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660"/>
  </p:normalViewPr>
  <p:slideViewPr>
    <p:cSldViewPr snapToGrid="0">
      <p:cViewPr>
        <p:scale>
          <a:sx n="94" d="100"/>
          <a:sy n="94" d="100"/>
        </p:scale>
        <p:origin x="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F6D45A-3730-4B91-91D9-B075467D88E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12B2BA5-4DB2-4D0E-97EC-D9318EA29972}">
      <dgm:prSet phldrT="[Text]"/>
      <dgm:spPr/>
      <dgm:t>
        <a:bodyPr/>
        <a:lstStyle/>
        <a:p>
          <a:r>
            <a:rPr lang="en-US" b="1" u="sng" dirty="0"/>
            <a:t>Slide one: ‘Welcome’</a:t>
          </a:r>
        </a:p>
        <a:p>
          <a:r>
            <a:rPr lang="en-US" dirty="0"/>
            <a:t>This needs to be very brief, introduce yourself and tell the audience what you will be talking </a:t>
          </a:r>
          <a:r>
            <a:rPr lang="en-US" dirty="0" err="1"/>
            <a:t>abou</a:t>
          </a:r>
          <a:r>
            <a:rPr lang="en-US" dirty="0"/>
            <a:t>/purpose of the presentation.</a:t>
          </a:r>
        </a:p>
        <a:p>
          <a:r>
            <a:rPr lang="en-US" dirty="0"/>
            <a:t>On the slide, include your name and student number and the topic heading</a:t>
          </a:r>
        </a:p>
      </dgm:t>
    </dgm:pt>
    <dgm:pt modelId="{F9AF4071-4594-40DB-B220-EE8D70FB9EBF}" type="parTrans" cxnId="{6875BCC3-6DAD-46D6-B29C-AFE6162917DF}">
      <dgm:prSet/>
      <dgm:spPr/>
      <dgm:t>
        <a:bodyPr/>
        <a:lstStyle/>
        <a:p>
          <a:endParaRPr lang="en-US"/>
        </a:p>
      </dgm:t>
    </dgm:pt>
    <dgm:pt modelId="{737B54A5-976F-4B2B-9F47-52FFDEAE42C9}" type="sibTrans" cxnId="{6875BCC3-6DAD-46D6-B29C-AFE6162917DF}">
      <dgm:prSet/>
      <dgm:spPr/>
      <dgm:t>
        <a:bodyPr/>
        <a:lstStyle/>
        <a:p>
          <a:endParaRPr lang="en-US"/>
        </a:p>
      </dgm:t>
    </dgm:pt>
    <dgm:pt modelId="{DA011A1B-107E-46F9-8922-337E09147557}">
      <dgm:prSet phldrT="[Text]"/>
      <dgm:spPr/>
      <dgm:t>
        <a:bodyPr/>
        <a:lstStyle/>
        <a:p>
          <a:r>
            <a:rPr lang="en-US" b="1" u="sng" dirty="0"/>
            <a:t>Slide Two: What problem was identified</a:t>
          </a:r>
        </a:p>
        <a:p>
          <a:r>
            <a:rPr lang="en-US" dirty="0"/>
            <a:t>Clearly state what the problem was that was identified in Component 1</a:t>
          </a:r>
        </a:p>
        <a:p>
          <a:endParaRPr lang="en-US" dirty="0"/>
        </a:p>
        <a:p>
          <a:r>
            <a:rPr lang="en-US" dirty="0"/>
            <a:t>On the slide, include the ‘Problem’ </a:t>
          </a:r>
        </a:p>
      </dgm:t>
    </dgm:pt>
    <dgm:pt modelId="{C45BB7B0-FC3E-4DB3-A00F-7D84F0211EF5}" type="parTrans" cxnId="{E735278C-411F-4344-BA60-2EDEC71244A9}">
      <dgm:prSet/>
      <dgm:spPr/>
      <dgm:t>
        <a:bodyPr/>
        <a:lstStyle/>
        <a:p>
          <a:endParaRPr lang="en-US"/>
        </a:p>
      </dgm:t>
    </dgm:pt>
    <dgm:pt modelId="{12F5C759-C716-47BA-A869-0F7F58F8E254}" type="sibTrans" cxnId="{E735278C-411F-4344-BA60-2EDEC71244A9}">
      <dgm:prSet/>
      <dgm:spPr/>
      <dgm:t>
        <a:bodyPr/>
        <a:lstStyle/>
        <a:p>
          <a:endParaRPr lang="en-US"/>
        </a:p>
      </dgm:t>
    </dgm:pt>
    <dgm:pt modelId="{1781D479-CCD0-4653-A2AB-F69B96014837}">
      <dgm:prSet phldrT="[Text]"/>
      <dgm:spPr/>
      <dgm:t>
        <a:bodyPr/>
        <a:lstStyle/>
        <a:p>
          <a:r>
            <a:rPr lang="en-US" dirty="0"/>
            <a:t>Slide three: Potential Solutions</a:t>
          </a:r>
        </a:p>
        <a:p>
          <a:r>
            <a:rPr lang="en-US" dirty="0"/>
            <a:t>Discuss what ¾ solutions you are recommending. You also need to link these solutions to your PESTLE / SWOT where possible. For example, are you using a STRENGTH identified to overcome the problem </a:t>
          </a:r>
          <a:r>
            <a:rPr lang="en-US" dirty="0" err="1"/>
            <a:t>etc</a:t>
          </a:r>
          <a:r>
            <a:rPr lang="en-US" dirty="0"/>
            <a:t>?</a:t>
          </a:r>
        </a:p>
        <a:p>
          <a:endParaRPr lang="en-US" dirty="0"/>
        </a:p>
        <a:p>
          <a:r>
            <a:rPr lang="en-US" dirty="0"/>
            <a:t>On the slide, have these clearly displayed</a:t>
          </a:r>
        </a:p>
      </dgm:t>
    </dgm:pt>
    <dgm:pt modelId="{85769132-BE40-4942-8A84-D1744A2A1891}" type="parTrans" cxnId="{69345D33-F1C3-43BD-9131-0AAD8A8077B5}">
      <dgm:prSet/>
      <dgm:spPr/>
      <dgm:t>
        <a:bodyPr/>
        <a:lstStyle/>
        <a:p>
          <a:endParaRPr lang="en-US"/>
        </a:p>
      </dgm:t>
    </dgm:pt>
    <dgm:pt modelId="{19E36B92-9B4A-4D05-A5DA-D8D96E46AF7F}" type="sibTrans" cxnId="{69345D33-F1C3-43BD-9131-0AAD8A8077B5}">
      <dgm:prSet/>
      <dgm:spPr/>
      <dgm:t>
        <a:bodyPr/>
        <a:lstStyle/>
        <a:p>
          <a:endParaRPr lang="en-US"/>
        </a:p>
      </dgm:t>
    </dgm:pt>
    <dgm:pt modelId="{82E28286-1365-4C24-A8D4-739FF8EE3F35}">
      <dgm:prSet phldrT="[Text]"/>
      <dgm:spPr/>
      <dgm:t>
        <a:bodyPr/>
        <a:lstStyle/>
        <a:p>
          <a:r>
            <a:rPr lang="en-US" dirty="0"/>
            <a:t>Slide Four: How will this solution be Monitored, reviewed and Communicated</a:t>
          </a:r>
        </a:p>
        <a:p>
          <a:endParaRPr lang="en-US" dirty="0"/>
        </a:p>
        <a:p>
          <a:r>
            <a:rPr lang="en-US" dirty="0"/>
            <a:t>If you are using the template for this then make reference to that. Go over the MAIN elements of the template of how you will monitor and review it and communicate it.</a:t>
          </a:r>
        </a:p>
        <a:p>
          <a:endParaRPr lang="en-US" dirty="0"/>
        </a:p>
        <a:p>
          <a:r>
            <a:rPr lang="en-US" dirty="0"/>
            <a:t>On the slide, include all elements drawn from the template in table form for effective illustration</a:t>
          </a:r>
        </a:p>
      </dgm:t>
    </dgm:pt>
    <dgm:pt modelId="{E88CBBE0-BECF-47B1-981C-E5C8B1885617}" type="parTrans" cxnId="{10A75A81-1F4B-4838-BAA0-3283F276EB95}">
      <dgm:prSet/>
      <dgm:spPr/>
      <dgm:t>
        <a:bodyPr/>
        <a:lstStyle/>
        <a:p>
          <a:endParaRPr lang="en-US"/>
        </a:p>
      </dgm:t>
    </dgm:pt>
    <dgm:pt modelId="{31EC7D05-DD36-48D6-A318-6C0FA5D9C83C}" type="sibTrans" cxnId="{10A75A81-1F4B-4838-BAA0-3283F276EB95}">
      <dgm:prSet/>
      <dgm:spPr/>
      <dgm:t>
        <a:bodyPr/>
        <a:lstStyle/>
        <a:p>
          <a:endParaRPr lang="en-US"/>
        </a:p>
      </dgm:t>
    </dgm:pt>
    <dgm:pt modelId="{A8EACF14-1253-413C-8596-E263B92FCDF3}">
      <dgm:prSet phldrT="[Text]"/>
      <dgm:spPr/>
      <dgm:t>
        <a:bodyPr/>
        <a:lstStyle/>
        <a:p>
          <a:r>
            <a:rPr lang="en-US" dirty="0"/>
            <a:t>FINAL SLIDE</a:t>
          </a:r>
        </a:p>
        <a:p>
          <a:endParaRPr lang="en-US" dirty="0"/>
        </a:p>
        <a:p>
          <a:r>
            <a:rPr lang="en-US" dirty="0"/>
            <a:t>Reference list</a:t>
          </a:r>
        </a:p>
      </dgm:t>
    </dgm:pt>
    <dgm:pt modelId="{3903825C-F25B-4BE7-89B1-A74FA928DB8C}" type="parTrans" cxnId="{6B8430F6-0CE4-404A-BEE6-71A3F7E53A4C}">
      <dgm:prSet/>
      <dgm:spPr/>
      <dgm:t>
        <a:bodyPr/>
        <a:lstStyle/>
        <a:p>
          <a:endParaRPr lang="en-US"/>
        </a:p>
      </dgm:t>
    </dgm:pt>
    <dgm:pt modelId="{52E2CE8E-C3BE-4A48-BF02-573D9657F256}" type="sibTrans" cxnId="{6B8430F6-0CE4-404A-BEE6-71A3F7E53A4C}">
      <dgm:prSet/>
      <dgm:spPr/>
      <dgm:t>
        <a:bodyPr/>
        <a:lstStyle/>
        <a:p>
          <a:endParaRPr lang="en-US"/>
        </a:p>
      </dgm:t>
    </dgm:pt>
    <dgm:pt modelId="{4CA69BB1-E1ED-4FBD-A3BF-A9B8A141D1C5}" type="pres">
      <dgm:prSet presAssocID="{43F6D45A-3730-4B91-91D9-B075467D88E5}" presName="diagram" presStyleCnt="0">
        <dgm:presLayoutVars>
          <dgm:dir/>
          <dgm:resizeHandles val="exact"/>
        </dgm:presLayoutVars>
      </dgm:prSet>
      <dgm:spPr/>
    </dgm:pt>
    <dgm:pt modelId="{30CD748F-466F-4F09-9B2B-BE0689461568}" type="pres">
      <dgm:prSet presAssocID="{F12B2BA5-4DB2-4D0E-97EC-D9318EA29972}" presName="node" presStyleLbl="node1" presStyleIdx="0" presStyleCnt="5" custLinFactNeighborX="-448" custLinFactNeighborY="-249">
        <dgm:presLayoutVars>
          <dgm:bulletEnabled val="1"/>
        </dgm:presLayoutVars>
      </dgm:prSet>
      <dgm:spPr/>
    </dgm:pt>
    <dgm:pt modelId="{D8ED354C-C6BC-4435-B96C-47D78DB04683}" type="pres">
      <dgm:prSet presAssocID="{737B54A5-976F-4B2B-9F47-52FFDEAE42C9}" presName="sibTrans" presStyleCnt="0"/>
      <dgm:spPr/>
    </dgm:pt>
    <dgm:pt modelId="{C26E1E0D-D667-4052-A5C8-A1F4D69A1D70}" type="pres">
      <dgm:prSet presAssocID="{DA011A1B-107E-46F9-8922-337E09147557}" presName="node" presStyleLbl="node1" presStyleIdx="1" presStyleCnt="5">
        <dgm:presLayoutVars>
          <dgm:bulletEnabled val="1"/>
        </dgm:presLayoutVars>
      </dgm:prSet>
      <dgm:spPr/>
    </dgm:pt>
    <dgm:pt modelId="{16B3D0A7-CBEB-499F-A189-4AC8DDB150C0}" type="pres">
      <dgm:prSet presAssocID="{12F5C759-C716-47BA-A869-0F7F58F8E254}" presName="sibTrans" presStyleCnt="0"/>
      <dgm:spPr/>
    </dgm:pt>
    <dgm:pt modelId="{1022BFA8-9091-4806-B798-07BADD2A06B3}" type="pres">
      <dgm:prSet presAssocID="{1781D479-CCD0-4653-A2AB-F69B96014837}" presName="node" presStyleLbl="node1" presStyleIdx="2" presStyleCnt="5">
        <dgm:presLayoutVars>
          <dgm:bulletEnabled val="1"/>
        </dgm:presLayoutVars>
      </dgm:prSet>
      <dgm:spPr/>
    </dgm:pt>
    <dgm:pt modelId="{16CE4180-F863-4D72-A378-E3A187C3CF8E}" type="pres">
      <dgm:prSet presAssocID="{19E36B92-9B4A-4D05-A5DA-D8D96E46AF7F}" presName="sibTrans" presStyleCnt="0"/>
      <dgm:spPr/>
    </dgm:pt>
    <dgm:pt modelId="{26CB9875-ABC2-4FA7-9605-CAE5EC7116B7}" type="pres">
      <dgm:prSet presAssocID="{82E28286-1365-4C24-A8D4-739FF8EE3F35}" presName="node" presStyleLbl="node1" presStyleIdx="3" presStyleCnt="5">
        <dgm:presLayoutVars>
          <dgm:bulletEnabled val="1"/>
        </dgm:presLayoutVars>
      </dgm:prSet>
      <dgm:spPr/>
    </dgm:pt>
    <dgm:pt modelId="{7BB64B88-959D-405A-A79F-E0358D5D56EC}" type="pres">
      <dgm:prSet presAssocID="{31EC7D05-DD36-48D6-A318-6C0FA5D9C83C}" presName="sibTrans" presStyleCnt="0"/>
      <dgm:spPr/>
    </dgm:pt>
    <dgm:pt modelId="{52043AAF-4C5C-452C-A374-7606A8771BC9}" type="pres">
      <dgm:prSet presAssocID="{A8EACF14-1253-413C-8596-E263B92FCDF3}" presName="node" presStyleLbl="node1" presStyleIdx="4" presStyleCnt="5">
        <dgm:presLayoutVars>
          <dgm:bulletEnabled val="1"/>
        </dgm:presLayoutVars>
      </dgm:prSet>
      <dgm:spPr/>
    </dgm:pt>
  </dgm:ptLst>
  <dgm:cxnLst>
    <dgm:cxn modelId="{69345D33-F1C3-43BD-9131-0AAD8A8077B5}" srcId="{43F6D45A-3730-4B91-91D9-B075467D88E5}" destId="{1781D479-CCD0-4653-A2AB-F69B96014837}" srcOrd="2" destOrd="0" parTransId="{85769132-BE40-4942-8A84-D1744A2A1891}" sibTransId="{19E36B92-9B4A-4D05-A5DA-D8D96E46AF7F}"/>
    <dgm:cxn modelId="{45510F37-5C4D-4552-8672-D65DDA1DF4C9}" type="presOf" srcId="{82E28286-1365-4C24-A8D4-739FF8EE3F35}" destId="{26CB9875-ABC2-4FA7-9605-CAE5EC7116B7}" srcOrd="0" destOrd="0" presId="urn:microsoft.com/office/officeart/2005/8/layout/default"/>
    <dgm:cxn modelId="{FEE7F759-911D-4E83-840E-3385306D2D51}" type="presOf" srcId="{1781D479-CCD0-4653-A2AB-F69B96014837}" destId="{1022BFA8-9091-4806-B798-07BADD2A06B3}" srcOrd="0" destOrd="0" presId="urn:microsoft.com/office/officeart/2005/8/layout/default"/>
    <dgm:cxn modelId="{16C16680-E59A-480F-B156-55FC47536476}" type="presOf" srcId="{DA011A1B-107E-46F9-8922-337E09147557}" destId="{C26E1E0D-D667-4052-A5C8-A1F4D69A1D70}" srcOrd="0" destOrd="0" presId="urn:microsoft.com/office/officeart/2005/8/layout/default"/>
    <dgm:cxn modelId="{10A75A81-1F4B-4838-BAA0-3283F276EB95}" srcId="{43F6D45A-3730-4B91-91D9-B075467D88E5}" destId="{82E28286-1365-4C24-A8D4-739FF8EE3F35}" srcOrd="3" destOrd="0" parTransId="{E88CBBE0-BECF-47B1-981C-E5C8B1885617}" sibTransId="{31EC7D05-DD36-48D6-A318-6C0FA5D9C83C}"/>
    <dgm:cxn modelId="{E735278C-411F-4344-BA60-2EDEC71244A9}" srcId="{43F6D45A-3730-4B91-91D9-B075467D88E5}" destId="{DA011A1B-107E-46F9-8922-337E09147557}" srcOrd="1" destOrd="0" parTransId="{C45BB7B0-FC3E-4DB3-A00F-7D84F0211EF5}" sibTransId="{12F5C759-C716-47BA-A869-0F7F58F8E254}"/>
    <dgm:cxn modelId="{9D78C29B-7ED0-473D-942D-752DB93D96E1}" type="presOf" srcId="{A8EACF14-1253-413C-8596-E263B92FCDF3}" destId="{52043AAF-4C5C-452C-A374-7606A8771BC9}" srcOrd="0" destOrd="0" presId="urn:microsoft.com/office/officeart/2005/8/layout/default"/>
    <dgm:cxn modelId="{C0B8EFB3-1654-4B60-B732-71A6128E7CCF}" type="presOf" srcId="{F12B2BA5-4DB2-4D0E-97EC-D9318EA29972}" destId="{30CD748F-466F-4F09-9B2B-BE0689461568}" srcOrd="0" destOrd="0" presId="urn:microsoft.com/office/officeart/2005/8/layout/default"/>
    <dgm:cxn modelId="{6875BCC3-6DAD-46D6-B29C-AFE6162917DF}" srcId="{43F6D45A-3730-4B91-91D9-B075467D88E5}" destId="{F12B2BA5-4DB2-4D0E-97EC-D9318EA29972}" srcOrd="0" destOrd="0" parTransId="{F9AF4071-4594-40DB-B220-EE8D70FB9EBF}" sibTransId="{737B54A5-976F-4B2B-9F47-52FFDEAE42C9}"/>
    <dgm:cxn modelId="{6B8430F6-0CE4-404A-BEE6-71A3F7E53A4C}" srcId="{43F6D45A-3730-4B91-91D9-B075467D88E5}" destId="{A8EACF14-1253-413C-8596-E263B92FCDF3}" srcOrd="4" destOrd="0" parTransId="{3903825C-F25B-4BE7-89B1-A74FA928DB8C}" sibTransId="{52E2CE8E-C3BE-4A48-BF02-573D9657F256}"/>
    <dgm:cxn modelId="{19F283FE-2AB3-4F91-BF01-7917570E92FE}" type="presOf" srcId="{43F6D45A-3730-4B91-91D9-B075467D88E5}" destId="{4CA69BB1-E1ED-4FBD-A3BF-A9B8A141D1C5}" srcOrd="0" destOrd="0" presId="urn:microsoft.com/office/officeart/2005/8/layout/default"/>
    <dgm:cxn modelId="{46D4D521-7876-4203-BB58-50772EDBA363}" type="presParOf" srcId="{4CA69BB1-E1ED-4FBD-A3BF-A9B8A141D1C5}" destId="{30CD748F-466F-4F09-9B2B-BE0689461568}" srcOrd="0" destOrd="0" presId="urn:microsoft.com/office/officeart/2005/8/layout/default"/>
    <dgm:cxn modelId="{20209CB2-AC0E-47EA-BCF3-EECE62E0A9F4}" type="presParOf" srcId="{4CA69BB1-E1ED-4FBD-A3BF-A9B8A141D1C5}" destId="{D8ED354C-C6BC-4435-B96C-47D78DB04683}" srcOrd="1" destOrd="0" presId="urn:microsoft.com/office/officeart/2005/8/layout/default"/>
    <dgm:cxn modelId="{BFC8E9A4-E71B-4363-BB6F-B7734BE00B8F}" type="presParOf" srcId="{4CA69BB1-E1ED-4FBD-A3BF-A9B8A141D1C5}" destId="{C26E1E0D-D667-4052-A5C8-A1F4D69A1D70}" srcOrd="2" destOrd="0" presId="urn:microsoft.com/office/officeart/2005/8/layout/default"/>
    <dgm:cxn modelId="{E7B61F68-CD26-4649-AF51-45101FFAE6BD}" type="presParOf" srcId="{4CA69BB1-E1ED-4FBD-A3BF-A9B8A141D1C5}" destId="{16B3D0A7-CBEB-499F-A189-4AC8DDB150C0}" srcOrd="3" destOrd="0" presId="urn:microsoft.com/office/officeart/2005/8/layout/default"/>
    <dgm:cxn modelId="{CB47CF13-C8EA-4F2A-A1D6-AAC313D0FBE7}" type="presParOf" srcId="{4CA69BB1-E1ED-4FBD-A3BF-A9B8A141D1C5}" destId="{1022BFA8-9091-4806-B798-07BADD2A06B3}" srcOrd="4" destOrd="0" presId="urn:microsoft.com/office/officeart/2005/8/layout/default"/>
    <dgm:cxn modelId="{F82A7F08-7D95-4C30-A460-2709CF623A4E}" type="presParOf" srcId="{4CA69BB1-E1ED-4FBD-A3BF-A9B8A141D1C5}" destId="{16CE4180-F863-4D72-A378-E3A187C3CF8E}" srcOrd="5" destOrd="0" presId="urn:microsoft.com/office/officeart/2005/8/layout/default"/>
    <dgm:cxn modelId="{EA7EDFFD-75AB-4E0D-8E11-D7AB44D35601}" type="presParOf" srcId="{4CA69BB1-E1ED-4FBD-A3BF-A9B8A141D1C5}" destId="{26CB9875-ABC2-4FA7-9605-CAE5EC7116B7}" srcOrd="6" destOrd="0" presId="urn:microsoft.com/office/officeart/2005/8/layout/default"/>
    <dgm:cxn modelId="{14D391FA-3363-45BF-BC0D-E1C6084CAF1B}" type="presParOf" srcId="{4CA69BB1-E1ED-4FBD-A3BF-A9B8A141D1C5}" destId="{7BB64B88-959D-405A-A79F-E0358D5D56EC}" srcOrd="7" destOrd="0" presId="urn:microsoft.com/office/officeart/2005/8/layout/default"/>
    <dgm:cxn modelId="{9741021E-E61C-4FFA-811D-FD39C5A1984D}" type="presParOf" srcId="{4CA69BB1-E1ED-4FBD-A3BF-A9B8A141D1C5}" destId="{52043AAF-4C5C-452C-A374-7606A8771BC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CD748F-466F-4F09-9B2B-BE0689461568}">
      <dsp:nvSpPr>
        <dsp:cNvPr id="0" name=""/>
        <dsp:cNvSpPr/>
      </dsp:nvSpPr>
      <dsp:spPr>
        <a:xfrm>
          <a:off x="1142263" y="0"/>
          <a:ext cx="2811446" cy="168686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u="sng" kern="1200" dirty="0"/>
            <a:t>Slide one: ‘Welcome’</a:t>
          </a:r>
        </a:p>
        <a:p>
          <a:pPr marL="0" lvl="0" indent="0" algn="ctr" defTabSz="444500">
            <a:lnSpc>
              <a:spcPct val="90000"/>
            </a:lnSpc>
            <a:spcBef>
              <a:spcPct val="0"/>
            </a:spcBef>
            <a:spcAft>
              <a:spcPct val="35000"/>
            </a:spcAft>
            <a:buNone/>
          </a:pPr>
          <a:r>
            <a:rPr lang="en-US" sz="1000" kern="1200" dirty="0"/>
            <a:t>This needs to be very brief, introduce yourself and tell the audience what you will be talking </a:t>
          </a:r>
          <a:r>
            <a:rPr lang="en-US" sz="1000" kern="1200" dirty="0" err="1"/>
            <a:t>abou</a:t>
          </a:r>
          <a:r>
            <a:rPr lang="en-US" sz="1000" kern="1200" dirty="0"/>
            <a:t>/purpose of the presentation.</a:t>
          </a:r>
        </a:p>
        <a:p>
          <a:pPr marL="0" lvl="0" indent="0" algn="ctr" defTabSz="444500">
            <a:lnSpc>
              <a:spcPct val="90000"/>
            </a:lnSpc>
            <a:spcBef>
              <a:spcPct val="0"/>
            </a:spcBef>
            <a:spcAft>
              <a:spcPct val="35000"/>
            </a:spcAft>
            <a:buNone/>
          </a:pPr>
          <a:r>
            <a:rPr lang="en-US" sz="1000" kern="1200" dirty="0"/>
            <a:t>On the slide, include your name and student number and the topic heading</a:t>
          </a:r>
        </a:p>
      </dsp:txBody>
      <dsp:txXfrm>
        <a:off x="1142263" y="0"/>
        <a:ext cx="2811446" cy="1686867"/>
      </dsp:txXfrm>
    </dsp:sp>
    <dsp:sp modelId="{C26E1E0D-D667-4052-A5C8-A1F4D69A1D70}">
      <dsp:nvSpPr>
        <dsp:cNvPr id="0" name=""/>
        <dsp:cNvSpPr/>
      </dsp:nvSpPr>
      <dsp:spPr>
        <a:xfrm>
          <a:off x="4247449" y="1596"/>
          <a:ext cx="2811446" cy="168686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u="sng" kern="1200" dirty="0"/>
            <a:t>Slide Two: What problem was identified</a:t>
          </a:r>
        </a:p>
        <a:p>
          <a:pPr marL="0" lvl="0" indent="0" algn="ctr" defTabSz="444500">
            <a:lnSpc>
              <a:spcPct val="90000"/>
            </a:lnSpc>
            <a:spcBef>
              <a:spcPct val="0"/>
            </a:spcBef>
            <a:spcAft>
              <a:spcPct val="35000"/>
            </a:spcAft>
            <a:buNone/>
          </a:pPr>
          <a:r>
            <a:rPr lang="en-US" sz="1000" kern="1200" dirty="0"/>
            <a:t>Clearly state what the problem was that was identified in Component 1</a:t>
          </a:r>
        </a:p>
        <a:p>
          <a:pPr marL="0" lvl="0" indent="0" algn="ctr" defTabSz="444500">
            <a:lnSpc>
              <a:spcPct val="90000"/>
            </a:lnSpc>
            <a:spcBef>
              <a:spcPct val="0"/>
            </a:spcBef>
            <a:spcAft>
              <a:spcPct val="35000"/>
            </a:spcAft>
            <a:buNone/>
          </a:pPr>
          <a:endParaRPr lang="en-US" sz="1000" kern="1200" dirty="0"/>
        </a:p>
        <a:p>
          <a:pPr marL="0" lvl="0" indent="0" algn="ctr" defTabSz="444500">
            <a:lnSpc>
              <a:spcPct val="90000"/>
            </a:lnSpc>
            <a:spcBef>
              <a:spcPct val="0"/>
            </a:spcBef>
            <a:spcAft>
              <a:spcPct val="35000"/>
            </a:spcAft>
            <a:buNone/>
          </a:pPr>
          <a:r>
            <a:rPr lang="en-US" sz="1000" kern="1200" dirty="0"/>
            <a:t>On the slide, include the ‘Problem’ </a:t>
          </a:r>
        </a:p>
      </dsp:txBody>
      <dsp:txXfrm>
        <a:off x="4247449" y="1596"/>
        <a:ext cx="2811446" cy="1686867"/>
      </dsp:txXfrm>
    </dsp:sp>
    <dsp:sp modelId="{1022BFA8-9091-4806-B798-07BADD2A06B3}">
      <dsp:nvSpPr>
        <dsp:cNvPr id="0" name=""/>
        <dsp:cNvSpPr/>
      </dsp:nvSpPr>
      <dsp:spPr>
        <a:xfrm>
          <a:off x="1154858" y="1969609"/>
          <a:ext cx="2811446" cy="168686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Slide three: Potential Solutions</a:t>
          </a:r>
        </a:p>
        <a:p>
          <a:pPr marL="0" lvl="0" indent="0" algn="ctr" defTabSz="444500">
            <a:lnSpc>
              <a:spcPct val="90000"/>
            </a:lnSpc>
            <a:spcBef>
              <a:spcPct val="0"/>
            </a:spcBef>
            <a:spcAft>
              <a:spcPct val="35000"/>
            </a:spcAft>
            <a:buNone/>
          </a:pPr>
          <a:r>
            <a:rPr lang="en-US" sz="1000" kern="1200" dirty="0"/>
            <a:t>Discuss what ¾ solutions you are recommending. You also need to link these solutions to your PESTLE / SWOT where possible. For example, are you using a STRENGTH identified to overcome the problem </a:t>
          </a:r>
          <a:r>
            <a:rPr lang="en-US" sz="1000" kern="1200" dirty="0" err="1"/>
            <a:t>etc</a:t>
          </a:r>
          <a:r>
            <a:rPr lang="en-US" sz="1000" kern="1200" dirty="0"/>
            <a:t>?</a:t>
          </a:r>
        </a:p>
        <a:p>
          <a:pPr marL="0" lvl="0" indent="0" algn="ctr" defTabSz="444500">
            <a:lnSpc>
              <a:spcPct val="90000"/>
            </a:lnSpc>
            <a:spcBef>
              <a:spcPct val="0"/>
            </a:spcBef>
            <a:spcAft>
              <a:spcPct val="35000"/>
            </a:spcAft>
            <a:buNone/>
          </a:pPr>
          <a:endParaRPr lang="en-US" sz="1000" kern="1200" dirty="0"/>
        </a:p>
        <a:p>
          <a:pPr marL="0" lvl="0" indent="0" algn="ctr" defTabSz="444500">
            <a:lnSpc>
              <a:spcPct val="90000"/>
            </a:lnSpc>
            <a:spcBef>
              <a:spcPct val="0"/>
            </a:spcBef>
            <a:spcAft>
              <a:spcPct val="35000"/>
            </a:spcAft>
            <a:buNone/>
          </a:pPr>
          <a:r>
            <a:rPr lang="en-US" sz="1000" kern="1200" dirty="0"/>
            <a:t>On the slide, have these clearly displayed</a:t>
          </a:r>
        </a:p>
      </dsp:txBody>
      <dsp:txXfrm>
        <a:off x="1154858" y="1969609"/>
        <a:ext cx="2811446" cy="1686867"/>
      </dsp:txXfrm>
    </dsp:sp>
    <dsp:sp modelId="{26CB9875-ABC2-4FA7-9605-CAE5EC7116B7}">
      <dsp:nvSpPr>
        <dsp:cNvPr id="0" name=""/>
        <dsp:cNvSpPr/>
      </dsp:nvSpPr>
      <dsp:spPr>
        <a:xfrm>
          <a:off x="4247449" y="1969609"/>
          <a:ext cx="2811446" cy="168686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Slide Four: How will this solution be Monitored, reviewed and Communicated</a:t>
          </a:r>
        </a:p>
        <a:p>
          <a:pPr marL="0" lvl="0" indent="0" algn="ctr" defTabSz="444500">
            <a:lnSpc>
              <a:spcPct val="90000"/>
            </a:lnSpc>
            <a:spcBef>
              <a:spcPct val="0"/>
            </a:spcBef>
            <a:spcAft>
              <a:spcPct val="35000"/>
            </a:spcAft>
            <a:buNone/>
          </a:pPr>
          <a:endParaRPr lang="en-US" sz="1000" kern="1200" dirty="0"/>
        </a:p>
        <a:p>
          <a:pPr marL="0" lvl="0" indent="0" algn="ctr" defTabSz="444500">
            <a:lnSpc>
              <a:spcPct val="90000"/>
            </a:lnSpc>
            <a:spcBef>
              <a:spcPct val="0"/>
            </a:spcBef>
            <a:spcAft>
              <a:spcPct val="35000"/>
            </a:spcAft>
            <a:buNone/>
          </a:pPr>
          <a:r>
            <a:rPr lang="en-US" sz="1000" kern="1200" dirty="0"/>
            <a:t>If you are using the template for this then make reference to that. Go over the MAIN elements of the template of how you will monitor and review it and communicate it.</a:t>
          </a:r>
        </a:p>
        <a:p>
          <a:pPr marL="0" lvl="0" indent="0" algn="ctr" defTabSz="444500">
            <a:lnSpc>
              <a:spcPct val="90000"/>
            </a:lnSpc>
            <a:spcBef>
              <a:spcPct val="0"/>
            </a:spcBef>
            <a:spcAft>
              <a:spcPct val="35000"/>
            </a:spcAft>
            <a:buNone/>
          </a:pPr>
          <a:endParaRPr lang="en-US" sz="1000" kern="1200" dirty="0"/>
        </a:p>
        <a:p>
          <a:pPr marL="0" lvl="0" indent="0" algn="ctr" defTabSz="444500">
            <a:lnSpc>
              <a:spcPct val="90000"/>
            </a:lnSpc>
            <a:spcBef>
              <a:spcPct val="0"/>
            </a:spcBef>
            <a:spcAft>
              <a:spcPct val="35000"/>
            </a:spcAft>
            <a:buNone/>
          </a:pPr>
          <a:r>
            <a:rPr lang="en-US" sz="1000" kern="1200" dirty="0"/>
            <a:t>On the slide, include all elements drawn from the template in table form for effective illustration</a:t>
          </a:r>
        </a:p>
      </dsp:txBody>
      <dsp:txXfrm>
        <a:off x="4247449" y="1969609"/>
        <a:ext cx="2811446" cy="1686867"/>
      </dsp:txXfrm>
    </dsp:sp>
    <dsp:sp modelId="{52043AAF-4C5C-452C-A374-7606A8771BC9}">
      <dsp:nvSpPr>
        <dsp:cNvPr id="0" name=""/>
        <dsp:cNvSpPr/>
      </dsp:nvSpPr>
      <dsp:spPr>
        <a:xfrm>
          <a:off x="2701153" y="3937621"/>
          <a:ext cx="2811446" cy="168686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FINAL SLIDE</a:t>
          </a:r>
        </a:p>
        <a:p>
          <a:pPr marL="0" lvl="0" indent="0" algn="ctr" defTabSz="444500">
            <a:lnSpc>
              <a:spcPct val="90000"/>
            </a:lnSpc>
            <a:spcBef>
              <a:spcPct val="0"/>
            </a:spcBef>
            <a:spcAft>
              <a:spcPct val="35000"/>
            </a:spcAft>
            <a:buNone/>
          </a:pPr>
          <a:endParaRPr lang="en-US" sz="1000" kern="1200" dirty="0"/>
        </a:p>
        <a:p>
          <a:pPr marL="0" lvl="0" indent="0" algn="ctr" defTabSz="444500">
            <a:lnSpc>
              <a:spcPct val="90000"/>
            </a:lnSpc>
            <a:spcBef>
              <a:spcPct val="0"/>
            </a:spcBef>
            <a:spcAft>
              <a:spcPct val="35000"/>
            </a:spcAft>
            <a:buNone/>
          </a:pPr>
          <a:r>
            <a:rPr lang="en-US" sz="1000" kern="1200" dirty="0"/>
            <a:t>Reference list</a:t>
          </a:r>
        </a:p>
      </dsp:txBody>
      <dsp:txXfrm>
        <a:off x="2701153" y="3937621"/>
        <a:ext cx="2811446" cy="168686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8280C-7337-4EE5-B147-87B60C638912}" type="datetimeFigureOut">
              <a:rPr lang="en-GB" smtClean="0"/>
              <a:t>03/03/2021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D23D8B-18DD-40A6-8910-0E6E6DA7C855}" type="slidenum">
              <a:rPr lang="en-GB" smtClean="0"/>
              <a:t>‹#›</a:t>
            </a:fld>
            <a:endParaRPr lang="en-GB"/>
          </a:p>
        </p:txBody>
      </p:sp>
    </p:spTree>
    <p:extLst>
      <p:ext uri="{BB962C8B-B14F-4D97-AF65-F5344CB8AC3E}">
        <p14:creationId xmlns:p14="http://schemas.microsoft.com/office/powerpoint/2010/main" val="715453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 CLEARLY,</a:t>
            </a:r>
            <a:r>
              <a:rPr lang="en-GB" baseline="0" dirty="0"/>
              <a:t> SPEAK UP- DON’T BE TOO SHY AND DON’T TRY AND CRAM TOO MUCH INTO YOUR 5 MINUTES.</a:t>
            </a:r>
            <a:endParaRPr lang="en-GB" dirty="0"/>
          </a:p>
        </p:txBody>
      </p:sp>
      <p:sp>
        <p:nvSpPr>
          <p:cNvPr id="4" name="Slide Number Placeholder 3"/>
          <p:cNvSpPr>
            <a:spLocks noGrp="1"/>
          </p:cNvSpPr>
          <p:nvPr>
            <p:ph type="sldNum" sz="quarter" idx="10"/>
          </p:nvPr>
        </p:nvSpPr>
        <p:spPr/>
        <p:txBody>
          <a:bodyPr/>
          <a:lstStyle/>
          <a:p>
            <a:fld id="{4CD23D8B-18DD-40A6-8910-0E6E6DA7C855}" type="slidenum">
              <a:rPr lang="en-GB" smtClean="0"/>
              <a:t>9</a:t>
            </a:fld>
            <a:endParaRPr lang="en-GB"/>
          </a:p>
        </p:txBody>
      </p:sp>
    </p:spTree>
    <p:extLst>
      <p:ext uri="{BB962C8B-B14F-4D97-AF65-F5344CB8AC3E}">
        <p14:creationId xmlns:p14="http://schemas.microsoft.com/office/powerpoint/2010/main" val="3155100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7BC3F2-D4A1-4CF8-83C3-7C10293FFAC8}" type="datetimeFigureOut">
              <a:rPr lang="en-GB" smtClean="0"/>
              <a:t>03/03/2021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CF17DB0-F8FE-4D93-B0CB-03675FF08B01}"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668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7BC3F2-D4A1-4CF8-83C3-7C10293FFAC8}"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F17DB0-F8FE-4D93-B0CB-03675FF08B01}"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2143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E7BC3F2-D4A1-4CF8-83C3-7C10293FFAC8}"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F17DB0-F8FE-4D93-B0CB-03675FF08B01}"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345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7BC3F2-D4A1-4CF8-83C3-7C10293FFAC8}"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F17DB0-F8FE-4D93-B0CB-03675FF08B01}"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6078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7BC3F2-D4A1-4CF8-83C3-7C10293FFAC8}" type="datetimeFigureOut">
              <a:rPr lang="en-GB" smtClean="0"/>
              <a:t>03/03/2021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F17DB0-F8FE-4D93-B0CB-03675FF08B01}"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7716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7BC3F2-D4A1-4CF8-83C3-7C10293FFAC8}" type="datetimeFigureOut">
              <a:rPr lang="en-GB" smtClean="0"/>
              <a:t>03/03/2021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F17DB0-F8FE-4D93-B0CB-03675FF08B01}"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131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7BC3F2-D4A1-4CF8-83C3-7C10293FFAC8}" type="datetimeFigureOut">
              <a:rPr lang="en-GB" smtClean="0"/>
              <a:t>03/03/2021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F17DB0-F8FE-4D93-B0CB-03675FF08B01}" type="slidenum">
              <a:rPr lang="en-GB" smtClean="0"/>
              <a:t>‹#›</a:t>
            </a:fld>
            <a:endParaRPr lang="en-GB"/>
          </a:p>
        </p:txBody>
      </p:sp>
    </p:spTree>
    <p:extLst>
      <p:ext uri="{BB962C8B-B14F-4D97-AF65-F5344CB8AC3E}">
        <p14:creationId xmlns:p14="http://schemas.microsoft.com/office/powerpoint/2010/main" val="2234335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E7BC3F2-D4A1-4CF8-83C3-7C10293FFAC8}"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F17DB0-F8FE-4D93-B0CB-03675FF08B01}"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422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E7BC3F2-D4A1-4CF8-83C3-7C10293FFAC8}" type="datetimeFigureOut">
              <a:rPr lang="en-GB" smtClean="0"/>
              <a:t>03/03/2021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CF17DB0-F8FE-4D93-B0CB-03675FF08B01}"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0107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7BC3F2-D4A1-4CF8-83C3-7C10293FFAC8}"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F17DB0-F8FE-4D93-B0CB-03675FF08B01}"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842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7BC3F2-D4A1-4CF8-83C3-7C10293FFAC8}"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F17DB0-F8FE-4D93-B0CB-03675FF08B01}"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85253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E7BC3F2-D4A1-4CF8-83C3-7C10293FFAC8}" type="datetimeFigureOut">
              <a:rPr lang="en-GB" smtClean="0"/>
              <a:t>03/03/2021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CF17DB0-F8FE-4D93-B0CB-03675FF08B01}"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0270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BMSW4004 Problem Solving and Decision Making</a:t>
            </a:r>
          </a:p>
        </p:txBody>
      </p:sp>
      <p:sp>
        <p:nvSpPr>
          <p:cNvPr id="3" name="Subtitle 2"/>
          <p:cNvSpPr>
            <a:spLocks noGrp="1"/>
          </p:cNvSpPr>
          <p:nvPr>
            <p:ph type="subTitle" idx="1"/>
          </p:nvPr>
        </p:nvSpPr>
        <p:spPr/>
        <p:txBody>
          <a:bodyPr/>
          <a:lstStyle/>
          <a:p>
            <a:r>
              <a:rPr lang="en-GB" dirty="0"/>
              <a:t>Component 2- Presentation</a:t>
            </a:r>
          </a:p>
        </p:txBody>
      </p:sp>
    </p:spTree>
    <p:extLst>
      <p:ext uri="{BB962C8B-B14F-4D97-AF65-F5344CB8AC3E}">
        <p14:creationId xmlns:p14="http://schemas.microsoft.com/office/powerpoint/2010/main" val="3836317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will this </a:t>
            </a:r>
            <a:r>
              <a:rPr lang="en-GB" dirty="0" err="1"/>
              <a:t>powerpoint</a:t>
            </a:r>
            <a:r>
              <a:rPr lang="en-GB" dirty="0"/>
              <a:t> help with?</a:t>
            </a:r>
          </a:p>
        </p:txBody>
      </p:sp>
      <p:sp>
        <p:nvSpPr>
          <p:cNvPr id="3" name="TextBox 2"/>
          <p:cNvSpPr txBox="1"/>
          <p:nvPr/>
        </p:nvSpPr>
        <p:spPr>
          <a:xfrm>
            <a:off x="1990622" y="2103590"/>
            <a:ext cx="9528058" cy="3263650"/>
          </a:xfrm>
          <a:prstGeom prst="rect">
            <a:avLst/>
          </a:prstGeom>
          <a:noFill/>
        </p:spPr>
        <p:txBody>
          <a:bodyPr wrap="square" rtlCol="0">
            <a:spAutoFit/>
          </a:bodyPr>
          <a:lstStyle/>
          <a:p>
            <a:pPr marL="342900" indent="-342900">
              <a:lnSpc>
                <a:spcPct val="300000"/>
              </a:lnSpc>
              <a:buFont typeface="+mj-lt"/>
              <a:buAutoNum type="arabicPeriod"/>
            </a:pPr>
            <a:r>
              <a:rPr lang="en-GB" dirty="0"/>
              <a:t>It will help give you a suggested structure for your second component</a:t>
            </a:r>
          </a:p>
          <a:p>
            <a:pPr marL="342900" indent="-342900">
              <a:lnSpc>
                <a:spcPct val="300000"/>
              </a:lnSpc>
              <a:buFont typeface="+mj-lt"/>
              <a:buAutoNum type="arabicPeriod"/>
            </a:pPr>
            <a:r>
              <a:rPr lang="en-GB" dirty="0"/>
              <a:t>It will remind you of the key topics to include in your presentation</a:t>
            </a:r>
          </a:p>
          <a:p>
            <a:pPr marL="342900" indent="-342900">
              <a:lnSpc>
                <a:spcPct val="300000"/>
              </a:lnSpc>
              <a:buFont typeface="+mj-lt"/>
              <a:buAutoNum type="arabicPeriod"/>
            </a:pPr>
            <a:r>
              <a:rPr lang="en-GB" dirty="0"/>
              <a:t>We will go over what you need to submit to </a:t>
            </a:r>
            <a:r>
              <a:rPr lang="en-GB" dirty="0" err="1"/>
              <a:t>Turnitin</a:t>
            </a:r>
            <a:r>
              <a:rPr lang="en-GB" dirty="0"/>
              <a:t> and when</a:t>
            </a:r>
          </a:p>
          <a:p>
            <a:pPr marL="342900" indent="-342900">
              <a:lnSpc>
                <a:spcPct val="300000"/>
              </a:lnSpc>
              <a:buFont typeface="+mj-lt"/>
              <a:buAutoNum type="arabicPeriod"/>
            </a:pPr>
            <a:r>
              <a:rPr lang="en-GB" dirty="0"/>
              <a:t>We will remind you of the deadline date and the date of presentation</a:t>
            </a:r>
          </a:p>
        </p:txBody>
      </p:sp>
    </p:spTree>
    <p:extLst>
      <p:ext uri="{BB962C8B-B14F-4D97-AF65-F5344CB8AC3E}">
        <p14:creationId xmlns:p14="http://schemas.microsoft.com/office/powerpoint/2010/main" val="708884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Component 2: Presentation</a:t>
            </a:r>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22972" r="22972"/>
          <a:stretch>
            <a:fillRect/>
          </a:stretch>
        </p:blipFill>
        <p:spPr/>
      </p:pic>
      <p:sp>
        <p:nvSpPr>
          <p:cNvPr id="4" name="Text Placeholder 3"/>
          <p:cNvSpPr>
            <a:spLocks noGrp="1"/>
          </p:cNvSpPr>
          <p:nvPr>
            <p:ph type="body" sz="half" idx="2"/>
          </p:nvPr>
        </p:nvSpPr>
        <p:spPr/>
        <p:txBody>
          <a:bodyPr/>
          <a:lstStyle/>
          <a:p>
            <a:r>
              <a:rPr lang="en-GB" i="1" dirty="0"/>
              <a:t>Following on from your analysis on the problem at Uber, you are required to design and deliver an Individual PowerPoint presentation (to last 5 minutes with 500 words Speaker Notes)</a:t>
            </a:r>
            <a:endParaRPr lang="en-GB" dirty="0"/>
          </a:p>
        </p:txBody>
      </p:sp>
    </p:spTree>
    <p:extLst>
      <p:ext uri="{BB962C8B-B14F-4D97-AF65-F5344CB8AC3E}">
        <p14:creationId xmlns:p14="http://schemas.microsoft.com/office/powerpoint/2010/main" val="1770456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am I required to include?</a:t>
            </a:r>
          </a:p>
        </p:txBody>
      </p:sp>
      <p:sp>
        <p:nvSpPr>
          <p:cNvPr id="4" name="Round Single Corner Rectangle 3"/>
          <p:cNvSpPr/>
          <p:nvPr/>
        </p:nvSpPr>
        <p:spPr>
          <a:xfrm>
            <a:off x="817927" y="2281806"/>
            <a:ext cx="4441970" cy="2843867"/>
          </a:xfrm>
          <a:prstGeom prst="round1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600" dirty="0"/>
              <a:t>PowerPoint Slides and a 5 Minute INDIVIDUAL presentation</a:t>
            </a:r>
          </a:p>
        </p:txBody>
      </p:sp>
      <p:sp>
        <p:nvSpPr>
          <p:cNvPr id="5" name="Round Single Corner Rectangle 4"/>
          <p:cNvSpPr/>
          <p:nvPr/>
        </p:nvSpPr>
        <p:spPr>
          <a:xfrm>
            <a:off x="5932415" y="2281806"/>
            <a:ext cx="4441970" cy="2843867"/>
          </a:xfrm>
          <a:prstGeom prst="round1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600" dirty="0"/>
              <a:t>500 words (+ / - 10%) ‘Speaker Notes</a:t>
            </a:r>
            <a:r>
              <a:rPr lang="en-GB" dirty="0"/>
              <a:t>’</a:t>
            </a:r>
          </a:p>
        </p:txBody>
      </p:sp>
    </p:spTree>
    <p:extLst>
      <p:ext uri="{BB962C8B-B14F-4D97-AF65-F5344CB8AC3E}">
        <p14:creationId xmlns:p14="http://schemas.microsoft.com/office/powerpoint/2010/main" val="3108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1000" fill="hold"/>
                                        <p:tgtEl>
                                          <p:spTgt spid="5"/>
                                        </p:tgtEl>
                                        <p:attrNameLst>
                                          <p:attrName>ppt_w</p:attrName>
                                        </p:attrNameLst>
                                      </p:cBhvr>
                                      <p:tavLst>
                                        <p:tav tm="0">
                                          <p:val>
                                            <p:fltVal val="0"/>
                                          </p:val>
                                        </p:tav>
                                        <p:tav tm="100000">
                                          <p:val>
                                            <p:strVal val="#ppt_w"/>
                                          </p:val>
                                        </p:tav>
                                      </p:tavLst>
                                    </p:anim>
                                    <p:anim calcmode="lin" valueType="num">
                                      <p:cBhvr>
                                        <p:cTn id="16" dur="1000" fill="hold"/>
                                        <p:tgtEl>
                                          <p:spTgt spid="5"/>
                                        </p:tgtEl>
                                        <p:attrNameLst>
                                          <p:attrName>ppt_h</p:attrName>
                                        </p:attrNameLst>
                                      </p:cBhvr>
                                      <p:tavLst>
                                        <p:tav tm="0">
                                          <p:val>
                                            <p:fltVal val="0"/>
                                          </p:val>
                                        </p:tav>
                                        <p:tav tm="100000">
                                          <p:val>
                                            <p:strVal val="#ppt_h"/>
                                          </p:val>
                                        </p:tav>
                                      </p:tavLst>
                                    </p:anim>
                                    <p:anim calcmode="lin" valueType="num">
                                      <p:cBhvr>
                                        <p:cTn id="17" dur="1000" fill="hold"/>
                                        <p:tgtEl>
                                          <p:spTgt spid="5"/>
                                        </p:tgtEl>
                                        <p:attrNameLst>
                                          <p:attrName>style.rotation</p:attrName>
                                        </p:attrNameLst>
                                      </p:cBhvr>
                                      <p:tavLst>
                                        <p:tav tm="0">
                                          <p:val>
                                            <p:fltVal val="90"/>
                                          </p:val>
                                        </p:tav>
                                        <p:tav tm="100000">
                                          <p:val>
                                            <p:fltVal val="0"/>
                                          </p:val>
                                        </p:tav>
                                      </p:tavLst>
                                    </p:anim>
                                    <p:animEffect transition="in" filter="fade">
                                      <p:cBhvr>
                                        <p:cTn id="18"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IT ABOUT?</a:t>
            </a:r>
          </a:p>
        </p:txBody>
      </p:sp>
      <p:sp>
        <p:nvSpPr>
          <p:cNvPr id="3" name="Rectangle 2"/>
          <p:cNvSpPr/>
          <p:nvPr/>
        </p:nvSpPr>
        <p:spPr>
          <a:xfrm>
            <a:off x="1266736" y="2388522"/>
            <a:ext cx="9194335" cy="2400657"/>
          </a:xfrm>
          <a:prstGeom prst="rect">
            <a:avLst/>
          </a:prstGeom>
        </p:spPr>
        <p:txBody>
          <a:bodyPr wrap="square">
            <a:spAutoFit/>
          </a:bodyPr>
          <a:lstStyle/>
          <a:p>
            <a:pPr marL="457200" indent="-457200" fontAlgn="base">
              <a:buFont typeface="+mj-lt"/>
              <a:buAutoNum type="arabicPeriod"/>
            </a:pPr>
            <a:r>
              <a:rPr lang="en-GB" sz="2500" dirty="0">
                <a:solidFill>
                  <a:srgbClr val="000000"/>
                </a:solidFill>
                <a:latin typeface="Arial" panose="020B0604020202020204" pitchFamily="34" charset="0"/>
              </a:rPr>
              <a:t>Recommend potential solutions for the problem that you identified in component 1 (ensure that these are also linked to the SWOT and PESTLE) </a:t>
            </a:r>
          </a:p>
          <a:p>
            <a:pPr marL="457200" indent="-457200" fontAlgn="base">
              <a:buFont typeface="+mj-lt"/>
              <a:buAutoNum type="arabicPeriod"/>
            </a:pPr>
            <a:endParaRPr lang="en-GB" sz="2500" dirty="0">
              <a:solidFill>
                <a:srgbClr val="000000"/>
              </a:solidFill>
              <a:latin typeface="Times New Roman" panose="02020603050405020304" pitchFamily="18" charset="0"/>
            </a:endParaRPr>
          </a:p>
          <a:p>
            <a:pPr marL="457200" indent="-457200" fontAlgn="base">
              <a:buFont typeface="+mj-lt"/>
              <a:buAutoNum type="arabicPeriod"/>
            </a:pPr>
            <a:r>
              <a:rPr lang="en-GB" sz="2500" dirty="0">
                <a:solidFill>
                  <a:srgbClr val="000000"/>
                </a:solidFill>
                <a:latin typeface="Arial" panose="020B0604020202020204" pitchFamily="34" charset="0"/>
              </a:rPr>
              <a:t>Suggest how these solutions will be monitored and reviewed and discuss how these will be communicated </a:t>
            </a:r>
            <a:endParaRPr lang="en-GB" sz="2500"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150928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PowerPoint Slides and a 5 Minute INDIVIDUAL presentation: Some points to consider..</a:t>
            </a:r>
            <a:br>
              <a:rPr lang="en-GB" dirty="0"/>
            </a:br>
            <a:endParaRPr lang="en-GB" dirty="0"/>
          </a:p>
        </p:txBody>
      </p:sp>
      <p:sp>
        <p:nvSpPr>
          <p:cNvPr id="3" name="TextBox 2"/>
          <p:cNvSpPr txBox="1"/>
          <p:nvPr/>
        </p:nvSpPr>
        <p:spPr>
          <a:xfrm>
            <a:off x="0" y="1912689"/>
            <a:ext cx="11539056" cy="4431983"/>
          </a:xfrm>
          <a:prstGeom prst="rect">
            <a:avLst/>
          </a:prstGeom>
          <a:noFill/>
        </p:spPr>
        <p:txBody>
          <a:bodyPr wrap="square" rtlCol="0">
            <a:spAutoFit/>
          </a:bodyPr>
          <a:lstStyle/>
          <a:p>
            <a:pPr marL="285750" indent="-285750">
              <a:buFont typeface="Arial" panose="020B0604020202020204" pitchFamily="34" charset="0"/>
              <a:buChar char="•"/>
            </a:pPr>
            <a:r>
              <a:rPr lang="en-GB" sz="2200" dirty="0"/>
              <a:t>Think carefully about what you want the audience to take away from your presentation- what are your KEY MESSAGES</a:t>
            </a:r>
          </a:p>
          <a:p>
            <a:pPr marL="285750" indent="-285750">
              <a:buFont typeface="Arial" panose="020B0604020202020204" pitchFamily="34" charset="0"/>
              <a:buChar char="•"/>
            </a:pPr>
            <a:r>
              <a:rPr lang="en-GB" sz="2200" dirty="0"/>
              <a:t>You would normally spend around 2 minutes discussing each slide, so try and stick to around 3-4 slides</a:t>
            </a:r>
          </a:p>
          <a:p>
            <a:pPr marL="285750" indent="-285750">
              <a:buFont typeface="Arial" panose="020B0604020202020204" pitchFamily="34" charset="0"/>
              <a:buChar char="•"/>
            </a:pPr>
            <a:r>
              <a:rPr lang="en-GB" sz="2200" dirty="0"/>
              <a:t>You will be timed and so it is a good idea to practice your presentation</a:t>
            </a:r>
          </a:p>
          <a:p>
            <a:pPr marL="285750" indent="-285750">
              <a:buFont typeface="Arial" panose="020B0604020202020204" pitchFamily="34" charset="0"/>
              <a:buChar char="•"/>
            </a:pPr>
            <a:r>
              <a:rPr lang="en-GB" sz="2200" dirty="0"/>
              <a:t>5 minutes can go quite quickly when you have lots to say- remember that you don’t have to discuss EVERYTHING that you include on the slides, but make sure you are answering the QUESTION</a:t>
            </a:r>
          </a:p>
          <a:p>
            <a:pPr marL="285750" indent="-285750">
              <a:buFont typeface="Arial" panose="020B0604020202020204" pitchFamily="34" charset="0"/>
              <a:buChar char="•"/>
            </a:pPr>
            <a:r>
              <a:rPr lang="en-GB" sz="2200" dirty="0"/>
              <a:t>Use your PowerPoint as a visual and speak around the topic- don’t make it too text-heavy </a:t>
            </a:r>
          </a:p>
          <a:p>
            <a:pPr marL="285750" indent="-285750">
              <a:buFont typeface="Arial" panose="020B0604020202020204" pitchFamily="34" charset="0"/>
              <a:buChar char="•"/>
            </a:pPr>
            <a:r>
              <a:rPr lang="en-GB" sz="2200" dirty="0"/>
              <a:t>You will be presenting online, so make sure that you know how to share your slides to the Team</a:t>
            </a:r>
          </a:p>
          <a:p>
            <a:pPr marL="285750" indent="-285750">
              <a:buFont typeface="Arial" panose="020B0604020202020204" pitchFamily="34" charset="0"/>
              <a:buChar char="•"/>
            </a:pPr>
            <a:r>
              <a:rPr lang="en-GB" sz="2200" dirty="0"/>
              <a:t>Try not to be too nervous…we understand that many students </a:t>
            </a:r>
            <a:r>
              <a:rPr lang="en-GB" sz="2200" dirty="0" err="1"/>
              <a:t>dont</a:t>
            </a:r>
            <a:r>
              <a:rPr lang="en-GB" sz="2200" dirty="0"/>
              <a:t> enjoy presenting but remember that we are also looking at the content that you have produced.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45164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731" y="133400"/>
            <a:ext cx="3170755" cy="1334674"/>
          </a:xfrm>
        </p:spPr>
        <p:txBody>
          <a:bodyPr/>
          <a:lstStyle/>
          <a:p>
            <a:r>
              <a:rPr lang="en-GB" dirty="0"/>
              <a:t>What about the slides…</a:t>
            </a:r>
          </a:p>
        </p:txBody>
      </p:sp>
      <p:sp>
        <p:nvSpPr>
          <p:cNvPr id="3" name="TextBox 2"/>
          <p:cNvSpPr txBox="1"/>
          <p:nvPr/>
        </p:nvSpPr>
        <p:spPr>
          <a:xfrm>
            <a:off x="54529" y="1044429"/>
            <a:ext cx="5385732" cy="646331"/>
          </a:xfrm>
          <a:prstGeom prst="rect">
            <a:avLst/>
          </a:prstGeom>
          <a:noFill/>
        </p:spPr>
        <p:txBody>
          <a:bodyPr wrap="square" rtlCol="0">
            <a:spAutoFit/>
          </a:bodyPr>
          <a:lstStyle/>
          <a:p>
            <a:r>
              <a:rPr lang="en-GB" dirty="0"/>
              <a:t>This is just a suggested structure that you may wish to use..</a:t>
            </a:r>
          </a:p>
        </p:txBody>
      </p:sp>
      <p:graphicFrame>
        <p:nvGraphicFramePr>
          <p:cNvPr id="4" name="Diagram 3"/>
          <p:cNvGraphicFramePr/>
          <p:nvPr>
            <p:extLst>
              <p:ext uri="{D42A27DB-BD31-4B8C-83A1-F6EECF244321}">
                <p14:modId xmlns:p14="http://schemas.microsoft.com/office/powerpoint/2010/main" val="4008920123"/>
              </p:ext>
            </p:extLst>
          </p:nvPr>
        </p:nvGraphicFramePr>
        <p:xfrm>
          <a:off x="4425193" y="276837"/>
          <a:ext cx="8213754" cy="56260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p:cNvCxnSpPr/>
          <p:nvPr/>
        </p:nvCxnSpPr>
        <p:spPr>
          <a:xfrm flipV="1">
            <a:off x="2554448" y="873280"/>
            <a:ext cx="3020037" cy="1903476"/>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9" name="Straight Arrow Connector 8"/>
          <p:cNvCxnSpPr/>
          <p:nvPr/>
        </p:nvCxnSpPr>
        <p:spPr>
          <a:xfrm flipV="1">
            <a:off x="2583809" y="1562576"/>
            <a:ext cx="6351865" cy="1314848"/>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sp>
        <p:nvSpPr>
          <p:cNvPr id="11" name="Oval 10"/>
          <p:cNvSpPr/>
          <p:nvPr/>
        </p:nvSpPr>
        <p:spPr>
          <a:xfrm>
            <a:off x="822121" y="2540271"/>
            <a:ext cx="1929468" cy="872455"/>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err="1"/>
              <a:t>Approx</a:t>
            </a:r>
            <a:r>
              <a:rPr lang="en-GB" dirty="0"/>
              <a:t> 30 seconds each</a:t>
            </a:r>
          </a:p>
        </p:txBody>
      </p:sp>
      <p:cxnSp>
        <p:nvCxnSpPr>
          <p:cNvPr id="16" name="Straight Arrow Connector 15"/>
          <p:cNvCxnSpPr/>
          <p:nvPr/>
        </p:nvCxnSpPr>
        <p:spPr>
          <a:xfrm flipV="1">
            <a:off x="2583809" y="3373199"/>
            <a:ext cx="2931952" cy="154999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8" name="Straight Arrow Connector 17"/>
          <p:cNvCxnSpPr/>
          <p:nvPr/>
        </p:nvCxnSpPr>
        <p:spPr>
          <a:xfrm flipV="1">
            <a:off x="2625754" y="3516637"/>
            <a:ext cx="6140741" cy="1605096"/>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22" name="Oval 21"/>
          <p:cNvSpPr/>
          <p:nvPr/>
        </p:nvSpPr>
        <p:spPr>
          <a:xfrm>
            <a:off x="348143" y="4630403"/>
            <a:ext cx="2367093" cy="99861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err="1"/>
              <a:t>Approx</a:t>
            </a:r>
            <a:r>
              <a:rPr lang="en-GB" dirty="0"/>
              <a:t> 2 minutes each  seconds each</a:t>
            </a:r>
          </a:p>
        </p:txBody>
      </p:sp>
    </p:spTree>
    <p:extLst>
      <p:ext uri="{BB962C8B-B14F-4D97-AF65-F5344CB8AC3E}">
        <p14:creationId xmlns:p14="http://schemas.microsoft.com/office/powerpoint/2010/main" val="3203290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2" presetClass="emph" presetSubtype="0" fill="hold" grpId="0" nodeType="clickEffect">
                                  <p:stCondLst>
                                    <p:cond delay="0"/>
                                  </p:stCondLst>
                                  <p:childTnLst>
                                    <p:animRot by="120000">
                                      <p:cBhvr>
                                        <p:cTn id="13" dur="100" fill="hold">
                                          <p:stCondLst>
                                            <p:cond delay="0"/>
                                          </p:stCondLst>
                                        </p:cTn>
                                        <p:tgtEl>
                                          <p:spTgt spid="4"/>
                                        </p:tgtEl>
                                        <p:attrNameLst>
                                          <p:attrName>r</p:attrName>
                                        </p:attrNameLst>
                                      </p:cBhvr>
                                    </p:animRot>
                                    <p:animRot by="-240000">
                                      <p:cBhvr>
                                        <p:cTn id="14" dur="200" fill="hold">
                                          <p:stCondLst>
                                            <p:cond delay="200"/>
                                          </p:stCondLst>
                                        </p:cTn>
                                        <p:tgtEl>
                                          <p:spTgt spid="4"/>
                                        </p:tgtEl>
                                        <p:attrNameLst>
                                          <p:attrName>r</p:attrName>
                                        </p:attrNameLst>
                                      </p:cBhvr>
                                    </p:animRot>
                                    <p:animRot by="240000">
                                      <p:cBhvr>
                                        <p:cTn id="15" dur="200" fill="hold">
                                          <p:stCondLst>
                                            <p:cond delay="400"/>
                                          </p:stCondLst>
                                        </p:cTn>
                                        <p:tgtEl>
                                          <p:spTgt spid="4"/>
                                        </p:tgtEl>
                                        <p:attrNameLst>
                                          <p:attrName>r</p:attrName>
                                        </p:attrNameLst>
                                      </p:cBhvr>
                                    </p:animRot>
                                    <p:animRot by="-240000">
                                      <p:cBhvr>
                                        <p:cTn id="16" dur="200" fill="hold">
                                          <p:stCondLst>
                                            <p:cond delay="600"/>
                                          </p:stCondLst>
                                        </p:cTn>
                                        <p:tgtEl>
                                          <p:spTgt spid="4"/>
                                        </p:tgtEl>
                                        <p:attrNameLst>
                                          <p:attrName>r</p:attrName>
                                        </p:attrNameLst>
                                      </p:cBhvr>
                                    </p:animRot>
                                    <p:animRot by="120000">
                                      <p:cBhvr>
                                        <p:cTn id="17" dur="200" fill="hold">
                                          <p:stCondLst>
                                            <p:cond delay="800"/>
                                          </p:stCondLst>
                                        </p:cTn>
                                        <p:tgtEl>
                                          <p:spTgt spid="4"/>
                                        </p:tgtEl>
                                        <p:attrNameLst>
                                          <p:attrName>r</p:attrName>
                                        </p:attrNameLst>
                                      </p:cBhvr>
                                    </p:animRo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 calcmode="lin" valueType="num">
                                      <p:cBhvr additive="base">
                                        <p:cTn id="30" dur="500" fill="hold"/>
                                        <p:tgtEl>
                                          <p:spTgt spid="11"/>
                                        </p:tgtEl>
                                        <p:attrNameLst>
                                          <p:attrName>ppt_x</p:attrName>
                                        </p:attrNameLst>
                                      </p:cBhvr>
                                      <p:tavLst>
                                        <p:tav tm="0">
                                          <p:val>
                                            <p:strVal val="#ppt_x"/>
                                          </p:val>
                                        </p:tav>
                                        <p:tav tm="100000">
                                          <p:val>
                                            <p:strVal val="#ppt_x"/>
                                          </p:val>
                                        </p:tav>
                                      </p:tavLst>
                                    </p:anim>
                                    <p:anim calcmode="lin" valueType="num">
                                      <p:cBhvr additive="base">
                                        <p:cTn id="3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16"/>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18"/>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22"/>
                                        </p:tgtEl>
                                        <p:attrNameLst>
                                          <p:attrName>style.visibility</p:attrName>
                                        </p:attrNameLst>
                                      </p:cBhvr>
                                      <p:to>
                                        <p:strVal val="visible"/>
                                      </p:to>
                                    </p:set>
                                    <p:anim calcmode="lin" valueType="num">
                                      <p:cBhvr additive="base">
                                        <p:cTn id="44" dur="500" fill="hold"/>
                                        <p:tgtEl>
                                          <p:spTgt spid="22"/>
                                        </p:tgtEl>
                                        <p:attrNameLst>
                                          <p:attrName>ppt_x</p:attrName>
                                        </p:attrNameLst>
                                      </p:cBhvr>
                                      <p:tavLst>
                                        <p:tav tm="0">
                                          <p:val>
                                            <p:strVal val="#ppt_x"/>
                                          </p:val>
                                        </p:tav>
                                        <p:tav tm="100000">
                                          <p:val>
                                            <p:strVal val="#ppt_x"/>
                                          </p:val>
                                        </p:tav>
                                      </p:tavLst>
                                    </p:anim>
                                    <p:anim calcmode="lin" valueType="num">
                                      <p:cBhvr additive="base">
                                        <p:cTn id="45"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11" grpId="0" animBg="1"/>
      <p:bldP spid="2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POINTS TO REMEMBER ON THE SLIDES..</a:t>
            </a:r>
          </a:p>
        </p:txBody>
      </p:sp>
      <p:sp>
        <p:nvSpPr>
          <p:cNvPr id="3" name="TextBox 2"/>
          <p:cNvSpPr txBox="1"/>
          <p:nvPr/>
        </p:nvSpPr>
        <p:spPr>
          <a:xfrm>
            <a:off x="1321266" y="2193721"/>
            <a:ext cx="9001387" cy="3416320"/>
          </a:xfrm>
          <a:prstGeom prst="rect">
            <a:avLst/>
          </a:prstGeom>
          <a:noFill/>
        </p:spPr>
        <p:txBody>
          <a:bodyPr wrap="square" rtlCol="0">
            <a:spAutoFit/>
          </a:bodyPr>
          <a:lstStyle/>
          <a:p>
            <a:pPr marL="342900" indent="-342900">
              <a:buFont typeface="+mj-lt"/>
              <a:buAutoNum type="arabicPeriod"/>
            </a:pPr>
            <a:r>
              <a:rPr lang="en-GB" sz="2400" dirty="0"/>
              <a:t>You need to include at least </a:t>
            </a:r>
            <a:r>
              <a:rPr lang="en-GB" sz="2400" dirty="0">
                <a:solidFill>
                  <a:srgbClr val="FF0000"/>
                </a:solidFill>
              </a:rPr>
              <a:t>5 references- </a:t>
            </a:r>
            <a:r>
              <a:rPr lang="en-GB" sz="2400" dirty="0"/>
              <a:t>remember you don’t need to discuss these references</a:t>
            </a:r>
          </a:p>
          <a:p>
            <a:pPr marL="342900" indent="-342900">
              <a:buFont typeface="+mj-lt"/>
              <a:buAutoNum type="arabicPeriod"/>
            </a:pPr>
            <a:r>
              <a:rPr lang="en-GB" sz="2400" dirty="0"/>
              <a:t>Keep them visual- use </a:t>
            </a:r>
            <a:r>
              <a:rPr lang="en-GB" sz="2400" dirty="0">
                <a:solidFill>
                  <a:srgbClr val="FF0000"/>
                </a:solidFill>
              </a:rPr>
              <a:t>graphs, tables and images </a:t>
            </a:r>
            <a:r>
              <a:rPr lang="en-GB" sz="2400" dirty="0"/>
              <a:t>to help keep your audiences attention</a:t>
            </a:r>
          </a:p>
          <a:p>
            <a:pPr marL="342900" indent="-342900">
              <a:buFont typeface="+mj-lt"/>
              <a:buAutoNum type="arabicPeriod"/>
            </a:pPr>
            <a:r>
              <a:rPr lang="en-GB" sz="2400" dirty="0"/>
              <a:t>Remember that your slides are just a </a:t>
            </a:r>
            <a:r>
              <a:rPr lang="en-GB" sz="2400" dirty="0">
                <a:solidFill>
                  <a:srgbClr val="FF0000"/>
                </a:solidFill>
              </a:rPr>
              <a:t>visual</a:t>
            </a:r>
            <a:r>
              <a:rPr lang="en-GB" sz="2400" dirty="0"/>
              <a:t> and you should be talking around your slides</a:t>
            </a:r>
          </a:p>
          <a:p>
            <a:pPr marL="342900" indent="-342900">
              <a:buFont typeface="+mj-lt"/>
              <a:buAutoNum type="arabicPeriod"/>
            </a:pPr>
            <a:r>
              <a:rPr lang="en-GB" sz="2400" dirty="0"/>
              <a:t>Keep your </a:t>
            </a:r>
            <a:r>
              <a:rPr lang="en-GB" sz="2400" dirty="0">
                <a:solidFill>
                  <a:srgbClr val="FF0000"/>
                </a:solidFill>
              </a:rPr>
              <a:t>key messages </a:t>
            </a:r>
            <a:r>
              <a:rPr lang="en-GB" sz="2400" dirty="0"/>
              <a:t>in mind (the points that you are being marked on)</a:t>
            </a:r>
          </a:p>
          <a:p>
            <a:pPr marL="342900" indent="-342900">
              <a:buFont typeface="+mj-lt"/>
              <a:buAutoNum type="arabicPeriod"/>
            </a:pPr>
            <a:r>
              <a:rPr lang="en-GB" sz="2400" dirty="0"/>
              <a:t>Stay calm and </a:t>
            </a:r>
            <a:r>
              <a:rPr lang="en-GB" sz="2400" dirty="0">
                <a:solidFill>
                  <a:srgbClr val="FF0000"/>
                </a:solidFill>
              </a:rPr>
              <a:t>practice your timing</a:t>
            </a:r>
            <a:r>
              <a:rPr lang="en-GB" sz="2400" dirty="0"/>
              <a:t>!</a:t>
            </a:r>
          </a:p>
        </p:txBody>
      </p:sp>
    </p:spTree>
    <p:extLst>
      <p:ext uri="{BB962C8B-B14F-4D97-AF65-F5344CB8AC3E}">
        <p14:creationId xmlns:p14="http://schemas.microsoft.com/office/powerpoint/2010/main" val="988273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remember when you are presenting</a:t>
            </a:r>
          </a:p>
        </p:txBody>
      </p:sp>
      <p:pic>
        <p:nvPicPr>
          <p:cNvPr id="3" name="Picture 2"/>
          <p:cNvPicPr>
            <a:picLocks noChangeAspect="1"/>
          </p:cNvPicPr>
          <p:nvPr/>
        </p:nvPicPr>
        <p:blipFill>
          <a:blip r:embed="rId3"/>
          <a:stretch>
            <a:fillRect/>
          </a:stretch>
        </p:blipFill>
        <p:spPr>
          <a:xfrm>
            <a:off x="200068" y="2005798"/>
            <a:ext cx="3084868" cy="2675259"/>
          </a:xfrm>
          <a:prstGeom prst="rect">
            <a:avLst/>
          </a:prstGeom>
        </p:spPr>
      </p:pic>
      <p:pic>
        <p:nvPicPr>
          <p:cNvPr id="4" name="Picture 3"/>
          <p:cNvPicPr>
            <a:picLocks noChangeAspect="1"/>
          </p:cNvPicPr>
          <p:nvPr/>
        </p:nvPicPr>
        <p:blipFill>
          <a:blip r:embed="rId4"/>
          <a:stretch>
            <a:fillRect/>
          </a:stretch>
        </p:blipFill>
        <p:spPr>
          <a:xfrm>
            <a:off x="4211796" y="3038132"/>
            <a:ext cx="3476713" cy="2594163"/>
          </a:xfrm>
          <a:prstGeom prst="rect">
            <a:avLst/>
          </a:prstGeom>
        </p:spPr>
      </p:pic>
      <p:pic>
        <p:nvPicPr>
          <p:cNvPr id="5" name="Picture 4"/>
          <p:cNvPicPr>
            <a:picLocks noChangeAspect="1"/>
          </p:cNvPicPr>
          <p:nvPr/>
        </p:nvPicPr>
        <p:blipFill>
          <a:blip r:embed="rId5"/>
          <a:stretch>
            <a:fillRect/>
          </a:stretch>
        </p:blipFill>
        <p:spPr>
          <a:xfrm>
            <a:off x="8464492" y="2145278"/>
            <a:ext cx="3290887" cy="2189936"/>
          </a:xfrm>
          <a:prstGeom prst="rect">
            <a:avLst/>
          </a:prstGeom>
        </p:spPr>
      </p:pic>
    </p:spTree>
    <p:extLst>
      <p:ext uri="{BB962C8B-B14F-4D97-AF65-F5344CB8AC3E}">
        <p14:creationId xmlns:p14="http://schemas.microsoft.com/office/powerpoint/2010/main" val="4156974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500 words (+ / - 10%) ‘Speaker Notes’</a:t>
            </a:r>
            <a:br>
              <a:rPr lang="en-GB" dirty="0"/>
            </a:br>
            <a:endParaRPr lang="en-GB" dirty="0"/>
          </a:p>
        </p:txBody>
      </p:sp>
      <p:sp>
        <p:nvSpPr>
          <p:cNvPr id="3" name="TextBox 2"/>
          <p:cNvSpPr txBox="1"/>
          <p:nvPr/>
        </p:nvSpPr>
        <p:spPr>
          <a:xfrm>
            <a:off x="755374" y="1236870"/>
            <a:ext cx="10190922" cy="2308324"/>
          </a:xfrm>
          <a:prstGeom prst="rect">
            <a:avLst/>
          </a:prstGeom>
          <a:noFill/>
        </p:spPr>
        <p:txBody>
          <a:bodyPr wrap="square" rtlCol="0">
            <a:spAutoFit/>
          </a:bodyPr>
          <a:lstStyle/>
          <a:p>
            <a:r>
              <a:rPr lang="en-GB" dirty="0"/>
              <a:t>This needs to be 500 words written around the topic that you are discussing giving </a:t>
            </a:r>
            <a:r>
              <a:rPr lang="en-GB" dirty="0">
                <a:solidFill>
                  <a:srgbClr val="FF0000"/>
                </a:solidFill>
              </a:rPr>
              <a:t>more detail </a:t>
            </a:r>
            <a:r>
              <a:rPr lang="en-GB" dirty="0"/>
              <a:t>of what you have discussed in your presentation.</a:t>
            </a:r>
          </a:p>
          <a:p>
            <a:endParaRPr lang="en-GB" dirty="0"/>
          </a:p>
          <a:p>
            <a:r>
              <a:rPr lang="en-GB" dirty="0"/>
              <a:t>As discussed in our last lecture, the easiest and most effective way of doing this (with a rather small 500 word count) would be to use the Template (as below).</a:t>
            </a:r>
          </a:p>
          <a:p>
            <a:r>
              <a:rPr lang="en-GB" dirty="0"/>
              <a:t>That way, the structure is all done for you- simply complete the template!</a:t>
            </a:r>
          </a:p>
          <a:p>
            <a:endParaRPr lang="en-GB" dirty="0"/>
          </a:p>
          <a:p>
            <a:r>
              <a:rPr lang="en-GB" dirty="0"/>
              <a:t>There is </a:t>
            </a:r>
            <a:r>
              <a:rPr lang="en-GB" dirty="0">
                <a:solidFill>
                  <a:srgbClr val="FF0000"/>
                </a:solidFill>
              </a:rPr>
              <a:t>NO NEED </a:t>
            </a:r>
            <a:r>
              <a:rPr lang="en-GB" dirty="0"/>
              <a:t>for an introduction, report structure etc…Just submit the completed template.</a:t>
            </a:r>
          </a:p>
        </p:txBody>
      </p:sp>
      <p:pic>
        <p:nvPicPr>
          <p:cNvPr id="4" name="Picture 3"/>
          <p:cNvPicPr>
            <a:picLocks noChangeAspect="1"/>
          </p:cNvPicPr>
          <p:nvPr/>
        </p:nvPicPr>
        <p:blipFill>
          <a:blip r:embed="rId2"/>
          <a:stretch>
            <a:fillRect/>
          </a:stretch>
        </p:blipFill>
        <p:spPr>
          <a:xfrm>
            <a:off x="1326225" y="3545194"/>
            <a:ext cx="9853982" cy="3058388"/>
          </a:xfrm>
          <a:prstGeom prst="rect">
            <a:avLst/>
          </a:prstGeom>
        </p:spPr>
      </p:pic>
    </p:spTree>
    <p:extLst>
      <p:ext uri="{BB962C8B-B14F-4D97-AF65-F5344CB8AC3E}">
        <p14:creationId xmlns:p14="http://schemas.microsoft.com/office/powerpoint/2010/main" val="9892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is my presentation and when do I upload my speaker notes?</a:t>
            </a:r>
          </a:p>
        </p:txBody>
      </p:sp>
      <p:sp>
        <p:nvSpPr>
          <p:cNvPr id="3" name="TextBox 2"/>
          <p:cNvSpPr txBox="1"/>
          <p:nvPr/>
        </p:nvSpPr>
        <p:spPr>
          <a:xfrm>
            <a:off x="167861" y="2102678"/>
            <a:ext cx="11913703" cy="3477875"/>
          </a:xfrm>
          <a:prstGeom prst="rect">
            <a:avLst/>
          </a:prstGeom>
          <a:noFill/>
        </p:spPr>
        <p:txBody>
          <a:bodyPr wrap="square" rtlCol="0">
            <a:spAutoFit/>
          </a:bodyPr>
          <a:lstStyle/>
          <a:p>
            <a:pPr marL="285750" indent="-285750">
              <a:buFont typeface="Arial" panose="020B0604020202020204" pitchFamily="34" charset="0"/>
              <a:buChar char="•"/>
            </a:pPr>
            <a:r>
              <a:rPr lang="en-GB" sz="2200" dirty="0"/>
              <a:t>All presentations will be Week Beginning 16</a:t>
            </a:r>
            <a:r>
              <a:rPr lang="en-GB" sz="2200" baseline="30000" dirty="0"/>
              <a:t>th</a:t>
            </a:r>
            <a:r>
              <a:rPr lang="en-GB" sz="2200" dirty="0"/>
              <a:t> March 2021- for Swansea students this means that you will be presenting on Wednesday 17</a:t>
            </a:r>
            <a:r>
              <a:rPr lang="en-GB" sz="2200" baseline="30000" dirty="0"/>
              <a:t>th</a:t>
            </a:r>
            <a:r>
              <a:rPr lang="en-GB" sz="2200" dirty="0"/>
              <a:t> March from 1pm.</a:t>
            </a:r>
          </a:p>
          <a:p>
            <a:pPr marL="285750" indent="-285750">
              <a:buFont typeface="Arial" panose="020B0604020202020204" pitchFamily="34" charset="0"/>
              <a:buChar char="•"/>
            </a:pPr>
            <a:r>
              <a:rPr lang="en-GB" sz="2200" dirty="0"/>
              <a:t>Please ensure that you attend your lecture as usual ON TIME at 1pm.</a:t>
            </a:r>
          </a:p>
          <a:p>
            <a:pPr marL="285750" indent="-285750">
              <a:buFont typeface="Arial" panose="020B0604020202020204" pitchFamily="34" charset="0"/>
              <a:buChar char="•"/>
            </a:pPr>
            <a:r>
              <a:rPr lang="en-GB" sz="2200" dirty="0"/>
              <a:t>You are required to stay in attendance and watch ALL your fellow students presentations that day.</a:t>
            </a:r>
          </a:p>
          <a:p>
            <a:pPr marL="285750" indent="-285750">
              <a:buFont typeface="Arial" panose="020B0604020202020204" pitchFamily="34" charset="0"/>
              <a:buChar char="•"/>
            </a:pPr>
            <a:r>
              <a:rPr lang="en-GB" sz="2200" dirty="0"/>
              <a:t>You are required to submit the following:</a:t>
            </a:r>
          </a:p>
          <a:p>
            <a:pPr marL="285750" indent="-285750">
              <a:buFontTx/>
              <a:buChar char="-"/>
            </a:pPr>
            <a:r>
              <a:rPr lang="en-GB" sz="2200" dirty="0" err="1">
                <a:solidFill>
                  <a:srgbClr val="FF0000"/>
                </a:solidFill>
              </a:rPr>
              <a:t>Powerpoint</a:t>
            </a:r>
            <a:r>
              <a:rPr lang="en-GB" sz="2200" dirty="0">
                <a:solidFill>
                  <a:srgbClr val="FF0000"/>
                </a:solidFill>
              </a:rPr>
              <a:t> slides to be emailed to your lecturer by 12pm on the DAY OF PRESENTING</a:t>
            </a:r>
          </a:p>
          <a:p>
            <a:pPr marL="285750" indent="-285750">
              <a:buFontTx/>
              <a:buChar char="-"/>
            </a:pPr>
            <a:r>
              <a:rPr lang="en-GB" sz="2200" dirty="0">
                <a:solidFill>
                  <a:srgbClr val="FF0000"/>
                </a:solidFill>
              </a:rPr>
              <a:t>500 words Speaker Notes to be uploaded to TURNITIN by 12pm ON THE DAY OF PRESENTING</a:t>
            </a:r>
          </a:p>
          <a:p>
            <a:pPr marL="285750" indent="-285750">
              <a:buFontTx/>
              <a:buChar char="-"/>
            </a:pPr>
            <a:endParaRPr lang="en-GB" sz="2200" dirty="0">
              <a:solidFill>
                <a:srgbClr val="FF0000"/>
              </a:solidFill>
            </a:endParaRPr>
          </a:p>
          <a:p>
            <a:pPr marL="285750" indent="-285750">
              <a:buFont typeface="Arial" panose="020B0604020202020204" pitchFamily="34" charset="0"/>
              <a:buChar char="•"/>
            </a:pPr>
            <a:r>
              <a:rPr lang="en-GB" sz="2200" dirty="0"/>
              <a:t>It is best practice to ensure that this is done the day before your presentation to ensure that nothing is received past the submission time.</a:t>
            </a:r>
          </a:p>
        </p:txBody>
      </p:sp>
    </p:spTree>
    <p:extLst>
      <p:ext uri="{BB962C8B-B14F-4D97-AF65-F5344CB8AC3E}">
        <p14:creationId xmlns:p14="http://schemas.microsoft.com/office/powerpoint/2010/main" val="350558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or no questions?</a:t>
            </a:r>
          </a:p>
        </p:txBody>
      </p:sp>
      <p:sp>
        <p:nvSpPr>
          <p:cNvPr id="3" name="TextBox 2"/>
          <p:cNvSpPr txBox="1"/>
          <p:nvPr/>
        </p:nvSpPr>
        <p:spPr>
          <a:xfrm>
            <a:off x="3083339" y="2509078"/>
            <a:ext cx="5009322" cy="2092881"/>
          </a:xfrm>
          <a:prstGeom prst="rect">
            <a:avLst/>
          </a:prstGeom>
          <a:noFill/>
        </p:spPr>
        <p:txBody>
          <a:bodyPr wrap="square" rtlCol="0">
            <a:spAutoFit/>
          </a:bodyPr>
          <a:lstStyle/>
          <a:p>
            <a:pPr algn="ctr"/>
            <a:r>
              <a:rPr lang="en-GB" sz="2600" dirty="0"/>
              <a:t>Due to the number of students in our cohort, there will be NO time for students or staff to ask questions following your presentation.</a:t>
            </a:r>
          </a:p>
        </p:txBody>
      </p:sp>
    </p:spTree>
    <p:extLst>
      <p:ext uri="{BB962C8B-B14F-4D97-AF65-F5344CB8AC3E}">
        <p14:creationId xmlns:p14="http://schemas.microsoft.com/office/powerpoint/2010/main" val="172126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Sharing your slides</a:t>
            </a:r>
          </a:p>
        </p:txBody>
      </p:sp>
      <p:sp>
        <p:nvSpPr>
          <p:cNvPr id="3" name="TextBox 2"/>
          <p:cNvSpPr txBox="1"/>
          <p:nvPr/>
        </p:nvSpPr>
        <p:spPr>
          <a:xfrm>
            <a:off x="304800" y="2235201"/>
            <a:ext cx="4134678" cy="3693319"/>
          </a:xfrm>
          <a:prstGeom prst="rect">
            <a:avLst/>
          </a:prstGeom>
          <a:noFill/>
        </p:spPr>
        <p:txBody>
          <a:bodyPr wrap="square" rtlCol="0">
            <a:spAutoFit/>
          </a:bodyPr>
          <a:lstStyle/>
          <a:p>
            <a:r>
              <a:rPr lang="en-GB" dirty="0"/>
              <a:t>On the day of your presentation, it is very important that we keep to our time schedule. Therefore, please ensure that you are confident in sharing your slides. Please practice this if you need to before the presentation date. If you are nervous about sharing your slides via Teams, please email your slides to your lecturer BEFORE the start of the lecture so that your lecturer can share on your behalf if needed. </a:t>
            </a:r>
          </a:p>
          <a:p>
            <a:r>
              <a:rPr lang="en-GB" dirty="0"/>
              <a:t>Remember, there is also the useful help guide on Moodle to help</a:t>
            </a:r>
          </a:p>
        </p:txBody>
      </p:sp>
      <p:cxnSp>
        <p:nvCxnSpPr>
          <p:cNvPr id="8" name="Elbow Connector 7"/>
          <p:cNvCxnSpPr/>
          <p:nvPr/>
        </p:nvCxnSpPr>
        <p:spPr>
          <a:xfrm flipV="1">
            <a:off x="2968487" y="3410226"/>
            <a:ext cx="3284729" cy="243840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p:nvPicPr>
        <p:blipFill>
          <a:blip r:embed="rId2"/>
          <a:stretch>
            <a:fillRect/>
          </a:stretch>
        </p:blipFill>
        <p:spPr>
          <a:xfrm>
            <a:off x="6301920" y="2182675"/>
            <a:ext cx="5842178" cy="2866404"/>
          </a:xfrm>
          <a:prstGeom prst="rect">
            <a:avLst/>
          </a:prstGeom>
        </p:spPr>
      </p:pic>
    </p:spTree>
    <p:extLst>
      <p:ext uri="{BB962C8B-B14F-4D97-AF65-F5344CB8AC3E}">
        <p14:creationId xmlns:p14="http://schemas.microsoft.com/office/powerpoint/2010/main" val="174471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Relax and try and enjoy</a:t>
            </a:r>
          </a:p>
        </p:txBody>
      </p:sp>
      <p:pic>
        <p:nvPicPr>
          <p:cNvPr id="4" name="Picture 3"/>
          <p:cNvPicPr>
            <a:picLocks noChangeAspect="1"/>
          </p:cNvPicPr>
          <p:nvPr/>
        </p:nvPicPr>
        <p:blipFill>
          <a:blip r:embed="rId2"/>
          <a:stretch>
            <a:fillRect/>
          </a:stretch>
        </p:blipFill>
        <p:spPr>
          <a:xfrm>
            <a:off x="437322" y="2053948"/>
            <a:ext cx="3172584" cy="1815957"/>
          </a:xfrm>
          <a:prstGeom prst="rect">
            <a:avLst/>
          </a:prstGeom>
        </p:spPr>
      </p:pic>
      <p:pic>
        <p:nvPicPr>
          <p:cNvPr id="5" name="Picture 4"/>
          <p:cNvPicPr>
            <a:picLocks noChangeAspect="1"/>
          </p:cNvPicPr>
          <p:nvPr/>
        </p:nvPicPr>
        <p:blipFill>
          <a:blip r:embed="rId3"/>
          <a:stretch>
            <a:fillRect/>
          </a:stretch>
        </p:blipFill>
        <p:spPr>
          <a:xfrm>
            <a:off x="1686260" y="3991543"/>
            <a:ext cx="3351498" cy="1876839"/>
          </a:xfrm>
          <a:prstGeom prst="rect">
            <a:avLst/>
          </a:prstGeom>
        </p:spPr>
      </p:pic>
      <p:pic>
        <p:nvPicPr>
          <p:cNvPr id="7" name="Picture 6"/>
          <p:cNvPicPr>
            <a:picLocks noChangeAspect="1"/>
          </p:cNvPicPr>
          <p:nvPr/>
        </p:nvPicPr>
        <p:blipFill>
          <a:blip r:embed="rId4"/>
          <a:stretch>
            <a:fillRect/>
          </a:stretch>
        </p:blipFill>
        <p:spPr>
          <a:xfrm>
            <a:off x="5358296" y="2006737"/>
            <a:ext cx="2695091" cy="2830461"/>
          </a:xfrm>
          <a:prstGeom prst="rect">
            <a:avLst/>
          </a:prstGeom>
        </p:spPr>
      </p:pic>
      <p:pic>
        <p:nvPicPr>
          <p:cNvPr id="8" name="Picture 7"/>
          <p:cNvPicPr>
            <a:picLocks noChangeAspect="1"/>
          </p:cNvPicPr>
          <p:nvPr/>
        </p:nvPicPr>
        <p:blipFill>
          <a:blip r:embed="rId5"/>
          <a:stretch>
            <a:fillRect/>
          </a:stretch>
        </p:blipFill>
        <p:spPr>
          <a:xfrm>
            <a:off x="8753130" y="2663479"/>
            <a:ext cx="2619375" cy="1743075"/>
          </a:xfrm>
          <a:prstGeom prst="rect">
            <a:avLst/>
          </a:prstGeom>
        </p:spPr>
      </p:pic>
    </p:spTree>
    <p:extLst>
      <p:ext uri="{BB962C8B-B14F-4D97-AF65-F5344CB8AC3E}">
        <p14:creationId xmlns:p14="http://schemas.microsoft.com/office/powerpoint/2010/main" val="2888111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3" ma:contentTypeDescription="Create a new document." ma:contentTypeScope="" ma:versionID="2113b180b566515a006f8f7d43cfb4af">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1c2c384fb5906270d50adb64808fd565"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25093A-B11C-4978-AB1F-F3C8A399D988}">
  <ds:schemaRefs>
    <ds:schemaRef ds:uri="e30e1647-29be-4cde-b2da-971aed4fcaf4"/>
    <ds:schemaRef ds:uri="http://schemas.microsoft.com/office/infopath/2007/PartnerControls"/>
    <ds:schemaRef ds:uri="http://purl.org/dc/terms/"/>
    <ds:schemaRef ds:uri="7ab40eed-68c2-4ff5-b2ec-48499265677d"/>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86415984-5ABE-4521-BF6D-FF1AFCBF4626}">
  <ds:schemaRefs>
    <ds:schemaRef ds:uri="http://schemas.microsoft.com/sharepoint/v3/contenttype/forms"/>
  </ds:schemaRefs>
</ds:datastoreItem>
</file>

<file path=customXml/itemProps3.xml><?xml version="1.0" encoding="utf-8"?>
<ds:datastoreItem xmlns:ds="http://schemas.openxmlformats.org/officeDocument/2006/customXml" ds:itemID="{F9E1C1D1-214E-4193-9B3B-51229C0A62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TM10001114[[fn=Gallery]]</Template>
  <TotalTime>0</TotalTime>
  <Words>1045</Words>
  <Application>Microsoft Office PowerPoint</Application>
  <PresentationFormat>Widescreen</PresentationFormat>
  <Paragraphs>78</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Times New Roman</vt:lpstr>
      <vt:lpstr>Gallery</vt:lpstr>
      <vt:lpstr>BMSW4004 Problem Solving and Decision Making</vt:lpstr>
      <vt:lpstr>What will this powerpoint help with?</vt:lpstr>
      <vt:lpstr>Component 2: Presentation</vt:lpstr>
      <vt:lpstr>What am I required to include?</vt:lpstr>
      <vt:lpstr>WHAT IS IT ABOUT?</vt:lpstr>
      <vt:lpstr>PowerPoint Slides and a 5 Minute INDIVIDUAL presentation: Some points to consider.. </vt:lpstr>
      <vt:lpstr>What about the slides…</vt:lpstr>
      <vt:lpstr>IMPORTANT POINTS TO REMEMBER ON THE SLIDES..</vt:lpstr>
      <vt:lpstr>What to remember when you are presenting</vt:lpstr>
      <vt:lpstr>500 words (+ / - 10%) ‘Speaker Notes’ </vt:lpstr>
      <vt:lpstr>When is my presentation and when do I upload my speaker notes?</vt:lpstr>
      <vt:lpstr>Questions or no questions?</vt:lpstr>
      <vt:lpstr>Sharing your slides</vt:lpstr>
      <vt:lpstr>Relax and try and enjoy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BMSW4004 Problem Solving and Decision Making</dc:title>
  <dc:creator>Laura James</dc:creator>
  <cp:lastModifiedBy>Christian Felices</cp:lastModifiedBy>
  <cp:revision>13</cp:revision>
  <dcterms:created xsi:type="dcterms:W3CDTF">2021-02-26T14:18:38Z</dcterms:created>
  <dcterms:modified xsi:type="dcterms:W3CDTF">2021-03-03T11:26:57Z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