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0" r:id="rId1"/>
  </p:sldMasterIdLst>
  <p:sldIdLst>
    <p:sldId id="256" r:id="rId2"/>
    <p:sldId id="257" r:id="rId3"/>
    <p:sldId id="258" r:id="rId4"/>
    <p:sldId id="259" r:id="rId5"/>
    <p:sldId id="260" r:id="rId6"/>
    <p:sldId id="261" r:id="rId7"/>
    <p:sldId id="268" r:id="rId8"/>
    <p:sldId id="264" r:id="rId9"/>
    <p:sldId id="270" r:id="rId10"/>
    <p:sldId id="269" r:id="rId11"/>
    <p:sldId id="271" r:id="rId12"/>
    <p:sldId id="265" r:id="rId13"/>
    <p:sldId id="272" r:id="rId14"/>
    <p:sldId id="266" r:id="rId15"/>
    <p:sldId id="262" r:id="rId16"/>
    <p:sldId id="263" r:id="rId17"/>
    <p:sldId id="275"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EB20EF-C6BF-0CCB-5BA9-74472FE9C6AB}" v="7" dt="2024-12-08T12:07:54.189"/>
    <p1510:client id="{E768D7B6-6940-E4BC-EC1C-F644B11BDB48}" v="107" dt="2024-12-08T21:58:19.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202DA78-08E7-4467-800B-9AB728BF647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31069A-B868-4999-AE24-34540F8598DD}">
      <dgm:prSet/>
      <dgm:spPr/>
      <dgm:t>
        <a:bodyPr/>
        <a:lstStyle/>
        <a:p>
          <a:r>
            <a:rPr lang="en-US"/>
            <a:t>There is no legal definition of stalking (College of Policing, 2014)</a:t>
          </a:r>
        </a:p>
      </dgm:t>
    </dgm:pt>
    <dgm:pt modelId="{9A618E50-F3B6-4836-B23F-F2144B2893B7}" type="parTrans" cxnId="{F76FE033-7902-4D55-9C5D-C26ED58A1A78}">
      <dgm:prSet/>
      <dgm:spPr/>
      <dgm:t>
        <a:bodyPr/>
        <a:lstStyle/>
        <a:p>
          <a:endParaRPr lang="en-US"/>
        </a:p>
      </dgm:t>
    </dgm:pt>
    <dgm:pt modelId="{DC63200B-33D6-4116-8880-BDA19D4489B6}" type="sibTrans" cxnId="{F76FE033-7902-4D55-9C5D-C26ED58A1A78}">
      <dgm:prSet/>
      <dgm:spPr/>
      <dgm:t>
        <a:bodyPr/>
        <a:lstStyle/>
        <a:p>
          <a:endParaRPr lang="en-US"/>
        </a:p>
      </dgm:t>
    </dgm:pt>
    <dgm:pt modelId="{78B21339-F779-465C-8080-18FC35D09908}">
      <dgm:prSet/>
      <dgm:spPr/>
      <dgm:t>
        <a:bodyPr/>
        <a:lstStyle/>
        <a:p>
          <a:r>
            <a:rPr lang="en-US"/>
            <a:t>"An intentional pattern of intrusive and intimidating behaviors toward an individual that creates a sense of fear or anxiety in the victim" (Boehnlein et al., 2020)</a:t>
          </a:r>
        </a:p>
      </dgm:t>
    </dgm:pt>
    <dgm:pt modelId="{4226E28A-75E9-4E34-96A3-041BDB39840A}" type="parTrans" cxnId="{712924C7-8BA9-4A7A-B1E8-F06E4952FE17}">
      <dgm:prSet/>
      <dgm:spPr/>
      <dgm:t>
        <a:bodyPr/>
        <a:lstStyle/>
        <a:p>
          <a:endParaRPr lang="en-US"/>
        </a:p>
      </dgm:t>
    </dgm:pt>
    <dgm:pt modelId="{7282C1BF-6B59-4472-874F-14BB5807A4EC}" type="sibTrans" cxnId="{712924C7-8BA9-4A7A-B1E8-F06E4952FE17}">
      <dgm:prSet/>
      <dgm:spPr/>
      <dgm:t>
        <a:bodyPr/>
        <a:lstStyle/>
        <a:p>
          <a:endParaRPr lang="en-US"/>
        </a:p>
      </dgm:t>
    </dgm:pt>
    <dgm:pt modelId="{FD5AD00E-DA40-42D5-B242-778A8BB59F7A}" type="pres">
      <dgm:prSet presAssocID="{3202DA78-08E7-4467-800B-9AB728BF6472}" presName="linear" presStyleCnt="0">
        <dgm:presLayoutVars>
          <dgm:animLvl val="lvl"/>
          <dgm:resizeHandles val="exact"/>
        </dgm:presLayoutVars>
      </dgm:prSet>
      <dgm:spPr/>
    </dgm:pt>
    <dgm:pt modelId="{6866EC9D-7B16-49F7-A4F7-1E5091A6048E}" type="pres">
      <dgm:prSet presAssocID="{0431069A-B868-4999-AE24-34540F8598DD}" presName="parentText" presStyleLbl="node1" presStyleIdx="0" presStyleCnt="2">
        <dgm:presLayoutVars>
          <dgm:chMax val="0"/>
          <dgm:bulletEnabled val="1"/>
        </dgm:presLayoutVars>
      </dgm:prSet>
      <dgm:spPr/>
    </dgm:pt>
    <dgm:pt modelId="{06DA9A5C-8D6D-421A-BC9C-2F7CE5A392F9}" type="pres">
      <dgm:prSet presAssocID="{DC63200B-33D6-4116-8880-BDA19D4489B6}" presName="spacer" presStyleCnt="0"/>
      <dgm:spPr/>
    </dgm:pt>
    <dgm:pt modelId="{18EC21B1-5E0B-4A26-8492-8A84B69F3CDF}" type="pres">
      <dgm:prSet presAssocID="{78B21339-F779-465C-8080-18FC35D09908}" presName="parentText" presStyleLbl="node1" presStyleIdx="1" presStyleCnt="2">
        <dgm:presLayoutVars>
          <dgm:chMax val="0"/>
          <dgm:bulletEnabled val="1"/>
        </dgm:presLayoutVars>
      </dgm:prSet>
      <dgm:spPr/>
    </dgm:pt>
  </dgm:ptLst>
  <dgm:cxnLst>
    <dgm:cxn modelId="{D6DC6233-2AA3-4E28-8B35-6344286E324E}" type="presOf" srcId="{0431069A-B868-4999-AE24-34540F8598DD}" destId="{6866EC9D-7B16-49F7-A4F7-1E5091A6048E}" srcOrd="0" destOrd="0" presId="urn:microsoft.com/office/officeart/2005/8/layout/vList2"/>
    <dgm:cxn modelId="{F76FE033-7902-4D55-9C5D-C26ED58A1A78}" srcId="{3202DA78-08E7-4467-800B-9AB728BF6472}" destId="{0431069A-B868-4999-AE24-34540F8598DD}" srcOrd="0" destOrd="0" parTransId="{9A618E50-F3B6-4836-B23F-F2144B2893B7}" sibTransId="{DC63200B-33D6-4116-8880-BDA19D4489B6}"/>
    <dgm:cxn modelId="{EF602663-44D4-48E3-82BE-8989E7DB4E47}" type="presOf" srcId="{78B21339-F779-465C-8080-18FC35D09908}" destId="{18EC21B1-5E0B-4A26-8492-8A84B69F3CDF}" srcOrd="0" destOrd="0" presId="urn:microsoft.com/office/officeart/2005/8/layout/vList2"/>
    <dgm:cxn modelId="{059972C2-0DB0-4267-ACE5-B3C35E7275D8}" type="presOf" srcId="{3202DA78-08E7-4467-800B-9AB728BF6472}" destId="{FD5AD00E-DA40-42D5-B242-778A8BB59F7A}" srcOrd="0" destOrd="0" presId="urn:microsoft.com/office/officeart/2005/8/layout/vList2"/>
    <dgm:cxn modelId="{712924C7-8BA9-4A7A-B1E8-F06E4952FE17}" srcId="{3202DA78-08E7-4467-800B-9AB728BF6472}" destId="{78B21339-F779-465C-8080-18FC35D09908}" srcOrd="1" destOrd="0" parTransId="{4226E28A-75E9-4E34-96A3-041BDB39840A}" sibTransId="{7282C1BF-6B59-4472-874F-14BB5807A4EC}"/>
    <dgm:cxn modelId="{06833D9F-C0C1-47DC-978C-B127CF50F034}" type="presParOf" srcId="{FD5AD00E-DA40-42D5-B242-778A8BB59F7A}" destId="{6866EC9D-7B16-49F7-A4F7-1E5091A6048E}" srcOrd="0" destOrd="0" presId="urn:microsoft.com/office/officeart/2005/8/layout/vList2"/>
    <dgm:cxn modelId="{50DDE643-F549-4D58-B60E-61F901DA6FDB}" type="presParOf" srcId="{FD5AD00E-DA40-42D5-B242-778A8BB59F7A}" destId="{06DA9A5C-8D6D-421A-BC9C-2F7CE5A392F9}" srcOrd="1" destOrd="0" presId="urn:microsoft.com/office/officeart/2005/8/layout/vList2"/>
    <dgm:cxn modelId="{DF2E0503-A940-4600-8336-D089B3A1EF7B}" type="presParOf" srcId="{FD5AD00E-DA40-42D5-B242-778A8BB59F7A}" destId="{18EC21B1-5E0B-4A26-8492-8A84B69F3CD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0356EA-8FC1-42D6-80B9-55E9CB78FAD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3D5765-1F0D-407C-8725-F25CF199BA89}">
      <dgm:prSet/>
      <dgm:spPr/>
      <dgm:t>
        <a:bodyPr/>
        <a:lstStyle/>
        <a:p>
          <a:pPr>
            <a:lnSpc>
              <a:spcPct val="100000"/>
            </a:lnSpc>
          </a:pPr>
          <a:r>
            <a:rPr lang="en-US"/>
            <a:t>Legal challenges </a:t>
          </a:r>
        </a:p>
      </dgm:t>
    </dgm:pt>
    <dgm:pt modelId="{0BCBB84C-18E3-4037-AA7A-064E3C4B772D}" type="parTrans" cxnId="{F8DB7F7B-3B37-42E5-A244-715A293300EA}">
      <dgm:prSet/>
      <dgm:spPr/>
      <dgm:t>
        <a:bodyPr/>
        <a:lstStyle/>
        <a:p>
          <a:endParaRPr lang="en-US"/>
        </a:p>
      </dgm:t>
    </dgm:pt>
    <dgm:pt modelId="{3D9AF614-BC37-479D-B411-C1A192EFC0FB}" type="sibTrans" cxnId="{F8DB7F7B-3B37-42E5-A244-715A293300EA}">
      <dgm:prSet/>
      <dgm:spPr/>
      <dgm:t>
        <a:bodyPr/>
        <a:lstStyle/>
        <a:p>
          <a:endParaRPr lang="en-US"/>
        </a:p>
      </dgm:t>
    </dgm:pt>
    <dgm:pt modelId="{F0FCD9AC-9B94-4E29-B8F7-63A73DF0A337}">
      <dgm:prSet/>
      <dgm:spPr/>
      <dgm:t>
        <a:bodyPr/>
        <a:lstStyle/>
        <a:p>
          <a:pPr>
            <a:lnSpc>
              <a:spcPct val="100000"/>
            </a:lnSpc>
          </a:pPr>
          <a:r>
            <a:rPr lang="en-US">
              <a:latin typeface="Calibri Light" panose="020F0302020204030204"/>
            </a:rPr>
            <a:t>Psychological</a:t>
          </a:r>
          <a:r>
            <a:rPr lang="en-US"/>
            <a:t> impact </a:t>
          </a:r>
        </a:p>
      </dgm:t>
    </dgm:pt>
    <dgm:pt modelId="{A87D9C0F-0E0A-4AE2-81FD-6E07028B588C}" type="parTrans" cxnId="{5A3F265F-4015-41C2-A434-DA67062388CD}">
      <dgm:prSet/>
      <dgm:spPr/>
      <dgm:t>
        <a:bodyPr/>
        <a:lstStyle/>
        <a:p>
          <a:endParaRPr lang="en-US"/>
        </a:p>
      </dgm:t>
    </dgm:pt>
    <dgm:pt modelId="{0F567FC1-1D3D-4816-9275-EC7D4B24D5B6}" type="sibTrans" cxnId="{5A3F265F-4015-41C2-A434-DA67062388CD}">
      <dgm:prSet/>
      <dgm:spPr/>
      <dgm:t>
        <a:bodyPr/>
        <a:lstStyle/>
        <a:p>
          <a:endParaRPr lang="en-US"/>
        </a:p>
      </dgm:t>
    </dgm:pt>
    <dgm:pt modelId="{BD64321A-61FE-43CE-B911-48A621CA1722}">
      <dgm:prSet/>
      <dgm:spPr/>
      <dgm:t>
        <a:bodyPr/>
        <a:lstStyle/>
        <a:p>
          <a:pPr>
            <a:lnSpc>
              <a:spcPct val="100000"/>
            </a:lnSpc>
          </a:pPr>
          <a:r>
            <a:rPr lang="en-US"/>
            <a:t>Impact of society</a:t>
          </a:r>
        </a:p>
      </dgm:t>
    </dgm:pt>
    <dgm:pt modelId="{5E4C5763-5C0B-40FF-9ABF-7A4E9A4E3E8A}" type="parTrans" cxnId="{9B10E9D7-95FD-46E7-B7E5-F2711E492636}">
      <dgm:prSet/>
      <dgm:spPr/>
      <dgm:t>
        <a:bodyPr/>
        <a:lstStyle/>
        <a:p>
          <a:endParaRPr lang="en-US"/>
        </a:p>
      </dgm:t>
    </dgm:pt>
    <dgm:pt modelId="{0605EDD2-D58C-4578-8D90-82CCB59941B7}" type="sibTrans" cxnId="{9B10E9D7-95FD-46E7-B7E5-F2711E492636}">
      <dgm:prSet/>
      <dgm:spPr/>
      <dgm:t>
        <a:bodyPr/>
        <a:lstStyle/>
        <a:p>
          <a:endParaRPr lang="en-US"/>
        </a:p>
      </dgm:t>
    </dgm:pt>
    <dgm:pt modelId="{A8F00E93-5A3F-47D0-BF2B-B3AE46F4A6A2}" type="pres">
      <dgm:prSet presAssocID="{FA0356EA-8FC1-42D6-80B9-55E9CB78FAD1}" presName="root" presStyleCnt="0">
        <dgm:presLayoutVars>
          <dgm:dir/>
          <dgm:resizeHandles val="exact"/>
        </dgm:presLayoutVars>
      </dgm:prSet>
      <dgm:spPr/>
    </dgm:pt>
    <dgm:pt modelId="{E22C5946-3682-4F19-A170-8B0A0EDB63F9}" type="pres">
      <dgm:prSet presAssocID="{7F3D5765-1F0D-407C-8725-F25CF199BA89}" presName="compNode" presStyleCnt="0"/>
      <dgm:spPr/>
    </dgm:pt>
    <dgm:pt modelId="{70B62C63-81A5-40BD-AAF2-86BF74DA7B5B}" type="pres">
      <dgm:prSet presAssocID="{7F3D5765-1F0D-407C-8725-F25CF199BA89}" presName="bgRect" presStyleLbl="bgShp" presStyleIdx="0" presStyleCnt="3"/>
      <dgm:spPr/>
    </dgm:pt>
    <dgm:pt modelId="{995EEE82-D770-49E2-B7A7-B15FEA258F0B}" type="pres">
      <dgm:prSet presAssocID="{7F3D5765-1F0D-407C-8725-F25CF199BA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3058580-3B65-49F2-87A2-C473CB684100}" type="pres">
      <dgm:prSet presAssocID="{7F3D5765-1F0D-407C-8725-F25CF199BA89}" presName="spaceRect" presStyleCnt="0"/>
      <dgm:spPr/>
    </dgm:pt>
    <dgm:pt modelId="{74C12176-67B0-47FE-B4EC-CBF2CF83F10F}" type="pres">
      <dgm:prSet presAssocID="{7F3D5765-1F0D-407C-8725-F25CF199BA89}" presName="parTx" presStyleLbl="revTx" presStyleIdx="0" presStyleCnt="3">
        <dgm:presLayoutVars>
          <dgm:chMax val="0"/>
          <dgm:chPref val="0"/>
        </dgm:presLayoutVars>
      </dgm:prSet>
      <dgm:spPr/>
    </dgm:pt>
    <dgm:pt modelId="{07CDAD34-66F4-4248-B7F4-4E62FB31C92B}" type="pres">
      <dgm:prSet presAssocID="{3D9AF614-BC37-479D-B411-C1A192EFC0FB}" presName="sibTrans" presStyleCnt="0"/>
      <dgm:spPr/>
    </dgm:pt>
    <dgm:pt modelId="{4390AB21-872E-419A-A129-AC00A50B7B66}" type="pres">
      <dgm:prSet presAssocID="{F0FCD9AC-9B94-4E29-B8F7-63A73DF0A337}" presName="compNode" presStyleCnt="0"/>
      <dgm:spPr/>
    </dgm:pt>
    <dgm:pt modelId="{8E09DDBF-E8A8-4723-9B42-A9756B8BC9B1}" type="pres">
      <dgm:prSet presAssocID="{F0FCD9AC-9B94-4E29-B8F7-63A73DF0A337}" presName="bgRect" presStyleLbl="bgShp" presStyleIdx="1" presStyleCnt="3"/>
      <dgm:spPr/>
    </dgm:pt>
    <dgm:pt modelId="{23793385-21DA-42D9-9994-9DF59ED1E635}" type="pres">
      <dgm:prSet presAssocID="{F0FCD9AC-9B94-4E29-B8F7-63A73DF0A3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FFF53C7-6313-4B23-ABE2-BE93A8D9CCA5}" type="pres">
      <dgm:prSet presAssocID="{F0FCD9AC-9B94-4E29-B8F7-63A73DF0A337}" presName="spaceRect" presStyleCnt="0"/>
      <dgm:spPr/>
    </dgm:pt>
    <dgm:pt modelId="{284AC5B4-6118-4A95-B24F-5153883C4B3D}" type="pres">
      <dgm:prSet presAssocID="{F0FCD9AC-9B94-4E29-B8F7-63A73DF0A337}" presName="parTx" presStyleLbl="revTx" presStyleIdx="1" presStyleCnt="3">
        <dgm:presLayoutVars>
          <dgm:chMax val="0"/>
          <dgm:chPref val="0"/>
        </dgm:presLayoutVars>
      </dgm:prSet>
      <dgm:spPr/>
    </dgm:pt>
    <dgm:pt modelId="{825229E0-13D6-4EB1-9F14-182C81D4C3A0}" type="pres">
      <dgm:prSet presAssocID="{0F567FC1-1D3D-4816-9275-EC7D4B24D5B6}" presName="sibTrans" presStyleCnt="0"/>
      <dgm:spPr/>
    </dgm:pt>
    <dgm:pt modelId="{00988C1C-7DA7-4975-A633-5FA4E1B55630}" type="pres">
      <dgm:prSet presAssocID="{BD64321A-61FE-43CE-B911-48A621CA1722}" presName="compNode" presStyleCnt="0"/>
      <dgm:spPr/>
    </dgm:pt>
    <dgm:pt modelId="{EF6EF5B5-77CF-41B8-9E16-9B1C1C37AFBA}" type="pres">
      <dgm:prSet presAssocID="{BD64321A-61FE-43CE-B911-48A621CA1722}" presName="bgRect" presStyleLbl="bgShp" presStyleIdx="2" presStyleCnt="3"/>
      <dgm:spPr/>
    </dgm:pt>
    <dgm:pt modelId="{F4C4326C-3DA6-4D82-B092-2E66F804E1F7}" type="pres">
      <dgm:prSet presAssocID="{BD64321A-61FE-43CE-B911-48A621CA172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58042A52-C9C7-4056-B30F-94296C79B28B}" type="pres">
      <dgm:prSet presAssocID="{BD64321A-61FE-43CE-B911-48A621CA1722}" presName="spaceRect" presStyleCnt="0"/>
      <dgm:spPr/>
    </dgm:pt>
    <dgm:pt modelId="{E0467747-2E11-4710-B0CE-73FDE6EAB9E6}" type="pres">
      <dgm:prSet presAssocID="{BD64321A-61FE-43CE-B911-48A621CA1722}" presName="parTx" presStyleLbl="revTx" presStyleIdx="2" presStyleCnt="3">
        <dgm:presLayoutVars>
          <dgm:chMax val="0"/>
          <dgm:chPref val="0"/>
        </dgm:presLayoutVars>
      </dgm:prSet>
      <dgm:spPr/>
    </dgm:pt>
  </dgm:ptLst>
  <dgm:cxnLst>
    <dgm:cxn modelId="{57A88634-C36A-4382-9183-32FC72873A18}" type="presOf" srcId="{F0FCD9AC-9B94-4E29-B8F7-63A73DF0A337}" destId="{284AC5B4-6118-4A95-B24F-5153883C4B3D}" srcOrd="0" destOrd="0" presId="urn:microsoft.com/office/officeart/2018/2/layout/IconVerticalSolidList"/>
    <dgm:cxn modelId="{1DC82937-97DF-4D77-B306-463CFD19FC1F}" type="presOf" srcId="{FA0356EA-8FC1-42D6-80B9-55E9CB78FAD1}" destId="{A8F00E93-5A3F-47D0-BF2B-B3AE46F4A6A2}" srcOrd="0" destOrd="0" presId="urn:microsoft.com/office/officeart/2018/2/layout/IconVerticalSolidList"/>
    <dgm:cxn modelId="{5A3F265F-4015-41C2-A434-DA67062388CD}" srcId="{FA0356EA-8FC1-42D6-80B9-55E9CB78FAD1}" destId="{F0FCD9AC-9B94-4E29-B8F7-63A73DF0A337}" srcOrd="1" destOrd="0" parTransId="{A87D9C0F-0E0A-4AE2-81FD-6E07028B588C}" sibTransId="{0F567FC1-1D3D-4816-9275-EC7D4B24D5B6}"/>
    <dgm:cxn modelId="{F8DB7F7B-3B37-42E5-A244-715A293300EA}" srcId="{FA0356EA-8FC1-42D6-80B9-55E9CB78FAD1}" destId="{7F3D5765-1F0D-407C-8725-F25CF199BA89}" srcOrd="0" destOrd="0" parTransId="{0BCBB84C-18E3-4037-AA7A-064E3C4B772D}" sibTransId="{3D9AF614-BC37-479D-B411-C1A192EFC0FB}"/>
    <dgm:cxn modelId="{7DBCE9A9-0923-4A1C-9EF9-86F104C7B5C6}" type="presOf" srcId="{7F3D5765-1F0D-407C-8725-F25CF199BA89}" destId="{74C12176-67B0-47FE-B4EC-CBF2CF83F10F}" srcOrd="0" destOrd="0" presId="urn:microsoft.com/office/officeart/2018/2/layout/IconVerticalSolidList"/>
    <dgm:cxn modelId="{9B10E9D7-95FD-46E7-B7E5-F2711E492636}" srcId="{FA0356EA-8FC1-42D6-80B9-55E9CB78FAD1}" destId="{BD64321A-61FE-43CE-B911-48A621CA1722}" srcOrd="2" destOrd="0" parTransId="{5E4C5763-5C0B-40FF-9ABF-7A4E9A4E3E8A}" sibTransId="{0605EDD2-D58C-4578-8D90-82CCB59941B7}"/>
    <dgm:cxn modelId="{B8B022DC-0F6E-4E44-986F-ECFFD5616A2E}" type="presOf" srcId="{BD64321A-61FE-43CE-B911-48A621CA1722}" destId="{E0467747-2E11-4710-B0CE-73FDE6EAB9E6}" srcOrd="0" destOrd="0" presId="urn:microsoft.com/office/officeart/2018/2/layout/IconVerticalSolidList"/>
    <dgm:cxn modelId="{B16BD589-5A2D-482E-ACC5-CF694663C1A3}" type="presParOf" srcId="{A8F00E93-5A3F-47D0-BF2B-B3AE46F4A6A2}" destId="{E22C5946-3682-4F19-A170-8B0A0EDB63F9}" srcOrd="0" destOrd="0" presId="urn:microsoft.com/office/officeart/2018/2/layout/IconVerticalSolidList"/>
    <dgm:cxn modelId="{870CC31C-E294-47C7-BD9C-FC5096409A85}" type="presParOf" srcId="{E22C5946-3682-4F19-A170-8B0A0EDB63F9}" destId="{70B62C63-81A5-40BD-AAF2-86BF74DA7B5B}" srcOrd="0" destOrd="0" presId="urn:microsoft.com/office/officeart/2018/2/layout/IconVerticalSolidList"/>
    <dgm:cxn modelId="{17A0FA86-49A2-402B-B31E-1C14E610F5FC}" type="presParOf" srcId="{E22C5946-3682-4F19-A170-8B0A0EDB63F9}" destId="{995EEE82-D770-49E2-B7A7-B15FEA258F0B}" srcOrd="1" destOrd="0" presId="urn:microsoft.com/office/officeart/2018/2/layout/IconVerticalSolidList"/>
    <dgm:cxn modelId="{69430587-E793-4FA7-8713-12669D6F572A}" type="presParOf" srcId="{E22C5946-3682-4F19-A170-8B0A0EDB63F9}" destId="{B3058580-3B65-49F2-87A2-C473CB684100}" srcOrd="2" destOrd="0" presId="urn:microsoft.com/office/officeart/2018/2/layout/IconVerticalSolidList"/>
    <dgm:cxn modelId="{A8613846-0B95-450B-8C36-EF19FF91E63E}" type="presParOf" srcId="{E22C5946-3682-4F19-A170-8B0A0EDB63F9}" destId="{74C12176-67B0-47FE-B4EC-CBF2CF83F10F}" srcOrd="3" destOrd="0" presId="urn:microsoft.com/office/officeart/2018/2/layout/IconVerticalSolidList"/>
    <dgm:cxn modelId="{1CE306FC-7A06-4935-ABD6-F855BFDC4CF4}" type="presParOf" srcId="{A8F00E93-5A3F-47D0-BF2B-B3AE46F4A6A2}" destId="{07CDAD34-66F4-4248-B7F4-4E62FB31C92B}" srcOrd="1" destOrd="0" presId="urn:microsoft.com/office/officeart/2018/2/layout/IconVerticalSolidList"/>
    <dgm:cxn modelId="{4D32EE5A-DE8C-46A0-AAFA-C3857D04DA7D}" type="presParOf" srcId="{A8F00E93-5A3F-47D0-BF2B-B3AE46F4A6A2}" destId="{4390AB21-872E-419A-A129-AC00A50B7B66}" srcOrd="2" destOrd="0" presId="urn:microsoft.com/office/officeart/2018/2/layout/IconVerticalSolidList"/>
    <dgm:cxn modelId="{37FBB44A-8A68-453E-851B-0758E4459EC9}" type="presParOf" srcId="{4390AB21-872E-419A-A129-AC00A50B7B66}" destId="{8E09DDBF-E8A8-4723-9B42-A9756B8BC9B1}" srcOrd="0" destOrd="0" presId="urn:microsoft.com/office/officeart/2018/2/layout/IconVerticalSolidList"/>
    <dgm:cxn modelId="{0D99EDC2-845D-4482-B47B-A6BAC315CC06}" type="presParOf" srcId="{4390AB21-872E-419A-A129-AC00A50B7B66}" destId="{23793385-21DA-42D9-9994-9DF59ED1E635}" srcOrd="1" destOrd="0" presId="urn:microsoft.com/office/officeart/2018/2/layout/IconVerticalSolidList"/>
    <dgm:cxn modelId="{FC2EBFFA-38E0-49B8-9997-A0DB53FA71C5}" type="presParOf" srcId="{4390AB21-872E-419A-A129-AC00A50B7B66}" destId="{DFFF53C7-6313-4B23-ABE2-BE93A8D9CCA5}" srcOrd="2" destOrd="0" presId="urn:microsoft.com/office/officeart/2018/2/layout/IconVerticalSolidList"/>
    <dgm:cxn modelId="{207A724F-907B-475E-AF37-DD07AFA03426}" type="presParOf" srcId="{4390AB21-872E-419A-A129-AC00A50B7B66}" destId="{284AC5B4-6118-4A95-B24F-5153883C4B3D}" srcOrd="3" destOrd="0" presId="urn:microsoft.com/office/officeart/2018/2/layout/IconVerticalSolidList"/>
    <dgm:cxn modelId="{F7A656EC-2ABE-424B-9B0A-2AA700B44C52}" type="presParOf" srcId="{A8F00E93-5A3F-47D0-BF2B-B3AE46F4A6A2}" destId="{825229E0-13D6-4EB1-9F14-182C81D4C3A0}" srcOrd="3" destOrd="0" presId="urn:microsoft.com/office/officeart/2018/2/layout/IconVerticalSolidList"/>
    <dgm:cxn modelId="{5403A3BF-F2AA-45C6-BC54-583E76373D9C}" type="presParOf" srcId="{A8F00E93-5A3F-47D0-BF2B-B3AE46F4A6A2}" destId="{00988C1C-7DA7-4975-A633-5FA4E1B55630}" srcOrd="4" destOrd="0" presId="urn:microsoft.com/office/officeart/2018/2/layout/IconVerticalSolidList"/>
    <dgm:cxn modelId="{3EAAAA23-E425-4F1F-935A-6FC1341495CA}" type="presParOf" srcId="{00988C1C-7DA7-4975-A633-5FA4E1B55630}" destId="{EF6EF5B5-77CF-41B8-9E16-9B1C1C37AFBA}" srcOrd="0" destOrd="0" presId="urn:microsoft.com/office/officeart/2018/2/layout/IconVerticalSolidList"/>
    <dgm:cxn modelId="{C5364C35-7A6E-4A4E-8E4C-82914A4732D2}" type="presParOf" srcId="{00988C1C-7DA7-4975-A633-5FA4E1B55630}" destId="{F4C4326C-3DA6-4D82-B092-2E66F804E1F7}" srcOrd="1" destOrd="0" presId="urn:microsoft.com/office/officeart/2018/2/layout/IconVerticalSolidList"/>
    <dgm:cxn modelId="{0BC31E24-339F-4B77-82CF-335C671847F2}" type="presParOf" srcId="{00988C1C-7DA7-4975-A633-5FA4E1B55630}" destId="{58042A52-C9C7-4056-B30F-94296C79B28B}" srcOrd="2" destOrd="0" presId="urn:microsoft.com/office/officeart/2018/2/layout/IconVerticalSolidList"/>
    <dgm:cxn modelId="{C04340D9-55A0-47AA-BCFA-3C19B69C8D13}" type="presParOf" srcId="{00988C1C-7DA7-4975-A633-5FA4E1B55630}" destId="{E0467747-2E11-4710-B0CE-73FDE6EAB9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B16301-99BE-4B68-AB88-62EC1246D19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FF79DB0-10BD-435F-B8C4-9B8BE653E4B4}">
      <dgm:prSet/>
      <dgm:spPr/>
      <dgm:t>
        <a:bodyPr/>
        <a:lstStyle/>
        <a:p>
          <a:r>
            <a:rPr lang="en-US"/>
            <a:t>The lack of a legal definition of stalking makes identifying cases difficult.</a:t>
          </a:r>
        </a:p>
      </dgm:t>
    </dgm:pt>
    <dgm:pt modelId="{9C9C33CB-2476-409B-8AA3-C812C06525AD}" type="parTrans" cxnId="{F3317165-A71A-4517-9EA5-5313084D0107}">
      <dgm:prSet/>
      <dgm:spPr/>
      <dgm:t>
        <a:bodyPr/>
        <a:lstStyle/>
        <a:p>
          <a:endParaRPr lang="en-US"/>
        </a:p>
      </dgm:t>
    </dgm:pt>
    <dgm:pt modelId="{C298F02B-D519-49FC-9522-65477D19E5E2}" type="sibTrans" cxnId="{F3317165-A71A-4517-9EA5-5313084D0107}">
      <dgm:prSet/>
      <dgm:spPr/>
      <dgm:t>
        <a:bodyPr/>
        <a:lstStyle/>
        <a:p>
          <a:endParaRPr lang="en-US"/>
        </a:p>
      </dgm:t>
    </dgm:pt>
    <dgm:pt modelId="{9BD43613-C393-4AB9-8124-9E359F9527FB}">
      <dgm:prSet/>
      <dgm:spPr/>
      <dgm:t>
        <a:bodyPr/>
        <a:lstStyle/>
        <a:p>
          <a:r>
            <a:rPr lang="en-US"/>
            <a:t>The responsibility of identifying victims of stalking is given to the police (CPS, 2018)</a:t>
          </a:r>
        </a:p>
      </dgm:t>
    </dgm:pt>
    <dgm:pt modelId="{4F96F6D6-F4DA-43E7-A2FD-86735EBD6386}" type="parTrans" cxnId="{184FBF71-DEAA-4EE7-82DF-EBED78F05231}">
      <dgm:prSet/>
      <dgm:spPr/>
      <dgm:t>
        <a:bodyPr/>
        <a:lstStyle/>
        <a:p>
          <a:endParaRPr lang="en-US"/>
        </a:p>
      </dgm:t>
    </dgm:pt>
    <dgm:pt modelId="{134F3B2E-6F74-4D7B-87C4-6EE663B05E2B}" type="sibTrans" cxnId="{184FBF71-DEAA-4EE7-82DF-EBED78F05231}">
      <dgm:prSet/>
      <dgm:spPr/>
      <dgm:t>
        <a:bodyPr/>
        <a:lstStyle/>
        <a:p>
          <a:endParaRPr lang="en-US"/>
        </a:p>
      </dgm:t>
    </dgm:pt>
    <dgm:pt modelId="{19E8ED3B-C607-4E08-A1D1-9976D4C01ED2}">
      <dgm:prSet/>
      <dgm:spPr/>
      <dgm:t>
        <a:bodyPr/>
        <a:lstStyle/>
        <a:p>
          <a:r>
            <a:rPr lang="en-US"/>
            <a:t>Without a legal definition there is no clear way to identify victims of stalking and often offences of stalking can end up being offences for a different crime. </a:t>
          </a:r>
        </a:p>
      </dgm:t>
    </dgm:pt>
    <dgm:pt modelId="{3905544D-08DD-49AE-BB07-DEB592C3D812}" type="parTrans" cxnId="{093F6289-BB88-4603-B2AD-3EA9D2D0C725}">
      <dgm:prSet/>
      <dgm:spPr/>
      <dgm:t>
        <a:bodyPr/>
        <a:lstStyle/>
        <a:p>
          <a:endParaRPr lang="en-US"/>
        </a:p>
      </dgm:t>
    </dgm:pt>
    <dgm:pt modelId="{E9119E8A-29C6-461B-9D92-D4B0E1C16478}" type="sibTrans" cxnId="{093F6289-BB88-4603-B2AD-3EA9D2D0C725}">
      <dgm:prSet/>
      <dgm:spPr/>
      <dgm:t>
        <a:bodyPr/>
        <a:lstStyle/>
        <a:p>
          <a:endParaRPr lang="en-US"/>
        </a:p>
      </dgm:t>
    </dgm:pt>
    <dgm:pt modelId="{2B2B30DF-01B3-4712-AE1A-21109BA25CD6}" type="pres">
      <dgm:prSet presAssocID="{7DB16301-99BE-4B68-AB88-62EC1246D19A}" presName="vert0" presStyleCnt="0">
        <dgm:presLayoutVars>
          <dgm:dir/>
          <dgm:animOne val="branch"/>
          <dgm:animLvl val="lvl"/>
        </dgm:presLayoutVars>
      </dgm:prSet>
      <dgm:spPr/>
    </dgm:pt>
    <dgm:pt modelId="{DE41140A-50C2-4D35-93DE-F0E1471DB0FE}" type="pres">
      <dgm:prSet presAssocID="{5FF79DB0-10BD-435F-B8C4-9B8BE653E4B4}" presName="thickLine" presStyleLbl="alignNode1" presStyleIdx="0" presStyleCnt="3"/>
      <dgm:spPr/>
    </dgm:pt>
    <dgm:pt modelId="{E7F96C10-3814-4AB5-860D-DD05357B6703}" type="pres">
      <dgm:prSet presAssocID="{5FF79DB0-10BD-435F-B8C4-9B8BE653E4B4}" presName="horz1" presStyleCnt="0"/>
      <dgm:spPr/>
    </dgm:pt>
    <dgm:pt modelId="{EE326EA5-A24F-4CBF-BD17-3BAB422BF2AD}" type="pres">
      <dgm:prSet presAssocID="{5FF79DB0-10BD-435F-B8C4-9B8BE653E4B4}" presName="tx1" presStyleLbl="revTx" presStyleIdx="0" presStyleCnt="3"/>
      <dgm:spPr/>
    </dgm:pt>
    <dgm:pt modelId="{8BEE2CA9-4E27-44EF-BAA7-58984CAEC169}" type="pres">
      <dgm:prSet presAssocID="{5FF79DB0-10BD-435F-B8C4-9B8BE653E4B4}" presName="vert1" presStyleCnt="0"/>
      <dgm:spPr/>
    </dgm:pt>
    <dgm:pt modelId="{50B77645-DE0B-475F-AEFA-0C8A537D46FD}" type="pres">
      <dgm:prSet presAssocID="{9BD43613-C393-4AB9-8124-9E359F9527FB}" presName="thickLine" presStyleLbl="alignNode1" presStyleIdx="1" presStyleCnt="3"/>
      <dgm:spPr/>
    </dgm:pt>
    <dgm:pt modelId="{E74BD464-CCE7-43BF-B053-815742D738F1}" type="pres">
      <dgm:prSet presAssocID="{9BD43613-C393-4AB9-8124-9E359F9527FB}" presName="horz1" presStyleCnt="0"/>
      <dgm:spPr/>
    </dgm:pt>
    <dgm:pt modelId="{D60A52B0-6BFC-4CEC-B15D-B17427341E71}" type="pres">
      <dgm:prSet presAssocID="{9BD43613-C393-4AB9-8124-9E359F9527FB}" presName="tx1" presStyleLbl="revTx" presStyleIdx="1" presStyleCnt="3"/>
      <dgm:spPr/>
    </dgm:pt>
    <dgm:pt modelId="{0CCE801D-4D7B-4769-8522-C9A8C49CAD2A}" type="pres">
      <dgm:prSet presAssocID="{9BD43613-C393-4AB9-8124-9E359F9527FB}" presName="vert1" presStyleCnt="0"/>
      <dgm:spPr/>
    </dgm:pt>
    <dgm:pt modelId="{C8BC223D-2B5A-49ED-B12A-C864F21B3C48}" type="pres">
      <dgm:prSet presAssocID="{19E8ED3B-C607-4E08-A1D1-9976D4C01ED2}" presName="thickLine" presStyleLbl="alignNode1" presStyleIdx="2" presStyleCnt="3"/>
      <dgm:spPr/>
    </dgm:pt>
    <dgm:pt modelId="{883F81D9-6E98-458B-9577-277A6779C5C0}" type="pres">
      <dgm:prSet presAssocID="{19E8ED3B-C607-4E08-A1D1-9976D4C01ED2}" presName="horz1" presStyleCnt="0"/>
      <dgm:spPr/>
    </dgm:pt>
    <dgm:pt modelId="{27FD6613-DEE5-4396-944F-D14AE6E8D4E6}" type="pres">
      <dgm:prSet presAssocID="{19E8ED3B-C607-4E08-A1D1-9976D4C01ED2}" presName="tx1" presStyleLbl="revTx" presStyleIdx="2" presStyleCnt="3"/>
      <dgm:spPr/>
    </dgm:pt>
    <dgm:pt modelId="{7D3BA9A2-1043-4F8C-9812-4EFC0633017F}" type="pres">
      <dgm:prSet presAssocID="{19E8ED3B-C607-4E08-A1D1-9976D4C01ED2}" presName="vert1" presStyleCnt="0"/>
      <dgm:spPr/>
    </dgm:pt>
  </dgm:ptLst>
  <dgm:cxnLst>
    <dgm:cxn modelId="{717F4B42-8A80-43A4-BE0F-65082EA3ADE3}" type="presOf" srcId="{5FF79DB0-10BD-435F-B8C4-9B8BE653E4B4}" destId="{EE326EA5-A24F-4CBF-BD17-3BAB422BF2AD}" srcOrd="0" destOrd="0" presId="urn:microsoft.com/office/officeart/2008/layout/LinedList"/>
    <dgm:cxn modelId="{7CA9BC63-23C4-4275-B6DB-C175C069A119}" type="presOf" srcId="{19E8ED3B-C607-4E08-A1D1-9976D4C01ED2}" destId="{27FD6613-DEE5-4396-944F-D14AE6E8D4E6}" srcOrd="0" destOrd="0" presId="urn:microsoft.com/office/officeart/2008/layout/LinedList"/>
    <dgm:cxn modelId="{F3317165-A71A-4517-9EA5-5313084D0107}" srcId="{7DB16301-99BE-4B68-AB88-62EC1246D19A}" destId="{5FF79DB0-10BD-435F-B8C4-9B8BE653E4B4}" srcOrd="0" destOrd="0" parTransId="{9C9C33CB-2476-409B-8AA3-C812C06525AD}" sibTransId="{C298F02B-D519-49FC-9522-65477D19E5E2}"/>
    <dgm:cxn modelId="{184FBF71-DEAA-4EE7-82DF-EBED78F05231}" srcId="{7DB16301-99BE-4B68-AB88-62EC1246D19A}" destId="{9BD43613-C393-4AB9-8124-9E359F9527FB}" srcOrd="1" destOrd="0" parTransId="{4F96F6D6-F4DA-43E7-A2FD-86735EBD6386}" sibTransId="{134F3B2E-6F74-4D7B-87C4-6EE663B05E2B}"/>
    <dgm:cxn modelId="{093F6289-BB88-4603-B2AD-3EA9D2D0C725}" srcId="{7DB16301-99BE-4B68-AB88-62EC1246D19A}" destId="{19E8ED3B-C607-4E08-A1D1-9976D4C01ED2}" srcOrd="2" destOrd="0" parTransId="{3905544D-08DD-49AE-BB07-DEB592C3D812}" sibTransId="{E9119E8A-29C6-461B-9D92-D4B0E1C16478}"/>
    <dgm:cxn modelId="{E67A268A-9458-47BC-8F9F-BEF6E3F7CF42}" type="presOf" srcId="{7DB16301-99BE-4B68-AB88-62EC1246D19A}" destId="{2B2B30DF-01B3-4712-AE1A-21109BA25CD6}" srcOrd="0" destOrd="0" presId="urn:microsoft.com/office/officeart/2008/layout/LinedList"/>
    <dgm:cxn modelId="{6282E6F2-44D0-4D51-9B5B-CF9F636368CD}" type="presOf" srcId="{9BD43613-C393-4AB9-8124-9E359F9527FB}" destId="{D60A52B0-6BFC-4CEC-B15D-B17427341E71}" srcOrd="0" destOrd="0" presId="urn:microsoft.com/office/officeart/2008/layout/LinedList"/>
    <dgm:cxn modelId="{1A4D2B63-45CF-48CF-8B02-852F8A1C9275}" type="presParOf" srcId="{2B2B30DF-01B3-4712-AE1A-21109BA25CD6}" destId="{DE41140A-50C2-4D35-93DE-F0E1471DB0FE}" srcOrd="0" destOrd="0" presId="urn:microsoft.com/office/officeart/2008/layout/LinedList"/>
    <dgm:cxn modelId="{BAAF8012-FF53-46F8-8A83-00D185610BD4}" type="presParOf" srcId="{2B2B30DF-01B3-4712-AE1A-21109BA25CD6}" destId="{E7F96C10-3814-4AB5-860D-DD05357B6703}" srcOrd="1" destOrd="0" presId="urn:microsoft.com/office/officeart/2008/layout/LinedList"/>
    <dgm:cxn modelId="{DD14A0B2-2EE4-45AF-AE0C-78C32868FFB4}" type="presParOf" srcId="{E7F96C10-3814-4AB5-860D-DD05357B6703}" destId="{EE326EA5-A24F-4CBF-BD17-3BAB422BF2AD}" srcOrd="0" destOrd="0" presId="urn:microsoft.com/office/officeart/2008/layout/LinedList"/>
    <dgm:cxn modelId="{2F437A78-2087-4833-93E9-0260172FC42F}" type="presParOf" srcId="{E7F96C10-3814-4AB5-860D-DD05357B6703}" destId="{8BEE2CA9-4E27-44EF-BAA7-58984CAEC169}" srcOrd="1" destOrd="0" presId="urn:microsoft.com/office/officeart/2008/layout/LinedList"/>
    <dgm:cxn modelId="{E84136F8-0A4D-42C4-AF2C-1DBA619FA4CB}" type="presParOf" srcId="{2B2B30DF-01B3-4712-AE1A-21109BA25CD6}" destId="{50B77645-DE0B-475F-AEFA-0C8A537D46FD}" srcOrd="2" destOrd="0" presId="urn:microsoft.com/office/officeart/2008/layout/LinedList"/>
    <dgm:cxn modelId="{2CCB8B0D-6C26-45EB-BB5D-E9900719D450}" type="presParOf" srcId="{2B2B30DF-01B3-4712-AE1A-21109BA25CD6}" destId="{E74BD464-CCE7-43BF-B053-815742D738F1}" srcOrd="3" destOrd="0" presId="urn:microsoft.com/office/officeart/2008/layout/LinedList"/>
    <dgm:cxn modelId="{AE5FC2E7-7963-4E88-92BA-57725DDCE7E6}" type="presParOf" srcId="{E74BD464-CCE7-43BF-B053-815742D738F1}" destId="{D60A52B0-6BFC-4CEC-B15D-B17427341E71}" srcOrd="0" destOrd="0" presId="urn:microsoft.com/office/officeart/2008/layout/LinedList"/>
    <dgm:cxn modelId="{DC783270-EDA8-4732-8A76-703301FFF790}" type="presParOf" srcId="{E74BD464-CCE7-43BF-B053-815742D738F1}" destId="{0CCE801D-4D7B-4769-8522-C9A8C49CAD2A}" srcOrd="1" destOrd="0" presId="urn:microsoft.com/office/officeart/2008/layout/LinedList"/>
    <dgm:cxn modelId="{B90D8DDD-4B4A-45E5-B7F7-BF3546BE0B63}" type="presParOf" srcId="{2B2B30DF-01B3-4712-AE1A-21109BA25CD6}" destId="{C8BC223D-2B5A-49ED-B12A-C864F21B3C48}" srcOrd="4" destOrd="0" presId="urn:microsoft.com/office/officeart/2008/layout/LinedList"/>
    <dgm:cxn modelId="{9672A888-1808-4EE7-A623-9F9BD3BA7B13}" type="presParOf" srcId="{2B2B30DF-01B3-4712-AE1A-21109BA25CD6}" destId="{883F81D9-6E98-458B-9577-277A6779C5C0}" srcOrd="5" destOrd="0" presId="urn:microsoft.com/office/officeart/2008/layout/LinedList"/>
    <dgm:cxn modelId="{00311E1B-C0C7-4608-86A7-EC557389A84A}" type="presParOf" srcId="{883F81D9-6E98-458B-9577-277A6779C5C0}" destId="{27FD6613-DEE5-4396-944F-D14AE6E8D4E6}" srcOrd="0" destOrd="0" presId="urn:microsoft.com/office/officeart/2008/layout/LinedList"/>
    <dgm:cxn modelId="{9AF2A6CE-5F71-4352-8317-58EE22AC581D}" type="presParOf" srcId="{883F81D9-6E98-458B-9577-277A6779C5C0}" destId="{7D3BA9A2-1043-4F8C-9812-4EFC063301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3FAC37-8885-4358-B172-DD4EE7E3C1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CA272B2-40CB-4FE5-A4BE-A19B77D4B934}">
      <dgm:prSet/>
      <dgm:spPr/>
      <dgm:t>
        <a:bodyPr/>
        <a:lstStyle/>
        <a:p>
          <a:r>
            <a:rPr lang="en-US"/>
            <a:t>"Stalking culture" (Becker, Ford and Valshtein, 2020)</a:t>
          </a:r>
        </a:p>
      </dgm:t>
    </dgm:pt>
    <dgm:pt modelId="{015478F6-7E88-4486-BF38-ADFBE0A7224C}" type="parTrans" cxnId="{09FD4AFE-8C7A-4898-B5C3-A614B2A58420}">
      <dgm:prSet/>
      <dgm:spPr/>
      <dgm:t>
        <a:bodyPr/>
        <a:lstStyle/>
        <a:p>
          <a:endParaRPr lang="en-US"/>
        </a:p>
      </dgm:t>
    </dgm:pt>
    <dgm:pt modelId="{BDD88C62-E823-40B0-8239-B22C113E7C7F}" type="sibTrans" cxnId="{09FD4AFE-8C7A-4898-B5C3-A614B2A58420}">
      <dgm:prSet/>
      <dgm:spPr/>
      <dgm:t>
        <a:bodyPr/>
        <a:lstStyle/>
        <a:p>
          <a:endParaRPr lang="en-US"/>
        </a:p>
      </dgm:t>
    </dgm:pt>
    <dgm:pt modelId="{74D4EF59-B1D3-43B4-889F-C213F99A663B}">
      <dgm:prSet/>
      <dgm:spPr/>
      <dgm:t>
        <a:bodyPr/>
        <a:lstStyle/>
        <a:p>
          <a:r>
            <a:rPr lang="en-US"/>
            <a:t>Stalking is often romanticised and normalised through the media (Lippman, 2015).</a:t>
          </a:r>
        </a:p>
      </dgm:t>
    </dgm:pt>
    <dgm:pt modelId="{6658EC31-6DD3-47F9-83BB-AECDC37A21B2}" type="parTrans" cxnId="{E0BF0888-84B5-4190-9E3A-BE13C44682B0}">
      <dgm:prSet/>
      <dgm:spPr/>
      <dgm:t>
        <a:bodyPr/>
        <a:lstStyle/>
        <a:p>
          <a:endParaRPr lang="en-US"/>
        </a:p>
      </dgm:t>
    </dgm:pt>
    <dgm:pt modelId="{E381AD7A-254B-4B61-A862-9FC2737B0AB5}" type="sibTrans" cxnId="{E0BF0888-84B5-4190-9E3A-BE13C44682B0}">
      <dgm:prSet/>
      <dgm:spPr/>
      <dgm:t>
        <a:bodyPr/>
        <a:lstStyle/>
        <a:p>
          <a:endParaRPr lang="en-US"/>
        </a:p>
      </dgm:t>
    </dgm:pt>
    <dgm:pt modelId="{54F8035B-CD4C-4854-BFF4-DD1D4E6BA370}">
      <dgm:prSet/>
      <dgm:spPr/>
      <dgm:t>
        <a:bodyPr/>
        <a:lstStyle/>
        <a:p>
          <a:r>
            <a:rPr lang="en-US"/>
            <a:t>The public often use the term, "stalking" lightly which can take away the severity of the offence. This can lead to the victims being blamed for being stalked rather than perceiving it as a real problem (Boehnlein et al., 2020)</a:t>
          </a:r>
        </a:p>
      </dgm:t>
    </dgm:pt>
    <dgm:pt modelId="{4D6F9AFA-8C7A-4E54-A8FA-939098CB4688}" type="parTrans" cxnId="{D5282CD1-AE70-4A85-9F2C-846AB3E5245A}">
      <dgm:prSet/>
      <dgm:spPr/>
      <dgm:t>
        <a:bodyPr/>
        <a:lstStyle/>
        <a:p>
          <a:endParaRPr lang="en-US"/>
        </a:p>
      </dgm:t>
    </dgm:pt>
    <dgm:pt modelId="{7F1A4A6E-ADF0-4AED-9593-B33D608D4147}" type="sibTrans" cxnId="{D5282CD1-AE70-4A85-9F2C-846AB3E5245A}">
      <dgm:prSet/>
      <dgm:spPr/>
      <dgm:t>
        <a:bodyPr/>
        <a:lstStyle/>
        <a:p>
          <a:endParaRPr lang="en-US"/>
        </a:p>
      </dgm:t>
    </dgm:pt>
    <dgm:pt modelId="{CC4495D8-829C-4D37-8410-5AD79D2EC272}">
      <dgm:prSet/>
      <dgm:spPr/>
      <dgm:t>
        <a:bodyPr/>
        <a:lstStyle/>
        <a:p>
          <a:r>
            <a:rPr lang="en-US"/>
            <a:t>This victim blaming can lead to victims not coming foward due to embrassment of being a victim of stalking (Suzuki, 2024).</a:t>
          </a:r>
        </a:p>
      </dgm:t>
    </dgm:pt>
    <dgm:pt modelId="{AE81AD99-0830-470A-95EA-16E7FBB3D5B5}" type="parTrans" cxnId="{58C9441C-0B3A-449D-9741-1E88BFA8B491}">
      <dgm:prSet/>
      <dgm:spPr/>
      <dgm:t>
        <a:bodyPr/>
        <a:lstStyle/>
        <a:p>
          <a:endParaRPr lang="en-US"/>
        </a:p>
      </dgm:t>
    </dgm:pt>
    <dgm:pt modelId="{6965EEF2-ACD7-4A7F-89C1-4BC784120D07}" type="sibTrans" cxnId="{58C9441C-0B3A-449D-9741-1E88BFA8B491}">
      <dgm:prSet/>
      <dgm:spPr/>
      <dgm:t>
        <a:bodyPr/>
        <a:lstStyle/>
        <a:p>
          <a:endParaRPr lang="en-US"/>
        </a:p>
      </dgm:t>
    </dgm:pt>
    <dgm:pt modelId="{F9F9EA91-72DA-4518-A17D-D1243EEC72A7}" type="pres">
      <dgm:prSet presAssocID="{553FAC37-8885-4358-B172-DD4EE7E3C127}" presName="linear" presStyleCnt="0">
        <dgm:presLayoutVars>
          <dgm:animLvl val="lvl"/>
          <dgm:resizeHandles val="exact"/>
        </dgm:presLayoutVars>
      </dgm:prSet>
      <dgm:spPr/>
    </dgm:pt>
    <dgm:pt modelId="{9D335FBF-B8BC-4BD4-8A98-A1ECF8E55F26}" type="pres">
      <dgm:prSet presAssocID="{DCA272B2-40CB-4FE5-A4BE-A19B77D4B934}" presName="parentText" presStyleLbl="node1" presStyleIdx="0" presStyleCnt="4">
        <dgm:presLayoutVars>
          <dgm:chMax val="0"/>
          <dgm:bulletEnabled val="1"/>
        </dgm:presLayoutVars>
      </dgm:prSet>
      <dgm:spPr/>
    </dgm:pt>
    <dgm:pt modelId="{04EE1642-B83C-4B63-8277-BE94627618C2}" type="pres">
      <dgm:prSet presAssocID="{BDD88C62-E823-40B0-8239-B22C113E7C7F}" presName="spacer" presStyleCnt="0"/>
      <dgm:spPr/>
    </dgm:pt>
    <dgm:pt modelId="{A418C852-CA27-429C-BE5E-135638C6BF22}" type="pres">
      <dgm:prSet presAssocID="{74D4EF59-B1D3-43B4-889F-C213F99A663B}" presName="parentText" presStyleLbl="node1" presStyleIdx="1" presStyleCnt="4">
        <dgm:presLayoutVars>
          <dgm:chMax val="0"/>
          <dgm:bulletEnabled val="1"/>
        </dgm:presLayoutVars>
      </dgm:prSet>
      <dgm:spPr/>
    </dgm:pt>
    <dgm:pt modelId="{EEE8EFA4-232C-4733-A9FF-F3D640D18801}" type="pres">
      <dgm:prSet presAssocID="{E381AD7A-254B-4B61-A862-9FC2737B0AB5}" presName="spacer" presStyleCnt="0"/>
      <dgm:spPr/>
    </dgm:pt>
    <dgm:pt modelId="{0C7100DB-CFE2-4505-A0A9-ACD4628A7A3B}" type="pres">
      <dgm:prSet presAssocID="{54F8035B-CD4C-4854-BFF4-DD1D4E6BA370}" presName="parentText" presStyleLbl="node1" presStyleIdx="2" presStyleCnt="4">
        <dgm:presLayoutVars>
          <dgm:chMax val="0"/>
          <dgm:bulletEnabled val="1"/>
        </dgm:presLayoutVars>
      </dgm:prSet>
      <dgm:spPr/>
    </dgm:pt>
    <dgm:pt modelId="{F9B0CA4F-23EF-4252-9FFB-ED73D8B43615}" type="pres">
      <dgm:prSet presAssocID="{7F1A4A6E-ADF0-4AED-9593-B33D608D4147}" presName="spacer" presStyleCnt="0"/>
      <dgm:spPr/>
    </dgm:pt>
    <dgm:pt modelId="{27739F89-83E7-4A4D-BBE6-BD5D37AC3842}" type="pres">
      <dgm:prSet presAssocID="{CC4495D8-829C-4D37-8410-5AD79D2EC272}" presName="parentText" presStyleLbl="node1" presStyleIdx="3" presStyleCnt="4">
        <dgm:presLayoutVars>
          <dgm:chMax val="0"/>
          <dgm:bulletEnabled val="1"/>
        </dgm:presLayoutVars>
      </dgm:prSet>
      <dgm:spPr/>
    </dgm:pt>
  </dgm:ptLst>
  <dgm:cxnLst>
    <dgm:cxn modelId="{58C9441C-0B3A-449D-9741-1E88BFA8B491}" srcId="{553FAC37-8885-4358-B172-DD4EE7E3C127}" destId="{CC4495D8-829C-4D37-8410-5AD79D2EC272}" srcOrd="3" destOrd="0" parTransId="{AE81AD99-0830-470A-95EA-16E7FBB3D5B5}" sibTransId="{6965EEF2-ACD7-4A7F-89C1-4BC784120D07}"/>
    <dgm:cxn modelId="{DA005165-DB86-4E0E-9606-9D1811BD55C2}" type="presOf" srcId="{74D4EF59-B1D3-43B4-889F-C213F99A663B}" destId="{A418C852-CA27-429C-BE5E-135638C6BF22}" srcOrd="0" destOrd="0" presId="urn:microsoft.com/office/officeart/2005/8/layout/vList2"/>
    <dgm:cxn modelId="{45D3E656-B891-4EEA-A4F1-59EC50E2FFF9}" type="presOf" srcId="{CC4495D8-829C-4D37-8410-5AD79D2EC272}" destId="{27739F89-83E7-4A4D-BBE6-BD5D37AC3842}" srcOrd="0" destOrd="0" presId="urn:microsoft.com/office/officeart/2005/8/layout/vList2"/>
    <dgm:cxn modelId="{E0BF0888-84B5-4190-9E3A-BE13C44682B0}" srcId="{553FAC37-8885-4358-B172-DD4EE7E3C127}" destId="{74D4EF59-B1D3-43B4-889F-C213F99A663B}" srcOrd="1" destOrd="0" parTransId="{6658EC31-6DD3-47F9-83BB-AECDC37A21B2}" sibTransId="{E381AD7A-254B-4B61-A862-9FC2737B0AB5}"/>
    <dgm:cxn modelId="{1BE78BB3-9E34-4C65-BE3F-8FC5556B21DB}" type="presOf" srcId="{DCA272B2-40CB-4FE5-A4BE-A19B77D4B934}" destId="{9D335FBF-B8BC-4BD4-8A98-A1ECF8E55F26}" srcOrd="0" destOrd="0" presId="urn:microsoft.com/office/officeart/2005/8/layout/vList2"/>
    <dgm:cxn modelId="{278247BE-A8DB-4E48-8487-F0A3EF255372}" type="presOf" srcId="{553FAC37-8885-4358-B172-DD4EE7E3C127}" destId="{F9F9EA91-72DA-4518-A17D-D1243EEC72A7}" srcOrd="0" destOrd="0" presId="urn:microsoft.com/office/officeart/2005/8/layout/vList2"/>
    <dgm:cxn modelId="{D5282CD1-AE70-4A85-9F2C-846AB3E5245A}" srcId="{553FAC37-8885-4358-B172-DD4EE7E3C127}" destId="{54F8035B-CD4C-4854-BFF4-DD1D4E6BA370}" srcOrd="2" destOrd="0" parTransId="{4D6F9AFA-8C7A-4E54-A8FA-939098CB4688}" sibTransId="{7F1A4A6E-ADF0-4AED-9593-B33D608D4147}"/>
    <dgm:cxn modelId="{A19C2AE9-BA42-477D-833A-678D7D24A63C}" type="presOf" srcId="{54F8035B-CD4C-4854-BFF4-DD1D4E6BA370}" destId="{0C7100DB-CFE2-4505-A0A9-ACD4628A7A3B}" srcOrd="0" destOrd="0" presId="urn:microsoft.com/office/officeart/2005/8/layout/vList2"/>
    <dgm:cxn modelId="{09FD4AFE-8C7A-4898-B5C3-A614B2A58420}" srcId="{553FAC37-8885-4358-B172-DD4EE7E3C127}" destId="{DCA272B2-40CB-4FE5-A4BE-A19B77D4B934}" srcOrd="0" destOrd="0" parTransId="{015478F6-7E88-4486-BF38-ADFBE0A7224C}" sibTransId="{BDD88C62-E823-40B0-8239-B22C113E7C7F}"/>
    <dgm:cxn modelId="{CE0F001F-4315-447B-88B9-7AA367527A40}" type="presParOf" srcId="{F9F9EA91-72DA-4518-A17D-D1243EEC72A7}" destId="{9D335FBF-B8BC-4BD4-8A98-A1ECF8E55F26}" srcOrd="0" destOrd="0" presId="urn:microsoft.com/office/officeart/2005/8/layout/vList2"/>
    <dgm:cxn modelId="{E22D7272-07E3-4446-9C19-35EF9078A749}" type="presParOf" srcId="{F9F9EA91-72DA-4518-A17D-D1243EEC72A7}" destId="{04EE1642-B83C-4B63-8277-BE94627618C2}" srcOrd="1" destOrd="0" presId="urn:microsoft.com/office/officeart/2005/8/layout/vList2"/>
    <dgm:cxn modelId="{595460AF-35B4-43C0-AB69-D542D07A8A9C}" type="presParOf" srcId="{F9F9EA91-72DA-4518-A17D-D1243EEC72A7}" destId="{A418C852-CA27-429C-BE5E-135638C6BF22}" srcOrd="2" destOrd="0" presId="urn:microsoft.com/office/officeart/2005/8/layout/vList2"/>
    <dgm:cxn modelId="{6707AE77-486B-46FF-A636-5AF9590B29B8}" type="presParOf" srcId="{F9F9EA91-72DA-4518-A17D-D1243EEC72A7}" destId="{EEE8EFA4-232C-4733-A9FF-F3D640D18801}" srcOrd="3" destOrd="0" presId="urn:microsoft.com/office/officeart/2005/8/layout/vList2"/>
    <dgm:cxn modelId="{FD442B08-F37E-4F1B-AD35-860BBFDB2C62}" type="presParOf" srcId="{F9F9EA91-72DA-4518-A17D-D1243EEC72A7}" destId="{0C7100DB-CFE2-4505-A0A9-ACD4628A7A3B}" srcOrd="4" destOrd="0" presId="urn:microsoft.com/office/officeart/2005/8/layout/vList2"/>
    <dgm:cxn modelId="{420743C7-3192-47EA-B2DB-D62BDD1F9A97}" type="presParOf" srcId="{F9F9EA91-72DA-4518-A17D-D1243EEC72A7}" destId="{F9B0CA4F-23EF-4252-9FFB-ED73D8B43615}" srcOrd="5" destOrd="0" presId="urn:microsoft.com/office/officeart/2005/8/layout/vList2"/>
    <dgm:cxn modelId="{E17D7AA4-CD9B-478D-92E6-C81BEFFF7C5C}" type="presParOf" srcId="{F9F9EA91-72DA-4518-A17D-D1243EEC72A7}" destId="{27739F89-83E7-4A4D-BBE6-BD5D37AC384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23AB7D-643B-423E-8089-DDFBCAE03E4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C2B50BC-6F44-4E78-AB4A-71707D5FB520}">
      <dgm:prSet/>
      <dgm:spPr/>
      <dgm:t>
        <a:bodyPr/>
        <a:lstStyle/>
        <a:p>
          <a:r>
            <a:rPr lang="en-US" dirty="0"/>
            <a:t>Create a clear legal definition of stalking. </a:t>
          </a:r>
        </a:p>
      </dgm:t>
    </dgm:pt>
    <dgm:pt modelId="{55AF020F-0678-499C-8C29-98C7D8A48A30}" type="parTrans" cxnId="{FA05237F-B937-4B64-B1A2-18E1BD90887A}">
      <dgm:prSet/>
      <dgm:spPr/>
      <dgm:t>
        <a:bodyPr/>
        <a:lstStyle/>
        <a:p>
          <a:endParaRPr lang="en-US"/>
        </a:p>
      </dgm:t>
    </dgm:pt>
    <dgm:pt modelId="{AEB0700C-C3A1-4CA1-B74B-B20467C33E7C}" type="sibTrans" cxnId="{FA05237F-B937-4B64-B1A2-18E1BD90887A}">
      <dgm:prSet/>
      <dgm:spPr/>
      <dgm:t>
        <a:bodyPr/>
        <a:lstStyle/>
        <a:p>
          <a:endParaRPr lang="en-US"/>
        </a:p>
      </dgm:t>
    </dgm:pt>
    <dgm:pt modelId="{63B03EEA-30C0-4957-BEE5-654B005B432D}">
      <dgm:prSet/>
      <dgm:spPr/>
      <dgm:t>
        <a:bodyPr/>
        <a:lstStyle/>
        <a:p>
          <a:r>
            <a:rPr lang="en-US" dirty="0"/>
            <a:t>Reduce social stigma.</a:t>
          </a:r>
        </a:p>
      </dgm:t>
    </dgm:pt>
    <dgm:pt modelId="{6A875CD5-A051-4841-A25E-0DA0B114B206}" type="parTrans" cxnId="{AC5084C6-9B5A-473A-A5E0-DCCDC5310D97}">
      <dgm:prSet/>
      <dgm:spPr/>
      <dgm:t>
        <a:bodyPr/>
        <a:lstStyle/>
        <a:p>
          <a:endParaRPr lang="en-US"/>
        </a:p>
      </dgm:t>
    </dgm:pt>
    <dgm:pt modelId="{05CB2376-5E16-4B14-A343-79D63AF29187}" type="sibTrans" cxnId="{AC5084C6-9B5A-473A-A5E0-DCCDC5310D97}">
      <dgm:prSet/>
      <dgm:spPr/>
      <dgm:t>
        <a:bodyPr/>
        <a:lstStyle/>
        <a:p>
          <a:endParaRPr lang="en-US"/>
        </a:p>
      </dgm:t>
    </dgm:pt>
    <dgm:pt modelId="{3857BC74-E992-43F0-804A-CA971149DF9D}">
      <dgm:prSet/>
      <dgm:spPr/>
      <dgm:t>
        <a:bodyPr/>
        <a:lstStyle/>
        <a:p>
          <a:pPr rtl="0"/>
          <a:r>
            <a:rPr lang="en-US" dirty="0"/>
            <a:t>Increase the amount of SPO's. </a:t>
          </a:r>
        </a:p>
      </dgm:t>
    </dgm:pt>
    <dgm:pt modelId="{74470DC4-A6A3-4982-B2EA-E43C2FD01680}" type="parTrans" cxnId="{C017BF8E-1045-4E7D-A5E8-B3A749FD1B92}">
      <dgm:prSet/>
      <dgm:spPr/>
      <dgm:t>
        <a:bodyPr/>
        <a:lstStyle/>
        <a:p>
          <a:endParaRPr lang="en-US"/>
        </a:p>
      </dgm:t>
    </dgm:pt>
    <dgm:pt modelId="{C91AC793-0CA0-4143-9BC3-096887349953}" type="sibTrans" cxnId="{C017BF8E-1045-4E7D-A5E8-B3A749FD1B92}">
      <dgm:prSet/>
      <dgm:spPr/>
      <dgm:t>
        <a:bodyPr/>
        <a:lstStyle/>
        <a:p>
          <a:endParaRPr lang="en-US"/>
        </a:p>
      </dgm:t>
    </dgm:pt>
    <dgm:pt modelId="{4FF8B0A5-483D-4B52-AD58-D7FBAFDA4AEC}">
      <dgm:prSet/>
      <dgm:spPr/>
      <dgm:t>
        <a:bodyPr/>
        <a:lstStyle/>
        <a:p>
          <a:r>
            <a:rPr lang="en-US" dirty="0"/>
            <a:t>Training for police officers to identify stalking cases (National Stalking Consortium, 2022). </a:t>
          </a:r>
        </a:p>
      </dgm:t>
    </dgm:pt>
    <dgm:pt modelId="{4AECDC4D-6405-46B5-B55D-8548005332CD}" type="parTrans" cxnId="{D0B90F54-C92C-4647-9325-2D634922EE91}">
      <dgm:prSet/>
      <dgm:spPr/>
      <dgm:t>
        <a:bodyPr/>
        <a:lstStyle/>
        <a:p>
          <a:endParaRPr lang="en-US"/>
        </a:p>
      </dgm:t>
    </dgm:pt>
    <dgm:pt modelId="{A5696207-5091-4359-B6EB-ECEEA2F1E0EB}" type="sibTrans" cxnId="{D0B90F54-C92C-4647-9325-2D634922EE91}">
      <dgm:prSet/>
      <dgm:spPr/>
      <dgm:t>
        <a:bodyPr/>
        <a:lstStyle/>
        <a:p>
          <a:endParaRPr lang="en-US"/>
        </a:p>
      </dgm:t>
    </dgm:pt>
    <dgm:pt modelId="{E6ABB35B-F724-4A92-8486-7F6E6EF2C335}" type="pres">
      <dgm:prSet presAssocID="{8423AB7D-643B-423E-8089-DDFBCAE03E4A}" presName="vert0" presStyleCnt="0">
        <dgm:presLayoutVars>
          <dgm:dir/>
          <dgm:animOne val="branch"/>
          <dgm:animLvl val="lvl"/>
        </dgm:presLayoutVars>
      </dgm:prSet>
      <dgm:spPr/>
    </dgm:pt>
    <dgm:pt modelId="{608A5FBC-0F6D-42B2-B788-FB503C3759A0}" type="pres">
      <dgm:prSet presAssocID="{8C2B50BC-6F44-4E78-AB4A-71707D5FB520}" presName="thickLine" presStyleLbl="alignNode1" presStyleIdx="0" presStyleCnt="4"/>
      <dgm:spPr/>
    </dgm:pt>
    <dgm:pt modelId="{76450E3A-39F4-4F0B-9D2A-B626715B170D}" type="pres">
      <dgm:prSet presAssocID="{8C2B50BC-6F44-4E78-AB4A-71707D5FB520}" presName="horz1" presStyleCnt="0"/>
      <dgm:spPr/>
    </dgm:pt>
    <dgm:pt modelId="{23C462EB-A776-4B9F-BEAF-AD77A3BAC3DF}" type="pres">
      <dgm:prSet presAssocID="{8C2B50BC-6F44-4E78-AB4A-71707D5FB520}" presName="tx1" presStyleLbl="revTx" presStyleIdx="0" presStyleCnt="4"/>
      <dgm:spPr/>
    </dgm:pt>
    <dgm:pt modelId="{5CF712C3-7101-4136-9641-664EF531C005}" type="pres">
      <dgm:prSet presAssocID="{8C2B50BC-6F44-4E78-AB4A-71707D5FB520}" presName="vert1" presStyleCnt="0"/>
      <dgm:spPr/>
    </dgm:pt>
    <dgm:pt modelId="{BBD4C918-C714-47BF-BBF1-4C405D58F164}" type="pres">
      <dgm:prSet presAssocID="{63B03EEA-30C0-4957-BEE5-654B005B432D}" presName="thickLine" presStyleLbl="alignNode1" presStyleIdx="1" presStyleCnt="4"/>
      <dgm:spPr/>
    </dgm:pt>
    <dgm:pt modelId="{634C1B1E-E965-42E4-B6E1-E8C8CF30BC3C}" type="pres">
      <dgm:prSet presAssocID="{63B03EEA-30C0-4957-BEE5-654B005B432D}" presName="horz1" presStyleCnt="0"/>
      <dgm:spPr/>
    </dgm:pt>
    <dgm:pt modelId="{DD1E0333-CBC3-4C10-AC64-9E8B27C9C4EB}" type="pres">
      <dgm:prSet presAssocID="{63B03EEA-30C0-4957-BEE5-654B005B432D}" presName="tx1" presStyleLbl="revTx" presStyleIdx="1" presStyleCnt="4"/>
      <dgm:spPr/>
    </dgm:pt>
    <dgm:pt modelId="{7DBBDA72-F899-4760-86F4-8E269DED0BFC}" type="pres">
      <dgm:prSet presAssocID="{63B03EEA-30C0-4957-BEE5-654B005B432D}" presName="vert1" presStyleCnt="0"/>
      <dgm:spPr/>
    </dgm:pt>
    <dgm:pt modelId="{6A451CBA-9B9B-4D87-9A75-167F0CB81FB6}" type="pres">
      <dgm:prSet presAssocID="{3857BC74-E992-43F0-804A-CA971149DF9D}" presName="thickLine" presStyleLbl="alignNode1" presStyleIdx="2" presStyleCnt="4"/>
      <dgm:spPr/>
    </dgm:pt>
    <dgm:pt modelId="{49437C75-F2F0-43BD-84E2-34626BD169EE}" type="pres">
      <dgm:prSet presAssocID="{3857BC74-E992-43F0-804A-CA971149DF9D}" presName="horz1" presStyleCnt="0"/>
      <dgm:spPr/>
    </dgm:pt>
    <dgm:pt modelId="{3871680D-FCF2-45D8-B120-9461C1CF2A42}" type="pres">
      <dgm:prSet presAssocID="{3857BC74-E992-43F0-804A-CA971149DF9D}" presName="tx1" presStyleLbl="revTx" presStyleIdx="2" presStyleCnt="4"/>
      <dgm:spPr/>
    </dgm:pt>
    <dgm:pt modelId="{CC8ACC20-BD92-4775-9BAB-89FF7DF9B9C8}" type="pres">
      <dgm:prSet presAssocID="{3857BC74-E992-43F0-804A-CA971149DF9D}" presName="vert1" presStyleCnt="0"/>
      <dgm:spPr/>
    </dgm:pt>
    <dgm:pt modelId="{8CAED68C-B96F-435E-A52D-F8DD893F714A}" type="pres">
      <dgm:prSet presAssocID="{4FF8B0A5-483D-4B52-AD58-D7FBAFDA4AEC}" presName="thickLine" presStyleLbl="alignNode1" presStyleIdx="3" presStyleCnt="4"/>
      <dgm:spPr/>
    </dgm:pt>
    <dgm:pt modelId="{DFD33B34-600A-4E6E-9BF9-D8BA77F2B4CA}" type="pres">
      <dgm:prSet presAssocID="{4FF8B0A5-483D-4B52-AD58-D7FBAFDA4AEC}" presName="horz1" presStyleCnt="0"/>
      <dgm:spPr/>
    </dgm:pt>
    <dgm:pt modelId="{2212AF72-A403-4D24-B63B-A667EC69E307}" type="pres">
      <dgm:prSet presAssocID="{4FF8B0A5-483D-4B52-AD58-D7FBAFDA4AEC}" presName="tx1" presStyleLbl="revTx" presStyleIdx="3" presStyleCnt="4"/>
      <dgm:spPr/>
    </dgm:pt>
    <dgm:pt modelId="{E9B5A72D-D649-4330-B736-97C512F29793}" type="pres">
      <dgm:prSet presAssocID="{4FF8B0A5-483D-4B52-AD58-D7FBAFDA4AEC}" presName="vert1" presStyleCnt="0"/>
      <dgm:spPr/>
    </dgm:pt>
  </dgm:ptLst>
  <dgm:cxnLst>
    <dgm:cxn modelId="{5E835515-8EA7-4EE6-AE58-CD0C23B5CDD3}" type="presOf" srcId="{3857BC74-E992-43F0-804A-CA971149DF9D}" destId="{3871680D-FCF2-45D8-B120-9461C1CF2A42}" srcOrd="0" destOrd="0" presId="urn:microsoft.com/office/officeart/2008/layout/LinedList"/>
    <dgm:cxn modelId="{D0B90F54-C92C-4647-9325-2D634922EE91}" srcId="{8423AB7D-643B-423E-8089-DDFBCAE03E4A}" destId="{4FF8B0A5-483D-4B52-AD58-D7FBAFDA4AEC}" srcOrd="3" destOrd="0" parTransId="{4AECDC4D-6405-46B5-B55D-8548005332CD}" sibTransId="{A5696207-5091-4359-B6EB-ECEEA2F1E0EB}"/>
    <dgm:cxn modelId="{FA05237F-B937-4B64-B1A2-18E1BD90887A}" srcId="{8423AB7D-643B-423E-8089-DDFBCAE03E4A}" destId="{8C2B50BC-6F44-4E78-AB4A-71707D5FB520}" srcOrd="0" destOrd="0" parTransId="{55AF020F-0678-499C-8C29-98C7D8A48A30}" sibTransId="{AEB0700C-C3A1-4CA1-B74B-B20467C33E7C}"/>
    <dgm:cxn modelId="{3C9A0F80-862E-457A-9138-C305B70D76AE}" type="presOf" srcId="{8423AB7D-643B-423E-8089-DDFBCAE03E4A}" destId="{E6ABB35B-F724-4A92-8486-7F6E6EF2C335}" srcOrd="0" destOrd="0" presId="urn:microsoft.com/office/officeart/2008/layout/LinedList"/>
    <dgm:cxn modelId="{C017BF8E-1045-4E7D-A5E8-B3A749FD1B92}" srcId="{8423AB7D-643B-423E-8089-DDFBCAE03E4A}" destId="{3857BC74-E992-43F0-804A-CA971149DF9D}" srcOrd="2" destOrd="0" parTransId="{74470DC4-A6A3-4982-B2EA-E43C2FD01680}" sibTransId="{C91AC793-0CA0-4143-9BC3-096887349953}"/>
    <dgm:cxn modelId="{C3B23FB5-F207-4F45-80B2-97B7D4F71930}" type="presOf" srcId="{4FF8B0A5-483D-4B52-AD58-D7FBAFDA4AEC}" destId="{2212AF72-A403-4D24-B63B-A667EC69E307}" srcOrd="0" destOrd="0" presId="urn:microsoft.com/office/officeart/2008/layout/LinedList"/>
    <dgm:cxn modelId="{4E1DEABD-FAA6-4428-9B92-702006084DA5}" type="presOf" srcId="{8C2B50BC-6F44-4E78-AB4A-71707D5FB520}" destId="{23C462EB-A776-4B9F-BEAF-AD77A3BAC3DF}" srcOrd="0" destOrd="0" presId="urn:microsoft.com/office/officeart/2008/layout/LinedList"/>
    <dgm:cxn modelId="{AC5084C6-9B5A-473A-A5E0-DCCDC5310D97}" srcId="{8423AB7D-643B-423E-8089-DDFBCAE03E4A}" destId="{63B03EEA-30C0-4957-BEE5-654B005B432D}" srcOrd="1" destOrd="0" parTransId="{6A875CD5-A051-4841-A25E-0DA0B114B206}" sibTransId="{05CB2376-5E16-4B14-A343-79D63AF29187}"/>
    <dgm:cxn modelId="{BA6405DF-AC53-47E9-8519-E44B9185DA79}" type="presOf" srcId="{63B03EEA-30C0-4957-BEE5-654B005B432D}" destId="{DD1E0333-CBC3-4C10-AC64-9E8B27C9C4EB}" srcOrd="0" destOrd="0" presId="urn:microsoft.com/office/officeart/2008/layout/LinedList"/>
    <dgm:cxn modelId="{DE79B98F-3600-49A0-A550-2C05E872A394}" type="presParOf" srcId="{E6ABB35B-F724-4A92-8486-7F6E6EF2C335}" destId="{608A5FBC-0F6D-42B2-B788-FB503C3759A0}" srcOrd="0" destOrd="0" presId="urn:microsoft.com/office/officeart/2008/layout/LinedList"/>
    <dgm:cxn modelId="{6AA8B903-1353-4FE8-815E-39D9AA489B83}" type="presParOf" srcId="{E6ABB35B-F724-4A92-8486-7F6E6EF2C335}" destId="{76450E3A-39F4-4F0B-9D2A-B626715B170D}" srcOrd="1" destOrd="0" presId="urn:microsoft.com/office/officeart/2008/layout/LinedList"/>
    <dgm:cxn modelId="{1ADEC17F-816D-4739-8094-FF4360604FD1}" type="presParOf" srcId="{76450E3A-39F4-4F0B-9D2A-B626715B170D}" destId="{23C462EB-A776-4B9F-BEAF-AD77A3BAC3DF}" srcOrd="0" destOrd="0" presId="urn:microsoft.com/office/officeart/2008/layout/LinedList"/>
    <dgm:cxn modelId="{2CBABE34-D35A-4DCB-86E0-2740C14F9CDF}" type="presParOf" srcId="{76450E3A-39F4-4F0B-9D2A-B626715B170D}" destId="{5CF712C3-7101-4136-9641-664EF531C005}" srcOrd="1" destOrd="0" presId="urn:microsoft.com/office/officeart/2008/layout/LinedList"/>
    <dgm:cxn modelId="{9FF83A71-644E-49A5-B594-CA546D2E360C}" type="presParOf" srcId="{E6ABB35B-F724-4A92-8486-7F6E6EF2C335}" destId="{BBD4C918-C714-47BF-BBF1-4C405D58F164}" srcOrd="2" destOrd="0" presId="urn:microsoft.com/office/officeart/2008/layout/LinedList"/>
    <dgm:cxn modelId="{8603E676-6DD2-43D2-AD69-B16479808906}" type="presParOf" srcId="{E6ABB35B-F724-4A92-8486-7F6E6EF2C335}" destId="{634C1B1E-E965-42E4-B6E1-E8C8CF30BC3C}" srcOrd="3" destOrd="0" presId="urn:microsoft.com/office/officeart/2008/layout/LinedList"/>
    <dgm:cxn modelId="{00A75820-DCCA-4512-942E-E338FDE5A7F1}" type="presParOf" srcId="{634C1B1E-E965-42E4-B6E1-E8C8CF30BC3C}" destId="{DD1E0333-CBC3-4C10-AC64-9E8B27C9C4EB}" srcOrd="0" destOrd="0" presId="urn:microsoft.com/office/officeart/2008/layout/LinedList"/>
    <dgm:cxn modelId="{C8B1F46D-80E0-4574-B83F-4A11E75AE9C1}" type="presParOf" srcId="{634C1B1E-E965-42E4-B6E1-E8C8CF30BC3C}" destId="{7DBBDA72-F899-4760-86F4-8E269DED0BFC}" srcOrd="1" destOrd="0" presId="urn:microsoft.com/office/officeart/2008/layout/LinedList"/>
    <dgm:cxn modelId="{5607511D-FC46-411A-BF06-CE3A2DCAA933}" type="presParOf" srcId="{E6ABB35B-F724-4A92-8486-7F6E6EF2C335}" destId="{6A451CBA-9B9B-4D87-9A75-167F0CB81FB6}" srcOrd="4" destOrd="0" presId="urn:microsoft.com/office/officeart/2008/layout/LinedList"/>
    <dgm:cxn modelId="{926A52DF-9B4A-4046-8E5C-28842733845C}" type="presParOf" srcId="{E6ABB35B-F724-4A92-8486-7F6E6EF2C335}" destId="{49437C75-F2F0-43BD-84E2-34626BD169EE}" srcOrd="5" destOrd="0" presId="urn:microsoft.com/office/officeart/2008/layout/LinedList"/>
    <dgm:cxn modelId="{4A9B8F9F-DE13-43D1-A6A8-F829768B34C7}" type="presParOf" srcId="{49437C75-F2F0-43BD-84E2-34626BD169EE}" destId="{3871680D-FCF2-45D8-B120-9461C1CF2A42}" srcOrd="0" destOrd="0" presId="urn:microsoft.com/office/officeart/2008/layout/LinedList"/>
    <dgm:cxn modelId="{9FB0C839-76E0-46BE-AA9C-A5B71FD00092}" type="presParOf" srcId="{49437C75-F2F0-43BD-84E2-34626BD169EE}" destId="{CC8ACC20-BD92-4775-9BAB-89FF7DF9B9C8}" srcOrd="1" destOrd="0" presId="urn:microsoft.com/office/officeart/2008/layout/LinedList"/>
    <dgm:cxn modelId="{1A3A7BE8-2718-400C-BEAA-364ACB158A30}" type="presParOf" srcId="{E6ABB35B-F724-4A92-8486-7F6E6EF2C335}" destId="{8CAED68C-B96F-435E-A52D-F8DD893F714A}" srcOrd="6" destOrd="0" presId="urn:microsoft.com/office/officeart/2008/layout/LinedList"/>
    <dgm:cxn modelId="{35C6480D-C261-47CC-B609-9CB62AF52279}" type="presParOf" srcId="{E6ABB35B-F724-4A92-8486-7F6E6EF2C335}" destId="{DFD33B34-600A-4E6E-9BF9-D8BA77F2B4CA}" srcOrd="7" destOrd="0" presId="urn:microsoft.com/office/officeart/2008/layout/LinedList"/>
    <dgm:cxn modelId="{58366B45-D933-4EEF-9496-712AC1142451}" type="presParOf" srcId="{DFD33B34-600A-4E6E-9BF9-D8BA77F2B4CA}" destId="{2212AF72-A403-4D24-B63B-A667EC69E307}" srcOrd="0" destOrd="0" presId="urn:microsoft.com/office/officeart/2008/layout/LinedList"/>
    <dgm:cxn modelId="{5B567569-1910-474C-B386-FF9380650284}" type="presParOf" srcId="{DFD33B34-600A-4E6E-9BF9-D8BA77F2B4CA}" destId="{E9B5A72D-D649-4330-B736-97C512F297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67771A-0F4C-442B-883B-94CB737373F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920C0C-D1E1-4273-9776-79FA2BF9306B}">
      <dgm:prSet/>
      <dgm:spPr/>
      <dgm:t>
        <a:bodyPr/>
        <a:lstStyle/>
        <a:p>
          <a:r>
            <a:rPr lang="en-US"/>
            <a:t>Background reading: Where did you access the initial reading and why? </a:t>
          </a:r>
        </a:p>
      </dgm:t>
    </dgm:pt>
    <dgm:pt modelId="{B7AFE8A6-243C-4F1E-A993-4F85569396BB}" type="parTrans" cxnId="{26EC873F-7230-44DA-99F0-6AD7C70DBEFC}">
      <dgm:prSet/>
      <dgm:spPr/>
      <dgm:t>
        <a:bodyPr/>
        <a:lstStyle/>
        <a:p>
          <a:endParaRPr lang="en-US"/>
        </a:p>
      </dgm:t>
    </dgm:pt>
    <dgm:pt modelId="{5EE45F2D-3E2D-4C60-8A44-41D3452C20C1}" type="sibTrans" cxnId="{26EC873F-7230-44DA-99F0-6AD7C70DBEFC}">
      <dgm:prSet/>
      <dgm:spPr/>
      <dgm:t>
        <a:bodyPr/>
        <a:lstStyle/>
        <a:p>
          <a:endParaRPr lang="en-US"/>
        </a:p>
      </dgm:t>
    </dgm:pt>
    <dgm:pt modelId="{F74BA690-250F-407E-AB23-9200D5943D1F}">
      <dgm:prSet/>
      <dgm:spPr/>
      <dgm:t>
        <a:bodyPr/>
        <a:lstStyle/>
        <a:p>
          <a:r>
            <a:rPr lang="en-US"/>
            <a:t>Planning: How did you decide which reading was relevant to your presentation?</a:t>
          </a:r>
        </a:p>
      </dgm:t>
    </dgm:pt>
    <dgm:pt modelId="{DA8D03A1-B87F-4602-95F9-7ADC136A0E18}" type="parTrans" cxnId="{5640E0EF-AEA1-4CD7-8907-A2B2D8ABA04D}">
      <dgm:prSet/>
      <dgm:spPr/>
      <dgm:t>
        <a:bodyPr/>
        <a:lstStyle/>
        <a:p>
          <a:endParaRPr lang="en-US"/>
        </a:p>
      </dgm:t>
    </dgm:pt>
    <dgm:pt modelId="{F86D10DF-F9AB-4957-89FF-042787BB94FD}" type="sibTrans" cxnId="{5640E0EF-AEA1-4CD7-8907-A2B2D8ABA04D}">
      <dgm:prSet/>
      <dgm:spPr/>
      <dgm:t>
        <a:bodyPr/>
        <a:lstStyle/>
        <a:p>
          <a:endParaRPr lang="en-US"/>
        </a:p>
      </dgm:t>
    </dgm:pt>
    <dgm:pt modelId="{9FEEFC50-A6E0-4B2C-AB5E-0F6E2CEA5C4B}">
      <dgm:prSet/>
      <dgm:spPr/>
      <dgm:t>
        <a:bodyPr/>
        <a:lstStyle/>
        <a:p>
          <a:r>
            <a:rPr lang="en-US"/>
            <a:t>Structure: How did you utilise the selected sources to structure your presentation?</a:t>
          </a:r>
        </a:p>
      </dgm:t>
    </dgm:pt>
    <dgm:pt modelId="{F52736F3-9467-473B-A821-D4317E6E6BC8}" type="parTrans" cxnId="{5014A390-1F09-43C1-BCE9-0DED6261AA9C}">
      <dgm:prSet/>
      <dgm:spPr/>
      <dgm:t>
        <a:bodyPr/>
        <a:lstStyle/>
        <a:p>
          <a:endParaRPr lang="en-US"/>
        </a:p>
      </dgm:t>
    </dgm:pt>
    <dgm:pt modelId="{F1BA16E2-4639-4391-A02F-28A91B433D9B}" type="sibTrans" cxnId="{5014A390-1F09-43C1-BCE9-0DED6261AA9C}">
      <dgm:prSet/>
      <dgm:spPr/>
      <dgm:t>
        <a:bodyPr/>
        <a:lstStyle/>
        <a:p>
          <a:endParaRPr lang="en-US"/>
        </a:p>
      </dgm:t>
    </dgm:pt>
    <dgm:pt modelId="{C4C81C5F-E0F7-4494-9751-B718E4FE158D}">
      <dgm:prSet/>
      <dgm:spPr/>
      <dgm:t>
        <a:bodyPr/>
        <a:lstStyle/>
        <a:p>
          <a:r>
            <a:rPr lang="en-US"/>
            <a:t>Wider reading: Did you use any additional sources to build upon your initial research?</a:t>
          </a:r>
        </a:p>
      </dgm:t>
    </dgm:pt>
    <dgm:pt modelId="{E893BFFC-365C-47F6-A826-168FC7A7368C}" type="parTrans" cxnId="{4CA6B352-6CC1-424F-A37D-5761B4DF9BEA}">
      <dgm:prSet/>
      <dgm:spPr/>
      <dgm:t>
        <a:bodyPr/>
        <a:lstStyle/>
        <a:p>
          <a:endParaRPr lang="en-US"/>
        </a:p>
      </dgm:t>
    </dgm:pt>
    <dgm:pt modelId="{DA75F78E-2BD2-4504-AFCE-4E2689DBA0ED}" type="sibTrans" cxnId="{4CA6B352-6CC1-424F-A37D-5761B4DF9BEA}">
      <dgm:prSet/>
      <dgm:spPr/>
      <dgm:t>
        <a:bodyPr/>
        <a:lstStyle/>
        <a:p>
          <a:endParaRPr lang="en-US"/>
        </a:p>
      </dgm:t>
    </dgm:pt>
    <dgm:pt modelId="{337209E0-983D-4210-8D89-9E87D23A4383}">
      <dgm:prSet/>
      <dgm:spPr/>
      <dgm:t>
        <a:bodyPr/>
        <a:lstStyle/>
        <a:p>
          <a:r>
            <a:rPr lang="en-US"/>
            <a:t>Reflection/ challenges: Did you face any challenges when conducting your research? What would you do differently next time?</a:t>
          </a:r>
        </a:p>
      </dgm:t>
    </dgm:pt>
    <dgm:pt modelId="{CFE9CDC7-8DD1-43F1-B344-64D1BB9B5BE6}" type="parTrans" cxnId="{427B2E37-D841-43DE-9D7C-81B413BFA945}">
      <dgm:prSet/>
      <dgm:spPr/>
      <dgm:t>
        <a:bodyPr/>
        <a:lstStyle/>
        <a:p>
          <a:endParaRPr lang="en-US"/>
        </a:p>
      </dgm:t>
    </dgm:pt>
    <dgm:pt modelId="{86974CA4-BEEC-4D1F-9416-9DB5DEA44843}" type="sibTrans" cxnId="{427B2E37-D841-43DE-9D7C-81B413BFA945}">
      <dgm:prSet/>
      <dgm:spPr/>
      <dgm:t>
        <a:bodyPr/>
        <a:lstStyle/>
        <a:p>
          <a:endParaRPr lang="en-US"/>
        </a:p>
      </dgm:t>
    </dgm:pt>
    <dgm:pt modelId="{C6BBC0FF-9EB4-4A17-A80C-B86D50117C3B}" type="pres">
      <dgm:prSet presAssocID="{B867771A-0F4C-442B-883B-94CB737373F0}" presName="root" presStyleCnt="0">
        <dgm:presLayoutVars>
          <dgm:dir/>
          <dgm:resizeHandles val="exact"/>
        </dgm:presLayoutVars>
      </dgm:prSet>
      <dgm:spPr/>
    </dgm:pt>
    <dgm:pt modelId="{1B56A827-426C-4DC7-8388-0759E12B3341}" type="pres">
      <dgm:prSet presAssocID="{64920C0C-D1E1-4273-9776-79FA2BF9306B}" presName="compNode" presStyleCnt="0"/>
      <dgm:spPr/>
    </dgm:pt>
    <dgm:pt modelId="{00AD6E60-A314-4E32-B29C-3DEB74DB6EB7}" type="pres">
      <dgm:prSet presAssocID="{64920C0C-D1E1-4273-9776-79FA2BF9306B}" presName="bgRect" presStyleLbl="bgShp" presStyleIdx="0" presStyleCnt="5"/>
      <dgm:spPr/>
    </dgm:pt>
    <dgm:pt modelId="{ED5E7452-2E03-443E-854A-24EF4B3FAC0B}" type="pres">
      <dgm:prSet presAssocID="{64920C0C-D1E1-4273-9776-79FA2BF9306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6C795C32-8958-4089-853F-84D8F3CB06A1}" type="pres">
      <dgm:prSet presAssocID="{64920C0C-D1E1-4273-9776-79FA2BF9306B}" presName="spaceRect" presStyleCnt="0"/>
      <dgm:spPr/>
    </dgm:pt>
    <dgm:pt modelId="{8EFFA8C6-AF5A-4BBC-9F46-9CF2FB606D22}" type="pres">
      <dgm:prSet presAssocID="{64920C0C-D1E1-4273-9776-79FA2BF9306B}" presName="parTx" presStyleLbl="revTx" presStyleIdx="0" presStyleCnt="5">
        <dgm:presLayoutVars>
          <dgm:chMax val="0"/>
          <dgm:chPref val="0"/>
        </dgm:presLayoutVars>
      </dgm:prSet>
      <dgm:spPr/>
    </dgm:pt>
    <dgm:pt modelId="{ACBF75A7-E1BE-4716-86BA-F1E7C8266846}" type="pres">
      <dgm:prSet presAssocID="{5EE45F2D-3E2D-4C60-8A44-41D3452C20C1}" presName="sibTrans" presStyleCnt="0"/>
      <dgm:spPr/>
    </dgm:pt>
    <dgm:pt modelId="{ACA0E686-4466-4AFF-8AF6-48BBBFACAC7D}" type="pres">
      <dgm:prSet presAssocID="{F74BA690-250F-407E-AB23-9200D5943D1F}" presName="compNode" presStyleCnt="0"/>
      <dgm:spPr/>
    </dgm:pt>
    <dgm:pt modelId="{561A5412-ADDA-4501-85A2-76755A430B37}" type="pres">
      <dgm:prSet presAssocID="{F74BA690-250F-407E-AB23-9200D5943D1F}" presName="bgRect" presStyleLbl="bgShp" presStyleIdx="1" presStyleCnt="5"/>
      <dgm:spPr/>
    </dgm:pt>
    <dgm:pt modelId="{2A2C0B92-C94D-4DB9-9216-B11F629289FE}" type="pres">
      <dgm:prSet presAssocID="{F74BA690-250F-407E-AB23-9200D5943D1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D6D6D6E-5EF9-4628-91D8-154098D11B75}" type="pres">
      <dgm:prSet presAssocID="{F74BA690-250F-407E-AB23-9200D5943D1F}" presName="spaceRect" presStyleCnt="0"/>
      <dgm:spPr/>
    </dgm:pt>
    <dgm:pt modelId="{5406AEAD-ED70-4BAA-AC07-0D16A0B7F239}" type="pres">
      <dgm:prSet presAssocID="{F74BA690-250F-407E-AB23-9200D5943D1F}" presName="parTx" presStyleLbl="revTx" presStyleIdx="1" presStyleCnt="5">
        <dgm:presLayoutVars>
          <dgm:chMax val="0"/>
          <dgm:chPref val="0"/>
        </dgm:presLayoutVars>
      </dgm:prSet>
      <dgm:spPr/>
    </dgm:pt>
    <dgm:pt modelId="{12DEB1A9-808B-4375-88DC-ABCBA8065539}" type="pres">
      <dgm:prSet presAssocID="{F86D10DF-F9AB-4957-89FF-042787BB94FD}" presName="sibTrans" presStyleCnt="0"/>
      <dgm:spPr/>
    </dgm:pt>
    <dgm:pt modelId="{9AF2EC3D-071D-4886-8904-D5FEC4D0D200}" type="pres">
      <dgm:prSet presAssocID="{9FEEFC50-A6E0-4B2C-AB5E-0F6E2CEA5C4B}" presName="compNode" presStyleCnt="0"/>
      <dgm:spPr/>
    </dgm:pt>
    <dgm:pt modelId="{9B52FA95-8D77-447D-BD05-85C60A643594}" type="pres">
      <dgm:prSet presAssocID="{9FEEFC50-A6E0-4B2C-AB5E-0F6E2CEA5C4B}" presName="bgRect" presStyleLbl="bgShp" presStyleIdx="2" presStyleCnt="5"/>
      <dgm:spPr/>
    </dgm:pt>
    <dgm:pt modelId="{E33A0E3B-274C-4B9C-9521-EC156034A1AF}" type="pres">
      <dgm:prSet presAssocID="{9FEEFC50-A6E0-4B2C-AB5E-0F6E2CEA5C4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3774D5D8-8DB9-4770-9B69-FB75EB8B4CCF}" type="pres">
      <dgm:prSet presAssocID="{9FEEFC50-A6E0-4B2C-AB5E-0F6E2CEA5C4B}" presName="spaceRect" presStyleCnt="0"/>
      <dgm:spPr/>
    </dgm:pt>
    <dgm:pt modelId="{EF7EFF1B-92DA-4D41-8DB5-395AD63FCE52}" type="pres">
      <dgm:prSet presAssocID="{9FEEFC50-A6E0-4B2C-AB5E-0F6E2CEA5C4B}" presName="parTx" presStyleLbl="revTx" presStyleIdx="2" presStyleCnt="5">
        <dgm:presLayoutVars>
          <dgm:chMax val="0"/>
          <dgm:chPref val="0"/>
        </dgm:presLayoutVars>
      </dgm:prSet>
      <dgm:spPr/>
    </dgm:pt>
    <dgm:pt modelId="{88E7E4B1-8C00-4BBF-9BB3-118770775C31}" type="pres">
      <dgm:prSet presAssocID="{F1BA16E2-4639-4391-A02F-28A91B433D9B}" presName="sibTrans" presStyleCnt="0"/>
      <dgm:spPr/>
    </dgm:pt>
    <dgm:pt modelId="{C420A8A6-389D-4DA1-8EA0-B15E941E1404}" type="pres">
      <dgm:prSet presAssocID="{C4C81C5F-E0F7-4494-9751-B718E4FE158D}" presName="compNode" presStyleCnt="0"/>
      <dgm:spPr/>
    </dgm:pt>
    <dgm:pt modelId="{9C20836E-67B4-4551-9A16-E068831F1AD0}" type="pres">
      <dgm:prSet presAssocID="{C4C81C5F-E0F7-4494-9751-B718E4FE158D}" presName="bgRect" presStyleLbl="bgShp" presStyleIdx="3" presStyleCnt="5"/>
      <dgm:spPr/>
    </dgm:pt>
    <dgm:pt modelId="{CC47DC14-FD1D-4524-93CA-6AE734331430}" type="pres">
      <dgm:prSet presAssocID="{C4C81C5F-E0F7-4494-9751-B718E4FE158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DD17191E-C330-4CE0-8D3A-2AB82477474D}" type="pres">
      <dgm:prSet presAssocID="{C4C81C5F-E0F7-4494-9751-B718E4FE158D}" presName="spaceRect" presStyleCnt="0"/>
      <dgm:spPr/>
    </dgm:pt>
    <dgm:pt modelId="{404E2759-6783-4DA1-8779-2AB4BECE02B4}" type="pres">
      <dgm:prSet presAssocID="{C4C81C5F-E0F7-4494-9751-B718E4FE158D}" presName="parTx" presStyleLbl="revTx" presStyleIdx="3" presStyleCnt="5">
        <dgm:presLayoutVars>
          <dgm:chMax val="0"/>
          <dgm:chPref val="0"/>
        </dgm:presLayoutVars>
      </dgm:prSet>
      <dgm:spPr/>
    </dgm:pt>
    <dgm:pt modelId="{03A67EF4-E5AD-41B0-82AD-C4105C76463E}" type="pres">
      <dgm:prSet presAssocID="{DA75F78E-2BD2-4504-AFCE-4E2689DBA0ED}" presName="sibTrans" presStyleCnt="0"/>
      <dgm:spPr/>
    </dgm:pt>
    <dgm:pt modelId="{B91CA27A-62BF-46D8-9B54-F34AAD60C8D2}" type="pres">
      <dgm:prSet presAssocID="{337209E0-983D-4210-8D89-9E87D23A4383}" presName="compNode" presStyleCnt="0"/>
      <dgm:spPr/>
    </dgm:pt>
    <dgm:pt modelId="{526B8681-8A8D-4E9D-9AB0-6E1E908EE2BB}" type="pres">
      <dgm:prSet presAssocID="{337209E0-983D-4210-8D89-9E87D23A4383}" presName="bgRect" presStyleLbl="bgShp" presStyleIdx="4" presStyleCnt="5"/>
      <dgm:spPr/>
    </dgm:pt>
    <dgm:pt modelId="{3DD2556C-9707-40AF-A6FA-328062602C0F}" type="pres">
      <dgm:prSet presAssocID="{337209E0-983D-4210-8D89-9E87D23A43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24B3DCA1-C16A-4F30-8F3D-16010D874C2E}" type="pres">
      <dgm:prSet presAssocID="{337209E0-983D-4210-8D89-9E87D23A4383}" presName="spaceRect" presStyleCnt="0"/>
      <dgm:spPr/>
    </dgm:pt>
    <dgm:pt modelId="{AC54D856-B1A6-40E4-B9DD-07D1050E6343}" type="pres">
      <dgm:prSet presAssocID="{337209E0-983D-4210-8D89-9E87D23A4383}" presName="parTx" presStyleLbl="revTx" presStyleIdx="4" presStyleCnt="5">
        <dgm:presLayoutVars>
          <dgm:chMax val="0"/>
          <dgm:chPref val="0"/>
        </dgm:presLayoutVars>
      </dgm:prSet>
      <dgm:spPr/>
    </dgm:pt>
  </dgm:ptLst>
  <dgm:cxnLst>
    <dgm:cxn modelId="{742E6A14-9DB8-4C9D-9D85-DB0D9A1417AC}" type="presOf" srcId="{9FEEFC50-A6E0-4B2C-AB5E-0F6E2CEA5C4B}" destId="{EF7EFF1B-92DA-4D41-8DB5-395AD63FCE52}" srcOrd="0" destOrd="0" presId="urn:microsoft.com/office/officeart/2018/2/layout/IconVerticalSolidList"/>
    <dgm:cxn modelId="{427B2E37-D841-43DE-9D7C-81B413BFA945}" srcId="{B867771A-0F4C-442B-883B-94CB737373F0}" destId="{337209E0-983D-4210-8D89-9E87D23A4383}" srcOrd="4" destOrd="0" parTransId="{CFE9CDC7-8DD1-43F1-B344-64D1BB9B5BE6}" sibTransId="{86974CA4-BEEC-4D1F-9416-9DB5DEA44843}"/>
    <dgm:cxn modelId="{26EC873F-7230-44DA-99F0-6AD7C70DBEFC}" srcId="{B867771A-0F4C-442B-883B-94CB737373F0}" destId="{64920C0C-D1E1-4273-9776-79FA2BF9306B}" srcOrd="0" destOrd="0" parTransId="{B7AFE8A6-243C-4F1E-A993-4F85569396BB}" sibTransId="{5EE45F2D-3E2D-4C60-8A44-41D3452C20C1}"/>
    <dgm:cxn modelId="{4CA6B352-6CC1-424F-A37D-5761B4DF9BEA}" srcId="{B867771A-0F4C-442B-883B-94CB737373F0}" destId="{C4C81C5F-E0F7-4494-9751-B718E4FE158D}" srcOrd="3" destOrd="0" parTransId="{E893BFFC-365C-47F6-A826-168FC7A7368C}" sibTransId="{DA75F78E-2BD2-4504-AFCE-4E2689DBA0ED}"/>
    <dgm:cxn modelId="{A69BBF75-C2EC-45B3-932F-638582FE7940}" type="presOf" srcId="{337209E0-983D-4210-8D89-9E87D23A4383}" destId="{AC54D856-B1A6-40E4-B9DD-07D1050E6343}" srcOrd="0" destOrd="0" presId="urn:microsoft.com/office/officeart/2018/2/layout/IconVerticalSolidList"/>
    <dgm:cxn modelId="{70FA2178-1410-4712-A656-4E5AD07689A7}" type="presOf" srcId="{F74BA690-250F-407E-AB23-9200D5943D1F}" destId="{5406AEAD-ED70-4BAA-AC07-0D16A0B7F239}" srcOrd="0" destOrd="0" presId="urn:microsoft.com/office/officeart/2018/2/layout/IconVerticalSolidList"/>
    <dgm:cxn modelId="{FFFE2D7C-925B-46BC-9B5D-ADD0759F039B}" type="presOf" srcId="{B867771A-0F4C-442B-883B-94CB737373F0}" destId="{C6BBC0FF-9EB4-4A17-A80C-B86D50117C3B}" srcOrd="0" destOrd="0" presId="urn:microsoft.com/office/officeart/2018/2/layout/IconVerticalSolidList"/>
    <dgm:cxn modelId="{5014A390-1F09-43C1-BCE9-0DED6261AA9C}" srcId="{B867771A-0F4C-442B-883B-94CB737373F0}" destId="{9FEEFC50-A6E0-4B2C-AB5E-0F6E2CEA5C4B}" srcOrd="2" destOrd="0" parTransId="{F52736F3-9467-473B-A821-D4317E6E6BC8}" sibTransId="{F1BA16E2-4639-4391-A02F-28A91B433D9B}"/>
    <dgm:cxn modelId="{C48D17B2-1E6F-4724-8EB4-F4C182EEB302}" type="presOf" srcId="{64920C0C-D1E1-4273-9776-79FA2BF9306B}" destId="{8EFFA8C6-AF5A-4BBC-9F46-9CF2FB606D22}" srcOrd="0" destOrd="0" presId="urn:microsoft.com/office/officeart/2018/2/layout/IconVerticalSolidList"/>
    <dgm:cxn modelId="{5640E0EF-AEA1-4CD7-8907-A2B2D8ABA04D}" srcId="{B867771A-0F4C-442B-883B-94CB737373F0}" destId="{F74BA690-250F-407E-AB23-9200D5943D1F}" srcOrd="1" destOrd="0" parTransId="{DA8D03A1-B87F-4602-95F9-7ADC136A0E18}" sibTransId="{F86D10DF-F9AB-4957-89FF-042787BB94FD}"/>
    <dgm:cxn modelId="{7B584BFA-A846-42CB-A4E7-675D7FF4B87C}" type="presOf" srcId="{C4C81C5F-E0F7-4494-9751-B718E4FE158D}" destId="{404E2759-6783-4DA1-8779-2AB4BECE02B4}" srcOrd="0" destOrd="0" presId="urn:microsoft.com/office/officeart/2018/2/layout/IconVerticalSolidList"/>
    <dgm:cxn modelId="{338B0B6F-2D08-4496-90FD-1D02620C9A22}" type="presParOf" srcId="{C6BBC0FF-9EB4-4A17-A80C-B86D50117C3B}" destId="{1B56A827-426C-4DC7-8388-0759E12B3341}" srcOrd="0" destOrd="0" presId="urn:microsoft.com/office/officeart/2018/2/layout/IconVerticalSolidList"/>
    <dgm:cxn modelId="{C38C3E6B-9306-4352-A350-8AF6B9BE458A}" type="presParOf" srcId="{1B56A827-426C-4DC7-8388-0759E12B3341}" destId="{00AD6E60-A314-4E32-B29C-3DEB74DB6EB7}" srcOrd="0" destOrd="0" presId="urn:microsoft.com/office/officeart/2018/2/layout/IconVerticalSolidList"/>
    <dgm:cxn modelId="{2AE8D5D2-8737-4EC5-8FE7-7C80341B600F}" type="presParOf" srcId="{1B56A827-426C-4DC7-8388-0759E12B3341}" destId="{ED5E7452-2E03-443E-854A-24EF4B3FAC0B}" srcOrd="1" destOrd="0" presId="urn:microsoft.com/office/officeart/2018/2/layout/IconVerticalSolidList"/>
    <dgm:cxn modelId="{18B4A862-7932-4453-9FED-791F1C803F9D}" type="presParOf" srcId="{1B56A827-426C-4DC7-8388-0759E12B3341}" destId="{6C795C32-8958-4089-853F-84D8F3CB06A1}" srcOrd="2" destOrd="0" presId="urn:microsoft.com/office/officeart/2018/2/layout/IconVerticalSolidList"/>
    <dgm:cxn modelId="{008EEF5F-453A-4FC7-82DF-7032682AF3A8}" type="presParOf" srcId="{1B56A827-426C-4DC7-8388-0759E12B3341}" destId="{8EFFA8C6-AF5A-4BBC-9F46-9CF2FB606D22}" srcOrd="3" destOrd="0" presId="urn:microsoft.com/office/officeart/2018/2/layout/IconVerticalSolidList"/>
    <dgm:cxn modelId="{1BDC3EB6-E8B9-47EE-B6C2-A261DEA11DA3}" type="presParOf" srcId="{C6BBC0FF-9EB4-4A17-A80C-B86D50117C3B}" destId="{ACBF75A7-E1BE-4716-86BA-F1E7C8266846}" srcOrd="1" destOrd="0" presId="urn:microsoft.com/office/officeart/2018/2/layout/IconVerticalSolidList"/>
    <dgm:cxn modelId="{1EEEE2DE-EC9E-46A6-83F4-B2D9DEED255C}" type="presParOf" srcId="{C6BBC0FF-9EB4-4A17-A80C-B86D50117C3B}" destId="{ACA0E686-4466-4AFF-8AF6-48BBBFACAC7D}" srcOrd="2" destOrd="0" presId="urn:microsoft.com/office/officeart/2018/2/layout/IconVerticalSolidList"/>
    <dgm:cxn modelId="{A8AE59D4-1105-4670-9E88-D90F0B83E14C}" type="presParOf" srcId="{ACA0E686-4466-4AFF-8AF6-48BBBFACAC7D}" destId="{561A5412-ADDA-4501-85A2-76755A430B37}" srcOrd="0" destOrd="0" presId="urn:microsoft.com/office/officeart/2018/2/layout/IconVerticalSolidList"/>
    <dgm:cxn modelId="{ABAC2582-825E-4D1B-AC9B-4577B28F0043}" type="presParOf" srcId="{ACA0E686-4466-4AFF-8AF6-48BBBFACAC7D}" destId="{2A2C0B92-C94D-4DB9-9216-B11F629289FE}" srcOrd="1" destOrd="0" presId="urn:microsoft.com/office/officeart/2018/2/layout/IconVerticalSolidList"/>
    <dgm:cxn modelId="{4FC2143D-55BB-4E28-9490-501F8FB28901}" type="presParOf" srcId="{ACA0E686-4466-4AFF-8AF6-48BBBFACAC7D}" destId="{1D6D6D6E-5EF9-4628-91D8-154098D11B75}" srcOrd="2" destOrd="0" presId="urn:microsoft.com/office/officeart/2018/2/layout/IconVerticalSolidList"/>
    <dgm:cxn modelId="{DD31005B-0458-45CB-BDF4-6B5C1A60F403}" type="presParOf" srcId="{ACA0E686-4466-4AFF-8AF6-48BBBFACAC7D}" destId="{5406AEAD-ED70-4BAA-AC07-0D16A0B7F239}" srcOrd="3" destOrd="0" presId="urn:microsoft.com/office/officeart/2018/2/layout/IconVerticalSolidList"/>
    <dgm:cxn modelId="{F6DF2900-C21C-4A91-B090-0A073A8DA20F}" type="presParOf" srcId="{C6BBC0FF-9EB4-4A17-A80C-B86D50117C3B}" destId="{12DEB1A9-808B-4375-88DC-ABCBA8065539}" srcOrd="3" destOrd="0" presId="urn:microsoft.com/office/officeart/2018/2/layout/IconVerticalSolidList"/>
    <dgm:cxn modelId="{D1AEFE6C-72E6-47BE-9B95-7AA29A5E459C}" type="presParOf" srcId="{C6BBC0FF-9EB4-4A17-A80C-B86D50117C3B}" destId="{9AF2EC3D-071D-4886-8904-D5FEC4D0D200}" srcOrd="4" destOrd="0" presId="urn:microsoft.com/office/officeart/2018/2/layout/IconVerticalSolidList"/>
    <dgm:cxn modelId="{AA10E22C-DCAD-47FB-A85E-53611C8FF69D}" type="presParOf" srcId="{9AF2EC3D-071D-4886-8904-D5FEC4D0D200}" destId="{9B52FA95-8D77-447D-BD05-85C60A643594}" srcOrd="0" destOrd="0" presId="urn:microsoft.com/office/officeart/2018/2/layout/IconVerticalSolidList"/>
    <dgm:cxn modelId="{74CAC063-888E-48D0-99C2-F9026E5710EB}" type="presParOf" srcId="{9AF2EC3D-071D-4886-8904-D5FEC4D0D200}" destId="{E33A0E3B-274C-4B9C-9521-EC156034A1AF}" srcOrd="1" destOrd="0" presId="urn:microsoft.com/office/officeart/2018/2/layout/IconVerticalSolidList"/>
    <dgm:cxn modelId="{9F5FCF1F-1D9C-4C2B-AB32-D4579FB40638}" type="presParOf" srcId="{9AF2EC3D-071D-4886-8904-D5FEC4D0D200}" destId="{3774D5D8-8DB9-4770-9B69-FB75EB8B4CCF}" srcOrd="2" destOrd="0" presId="urn:microsoft.com/office/officeart/2018/2/layout/IconVerticalSolidList"/>
    <dgm:cxn modelId="{086F4734-D6D7-4F0F-9A67-DAFE5AD6B9C3}" type="presParOf" srcId="{9AF2EC3D-071D-4886-8904-D5FEC4D0D200}" destId="{EF7EFF1B-92DA-4D41-8DB5-395AD63FCE52}" srcOrd="3" destOrd="0" presId="urn:microsoft.com/office/officeart/2018/2/layout/IconVerticalSolidList"/>
    <dgm:cxn modelId="{516500B2-1C00-4C23-9D26-3DD83C71CADF}" type="presParOf" srcId="{C6BBC0FF-9EB4-4A17-A80C-B86D50117C3B}" destId="{88E7E4B1-8C00-4BBF-9BB3-118770775C31}" srcOrd="5" destOrd="0" presId="urn:microsoft.com/office/officeart/2018/2/layout/IconVerticalSolidList"/>
    <dgm:cxn modelId="{7828104A-9841-4B0C-BDEF-54EDB228D1CB}" type="presParOf" srcId="{C6BBC0FF-9EB4-4A17-A80C-B86D50117C3B}" destId="{C420A8A6-389D-4DA1-8EA0-B15E941E1404}" srcOrd="6" destOrd="0" presId="urn:microsoft.com/office/officeart/2018/2/layout/IconVerticalSolidList"/>
    <dgm:cxn modelId="{A82EF074-306E-4FB8-AA5D-2ED4E92E5A74}" type="presParOf" srcId="{C420A8A6-389D-4DA1-8EA0-B15E941E1404}" destId="{9C20836E-67B4-4551-9A16-E068831F1AD0}" srcOrd="0" destOrd="0" presId="urn:microsoft.com/office/officeart/2018/2/layout/IconVerticalSolidList"/>
    <dgm:cxn modelId="{3E38D488-F7F4-4561-A6F6-EB74CBC5A105}" type="presParOf" srcId="{C420A8A6-389D-4DA1-8EA0-B15E941E1404}" destId="{CC47DC14-FD1D-4524-93CA-6AE734331430}" srcOrd="1" destOrd="0" presId="urn:microsoft.com/office/officeart/2018/2/layout/IconVerticalSolidList"/>
    <dgm:cxn modelId="{CD570A61-F087-4336-B755-8341249968D5}" type="presParOf" srcId="{C420A8A6-389D-4DA1-8EA0-B15E941E1404}" destId="{DD17191E-C330-4CE0-8D3A-2AB82477474D}" srcOrd="2" destOrd="0" presId="urn:microsoft.com/office/officeart/2018/2/layout/IconVerticalSolidList"/>
    <dgm:cxn modelId="{EE0823D9-40F6-4BF7-937F-7E700847EE83}" type="presParOf" srcId="{C420A8A6-389D-4DA1-8EA0-B15E941E1404}" destId="{404E2759-6783-4DA1-8779-2AB4BECE02B4}" srcOrd="3" destOrd="0" presId="urn:microsoft.com/office/officeart/2018/2/layout/IconVerticalSolidList"/>
    <dgm:cxn modelId="{E33A8B27-1EC9-4386-8E22-8D852E19628E}" type="presParOf" srcId="{C6BBC0FF-9EB4-4A17-A80C-B86D50117C3B}" destId="{03A67EF4-E5AD-41B0-82AD-C4105C76463E}" srcOrd="7" destOrd="0" presId="urn:microsoft.com/office/officeart/2018/2/layout/IconVerticalSolidList"/>
    <dgm:cxn modelId="{AD4B9D22-373C-463A-B1C0-5EDCD9B19BB1}" type="presParOf" srcId="{C6BBC0FF-9EB4-4A17-A80C-B86D50117C3B}" destId="{B91CA27A-62BF-46D8-9B54-F34AAD60C8D2}" srcOrd="8" destOrd="0" presId="urn:microsoft.com/office/officeart/2018/2/layout/IconVerticalSolidList"/>
    <dgm:cxn modelId="{6DF43ACB-72E3-4634-940C-ABC7BF6A7FD9}" type="presParOf" srcId="{B91CA27A-62BF-46D8-9B54-F34AAD60C8D2}" destId="{526B8681-8A8D-4E9D-9AB0-6E1E908EE2BB}" srcOrd="0" destOrd="0" presId="urn:microsoft.com/office/officeart/2018/2/layout/IconVerticalSolidList"/>
    <dgm:cxn modelId="{0E332F19-BFF1-4913-BA51-F42B9078C378}" type="presParOf" srcId="{B91CA27A-62BF-46D8-9B54-F34AAD60C8D2}" destId="{3DD2556C-9707-40AF-A6FA-328062602C0F}" srcOrd="1" destOrd="0" presId="urn:microsoft.com/office/officeart/2018/2/layout/IconVerticalSolidList"/>
    <dgm:cxn modelId="{DB0D9204-F884-43F0-99D7-1F207E5D0FC7}" type="presParOf" srcId="{B91CA27A-62BF-46D8-9B54-F34AAD60C8D2}" destId="{24B3DCA1-C16A-4F30-8F3D-16010D874C2E}" srcOrd="2" destOrd="0" presId="urn:microsoft.com/office/officeart/2018/2/layout/IconVerticalSolidList"/>
    <dgm:cxn modelId="{681A25B4-14DF-461A-A356-B98094849E5B}" type="presParOf" srcId="{B91CA27A-62BF-46D8-9B54-F34AAD60C8D2}" destId="{AC54D856-B1A6-40E4-B9DD-07D1050E63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6EC9D-7B16-49F7-A4F7-1E5091A6048E}">
      <dsp:nvSpPr>
        <dsp:cNvPr id="0" name=""/>
        <dsp:cNvSpPr/>
      </dsp:nvSpPr>
      <dsp:spPr>
        <a:xfrm>
          <a:off x="0" y="82734"/>
          <a:ext cx="6797675" cy="269758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There is no legal definition of stalking (College of Policing, 2014)</a:t>
          </a:r>
        </a:p>
      </dsp:txBody>
      <dsp:txXfrm>
        <a:off x="131685" y="214419"/>
        <a:ext cx="6534305" cy="2434211"/>
      </dsp:txXfrm>
    </dsp:sp>
    <dsp:sp modelId="{18EC21B1-5E0B-4A26-8492-8A84B69F3CDF}">
      <dsp:nvSpPr>
        <dsp:cNvPr id="0" name=""/>
        <dsp:cNvSpPr/>
      </dsp:nvSpPr>
      <dsp:spPr>
        <a:xfrm>
          <a:off x="0" y="2869596"/>
          <a:ext cx="6797675" cy="2697581"/>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"An intentional pattern of intrusive and intimidating behaviors toward an individual that creates a sense of fear or anxiety in the victim" (Boehnlein et al., 2020)</a:t>
          </a:r>
        </a:p>
      </dsp:txBody>
      <dsp:txXfrm>
        <a:off x="131685" y="3001281"/>
        <a:ext cx="6534305" cy="24342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62C63-81A5-40BD-AAF2-86BF74DA7B5B}">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EEE82-D770-49E2-B7A7-B15FEA258F0B}">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C12176-67B0-47FE-B4EC-CBF2CF83F10F}">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100000"/>
            </a:lnSpc>
            <a:spcBef>
              <a:spcPct val="0"/>
            </a:spcBef>
            <a:spcAft>
              <a:spcPct val="35000"/>
            </a:spcAft>
            <a:buNone/>
          </a:pPr>
          <a:r>
            <a:rPr lang="en-US" sz="2500" kern="1200"/>
            <a:t>Legal challenges </a:t>
          </a:r>
        </a:p>
      </dsp:txBody>
      <dsp:txXfrm>
        <a:off x="1864015" y="689"/>
        <a:ext cx="4933659" cy="1613866"/>
      </dsp:txXfrm>
    </dsp:sp>
    <dsp:sp modelId="{8E09DDBF-E8A8-4723-9B42-A9756B8BC9B1}">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93385-21DA-42D9-9994-9DF59ED1E635}">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4AC5B4-6118-4A95-B24F-5153883C4B3D}">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100000"/>
            </a:lnSpc>
            <a:spcBef>
              <a:spcPct val="0"/>
            </a:spcBef>
            <a:spcAft>
              <a:spcPct val="35000"/>
            </a:spcAft>
            <a:buNone/>
          </a:pPr>
          <a:r>
            <a:rPr lang="en-US" sz="2500" kern="1200">
              <a:latin typeface="Calibri Light" panose="020F0302020204030204"/>
            </a:rPr>
            <a:t>Psychological</a:t>
          </a:r>
          <a:r>
            <a:rPr lang="en-US" sz="2500" kern="1200"/>
            <a:t> impact </a:t>
          </a:r>
        </a:p>
      </dsp:txBody>
      <dsp:txXfrm>
        <a:off x="1864015" y="2018022"/>
        <a:ext cx="4933659" cy="1613866"/>
      </dsp:txXfrm>
    </dsp:sp>
    <dsp:sp modelId="{EF6EF5B5-77CF-41B8-9E16-9B1C1C37AFBA}">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4326C-3DA6-4D82-B092-2E66F804E1F7}">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467747-2E11-4710-B0CE-73FDE6EAB9E6}">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100000"/>
            </a:lnSpc>
            <a:spcBef>
              <a:spcPct val="0"/>
            </a:spcBef>
            <a:spcAft>
              <a:spcPct val="35000"/>
            </a:spcAft>
            <a:buNone/>
          </a:pPr>
          <a:r>
            <a:rPr lang="en-US" sz="2500" kern="1200"/>
            <a:t>Impact of society</a:t>
          </a:r>
        </a:p>
      </dsp:txBody>
      <dsp:txXfrm>
        <a:off x="1864015" y="4035355"/>
        <a:ext cx="4933659" cy="1613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1140A-50C2-4D35-93DE-F0E1471DB0FE}">
      <dsp:nvSpPr>
        <dsp:cNvPr id="0" name=""/>
        <dsp:cNvSpPr/>
      </dsp:nvSpPr>
      <dsp:spPr>
        <a:xfrm>
          <a:off x="0" y="2758"/>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326EA5-A24F-4CBF-BD17-3BAB422BF2AD}">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lack of a legal definition of stalking makes identifying cases difficult.</a:t>
          </a:r>
        </a:p>
      </dsp:txBody>
      <dsp:txXfrm>
        <a:off x="0" y="2758"/>
        <a:ext cx="6797675" cy="1881464"/>
      </dsp:txXfrm>
    </dsp:sp>
    <dsp:sp modelId="{50B77645-DE0B-475F-AEFA-0C8A537D46FD}">
      <dsp:nvSpPr>
        <dsp:cNvPr id="0" name=""/>
        <dsp:cNvSpPr/>
      </dsp:nvSpPr>
      <dsp:spPr>
        <a:xfrm>
          <a:off x="0" y="1884223"/>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A52B0-6BFC-4CEC-B15D-B17427341E71}">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responsibility of identifying victims of stalking is given to the police (CPS, 2018)</a:t>
          </a:r>
        </a:p>
      </dsp:txBody>
      <dsp:txXfrm>
        <a:off x="0" y="1884223"/>
        <a:ext cx="6797675" cy="1881464"/>
      </dsp:txXfrm>
    </dsp:sp>
    <dsp:sp modelId="{C8BC223D-2B5A-49ED-B12A-C864F21B3C48}">
      <dsp:nvSpPr>
        <dsp:cNvPr id="0" name=""/>
        <dsp:cNvSpPr/>
      </dsp:nvSpPr>
      <dsp:spPr>
        <a:xfrm>
          <a:off x="0" y="3765688"/>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FD6613-DEE5-4396-944F-D14AE6E8D4E6}">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Without a legal definition there is no clear way to identify victims of stalking and often offences of stalking can end up being offences for a different crime. </a:t>
          </a:r>
        </a:p>
      </dsp:txBody>
      <dsp:txXfrm>
        <a:off x="0" y="3765688"/>
        <a:ext cx="6797675"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35FBF-B8BC-4BD4-8A98-A1ECF8E55F26}">
      <dsp:nvSpPr>
        <dsp:cNvPr id="0" name=""/>
        <dsp:cNvSpPr/>
      </dsp:nvSpPr>
      <dsp:spPr>
        <a:xfrm>
          <a:off x="0" y="53979"/>
          <a:ext cx="6797675" cy="134444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"Stalking culture" (Becker, Ford and Valshtein, 2020)</a:t>
          </a:r>
        </a:p>
      </dsp:txBody>
      <dsp:txXfrm>
        <a:off x="65631" y="119610"/>
        <a:ext cx="6666413" cy="1213186"/>
      </dsp:txXfrm>
    </dsp:sp>
    <dsp:sp modelId="{A418C852-CA27-429C-BE5E-135638C6BF22}">
      <dsp:nvSpPr>
        <dsp:cNvPr id="0" name=""/>
        <dsp:cNvSpPr/>
      </dsp:nvSpPr>
      <dsp:spPr>
        <a:xfrm>
          <a:off x="0" y="1453147"/>
          <a:ext cx="6797675" cy="1344448"/>
        </a:xfrm>
        <a:prstGeom prst="roundRect">
          <a:avLst/>
        </a:prstGeom>
        <a:solidFill>
          <a:schemeClr val="accent2">
            <a:hueOff val="13013"/>
            <a:satOff val="-8959"/>
            <a:lumOff val="-22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Stalking is often romanticised and normalised through the media (Lippman, 2015).</a:t>
          </a:r>
        </a:p>
      </dsp:txBody>
      <dsp:txXfrm>
        <a:off x="65631" y="1518778"/>
        <a:ext cx="6666413" cy="1213186"/>
      </dsp:txXfrm>
    </dsp:sp>
    <dsp:sp modelId="{0C7100DB-CFE2-4505-A0A9-ACD4628A7A3B}">
      <dsp:nvSpPr>
        <dsp:cNvPr id="0" name=""/>
        <dsp:cNvSpPr/>
      </dsp:nvSpPr>
      <dsp:spPr>
        <a:xfrm>
          <a:off x="0" y="2852315"/>
          <a:ext cx="6797675" cy="1344448"/>
        </a:xfrm>
        <a:prstGeom prst="roundRect">
          <a:avLst/>
        </a:prstGeom>
        <a:solidFill>
          <a:schemeClr val="accent2">
            <a:hueOff val="26025"/>
            <a:satOff val="-17917"/>
            <a:lumOff val="-45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public often use the term, "stalking" lightly which can take away the severity of the offence. This can lead to the victims being blamed for being stalked rather than perceiving it as a real problem (Boehnlein et al., 2020)</a:t>
          </a:r>
        </a:p>
      </dsp:txBody>
      <dsp:txXfrm>
        <a:off x="65631" y="2917946"/>
        <a:ext cx="6666413" cy="1213186"/>
      </dsp:txXfrm>
    </dsp:sp>
    <dsp:sp modelId="{27739F89-83E7-4A4D-BBE6-BD5D37AC3842}">
      <dsp:nvSpPr>
        <dsp:cNvPr id="0" name=""/>
        <dsp:cNvSpPr/>
      </dsp:nvSpPr>
      <dsp:spPr>
        <a:xfrm>
          <a:off x="0" y="4251484"/>
          <a:ext cx="6797675" cy="1344448"/>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This victim blaming can lead to victims not coming foward due to embrassment of being a victim of stalking (Suzuki, 2024).</a:t>
          </a:r>
        </a:p>
      </dsp:txBody>
      <dsp:txXfrm>
        <a:off x="65631" y="4317115"/>
        <a:ext cx="6666413" cy="12131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A5FBC-0F6D-42B2-B788-FB503C3759A0}">
      <dsp:nvSpPr>
        <dsp:cNvPr id="0" name=""/>
        <dsp:cNvSpPr/>
      </dsp:nvSpPr>
      <dsp:spPr>
        <a:xfrm>
          <a:off x="0" y="0"/>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C462EB-A776-4B9F-BEAF-AD77A3BAC3DF}">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Create a clear legal definition of stalking. </a:t>
          </a:r>
        </a:p>
      </dsp:txBody>
      <dsp:txXfrm>
        <a:off x="0" y="0"/>
        <a:ext cx="6797675" cy="1412477"/>
      </dsp:txXfrm>
    </dsp:sp>
    <dsp:sp modelId="{BBD4C918-C714-47BF-BBF1-4C405D58F164}">
      <dsp:nvSpPr>
        <dsp:cNvPr id="0" name=""/>
        <dsp:cNvSpPr/>
      </dsp:nvSpPr>
      <dsp:spPr>
        <a:xfrm>
          <a:off x="0" y="1412478"/>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1E0333-CBC3-4C10-AC64-9E8B27C9C4EB}">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Reduce social stigma.</a:t>
          </a:r>
        </a:p>
      </dsp:txBody>
      <dsp:txXfrm>
        <a:off x="0" y="1412477"/>
        <a:ext cx="6797675" cy="1412477"/>
      </dsp:txXfrm>
    </dsp:sp>
    <dsp:sp modelId="{6A451CBA-9B9B-4D87-9A75-167F0CB81FB6}">
      <dsp:nvSpPr>
        <dsp:cNvPr id="0" name=""/>
        <dsp:cNvSpPr/>
      </dsp:nvSpPr>
      <dsp:spPr>
        <a:xfrm>
          <a:off x="0" y="2824956"/>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71680D-FCF2-45D8-B120-9461C1CF2A42}">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dirty="0"/>
            <a:t>Increase the amount of SPO's. </a:t>
          </a:r>
        </a:p>
      </dsp:txBody>
      <dsp:txXfrm>
        <a:off x="0" y="2824955"/>
        <a:ext cx="6797675" cy="1412477"/>
      </dsp:txXfrm>
    </dsp:sp>
    <dsp:sp modelId="{8CAED68C-B96F-435E-A52D-F8DD893F714A}">
      <dsp:nvSpPr>
        <dsp:cNvPr id="0" name=""/>
        <dsp:cNvSpPr/>
      </dsp:nvSpPr>
      <dsp:spPr>
        <a:xfrm>
          <a:off x="0" y="4237434"/>
          <a:ext cx="67976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2AF72-A403-4D24-B63B-A667EC69E307}">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Training for police officers to identify stalking cases (National Stalking Consortium, 2022). </a:t>
          </a:r>
        </a:p>
      </dsp:txBody>
      <dsp:txXfrm>
        <a:off x="0" y="4237433"/>
        <a:ext cx="6797675" cy="14124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D6E60-A314-4E32-B29C-3DEB74DB6EB7}">
      <dsp:nvSpPr>
        <dsp:cNvPr id="0" name=""/>
        <dsp:cNvSpPr/>
      </dsp:nvSpPr>
      <dsp:spPr>
        <a:xfrm>
          <a:off x="0" y="2957"/>
          <a:ext cx="10058399" cy="6300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5E7452-2E03-443E-854A-24EF4B3FAC0B}">
      <dsp:nvSpPr>
        <dsp:cNvPr id="0" name=""/>
        <dsp:cNvSpPr/>
      </dsp:nvSpPr>
      <dsp:spPr>
        <a:xfrm>
          <a:off x="190583" y="144714"/>
          <a:ext cx="346515" cy="346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FFA8C6-AF5A-4BBC-9F46-9CF2FB606D22}">
      <dsp:nvSpPr>
        <dsp:cNvPr id="0" name=""/>
        <dsp:cNvSpPr/>
      </dsp:nvSpPr>
      <dsp:spPr>
        <a:xfrm>
          <a:off x="727681" y="2957"/>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55650">
            <a:lnSpc>
              <a:spcPct val="90000"/>
            </a:lnSpc>
            <a:spcBef>
              <a:spcPct val="0"/>
            </a:spcBef>
            <a:spcAft>
              <a:spcPct val="35000"/>
            </a:spcAft>
            <a:buNone/>
          </a:pPr>
          <a:r>
            <a:rPr lang="en-US" sz="1700" kern="1200"/>
            <a:t>Background reading: Where did you access the initial reading and why? </a:t>
          </a:r>
        </a:p>
      </dsp:txBody>
      <dsp:txXfrm>
        <a:off x="727681" y="2957"/>
        <a:ext cx="9330718" cy="630027"/>
      </dsp:txXfrm>
    </dsp:sp>
    <dsp:sp modelId="{561A5412-ADDA-4501-85A2-76755A430B37}">
      <dsp:nvSpPr>
        <dsp:cNvPr id="0" name=""/>
        <dsp:cNvSpPr/>
      </dsp:nvSpPr>
      <dsp:spPr>
        <a:xfrm>
          <a:off x="0" y="790492"/>
          <a:ext cx="10058399" cy="6300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2C0B92-C94D-4DB9-9216-B11F629289FE}">
      <dsp:nvSpPr>
        <dsp:cNvPr id="0" name=""/>
        <dsp:cNvSpPr/>
      </dsp:nvSpPr>
      <dsp:spPr>
        <a:xfrm>
          <a:off x="190583" y="932248"/>
          <a:ext cx="346515" cy="346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06AEAD-ED70-4BAA-AC07-0D16A0B7F239}">
      <dsp:nvSpPr>
        <dsp:cNvPr id="0" name=""/>
        <dsp:cNvSpPr/>
      </dsp:nvSpPr>
      <dsp:spPr>
        <a:xfrm>
          <a:off x="727681" y="790492"/>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55650">
            <a:lnSpc>
              <a:spcPct val="90000"/>
            </a:lnSpc>
            <a:spcBef>
              <a:spcPct val="0"/>
            </a:spcBef>
            <a:spcAft>
              <a:spcPct val="35000"/>
            </a:spcAft>
            <a:buNone/>
          </a:pPr>
          <a:r>
            <a:rPr lang="en-US" sz="1700" kern="1200"/>
            <a:t>Planning: How did you decide which reading was relevant to your presentation?</a:t>
          </a:r>
        </a:p>
      </dsp:txBody>
      <dsp:txXfrm>
        <a:off x="727681" y="790492"/>
        <a:ext cx="9330718" cy="630027"/>
      </dsp:txXfrm>
    </dsp:sp>
    <dsp:sp modelId="{9B52FA95-8D77-447D-BD05-85C60A643594}">
      <dsp:nvSpPr>
        <dsp:cNvPr id="0" name=""/>
        <dsp:cNvSpPr/>
      </dsp:nvSpPr>
      <dsp:spPr>
        <a:xfrm>
          <a:off x="0" y="1578026"/>
          <a:ext cx="10058399" cy="6300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A0E3B-274C-4B9C-9521-EC156034A1AF}">
      <dsp:nvSpPr>
        <dsp:cNvPr id="0" name=""/>
        <dsp:cNvSpPr/>
      </dsp:nvSpPr>
      <dsp:spPr>
        <a:xfrm>
          <a:off x="190583" y="1719782"/>
          <a:ext cx="346515" cy="346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7EFF1B-92DA-4D41-8DB5-395AD63FCE52}">
      <dsp:nvSpPr>
        <dsp:cNvPr id="0" name=""/>
        <dsp:cNvSpPr/>
      </dsp:nvSpPr>
      <dsp:spPr>
        <a:xfrm>
          <a:off x="727681" y="1578026"/>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55650">
            <a:lnSpc>
              <a:spcPct val="90000"/>
            </a:lnSpc>
            <a:spcBef>
              <a:spcPct val="0"/>
            </a:spcBef>
            <a:spcAft>
              <a:spcPct val="35000"/>
            </a:spcAft>
            <a:buNone/>
          </a:pPr>
          <a:r>
            <a:rPr lang="en-US" sz="1700" kern="1200"/>
            <a:t>Structure: How did you utilise the selected sources to structure your presentation?</a:t>
          </a:r>
        </a:p>
      </dsp:txBody>
      <dsp:txXfrm>
        <a:off x="727681" y="1578026"/>
        <a:ext cx="9330718" cy="630027"/>
      </dsp:txXfrm>
    </dsp:sp>
    <dsp:sp modelId="{9C20836E-67B4-4551-9A16-E068831F1AD0}">
      <dsp:nvSpPr>
        <dsp:cNvPr id="0" name=""/>
        <dsp:cNvSpPr/>
      </dsp:nvSpPr>
      <dsp:spPr>
        <a:xfrm>
          <a:off x="0" y="2365560"/>
          <a:ext cx="10058399" cy="6300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47DC14-FD1D-4524-93CA-6AE734331430}">
      <dsp:nvSpPr>
        <dsp:cNvPr id="0" name=""/>
        <dsp:cNvSpPr/>
      </dsp:nvSpPr>
      <dsp:spPr>
        <a:xfrm>
          <a:off x="190583" y="2507316"/>
          <a:ext cx="346515" cy="3465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4E2759-6783-4DA1-8779-2AB4BECE02B4}">
      <dsp:nvSpPr>
        <dsp:cNvPr id="0" name=""/>
        <dsp:cNvSpPr/>
      </dsp:nvSpPr>
      <dsp:spPr>
        <a:xfrm>
          <a:off x="727681" y="2365560"/>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55650">
            <a:lnSpc>
              <a:spcPct val="90000"/>
            </a:lnSpc>
            <a:spcBef>
              <a:spcPct val="0"/>
            </a:spcBef>
            <a:spcAft>
              <a:spcPct val="35000"/>
            </a:spcAft>
            <a:buNone/>
          </a:pPr>
          <a:r>
            <a:rPr lang="en-US" sz="1700" kern="1200"/>
            <a:t>Wider reading: Did you use any additional sources to build upon your initial research?</a:t>
          </a:r>
        </a:p>
      </dsp:txBody>
      <dsp:txXfrm>
        <a:off x="727681" y="2365560"/>
        <a:ext cx="9330718" cy="630027"/>
      </dsp:txXfrm>
    </dsp:sp>
    <dsp:sp modelId="{526B8681-8A8D-4E9D-9AB0-6E1E908EE2BB}">
      <dsp:nvSpPr>
        <dsp:cNvPr id="0" name=""/>
        <dsp:cNvSpPr/>
      </dsp:nvSpPr>
      <dsp:spPr>
        <a:xfrm>
          <a:off x="0" y="3153094"/>
          <a:ext cx="10058399" cy="63002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2556C-9707-40AF-A6FA-328062602C0F}">
      <dsp:nvSpPr>
        <dsp:cNvPr id="0" name=""/>
        <dsp:cNvSpPr/>
      </dsp:nvSpPr>
      <dsp:spPr>
        <a:xfrm>
          <a:off x="190583" y="3294850"/>
          <a:ext cx="346515" cy="3465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54D856-B1A6-40E4-B9DD-07D1050E6343}">
      <dsp:nvSpPr>
        <dsp:cNvPr id="0" name=""/>
        <dsp:cNvSpPr/>
      </dsp:nvSpPr>
      <dsp:spPr>
        <a:xfrm>
          <a:off x="727681" y="3153094"/>
          <a:ext cx="9330718" cy="63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8" tIns="66678" rIns="66678" bIns="66678" numCol="1" spcCol="1270" anchor="ctr" anchorCtr="0">
          <a:noAutofit/>
        </a:bodyPr>
        <a:lstStyle/>
        <a:p>
          <a:pPr marL="0" lvl="0" indent="0" algn="l" defTabSz="755650">
            <a:lnSpc>
              <a:spcPct val="90000"/>
            </a:lnSpc>
            <a:spcBef>
              <a:spcPct val="0"/>
            </a:spcBef>
            <a:spcAft>
              <a:spcPct val="35000"/>
            </a:spcAft>
            <a:buNone/>
          </a:pPr>
          <a:r>
            <a:rPr lang="en-US" sz="1700" kern="1200"/>
            <a:t>Reflection/ challenges: Did you face any challenges when conducting your research? What would you do differently next time?</a:t>
          </a:r>
        </a:p>
      </dsp:txBody>
      <dsp:txXfrm>
        <a:off x="727681" y="3153094"/>
        <a:ext cx="9330718" cy="6300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767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2133188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3778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4995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12/8/2024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186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2721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12/8/2024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69705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12/8/2024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643908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69689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8063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98622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12/8/2024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108755"/>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hyperlink" Target="http://www.cps.gov.uk" TargetMode="External"/><Relationship Id="rId7" Type="http://schemas.openxmlformats.org/officeDocument/2006/relationships/hyperlink" Target="https://www.policeconduct.gov.uk/complaints/super-complaints/police-response-stalking/qualitative-research-into-the-perspectives-of-stalking-victim-support-service-providers-on-the-police-response-to-stalking#police-inaction" TargetMode="External"/><Relationship Id="rId2" Type="http://schemas.openxmlformats.org/officeDocument/2006/relationships/hyperlink" Target="https://www.college.police.uk/app/major-investigation-and-public-protection/stalking-or-harassment" TargetMode="External"/><Relationship Id="rId1" Type="http://schemas.openxmlformats.org/officeDocument/2006/relationships/slideLayout" Target="../slideLayouts/slideLayout2.xml"/><Relationship Id="rId6" Type="http://schemas.openxmlformats.org/officeDocument/2006/relationships/hyperlink" Target="https://www.gov.uk/government/news/victims-to-be-given-more-protection-in-stalking-crackdown" TargetMode="External"/><Relationship Id="rId5" Type="http://schemas.openxmlformats.org/officeDocument/2006/relationships/hyperlink" Target="https://hmicfrs.justiceinspectorates.gov.uk/our-work/article/stalking-or-harassment/case-studies/" TargetMode="External"/><Relationship Id="rId4" Type="http://schemas.openxmlformats.org/officeDocument/2006/relationships/hyperlink" Target="https://www.cps.gov.uk/legal-guidance/stalking-or-harassmen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2019/9/section/2" TargetMode="External"/><Relationship Id="rId2" Type="http://schemas.openxmlformats.org/officeDocument/2006/relationships/hyperlink" Target="https://www.legislation.gov.uk/ukpga/1997/40/contents"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articles/ifeellikeiamlivingsomeoneelseslifeoneinsevenpeopleavictimofstalking/2024-09-26" TargetMode="External"/><Relationship Id="rId5" Type="http://schemas.openxmlformats.org/officeDocument/2006/relationships/hyperlink" Target="https://www.suzylamplugh.org/Handlers/Download.ashx?IDMF=cf3fdc8b-f958-4cc0-9fc7-9ce6de3e9137" TargetMode="External"/><Relationship Id="rId4" Type="http://schemas.openxmlformats.org/officeDocument/2006/relationships/hyperlink" Target="https://www.bbc.co.uk/news/uk-england-derbyshire-672638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CB70C066-4C58-F025-8AB5-D69BCF72E5AC}"/>
              </a:ext>
            </a:extLst>
          </p:cNvPr>
          <p:cNvPicPr>
            <a:picLocks noChangeAspect="1"/>
          </p:cNvPicPr>
          <p:nvPr/>
        </p:nvPicPr>
        <p:blipFill>
          <a:blip r:embed="rId2">
            <a:alphaModFix amt="35000"/>
          </a:blip>
          <a:srcRect t="29687"/>
          <a:stretch/>
        </p:blipFill>
        <p:spPr>
          <a:xfrm>
            <a:off x="20" y="10"/>
            <a:ext cx="12191980" cy="6857990"/>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US">
                <a:solidFill>
                  <a:srgbClr val="FFFFFF"/>
                </a:solidFill>
              </a:rPr>
              <a:t>Stalking and harassment</a:t>
            </a:r>
          </a:p>
        </p:txBody>
      </p:sp>
      <p:sp>
        <p:nvSpPr>
          <p:cNvPr id="3" name="Subtitle 2"/>
          <p:cNvSpPr>
            <a:spLocks noGrp="1"/>
          </p:cNvSpPr>
          <p:nvPr>
            <p:ph type="subTitle" idx="1"/>
          </p:nvPr>
        </p:nvSpPr>
        <p:spPr>
          <a:xfrm>
            <a:off x="1100051" y="4455620"/>
            <a:ext cx="10058400" cy="1143000"/>
          </a:xfrm>
        </p:spPr>
        <p:txBody>
          <a:bodyPr vert="horz" lIns="91440" tIns="45720" rIns="91440" bIns="45720" rtlCol="0">
            <a:normAutofit/>
          </a:bodyPr>
          <a:lstStyle/>
          <a:p>
            <a:r>
              <a:rPr lang="en-US">
                <a:solidFill>
                  <a:srgbClr val="FFFFFF"/>
                </a:solidFill>
              </a:rPr>
              <a:t>Presented by Leo Pietrapertosa</a:t>
            </a:r>
          </a:p>
        </p:txBody>
      </p:sp>
      <p:cxnSp>
        <p:nvCxnSpPr>
          <p:cNvPr id="36" name="Straight Connector 35">
            <a:extLst>
              <a:ext uri="{FF2B5EF4-FFF2-40B4-BE49-F238E27FC236}">
                <a16:creationId xmlns:a16="http://schemas.microsoft.com/office/drawing/2014/main" id="{4071767D-5FF7-4508-B8B7-BB60FF3AB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C4E89C94-E462-4566-A15A-32835FD68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E25F4A20-71FB-4A26-92E2-89DED4926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CD540-F6E4-1D6B-C743-1BBF523E1920}"/>
              </a:ext>
            </a:extLst>
          </p:cNvPr>
          <p:cNvSpPr>
            <a:spLocks noGrp="1"/>
          </p:cNvSpPr>
          <p:nvPr>
            <p:ph type="title"/>
          </p:nvPr>
        </p:nvSpPr>
        <p:spPr>
          <a:xfrm>
            <a:off x="990932" y="286603"/>
            <a:ext cx="6750987" cy="1450757"/>
          </a:xfrm>
        </p:spPr>
        <p:txBody>
          <a:bodyPr>
            <a:normAutofit/>
          </a:bodyPr>
          <a:lstStyle/>
          <a:p>
            <a:r>
              <a:rPr lang="en-US" sz="6000">
                <a:solidFill>
                  <a:schemeClr val="accent2"/>
                </a:solidFill>
                <a:ea typeface="Calibri Light"/>
                <a:cs typeface="Calibri Light"/>
              </a:rPr>
              <a:t>Content</a:t>
            </a:r>
            <a:endParaRPr lang="en-US" sz="6000">
              <a:solidFill>
                <a:schemeClr val="accent2"/>
              </a:solidFill>
            </a:endParaRPr>
          </a:p>
        </p:txBody>
      </p:sp>
      <p:sp>
        <p:nvSpPr>
          <p:cNvPr id="3" name="Content Placeholder 2">
            <a:extLst>
              <a:ext uri="{FF2B5EF4-FFF2-40B4-BE49-F238E27FC236}">
                <a16:creationId xmlns:a16="http://schemas.microsoft.com/office/drawing/2014/main" id="{CA488441-72FA-5997-48E0-AE1FE7FFDDBA}"/>
              </a:ext>
            </a:extLst>
          </p:cNvPr>
          <p:cNvSpPr>
            <a:spLocks noGrp="1"/>
          </p:cNvSpPr>
          <p:nvPr>
            <p:ph idx="1"/>
          </p:nvPr>
        </p:nvSpPr>
        <p:spPr>
          <a:xfrm>
            <a:off x="1044204" y="2023962"/>
            <a:ext cx="6697715" cy="3845131"/>
          </a:xfrm>
        </p:spPr>
        <p:txBody>
          <a:bodyPr vert="horz" lIns="0" tIns="45720" rIns="0" bIns="45720" rtlCol="0" anchor="t">
            <a:normAutofit/>
          </a:bodyPr>
          <a:lstStyle/>
          <a:p>
            <a:pPr marL="457200" indent="-457200">
              <a:buAutoNum type="arabicPeriod"/>
            </a:pPr>
            <a:r>
              <a:rPr lang="en-US" sz="2800">
                <a:ea typeface="Calibri"/>
                <a:cs typeface="Calibri"/>
              </a:rPr>
              <a:t>What is stalking and harassment?</a:t>
            </a:r>
          </a:p>
          <a:p>
            <a:pPr marL="457200" indent="-457200">
              <a:buAutoNum type="arabicPeriod"/>
            </a:pPr>
            <a:r>
              <a:rPr lang="en-US" sz="2800">
                <a:ea typeface="Calibri"/>
                <a:cs typeface="Calibri"/>
              </a:rPr>
              <a:t>Statistics surrounding stalking and harassment</a:t>
            </a:r>
          </a:p>
          <a:p>
            <a:pPr marL="457200" indent="-457200">
              <a:buAutoNum type="arabicPeriod"/>
            </a:pPr>
            <a:r>
              <a:rPr lang="en-US" sz="2800">
                <a:ea typeface="Calibri"/>
                <a:cs typeface="Calibri"/>
              </a:rPr>
              <a:t>Key challenges for victims </a:t>
            </a:r>
          </a:p>
          <a:p>
            <a:pPr marL="457200" indent="-457200">
              <a:buAutoNum type="arabicPeriod"/>
            </a:pPr>
            <a:r>
              <a:rPr lang="en-US" sz="2800">
                <a:ea typeface="Calibri"/>
                <a:cs typeface="Calibri"/>
              </a:rPr>
              <a:t>What is being done?</a:t>
            </a:r>
          </a:p>
          <a:p>
            <a:pPr marL="457200" indent="-457200">
              <a:buAutoNum type="arabicPeriod"/>
            </a:pPr>
            <a:r>
              <a:rPr lang="en-US" sz="2800">
                <a:ea typeface="Calibri"/>
                <a:cs typeface="Calibri"/>
              </a:rPr>
              <a:t>Considerations </a:t>
            </a:r>
          </a:p>
        </p:txBody>
      </p:sp>
      <p:sp>
        <p:nvSpPr>
          <p:cNvPr id="20" name="Rectangle 1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31510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70757BF-EBB2-30F8-521F-B3672E4A8FE7}"/>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ea typeface="Calibri Light"/>
                <a:cs typeface="Calibri Light"/>
              </a:rPr>
              <a:t>What is stalking and harassment?</a:t>
            </a:r>
            <a:endParaRPr lang="en-US"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656474E-ADDB-2D00-7CA8-E0595C052CB0}"/>
              </a:ext>
            </a:extLst>
          </p:cNvPr>
          <p:cNvGraphicFramePr>
            <a:graphicFrameLocks noGrp="1"/>
          </p:cNvGraphicFramePr>
          <p:nvPr>
            <p:ph idx="1"/>
            <p:extLst>
              <p:ext uri="{D42A27DB-BD31-4B8C-83A1-F6EECF244321}">
                <p14:modId xmlns:p14="http://schemas.microsoft.com/office/powerpoint/2010/main" val="152659845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265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E2BE6B-F3AD-6321-5EF9-CFCF33A93957}"/>
              </a:ext>
            </a:extLst>
          </p:cNvPr>
          <p:cNvSpPr>
            <a:spLocks noGrp="1"/>
          </p:cNvSpPr>
          <p:nvPr>
            <p:ph type="title"/>
          </p:nvPr>
        </p:nvSpPr>
        <p:spPr>
          <a:xfrm>
            <a:off x="471577" y="870118"/>
            <a:ext cx="3659246" cy="2926080"/>
          </a:xfrm>
        </p:spPr>
        <p:txBody>
          <a:bodyPr vert="horz" lIns="91440" tIns="45720" rIns="91440" bIns="45720" rtlCol="0" anchor="b">
            <a:normAutofit/>
          </a:bodyPr>
          <a:lstStyle/>
          <a:p>
            <a:r>
              <a:rPr lang="en-US" sz="6600" b="1">
                <a:solidFill>
                  <a:srgbClr val="FFFFFF"/>
                </a:solidFill>
              </a:rPr>
              <a:t>Example of stalking </a:t>
            </a:r>
          </a:p>
        </p:txBody>
      </p:sp>
      <p:pic>
        <p:nvPicPr>
          <p:cNvPr id="4" name="Content Placeholder 3" descr="A person standing next to a horse&#10;&#10;Description automatically generated">
            <a:extLst>
              <a:ext uri="{FF2B5EF4-FFF2-40B4-BE49-F238E27FC236}">
                <a16:creationId xmlns:a16="http://schemas.microsoft.com/office/drawing/2014/main" id="{F4AADE89-77E8-BBD6-1DE9-50E404E85C0E}"/>
              </a:ext>
            </a:extLst>
          </p:cNvPr>
          <p:cNvPicPr>
            <a:picLocks noChangeAspect="1"/>
          </p:cNvPicPr>
          <p:nvPr/>
        </p:nvPicPr>
        <p:blipFill>
          <a:blip r:embed="rId2"/>
          <a:srcRect l="29615" r="8441"/>
          <a:stretch/>
        </p:blipFill>
        <p:spPr>
          <a:xfrm>
            <a:off x="4639733" y="10"/>
            <a:ext cx="7552266" cy="6857990"/>
          </a:xfrm>
          <a:prstGeom prst="rect">
            <a:avLst/>
          </a:prstGeom>
        </p:spPr>
      </p:pic>
      <p:sp>
        <p:nvSpPr>
          <p:cNvPr id="28" name="Rectangle 27">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06EC93D8-BFD9-5DDB-50D0-4256D30B6F80}"/>
              </a:ext>
            </a:extLst>
          </p:cNvPr>
          <p:cNvSpPr txBox="1"/>
          <p:nvPr/>
        </p:nvSpPr>
        <p:spPr>
          <a:xfrm>
            <a:off x="-5751" y="644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a:t>
            </a:r>
            <a:r>
              <a:rPr lang="en-US" err="1">
                <a:solidFill>
                  <a:schemeClr val="bg1"/>
                </a:solidFill>
              </a:rPr>
              <a:t>Lowbridge</a:t>
            </a:r>
            <a:r>
              <a:rPr lang="en-US">
                <a:solidFill>
                  <a:schemeClr val="bg1"/>
                </a:solidFill>
              </a:rPr>
              <a:t>, 2023)</a:t>
            </a:r>
          </a:p>
        </p:txBody>
      </p:sp>
    </p:spTree>
    <p:extLst>
      <p:ext uri="{BB962C8B-B14F-4D97-AF65-F5344CB8AC3E}">
        <p14:creationId xmlns:p14="http://schemas.microsoft.com/office/powerpoint/2010/main" val="3991186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3832A-E532-A006-84CB-3B5C698F82BA}"/>
              </a:ext>
            </a:extLst>
          </p:cNvPr>
          <p:cNvSpPr>
            <a:spLocks noGrp="1"/>
          </p:cNvSpPr>
          <p:nvPr>
            <p:ph type="title"/>
          </p:nvPr>
        </p:nvSpPr>
        <p:spPr/>
        <p:txBody>
          <a:bodyPr/>
          <a:lstStyle/>
          <a:p>
            <a:r>
              <a:rPr lang="en-US">
                <a:ea typeface="Calibri Light"/>
                <a:cs typeface="Calibri Light"/>
              </a:rPr>
              <a:t>Statistics surrounding stalking and harassment</a:t>
            </a:r>
            <a:endParaRPr lang="en-US" err="1"/>
          </a:p>
        </p:txBody>
      </p:sp>
      <p:sp>
        <p:nvSpPr>
          <p:cNvPr id="3" name="Content Placeholder 2">
            <a:extLst>
              <a:ext uri="{FF2B5EF4-FFF2-40B4-BE49-F238E27FC236}">
                <a16:creationId xmlns:a16="http://schemas.microsoft.com/office/drawing/2014/main" id="{7F74E2F4-BC35-16C8-5590-480DFBF20480}"/>
              </a:ext>
            </a:extLst>
          </p:cNvPr>
          <p:cNvSpPr>
            <a:spLocks noGrp="1"/>
          </p:cNvSpPr>
          <p:nvPr>
            <p:ph idx="1"/>
          </p:nvPr>
        </p:nvSpPr>
        <p:spPr>
          <a:xfrm>
            <a:off x="1068525" y="1572564"/>
            <a:ext cx="10058400" cy="4023360"/>
          </a:xfrm>
        </p:spPr>
        <p:txBody>
          <a:bodyPr vert="horz" lIns="0" tIns="45720" rIns="0" bIns="45720" rtlCol="0" anchor="t">
            <a:noAutofit/>
          </a:bodyPr>
          <a:lstStyle/>
          <a:p>
            <a:pPr marL="0" indent="0">
              <a:buNone/>
            </a:pPr>
            <a:endParaRPr lang="en-US">
              <a:ea typeface="Calibri"/>
              <a:cs typeface="Calibri"/>
            </a:endParaRPr>
          </a:p>
          <a:p>
            <a:pPr>
              <a:buChar char="-"/>
            </a:pPr>
            <a:r>
              <a:rPr lang="en-US" sz="2400">
                <a:ea typeface="Calibri"/>
                <a:cs typeface="Calibri"/>
              </a:rPr>
              <a:t>In the year ending March 2024, from the ages of 16 years, 1.5 million people experienced stalking </a:t>
            </a:r>
            <a:r>
              <a:rPr lang="en-US" sz="2400">
                <a:latin typeface="Calibri"/>
                <a:ea typeface="Calibri"/>
                <a:cs typeface="Times New Roman"/>
              </a:rPr>
              <a:t>(Office For National Statistics, 2024)</a:t>
            </a:r>
            <a:r>
              <a:rPr lang="en-US" sz="2400">
                <a:ea typeface="Calibri"/>
                <a:cs typeface="Calibri"/>
              </a:rPr>
              <a:t> </a:t>
            </a:r>
            <a:r>
              <a:rPr lang="en-US" sz="2400">
                <a:latin typeface="Calibri"/>
                <a:ea typeface="Calibri"/>
                <a:cs typeface="Calibri"/>
              </a:rPr>
              <a:t>.</a:t>
            </a:r>
          </a:p>
          <a:p>
            <a:pPr>
              <a:buChar char="-"/>
            </a:pPr>
            <a:r>
              <a:rPr lang="en-US" sz="2400">
                <a:latin typeface="Calibri"/>
                <a:ea typeface="Calibri"/>
                <a:cs typeface="Calibri"/>
              </a:rPr>
              <a:t>Women are more likely to be a victim of stalking with 1 in 5 women and 1 in 11 men becoming victims </a:t>
            </a:r>
            <a:r>
              <a:rPr lang="en-US" sz="2400">
                <a:latin typeface="Calibri"/>
                <a:ea typeface="Calibri"/>
                <a:cs typeface="Times New Roman"/>
              </a:rPr>
              <a:t>(Office For National Statistics, 2024)</a:t>
            </a:r>
            <a:r>
              <a:rPr lang="en-US" sz="2400">
                <a:latin typeface="Calibri"/>
                <a:ea typeface="Calibri"/>
                <a:cs typeface="Calibri"/>
              </a:rPr>
              <a:t>. </a:t>
            </a:r>
          </a:p>
          <a:p>
            <a:pPr>
              <a:buChar char="-"/>
            </a:pPr>
            <a:r>
              <a:rPr lang="en-US" sz="2400">
                <a:latin typeface="Calibri"/>
                <a:ea typeface="Calibri"/>
                <a:cs typeface="Calibri"/>
              </a:rPr>
              <a:t>Police recorded incidents are still considerably less than how many reports are made with  only </a:t>
            </a:r>
            <a:r>
              <a:rPr lang="en-US" sz="2400">
                <a:solidFill>
                  <a:srgbClr val="323132"/>
                </a:solidFill>
                <a:latin typeface="Calibri"/>
                <a:ea typeface="Open Sans"/>
                <a:cs typeface="Open Sans"/>
              </a:rPr>
              <a:t>129,076 offences recorded </a:t>
            </a:r>
            <a:r>
              <a:rPr lang="en-US" sz="2400">
                <a:latin typeface="Calibri"/>
                <a:ea typeface="Calibri"/>
                <a:cs typeface="Times New Roman"/>
              </a:rPr>
              <a:t>(Office For National Statistics, 2024)</a:t>
            </a:r>
            <a:r>
              <a:rPr lang="en-US" sz="2400">
                <a:latin typeface="Calibri"/>
                <a:ea typeface="Calibri"/>
                <a:cs typeface="Calibri"/>
              </a:rPr>
              <a:t>. </a:t>
            </a:r>
          </a:p>
          <a:p>
            <a:pPr>
              <a:buChar char="-"/>
            </a:pPr>
            <a:r>
              <a:rPr lang="en-US" sz="2400">
                <a:latin typeface="Calibri"/>
                <a:ea typeface="Calibri"/>
                <a:cs typeface="Calibri"/>
              </a:rPr>
              <a:t>These statistics could be under the actual amount due to victims not reporting crime due to factors such as distrust in the police (Suzuki, 2024). </a:t>
            </a:r>
          </a:p>
          <a:p>
            <a:pPr>
              <a:buChar char="-"/>
            </a:pPr>
            <a:r>
              <a:rPr lang="en-US" sz="2400">
                <a:latin typeface="Calibri"/>
                <a:ea typeface="Calibri"/>
                <a:cs typeface="Calibri"/>
              </a:rPr>
              <a:t>Only 5% of cases brought forward to the police in 2022, resulted in a charge </a:t>
            </a:r>
            <a:r>
              <a:rPr lang="en-US" sz="2400">
                <a:latin typeface="Calibri"/>
                <a:ea typeface="Calibri"/>
                <a:cs typeface="Times New Roman"/>
              </a:rPr>
              <a:t>(National Stalking Consortium, 2022)</a:t>
            </a:r>
            <a:endParaRPr lang="en-US" sz="2400">
              <a:latin typeface="Calibri"/>
              <a:ea typeface="Calibri"/>
              <a:cs typeface="Calibri"/>
            </a:endParaRPr>
          </a:p>
        </p:txBody>
      </p:sp>
    </p:spTree>
    <p:extLst>
      <p:ext uri="{BB962C8B-B14F-4D97-AF65-F5344CB8AC3E}">
        <p14:creationId xmlns:p14="http://schemas.microsoft.com/office/powerpoint/2010/main" val="1144880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6FD16A5-3F00-DA14-9F08-624CE3442DDF}"/>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ea typeface="Calibri Light"/>
                <a:cs typeface="Calibri Light"/>
              </a:rPr>
              <a:t>Key challenges faced by victims </a:t>
            </a:r>
            <a:endParaRPr lang="en-US"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5B3BAD5-F491-515A-F1ED-8952B18443AB}"/>
              </a:ext>
            </a:extLst>
          </p:cNvPr>
          <p:cNvGraphicFramePr>
            <a:graphicFrameLocks noGrp="1"/>
          </p:cNvGraphicFramePr>
          <p:nvPr>
            <p:ph idx="1"/>
            <p:extLst>
              <p:ext uri="{D42A27DB-BD31-4B8C-83A1-F6EECF244321}">
                <p14:modId xmlns:p14="http://schemas.microsoft.com/office/powerpoint/2010/main" val="58548265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654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6CC82C6-EEBE-61EB-83C1-F923564C1D05}"/>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b="1">
                <a:solidFill>
                  <a:srgbClr val="FFFFFF"/>
                </a:solidFill>
              </a:rPr>
              <a:t>Legal challenges</a:t>
            </a:r>
          </a:p>
        </p:txBody>
      </p:sp>
    </p:spTree>
    <p:extLst>
      <p:ext uri="{BB962C8B-B14F-4D97-AF65-F5344CB8AC3E}">
        <p14:creationId xmlns:p14="http://schemas.microsoft.com/office/powerpoint/2010/main" val="283416700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931C-D748-A149-8CAF-2EFAE926BFD6}"/>
              </a:ext>
            </a:extLst>
          </p:cNvPr>
          <p:cNvSpPr>
            <a:spLocks noGrp="1"/>
          </p:cNvSpPr>
          <p:nvPr>
            <p:ph type="title"/>
          </p:nvPr>
        </p:nvSpPr>
        <p:spPr/>
        <p:txBody>
          <a:bodyPr/>
          <a:lstStyle/>
          <a:p>
            <a:r>
              <a:rPr lang="en-US" b="1">
                <a:ea typeface="Calibri Light"/>
                <a:cs typeface="Calibri Light"/>
              </a:rPr>
              <a:t>Harassment Act (1997)</a:t>
            </a:r>
            <a:endParaRPr lang="en-US" b="1"/>
          </a:p>
        </p:txBody>
      </p:sp>
      <p:sp>
        <p:nvSpPr>
          <p:cNvPr id="7" name="Text Placeholder 6">
            <a:extLst>
              <a:ext uri="{FF2B5EF4-FFF2-40B4-BE49-F238E27FC236}">
                <a16:creationId xmlns:a16="http://schemas.microsoft.com/office/drawing/2014/main" id="{BD027DFB-F535-92B1-7F75-542158572E96}"/>
              </a:ext>
            </a:extLst>
          </p:cNvPr>
          <p:cNvSpPr>
            <a:spLocks noGrp="1"/>
          </p:cNvSpPr>
          <p:nvPr>
            <p:ph type="body" idx="1"/>
          </p:nvPr>
        </p:nvSpPr>
        <p:spPr/>
        <p:txBody>
          <a:bodyPr>
            <a:normAutofit/>
          </a:bodyPr>
          <a:lstStyle/>
          <a:p>
            <a:r>
              <a:rPr lang="en-US" sz="3200" b="1">
                <a:solidFill>
                  <a:srgbClr val="637052"/>
                </a:solidFill>
                <a:ea typeface="Calibri"/>
                <a:cs typeface="Calibri"/>
              </a:rPr>
              <a:t>Section 2A</a:t>
            </a:r>
            <a:endParaRPr lang="en-US" sz="2400" b="1">
              <a:ea typeface="Calibri" panose="020F0502020204030204"/>
              <a:cs typeface="Calibri" panose="020F0502020204030204"/>
            </a:endParaRPr>
          </a:p>
        </p:txBody>
      </p:sp>
      <p:sp>
        <p:nvSpPr>
          <p:cNvPr id="8" name="Content Placeholder 7">
            <a:extLst>
              <a:ext uri="{FF2B5EF4-FFF2-40B4-BE49-F238E27FC236}">
                <a16:creationId xmlns:a16="http://schemas.microsoft.com/office/drawing/2014/main" id="{2B8313F8-25FB-F61C-EF75-E6088B9E408C}"/>
              </a:ext>
            </a:extLst>
          </p:cNvPr>
          <p:cNvSpPr>
            <a:spLocks noGrp="1"/>
          </p:cNvSpPr>
          <p:nvPr>
            <p:ph sz="half" idx="2"/>
          </p:nvPr>
        </p:nvSpPr>
        <p:spPr/>
        <p:txBody>
          <a:bodyPr vert="horz" lIns="0" tIns="45720" rIns="0" bIns="45720" rtlCol="0" anchor="t">
            <a:normAutofit/>
          </a:bodyPr>
          <a:lstStyle/>
          <a:p>
            <a:r>
              <a:rPr lang="en-US" sz="2400">
                <a:solidFill>
                  <a:srgbClr val="404040"/>
                </a:solidFill>
                <a:ea typeface="Calibri"/>
                <a:cs typeface="Calibri"/>
              </a:rPr>
              <a:t>This section tells us that a person can be convicted of stalking if they pursue a course of conduct that amounts to stalking.</a:t>
            </a:r>
          </a:p>
          <a:p>
            <a:r>
              <a:rPr lang="en-US" sz="2400">
                <a:solidFill>
                  <a:srgbClr val="404040"/>
                </a:solidFill>
                <a:ea typeface="Calibri"/>
                <a:cs typeface="Calibri"/>
              </a:rPr>
              <a:t>Some examples that can amount to stalking can be, following a person, contacting or attempting to contact a person. </a:t>
            </a:r>
            <a:endParaRPr lang="en-US" sz="2400"/>
          </a:p>
        </p:txBody>
      </p:sp>
      <p:sp>
        <p:nvSpPr>
          <p:cNvPr id="10" name="Text Placeholder 9">
            <a:extLst>
              <a:ext uri="{FF2B5EF4-FFF2-40B4-BE49-F238E27FC236}">
                <a16:creationId xmlns:a16="http://schemas.microsoft.com/office/drawing/2014/main" id="{767E3AE0-CDE3-7AFC-D486-4BBEADCF0EB4}"/>
              </a:ext>
            </a:extLst>
          </p:cNvPr>
          <p:cNvSpPr>
            <a:spLocks noGrp="1"/>
          </p:cNvSpPr>
          <p:nvPr>
            <p:ph type="body" sz="quarter" idx="3"/>
          </p:nvPr>
        </p:nvSpPr>
        <p:spPr/>
        <p:txBody>
          <a:bodyPr>
            <a:normAutofit/>
          </a:bodyPr>
          <a:lstStyle/>
          <a:p>
            <a:r>
              <a:rPr lang="en-US" sz="3200" b="1">
                <a:solidFill>
                  <a:srgbClr val="637052"/>
                </a:solidFill>
                <a:ea typeface="Calibri"/>
                <a:cs typeface="Calibri"/>
              </a:rPr>
              <a:t>Section 4A</a:t>
            </a:r>
            <a:endParaRPr lang="en-US" sz="3200">
              <a:ea typeface="Calibri" panose="020F0502020204030204"/>
              <a:cs typeface="Calibri" panose="020F0502020204030204"/>
            </a:endParaRPr>
          </a:p>
        </p:txBody>
      </p:sp>
      <p:sp>
        <p:nvSpPr>
          <p:cNvPr id="12" name="Content Placeholder 11">
            <a:extLst>
              <a:ext uri="{FF2B5EF4-FFF2-40B4-BE49-F238E27FC236}">
                <a16:creationId xmlns:a16="http://schemas.microsoft.com/office/drawing/2014/main" id="{591DA3D8-491A-858E-1AD1-A87DA0CA2A7A}"/>
              </a:ext>
            </a:extLst>
          </p:cNvPr>
          <p:cNvSpPr>
            <a:spLocks noGrp="1"/>
          </p:cNvSpPr>
          <p:nvPr>
            <p:ph sz="quarter" idx="4"/>
          </p:nvPr>
        </p:nvSpPr>
        <p:spPr/>
        <p:txBody>
          <a:bodyPr vert="horz" lIns="0" tIns="45720" rIns="0" bIns="45720" rtlCol="0" anchor="t">
            <a:normAutofit/>
          </a:bodyPr>
          <a:lstStyle/>
          <a:p>
            <a:r>
              <a:rPr lang="en-US" sz="2400">
                <a:solidFill>
                  <a:srgbClr val="404040"/>
                </a:solidFill>
                <a:ea typeface="Calibri"/>
                <a:cs typeface="Calibri"/>
              </a:rPr>
              <a:t>This section tells us that a person can be convicted of stalking if they pursue a course of conduct that amounts to stalking and causes the person to be in fear or causes distress which affects the victim's day to day life. </a:t>
            </a:r>
            <a:endParaRPr lang="en-US" sz="2400">
              <a:solidFill>
                <a:srgbClr val="404040"/>
              </a:solidFill>
            </a:endParaRPr>
          </a:p>
        </p:txBody>
      </p:sp>
      <p:sp>
        <p:nvSpPr>
          <p:cNvPr id="13" name="TextBox 12">
            <a:extLst>
              <a:ext uri="{FF2B5EF4-FFF2-40B4-BE49-F238E27FC236}">
                <a16:creationId xmlns:a16="http://schemas.microsoft.com/office/drawing/2014/main" id="{A30613E0-9773-C3CD-45EA-BAA8188FC15A}"/>
              </a:ext>
            </a:extLst>
          </p:cNvPr>
          <p:cNvSpPr txBox="1"/>
          <p:nvPr/>
        </p:nvSpPr>
        <p:spPr>
          <a:xfrm>
            <a:off x="9533147" y="5957019"/>
            <a:ext cx="26543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(Legislation.gov.uk, 2020)</a:t>
            </a:r>
            <a:endParaRPr lang="en-US"/>
          </a:p>
        </p:txBody>
      </p:sp>
    </p:spTree>
    <p:extLst>
      <p:ext uri="{BB962C8B-B14F-4D97-AF65-F5344CB8AC3E}">
        <p14:creationId xmlns:p14="http://schemas.microsoft.com/office/powerpoint/2010/main" val="2368101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34A6114-84C3-5F6A-81CE-D4F9EA8A2EF8}"/>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ea typeface="Calibri Light"/>
                <a:cs typeface="Calibri Light"/>
              </a:rPr>
              <a:t>Lack of a legal definition of stalking</a:t>
            </a:r>
            <a:endParaRPr lang="en-US"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8011423-722E-7929-BAAD-943683D09D7E}"/>
              </a:ext>
            </a:extLst>
          </p:cNvPr>
          <p:cNvGraphicFramePr>
            <a:graphicFrameLocks noGrp="1"/>
          </p:cNvGraphicFramePr>
          <p:nvPr>
            <p:ph idx="1"/>
            <p:extLst>
              <p:ext uri="{D42A27DB-BD31-4B8C-83A1-F6EECF244321}">
                <p14:modId xmlns:p14="http://schemas.microsoft.com/office/powerpoint/2010/main" val="16555798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8431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A81E9-3954-7B02-D8C9-ACDAAC540721}"/>
              </a:ext>
            </a:extLst>
          </p:cNvPr>
          <p:cNvSpPr>
            <a:spLocks noGrp="1"/>
          </p:cNvSpPr>
          <p:nvPr>
            <p:ph type="title"/>
          </p:nvPr>
        </p:nvSpPr>
        <p:spPr/>
        <p:txBody>
          <a:bodyPr/>
          <a:lstStyle/>
          <a:p>
            <a:r>
              <a:rPr lang="en-US">
                <a:ea typeface="Calibri Light"/>
                <a:cs typeface="Calibri Light"/>
              </a:rPr>
              <a:t>Legal challenges </a:t>
            </a:r>
            <a:endParaRPr lang="en-US"/>
          </a:p>
        </p:txBody>
      </p:sp>
      <p:sp>
        <p:nvSpPr>
          <p:cNvPr id="3" name="Content Placeholder 2">
            <a:extLst>
              <a:ext uri="{FF2B5EF4-FFF2-40B4-BE49-F238E27FC236}">
                <a16:creationId xmlns:a16="http://schemas.microsoft.com/office/drawing/2014/main" id="{F1A05722-64E6-F0C3-6A5A-460A5A391DB6}"/>
              </a:ext>
            </a:extLst>
          </p:cNvPr>
          <p:cNvSpPr>
            <a:spLocks noGrp="1"/>
          </p:cNvSpPr>
          <p:nvPr>
            <p:ph idx="1"/>
          </p:nvPr>
        </p:nvSpPr>
        <p:spPr>
          <a:xfrm>
            <a:off x="1097280" y="2406451"/>
            <a:ext cx="10058400" cy="4023360"/>
          </a:xfrm>
        </p:spPr>
        <p:txBody>
          <a:bodyPr vert="horz" lIns="0" tIns="45720" rIns="0" bIns="45720" rtlCol="0" anchor="t">
            <a:normAutofit/>
          </a:bodyPr>
          <a:lstStyle/>
          <a:p>
            <a:pPr>
              <a:buChar char="-"/>
            </a:pPr>
            <a:r>
              <a:rPr lang="en-US">
                <a:ea typeface="Calibri"/>
                <a:cs typeface="Calibri"/>
              </a:rPr>
              <a:t> </a:t>
            </a:r>
            <a:r>
              <a:rPr lang="en-US" sz="2800">
                <a:ea typeface="Calibri"/>
                <a:cs typeface="Calibri"/>
              </a:rPr>
              <a:t>A lot of evidence is required for a person to be convicted of stalking. If there's not a lot of evidence at the time of reporting, the crimes will usually be dealt with for a single offence rather than stalking </a:t>
            </a:r>
            <a:r>
              <a:rPr lang="en-US" sz="2800">
                <a:latin typeface="Calibri"/>
                <a:ea typeface="Calibri"/>
                <a:cs typeface="Calibri"/>
              </a:rPr>
              <a:t>(Independent Office for Police Conduct, 2022). </a:t>
            </a:r>
          </a:p>
          <a:p>
            <a:pPr>
              <a:buChar char="-"/>
            </a:pPr>
            <a:r>
              <a:rPr lang="en-US" sz="2800">
                <a:latin typeface="Calibri"/>
                <a:ea typeface="Calibri"/>
                <a:cs typeface="Calibri"/>
              </a:rPr>
              <a:t>Police offers sometimes do not take reports of stalking seriously </a:t>
            </a:r>
            <a:r>
              <a:rPr lang="en-US" sz="2800">
                <a:latin typeface="Calibri"/>
                <a:ea typeface="Calibri"/>
                <a:cs typeface="Times New Roman"/>
              </a:rPr>
              <a:t>(National Stalking Consortium, 2022)</a:t>
            </a:r>
            <a:r>
              <a:rPr lang="en-US" sz="2800">
                <a:latin typeface="Calibri"/>
                <a:ea typeface="Calibri"/>
                <a:cs typeface="Calibri"/>
              </a:rPr>
              <a:t>. </a:t>
            </a:r>
          </a:p>
          <a:p>
            <a:pPr>
              <a:buChar char="-"/>
            </a:pPr>
            <a:r>
              <a:rPr lang="en-US" sz="2800">
                <a:latin typeface="Calibri"/>
                <a:ea typeface="Calibri"/>
                <a:cs typeface="Calibri"/>
              </a:rPr>
              <a:t>Elaine's case </a:t>
            </a:r>
            <a:r>
              <a:rPr lang="en-US" sz="2800">
                <a:latin typeface="Calibri"/>
                <a:ea typeface="Calibri"/>
                <a:cs typeface="Times New Roman"/>
              </a:rPr>
              <a:t>(HMICRFS, 2019)</a:t>
            </a:r>
          </a:p>
          <a:p>
            <a:pPr>
              <a:buChar char="-"/>
            </a:pPr>
            <a:endParaRPr lang="en-US" sz="1800">
              <a:latin typeface="Calibri"/>
              <a:ea typeface="Calibri"/>
              <a:cs typeface="Times New Roman"/>
            </a:endParaRPr>
          </a:p>
        </p:txBody>
      </p:sp>
    </p:spTree>
    <p:extLst>
      <p:ext uri="{BB962C8B-B14F-4D97-AF65-F5344CB8AC3E}">
        <p14:creationId xmlns:p14="http://schemas.microsoft.com/office/powerpoint/2010/main" val="1495227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6CC82C6-EEBE-61EB-83C1-F923564C1D05}"/>
              </a:ext>
            </a:extLst>
          </p:cNvPr>
          <p:cNvSpPr>
            <a:spLocks noGrp="1"/>
          </p:cNvSpPr>
          <p:nvPr>
            <p:ph type="title"/>
          </p:nvPr>
        </p:nvSpPr>
        <p:spPr>
          <a:xfrm>
            <a:off x="1097280" y="758952"/>
            <a:ext cx="10216550" cy="3892168"/>
          </a:xfrm>
        </p:spPr>
        <p:txBody>
          <a:bodyPr vert="horz" lIns="91440" tIns="45720" rIns="91440" bIns="45720" rtlCol="0" anchor="b">
            <a:normAutofit/>
          </a:bodyPr>
          <a:lstStyle/>
          <a:p>
            <a:r>
              <a:rPr lang="en-US" sz="9600" b="1">
                <a:solidFill>
                  <a:srgbClr val="FFFFFF"/>
                </a:solidFill>
                <a:ea typeface="Calibri Light"/>
                <a:cs typeface="Calibri Light"/>
              </a:rPr>
              <a:t>Psychological Impact</a:t>
            </a:r>
          </a:p>
        </p:txBody>
      </p:sp>
    </p:spTree>
    <p:extLst>
      <p:ext uri="{BB962C8B-B14F-4D97-AF65-F5344CB8AC3E}">
        <p14:creationId xmlns:p14="http://schemas.microsoft.com/office/powerpoint/2010/main" val="138136808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7E7B6-AD88-1D95-E2E2-57992B5FAD77}"/>
              </a:ext>
            </a:extLst>
          </p:cNvPr>
          <p:cNvSpPr>
            <a:spLocks noGrp="1"/>
          </p:cNvSpPr>
          <p:nvPr>
            <p:ph type="title"/>
          </p:nvPr>
        </p:nvSpPr>
        <p:spPr>
          <a:xfrm>
            <a:off x="1097280" y="286603"/>
            <a:ext cx="10058400" cy="1450757"/>
          </a:xfrm>
        </p:spPr>
        <p:txBody>
          <a:bodyPr>
            <a:normAutofit/>
          </a:bodyPr>
          <a:lstStyle/>
          <a:p>
            <a:br>
              <a:rPr lang="en-US">
                <a:latin typeface="Calibri Light"/>
                <a:ea typeface="Calibri Light"/>
                <a:cs typeface="Calibri Light"/>
              </a:rPr>
            </a:br>
            <a:r>
              <a:rPr lang="en-US">
                <a:latin typeface="Calibri Light"/>
                <a:ea typeface="Calibri Light"/>
                <a:cs typeface="Calibri Light"/>
              </a:rPr>
              <a:t>Psychological impact </a:t>
            </a:r>
          </a:p>
          <a:p>
            <a:endParaRPr lang="en-US">
              <a:ea typeface="Calibri Light"/>
              <a:cs typeface="Calibri Light"/>
            </a:endParaRPr>
          </a:p>
        </p:txBody>
      </p:sp>
      <p:sp>
        <p:nvSpPr>
          <p:cNvPr id="3" name="Content Placeholder 2">
            <a:extLst>
              <a:ext uri="{FF2B5EF4-FFF2-40B4-BE49-F238E27FC236}">
                <a16:creationId xmlns:a16="http://schemas.microsoft.com/office/drawing/2014/main" id="{B7D96D14-0858-9B68-DD18-DB7491C0FBD7}"/>
              </a:ext>
            </a:extLst>
          </p:cNvPr>
          <p:cNvSpPr>
            <a:spLocks noGrp="1"/>
          </p:cNvSpPr>
          <p:nvPr>
            <p:ph idx="1"/>
          </p:nvPr>
        </p:nvSpPr>
        <p:spPr>
          <a:xfrm>
            <a:off x="1097279" y="1845734"/>
            <a:ext cx="6454987" cy="4023360"/>
          </a:xfrm>
        </p:spPr>
        <p:txBody>
          <a:bodyPr vert="horz" lIns="0" tIns="45720" rIns="0" bIns="45720" rtlCol="0" anchor="t">
            <a:noAutofit/>
          </a:bodyPr>
          <a:lstStyle/>
          <a:p>
            <a:pPr>
              <a:buChar char="-"/>
            </a:pPr>
            <a:r>
              <a:rPr lang="en-US" sz="2400">
                <a:ea typeface="Calibri"/>
                <a:cs typeface="Calibri"/>
              </a:rPr>
              <a:t>91.5% of people reported Psychological tolls because of stalking offences </a:t>
            </a:r>
            <a:r>
              <a:rPr lang="en-US" sz="2400">
                <a:latin typeface="Calibri"/>
                <a:ea typeface="Calibri"/>
                <a:cs typeface="Calibri"/>
              </a:rPr>
              <a:t>(Storey, Pina and Williams, 2023).</a:t>
            </a:r>
          </a:p>
          <a:p>
            <a:pPr>
              <a:buChar char="-"/>
            </a:pPr>
            <a:r>
              <a:rPr lang="en-US" sz="2400">
                <a:ea typeface="Calibri"/>
                <a:cs typeface="Calibri"/>
              </a:rPr>
              <a:t>14% of people feared for their lives</a:t>
            </a:r>
            <a:r>
              <a:rPr lang="en-US" sz="2400">
                <a:latin typeface="Calibri"/>
                <a:ea typeface="Calibri"/>
                <a:cs typeface="Calibri"/>
              </a:rPr>
              <a:t>(Storey, Pina and Williams, 2023).</a:t>
            </a:r>
          </a:p>
          <a:p>
            <a:pPr>
              <a:buChar char="-"/>
            </a:pPr>
            <a:r>
              <a:rPr lang="en-US" sz="2400">
                <a:latin typeface="Calibri"/>
                <a:ea typeface="Calibri"/>
                <a:cs typeface="Calibri"/>
              </a:rPr>
              <a:t>Until recently victims of stalking could not even see who their stalker was (Home Office, 2024).</a:t>
            </a:r>
          </a:p>
          <a:p>
            <a:pPr>
              <a:buChar char="-"/>
            </a:pPr>
            <a:r>
              <a:rPr lang="en-US" sz="2400">
                <a:latin typeface="Calibri"/>
                <a:ea typeface="Calibri"/>
                <a:cs typeface="Calibri"/>
              </a:rPr>
              <a:t>Due to the psychological impact of stalking many people change day to day habits such as, the route they drive, changing the car they drive and even quitting the job they had </a:t>
            </a:r>
            <a:r>
              <a:rPr lang="en-US" sz="2400">
                <a:latin typeface="Calibri"/>
                <a:ea typeface="Calibri"/>
                <a:cs typeface="Times New Roman"/>
              </a:rPr>
              <a:t>(</a:t>
            </a:r>
            <a:r>
              <a:rPr lang="en-US" sz="2400" err="1">
                <a:latin typeface="Calibri"/>
                <a:ea typeface="Calibri"/>
                <a:cs typeface="Times New Roman"/>
              </a:rPr>
              <a:t>Korkodeilou</a:t>
            </a:r>
            <a:r>
              <a:rPr lang="en-US" sz="2400">
                <a:latin typeface="Calibri"/>
                <a:ea typeface="Calibri"/>
                <a:cs typeface="Times New Roman"/>
              </a:rPr>
              <a:t>, 2016).</a:t>
            </a:r>
          </a:p>
          <a:p>
            <a:pPr>
              <a:buChar char="-"/>
            </a:pPr>
            <a:endParaRPr lang="en-US">
              <a:latin typeface="Times New Roman"/>
              <a:ea typeface="Calibri"/>
              <a:cs typeface="Times New Roman"/>
            </a:endParaRPr>
          </a:p>
        </p:txBody>
      </p:sp>
      <p:pic>
        <p:nvPicPr>
          <p:cNvPr id="7" name="Graphic 6" descr="Connections">
            <a:extLst>
              <a:ext uri="{FF2B5EF4-FFF2-40B4-BE49-F238E27FC236}">
                <a16:creationId xmlns:a16="http://schemas.microsoft.com/office/drawing/2014/main" id="{AB421139-F398-EF27-D8E7-B05F853D7F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872026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6CC82C6-EEBE-61EB-83C1-F923564C1D05}"/>
              </a:ext>
            </a:extLst>
          </p:cNvPr>
          <p:cNvSpPr>
            <a:spLocks noGrp="1"/>
          </p:cNvSpPr>
          <p:nvPr>
            <p:ph type="title"/>
          </p:nvPr>
        </p:nvSpPr>
        <p:spPr>
          <a:xfrm>
            <a:off x="1097280" y="758952"/>
            <a:ext cx="10216550" cy="3892168"/>
          </a:xfrm>
        </p:spPr>
        <p:txBody>
          <a:bodyPr vert="horz" lIns="91440" tIns="45720" rIns="91440" bIns="45720" rtlCol="0" anchor="b">
            <a:normAutofit/>
          </a:bodyPr>
          <a:lstStyle/>
          <a:p>
            <a:r>
              <a:rPr lang="en-US" sz="9600" b="1">
                <a:solidFill>
                  <a:srgbClr val="FFFFFF"/>
                </a:solidFill>
                <a:ea typeface="Calibri Light"/>
                <a:cs typeface="Calibri Light"/>
              </a:rPr>
              <a:t>Impact of Society</a:t>
            </a:r>
          </a:p>
        </p:txBody>
      </p:sp>
    </p:spTree>
    <p:extLst>
      <p:ext uri="{BB962C8B-B14F-4D97-AF65-F5344CB8AC3E}">
        <p14:creationId xmlns:p14="http://schemas.microsoft.com/office/powerpoint/2010/main" val="359264328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4DB936-1864-D051-5D8A-CE51100BB29F}"/>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latin typeface="Calibri Light"/>
                <a:ea typeface="Calibri Light"/>
                <a:cs typeface="Calibri Light"/>
              </a:rPr>
              <a:t>Impact of society</a:t>
            </a:r>
            <a:endParaRPr lang="en-US" sz="3600">
              <a:solidFill>
                <a:srgbClr val="FFFFFF"/>
              </a:solidFill>
            </a:endParaRPr>
          </a:p>
        </p:txBody>
      </p:sp>
      <p:sp>
        <p:nvSpPr>
          <p:cNvPr id="22" name="Rectangle 21">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3" name="Content Placeholder 2">
            <a:extLst>
              <a:ext uri="{FF2B5EF4-FFF2-40B4-BE49-F238E27FC236}">
                <a16:creationId xmlns:a16="http://schemas.microsoft.com/office/drawing/2014/main" id="{175E2579-76BA-3551-CB4A-7DFE3CDA9D4A}"/>
              </a:ext>
            </a:extLst>
          </p:cNvPr>
          <p:cNvGraphicFramePr>
            <a:graphicFrameLocks noGrp="1"/>
          </p:cNvGraphicFramePr>
          <p:nvPr>
            <p:ph idx="1"/>
            <p:extLst>
              <p:ext uri="{D42A27DB-BD31-4B8C-83A1-F6EECF244321}">
                <p14:modId xmlns:p14="http://schemas.microsoft.com/office/powerpoint/2010/main" val="108998460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7051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21F0D-9064-F472-4EA3-34F8F1C7DC25}"/>
              </a:ext>
            </a:extLst>
          </p:cNvPr>
          <p:cNvSpPr>
            <a:spLocks noGrp="1"/>
          </p:cNvSpPr>
          <p:nvPr>
            <p:ph type="title"/>
          </p:nvPr>
        </p:nvSpPr>
        <p:spPr/>
        <p:txBody>
          <a:bodyPr/>
          <a:lstStyle/>
          <a:p>
            <a:r>
              <a:rPr lang="en-US">
                <a:ea typeface="Calibri Light"/>
                <a:cs typeface="Calibri Light"/>
              </a:rPr>
              <a:t>What is being done?</a:t>
            </a:r>
            <a:endParaRPr lang="en-US"/>
          </a:p>
        </p:txBody>
      </p:sp>
      <p:sp>
        <p:nvSpPr>
          <p:cNvPr id="3" name="Content Placeholder 2">
            <a:extLst>
              <a:ext uri="{FF2B5EF4-FFF2-40B4-BE49-F238E27FC236}">
                <a16:creationId xmlns:a16="http://schemas.microsoft.com/office/drawing/2014/main" id="{87B3F519-B20A-546C-128C-6AC9F52A3309}"/>
              </a:ext>
            </a:extLst>
          </p:cNvPr>
          <p:cNvSpPr>
            <a:spLocks noGrp="1"/>
          </p:cNvSpPr>
          <p:nvPr>
            <p:ph idx="1"/>
          </p:nvPr>
        </p:nvSpPr>
        <p:spPr/>
        <p:txBody>
          <a:bodyPr vert="horz" lIns="0" tIns="45720" rIns="0" bIns="45720" rtlCol="0" anchor="t">
            <a:normAutofit/>
          </a:bodyPr>
          <a:lstStyle/>
          <a:p>
            <a:pPr>
              <a:buChar char="-"/>
            </a:pPr>
            <a:r>
              <a:rPr lang="en-US" sz="2800">
                <a:ea typeface="Calibri" panose="020F0502020204030204"/>
                <a:cs typeface="Calibri" panose="020F0502020204030204"/>
              </a:rPr>
              <a:t>Stalking Protection Act (2019) - increased powers to issue Stalking Protection Orders </a:t>
            </a:r>
            <a:r>
              <a:rPr lang="en-US" sz="2800">
                <a:latin typeface="Calibri"/>
                <a:ea typeface="Calibri" panose="020F0502020204030204"/>
                <a:cs typeface="Times New Roman"/>
              </a:rPr>
              <a:t>(Legislation.gov.uk, 2019)</a:t>
            </a:r>
            <a:endParaRPr lang="en-US" sz="2800">
              <a:latin typeface="Calibri"/>
              <a:ea typeface="Calibri" panose="020F0502020204030204"/>
              <a:cs typeface="Calibri" panose="020F0502020204030204"/>
            </a:endParaRPr>
          </a:p>
          <a:p>
            <a:pPr>
              <a:buChar char="-"/>
            </a:pPr>
            <a:r>
              <a:rPr lang="en-US" sz="2800">
                <a:ea typeface="Calibri" panose="020F0502020204030204"/>
                <a:cs typeface="Calibri" panose="020F0502020204030204"/>
              </a:rPr>
              <a:t>A super-complaint against the police which found systemic issues gives good indication on how the police can improve their response to stalking offenses (National Stalking Consortium, 2022)</a:t>
            </a:r>
          </a:p>
          <a:p>
            <a:pPr>
              <a:buChar char="-"/>
            </a:pPr>
            <a:r>
              <a:rPr lang="en-US" sz="2800">
                <a:ea typeface="Calibri" panose="020F0502020204030204"/>
                <a:cs typeface="Calibri" panose="020F0502020204030204"/>
              </a:rPr>
              <a:t>There have been new laws put into place which gives the victim a right to know who their stalker is (Home Office, 2024). </a:t>
            </a:r>
          </a:p>
          <a:p>
            <a:pPr>
              <a:buChar char="-"/>
            </a:pPr>
            <a:r>
              <a:rPr lang="en-US" sz="2800">
                <a:ea typeface="Calibri" panose="020F0502020204030204"/>
                <a:cs typeface="Calibri" panose="020F0502020204030204"/>
              </a:rPr>
              <a:t>SASH screening (College of Policing, 2024). </a:t>
            </a:r>
          </a:p>
          <a:p>
            <a:pPr marL="0" indent="0">
              <a:buNone/>
            </a:pPr>
            <a:endParaRPr lang="en-US">
              <a:ea typeface="Calibri" panose="020F0502020204030204"/>
              <a:cs typeface="Calibri" panose="020F0502020204030204"/>
            </a:endParaRPr>
          </a:p>
        </p:txBody>
      </p:sp>
    </p:spTree>
    <p:extLst>
      <p:ext uri="{BB962C8B-B14F-4D97-AF65-F5344CB8AC3E}">
        <p14:creationId xmlns:p14="http://schemas.microsoft.com/office/powerpoint/2010/main" val="831439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325EA1D-9DCE-26F7-A5FA-CA600E3086A5}"/>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ea typeface="Calibri Light"/>
                <a:cs typeface="Calibri Light"/>
              </a:rPr>
              <a:t>Future considerations </a:t>
            </a:r>
            <a:endParaRPr lang="en-US"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674A407-8868-08C2-F0A9-442FEBA92D11}"/>
              </a:ext>
            </a:extLst>
          </p:cNvPr>
          <p:cNvGraphicFramePr>
            <a:graphicFrameLocks noGrp="1"/>
          </p:cNvGraphicFramePr>
          <p:nvPr>
            <p:ph idx="1"/>
            <p:extLst>
              <p:ext uri="{D42A27DB-BD31-4B8C-83A1-F6EECF244321}">
                <p14:modId xmlns:p14="http://schemas.microsoft.com/office/powerpoint/2010/main" val="34385277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3004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D17C3-799D-C1E3-FB23-6B514F39C1E8}"/>
              </a:ext>
            </a:extLst>
          </p:cNvPr>
          <p:cNvSpPr>
            <a:spLocks noGrp="1"/>
          </p:cNvSpPr>
          <p:nvPr>
            <p:ph type="title"/>
          </p:nvPr>
        </p:nvSpPr>
        <p:spPr>
          <a:xfrm>
            <a:off x="1097280" y="286603"/>
            <a:ext cx="10058400" cy="1450757"/>
          </a:xfrm>
        </p:spPr>
        <p:txBody>
          <a:bodyPr>
            <a:normAutofit/>
          </a:bodyPr>
          <a:lstStyle/>
          <a:p>
            <a:r>
              <a:rPr lang="en-US" dirty="0">
                <a:ea typeface="Calibri Light"/>
                <a:cs typeface="Calibri Light"/>
              </a:rPr>
              <a:t>Research timeline</a:t>
            </a:r>
            <a:endParaRPr lang="en-US" dirty="0"/>
          </a:p>
        </p:txBody>
      </p:sp>
      <p:graphicFrame>
        <p:nvGraphicFramePr>
          <p:cNvPr id="5" name="Content Placeholder 2">
            <a:extLst>
              <a:ext uri="{FF2B5EF4-FFF2-40B4-BE49-F238E27FC236}">
                <a16:creationId xmlns:a16="http://schemas.microsoft.com/office/drawing/2014/main" id="{3CEBDD9E-6C53-8639-8979-1321D5764426}"/>
              </a:ext>
            </a:extLst>
          </p:cNvPr>
          <p:cNvGraphicFramePr>
            <a:graphicFrameLocks noGrp="1"/>
          </p:cNvGraphicFramePr>
          <p:nvPr>
            <p:ph idx="1"/>
            <p:extLst>
              <p:ext uri="{D42A27DB-BD31-4B8C-83A1-F6EECF244321}">
                <p14:modId xmlns:p14="http://schemas.microsoft.com/office/powerpoint/2010/main" val="114500495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15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28580E0-5D62-7126-18D1-42F1C0190ABA}"/>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ea typeface="Calibri Light"/>
                <a:cs typeface="Calibri Light"/>
              </a:rPr>
              <a:t>Reference List </a:t>
            </a:r>
            <a:endParaRPr lang="en-US"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9B6C26B-1D5E-1CB7-D1E6-7333747E105C}"/>
              </a:ext>
            </a:extLst>
          </p:cNvPr>
          <p:cNvSpPr>
            <a:spLocks noGrp="1"/>
          </p:cNvSpPr>
          <p:nvPr>
            <p:ph idx="1"/>
          </p:nvPr>
        </p:nvSpPr>
        <p:spPr>
          <a:xfrm>
            <a:off x="4066282" y="605896"/>
            <a:ext cx="8124568" cy="6178170"/>
          </a:xfrm>
        </p:spPr>
        <p:txBody>
          <a:bodyPr vert="horz" lIns="0" tIns="45720" rIns="0" bIns="45720" rtlCol="0" anchor="ctr">
            <a:noAutofit/>
          </a:bodyPr>
          <a:lstStyle/>
          <a:p>
            <a:endParaRPr lang="en-US" sz="900">
              <a:ea typeface="Calibri" panose="020F0502020204030204"/>
              <a:cs typeface="Calibri" panose="020F0502020204030204"/>
            </a:endParaRPr>
          </a:p>
          <a:p>
            <a:r>
              <a:rPr lang="en-US" sz="1400">
                <a:ea typeface="Calibri" panose="020F0502020204030204"/>
                <a:cs typeface="Calibri" panose="020F0502020204030204"/>
              </a:rPr>
              <a:t>Becker, A., Ford, J.V. and </a:t>
            </a:r>
            <a:r>
              <a:rPr lang="en-US" sz="1400" err="1">
                <a:ea typeface="Calibri"/>
                <a:cs typeface="Calibri"/>
              </a:rPr>
              <a:t>Valshtein</a:t>
            </a:r>
            <a:r>
              <a:rPr lang="en-US" sz="1400">
                <a:ea typeface="Calibri"/>
                <a:cs typeface="Calibri"/>
              </a:rPr>
              <a:t>, T.J. (2020). Confusing Stalking for Romance: Examining the Labeling and Acceptability of Men’s (Cyber)Stalking of Women. </a:t>
            </a:r>
            <a:r>
              <a:rPr lang="en-US" sz="1400" i="1">
                <a:ea typeface="Calibri"/>
                <a:cs typeface="Calibri"/>
              </a:rPr>
              <a:t>Sex Roles</a:t>
            </a:r>
            <a:r>
              <a:rPr lang="en-US" sz="1400">
                <a:ea typeface="Calibri"/>
                <a:cs typeface="Calibri"/>
              </a:rPr>
              <a:t>, 85. </a:t>
            </a:r>
            <a:r>
              <a:rPr lang="en-US" sz="1400" err="1">
                <a:ea typeface="Calibri"/>
                <a:cs typeface="Calibri"/>
              </a:rPr>
              <a:t>doi:https</a:t>
            </a:r>
            <a:r>
              <a:rPr lang="en-US" sz="1400">
                <a:ea typeface="Calibri"/>
                <a:cs typeface="Calibri"/>
              </a:rPr>
              <a:t>://doi.org/10.1007/s11199-020-01205-2.</a:t>
            </a:r>
          </a:p>
          <a:p>
            <a:r>
              <a:rPr lang="en-US" sz="1400">
                <a:ea typeface="Calibri"/>
                <a:cs typeface="Calibri"/>
              </a:rPr>
              <a:t>Boehnlein, T., Kretschmar, J., </a:t>
            </a:r>
            <a:r>
              <a:rPr lang="en-US" sz="1400" err="1">
                <a:ea typeface="Calibri"/>
                <a:cs typeface="Calibri"/>
              </a:rPr>
              <a:t>Regoeczi</a:t>
            </a:r>
            <a:r>
              <a:rPr lang="en-US" sz="1400">
                <a:ea typeface="Calibri"/>
                <a:cs typeface="Calibri"/>
              </a:rPr>
              <a:t>, W. and Smialek, J. (2020). Responding to Stalking Victims: Perceptions, Barriers, and Directions for Future Research. </a:t>
            </a:r>
            <a:r>
              <a:rPr lang="en-US" sz="1400" i="1">
                <a:ea typeface="Calibri"/>
                <a:cs typeface="Calibri"/>
              </a:rPr>
              <a:t>Journal of Family Violence</a:t>
            </a:r>
            <a:r>
              <a:rPr lang="en-US" sz="1400">
                <a:ea typeface="Calibri"/>
                <a:cs typeface="Calibri"/>
              </a:rPr>
              <a:t>, 35(7), pp.755–768. </a:t>
            </a:r>
            <a:r>
              <a:rPr lang="en-US" sz="1400" err="1">
                <a:ea typeface="Calibri"/>
                <a:cs typeface="Calibri"/>
              </a:rPr>
              <a:t>doi:https</a:t>
            </a:r>
            <a:r>
              <a:rPr lang="en-US" sz="1400">
                <a:ea typeface="Calibri"/>
                <a:cs typeface="Calibri"/>
              </a:rPr>
              <a:t>://doi.org/10.1007/s10896-020-00147-3.</a:t>
            </a:r>
          </a:p>
          <a:p>
            <a:r>
              <a:rPr lang="en-US" sz="1400">
                <a:ea typeface="Calibri"/>
                <a:cs typeface="Calibri"/>
              </a:rPr>
              <a:t>College of Policing (2014). </a:t>
            </a:r>
            <a:r>
              <a:rPr lang="en-US" sz="1400" i="1">
                <a:ea typeface="Calibri"/>
                <a:cs typeface="Calibri"/>
              </a:rPr>
              <a:t>Stalking or harassment</a:t>
            </a:r>
            <a:r>
              <a:rPr lang="en-US" sz="1400">
                <a:ea typeface="Calibri"/>
                <a:cs typeface="Calibri"/>
              </a:rPr>
              <a:t>. [online] College of Policing. Available at: </a:t>
            </a:r>
            <a:r>
              <a:rPr lang="en-US" sz="1400">
                <a:ea typeface="Calibri"/>
                <a:cs typeface="Calibri"/>
                <a:hlinkClick r:id="rId2"/>
              </a:rPr>
              <a:t>https://www.college.police.uk/app/major-investigation-and-public-protection/stalking-or-harassment</a:t>
            </a:r>
            <a:r>
              <a:rPr lang="en-US" sz="1400">
                <a:ea typeface="Calibri"/>
                <a:cs typeface="Calibri"/>
              </a:rPr>
              <a:t> [Accessed 1 Dec. 2024].</a:t>
            </a:r>
          </a:p>
          <a:p>
            <a:r>
              <a:rPr lang="en-US" sz="1400">
                <a:ea typeface="Calibri"/>
                <a:cs typeface="Calibri"/>
              </a:rPr>
              <a:t>College of Policing (2024). Early Awareness Stalking Intervention | College of Policing. [online] College of Policing. Available at: https://www.college.police.uk/support-forces/practices/early-awareness-stalking-intervention.</a:t>
            </a:r>
          </a:p>
          <a:p>
            <a:pPr marL="0" indent="0">
              <a:buNone/>
            </a:pPr>
            <a:r>
              <a:rPr lang="en-US" sz="1400">
                <a:ea typeface="Calibri"/>
                <a:cs typeface="Calibri"/>
              </a:rPr>
              <a:t>CPS (2018). </a:t>
            </a:r>
            <a:r>
              <a:rPr lang="en-US" sz="1400" i="1">
                <a:ea typeface="Calibri"/>
                <a:cs typeface="Calibri"/>
              </a:rPr>
              <a:t>Stalking or Harassment | The Crown Prosecution Service</a:t>
            </a:r>
            <a:r>
              <a:rPr lang="en-US" sz="1400">
                <a:ea typeface="Calibri"/>
                <a:cs typeface="Calibri"/>
              </a:rPr>
              <a:t>. [online] </a:t>
            </a:r>
            <a:r>
              <a:rPr lang="en-US" sz="1400">
                <a:ea typeface="Calibri"/>
                <a:cs typeface="Calibri"/>
                <a:hlinkClick r:id="rId3"/>
              </a:rPr>
              <a:t>www.cps.gov.uk</a:t>
            </a:r>
            <a:r>
              <a:rPr lang="en-US" sz="1400">
                <a:ea typeface="Calibri"/>
                <a:cs typeface="Calibri"/>
              </a:rPr>
              <a:t>. Available at: </a:t>
            </a:r>
            <a:r>
              <a:rPr lang="en-US" sz="1400">
                <a:ea typeface="Calibri"/>
                <a:cs typeface="Calibri"/>
                <a:hlinkClick r:id="rId4"/>
              </a:rPr>
              <a:t>https://www.cps.gov.uk/legal-guidance/stalking-or-harassment</a:t>
            </a:r>
            <a:r>
              <a:rPr lang="en-US" sz="1400">
                <a:ea typeface="Calibri"/>
                <a:cs typeface="Calibri"/>
              </a:rPr>
              <a:t> [Accessed 1 Dec. 2024].</a:t>
            </a:r>
          </a:p>
          <a:p>
            <a:r>
              <a:rPr lang="en-US" sz="1400">
                <a:ea typeface="Calibri"/>
                <a:cs typeface="Calibri"/>
              </a:rPr>
              <a:t>HMICRFS (2019). </a:t>
            </a:r>
            <a:r>
              <a:rPr lang="en-US" sz="1400" i="1">
                <a:ea typeface="Calibri"/>
                <a:cs typeface="Calibri"/>
              </a:rPr>
              <a:t>Harassment and stalking case studies - His Majesty’s Inspectorate of Constabulary and Fire &amp; Rescue Services</a:t>
            </a:r>
            <a:r>
              <a:rPr lang="en-US" sz="1400">
                <a:ea typeface="Calibri"/>
                <a:cs typeface="Calibri"/>
              </a:rPr>
              <a:t>. [online] His Majesty’s Inspectorate of Constabulary and Fire &amp; Rescue Services. Available at: </a:t>
            </a:r>
            <a:r>
              <a:rPr lang="en-US" sz="1400">
                <a:ea typeface="Calibri"/>
                <a:cs typeface="Calibri"/>
                <a:hlinkClick r:id="rId5"/>
              </a:rPr>
              <a:t>https://hmicfrs.justiceinspectorates.gov.uk/our-work/article/stalking-or-harassment/case-studies/</a:t>
            </a:r>
            <a:r>
              <a:rPr lang="en-US" sz="1400">
                <a:ea typeface="Calibri"/>
                <a:cs typeface="Calibri"/>
              </a:rPr>
              <a:t> [Accessed 5 Dec. 2024].</a:t>
            </a:r>
          </a:p>
          <a:p>
            <a:r>
              <a:rPr lang="en-US" sz="1400">
                <a:ea typeface="Calibri"/>
                <a:cs typeface="Calibri"/>
              </a:rPr>
              <a:t>Home Office (2024). </a:t>
            </a:r>
            <a:r>
              <a:rPr lang="en-US" sz="1400" i="1">
                <a:ea typeface="Calibri"/>
                <a:cs typeface="Calibri"/>
              </a:rPr>
              <a:t>Victims to be given more protection in stalking crackdown</a:t>
            </a:r>
            <a:r>
              <a:rPr lang="en-US" sz="1400">
                <a:ea typeface="Calibri"/>
                <a:cs typeface="Calibri"/>
              </a:rPr>
              <a:t>. [online] GOV.UK. Available at: </a:t>
            </a:r>
            <a:r>
              <a:rPr lang="en-US" sz="1400">
                <a:ea typeface="Calibri"/>
                <a:cs typeface="Calibri"/>
                <a:hlinkClick r:id="rId6"/>
              </a:rPr>
              <a:t>https://www.gov.uk/government/news/victims-to-be-given-more-protection-in-stalking-crackdown</a:t>
            </a:r>
            <a:r>
              <a:rPr lang="en-US" sz="1400">
                <a:ea typeface="Calibri"/>
                <a:cs typeface="Calibri"/>
              </a:rPr>
              <a:t> [Accessed 1 Dec. 2024].</a:t>
            </a:r>
          </a:p>
          <a:p>
            <a:r>
              <a:rPr lang="en-US" sz="1400">
                <a:ea typeface="Calibri"/>
                <a:cs typeface="Calibri"/>
              </a:rPr>
              <a:t>Independent Office for Police Conduct (2022). </a:t>
            </a:r>
            <a:r>
              <a:rPr lang="en-US" sz="1400" i="1">
                <a:ea typeface="Calibri"/>
                <a:cs typeface="Calibri"/>
              </a:rPr>
              <a:t>Qualitative research into the perspectives of stalking victim support service providers on the police response to stalking (plain text) | Independent Office for Police Conduct (IOPC)</a:t>
            </a:r>
            <a:r>
              <a:rPr lang="en-US" sz="1400">
                <a:ea typeface="Calibri"/>
                <a:cs typeface="Calibri"/>
              </a:rPr>
              <a:t>. [online] Policeconduct.gov.uk. Available at: </a:t>
            </a:r>
            <a:r>
              <a:rPr lang="en-US" sz="1400">
                <a:ea typeface="Calibri"/>
                <a:cs typeface="Calibri"/>
                <a:hlinkClick r:id="rId7"/>
              </a:rPr>
              <a:t>https://www.policeconduct.gov.uk/complaints/super-complaints/police-response-stalking/qualitative-research-into-the-perspectives-of-stalking-victim-support-service-providers-on-the-police-response-to-stalking#police-inaction</a:t>
            </a:r>
            <a:r>
              <a:rPr lang="en-US" sz="1400">
                <a:ea typeface="Calibri"/>
                <a:cs typeface="Calibri"/>
              </a:rPr>
              <a:t> [Accessed 5 Dec. 2024].</a:t>
            </a:r>
          </a:p>
          <a:p>
            <a:endParaRPr lang="en-US" sz="1600">
              <a:ea typeface="Calibri"/>
              <a:cs typeface="Calibri"/>
            </a:endParaRPr>
          </a:p>
          <a:p>
            <a:endParaRPr lang="en-US" sz="1600">
              <a:ea typeface="Calibri"/>
              <a:cs typeface="Calibri"/>
            </a:endParaRPr>
          </a:p>
        </p:txBody>
      </p:sp>
    </p:spTree>
    <p:extLst>
      <p:ext uri="{BB962C8B-B14F-4D97-AF65-F5344CB8AC3E}">
        <p14:creationId xmlns:p14="http://schemas.microsoft.com/office/powerpoint/2010/main" val="4180881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28580E0-5D62-7126-18D1-42F1C0190ABA}"/>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ea typeface="Calibri Light"/>
                <a:cs typeface="Calibri Light"/>
              </a:rPr>
              <a:t>Reference List </a:t>
            </a:r>
            <a:endParaRPr lang="en-US"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9B6C26B-1D5E-1CB7-D1E6-7333747E105C}"/>
              </a:ext>
            </a:extLst>
          </p:cNvPr>
          <p:cNvSpPr>
            <a:spLocks noGrp="1"/>
          </p:cNvSpPr>
          <p:nvPr>
            <p:ph idx="1"/>
          </p:nvPr>
        </p:nvSpPr>
        <p:spPr>
          <a:xfrm>
            <a:off x="4095036" y="850311"/>
            <a:ext cx="8124568" cy="5646208"/>
          </a:xfrm>
        </p:spPr>
        <p:txBody>
          <a:bodyPr vert="horz" lIns="0" tIns="45720" rIns="0" bIns="45720" rtlCol="0" anchor="ctr">
            <a:noAutofit/>
          </a:bodyPr>
          <a:lstStyle/>
          <a:p>
            <a:endParaRPr lang="en-US" sz="900">
              <a:ea typeface="Calibri" panose="020F0502020204030204"/>
              <a:cs typeface="Calibri" panose="020F0502020204030204"/>
            </a:endParaRPr>
          </a:p>
          <a:p>
            <a:endParaRPr lang="en-US" sz="1800">
              <a:ea typeface="Calibri"/>
              <a:cs typeface="Calibri"/>
            </a:endParaRPr>
          </a:p>
          <a:p>
            <a:r>
              <a:rPr lang="en-US" sz="1400" err="1">
                <a:ea typeface="Calibri" panose="020F0502020204030204"/>
                <a:cs typeface="Calibri" panose="020F0502020204030204"/>
              </a:rPr>
              <a:t>Korkodeilou</a:t>
            </a:r>
            <a:r>
              <a:rPr lang="en-US" sz="1400">
                <a:ea typeface="Calibri" panose="020F0502020204030204"/>
                <a:cs typeface="Calibri" panose="020F0502020204030204"/>
              </a:rPr>
              <a:t>, J. (2016). ‘No place to hide’. </a:t>
            </a:r>
            <a:r>
              <a:rPr lang="en-US" sz="1400" i="1">
                <a:ea typeface="Calibri" panose="020F0502020204030204"/>
                <a:cs typeface="Calibri" panose="020F0502020204030204"/>
              </a:rPr>
              <a:t>International Review of Victimology</a:t>
            </a:r>
            <a:r>
              <a:rPr lang="en-US" sz="1400">
                <a:ea typeface="Calibri" panose="020F0502020204030204"/>
                <a:cs typeface="Calibri" panose="020F0502020204030204"/>
              </a:rPr>
              <a:t>, 23(1), pp.17–32. </a:t>
            </a:r>
            <a:r>
              <a:rPr lang="en-US" sz="1400" err="1">
                <a:ea typeface="Calibri" panose="020F0502020204030204"/>
                <a:cs typeface="Calibri" panose="020F0502020204030204"/>
              </a:rPr>
              <a:t>doi:https</a:t>
            </a:r>
            <a:r>
              <a:rPr lang="en-US" sz="1400">
                <a:ea typeface="Calibri" panose="020F0502020204030204"/>
                <a:cs typeface="Calibri" panose="020F0502020204030204"/>
              </a:rPr>
              <a:t>://doi.org/10.1177/0269758016661608.</a:t>
            </a:r>
          </a:p>
          <a:p>
            <a:r>
              <a:rPr lang="en-US" sz="1400">
                <a:ea typeface="Calibri" panose="020F0502020204030204"/>
                <a:cs typeface="Calibri" panose="020F0502020204030204"/>
              </a:rPr>
              <a:t>Legislation.gov.uk (2020). </a:t>
            </a:r>
            <a:r>
              <a:rPr lang="en-US" sz="1400" i="1">
                <a:ea typeface="Calibri" panose="020F0502020204030204"/>
                <a:cs typeface="Calibri" panose="020F0502020204030204"/>
              </a:rPr>
              <a:t>Protection from Harassment Act 1997</a:t>
            </a:r>
            <a:r>
              <a:rPr lang="en-US" sz="1400">
                <a:ea typeface="Calibri" panose="020F0502020204030204"/>
                <a:cs typeface="Calibri" panose="020F0502020204030204"/>
              </a:rPr>
              <a:t>. [online] Legislation.gov.uk. Available at: </a:t>
            </a:r>
            <a:r>
              <a:rPr lang="en-US" sz="1400">
                <a:ea typeface="Calibri" panose="020F0502020204030204"/>
                <a:cs typeface="Calibri" panose="020F0502020204030204"/>
                <a:hlinkClick r:id="rId2"/>
              </a:rPr>
              <a:t>https://www.legislation.gov.uk/ukpga/1997/40/contents</a:t>
            </a:r>
            <a:r>
              <a:rPr lang="en-US" sz="1400">
                <a:ea typeface="Calibri" panose="020F0502020204030204"/>
                <a:cs typeface="Calibri" panose="020F0502020204030204"/>
              </a:rPr>
              <a:t> [Accessed 1 Dec. 2024].</a:t>
            </a:r>
          </a:p>
          <a:p>
            <a:r>
              <a:rPr lang="en-US" sz="1400">
                <a:ea typeface="Calibri" panose="020F0502020204030204"/>
                <a:cs typeface="Calibri" panose="020F0502020204030204"/>
              </a:rPr>
              <a:t>Legislation.gov.uk. (2019). </a:t>
            </a:r>
            <a:r>
              <a:rPr lang="en-US" sz="1400" i="1">
                <a:ea typeface="Calibri" panose="020F0502020204030204"/>
                <a:cs typeface="Calibri" panose="020F0502020204030204"/>
              </a:rPr>
              <a:t>Stalking Protection Act 2019</a:t>
            </a:r>
            <a:r>
              <a:rPr lang="en-US" sz="1400">
                <a:ea typeface="Calibri" panose="020F0502020204030204"/>
                <a:cs typeface="Calibri" panose="020F0502020204030204"/>
              </a:rPr>
              <a:t>. [online] Available at: </a:t>
            </a:r>
            <a:r>
              <a:rPr lang="en-US" sz="1400">
                <a:ea typeface="Calibri" panose="020F0502020204030204"/>
                <a:cs typeface="Calibri" panose="020F0502020204030204"/>
                <a:hlinkClick r:id="rId3"/>
              </a:rPr>
              <a:t>https://www.legislation.gov.uk/ukpga/2019/9/section/2</a:t>
            </a:r>
            <a:r>
              <a:rPr lang="en-US" sz="1400">
                <a:ea typeface="Calibri" panose="020F0502020204030204"/>
                <a:cs typeface="Calibri" panose="020F0502020204030204"/>
              </a:rPr>
              <a:t> [Accessed 6 Dec. 2024].</a:t>
            </a:r>
          </a:p>
          <a:p>
            <a:r>
              <a:rPr lang="en-US" sz="1400">
                <a:ea typeface="Calibri" panose="020F0502020204030204"/>
                <a:cs typeface="Calibri" panose="020F0502020204030204"/>
              </a:rPr>
              <a:t>Lippman, J.R. (2015). I Did It Because I Never Stopped Loving You: The Effects of Media Portrayals of Persistent Pursuit on Beliefs About Stalking. </a:t>
            </a:r>
            <a:r>
              <a:rPr lang="en-US" sz="1400" i="1">
                <a:ea typeface="Calibri" panose="020F0502020204030204"/>
                <a:cs typeface="Calibri" panose="020F0502020204030204"/>
              </a:rPr>
              <a:t>Communication Research</a:t>
            </a:r>
            <a:r>
              <a:rPr lang="en-US" sz="1400">
                <a:ea typeface="Calibri" panose="020F0502020204030204"/>
                <a:cs typeface="Calibri" panose="020F0502020204030204"/>
              </a:rPr>
              <a:t>, 45(3), pp.394–421. </a:t>
            </a:r>
            <a:r>
              <a:rPr lang="en-US" sz="1400" err="1">
                <a:ea typeface="Calibri" panose="020F0502020204030204"/>
                <a:cs typeface="Calibri" panose="020F0502020204030204"/>
              </a:rPr>
              <a:t>doi:https</a:t>
            </a:r>
            <a:r>
              <a:rPr lang="en-US" sz="1400">
                <a:ea typeface="Calibri" panose="020F0502020204030204"/>
                <a:cs typeface="Calibri" panose="020F0502020204030204"/>
              </a:rPr>
              <a:t>://doi.org/10.1177/0093650215570653.</a:t>
            </a:r>
          </a:p>
          <a:p>
            <a:r>
              <a:rPr lang="en-US" sz="1400" err="1">
                <a:ea typeface="Calibri" panose="020F0502020204030204"/>
                <a:cs typeface="Calibri" panose="020F0502020204030204"/>
              </a:rPr>
              <a:t>Lowbridge</a:t>
            </a:r>
            <a:r>
              <a:rPr lang="en-US" sz="1400">
                <a:ea typeface="Calibri" panose="020F0502020204030204"/>
                <a:cs typeface="Calibri" panose="020F0502020204030204"/>
              </a:rPr>
              <a:t>, C. (2023). Gracie Spinks: ‘Obsessed’ man killed ex-colleague, inquest hears. </a:t>
            </a:r>
            <a:r>
              <a:rPr lang="en-US" sz="1400" i="1">
                <a:ea typeface="Calibri" panose="020F0502020204030204"/>
                <a:cs typeface="Calibri" panose="020F0502020204030204"/>
              </a:rPr>
              <a:t>BBC News</a:t>
            </a:r>
            <a:r>
              <a:rPr lang="en-US" sz="1400">
                <a:ea typeface="Calibri" panose="020F0502020204030204"/>
                <a:cs typeface="Calibri" panose="020F0502020204030204"/>
              </a:rPr>
              <a:t>. [online] 30 Oct. Available at: </a:t>
            </a:r>
            <a:r>
              <a:rPr lang="en-US" sz="1400">
                <a:ea typeface="Calibri" panose="020F0502020204030204"/>
                <a:cs typeface="Calibri" panose="020F0502020204030204"/>
                <a:hlinkClick r:id="rId4"/>
              </a:rPr>
              <a:t>https://www.bbc.co.uk/news/uk-england-derbyshire-67263809</a:t>
            </a:r>
            <a:r>
              <a:rPr lang="en-US" sz="1400">
                <a:ea typeface="Calibri" panose="020F0502020204030204"/>
                <a:cs typeface="Calibri" panose="020F0502020204030204"/>
              </a:rPr>
              <a:t> [Accessed 5 Dec. 2024].</a:t>
            </a:r>
          </a:p>
          <a:p>
            <a:r>
              <a:rPr lang="en-US" sz="1400">
                <a:ea typeface="Calibri" panose="020F0502020204030204"/>
                <a:cs typeface="Calibri" panose="020F0502020204030204"/>
              </a:rPr>
              <a:t>National Stalking Consortium (2022). </a:t>
            </a:r>
            <a:r>
              <a:rPr lang="en-US" sz="1400" i="1">
                <a:ea typeface="Calibri" panose="020F0502020204030204"/>
                <a:cs typeface="Calibri" panose="020F0502020204030204"/>
              </a:rPr>
              <a:t>Super-complaint on the police response to stalking Submitted by the Suzy Lamplugh Trust, on behalf of the National Stalking Consortium</a:t>
            </a:r>
            <a:r>
              <a:rPr lang="en-US" sz="1400">
                <a:ea typeface="Calibri" panose="020F0502020204030204"/>
                <a:cs typeface="Calibri" panose="020F0502020204030204"/>
              </a:rPr>
              <a:t>. [online] Available at: </a:t>
            </a:r>
            <a:r>
              <a:rPr lang="en-US" sz="1400">
                <a:ea typeface="Calibri" panose="020F0502020204030204"/>
                <a:cs typeface="Calibri" panose="020F0502020204030204"/>
                <a:hlinkClick r:id="rId5"/>
              </a:rPr>
              <a:t>https://www.suzylamplugh.org/Handlers/Download.ashx?IDMF=cf3fdc8b-f958-4cc0-9fc7-9ce6de3e9137</a:t>
            </a:r>
            <a:r>
              <a:rPr lang="en-US" sz="1400">
                <a:ea typeface="Calibri" panose="020F0502020204030204"/>
                <a:cs typeface="Calibri" panose="020F0502020204030204"/>
              </a:rPr>
              <a:t> [Accessed 1 Dec. 2024].</a:t>
            </a:r>
          </a:p>
          <a:p>
            <a:r>
              <a:rPr lang="en-US" sz="1400">
                <a:ea typeface="Calibri" panose="020F0502020204030204"/>
                <a:cs typeface="Calibri" panose="020F0502020204030204"/>
              </a:rPr>
              <a:t>Office For National Statistics (2024). </a:t>
            </a:r>
            <a:r>
              <a:rPr lang="en-US" sz="1400" i="1">
                <a:ea typeface="Calibri" panose="020F0502020204030204"/>
                <a:cs typeface="Calibri" panose="020F0502020204030204"/>
              </a:rPr>
              <a:t>‘I feel like I am living someone else’s life’: one in seven people a victim of stalking</a:t>
            </a:r>
            <a:r>
              <a:rPr lang="en-US" sz="1400">
                <a:ea typeface="Calibri" panose="020F0502020204030204"/>
                <a:cs typeface="Calibri" panose="020F0502020204030204"/>
              </a:rPr>
              <a:t>. [online] Ons.gov.uk. Available at: </a:t>
            </a:r>
            <a:r>
              <a:rPr lang="en-US" sz="1400">
                <a:ea typeface="Calibri" panose="020F0502020204030204"/>
                <a:cs typeface="Calibri" panose="020F0502020204030204"/>
                <a:hlinkClick r:id="rId6"/>
              </a:rPr>
              <a:t>https://www.ons.gov.uk/peoplepopulationandcommunity/crimeandjustice/articles/ifeellikeiamlivingsomeoneelseslifeoneinsevenpeopleavictimofstalking/2024-09-26</a:t>
            </a:r>
            <a:r>
              <a:rPr lang="en-US" sz="1400">
                <a:ea typeface="Calibri" panose="020F0502020204030204"/>
                <a:cs typeface="Calibri" panose="020F0502020204030204"/>
              </a:rPr>
              <a:t> [Accessed 4 Dec. 2024].</a:t>
            </a:r>
          </a:p>
          <a:p>
            <a:r>
              <a:rPr lang="en-US" sz="1400">
                <a:ea typeface="Calibri" panose="020F0502020204030204"/>
                <a:cs typeface="Calibri" panose="020F0502020204030204"/>
              </a:rPr>
              <a:t>Storey, J.E., Pina, A. and Williams, C.S. (2023). The Impact of Stalking and Its Predictors: Characterizing the Needs of Stalking Victims. </a:t>
            </a:r>
            <a:r>
              <a:rPr lang="en-US" sz="1400" i="1">
                <a:ea typeface="Calibri" panose="020F0502020204030204"/>
                <a:cs typeface="Calibri" panose="020F0502020204030204"/>
              </a:rPr>
              <a:t>Journal of Interpersonal Violence</a:t>
            </a:r>
            <a:r>
              <a:rPr lang="en-US" sz="1400">
                <a:ea typeface="Calibri" panose="020F0502020204030204"/>
                <a:cs typeface="Calibri" panose="020F0502020204030204"/>
              </a:rPr>
              <a:t>, 38(21-22). </a:t>
            </a:r>
            <a:r>
              <a:rPr lang="en-US" sz="1400" err="1">
                <a:ea typeface="Calibri" panose="020F0502020204030204"/>
                <a:cs typeface="Calibri" panose="020F0502020204030204"/>
              </a:rPr>
              <a:t>doi:https</a:t>
            </a:r>
            <a:r>
              <a:rPr lang="en-US" sz="1400">
                <a:ea typeface="Calibri" panose="020F0502020204030204"/>
                <a:cs typeface="Calibri" panose="020F0502020204030204"/>
              </a:rPr>
              <a:t>://doi.org/10.1177/08862605231185303.</a:t>
            </a:r>
          </a:p>
          <a:p>
            <a:r>
              <a:rPr lang="en-US" sz="1400">
                <a:ea typeface="Calibri" panose="020F0502020204030204"/>
                <a:cs typeface="Calibri" panose="020F0502020204030204"/>
              </a:rPr>
              <a:t>Suzuki, T. (2024). A survey on the reasons why victims of stalking did not exhibit help-seeking behavior: a text-mining analysis. </a:t>
            </a:r>
            <a:r>
              <a:rPr lang="en-US" sz="1400" i="1">
                <a:ea typeface="Calibri" panose="020F0502020204030204"/>
                <a:cs typeface="Calibri" panose="020F0502020204030204"/>
              </a:rPr>
              <a:t>BMC Psychology</a:t>
            </a:r>
            <a:r>
              <a:rPr lang="en-US" sz="1400">
                <a:ea typeface="Calibri" panose="020F0502020204030204"/>
                <a:cs typeface="Calibri" panose="020F0502020204030204"/>
              </a:rPr>
              <a:t>, 12(1). </a:t>
            </a:r>
            <a:r>
              <a:rPr lang="en-US" sz="1400" err="1">
                <a:ea typeface="Calibri" panose="020F0502020204030204"/>
                <a:cs typeface="Calibri" panose="020F0502020204030204"/>
              </a:rPr>
              <a:t>doi:https</a:t>
            </a:r>
            <a:r>
              <a:rPr lang="en-US" sz="1400">
                <a:ea typeface="Calibri" panose="020F0502020204030204"/>
                <a:cs typeface="Calibri" panose="020F0502020204030204"/>
              </a:rPr>
              <a:t>://doi.org/10.1186/s40359-024-02035-7.</a:t>
            </a:r>
            <a:endParaRPr lang="en-US" sz="1400"/>
          </a:p>
          <a:p>
            <a:endParaRPr lang="en-US" sz="1600">
              <a:ea typeface="Calibri" panose="020F0502020204030204"/>
              <a:cs typeface="Calibri" panose="020F0502020204030204"/>
            </a:endParaRPr>
          </a:p>
          <a:p>
            <a:endParaRPr lang="en-US" sz="1600">
              <a:ea typeface="Calibri" panose="020F0502020204030204"/>
              <a:cs typeface="Calibri" panose="020F0502020204030204"/>
            </a:endParaRPr>
          </a:p>
          <a:p>
            <a:endParaRPr lang="en-US" sz="1600">
              <a:ea typeface="Calibri" panose="020F0502020204030204"/>
              <a:cs typeface="Calibri" panose="020F0502020204030204"/>
            </a:endParaRPr>
          </a:p>
        </p:txBody>
      </p:sp>
    </p:spTree>
    <p:extLst>
      <p:ext uri="{BB962C8B-B14F-4D97-AF65-F5344CB8AC3E}">
        <p14:creationId xmlns:p14="http://schemas.microsoft.com/office/powerpoint/2010/main" val="163018261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Retrospect</vt:lpstr>
      <vt:lpstr>Stalking and harassment</vt:lpstr>
      <vt:lpstr>Content</vt:lpstr>
      <vt:lpstr>What is stalking and harassment?</vt:lpstr>
      <vt:lpstr>Example of stalking </vt:lpstr>
      <vt:lpstr>Statistics surrounding stalking and harassment</vt:lpstr>
      <vt:lpstr>Key challenges faced by victims </vt:lpstr>
      <vt:lpstr>Legal challenges</vt:lpstr>
      <vt:lpstr>Harassment Act (1997)</vt:lpstr>
      <vt:lpstr>Lack of a legal definition of stalking</vt:lpstr>
      <vt:lpstr>Legal challenges </vt:lpstr>
      <vt:lpstr>Psychological Impact</vt:lpstr>
      <vt:lpstr> Psychological impact  </vt:lpstr>
      <vt:lpstr>Impact of Society</vt:lpstr>
      <vt:lpstr>Impact of society</vt:lpstr>
      <vt:lpstr>What is being done?</vt:lpstr>
      <vt:lpstr>Future considerations </vt:lpstr>
      <vt:lpstr>Research timeline</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45</cp:revision>
  <dcterms:created xsi:type="dcterms:W3CDTF">2024-11-20T15:08:45Z</dcterms:created>
  <dcterms:modified xsi:type="dcterms:W3CDTF">2024-12-08T21:59:48Z</dcterms:modified>
</cp:coreProperties>
</file>