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4"/>
  </p:sldMasterIdLst>
  <p:notesMasterIdLst>
    <p:notesMasterId r:id="rId28"/>
  </p:notesMasterIdLst>
  <p:sldIdLst>
    <p:sldId id="256" r:id="rId5"/>
    <p:sldId id="257" r:id="rId6"/>
    <p:sldId id="258" r:id="rId7"/>
    <p:sldId id="259" r:id="rId8"/>
    <p:sldId id="260" r:id="rId9"/>
    <p:sldId id="261" r:id="rId10"/>
    <p:sldId id="262" r:id="rId11"/>
    <p:sldId id="263" r:id="rId12"/>
    <p:sldId id="267" r:id="rId13"/>
    <p:sldId id="265" r:id="rId14"/>
    <p:sldId id="266" r:id="rId15"/>
    <p:sldId id="269" r:id="rId16"/>
    <p:sldId id="270" r:id="rId17"/>
    <p:sldId id="271" r:id="rId18"/>
    <p:sldId id="279" r:id="rId19"/>
    <p:sldId id="272" r:id="rId20"/>
    <p:sldId id="277" r:id="rId21"/>
    <p:sldId id="273" r:id="rId22"/>
    <p:sldId id="274" r:id="rId23"/>
    <p:sldId id="275" r:id="rId24"/>
    <p:sldId id="276" r:id="rId25"/>
    <p:sldId id="278" r:id="rId26"/>
    <p:sldId id="280"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6369CF-1B0A-44BB-9A2D-D2601CE6D2D0}" v="1" dt="2022-11-07T13:01:02.2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63427" autoAdjust="0"/>
  </p:normalViewPr>
  <p:slideViewPr>
    <p:cSldViewPr snapToGrid="0">
      <p:cViewPr varScale="1">
        <p:scale>
          <a:sx n="59" d="100"/>
          <a:sy n="59" d="100"/>
        </p:scale>
        <p:origin x="966" y="3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userId="fcc6b1b8-7f69-4c06-9fd3-1a1553b3cd99" providerId="ADAL" clId="{9A6369CF-1B0A-44BB-9A2D-D2601CE6D2D0}"/>
    <pc:docChg chg="addSld modSld">
      <pc:chgData name="Laura" userId="fcc6b1b8-7f69-4c06-9fd3-1a1553b3cd99" providerId="ADAL" clId="{9A6369CF-1B0A-44BB-9A2D-D2601CE6D2D0}" dt="2022-11-06T07:34:28.500" v="144" actId="403"/>
      <pc:docMkLst>
        <pc:docMk/>
      </pc:docMkLst>
      <pc:sldChg chg="modSp new mod">
        <pc:chgData name="Laura" userId="fcc6b1b8-7f69-4c06-9fd3-1a1553b3cd99" providerId="ADAL" clId="{9A6369CF-1B0A-44BB-9A2D-D2601CE6D2D0}" dt="2022-11-06T07:34:28.500" v="144" actId="403"/>
        <pc:sldMkLst>
          <pc:docMk/>
          <pc:sldMk cId="1789155722" sldId="279"/>
        </pc:sldMkLst>
        <pc:spChg chg="mod">
          <ac:chgData name="Laura" userId="fcc6b1b8-7f69-4c06-9fd3-1a1553b3cd99" providerId="ADAL" clId="{9A6369CF-1B0A-44BB-9A2D-D2601CE6D2D0}" dt="2022-11-06T07:33:34.687" v="57" actId="20577"/>
          <ac:spMkLst>
            <pc:docMk/>
            <pc:sldMk cId="1789155722" sldId="279"/>
            <ac:spMk id="2" creationId="{6ED19731-615A-900B-4ECB-05256F709E93}"/>
          </ac:spMkLst>
        </pc:spChg>
        <pc:spChg chg="mod">
          <ac:chgData name="Laura" userId="fcc6b1b8-7f69-4c06-9fd3-1a1553b3cd99" providerId="ADAL" clId="{9A6369CF-1B0A-44BB-9A2D-D2601CE6D2D0}" dt="2022-11-06T07:34:28.500" v="144" actId="403"/>
          <ac:spMkLst>
            <pc:docMk/>
            <pc:sldMk cId="1789155722" sldId="279"/>
            <ac:spMk id="3" creationId="{E0334DF2-91D5-A754-6CF1-60DDDC0868B7}"/>
          </ac:spMkLst>
        </pc:spChg>
      </pc:sldChg>
    </pc:docChg>
  </pc:docChgLst>
  <pc:docChgLst>
    <pc:chgData name="Laura Knight" userId="fcc6b1b8-7f69-4c06-9fd3-1a1553b3cd99" providerId="ADAL" clId="{9A6369CF-1B0A-44BB-9A2D-D2601CE6D2D0}"/>
    <pc:docChg chg="custSel addSld delSld modSld">
      <pc:chgData name="Laura Knight" userId="fcc6b1b8-7f69-4c06-9fd3-1a1553b3cd99" providerId="ADAL" clId="{9A6369CF-1B0A-44BB-9A2D-D2601CE6D2D0}" dt="2022-11-07T13:01:06.947" v="160" actId="47"/>
      <pc:docMkLst>
        <pc:docMk/>
      </pc:docMkLst>
      <pc:sldChg chg="modSp mod">
        <pc:chgData name="Laura Knight" userId="fcc6b1b8-7f69-4c06-9fd3-1a1553b3cd99" providerId="ADAL" clId="{9A6369CF-1B0A-44BB-9A2D-D2601CE6D2D0}" dt="2022-11-07T13:00:29.994" v="157" actId="27636"/>
        <pc:sldMkLst>
          <pc:docMk/>
          <pc:sldMk cId="2998651270" sldId="259"/>
        </pc:sldMkLst>
        <pc:spChg chg="mod">
          <ac:chgData name="Laura Knight" userId="fcc6b1b8-7f69-4c06-9fd3-1a1553b3cd99" providerId="ADAL" clId="{9A6369CF-1B0A-44BB-9A2D-D2601CE6D2D0}" dt="2022-11-07T13:00:29.994" v="157" actId="27636"/>
          <ac:spMkLst>
            <pc:docMk/>
            <pc:sldMk cId="2998651270" sldId="259"/>
            <ac:spMk id="3" creationId="{A9E4BE6D-FFC9-41EC-89A6-6BDA2001041C}"/>
          </ac:spMkLst>
        </pc:spChg>
      </pc:sldChg>
      <pc:sldChg chg="modSp">
        <pc:chgData name="Laura Knight" userId="fcc6b1b8-7f69-4c06-9fd3-1a1553b3cd99" providerId="ADAL" clId="{9A6369CF-1B0A-44BB-9A2D-D2601CE6D2D0}" dt="2022-11-07T13:01:02.272" v="159" actId="20577"/>
        <pc:sldMkLst>
          <pc:docMk/>
          <pc:sldMk cId="965997972" sldId="260"/>
        </pc:sldMkLst>
        <pc:graphicFrameChg chg="mod">
          <ac:chgData name="Laura Knight" userId="fcc6b1b8-7f69-4c06-9fd3-1a1553b3cd99" providerId="ADAL" clId="{9A6369CF-1B0A-44BB-9A2D-D2601CE6D2D0}" dt="2022-11-07T13:01:02.272" v="159" actId="20577"/>
          <ac:graphicFrameMkLst>
            <pc:docMk/>
            <pc:sldMk cId="965997972" sldId="260"/>
            <ac:graphicFrameMk id="5" creationId="{7F8E537B-5447-4910-861F-7803F454533C}"/>
          </ac:graphicFrameMkLst>
        </pc:graphicFrameChg>
      </pc:sldChg>
      <pc:sldChg chg="del">
        <pc:chgData name="Laura Knight" userId="fcc6b1b8-7f69-4c06-9fd3-1a1553b3cd99" providerId="ADAL" clId="{9A6369CF-1B0A-44BB-9A2D-D2601CE6D2D0}" dt="2022-11-07T13:00:52.625" v="158" actId="47"/>
        <pc:sldMkLst>
          <pc:docMk/>
          <pc:sldMk cId="646165535" sldId="264"/>
        </pc:sldMkLst>
      </pc:sldChg>
      <pc:sldChg chg="del">
        <pc:chgData name="Laura Knight" userId="fcc6b1b8-7f69-4c06-9fd3-1a1553b3cd99" providerId="ADAL" clId="{9A6369CF-1B0A-44BB-9A2D-D2601CE6D2D0}" dt="2022-11-07T13:01:06.947" v="160" actId="47"/>
        <pc:sldMkLst>
          <pc:docMk/>
          <pc:sldMk cId="262549012" sldId="268"/>
        </pc:sldMkLst>
      </pc:sldChg>
      <pc:sldChg chg="modSp mod modNotesTx">
        <pc:chgData name="Laura Knight" userId="fcc6b1b8-7f69-4c06-9fd3-1a1553b3cd99" providerId="ADAL" clId="{9A6369CF-1B0A-44BB-9A2D-D2601CE6D2D0}" dt="2022-11-07T09:46:24.368" v="112" actId="20577"/>
        <pc:sldMkLst>
          <pc:docMk/>
          <pc:sldMk cId="1789155722" sldId="279"/>
        </pc:sldMkLst>
        <pc:spChg chg="mod">
          <ac:chgData name="Laura Knight" userId="fcc6b1b8-7f69-4c06-9fd3-1a1553b3cd99" providerId="ADAL" clId="{9A6369CF-1B0A-44BB-9A2D-D2601CE6D2D0}" dt="2022-11-07T09:46:24.368" v="112" actId="20577"/>
          <ac:spMkLst>
            <pc:docMk/>
            <pc:sldMk cId="1789155722" sldId="279"/>
            <ac:spMk id="2" creationId="{6ED19731-615A-900B-4ECB-05256F709E93}"/>
          </ac:spMkLst>
        </pc:spChg>
        <pc:spChg chg="mod">
          <ac:chgData name="Laura Knight" userId="fcc6b1b8-7f69-4c06-9fd3-1a1553b3cd99" providerId="ADAL" clId="{9A6369CF-1B0A-44BB-9A2D-D2601CE6D2D0}" dt="2022-11-07T09:37:38.299" v="111" actId="20577"/>
          <ac:spMkLst>
            <pc:docMk/>
            <pc:sldMk cId="1789155722" sldId="279"/>
            <ac:spMk id="3" creationId="{E0334DF2-91D5-A754-6CF1-60DDDC0868B7}"/>
          </ac:spMkLst>
        </pc:spChg>
      </pc:sldChg>
      <pc:sldChg chg="modSp new mod">
        <pc:chgData name="Laura Knight" userId="fcc6b1b8-7f69-4c06-9fd3-1a1553b3cd99" providerId="ADAL" clId="{9A6369CF-1B0A-44BB-9A2D-D2601CE6D2D0}" dt="2022-11-07T10:23:38.726" v="149" actId="1076"/>
        <pc:sldMkLst>
          <pc:docMk/>
          <pc:sldMk cId="3053322755" sldId="280"/>
        </pc:sldMkLst>
        <pc:spChg chg="mod">
          <ac:chgData name="Laura Knight" userId="fcc6b1b8-7f69-4c06-9fd3-1a1553b3cd99" providerId="ADAL" clId="{9A6369CF-1B0A-44BB-9A2D-D2601CE6D2D0}" dt="2022-11-07T10:23:26.218" v="144" actId="1076"/>
          <ac:spMkLst>
            <pc:docMk/>
            <pc:sldMk cId="3053322755" sldId="280"/>
            <ac:spMk id="2" creationId="{12619EED-6541-1F88-A47F-3A4A68E8B1D8}"/>
          </ac:spMkLst>
        </pc:spChg>
        <pc:spChg chg="mod">
          <ac:chgData name="Laura Knight" userId="fcc6b1b8-7f69-4c06-9fd3-1a1553b3cd99" providerId="ADAL" clId="{9A6369CF-1B0A-44BB-9A2D-D2601CE6D2D0}" dt="2022-11-07T10:23:38.726" v="149" actId="1076"/>
          <ac:spMkLst>
            <pc:docMk/>
            <pc:sldMk cId="3053322755" sldId="280"/>
            <ac:spMk id="3" creationId="{DC215BBE-07A4-0C99-2A16-B95911F484E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E621AB-5F11-49DA-A453-6C8E5FDE5E28}"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2974D1F4-6E83-49CE-AB5C-BE5A9B1A1118}">
      <dgm:prSet/>
      <dgm:spPr/>
      <dgm:t>
        <a:bodyPr/>
        <a:lstStyle/>
        <a:p>
          <a:r>
            <a:rPr lang="en-GB"/>
            <a:t>Q1: Assumption of all the rights of the owner?</a:t>
          </a:r>
          <a:endParaRPr lang="en-US"/>
        </a:p>
      </dgm:t>
    </dgm:pt>
    <dgm:pt modelId="{551D1F4C-63E3-4A3F-8562-7018F9C93E8F}" type="parTrans" cxnId="{3A7B7441-8CB6-4B28-B121-909C9A0ABB9B}">
      <dgm:prSet/>
      <dgm:spPr/>
      <dgm:t>
        <a:bodyPr/>
        <a:lstStyle/>
        <a:p>
          <a:endParaRPr lang="en-US"/>
        </a:p>
      </dgm:t>
    </dgm:pt>
    <dgm:pt modelId="{FD01AAFE-BA87-4647-A0A7-E81E7E2F75E4}" type="sibTrans" cxnId="{3A7B7441-8CB6-4B28-B121-909C9A0ABB9B}">
      <dgm:prSet/>
      <dgm:spPr/>
      <dgm:t>
        <a:bodyPr/>
        <a:lstStyle/>
        <a:p>
          <a:endParaRPr lang="en-US"/>
        </a:p>
      </dgm:t>
    </dgm:pt>
    <dgm:pt modelId="{E4DE9657-4499-4B9E-B9F7-65816E7B4798}">
      <dgm:prSet/>
      <dgm:spPr/>
      <dgm:t>
        <a:bodyPr/>
        <a:lstStyle/>
        <a:p>
          <a:r>
            <a:rPr lang="en-GB"/>
            <a:t>Q2: Does 'Assumption' require a physical act in relation to the property?</a:t>
          </a:r>
          <a:endParaRPr lang="en-US"/>
        </a:p>
      </dgm:t>
    </dgm:pt>
    <dgm:pt modelId="{25C0B104-7DE6-4B0B-B557-8EA63A825E06}" type="parTrans" cxnId="{75FF3ADC-11C7-4609-BB05-95650BDC0FE5}">
      <dgm:prSet/>
      <dgm:spPr/>
      <dgm:t>
        <a:bodyPr/>
        <a:lstStyle/>
        <a:p>
          <a:endParaRPr lang="en-US"/>
        </a:p>
      </dgm:t>
    </dgm:pt>
    <dgm:pt modelId="{DDBAC8D8-2D4A-4B3D-B685-D181C94763BF}" type="sibTrans" cxnId="{75FF3ADC-11C7-4609-BB05-95650BDC0FE5}">
      <dgm:prSet/>
      <dgm:spPr/>
      <dgm:t>
        <a:bodyPr/>
        <a:lstStyle/>
        <a:p>
          <a:endParaRPr lang="en-US"/>
        </a:p>
      </dgm:t>
    </dgm:pt>
    <dgm:pt modelId="{EBD6474B-CD32-4E3F-81DA-47BBA29ED60F}">
      <dgm:prSet/>
      <dgm:spPr/>
      <dgm:t>
        <a:bodyPr/>
        <a:lstStyle/>
        <a:p>
          <a:r>
            <a:rPr lang="en-GB"/>
            <a:t>Q3: Can there be an appropriation where the owner consents to the assumption of their right/s?</a:t>
          </a:r>
          <a:endParaRPr lang="en-US"/>
        </a:p>
      </dgm:t>
    </dgm:pt>
    <dgm:pt modelId="{C9379B6B-4F48-4E97-90F9-C69C16924934}" type="parTrans" cxnId="{58198BD1-C731-4DE7-9DA6-21619D5EA8E4}">
      <dgm:prSet/>
      <dgm:spPr/>
      <dgm:t>
        <a:bodyPr/>
        <a:lstStyle/>
        <a:p>
          <a:endParaRPr lang="en-US"/>
        </a:p>
      </dgm:t>
    </dgm:pt>
    <dgm:pt modelId="{0E51A4A6-C52F-499C-BD97-E983156737A8}" type="sibTrans" cxnId="{58198BD1-C731-4DE7-9DA6-21619D5EA8E4}">
      <dgm:prSet/>
      <dgm:spPr/>
      <dgm:t>
        <a:bodyPr/>
        <a:lstStyle/>
        <a:p>
          <a:endParaRPr lang="en-US"/>
        </a:p>
      </dgm:t>
    </dgm:pt>
    <dgm:pt modelId="{314820DA-3BF3-4ED6-827F-BC8BB21FC363}">
      <dgm:prSet/>
      <dgm:spPr/>
      <dgm:t>
        <a:bodyPr/>
        <a:lstStyle/>
        <a:p>
          <a:endParaRPr lang="en-US" dirty="0"/>
        </a:p>
      </dgm:t>
    </dgm:pt>
    <dgm:pt modelId="{73087985-36DD-452A-B5C5-4644EF1BD662}" type="parTrans" cxnId="{C7C3FA6C-4640-4591-A8EA-54BCFFCD3232}">
      <dgm:prSet/>
      <dgm:spPr/>
      <dgm:t>
        <a:bodyPr/>
        <a:lstStyle/>
        <a:p>
          <a:endParaRPr lang="en-US"/>
        </a:p>
      </dgm:t>
    </dgm:pt>
    <dgm:pt modelId="{18A3D25B-F574-44AC-A299-4876FC218132}" type="sibTrans" cxnId="{C7C3FA6C-4640-4591-A8EA-54BCFFCD3232}">
      <dgm:prSet/>
      <dgm:spPr/>
      <dgm:t>
        <a:bodyPr/>
        <a:lstStyle/>
        <a:p>
          <a:endParaRPr lang="en-US"/>
        </a:p>
      </dgm:t>
    </dgm:pt>
    <dgm:pt modelId="{8789225A-739E-44D7-A33D-17667B296E72}" type="pres">
      <dgm:prSet presAssocID="{11E621AB-5F11-49DA-A453-6C8E5FDE5E28}" presName="vert0" presStyleCnt="0">
        <dgm:presLayoutVars>
          <dgm:dir/>
          <dgm:animOne val="branch"/>
          <dgm:animLvl val="lvl"/>
        </dgm:presLayoutVars>
      </dgm:prSet>
      <dgm:spPr/>
    </dgm:pt>
    <dgm:pt modelId="{3C0BA055-8177-430B-9056-DA86188FD622}" type="pres">
      <dgm:prSet presAssocID="{2974D1F4-6E83-49CE-AB5C-BE5A9B1A1118}" presName="thickLine" presStyleLbl="alignNode1" presStyleIdx="0" presStyleCnt="4"/>
      <dgm:spPr/>
    </dgm:pt>
    <dgm:pt modelId="{83A1EB11-2BEA-4DC9-84D9-B3A300F4173F}" type="pres">
      <dgm:prSet presAssocID="{2974D1F4-6E83-49CE-AB5C-BE5A9B1A1118}" presName="horz1" presStyleCnt="0"/>
      <dgm:spPr/>
    </dgm:pt>
    <dgm:pt modelId="{A1FECF18-0B88-4472-A46E-7F4EF7228975}" type="pres">
      <dgm:prSet presAssocID="{2974D1F4-6E83-49CE-AB5C-BE5A9B1A1118}" presName="tx1" presStyleLbl="revTx" presStyleIdx="0" presStyleCnt="4"/>
      <dgm:spPr/>
    </dgm:pt>
    <dgm:pt modelId="{042B808F-9C8D-4A5A-A019-175C0F032024}" type="pres">
      <dgm:prSet presAssocID="{2974D1F4-6E83-49CE-AB5C-BE5A9B1A1118}" presName="vert1" presStyleCnt="0"/>
      <dgm:spPr/>
    </dgm:pt>
    <dgm:pt modelId="{EAB11B8D-1FBE-42EC-9EB7-3B9A85B3DB6D}" type="pres">
      <dgm:prSet presAssocID="{E4DE9657-4499-4B9E-B9F7-65816E7B4798}" presName="thickLine" presStyleLbl="alignNode1" presStyleIdx="1" presStyleCnt="4"/>
      <dgm:spPr/>
    </dgm:pt>
    <dgm:pt modelId="{4ECFDAD0-4CAE-4A8C-A7E5-CACB62D10E3A}" type="pres">
      <dgm:prSet presAssocID="{E4DE9657-4499-4B9E-B9F7-65816E7B4798}" presName="horz1" presStyleCnt="0"/>
      <dgm:spPr/>
    </dgm:pt>
    <dgm:pt modelId="{CF00EC68-3190-4F41-B7FC-60FC4A5C1543}" type="pres">
      <dgm:prSet presAssocID="{E4DE9657-4499-4B9E-B9F7-65816E7B4798}" presName="tx1" presStyleLbl="revTx" presStyleIdx="1" presStyleCnt="4"/>
      <dgm:spPr/>
    </dgm:pt>
    <dgm:pt modelId="{FD56AD4F-6556-43D2-AD4D-155D7BAE6210}" type="pres">
      <dgm:prSet presAssocID="{E4DE9657-4499-4B9E-B9F7-65816E7B4798}" presName="vert1" presStyleCnt="0"/>
      <dgm:spPr/>
    </dgm:pt>
    <dgm:pt modelId="{3FC6157F-E766-4584-A249-920433C6EFE4}" type="pres">
      <dgm:prSet presAssocID="{EBD6474B-CD32-4E3F-81DA-47BBA29ED60F}" presName="thickLine" presStyleLbl="alignNode1" presStyleIdx="2" presStyleCnt="4"/>
      <dgm:spPr/>
    </dgm:pt>
    <dgm:pt modelId="{B4490254-0606-419B-8E05-C5812EE5AE33}" type="pres">
      <dgm:prSet presAssocID="{EBD6474B-CD32-4E3F-81DA-47BBA29ED60F}" presName="horz1" presStyleCnt="0"/>
      <dgm:spPr/>
    </dgm:pt>
    <dgm:pt modelId="{23E433E1-9C9B-416F-859C-776287D2D5D8}" type="pres">
      <dgm:prSet presAssocID="{EBD6474B-CD32-4E3F-81DA-47BBA29ED60F}" presName="tx1" presStyleLbl="revTx" presStyleIdx="2" presStyleCnt="4"/>
      <dgm:spPr/>
    </dgm:pt>
    <dgm:pt modelId="{C4BDF5F8-9E98-4244-B280-FE185002F2ED}" type="pres">
      <dgm:prSet presAssocID="{EBD6474B-CD32-4E3F-81DA-47BBA29ED60F}" presName="vert1" presStyleCnt="0"/>
      <dgm:spPr/>
    </dgm:pt>
    <dgm:pt modelId="{75DDBCE1-D6E2-4C56-BAA2-36EC99B132DD}" type="pres">
      <dgm:prSet presAssocID="{314820DA-3BF3-4ED6-827F-BC8BB21FC363}" presName="thickLine" presStyleLbl="alignNode1" presStyleIdx="3" presStyleCnt="4"/>
      <dgm:spPr/>
    </dgm:pt>
    <dgm:pt modelId="{9F7C62DE-1964-43F7-A643-0BBAC36C0B57}" type="pres">
      <dgm:prSet presAssocID="{314820DA-3BF3-4ED6-827F-BC8BB21FC363}" presName="horz1" presStyleCnt="0"/>
      <dgm:spPr/>
    </dgm:pt>
    <dgm:pt modelId="{E8063317-D628-4E76-9EBE-EEB5E53B8C66}" type="pres">
      <dgm:prSet presAssocID="{314820DA-3BF3-4ED6-827F-BC8BB21FC363}" presName="tx1" presStyleLbl="revTx" presStyleIdx="3" presStyleCnt="4"/>
      <dgm:spPr/>
    </dgm:pt>
    <dgm:pt modelId="{8BAB0A46-5A06-46D0-B4CB-A2E11356992E}" type="pres">
      <dgm:prSet presAssocID="{314820DA-3BF3-4ED6-827F-BC8BB21FC363}" presName="vert1" presStyleCnt="0"/>
      <dgm:spPr/>
    </dgm:pt>
  </dgm:ptLst>
  <dgm:cxnLst>
    <dgm:cxn modelId="{E8B18322-1D2B-457B-882F-93B015E828E6}" type="presOf" srcId="{314820DA-3BF3-4ED6-827F-BC8BB21FC363}" destId="{E8063317-D628-4E76-9EBE-EEB5E53B8C66}" srcOrd="0" destOrd="0" presId="urn:microsoft.com/office/officeart/2008/layout/LinedList"/>
    <dgm:cxn modelId="{58B5992B-6359-4849-9E45-A6722FC9D4FE}" type="presOf" srcId="{11E621AB-5F11-49DA-A453-6C8E5FDE5E28}" destId="{8789225A-739E-44D7-A33D-17667B296E72}" srcOrd="0" destOrd="0" presId="urn:microsoft.com/office/officeart/2008/layout/LinedList"/>
    <dgm:cxn modelId="{3A7B7441-8CB6-4B28-B121-909C9A0ABB9B}" srcId="{11E621AB-5F11-49DA-A453-6C8E5FDE5E28}" destId="{2974D1F4-6E83-49CE-AB5C-BE5A9B1A1118}" srcOrd="0" destOrd="0" parTransId="{551D1F4C-63E3-4A3F-8562-7018F9C93E8F}" sibTransId="{FD01AAFE-BA87-4647-A0A7-E81E7E2F75E4}"/>
    <dgm:cxn modelId="{C7C3FA6C-4640-4591-A8EA-54BCFFCD3232}" srcId="{11E621AB-5F11-49DA-A453-6C8E5FDE5E28}" destId="{314820DA-3BF3-4ED6-827F-BC8BB21FC363}" srcOrd="3" destOrd="0" parTransId="{73087985-36DD-452A-B5C5-4644EF1BD662}" sibTransId="{18A3D25B-F574-44AC-A299-4876FC218132}"/>
    <dgm:cxn modelId="{1C53F6B0-7E03-4AC0-A73C-5824B461BCCC}" type="presOf" srcId="{2974D1F4-6E83-49CE-AB5C-BE5A9B1A1118}" destId="{A1FECF18-0B88-4472-A46E-7F4EF7228975}" srcOrd="0" destOrd="0" presId="urn:microsoft.com/office/officeart/2008/layout/LinedList"/>
    <dgm:cxn modelId="{3DB152B8-690B-4C68-B49B-89C70B5B3771}" type="presOf" srcId="{E4DE9657-4499-4B9E-B9F7-65816E7B4798}" destId="{CF00EC68-3190-4F41-B7FC-60FC4A5C1543}" srcOrd="0" destOrd="0" presId="urn:microsoft.com/office/officeart/2008/layout/LinedList"/>
    <dgm:cxn modelId="{B5F28ACE-CFA0-49B4-AE5E-270121382A7E}" type="presOf" srcId="{EBD6474B-CD32-4E3F-81DA-47BBA29ED60F}" destId="{23E433E1-9C9B-416F-859C-776287D2D5D8}" srcOrd="0" destOrd="0" presId="urn:microsoft.com/office/officeart/2008/layout/LinedList"/>
    <dgm:cxn modelId="{58198BD1-C731-4DE7-9DA6-21619D5EA8E4}" srcId="{11E621AB-5F11-49DA-A453-6C8E5FDE5E28}" destId="{EBD6474B-CD32-4E3F-81DA-47BBA29ED60F}" srcOrd="2" destOrd="0" parTransId="{C9379B6B-4F48-4E97-90F9-C69C16924934}" sibTransId="{0E51A4A6-C52F-499C-BD97-E983156737A8}"/>
    <dgm:cxn modelId="{75FF3ADC-11C7-4609-BB05-95650BDC0FE5}" srcId="{11E621AB-5F11-49DA-A453-6C8E5FDE5E28}" destId="{E4DE9657-4499-4B9E-B9F7-65816E7B4798}" srcOrd="1" destOrd="0" parTransId="{25C0B104-7DE6-4B0B-B557-8EA63A825E06}" sibTransId="{DDBAC8D8-2D4A-4B3D-B685-D181C94763BF}"/>
    <dgm:cxn modelId="{C7881018-8F8A-4B63-8792-B02048587D31}" type="presParOf" srcId="{8789225A-739E-44D7-A33D-17667B296E72}" destId="{3C0BA055-8177-430B-9056-DA86188FD622}" srcOrd="0" destOrd="0" presId="urn:microsoft.com/office/officeart/2008/layout/LinedList"/>
    <dgm:cxn modelId="{9903E9B9-4A8A-4EA8-AEAA-933F15EB87B9}" type="presParOf" srcId="{8789225A-739E-44D7-A33D-17667B296E72}" destId="{83A1EB11-2BEA-4DC9-84D9-B3A300F4173F}" srcOrd="1" destOrd="0" presId="urn:microsoft.com/office/officeart/2008/layout/LinedList"/>
    <dgm:cxn modelId="{AF20C90F-C781-462F-938A-4F2402C5160F}" type="presParOf" srcId="{83A1EB11-2BEA-4DC9-84D9-B3A300F4173F}" destId="{A1FECF18-0B88-4472-A46E-7F4EF7228975}" srcOrd="0" destOrd="0" presId="urn:microsoft.com/office/officeart/2008/layout/LinedList"/>
    <dgm:cxn modelId="{84C1C0BB-8DDE-476E-B12B-85EB6C459158}" type="presParOf" srcId="{83A1EB11-2BEA-4DC9-84D9-B3A300F4173F}" destId="{042B808F-9C8D-4A5A-A019-175C0F032024}" srcOrd="1" destOrd="0" presId="urn:microsoft.com/office/officeart/2008/layout/LinedList"/>
    <dgm:cxn modelId="{47C8385E-2667-4836-A561-EFB9A0D145F6}" type="presParOf" srcId="{8789225A-739E-44D7-A33D-17667B296E72}" destId="{EAB11B8D-1FBE-42EC-9EB7-3B9A85B3DB6D}" srcOrd="2" destOrd="0" presId="urn:microsoft.com/office/officeart/2008/layout/LinedList"/>
    <dgm:cxn modelId="{7B205F3C-21A7-4F2D-93FB-CB32FD302FCD}" type="presParOf" srcId="{8789225A-739E-44D7-A33D-17667B296E72}" destId="{4ECFDAD0-4CAE-4A8C-A7E5-CACB62D10E3A}" srcOrd="3" destOrd="0" presId="urn:microsoft.com/office/officeart/2008/layout/LinedList"/>
    <dgm:cxn modelId="{898FAC5C-A9B4-4087-A5BF-616BC6E5BE16}" type="presParOf" srcId="{4ECFDAD0-4CAE-4A8C-A7E5-CACB62D10E3A}" destId="{CF00EC68-3190-4F41-B7FC-60FC4A5C1543}" srcOrd="0" destOrd="0" presId="urn:microsoft.com/office/officeart/2008/layout/LinedList"/>
    <dgm:cxn modelId="{7FE3A34C-DDA6-4C8C-9F0D-7FFAF2D21DA6}" type="presParOf" srcId="{4ECFDAD0-4CAE-4A8C-A7E5-CACB62D10E3A}" destId="{FD56AD4F-6556-43D2-AD4D-155D7BAE6210}" srcOrd="1" destOrd="0" presId="urn:microsoft.com/office/officeart/2008/layout/LinedList"/>
    <dgm:cxn modelId="{3081F6D4-45A1-4BA8-98FA-DCB689129D90}" type="presParOf" srcId="{8789225A-739E-44D7-A33D-17667B296E72}" destId="{3FC6157F-E766-4584-A249-920433C6EFE4}" srcOrd="4" destOrd="0" presId="urn:microsoft.com/office/officeart/2008/layout/LinedList"/>
    <dgm:cxn modelId="{B5D59DFB-197E-460F-9D1B-25593349680E}" type="presParOf" srcId="{8789225A-739E-44D7-A33D-17667B296E72}" destId="{B4490254-0606-419B-8E05-C5812EE5AE33}" srcOrd="5" destOrd="0" presId="urn:microsoft.com/office/officeart/2008/layout/LinedList"/>
    <dgm:cxn modelId="{D754562C-A794-4991-9F30-06C49BEBA2EA}" type="presParOf" srcId="{B4490254-0606-419B-8E05-C5812EE5AE33}" destId="{23E433E1-9C9B-416F-859C-776287D2D5D8}" srcOrd="0" destOrd="0" presId="urn:microsoft.com/office/officeart/2008/layout/LinedList"/>
    <dgm:cxn modelId="{1893BE40-04E8-4B71-87D3-DC5AD8E3DC13}" type="presParOf" srcId="{B4490254-0606-419B-8E05-C5812EE5AE33}" destId="{C4BDF5F8-9E98-4244-B280-FE185002F2ED}" srcOrd="1" destOrd="0" presId="urn:microsoft.com/office/officeart/2008/layout/LinedList"/>
    <dgm:cxn modelId="{795AC54E-9C9A-46E9-A33F-5F16CEC21572}" type="presParOf" srcId="{8789225A-739E-44D7-A33D-17667B296E72}" destId="{75DDBCE1-D6E2-4C56-BAA2-36EC99B132DD}" srcOrd="6" destOrd="0" presId="urn:microsoft.com/office/officeart/2008/layout/LinedList"/>
    <dgm:cxn modelId="{2A5A9EA6-AF18-47B9-B9AA-6DD415891BE9}" type="presParOf" srcId="{8789225A-739E-44D7-A33D-17667B296E72}" destId="{9F7C62DE-1964-43F7-A643-0BBAC36C0B57}" srcOrd="7" destOrd="0" presId="urn:microsoft.com/office/officeart/2008/layout/LinedList"/>
    <dgm:cxn modelId="{429DE56C-6727-4D59-86E4-891BADE1BD59}" type="presParOf" srcId="{9F7C62DE-1964-43F7-A643-0BBAC36C0B57}" destId="{E8063317-D628-4E76-9EBE-EEB5E53B8C66}" srcOrd="0" destOrd="0" presId="urn:microsoft.com/office/officeart/2008/layout/LinedList"/>
    <dgm:cxn modelId="{CC1B197E-9426-494E-88CA-7159990A3A78}" type="presParOf" srcId="{9F7C62DE-1964-43F7-A643-0BBAC36C0B57}" destId="{8BAB0A46-5A06-46D0-B4CB-A2E11356992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BA055-8177-430B-9056-DA86188FD622}">
      <dsp:nvSpPr>
        <dsp:cNvPr id="0" name=""/>
        <dsp:cNvSpPr/>
      </dsp:nvSpPr>
      <dsp:spPr>
        <a:xfrm>
          <a:off x="0" y="0"/>
          <a:ext cx="687951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FECF18-0B88-4472-A46E-7F4EF7228975}">
      <dsp:nvSpPr>
        <dsp:cNvPr id="0" name=""/>
        <dsp:cNvSpPr/>
      </dsp:nvSpPr>
      <dsp:spPr>
        <a:xfrm>
          <a:off x="0" y="0"/>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Q1: Assumption of all the rights of the owner?</a:t>
          </a:r>
          <a:endParaRPr lang="en-US" sz="3000" kern="1200"/>
        </a:p>
      </dsp:txBody>
      <dsp:txXfrm>
        <a:off x="0" y="0"/>
        <a:ext cx="6879517" cy="1493307"/>
      </dsp:txXfrm>
    </dsp:sp>
    <dsp:sp modelId="{EAB11B8D-1FBE-42EC-9EB7-3B9A85B3DB6D}">
      <dsp:nvSpPr>
        <dsp:cNvPr id="0" name=""/>
        <dsp:cNvSpPr/>
      </dsp:nvSpPr>
      <dsp:spPr>
        <a:xfrm>
          <a:off x="0" y="1493307"/>
          <a:ext cx="687951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00EC68-3190-4F41-B7FC-60FC4A5C1543}">
      <dsp:nvSpPr>
        <dsp:cNvPr id="0" name=""/>
        <dsp:cNvSpPr/>
      </dsp:nvSpPr>
      <dsp:spPr>
        <a:xfrm>
          <a:off x="0" y="1493307"/>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Q2: Does 'Assumption' require a physical act in relation to the property?</a:t>
          </a:r>
          <a:endParaRPr lang="en-US" sz="3000" kern="1200"/>
        </a:p>
      </dsp:txBody>
      <dsp:txXfrm>
        <a:off x="0" y="1493307"/>
        <a:ext cx="6879517" cy="1493307"/>
      </dsp:txXfrm>
    </dsp:sp>
    <dsp:sp modelId="{3FC6157F-E766-4584-A249-920433C6EFE4}">
      <dsp:nvSpPr>
        <dsp:cNvPr id="0" name=""/>
        <dsp:cNvSpPr/>
      </dsp:nvSpPr>
      <dsp:spPr>
        <a:xfrm>
          <a:off x="0" y="2986615"/>
          <a:ext cx="687951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E433E1-9C9B-416F-859C-776287D2D5D8}">
      <dsp:nvSpPr>
        <dsp:cNvPr id="0" name=""/>
        <dsp:cNvSpPr/>
      </dsp:nvSpPr>
      <dsp:spPr>
        <a:xfrm>
          <a:off x="0" y="2986615"/>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Q3: Can there be an appropriation where the owner consents to the assumption of their right/s?</a:t>
          </a:r>
          <a:endParaRPr lang="en-US" sz="3000" kern="1200"/>
        </a:p>
      </dsp:txBody>
      <dsp:txXfrm>
        <a:off x="0" y="2986615"/>
        <a:ext cx="6879517" cy="1493307"/>
      </dsp:txXfrm>
    </dsp:sp>
    <dsp:sp modelId="{75DDBCE1-D6E2-4C56-BAA2-36EC99B132DD}">
      <dsp:nvSpPr>
        <dsp:cNvPr id="0" name=""/>
        <dsp:cNvSpPr/>
      </dsp:nvSpPr>
      <dsp:spPr>
        <a:xfrm>
          <a:off x="0" y="4479922"/>
          <a:ext cx="687951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063317-D628-4E76-9EBE-EEB5E53B8C66}">
      <dsp:nvSpPr>
        <dsp:cNvPr id="0" name=""/>
        <dsp:cNvSpPr/>
      </dsp:nvSpPr>
      <dsp:spPr>
        <a:xfrm>
          <a:off x="0" y="4479922"/>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endParaRPr lang="en-US" sz="3000" kern="1200" dirty="0"/>
        </a:p>
      </dsp:txBody>
      <dsp:txXfrm>
        <a:off x="0" y="4479922"/>
        <a:ext cx="6879517" cy="14933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C42FE1-C07D-4A25-B54B-973F5642A60E}" type="datetimeFigureOut">
              <a:rPr lang="en-GB"/>
              <a:t>07/11/2022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C4E3A9-8BA9-4786-8811-C67A8FE5B0E9}" type="slidenum">
              <a:rPr lang="en-GB"/>
              <a:t>‹#›</a:t>
            </a:fld>
            <a:endParaRPr lang="en-GB"/>
          </a:p>
        </p:txBody>
      </p:sp>
    </p:spTree>
    <p:extLst>
      <p:ext uri="{BB962C8B-B14F-4D97-AF65-F5344CB8AC3E}">
        <p14:creationId xmlns:p14="http://schemas.microsoft.com/office/powerpoint/2010/main" val="349801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plus-lexis-com.ezproxy.uwtsd.ac.uk/api/document/collection/news-uk/id/5PT4-XMV1-DYJH-M006-00000-00?cite=Supreme%20Court%20overrules%20Ghosh%20test%20in%20%E2%80%98most%20significant%20criminal%20law%20decision%20in%20a%20generation%E2%80%99%20%20&amp;context=1001073"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0DC4E3A9-8BA9-4786-8811-C67A8FE5B0E9}" type="slidenum">
              <a:rPr lang="en-GB"/>
              <a:t>4</a:t>
            </a:fld>
            <a:endParaRPr lang="en-GB"/>
          </a:p>
        </p:txBody>
      </p:sp>
    </p:spTree>
    <p:extLst>
      <p:ext uri="{BB962C8B-B14F-4D97-AF65-F5344CB8AC3E}">
        <p14:creationId xmlns:p14="http://schemas.microsoft.com/office/powerpoint/2010/main" val="811039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6</a:t>
            </a:fld>
            <a:endParaRPr lang="en-GB"/>
          </a:p>
        </p:txBody>
      </p:sp>
    </p:spTree>
    <p:extLst>
      <p:ext uri="{BB962C8B-B14F-4D97-AF65-F5344CB8AC3E}">
        <p14:creationId xmlns:p14="http://schemas.microsoft.com/office/powerpoint/2010/main" val="396925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would D have assumed the owner’s rights if they offered to sell the owners property without their consent? In </a:t>
            </a:r>
            <a:r>
              <a:rPr lang="en-GB" dirty="0" err="1"/>
              <a:t>Pitham</a:t>
            </a:r>
            <a:r>
              <a:rPr lang="en-GB" dirty="0"/>
              <a:t> and </a:t>
            </a:r>
            <a:r>
              <a:rPr lang="en-GB" dirty="0" err="1"/>
              <a:t>Hehl</a:t>
            </a:r>
            <a:r>
              <a:rPr lang="en-GB" dirty="0"/>
              <a:t> [1976] D offered to sell Vs furniture. It was held that this offer to sell was appropriation. </a:t>
            </a:r>
          </a:p>
          <a:p>
            <a:endParaRPr lang="en-GB" dirty="0"/>
          </a:p>
          <a:p>
            <a:r>
              <a:rPr lang="en-GB" dirty="0"/>
              <a:t>Briggs [2004]- contrary view was taken. Here D by a deception, induced her elderly relatives to transfer the proceeds of their house sale to her bank account. D was convicted of theft but her appeal was allowed on the basis that an appropriation requires a physical act rather than a remote action triggering the payment that gives rise to the charge. </a:t>
            </a:r>
          </a:p>
        </p:txBody>
      </p:sp>
      <p:sp>
        <p:nvSpPr>
          <p:cNvPr id="4" name="Slide Number Placeholder 3"/>
          <p:cNvSpPr>
            <a:spLocks noGrp="1"/>
          </p:cNvSpPr>
          <p:nvPr>
            <p:ph type="sldNum" sz="quarter" idx="5"/>
          </p:nvPr>
        </p:nvSpPr>
        <p:spPr/>
        <p:txBody>
          <a:bodyPr/>
          <a:lstStyle/>
          <a:p>
            <a:fld id="{0DC4E3A9-8BA9-4786-8811-C67A8FE5B0E9}" type="slidenum">
              <a:rPr lang="en-GB" smtClean="0"/>
              <a:t>7</a:t>
            </a:fld>
            <a:endParaRPr lang="en-GB"/>
          </a:p>
        </p:txBody>
      </p:sp>
    </p:spTree>
    <p:extLst>
      <p:ext uri="{BB962C8B-B14F-4D97-AF65-F5344CB8AC3E}">
        <p14:creationId xmlns:p14="http://schemas.microsoft.com/office/powerpoint/2010/main" val="551232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8</a:t>
            </a:fld>
            <a:endParaRPr lang="en-GB"/>
          </a:p>
        </p:txBody>
      </p:sp>
    </p:spTree>
    <p:extLst>
      <p:ext uri="{BB962C8B-B14F-4D97-AF65-F5344CB8AC3E}">
        <p14:creationId xmlns:p14="http://schemas.microsoft.com/office/powerpoint/2010/main" val="1598704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9</a:t>
            </a:fld>
            <a:endParaRPr lang="en-GB"/>
          </a:p>
        </p:txBody>
      </p:sp>
    </p:spTree>
    <p:extLst>
      <p:ext uri="{BB962C8B-B14F-4D97-AF65-F5344CB8AC3E}">
        <p14:creationId xmlns:p14="http://schemas.microsoft.com/office/powerpoint/2010/main" val="1781364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10</a:t>
            </a:fld>
            <a:endParaRPr lang="en-GB"/>
          </a:p>
        </p:txBody>
      </p:sp>
    </p:spTree>
    <p:extLst>
      <p:ext uri="{BB962C8B-B14F-4D97-AF65-F5344CB8AC3E}">
        <p14:creationId xmlns:p14="http://schemas.microsoft.com/office/powerpoint/2010/main" val="10473612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11</a:t>
            </a:fld>
            <a:endParaRPr lang="en-GB"/>
          </a:p>
        </p:txBody>
      </p:sp>
    </p:spTree>
    <p:extLst>
      <p:ext uri="{BB962C8B-B14F-4D97-AF65-F5344CB8AC3E}">
        <p14:creationId xmlns:p14="http://schemas.microsoft.com/office/powerpoint/2010/main" val="368860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13</a:t>
            </a:fld>
            <a:endParaRPr lang="en-GB"/>
          </a:p>
        </p:txBody>
      </p:sp>
    </p:spTree>
    <p:extLst>
      <p:ext uri="{BB962C8B-B14F-4D97-AF65-F5344CB8AC3E}">
        <p14:creationId xmlns:p14="http://schemas.microsoft.com/office/powerpoint/2010/main" val="5778795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14</a:t>
            </a:fld>
            <a:endParaRPr lang="en-GB"/>
          </a:p>
        </p:txBody>
      </p:sp>
    </p:spTree>
    <p:extLst>
      <p:ext uri="{BB962C8B-B14F-4D97-AF65-F5344CB8AC3E}">
        <p14:creationId xmlns:p14="http://schemas.microsoft.com/office/powerpoint/2010/main" val="38307722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Ghosh [1982]</a:t>
            </a:r>
          </a:p>
          <a:p>
            <a:r>
              <a:rPr lang="en-GB" dirty="0"/>
              <a:t>G was a surgeon acting as a locum consultant at a hospital. It was alleged that he had falsely represented that he had carried out a surgical operation or that money was due to him or an anaesthetist for such an operation; in fact, the operation had been carried out by someone else, and/or under the National Health Service provisions. He was charged with four counts under the Theft Act 1968, including obtaining money by deception and attempting to procure the execution of a cheque by deception, offences that include dishonesty as an element. G argued that there was nothing dishonest about his conduct as the sums were owed to him for consultancy fees. The trial judge directed the jury on the meaning of dishonesty in accordance with </a:t>
            </a:r>
            <a:r>
              <a:rPr lang="en-GB" dirty="0" err="1"/>
              <a:t>Feely.In</a:t>
            </a:r>
            <a:r>
              <a:rPr lang="en-GB" dirty="0"/>
              <a:t> the Court of Appeal, Lord Lane CJ laid down a two-part test to be applied by juries, holding that dishonesty could not be established independently of the knowledge or belief of the defendant:</a:t>
            </a:r>
          </a:p>
          <a:p>
            <a:endParaRPr lang="en-GB" dirty="0"/>
          </a:p>
          <a:p>
            <a:endParaRPr lang="en-GB" dirty="0"/>
          </a:p>
          <a:p>
            <a:r>
              <a:rPr lang="en-GB" dirty="0"/>
              <a:t>Ivey: </a:t>
            </a:r>
            <a:r>
              <a:rPr lang="en-GB" b="0" i="0" dirty="0">
                <a:solidFill>
                  <a:srgbClr val="212121"/>
                </a:solidFill>
                <a:effectLst/>
                <a:latin typeface="Lato" panose="020F0502020204030203" pitchFamily="34" charset="0"/>
              </a:rPr>
              <a:t>The Supreme Court has upheld a Court of Appeal decision to dismiss a professional poker player’s bid to recover £7.7m from a London casino. Phil Ivey had been fighting to recover the money since 2012 after playing a version of baccarat known as ‘Punto Banco’ at Crockfords Club in Mayfair. The casino refused to pay Ivey his winnings, believing that he had cheated. The Supreme Court unanimously dismissed Ivey’s appeal, finding that he had staged a ‘carefully planned and executed sting’ to fix the deck, which therefore constituted cheating. In the judgment, the justices also determined that the </a:t>
            </a:r>
            <a:r>
              <a:rPr lang="en-GB" b="1" i="0" dirty="0">
                <a:solidFill>
                  <a:srgbClr val="212121"/>
                </a:solidFill>
                <a:effectLst/>
                <a:latin typeface="inherit"/>
              </a:rPr>
              <a:t>Ghosh</a:t>
            </a:r>
            <a:r>
              <a:rPr lang="en-GB" b="1" i="0" dirty="0">
                <a:solidFill>
                  <a:srgbClr val="212121"/>
                </a:solidFill>
                <a:effectLst/>
                <a:latin typeface="Lato" panose="020F0502020204030203" pitchFamily="34" charset="0"/>
              </a:rPr>
              <a:t> </a:t>
            </a:r>
            <a:r>
              <a:rPr lang="en-GB" b="1" i="0" dirty="0">
                <a:solidFill>
                  <a:srgbClr val="212121"/>
                </a:solidFill>
                <a:effectLst/>
                <a:latin typeface="inherit"/>
              </a:rPr>
              <a:t>test</a:t>
            </a:r>
            <a:r>
              <a:rPr lang="en-GB" b="0" i="0" dirty="0">
                <a:solidFill>
                  <a:srgbClr val="212121"/>
                </a:solidFill>
                <a:effectLst/>
                <a:latin typeface="Lato" panose="020F0502020204030203" pitchFamily="34" charset="0"/>
              </a:rPr>
              <a:t> for dishonesty in criminal cases should no longer be relied upon, and the definition for civil cases should be used instead. Partners at Kingsley </a:t>
            </a:r>
            <a:r>
              <a:rPr lang="en-GB" b="0" i="0" dirty="0" err="1">
                <a:solidFill>
                  <a:srgbClr val="212121"/>
                </a:solidFill>
                <a:effectLst/>
                <a:latin typeface="Lato" panose="020F0502020204030203" pitchFamily="34" charset="0"/>
              </a:rPr>
              <a:t>Napley</a:t>
            </a:r>
            <a:r>
              <a:rPr lang="en-GB" b="0" i="0" dirty="0">
                <a:solidFill>
                  <a:srgbClr val="212121"/>
                </a:solidFill>
                <a:effectLst/>
                <a:latin typeface="Lato" panose="020F0502020204030203" pitchFamily="34" charset="0"/>
              </a:rPr>
              <a:t>, Harris Hagan and Squire Patton Boggs feel the case is ‘one of the most significant decisions in criminal law in a generation’.</a:t>
            </a:r>
            <a:br>
              <a:rPr lang="en-GB" dirty="0"/>
            </a:br>
            <a:br>
              <a:rPr lang="en-GB" dirty="0"/>
            </a:br>
            <a:r>
              <a:rPr lang="en-GB" b="0" i="0" u="sng" dirty="0">
                <a:solidFill>
                  <a:srgbClr val="006EBB"/>
                </a:solidFill>
                <a:effectLst/>
                <a:latin typeface="Lato" panose="020F0502020204030203" pitchFamily="34" charset="0"/>
                <a:hlinkClick r:id="rId3"/>
              </a:rPr>
              <a:t>Supreme Court overrules Ghosh test in ‘most significant criminal law decision in a generation’</a:t>
            </a:r>
            <a:endParaRPr lang="en-GB" b="0" i="0" u="sng" dirty="0">
              <a:solidFill>
                <a:srgbClr val="006EBB"/>
              </a:solidFill>
              <a:effectLst/>
              <a:latin typeface="Lato" panose="020F0502020204030203" pitchFamily="34" charset="0"/>
            </a:endParaRPr>
          </a:p>
          <a:p>
            <a:endParaRPr lang="en-GB" b="0" i="0" u="sng" dirty="0">
              <a:solidFill>
                <a:srgbClr val="006EBB"/>
              </a:solidFill>
              <a:effectLst/>
              <a:latin typeface="Lato" panose="020F0502020204030203" pitchFamily="34" charset="0"/>
            </a:endParaRPr>
          </a:p>
          <a:p>
            <a:r>
              <a:rPr lang="en-GB" b="0" i="0" u="sng" dirty="0">
                <a:solidFill>
                  <a:srgbClr val="006EBB"/>
                </a:solidFill>
                <a:effectLst/>
                <a:latin typeface="Lato" panose="020F0502020204030203" pitchFamily="34" charset="0"/>
              </a:rPr>
              <a:t>Barton v Booth [2020]</a:t>
            </a:r>
          </a:p>
          <a:p>
            <a:r>
              <a:rPr lang="en-GB" dirty="0"/>
              <a:t>David Barton over many years targeted, befriended, and ‘groomed’ wealthy and vulnerable (and childless) elderly residents of the home, in order to profit from them. He manipulated them and isolated them from their family, friends, and advisers. Several of these residents made him the residuary beneficiary of their wills and allowed him to control their finances, by making him next of kin, or granting him power of attorney, or by making him executor. He used this control to enrich himself. Rosemary Booth was the general manager of the home. DB was convicted of four counts of conspiracy to defraud, three counts of theft, one count of fraud, one count of false accounting, and one count of transferring criminal property, contrary to section 327 Proceeds of Crime Act 2002. RB was convicted on three counts of conspiracy to defraud. The basis of their appeals was that the trial judge, who had directed the jury on dishonesty by reference to Ivey, had misdirected the jury, as the observations in Ivey on dishonesty were strictly obiter. He should have directed them by reference to Ghosh, which remained binding.</a:t>
            </a:r>
          </a:p>
        </p:txBody>
      </p:sp>
      <p:sp>
        <p:nvSpPr>
          <p:cNvPr id="4" name="Slide Number Placeholder 3"/>
          <p:cNvSpPr>
            <a:spLocks noGrp="1"/>
          </p:cNvSpPr>
          <p:nvPr>
            <p:ph type="sldNum" sz="quarter" idx="5"/>
          </p:nvPr>
        </p:nvSpPr>
        <p:spPr/>
        <p:txBody>
          <a:bodyPr/>
          <a:lstStyle/>
          <a:p>
            <a:fld id="{0DC4E3A9-8BA9-4786-8811-C67A8FE5B0E9}" type="slidenum">
              <a:rPr lang="en-GB" smtClean="0"/>
              <a:t>15</a:t>
            </a:fld>
            <a:endParaRPr lang="en-GB"/>
          </a:p>
        </p:txBody>
      </p:sp>
    </p:spTree>
    <p:extLst>
      <p:ext uri="{BB962C8B-B14F-4D97-AF65-F5344CB8AC3E}">
        <p14:creationId xmlns:p14="http://schemas.microsoft.com/office/powerpoint/2010/main" val="13336905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16</a:t>
            </a:fld>
            <a:endParaRPr lang="en-GB"/>
          </a:p>
        </p:txBody>
      </p:sp>
    </p:spTree>
    <p:extLst>
      <p:ext uri="{BB962C8B-B14F-4D97-AF65-F5344CB8AC3E}">
        <p14:creationId xmlns:p14="http://schemas.microsoft.com/office/powerpoint/2010/main" val="40049907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17</a:t>
            </a:fld>
            <a:endParaRPr lang="en-GB"/>
          </a:p>
        </p:txBody>
      </p:sp>
    </p:spTree>
    <p:extLst>
      <p:ext uri="{BB962C8B-B14F-4D97-AF65-F5344CB8AC3E}">
        <p14:creationId xmlns:p14="http://schemas.microsoft.com/office/powerpoint/2010/main" val="13108436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18</a:t>
            </a:fld>
            <a:endParaRPr lang="en-GB"/>
          </a:p>
        </p:txBody>
      </p:sp>
    </p:spTree>
    <p:extLst>
      <p:ext uri="{BB962C8B-B14F-4D97-AF65-F5344CB8AC3E}">
        <p14:creationId xmlns:p14="http://schemas.microsoft.com/office/powerpoint/2010/main" val="30592723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19</a:t>
            </a:fld>
            <a:endParaRPr lang="en-GB"/>
          </a:p>
        </p:txBody>
      </p:sp>
    </p:spTree>
    <p:extLst>
      <p:ext uri="{BB962C8B-B14F-4D97-AF65-F5344CB8AC3E}">
        <p14:creationId xmlns:p14="http://schemas.microsoft.com/office/powerpoint/2010/main" val="18407714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solidFill>
                <a:srgbClr val="000000"/>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0DC4E3A9-8BA9-4786-8811-C67A8FE5B0E9}" type="slidenum">
              <a:rPr lang="en-GB" smtClean="0"/>
              <a:t>20</a:t>
            </a:fld>
            <a:endParaRPr lang="en-GB"/>
          </a:p>
        </p:txBody>
      </p:sp>
    </p:spTree>
    <p:extLst>
      <p:ext uri="{BB962C8B-B14F-4D97-AF65-F5344CB8AC3E}">
        <p14:creationId xmlns:p14="http://schemas.microsoft.com/office/powerpoint/2010/main" val="41879215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21</a:t>
            </a:fld>
            <a:endParaRPr lang="en-GB"/>
          </a:p>
        </p:txBody>
      </p:sp>
    </p:spTree>
    <p:extLst>
      <p:ext uri="{BB962C8B-B14F-4D97-AF65-F5344CB8AC3E}">
        <p14:creationId xmlns:p14="http://schemas.microsoft.com/office/powerpoint/2010/main" val="25977961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0DC4E3A9-8BA9-4786-8811-C67A8FE5B0E9}" type="slidenum">
              <a:rPr lang="en-GB" smtClean="0"/>
              <a:t>22</a:t>
            </a:fld>
            <a:endParaRPr lang="en-GB"/>
          </a:p>
        </p:txBody>
      </p:sp>
    </p:spTree>
    <p:extLst>
      <p:ext uri="{BB962C8B-B14F-4D97-AF65-F5344CB8AC3E}">
        <p14:creationId xmlns:p14="http://schemas.microsoft.com/office/powerpoint/2010/main" val="2860467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11/7/2022</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853210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11/7/2022</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01127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11/7/2022</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573010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11/7/2022</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242304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11/7/2022</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131584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11/7/2022</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221006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11/7/2022</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190892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11/7/2022</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009773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11/7/2022</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06395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11/7/2022</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65942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11/7/2022</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160608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11/7/2022</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380604"/>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15" r:id="rId6"/>
    <p:sldLayoutId id="2147483711" r:id="rId7"/>
    <p:sldLayoutId id="2147483712" r:id="rId8"/>
    <p:sldLayoutId id="2147483713" r:id="rId9"/>
    <p:sldLayoutId id="2147483714" r:id="rId10"/>
    <p:sldLayoutId id="2147483716"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187D111-0A9D-421B-84EB-FC5811C3A9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8" name="Group 27">
            <a:extLst>
              <a:ext uri="{FF2B5EF4-FFF2-40B4-BE49-F238E27FC236}">
                <a16:creationId xmlns:a16="http://schemas.microsoft.com/office/drawing/2014/main" id="{015ECF02-0C11-4320-A868-5EC7DD53DE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9" name="Straight Connector 28">
              <a:extLst>
                <a:ext uri="{FF2B5EF4-FFF2-40B4-BE49-F238E27FC236}">
                  <a16:creationId xmlns:a16="http://schemas.microsoft.com/office/drawing/2014/main" id="{8C74A336-DE5D-4AE0-9A50-8D93C4AA45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11A81C9-7A36-4A04-B14C-A45B899E4B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AE1DE35-5349-4B57-B255-C07C69270C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AFE9588-5F4B-41DF-9FF6-6B4969245C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4CC9B87-707A-4D04-9336-B1418878A8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8CF5CAA-7C4D-408A-B1A8-E98C0E6633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462EA1B-90F8-4C08-AE36-FFBA2B45BF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F7B5623-96F7-42F0-BAC5-78D6789E01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85D83B1-1723-4710-8FC5-18EDC879E4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6998838C-DFB6-48F7-A18D-30469E8162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BDB9A78-94CB-422D-B92E-65FD2732EC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A5DBD01-426B-424D-815A-96518F6007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B0218DF-D55B-4D41-AE23-F1E64BAC60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8D61EB8-98CC-4243-9E20-33CAC65BF5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A35F0944-B143-45B0-8B72-6CE34D4612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F68EF7F-67D0-463D-AB84-EA24D18196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AE17074E-4E65-4CBD-B1B0-9C18D6F724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CC905ED-EF46-4349-9E9B-2174310948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6B91F234-1C65-45AC-8CCE-A1C4AE49CE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D46B3DB-5DBB-41CF-9FA5-010ECA0C3B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B92A3FF8-F172-47ED-84C6-802C85C1CB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5933982-9CB6-4199-B123-A3669A4FEF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3CA832CD-B214-4ABC-AC95-A3DA116ACE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D7EBA147-C4BA-4B48-B61D-CA24B8B06F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FA8253B7-461E-48CC-B871-8A255EE3D7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DADE46C3-C2E1-4492-AC59-870160A3C8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2B0052E9-B440-4C1E-BC41-39957D5901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731F119B-638C-42B1-8400-709B94F1EE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E16299ED-D998-4895-9CCF-02427F1954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F4442675-84C9-45C8-9524-ABE4E25071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5BE3E63-4FA5-4EBD-9F3B-E29F5128A8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61" name="Right Triangle 60">
            <a:extLst>
              <a:ext uri="{FF2B5EF4-FFF2-40B4-BE49-F238E27FC236}">
                <a16:creationId xmlns:a16="http://schemas.microsoft.com/office/drawing/2014/main" id="{F0753E91-DF19-4FA4-BFBF-221696B8D7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6297356" y="-287372"/>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ctrTitle"/>
          </p:nvPr>
        </p:nvSpPr>
        <p:spPr>
          <a:xfrm>
            <a:off x="6089726" y="722903"/>
            <a:ext cx="5415521" cy="2706098"/>
          </a:xfrm>
        </p:spPr>
        <p:txBody>
          <a:bodyPr>
            <a:normAutofit/>
          </a:bodyPr>
          <a:lstStyle/>
          <a:p>
            <a:r>
              <a:rPr lang="en-GB">
                <a:cs typeface="Angsana New"/>
              </a:rPr>
              <a:t>THEFT WORKSHOP</a:t>
            </a:r>
            <a:endParaRPr lang="en-GB"/>
          </a:p>
        </p:txBody>
      </p:sp>
      <p:sp>
        <p:nvSpPr>
          <p:cNvPr id="3" name="Subtitle 2"/>
          <p:cNvSpPr>
            <a:spLocks noGrp="1"/>
          </p:cNvSpPr>
          <p:nvPr>
            <p:ph type="subTitle" idx="1"/>
          </p:nvPr>
        </p:nvSpPr>
        <p:spPr>
          <a:xfrm>
            <a:off x="6089726" y="3674327"/>
            <a:ext cx="5415521" cy="2460770"/>
          </a:xfrm>
        </p:spPr>
        <p:txBody>
          <a:bodyPr vert="horz" lIns="91440" tIns="45720" rIns="91440" bIns="45720" rtlCol="0">
            <a:normAutofit/>
          </a:bodyPr>
          <a:lstStyle/>
          <a:p>
            <a:endParaRPr lang="en-GB" dirty="0"/>
          </a:p>
        </p:txBody>
      </p:sp>
      <p:pic>
        <p:nvPicPr>
          <p:cNvPr id="4" name="Picture 3">
            <a:extLst>
              <a:ext uri="{FF2B5EF4-FFF2-40B4-BE49-F238E27FC236}">
                <a16:creationId xmlns:a16="http://schemas.microsoft.com/office/drawing/2014/main" id="{A8ADFEB1-C3CE-4962-9FC8-6BDF3B2658B0}"/>
              </a:ext>
            </a:extLst>
          </p:cNvPr>
          <p:cNvPicPr>
            <a:picLocks noChangeAspect="1"/>
          </p:cNvPicPr>
          <p:nvPr/>
        </p:nvPicPr>
        <p:blipFill rotWithShape="1">
          <a:blip r:embed="rId2"/>
          <a:srcRect l="19816" r="16154"/>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2000"/>
                                  </p:stCondLst>
                                  <p:endCondLst>
                                    <p:cond evt="begin" delay="0">
                                      <p:tn val="5"/>
                                    </p:cond>
                                  </p:end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59C6C-1519-4135-AF9E-7F1CA77659A2}"/>
              </a:ext>
            </a:extLst>
          </p:cNvPr>
          <p:cNvSpPr>
            <a:spLocks noGrp="1"/>
          </p:cNvSpPr>
          <p:nvPr>
            <p:ph type="title"/>
          </p:nvPr>
        </p:nvSpPr>
        <p:spPr/>
        <p:txBody>
          <a:bodyPr/>
          <a:lstStyle/>
          <a:p>
            <a:r>
              <a:rPr lang="en-GB" dirty="0"/>
              <a:t>Definition of Theft</a:t>
            </a:r>
          </a:p>
        </p:txBody>
      </p:sp>
      <p:sp>
        <p:nvSpPr>
          <p:cNvPr id="3" name="Content Placeholder 2">
            <a:extLst>
              <a:ext uri="{FF2B5EF4-FFF2-40B4-BE49-F238E27FC236}">
                <a16:creationId xmlns:a16="http://schemas.microsoft.com/office/drawing/2014/main" id="{0C2CC612-0BEB-4EFB-BDB0-65D7D1BFF51B}"/>
              </a:ext>
            </a:extLst>
          </p:cNvPr>
          <p:cNvSpPr>
            <a:spLocks noGrp="1"/>
          </p:cNvSpPr>
          <p:nvPr>
            <p:ph idx="1"/>
          </p:nvPr>
        </p:nvSpPr>
        <p:spPr>
          <a:xfrm>
            <a:off x="691079" y="2340131"/>
            <a:ext cx="10325000" cy="627561"/>
          </a:xfrm>
        </p:spPr>
        <p:txBody>
          <a:bodyPr vert="horz" lIns="91440" tIns="45720" rIns="91440" bIns="45720" rtlCol="0" anchor="t">
            <a:normAutofit/>
          </a:bodyPr>
          <a:lstStyle/>
          <a:p>
            <a:r>
              <a:rPr lang="en-GB" dirty="0"/>
              <a:t>What is the definition of theft and where is it stated?</a:t>
            </a:r>
          </a:p>
        </p:txBody>
      </p:sp>
      <p:sp>
        <p:nvSpPr>
          <p:cNvPr id="4" name="TextBox 3">
            <a:extLst>
              <a:ext uri="{FF2B5EF4-FFF2-40B4-BE49-F238E27FC236}">
                <a16:creationId xmlns:a16="http://schemas.microsoft.com/office/drawing/2014/main" id="{84A5C1FB-63C3-4B6A-BCC5-8A02CC372C5D}"/>
              </a:ext>
            </a:extLst>
          </p:cNvPr>
          <p:cNvSpPr txBox="1"/>
          <p:nvPr/>
        </p:nvSpPr>
        <p:spPr>
          <a:xfrm>
            <a:off x="2898775" y="2970213"/>
            <a:ext cx="5902325" cy="18825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Arial"/>
              <a:buChar char="•"/>
            </a:pPr>
            <a:r>
              <a:rPr lang="en-GB" dirty="0">
                <a:solidFill>
                  <a:srgbClr val="FF0000"/>
                </a:solidFill>
                <a:ea typeface="+mn-lt"/>
                <a:cs typeface="+mn-lt"/>
              </a:rPr>
              <a:t>Section 1(1) of the Theft Act 1968 (TA 1968) </a:t>
            </a:r>
            <a:r>
              <a:rPr lang="en-GB" dirty="0">
                <a:ea typeface="+mn-lt"/>
                <a:cs typeface="+mn-lt"/>
              </a:rPr>
              <a:t>creates the offence of theft. It states:</a:t>
            </a:r>
            <a:endParaRPr lang="en-US" dirty="0">
              <a:ea typeface="+mn-lt"/>
              <a:cs typeface="+mn-lt"/>
            </a:endParaRPr>
          </a:p>
          <a:p>
            <a:pPr marL="742950" lvl="1" indent="-285750">
              <a:spcBef>
                <a:spcPts val="1000"/>
              </a:spcBef>
              <a:buFont typeface="Arial"/>
              <a:buChar char="•"/>
            </a:pPr>
            <a:r>
              <a:rPr lang="en-GB" dirty="0">
                <a:ea typeface="+mn-lt"/>
                <a:cs typeface="+mn-lt"/>
              </a:rPr>
              <a:t>"</a:t>
            </a:r>
            <a:r>
              <a:rPr lang="en-GB" b="1" dirty="0">
                <a:ea typeface="+mn-lt"/>
                <a:cs typeface="+mn-lt"/>
              </a:rPr>
              <a:t>A person is guilty of theft if he dishonestly appropriates property belonging to another with the intention of permanently depriving the other of it."</a:t>
            </a:r>
            <a:endParaRPr lang="en-GB" dirty="0"/>
          </a:p>
        </p:txBody>
      </p:sp>
      <p:sp>
        <p:nvSpPr>
          <p:cNvPr id="5" name="TextBox 4">
            <a:extLst>
              <a:ext uri="{FF2B5EF4-FFF2-40B4-BE49-F238E27FC236}">
                <a16:creationId xmlns:a16="http://schemas.microsoft.com/office/drawing/2014/main" id="{8AC5CB10-87F8-490A-A264-E3BED8F7C9C7}"/>
              </a:ext>
            </a:extLst>
          </p:cNvPr>
          <p:cNvSpPr txBox="1"/>
          <p:nvPr/>
        </p:nvSpPr>
        <p:spPr>
          <a:xfrm>
            <a:off x="1009650" y="5280025"/>
            <a:ext cx="42195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What are the Actus Reus and </a:t>
            </a:r>
            <a:r>
              <a:rPr lang="en-GB" dirty="0" err="1"/>
              <a:t>Mens</a:t>
            </a:r>
            <a:r>
              <a:rPr lang="en-GB" dirty="0"/>
              <a:t> Rea elements of this offence?</a:t>
            </a:r>
          </a:p>
        </p:txBody>
      </p:sp>
      <p:pic>
        <p:nvPicPr>
          <p:cNvPr id="1026" name="Picture 2" descr="Dealing with theft at work - McCabe and Co Employment Solicitors">
            <a:extLst>
              <a:ext uri="{FF2B5EF4-FFF2-40B4-BE49-F238E27FC236}">
                <a16:creationId xmlns:a16="http://schemas.microsoft.com/office/drawing/2014/main" id="{B25A7309-4C4E-BA8A-FED4-7E9A6D1FD9A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01539" y="0"/>
            <a:ext cx="3890461" cy="2058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6637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182E1-3F5E-40D4-B215-B09F628B63AB}"/>
              </a:ext>
            </a:extLst>
          </p:cNvPr>
          <p:cNvSpPr>
            <a:spLocks noGrp="1"/>
          </p:cNvSpPr>
          <p:nvPr>
            <p:ph type="title"/>
          </p:nvPr>
        </p:nvSpPr>
        <p:spPr/>
        <p:txBody>
          <a:bodyPr/>
          <a:lstStyle/>
          <a:p>
            <a:r>
              <a:rPr lang="en-GB" dirty="0"/>
              <a:t>Actus Reus of Theft</a:t>
            </a:r>
          </a:p>
        </p:txBody>
      </p:sp>
      <p:sp>
        <p:nvSpPr>
          <p:cNvPr id="3" name="Content Placeholder 2">
            <a:extLst>
              <a:ext uri="{FF2B5EF4-FFF2-40B4-BE49-F238E27FC236}">
                <a16:creationId xmlns:a16="http://schemas.microsoft.com/office/drawing/2014/main" id="{1F563F09-761F-44B0-82C4-AAD2C187276A}"/>
              </a:ext>
            </a:extLst>
          </p:cNvPr>
          <p:cNvSpPr>
            <a:spLocks noGrp="1"/>
          </p:cNvSpPr>
          <p:nvPr>
            <p:ph idx="1"/>
          </p:nvPr>
        </p:nvSpPr>
        <p:spPr/>
        <p:txBody>
          <a:bodyPr vert="horz" lIns="91440" tIns="45720" rIns="91440" bIns="45720" rtlCol="0" anchor="t">
            <a:normAutofit/>
          </a:bodyPr>
          <a:lstStyle/>
          <a:p>
            <a:r>
              <a:rPr lang="en-GB">
                <a:solidFill>
                  <a:srgbClr val="FF0000"/>
                </a:solidFill>
              </a:rPr>
              <a:t>Appropriates </a:t>
            </a:r>
          </a:p>
          <a:p>
            <a:pPr marL="0" indent="0">
              <a:buClr>
                <a:srgbClr val="8D87A6"/>
              </a:buClr>
              <a:buNone/>
            </a:pPr>
            <a:r>
              <a:rPr lang="en-GB">
                <a:solidFill>
                  <a:srgbClr val="FF0000"/>
                </a:solidFill>
              </a:rPr>
              <a:t>s.3(1) TA: </a:t>
            </a:r>
            <a:r>
              <a:rPr lang="en-GB" b="1">
                <a:solidFill>
                  <a:srgbClr val="FF0000"/>
                </a:solidFill>
                <a:ea typeface="+mn-lt"/>
                <a:cs typeface="+mn-lt"/>
              </a:rPr>
              <a:t>"Any assumption by a person of the rights of an owner amounts to an appropriation, and this includes where he has come by the </a:t>
            </a:r>
            <a:r>
              <a:rPr lang="en-GB" b="1" u="sng">
                <a:solidFill>
                  <a:srgbClr val="FF0000"/>
                </a:solidFill>
                <a:ea typeface="+mn-lt"/>
                <a:cs typeface="+mn-lt"/>
              </a:rPr>
              <a:t>property</a:t>
            </a:r>
            <a:r>
              <a:rPr lang="en-GB" b="1">
                <a:solidFill>
                  <a:srgbClr val="FF0000"/>
                </a:solidFill>
                <a:ea typeface="+mn-lt"/>
                <a:cs typeface="+mn-lt"/>
              </a:rPr>
              <a:t> (innocently or not) without stealing it, any later assumption of a right to it by keeping or dealing with it as an owner.”</a:t>
            </a:r>
            <a:endParaRPr lang="en-GB">
              <a:solidFill>
                <a:srgbClr val="FF0000"/>
              </a:solidFill>
            </a:endParaRPr>
          </a:p>
          <a:p>
            <a:pPr>
              <a:buClr>
                <a:srgbClr val="8D87A6"/>
              </a:buClr>
            </a:pPr>
            <a:r>
              <a:rPr lang="en-GB"/>
              <a:t>Property</a:t>
            </a:r>
            <a:endParaRPr lang="en-US" dirty="0"/>
          </a:p>
          <a:p>
            <a:pPr>
              <a:buClr>
                <a:srgbClr val="8D87A6"/>
              </a:buClr>
            </a:pPr>
            <a:r>
              <a:rPr lang="en-GB" dirty="0"/>
              <a:t>Belonging to another</a:t>
            </a:r>
          </a:p>
          <a:p>
            <a:pPr>
              <a:buClr>
                <a:srgbClr val="8D87A6"/>
              </a:buClr>
            </a:pPr>
            <a:endParaRPr lang="en-GB" dirty="0"/>
          </a:p>
        </p:txBody>
      </p:sp>
    </p:spTree>
    <p:extLst>
      <p:ext uri="{BB962C8B-B14F-4D97-AF65-F5344CB8AC3E}">
        <p14:creationId xmlns:p14="http://schemas.microsoft.com/office/powerpoint/2010/main" val="158796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7C912-BE05-41B8-AC60-8F90418FCA3A}"/>
              </a:ext>
            </a:extLst>
          </p:cNvPr>
          <p:cNvSpPr>
            <a:spLocks noGrp="1"/>
          </p:cNvSpPr>
          <p:nvPr>
            <p:ph type="title"/>
          </p:nvPr>
        </p:nvSpPr>
        <p:spPr/>
        <p:txBody>
          <a:bodyPr/>
          <a:lstStyle/>
          <a:p>
            <a:r>
              <a:rPr lang="en-GB" dirty="0"/>
              <a:t>Appropriation</a:t>
            </a:r>
          </a:p>
        </p:txBody>
      </p:sp>
      <p:sp>
        <p:nvSpPr>
          <p:cNvPr id="3" name="Content Placeholder 2">
            <a:extLst>
              <a:ext uri="{FF2B5EF4-FFF2-40B4-BE49-F238E27FC236}">
                <a16:creationId xmlns:a16="http://schemas.microsoft.com/office/drawing/2014/main" id="{A9E4BE6D-FFC9-41EC-89A6-6BDA2001041C}"/>
              </a:ext>
            </a:extLst>
          </p:cNvPr>
          <p:cNvSpPr>
            <a:spLocks noGrp="1"/>
          </p:cNvSpPr>
          <p:nvPr>
            <p:ph idx="1"/>
          </p:nvPr>
        </p:nvSpPr>
        <p:spPr/>
        <p:txBody>
          <a:bodyPr vert="horz" lIns="91440" tIns="45720" rIns="91440" bIns="45720" rtlCol="0" anchor="t">
            <a:normAutofit lnSpcReduction="10000"/>
          </a:bodyPr>
          <a:lstStyle/>
          <a:p>
            <a:pPr>
              <a:lnSpc>
                <a:spcPct val="100000"/>
              </a:lnSpc>
            </a:pPr>
            <a:r>
              <a:rPr lang="en-GB" sz="4000" b="1" u="sng" dirty="0">
                <a:ea typeface="+mn-lt"/>
                <a:cs typeface="+mn-lt"/>
              </a:rPr>
              <a:t>Assumption of the rights of an owner</a:t>
            </a:r>
            <a:endParaRPr lang="en-US" sz="4000" dirty="0">
              <a:ea typeface="+mn-lt"/>
              <a:cs typeface="+mn-lt"/>
            </a:endParaRPr>
          </a:p>
          <a:p>
            <a:pPr lvl="1">
              <a:lnSpc>
                <a:spcPct val="100000"/>
              </a:lnSpc>
              <a:buClr>
                <a:srgbClr val="8D87A6"/>
              </a:buClr>
            </a:pPr>
            <a:r>
              <a:rPr lang="en-GB" sz="3600" dirty="0">
                <a:ea typeface="+mn-lt"/>
                <a:cs typeface="+mn-lt"/>
              </a:rPr>
              <a:t>Include the right to possess the property, the right to use it, to consume it, destroy it, sell it, give it away, lend it, move it and price it </a:t>
            </a:r>
            <a:r>
              <a:rPr lang="en-GB" sz="3600" b="1" dirty="0">
                <a:ea typeface="+mn-lt"/>
                <a:cs typeface="+mn-lt"/>
              </a:rPr>
              <a:t>(McPherson [1973])</a:t>
            </a:r>
            <a:endParaRPr lang="en-US" sz="3600" dirty="0">
              <a:ea typeface="+mn-lt"/>
              <a:cs typeface="+mn-lt"/>
            </a:endParaRPr>
          </a:p>
          <a:p>
            <a:pPr lvl="1">
              <a:lnSpc>
                <a:spcPct val="100000"/>
              </a:lnSpc>
              <a:buClr>
                <a:srgbClr val="8D87A6"/>
              </a:buClr>
            </a:pPr>
            <a:r>
              <a:rPr lang="en-GB" sz="3600" b="1" u="sng" dirty="0" err="1">
                <a:solidFill>
                  <a:srgbClr val="FF0000"/>
                </a:solidFill>
                <a:ea typeface="+mn-lt"/>
                <a:cs typeface="+mn-lt"/>
              </a:rPr>
              <a:t>Darroux</a:t>
            </a:r>
            <a:r>
              <a:rPr lang="en-GB" sz="3600" b="1" u="sng" dirty="0">
                <a:solidFill>
                  <a:srgbClr val="FF0000"/>
                </a:solidFill>
                <a:ea typeface="+mn-lt"/>
                <a:cs typeface="+mn-lt"/>
              </a:rPr>
              <a:t> [2018]</a:t>
            </a:r>
          </a:p>
        </p:txBody>
      </p:sp>
    </p:spTree>
    <p:extLst>
      <p:ext uri="{BB962C8B-B14F-4D97-AF65-F5344CB8AC3E}">
        <p14:creationId xmlns:p14="http://schemas.microsoft.com/office/powerpoint/2010/main" val="2998651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80AF755-6525-4FF6-8BDC-D40226B9144D}"/>
              </a:ext>
            </a:extLst>
          </p:cNvPr>
          <p:cNvSpPr>
            <a:spLocks noGrp="1"/>
          </p:cNvSpPr>
          <p:nvPr>
            <p:ph type="title"/>
          </p:nvPr>
        </p:nvSpPr>
        <p:spPr>
          <a:xfrm>
            <a:off x="691079" y="725950"/>
            <a:ext cx="3428812" cy="5436630"/>
          </a:xfrm>
        </p:spPr>
        <p:txBody>
          <a:bodyPr anchor="ctr">
            <a:normAutofit/>
          </a:bodyPr>
          <a:lstStyle/>
          <a:p>
            <a:r>
              <a:rPr lang="en-GB" sz="3700"/>
              <a:t>There are several legal debates in relation to appropriation.</a:t>
            </a:r>
          </a:p>
        </p:txBody>
      </p:sp>
      <p:graphicFrame>
        <p:nvGraphicFramePr>
          <p:cNvPr id="5" name="Content Placeholder 2">
            <a:extLst>
              <a:ext uri="{FF2B5EF4-FFF2-40B4-BE49-F238E27FC236}">
                <a16:creationId xmlns:a16="http://schemas.microsoft.com/office/drawing/2014/main" id="{7F8E537B-5447-4910-861F-7803F454533C}"/>
              </a:ext>
            </a:extLst>
          </p:cNvPr>
          <p:cNvGraphicFramePr>
            <a:graphicFrameLocks noGrp="1"/>
          </p:cNvGraphicFramePr>
          <p:nvPr>
            <p:ph idx="1"/>
            <p:extLst>
              <p:ext uri="{D42A27DB-BD31-4B8C-83A1-F6EECF244321}">
                <p14:modId xmlns:p14="http://schemas.microsoft.com/office/powerpoint/2010/main" val="3261046321"/>
              </p:ext>
            </p:extLst>
          </p:nvPr>
        </p:nvGraphicFramePr>
        <p:xfrm>
          <a:off x="4119032" y="598795"/>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5997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C45CA-AD38-4AEB-96F4-793EFF5C6622}"/>
              </a:ext>
            </a:extLst>
          </p:cNvPr>
          <p:cNvSpPr>
            <a:spLocks noGrp="1"/>
          </p:cNvSpPr>
          <p:nvPr>
            <p:ph type="title"/>
          </p:nvPr>
        </p:nvSpPr>
        <p:spPr/>
        <p:txBody>
          <a:bodyPr/>
          <a:lstStyle/>
          <a:p>
            <a:r>
              <a:rPr lang="en-GB" dirty="0"/>
              <a:t>Q1: Assumption of all the rights of the owner</a:t>
            </a:r>
          </a:p>
        </p:txBody>
      </p:sp>
      <p:sp>
        <p:nvSpPr>
          <p:cNvPr id="3" name="Content Placeholder 2">
            <a:extLst>
              <a:ext uri="{FF2B5EF4-FFF2-40B4-BE49-F238E27FC236}">
                <a16:creationId xmlns:a16="http://schemas.microsoft.com/office/drawing/2014/main" id="{ED6CB7D7-9F55-4E6B-9E07-574F7CE460A8}"/>
              </a:ext>
            </a:extLst>
          </p:cNvPr>
          <p:cNvSpPr>
            <a:spLocks noGrp="1"/>
          </p:cNvSpPr>
          <p:nvPr>
            <p:ph idx="1"/>
          </p:nvPr>
        </p:nvSpPr>
        <p:spPr/>
        <p:txBody>
          <a:bodyPr>
            <a:normAutofit fontScale="85000" lnSpcReduction="20000"/>
          </a:bodyPr>
          <a:lstStyle/>
          <a:p>
            <a:pPr lvl="1"/>
            <a:r>
              <a:rPr lang="en-GB" sz="3500" b="1" dirty="0" err="1"/>
              <a:t>Hircock</a:t>
            </a:r>
            <a:r>
              <a:rPr lang="en-GB" sz="3500" b="1" dirty="0"/>
              <a:t> [1978] </a:t>
            </a:r>
            <a:r>
              <a:rPr lang="en-GB" sz="3500" dirty="0"/>
              <a:t>and </a:t>
            </a:r>
            <a:r>
              <a:rPr lang="en-GB" sz="3500" b="1" dirty="0" err="1"/>
              <a:t>DipKaur</a:t>
            </a:r>
            <a:r>
              <a:rPr lang="en-GB" sz="3500" b="1" dirty="0"/>
              <a:t> v Chief Constable for Hampshire [1981]</a:t>
            </a:r>
            <a:r>
              <a:rPr lang="en-GB" sz="3500" dirty="0"/>
              <a:t> – all the rights of the owner must be assumed</a:t>
            </a:r>
          </a:p>
          <a:p>
            <a:pPr lvl="1"/>
            <a:r>
              <a:rPr lang="en-GB" sz="3500" b="1" dirty="0"/>
              <a:t>Morris [1983] </a:t>
            </a:r>
            <a:r>
              <a:rPr lang="en-GB" sz="3500" dirty="0"/>
              <a:t>and </a:t>
            </a:r>
            <a:r>
              <a:rPr lang="en-GB" sz="3500" b="1" dirty="0"/>
              <a:t>Gomez [1993] </a:t>
            </a:r>
            <a:r>
              <a:rPr lang="en-GB" sz="3500" dirty="0"/>
              <a:t> - sufficient that D assumed </a:t>
            </a:r>
            <a:r>
              <a:rPr lang="en-GB" sz="3500" b="1" dirty="0"/>
              <a:t>a</a:t>
            </a:r>
            <a:r>
              <a:rPr lang="en-GB" sz="3500" dirty="0"/>
              <a:t> right of the owner but not necessarily all the rights</a:t>
            </a:r>
          </a:p>
          <a:p>
            <a:pPr lvl="1"/>
            <a:r>
              <a:rPr lang="en-GB" sz="3500" b="1" dirty="0">
                <a:solidFill>
                  <a:srgbClr val="FF0000"/>
                </a:solidFill>
              </a:rPr>
              <a:t>Wheatley v Commissioner of Police for the British Virgin Islands [2006]</a:t>
            </a:r>
          </a:p>
          <a:p>
            <a:endParaRPr lang="en-GB" dirty="0"/>
          </a:p>
        </p:txBody>
      </p:sp>
    </p:spTree>
    <p:extLst>
      <p:ext uri="{BB962C8B-B14F-4D97-AF65-F5344CB8AC3E}">
        <p14:creationId xmlns:p14="http://schemas.microsoft.com/office/powerpoint/2010/main" val="909324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A7FBF-C4AA-4EE2-9229-20F3F5A54794}"/>
              </a:ext>
            </a:extLst>
          </p:cNvPr>
          <p:cNvSpPr>
            <a:spLocks noGrp="1"/>
          </p:cNvSpPr>
          <p:nvPr>
            <p:ph type="title"/>
          </p:nvPr>
        </p:nvSpPr>
        <p:spPr/>
        <p:txBody>
          <a:bodyPr/>
          <a:lstStyle/>
          <a:p>
            <a:r>
              <a:rPr lang="en-GB" dirty="0"/>
              <a:t>Q2: Does assumption require a physical act in relation to the property?</a:t>
            </a:r>
          </a:p>
        </p:txBody>
      </p:sp>
      <p:sp>
        <p:nvSpPr>
          <p:cNvPr id="3" name="Content Placeholder 2">
            <a:extLst>
              <a:ext uri="{FF2B5EF4-FFF2-40B4-BE49-F238E27FC236}">
                <a16:creationId xmlns:a16="http://schemas.microsoft.com/office/drawing/2014/main" id="{90B0BB21-089C-4267-86FF-A7BFCD0F6D6A}"/>
              </a:ext>
            </a:extLst>
          </p:cNvPr>
          <p:cNvSpPr>
            <a:spLocks noGrp="1"/>
          </p:cNvSpPr>
          <p:nvPr>
            <p:ph idx="1"/>
          </p:nvPr>
        </p:nvSpPr>
        <p:spPr/>
        <p:txBody>
          <a:bodyPr>
            <a:normAutofit fontScale="92500" lnSpcReduction="10000"/>
          </a:bodyPr>
          <a:lstStyle/>
          <a:p>
            <a:r>
              <a:rPr lang="en-GB" sz="2800" dirty="0" err="1">
                <a:solidFill>
                  <a:srgbClr val="FF0000"/>
                </a:solidFill>
              </a:rPr>
              <a:t>Pitham</a:t>
            </a:r>
            <a:r>
              <a:rPr lang="en-GB" sz="2800" dirty="0">
                <a:solidFill>
                  <a:srgbClr val="FF0000"/>
                </a:solidFill>
              </a:rPr>
              <a:t> and </a:t>
            </a:r>
            <a:r>
              <a:rPr lang="en-GB" sz="2800" dirty="0" err="1">
                <a:solidFill>
                  <a:srgbClr val="FF0000"/>
                </a:solidFill>
              </a:rPr>
              <a:t>Hehl</a:t>
            </a:r>
            <a:r>
              <a:rPr lang="en-GB" sz="2800" dirty="0">
                <a:solidFill>
                  <a:srgbClr val="FF0000"/>
                </a:solidFill>
              </a:rPr>
              <a:t> [1976] </a:t>
            </a:r>
            <a:r>
              <a:rPr lang="en-GB" sz="2800" dirty="0"/>
              <a:t>– D offered to sell V’s furniture = appropriation</a:t>
            </a:r>
          </a:p>
          <a:p>
            <a:r>
              <a:rPr lang="en-GB" sz="2800" dirty="0">
                <a:solidFill>
                  <a:srgbClr val="FF0000"/>
                </a:solidFill>
              </a:rPr>
              <a:t>Briggs [2004] </a:t>
            </a:r>
            <a:r>
              <a:rPr lang="en-GB" sz="2800" dirty="0"/>
              <a:t>– The contrary view was taken by the CoA </a:t>
            </a:r>
          </a:p>
          <a:p>
            <a:pPr marL="0" indent="0">
              <a:buNone/>
            </a:pPr>
            <a:r>
              <a:rPr lang="en-GB" sz="2800" dirty="0"/>
              <a:t>Here D by a deception, induced her elderly relatives to transfer the proceeds of their house sale to her bank account. D was convicted of theft but her appeal was allowed on the basis that an appropriation requires a physical act rather than a remote action triggering the payment that gives rise to the charge. </a:t>
            </a:r>
          </a:p>
        </p:txBody>
      </p:sp>
    </p:spTree>
    <p:extLst>
      <p:ext uri="{BB962C8B-B14F-4D97-AF65-F5344CB8AC3E}">
        <p14:creationId xmlns:p14="http://schemas.microsoft.com/office/powerpoint/2010/main" val="3549532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7434B-6AF9-4A63-B556-EC12198F2FE8}"/>
              </a:ext>
            </a:extLst>
          </p:cNvPr>
          <p:cNvSpPr>
            <a:spLocks noGrp="1"/>
          </p:cNvSpPr>
          <p:nvPr>
            <p:ph type="title"/>
          </p:nvPr>
        </p:nvSpPr>
        <p:spPr/>
        <p:txBody>
          <a:bodyPr>
            <a:normAutofit fontScale="90000"/>
          </a:bodyPr>
          <a:lstStyle/>
          <a:p>
            <a:r>
              <a:rPr lang="en-GB" dirty="0"/>
              <a:t>Q3: Can there be an appropriation where the owner consents to the assumption of their right/s?</a:t>
            </a:r>
          </a:p>
        </p:txBody>
      </p:sp>
      <p:sp>
        <p:nvSpPr>
          <p:cNvPr id="3" name="Content Placeholder 2">
            <a:extLst>
              <a:ext uri="{FF2B5EF4-FFF2-40B4-BE49-F238E27FC236}">
                <a16:creationId xmlns:a16="http://schemas.microsoft.com/office/drawing/2014/main" id="{25D18EE7-ED08-4C0E-8C25-56C959386167}"/>
              </a:ext>
            </a:extLst>
          </p:cNvPr>
          <p:cNvSpPr>
            <a:spLocks noGrp="1"/>
          </p:cNvSpPr>
          <p:nvPr>
            <p:ph idx="1"/>
          </p:nvPr>
        </p:nvSpPr>
        <p:spPr/>
        <p:txBody>
          <a:bodyPr>
            <a:normAutofit fontScale="92500" lnSpcReduction="10000"/>
          </a:bodyPr>
          <a:lstStyle/>
          <a:p>
            <a:r>
              <a:rPr lang="en-GB" sz="3000" dirty="0"/>
              <a:t>Conflicting approaches: </a:t>
            </a:r>
          </a:p>
          <a:p>
            <a:pPr lvl="1"/>
            <a:r>
              <a:rPr lang="en-GB" sz="2600" dirty="0"/>
              <a:t>consent did not prevent an assumption of V’s rights</a:t>
            </a:r>
            <a:r>
              <a:rPr lang="en-GB" sz="2600" dirty="0">
                <a:solidFill>
                  <a:srgbClr val="FF0000"/>
                </a:solidFill>
              </a:rPr>
              <a:t> </a:t>
            </a:r>
            <a:r>
              <a:rPr lang="en-GB" sz="2600" b="1" dirty="0">
                <a:solidFill>
                  <a:srgbClr val="FF0000"/>
                </a:solidFill>
              </a:rPr>
              <a:t>(Lawrence v Metropolitan Police Commissioner [1971])</a:t>
            </a:r>
          </a:p>
          <a:p>
            <a:pPr lvl="1"/>
            <a:r>
              <a:rPr lang="en-GB" sz="2600" dirty="0"/>
              <a:t>Consent prevented an assumption of V’s rights</a:t>
            </a:r>
            <a:r>
              <a:rPr lang="en-GB" sz="2600" b="1" dirty="0"/>
              <a:t> </a:t>
            </a:r>
            <a:r>
              <a:rPr lang="en-GB" sz="2600" b="1" dirty="0">
                <a:solidFill>
                  <a:srgbClr val="FF0000"/>
                </a:solidFill>
              </a:rPr>
              <a:t>(Morris [1984])</a:t>
            </a:r>
          </a:p>
          <a:p>
            <a:pPr lvl="1"/>
            <a:r>
              <a:rPr lang="en-GB" sz="2600" b="1" dirty="0">
                <a:solidFill>
                  <a:srgbClr val="FF0000"/>
                </a:solidFill>
              </a:rPr>
              <a:t>Gomez [1993] </a:t>
            </a:r>
            <a:r>
              <a:rPr lang="en-GB" sz="2600" dirty="0"/>
              <a:t>assumption of rights and appropriation can be established </a:t>
            </a:r>
            <a:r>
              <a:rPr lang="en-GB" sz="2600" i="1" dirty="0"/>
              <a:t>despite</a:t>
            </a:r>
            <a:r>
              <a:rPr lang="en-GB" sz="2600" dirty="0"/>
              <a:t> the fact that the V consented</a:t>
            </a:r>
          </a:p>
          <a:p>
            <a:pPr lvl="1"/>
            <a:r>
              <a:rPr lang="en-GB" sz="2600" b="1" dirty="0">
                <a:solidFill>
                  <a:srgbClr val="FF0000"/>
                </a:solidFill>
              </a:rPr>
              <a:t>Hinks [2000] </a:t>
            </a:r>
            <a:r>
              <a:rPr lang="en-GB" sz="2600" dirty="0"/>
              <a:t>It is possible to dishonestly appropriate a valid gift</a:t>
            </a:r>
            <a:endParaRPr lang="en-GB" sz="3000" dirty="0"/>
          </a:p>
          <a:p>
            <a:pPr marL="457200" lvl="1" indent="0">
              <a:buNone/>
            </a:pPr>
            <a:r>
              <a:rPr lang="en-GB" sz="2600" dirty="0"/>
              <a:t>If V’s consent obtained by deception.  Not true consent</a:t>
            </a:r>
          </a:p>
          <a:p>
            <a:endParaRPr lang="en-GB" dirty="0"/>
          </a:p>
        </p:txBody>
      </p:sp>
    </p:spTree>
    <p:extLst>
      <p:ext uri="{BB962C8B-B14F-4D97-AF65-F5344CB8AC3E}">
        <p14:creationId xmlns:p14="http://schemas.microsoft.com/office/powerpoint/2010/main" val="1409462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E5EB4CB0-4FFC-4579-A2D5-C397ADC70C13}"/>
              </a:ext>
            </a:extLst>
          </p:cNvPr>
          <p:cNvPicPr>
            <a:picLocks noChangeAspect="1"/>
          </p:cNvPicPr>
          <p:nvPr/>
        </p:nvPicPr>
        <p:blipFill rotWithShape="1">
          <a:blip r:embed="rId3"/>
          <a:srcRect l="21926" r="15748"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B11E3CBC-7AFA-4BC9-A97C-BCD4DDDE66C3}"/>
              </a:ext>
            </a:extLst>
          </p:cNvPr>
          <p:cNvSpPr>
            <a:spLocks noGrp="1"/>
          </p:cNvSpPr>
          <p:nvPr>
            <p:ph type="title"/>
          </p:nvPr>
        </p:nvSpPr>
        <p:spPr>
          <a:xfrm>
            <a:off x="1169071" y="-930464"/>
            <a:ext cx="4927425" cy="1938525"/>
          </a:xfrm>
        </p:spPr>
        <p:txBody>
          <a:bodyPr>
            <a:normAutofit/>
          </a:bodyPr>
          <a:lstStyle/>
          <a:p>
            <a:r>
              <a:rPr lang="en-GB" dirty="0"/>
              <a:t>Q1: Maggie</a:t>
            </a:r>
          </a:p>
        </p:txBody>
      </p:sp>
      <p:sp>
        <p:nvSpPr>
          <p:cNvPr id="3" name="Content Placeholder 2">
            <a:extLst>
              <a:ext uri="{FF2B5EF4-FFF2-40B4-BE49-F238E27FC236}">
                <a16:creationId xmlns:a16="http://schemas.microsoft.com/office/drawing/2014/main" id="{60FEF4A3-68C6-4D14-9338-78D6F2213BAA}"/>
              </a:ext>
            </a:extLst>
          </p:cNvPr>
          <p:cNvSpPr>
            <a:spLocks noGrp="1"/>
          </p:cNvSpPr>
          <p:nvPr>
            <p:ph idx="1"/>
          </p:nvPr>
        </p:nvSpPr>
        <p:spPr>
          <a:xfrm>
            <a:off x="691079" y="1506896"/>
            <a:ext cx="4927425" cy="4625151"/>
          </a:xfrm>
        </p:spPr>
        <p:txBody>
          <a:bodyPr>
            <a:normAutofit lnSpcReduction="10000"/>
          </a:bodyPr>
          <a:lstStyle/>
          <a:p>
            <a:pPr marL="342900" lvl="0" indent="-342900" rtl="0">
              <a:spcAft>
                <a:spcPts val="800"/>
              </a:spcAft>
              <a:buFont typeface="+mj-lt"/>
              <a:buAutoNum type="arabicPeriod"/>
            </a:pPr>
            <a:r>
              <a:rPr lang="en-GB" sz="2600" b="1" u="sng" dirty="0">
                <a:effectLst/>
                <a:latin typeface="Times New Roman" panose="02020603050405020304" pitchFamily="18" charset="0"/>
                <a:ea typeface="Times New Roman" panose="02020603050405020304" pitchFamily="18" charset="0"/>
                <a:cs typeface="Arial" panose="020B0604020202020204" pitchFamily="34" charset="0"/>
              </a:rPr>
              <a:t>Has there been appropriation in the following scenario?</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2600" dirty="0">
                <a:effectLst/>
                <a:latin typeface="Times New Roman" panose="02020603050405020304" pitchFamily="18" charset="0"/>
                <a:ea typeface="Times New Roman" panose="02020603050405020304" pitchFamily="18" charset="0"/>
                <a:cs typeface="Arial" panose="020B0604020202020204" pitchFamily="34" charset="0"/>
              </a:rPr>
              <a:t>Maggie went into a sweet shop. Maggie picked up a “pick and mix” bag and filled it with sweets. Maggie intended to slip out of the shop unnoticed without paying. Maggie then lost confidence and left the sweets on the bag on the sweet tray.</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24480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95" name="Rectangle 2094">
            <a:extLst>
              <a:ext uri="{FF2B5EF4-FFF2-40B4-BE49-F238E27FC236}">
                <a16:creationId xmlns:a16="http://schemas.microsoft.com/office/drawing/2014/main" id="{2FD1FEA2-AFB3-4160-AD46-30A807296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097" name="Group 2096">
            <a:extLst>
              <a:ext uri="{FF2B5EF4-FFF2-40B4-BE49-F238E27FC236}">
                <a16:creationId xmlns:a16="http://schemas.microsoft.com/office/drawing/2014/main" id="{514AF8D4-8E5C-4E3A-999F-1FE86654EE4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098" name="Straight Connector 2097">
              <a:extLst>
                <a:ext uri="{FF2B5EF4-FFF2-40B4-BE49-F238E27FC236}">
                  <a16:creationId xmlns:a16="http://schemas.microsoft.com/office/drawing/2014/main" id="{AA8BE230-DCEC-4180-B5D3-EA65C4A343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99" name="Straight Connector 2098">
              <a:extLst>
                <a:ext uri="{FF2B5EF4-FFF2-40B4-BE49-F238E27FC236}">
                  <a16:creationId xmlns:a16="http://schemas.microsoft.com/office/drawing/2014/main" id="{54034248-80AA-4C75-A898-0CBAF23E74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0" name="Straight Connector 2099">
              <a:extLst>
                <a:ext uri="{FF2B5EF4-FFF2-40B4-BE49-F238E27FC236}">
                  <a16:creationId xmlns:a16="http://schemas.microsoft.com/office/drawing/2014/main" id="{B27431FC-0100-44D0-999E-3EF9B361E1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1" name="Straight Connector 2100">
              <a:extLst>
                <a:ext uri="{FF2B5EF4-FFF2-40B4-BE49-F238E27FC236}">
                  <a16:creationId xmlns:a16="http://schemas.microsoft.com/office/drawing/2014/main" id="{B71491DF-0796-4A80-B724-6CAAD85E57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2" name="Straight Connector 2101">
              <a:extLst>
                <a:ext uri="{FF2B5EF4-FFF2-40B4-BE49-F238E27FC236}">
                  <a16:creationId xmlns:a16="http://schemas.microsoft.com/office/drawing/2014/main" id="{5C3FFC75-C94A-4427-85D1-26F0028AC6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3" name="Straight Connector 2102">
              <a:extLst>
                <a:ext uri="{FF2B5EF4-FFF2-40B4-BE49-F238E27FC236}">
                  <a16:creationId xmlns:a16="http://schemas.microsoft.com/office/drawing/2014/main" id="{C0F1554D-792C-4554-B623-F99A47B1B2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4" name="Straight Connector 2103">
              <a:extLst>
                <a:ext uri="{FF2B5EF4-FFF2-40B4-BE49-F238E27FC236}">
                  <a16:creationId xmlns:a16="http://schemas.microsoft.com/office/drawing/2014/main" id="{46371075-9273-4FF4-A45B-606B943060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5" name="Straight Connector 2104">
              <a:extLst>
                <a:ext uri="{FF2B5EF4-FFF2-40B4-BE49-F238E27FC236}">
                  <a16:creationId xmlns:a16="http://schemas.microsoft.com/office/drawing/2014/main" id="{7844A38F-298C-477B-8764-0A32E50DD65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6" name="Straight Connector 2105">
              <a:extLst>
                <a:ext uri="{FF2B5EF4-FFF2-40B4-BE49-F238E27FC236}">
                  <a16:creationId xmlns:a16="http://schemas.microsoft.com/office/drawing/2014/main" id="{9F78CA47-3A09-4651-B57D-690F14C783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7" name="Straight Connector 2106">
              <a:extLst>
                <a:ext uri="{FF2B5EF4-FFF2-40B4-BE49-F238E27FC236}">
                  <a16:creationId xmlns:a16="http://schemas.microsoft.com/office/drawing/2014/main" id="{4CB69771-B806-4E29-834E-E0BBE273B8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8" name="Straight Connector 2107">
              <a:extLst>
                <a:ext uri="{FF2B5EF4-FFF2-40B4-BE49-F238E27FC236}">
                  <a16:creationId xmlns:a16="http://schemas.microsoft.com/office/drawing/2014/main" id="{027EE3C0-1B82-43F3-AF55-5D1D6FBF47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09" name="Straight Connector 2108">
              <a:extLst>
                <a:ext uri="{FF2B5EF4-FFF2-40B4-BE49-F238E27FC236}">
                  <a16:creationId xmlns:a16="http://schemas.microsoft.com/office/drawing/2014/main" id="{91898DA7-BA6E-4B4C-8139-596D59F482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0" name="Straight Connector 2109">
              <a:extLst>
                <a:ext uri="{FF2B5EF4-FFF2-40B4-BE49-F238E27FC236}">
                  <a16:creationId xmlns:a16="http://schemas.microsoft.com/office/drawing/2014/main" id="{8F121E84-2FAA-4948-B3B3-F1FE69ED877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1" name="Straight Connector 2110">
              <a:extLst>
                <a:ext uri="{FF2B5EF4-FFF2-40B4-BE49-F238E27FC236}">
                  <a16:creationId xmlns:a16="http://schemas.microsoft.com/office/drawing/2014/main" id="{F1C2C1AC-3864-47AA-B22A-D350A3A04E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2" name="Straight Connector 2111">
              <a:extLst>
                <a:ext uri="{FF2B5EF4-FFF2-40B4-BE49-F238E27FC236}">
                  <a16:creationId xmlns:a16="http://schemas.microsoft.com/office/drawing/2014/main" id="{2DFADCA4-3AD3-4D6C-81B7-259F203594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3" name="Straight Connector 2112">
              <a:extLst>
                <a:ext uri="{FF2B5EF4-FFF2-40B4-BE49-F238E27FC236}">
                  <a16:creationId xmlns:a16="http://schemas.microsoft.com/office/drawing/2014/main" id="{46D515CD-A4F0-4B0A-B6BB-11A2774FBB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4" name="Straight Connector 2113">
              <a:extLst>
                <a:ext uri="{FF2B5EF4-FFF2-40B4-BE49-F238E27FC236}">
                  <a16:creationId xmlns:a16="http://schemas.microsoft.com/office/drawing/2014/main" id="{5CB97DD1-8D17-426C-BC2A-B34FE583684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5" name="Straight Connector 2114">
              <a:extLst>
                <a:ext uri="{FF2B5EF4-FFF2-40B4-BE49-F238E27FC236}">
                  <a16:creationId xmlns:a16="http://schemas.microsoft.com/office/drawing/2014/main" id="{05865967-B063-41EC-85BC-A5CF90367E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6" name="Straight Connector 2115">
              <a:extLst>
                <a:ext uri="{FF2B5EF4-FFF2-40B4-BE49-F238E27FC236}">
                  <a16:creationId xmlns:a16="http://schemas.microsoft.com/office/drawing/2014/main" id="{FBC63DB2-5B99-42B5-9B7F-826B0BD876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7" name="Straight Connector 2116">
              <a:extLst>
                <a:ext uri="{FF2B5EF4-FFF2-40B4-BE49-F238E27FC236}">
                  <a16:creationId xmlns:a16="http://schemas.microsoft.com/office/drawing/2014/main" id="{46B694AB-9FC1-4857-A6CD-1FEC6D183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8" name="Straight Connector 2117">
              <a:extLst>
                <a:ext uri="{FF2B5EF4-FFF2-40B4-BE49-F238E27FC236}">
                  <a16:creationId xmlns:a16="http://schemas.microsoft.com/office/drawing/2014/main" id="{C42AE103-97D9-407D-BCE0-9FA4756612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19" name="Straight Connector 2118">
              <a:extLst>
                <a:ext uri="{FF2B5EF4-FFF2-40B4-BE49-F238E27FC236}">
                  <a16:creationId xmlns:a16="http://schemas.microsoft.com/office/drawing/2014/main" id="{730AC9FC-9BF1-4F78-B0F9-4E024D0C6D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20" name="Straight Connector 2119">
              <a:extLst>
                <a:ext uri="{FF2B5EF4-FFF2-40B4-BE49-F238E27FC236}">
                  <a16:creationId xmlns:a16="http://schemas.microsoft.com/office/drawing/2014/main" id="{6C77E885-6F2C-4E94-88DF-7E6BEF98AC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21" name="Straight Connector 2120">
              <a:extLst>
                <a:ext uri="{FF2B5EF4-FFF2-40B4-BE49-F238E27FC236}">
                  <a16:creationId xmlns:a16="http://schemas.microsoft.com/office/drawing/2014/main" id="{262840B5-21D6-4B05-802E-549F1A92A1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22" name="Straight Connector 2121">
              <a:extLst>
                <a:ext uri="{FF2B5EF4-FFF2-40B4-BE49-F238E27FC236}">
                  <a16:creationId xmlns:a16="http://schemas.microsoft.com/office/drawing/2014/main" id="{3B21055F-E4D5-474F-B6C7-C44BC1244B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23" name="Straight Connector 2122">
              <a:extLst>
                <a:ext uri="{FF2B5EF4-FFF2-40B4-BE49-F238E27FC236}">
                  <a16:creationId xmlns:a16="http://schemas.microsoft.com/office/drawing/2014/main" id="{8C49B031-FD8F-422C-AA54-9FB482600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24" name="Straight Connector 2123">
              <a:extLst>
                <a:ext uri="{FF2B5EF4-FFF2-40B4-BE49-F238E27FC236}">
                  <a16:creationId xmlns:a16="http://schemas.microsoft.com/office/drawing/2014/main" id="{FAF843B0-2A4F-4989-8B91-BDB7FECE75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25" name="Straight Connector 2124">
              <a:extLst>
                <a:ext uri="{FF2B5EF4-FFF2-40B4-BE49-F238E27FC236}">
                  <a16:creationId xmlns:a16="http://schemas.microsoft.com/office/drawing/2014/main" id="{90BC5B75-FAF9-427D-BD65-D37C1BF973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26" name="Straight Connector 2125">
              <a:extLst>
                <a:ext uri="{FF2B5EF4-FFF2-40B4-BE49-F238E27FC236}">
                  <a16:creationId xmlns:a16="http://schemas.microsoft.com/office/drawing/2014/main" id="{B0BFA052-2C6E-4F70-BF95-50DAC0649E1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27" name="Straight Connector 2126">
              <a:extLst>
                <a:ext uri="{FF2B5EF4-FFF2-40B4-BE49-F238E27FC236}">
                  <a16:creationId xmlns:a16="http://schemas.microsoft.com/office/drawing/2014/main" id="{CDD7C7F8-6562-470D-B38E-21F56B2AB2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28" name="Straight Connector 2127">
              <a:extLst>
                <a:ext uri="{FF2B5EF4-FFF2-40B4-BE49-F238E27FC236}">
                  <a16:creationId xmlns:a16="http://schemas.microsoft.com/office/drawing/2014/main" id="{06C7B2A1-F80D-4F4A-88E1-5FFB02B703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A2182E1-3F5E-40D4-B215-B09F628B63AB}"/>
              </a:ext>
            </a:extLst>
          </p:cNvPr>
          <p:cNvSpPr>
            <a:spLocks noGrp="1"/>
          </p:cNvSpPr>
          <p:nvPr>
            <p:ph type="title"/>
          </p:nvPr>
        </p:nvSpPr>
        <p:spPr>
          <a:xfrm>
            <a:off x="691079" y="725952"/>
            <a:ext cx="10325000" cy="1387118"/>
          </a:xfrm>
        </p:spPr>
        <p:txBody>
          <a:bodyPr>
            <a:normAutofit/>
          </a:bodyPr>
          <a:lstStyle/>
          <a:p>
            <a:r>
              <a:rPr lang="en-GB" dirty="0"/>
              <a:t>Actus Reus of Theft</a:t>
            </a:r>
          </a:p>
        </p:txBody>
      </p:sp>
      <p:sp>
        <p:nvSpPr>
          <p:cNvPr id="2130" name="Right Triangle 2129">
            <a:extLst>
              <a:ext uri="{FF2B5EF4-FFF2-40B4-BE49-F238E27FC236}">
                <a16:creationId xmlns:a16="http://schemas.microsoft.com/office/drawing/2014/main" id="{9AA2BC59-928B-43C3-B9E7-D77D4F3EE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95947" y="1516209"/>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Content Placeholder 2">
            <a:extLst>
              <a:ext uri="{FF2B5EF4-FFF2-40B4-BE49-F238E27FC236}">
                <a16:creationId xmlns:a16="http://schemas.microsoft.com/office/drawing/2014/main" id="{1F563F09-761F-44B0-82C4-AAD2C187276A}"/>
              </a:ext>
            </a:extLst>
          </p:cNvPr>
          <p:cNvSpPr>
            <a:spLocks noGrp="1"/>
          </p:cNvSpPr>
          <p:nvPr>
            <p:ph idx="1"/>
          </p:nvPr>
        </p:nvSpPr>
        <p:spPr>
          <a:xfrm>
            <a:off x="1202548" y="2340129"/>
            <a:ext cx="8817702" cy="3836833"/>
          </a:xfrm>
        </p:spPr>
        <p:txBody>
          <a:bodyPr vert="horz" lIns="91440" tIns="45720" rIns="91440" bIns="45720" rtlCol="0">
            <a:normAutofit/>
          </a:bodyPr>
          <a:lstStyle/>
          <a:p>
            <a:r>
              <a:rPr lang="en-GB"/>
              <a:t>Appropriates </a:t>
            </a:r>
          </a:p>
          <a:p>
            <a:pPr marL="0" indent="0">
              <a:buClr>
                <a:srgbClr val="8D87A6"/>
              </a:buClr>
              <a:buNone/>
            </a:pPr>
            <a:r>
              <a:rPr lang="en-GB"/>
              <a:t>s.3(1) TA: </a:t>
            </a:r>
            <a:r>
              <a:rPr lang="en-GB">
                <a:ea typeface="+mn-lt"/>
                <a:cs typeface="+mn-lt"/>
              </a:rPr>
              <a:t>"Any assumption by a person of the rights of an owner amounts to an appropriation, and this includes where he has come by the property (innocently or not) without stealing it, any later assumption of a right to it by keeping or dealing with it as an owner.”</a:t>
            </a:r>
            <a:endParaRPr lang="en-GB"/>
          </a:p>
          <a:p>
            <a:pPr>
              <a:buClr>
                <a:srgbClr val="8D87A6"/>
              </a:buClr>
            </a:pPr>
            <a:r>
              <a:rPr lang="en-GB" b="1"/>
              <a:t>Property</a:t>
            </a:r>
            <a:endParaRPr lang="en-US" b="1"/>
          </a:p>
          <a:p>
            <a:pPr>
              <a:buClr>
                <a:srgbClr val="8D87A6"/>
              </a:buClr>
            </a:pPr>
            <a:r>
              <a:rPr lang="en-GB"/>
              <a:t>Belonging to another</a:t>
            </a:r>
          </a:p>
        </p:txBody>
      </p:sp>
    </p:spTree>
    <p:extLst>
      <p:ext uri="{BB962C8B-B14F-4D97-AF65-F5344CB8AC3E}">
        <p14:creationId xmlns:p14="http://schemas.microsoft.com/office/powerpoint/2010/main" val="4072378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BFFBA-10E9-4922-B5D3-E8D0B37467CC}"/>
              </a:ext>
            </a:extLst>
          </p:cNvPr>
          <p:cNvSpPr>
            <a:spLocks noGrp="1"/>
          </p:cNvSpPr>
          <p:nvPr>
            <p:ph type="title"/>
          </p:nvPr>
        </p:nvSpPr>
        <p:spPr/>
        <p:txBody>
          <a:bodyPr/>
          <a:lstStyle/>
          <a:p>
            <a:r>
              <a:rPr lang="en-GB" dirty="0"/>
              <a:t>Property</a:t>
            </a:r>
          </a:p>
        </p:txBody>
      </p:sp>
      <p:sp>
        <p:nvSpPr>
          <p:cNvPr id="3" name="Content Placeholder 2">
            <a:extLst>
              <a:ext uri="{FF2B5EF4-FFF2-40B4-BE49-F238E27FC236}">
                <a16:creationId xmlns:a16="http://schemas.microsoft.com/office/drawing/2014/main" id="{9CD2172D-B663-4EE4-9DB6-25804BCE210F}"/>
              </a:ext>
            </a:extLst>
          </p:cNvPr>
          <p:cNvSpPr>
            <a:spLocks noGrp="1"/>
          </p:cNvSpPr>
          <p:nvPr>
            <p:ph idx="1"/>
          </p:nvPr>
        </p:nvSpPr>
        <p:spPr/>
        <p:txBody>
          <a:bodyPr/>
          <a:lstStyle/>
          <a:p>
            <a:pPr marL="457200" lvl="1" indent="0">
              <a:buNone/>
            </a:pPr>
            <a:r>
              <a:rPr lang="en-GB" sz="2000" b="1" u="sng" dirty="0">
                <a:solidFill>
                  <a:srgbClr val="FF0000"/>
                </a:solidFill>
              </a:rPr>
              <a:t>Section 4(1) TA [1968] </a:t>
            </a:r>
            <a:r>
              <a:rPr lang="en-GB" sz="2000" dirty="0"/>
              <a:t>provides:</a:t>
            </a:r>
            <a:endParaRPr lang="en-GB" sz="2400" dirty="0"/>
          </a:p>
          <a:p>
            <a:pPr lvl="1"/>
            <a:r>
              <a:rPr lang="en-GB" sz="2000" dirty="0"/>
              <a:t>"Property" includes money and all other property, real or personal, including things in action and other intangible property (things which cannot be touched).</a:t>
            </a:r>
            <a:endParaRPr lang="en-GB" sz="2400" dirty="0"/>
          </a:p>
          <a:p>
            <a:pPr lvl="1"/>
            <a:r>
              <a:rPr lang="en-GB" sz="2000" dirty="0"/>
              <a:t>Money – identifiable and coins of any currency.  A cheque is not money it is a 'thing in action' </a:t>
            </a:r>
            <a:r>
              <a:rPr lang="en-GB" sz="2000" b="1" dirty="0"/>
              <a:t>(Davis [1988]) </a:t>
            </a:r>
          </a:p>
          <a:p>
            <a:pPr lvl="1"/>
            <a:r>
              <a:rPr lang="en-GB" sz="2000" dirty="0"/>
              <a:t>Personal property – all property that is not land, including jewellery, TV sets, vehicles, phones.  Include illegal drugs </a:t>
            </a:r>
            <a:r>
              <a:rPr lang="en-GB" sz="2000" b="1" dirty="0"/>
              <a:t>(Smith [2011])</a:t>
            </a:r>
            <a:endParaRPr lang="en-GB" sz="2000" dirty="0"/>
          </a:p>
          <a:p>
            <a:pPr lvl="1"/>
            <a:r>
              <a:rPr lang="en-GB" sz="2000" dirty="0"/>
              <a:t>Real property – land and buildings</a:t>
            </a:r>
          </a:p>
          <a:p>
            <a:endParaRPr lang="en-GB" dirty="0"/>
          </a:p>
        </p:txBody>
      </p:sp>
    </p:spTree>
    <p:extLst>
      <p:ext uri="{BB962C8B-B14F-4D97-AF65-F5344CB8AC3E}">
        <p14:creationId xmlns:p14="http://schemas.microsoft.com/office/powerpoint/2010/main" val="19309149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C4FE4-AE7D-4228-9764-F31775DAF405}"/>
              </a:ext>
            </a:extLst>
          </p:cNvPr>
          <p:cNvSpPr>
            <a:spLocks noGrp="1"/>
          </p:cNvSpPr>
          <p:nvPr>
            <p:ph type="title"/>
          </p:nvPr>
        </p:nvSpPr>
        <p:spPr/>
        <p:txBody>
          <a:bodyPr/>
          <a:lstStyle/>
          <a:p>
            <a:r>
              <a:rPr lang="en-GB" dirty="0"/>
              <a:t>Belonging to another</a:t>
            </a:r>
          </a:p>
        </p:txBody>
      </p:sp>
      <p:sp>
        <p:nvSpPr>
          <p:cNvPr id="3" name="Content Placeholder 2">
            <a:extLst>
              <a:ext uri="{FF2B5EF4-FFF2-40B4-BE49-F238E27FC236}">
                <a16:creationId xmlns:a16="http://schemas.microsoft.com/office/drawing/2014/main" id="{39AC3021-BA94-46DE-B679-C8BC8B39E0A1}"/>
              </a:ext>
            </a:extLst>
          </p:cNvPr>
          <p:cNvSpPr>
            <a:spLocks noGrp="1"/>
          </p:cNvSpPr>
          <p:nvPr>
            <p:ph idx="1"/>
          </p:nvPr>
        </p:nvSpPr>
        <p:spPr/>
        <p:txBody>
          <a:bodyPr>
            <a:normAutofit fontScale="77500" lnSpcReduction="20000"/>
          </a:bodyPr>
          <a:lstStyle/>
          <a:p>
            <a:pPr marL="0" indent="0">
              <a:buNone/>
            </a:pPr>
            <a:r>
              <a:rPr lang="en-GB" sz="2000" b="1" dirty="0"/>
              <a:t>Property belonging to another</a:t>
            </a:r>
          </a:p>
          <a:p>
            <a:r>
              <a:rPr lang="en-GB" sz="2000" b="1" dirty="0">
                <a:solidFill>
                  <a:srgbClr val="FF0000"/>
                </a:solidFill>
              </a:rPr>
              <a:t>Section 5(1) TA [1968]</a:t>
            </a:r>
            <a:r>
              <a:rPr lang="en-GB" sz="2000" dirty="0"/>
              <a:t> provides an extended meaning for the phrase "belonging to another" where it states:</a:t>
            </a:r>
            <a:endParaRPr lang="en-GB" sz="2400" dirty="0"/>
          </a:p>
          <a:p>
            <a:pPr lvl="1"/>
            <a:r>
              <a:rPr lang="en-GB" sz="1800" dirty="0"/>
              <a:t>"property shall be regarded as belonging to any person having possession or control of it, or having in it any proprietary right or interest … “</a:t>
            </a:r>
          </a:p>
          <a:p>
            <a:pPr lvl="1"/>
            <a:r>
              <a:rPr lang="en-GB" sz="1800" dirty="0"/>
              <a:t>It does not have to be stolen from the</a:t>
            </a:r>
            <a:r>
              <a:rPr lang="en-GB" sz="1800" i="1" dirty="0"/>
              <a:t> legal </a:t>
            </a:r>
            <a:r>
              <a:rPr lang="en-GB" sz="1800" dirty="0"/>
              <a:t>owner </a:t>
            </a:r>
            <a:r>
              <a:rPr lang="en-GB" sz="1800" b="1" dirty="0"/>
              <a:t>(Smith [2011)</a:t>
            </a:r>
          </a:p>
          <a:p>
            <a:endParaRPr lang="en-GB" sz="2000" b="1" dirty="0"/>
          </a:p>
          <a:p>
            <a:r>
              <a:rPr lang="en-GB" sz="2000" dirty="0"/>
              <a:t>Possession does not require physical possession </a:t>
            </a:r>
            <a:r>
              <a:rPr lang="en-GB" sz="2000" dirty="0" err="1"/>
              <a:t>eg</a:t>
            </a:r>
            <a:r>
              <a:rPr lang="en-GB" sz="2000" dirty="0"/>
              <a:t> coin inserted in electricity meter belongs to electricity company</a:t>
            </a:r>
          </a:p>
          <a:p>
            <a:r>
              <a:rPr lang="en-GB" sz="2000" dirty="0"/>
              <a:t>Control – right in property, not necessary to physically hold or know of its existence </a:t>
            </a:r>
            <a:r>
              <a:rPr lang="en-GB" sz="2000" b="1" dirty="0"/>
              <a:t>(Woodman [1974])</a:t>
            </a:r>
          </a:p>
          <a:p>
            <a:r>
              <a:rPr lang="en-GB" b="1" dirty="0"/>
              <a:t>Webster [2006]- </a:t>
            </a:r>
            <a:r>
              <a:rPr lang="en-GB" dirty="0"/>
              <a:t>If property is received, it can still be theft if there is an obligation to deal with the property in a particular way </a:t>
            </a:r>
          </a:p>
          <a:p>
            <a:endParaRPr lang="en-GB" sz="2000" dirty="0"/>
          </a:p>
          <a:p>
            <a:endParaRPr lang="en-GB" dirty="0"/>
          </a:p>
        </p:txBody>
      </p:sp>
    </p:spTree>
    <p:extLst>
      <p:ext uri="{BB962C8B-B14F-4D97-AF65-F5344CB8AC3E}">
        <p14:creationId xmlns:p14="http://schemas.microsoft.com/office/powerpoint/2010/main" val="3266554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17B95BF4-177F-407D-B7E6-FD4B80CDDF55}"/>
              </a:ext>
            </a:extLst>
          </p:cNvPr>
          <p:cNvPicPr>
            <a:picLocks noChangeAspect="1"/>
          </p:cNvPicPr>
          <p:nvPr/>
        </p:nvPicPr>
        <p:blipFill rotWithShape="1">
          <a:blip r:embed="rId3"/>
          <a:srcRect l="3779" r="39482"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DCB6D765-E4D4-46FD-B463-42CBDB2BE7B7}"/>
              </a:ext>
            </a:extLst>
          </p:cNvPr>
          <p:cNvSpPr>
            <a:spLocks noGrp="1"/>
          </p:cNvSpPr>
          <p:nvPr>
            <p:ph type="title"/>
          </p:nvPr>
        </p:nvSpPr>
        <p:spPr>
          <a:xfrm>
            <a:off x="876753" y="-797547"/>
            <a:ext cx="4927425" cy="1938525"/>
          </a:xfrm>
        </p:spPr>
        <p:txBody>
          <a:bodyPr>
            <a:normAutofit/>
          </a:bodyPr>
          <a:lstStyle/>
          <a:p>
            <a:r>
              <a:rPr lang="en-GB" dirty="0"/>
              <a:t>Q3: Zaid </a:t>
            </a:r>
          </a:p>
        </p:txBody>
      </p:sp>
      <p:sp>
        <p:nvSpPr>
          <p:cNvPr id="3" name="Content Placeholder 2">
            <a:extLst>
              <a:ext uri="{FF2B5EF4-FFF2-40B4-BE49-F238E27FC236}">
                <a16:creationId xmlns:a16="http://schemas.microsoft.com/office/drawing/2014/main" id="{E68200FD-2687-4D4A-996B-EAD7311F6346}"/>
              </a:ext>
            </a:extLst>
          </p:cNvPr>
          <p:cNvSpPr>
            <a:spLocks noGrp="1"/>
          </p:cNvSpPr>
          <p:nvPr>
            <p:ph idx="1"/>
          </p:nvPr>
        </p:nvSpPr>
        <p:spPr>
          <a:xfrm>
            <a:off x="691079" y="1512146"/>
            <a:ext cx="4927425" cy="4619902"/>
          </a:xfrm>
        </p:spPr>
        <p:txBody>
          <a:bodyPr>
            <a:normAutofit/>
          </a:bodyPr>
          <a:lstStyle/>
          <a:p>
            <a:pPr marL="342900" lvl="0" indent="-342900" rtl="0">
              <a:lnSpc>
                <a:spcPct val="100000"/>
              </a:lnSpc>
              <a:spcAft>
                <a:spcPts val="800"/>
              </a:spcAft>
              <a:buFont typeface="+mj-lt"/>
              <a:buAutoNum type="arabicPeriod"/>
            </a:pPr>
            <a:r>
              <a:rPr lang="en-GB" b="1" u="sng" dirty="0">
                <a:effectLst/>
                <a:latin typeface="Times New Roman" panose="02020603050405020304" pitchFamily="18" charset="0"/>
                <a:ea typeface="Times New Roman" panose="02020603050405020304" pitchFamily="18" charset="0"/>
                <a:cs typeface="Arial" panose="020B0604020202020204" pitchFamily="34" charset="0"/>
              </a:rPr>
              <a:t>Discuss the following scenario in relation to “property belonging to another”:</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r>
              <a:rPr lang="en-GB" dirty="0">
                <a:effectLst/>
                <a:latin typeface="Times New Roman" panose="02020603050405020304" pitchFamily="18" charset="0"/>
                <a:ea typeface="Times New Roman" panose="02020603050405020304" pitchFamily="18" charset="0"/>
                <a:cs typeface="Arial" panose="020B0604020202020204" pitchFamily="34" charset="0"/>
              </a:rPr>
              <a:t>Zaid took his lawnmower, which was not cutting the grass adequately, into a shop to get it repaired.  The shop owner said that it would be fixed in two days’ time.  A term of the repair was that the shop owner had the right to keep the lawnmower for the agreed period.  Zaid’s wife then informed him that they were having a barbecue that evening and she wanted the grass cut, even if it was cut badly.  Zaid went back to the shop.  He saw his lawnmower in the backyard and took it.</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endParaRPr lang="en-GB" sz="1400" dirty="0"/>
          </a:p>
        </p:txBody>
      </p:sp>
    </p:spTree>
    <p:extLst>
      <p:ext uri="{BB962C8B-B14F-4D97-AF65-F5344CB8AC3E}">
        <p14:creationId xmlns:p14="http://schemas.microsoft.com/office/powerpoint/2010/main" val="40457954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6AD28-4276-4DCC-9915-B311CEE38BF8}"/>
              </a:ext>
            </a:extLst>
          </p:cNvPr>
          <p:cNvSpPr>
            <a:spLocks noGrp="1"/>
          </p:cNvSpPr>
          <p:nvPr>
            <p:ph type="title"/>
          </p:nvPr>
        </p:nvSpPr>
        <p:spPr/>
        <p:txBody>
          <a:bodyPr/>
          <a:lstStyle/>
          <a:p>
            <a:r>
              <a:rPr lang="en-GB" dirty="0"/>
              <a:t>What is the MR of Theft?</a:t>
            </a:r>
          </a:p>
        </p:txBody>
      </p:sp>
      <p:sp>
        <p:nvSpPr>
          <p:cNvPr id="3" name="Content Placeholder 2">
            <a:extLst>
              <a:ext uri="{FF2B5EF4-FFF2-40B4-BE49-F238E27FC236}">
                <a16:creationId xmlns:a16="http://schemas.microsoft.com/office/drawing/2014/main" id="{211446EF-20B9-4CB3-8481-2A2C80F66DD5}"/>
              </a:ext>
            </a:extLst>
          </p:cNvPr>
          <p:cNvSpPr>
            <a:spLocks noGrp="1"/>
          </p:cNvSpPr>
          <p:nvPr>
            <p:ph idx="1"/>
          </p:nvPr>
        </p:nvSpPr>
        <p:spPr/>
        <p:txBody>
          <a:bodyPr>
            <a:normAutofit/>
          </a:bodyPr>
          <a:lstStyle/>
          <a:p>
            <a:pPr marL="0" indent="0">
              <a:buNone/>
            </a:pPr>
            <a:r>
              <a:rPr lang="en-GB" sz="2800" dirty="0"/>
              <a:t>1. Dishonestly</a:t>
            </a:r>
          </a:p>
          <a:p>
            <a:pPr marL="0" indent="0">
              <a:buNone/>
            </a:pPr>
            <a:r>
              <a:rPr lang="en-GB" sz="2800" dirty="0"/>
              <a:t>2. Intention of permanently depriving</a:t>
            </a:r>
          </a:p>
        </p:txBody>
      </p:sp>
    </p:spTree>
    <p:extLst>
      <p:ext uri="{BB962C8B-B14F-4D97-AF65-F5344CB8AC3E}">
        <p14:creationId xmlns:p14="http://schemas.microsoft.com/office/powerpoint/2010/main" val="1757812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19731-615A-900B-4ECB-05256F709E93}"/>
              </a:ext>
            </a:extLst>
          </p:cNvPr>
          <p:cNvSpPr>
            <a:spLocks noGrp="1"/>
          </p:cNvSpPr>
          <p:nvPr>
            <p:ph type="title"/>
          </p:nvPr>
        </p:nvSpPr>
        <p:spPr/>
        <p:txBody>
          <a:bodyPr/>
          <a:lstStyle/>
          <a:p>
            <a:r>
              <a:rPr lang="en-GB" dirty="0"/>
              <a:t>TASK: Using Lexis, research the case facts of the following:</a:t>
            </a:r>
          </a:p>
        </p:txBody>
      </p:sp>
      <p:sp>
        <p:nvSpPr>
          <p:cNvPr id="3" name="Content Placeholder 2">
            <a:extLst>
              <a:ext uri="{FF2B5EF4-FFF2-40B4-BE49-F238E27FC236}">
                <a16:creationId xmlns:a16="http://schemas.microsoft.com/office/drawing/2014/main" id="{E0334DF2-91D5-A754-6CF1-60DDDC0868B7}"/>
              </a:ext>
            </a:extLst>
          </p:cNvPr>
          <p:cNvSpPr>
            <a:spLocks noGrp="1"/>
          </p:cNvSpPr>
          <p:nvPr>
            <p:ph idx="1"/>
          </p:nvPr>
        </p:nvSpPr>
        <p:spPr/>
        <p:txBody>
          <a:bodyPr>
            <a:normAutofit/>
          </a:bodyPr>
          <a:lstStyle/>
          <a:p>
            <a:r>
              <a:rPr lang="en-GB" sz="5400" dirty="0"/>
              <a:t>R v Ghosh [1982]</a:t>
            </a:r>
          </a:p>
          <a:p>
            <a:r>
              <a:rPr lang="en-GB" sz="5400" dirty="0"/>
              <a:t>Ivey v Genting Casinos [2017]</a:t>
            </a:r>
          </a:p>
          <a:p>
            <a:r>
              <a:rPr lang="en-GB" sz="5400" dirty="0"/>
              <a:t>R v Barton and Booth [2020] </a:t>
            </a:r>
          </a:p>
        </p:txBody>
      </p:sp>
    </p:spTree>
    <p:extLst>
      <p:ext uri="{BB962C8B-B14F-4D97-AF65-F5344CB8AC3E}">
        <p14:creationId xmlns:p14="http://schemas.microsoft.com/office/powerpoint/2010/main" val="17891557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827B8-78D3-43EB-A119-76A66B076336}"/>
              </a:ext>
            </a:extLst>
          </p:cNvPr>
          <p:cNvSpPr>
            <a:spLocks noGrp="1"/>
          </p:cNvSpPr>
          <p:nvPr>
            <p:ph type="title"/>
          </p:nvPr>
        </p:nvSpPr>
        <p:spPr/>
        <p:txBody>
          <a:bodyPr/>
          <a:lstStyle/>
          <a:p>
            <a:r>
              <a:rPr lang="en-GB" dirty="0"/>
              <a:t>M.R: Dishonestly</a:t>
            </a:r>
          </a:p>
        </p:txBody>
      </p:sp>
      <p:sp>
        <p:nvSpPr>
          <p:cNvPr id="3" name="Content Placeholder 2">
            <a:extLst>
              <a:ext uri="{FF2B5EF4-FFF2-40B4-BE49-F238E27FC236}">
                <a16:creationId xmlns:a16="http://schemas.microsoft.com/office/drawing/2014/main" id="{E072D008-16DB-44E9-95BE-4960514B02C7}"/>
              </a:ext>
            </a:extLst>
          </p:cNvPr>
          <p:cNvSpPr>
            <a:spLocks noGrp="1"/>
          </p:cNvSpPr>
          <p:nvPr>
            <p:ph idx="1"/>
          </p:nvPr>
        </p:nvSpPr>
        <p:spPr/>
        <p:txBody>
          <a:bodyPr/>
          <a:lstStyle/>
          <a:p>
            <a:pPr lvl="1"/>
            <a:r>
              <a:rPr lang="en-GB" sz="2000" b="1" dirty="0">
                <a:solidFill>
                  <a:srgbClr val="404040"/>
                </a:solidFill>
              </a:rPr>
              <a:t> Development of the common law test for dishonesty:</a:t>
            </a:r>
          </a:p>
          <a:p>
            <a:pPr marL="457200" lvl="1" indent="0">
              <a:buNone/>
            </a:pPr>
            <a:r>
              <a:rPr lang="en-GB" sz="2000" b="1" dirty="0" err="1">
                <a:solidFill>
                  <a:srgbClr val="FF0000"/>
                </a:solidFill>
              </a:rPr>
              <a:t>Gilks</a:t>
            </a:r>
            <a:r>
              <a:rPr lang="en-GB" sz="2000" b="1" dirty="0">
                <a:solidFill>
                  <a:srgbClr val="FF0000"/>
                </a:solidFill>
              </a:rPr>
              <a:t> [1972] - subjective</a:t>
            </a:r>
          </a:p>
          <a:p>
            <a:pPr marL="457200" lvl="1" indent="0">
              <a:buNone/>
            </a:pPr>
            <a:r>
              <a:rPr lang="en-GB" sz="2000" b="1" dirty="0">
                <a:solidFill>
                  <a:srgbClr val="FF0000"/>
                </a:solidFill>
              </a:rPr>
              <a:t>Feely [1973] - objective</a:t>
            </a:r>
          </a:p>
          <a:p>
            <a:pPr marL="457200" lvl="1" indent="0">
              <a:buNone/>
            </a:pPr>
            <a:r>
              <a:rPr lang="en-GB" sz="2000" b="1" dirty="0">
                <a:solidFill>
                  <a:srgbClr val="FF0000"/>
                </a:solidFill>
              </a:rPr>
              <a:t>Ghosh [1982] – objective and subjective</a:t>
            </a:r>
          </a:p>
          <a:p>
            <a:pPr marL="457200" lvl="1" indent="0">
              <a:buNone/>
            </a:pPr>
            <a:r>
              <a:rPr lang="en-GB" sz="2000" b="1" dirty="0" err="1">
                <a:solidFill>
                  <a:srgbClr val="FF0000"/>
                </a:solidFill>
              </a:rPr>
              <a:t>Jouman</a:t>
            </a:r>
            <a:r>
              <a:rPr lang="en-GB" sz="2000" b="1" dirty="0">
                <a:solidFill>
                  <a:srgbClr val="FF0000"/>
                </a:solidFill>
              </a:rPr>
              <a:t> [2012]</a:t>
            </a:r>
          </a:p>
          <a:p>
            <a:pPr marL="457200" lvl="1" indent="0">
              <a:buNone/>
            </a:pPr>
            <a:r>
              <a:rPr lang="en-GB" sz="2000" b="1" dirty="0">
                <a:solidFill>
                  <a:srgbClr val="FF0000"/>
                </a:solidFill>
              </a:rPr>
              <a:t>Hayes [2015]</a:t>
            </a:r>
          </a:p>
          <a:p>
            <a:pPr marL="0" indent="0">
              <a:buNone/>
            </a:pPr>
            <a:r>
              <a:rPr lang="en-GB" sz="3600" b="1" dirty="0">
                <a:solidFill>
                  <a:schemeClr val="accent5"/>
                </a:solidFill>
              </a:rPr>
              <a:t>CURRENT LAW: Ivey v Genting Casinos [2017]</a:t>
            </a:r>
          </a:p>
        </p:txBody>
      </p:sp>
    </p:spTree>
    <p:extLst>
      <p:ext uri="{BB962C8B-B14F-4D97-AF65-F5344CB8AC3E}">
        <p14:creationId xmlns:p14="http://schemas.microsoft.com/office/powerpoint/2010/main" val="3083174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E2B8D-33C6-471E-BC72-0D3DA635CDF5}"/>
              </a:ext>
            </a:extLst>
          </p:cNvPr>
          <p:cNvSpPr>
            <a:spLocks noGrp="1"/>
          </p:cNvSpPr>
          <p:nvPr>
            <p:ph type="title"/>
          </p:nvPr>
        </p:nvSpPr>
        <p:spPr/>
        <p:txBody>
          <a:bodyPr/>
          <a:lstStyle/>
          <a:p>
            <a:r>
              <a:rPr lang="en-GB" dirty="0"/>
              <a:t>Ivey v Genting Casinos [2017]</a:t>
            </a:r>
          </a:p>
        </p:txBody>
      </p:sp>
      <p:sp>
        <p:nvSpPr>
          <p:cNvPr id="3" name="Content Placeholder 2">
            <a:extLst>
              <a:ext uri="{FF2B5EF4-FFF2-40B4-BE49-F238E27FC236}">
                <a16:creationId xmlns:a16="http://schemas.microsoft.com/office/drawing/2014/main" id="{52913F95-88D3-41C6-80CC-5430F7C06DB6}"/>
              </a:ext>
            </a:extLst>
          </p:cNvPr>
          <p:cNvSpPr>
            <a:spLocks noGrp="1"/>
          </p:cNvSpPr>
          <p:nvPr>
            <p:ph idx="1"/>
          </p:nvPr>
        </p:nvSpPr>
        <p:spPr/>
        <p:txBody>
          <a:bodyPr/>
          <a:lstStyle/>
          <a:p>
            <a:pPr marL="0" indent="0">
              <a:buNone/>
            </a:pPr>
            <a:r>
              <a:rPr lang="en-GB" sz="2000" dirty="0"/>
              <a:t>Following Ivey, when dishonesty is in question, the court must now decide:</a:t>
            </a:r>
          </a:p>
          <a:p>
            <a:pPr marL="0" indent="0">
              <a:buNone/>
            </a:pPr>
            <a:r>
              <a:rPr lang="en-GB" sz="2000" b="1" dirty="0"/>
              <a:t>A) the actual state of the individual's knowledge or belief as to the facts</a:t>
            </a:r>
          </a:p>
          <a:p>
            <a:pPr marL="0" indent="0">
              <a:buNone/>
            </a:pPr>
            <a:r>
              <a:rPr lang="en-GB" sz="2000" b="1" dirty="0"/>
              <a:t>B) the questions whether D's conduct was honest or dishonest is to be determined by the courts applying the (objective) standards of ordinary decent people – Was D's conduct dishonest by the standards of ordinary decent people?</a:t>
            </a:r>
          </a:p>
          <a:p>
            <a:pPr marL="0" indent="0">
              <a:buNone/>
            </a:pPr>
            <a:r>
              <a:rPr lang="en-GB" sz="2000" b="1" dirty="0"/>
              <a:t>C) There is no longer a requirement that the D must appreciate that what they have done is dishonest by the standards of ordinary decent people (second limb of Ghosh test no longer applicable)</a:t>
            </a:r>
          </a:p>
          <a:p>
            <a:pPr marL="228600" lvl="1" indent="0">
              <a:buNone/>
            </a:pPr>
            <a:endParaRPr lang="en-GB" sz="2000" b="1" dirty="0">
              <a:solidFill>
                <a:srgbClr val="404040"/>
              </a:solidFill>
            </a:endParaRPr>
          </a:p>
        </p:txBody>
      </p:sp>
    </p:spTree>
    <p:extLst>
      <p:ext uri="{BB962C8B-B14F-4D97-AF65-F5344CB8AC3E}">
        <p14:creationId xmlns:p14="http://schemas.microsoft.com/office/powerpoint/2010/main" val="2295246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4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useBgFill="1">
        <p:nvSpPr>
          <p:cNvPr id="88" name="Freeform: Shape 50">
            <a:extLst>
              <a:ext uri="{FF2B5EF4-FFF2-40B4-BE49-F238E27FC236}">
                <a16:creationId xmlns:a16="http://schemas.microsoft.com/office/drawing/2014/main" id="{CFDF70F4-97B6-40D8-B1FA-9580DBD23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2244" y="224448"/>
            <a:ext cx="6857996" cy="6409096"/>
          </a:xfrm>
          <a:custGeom>
            <a:avLst/>
            <a:gdLst>
              <a:gd name="connsiteX0" fmla="*/ 0 w 6857996"/>
              <a:gd name="connsiteY0" fmla="*/ 2827344 h 6142577"/>
              <a:gd name="connsiteX1" fmla="*/ 0 w 6857996"/>
              <a:gd name="connsiteY1" fmla="*/ 5080510 h 6142577"/>
              <a:gd name="connsiteX2" fmla="*/ 3 w 6857996"/>
              <a:gd name="connsiteY2" fmla="*/ 5080510 h 6142577"/>
              <a:gd name="connsiteX3" fmla="*/ 3 w 6857996"/>
              <a:gd name="connsiteY3" fmla="*/ 6142577 h 6142577"/>
              <a:gd name="connsiteX4" fmla="*/ 6857996 w 6857996"/>
              <a:gd name="connsiteY4" fmla="*/ 6142577 h 6142577"/>
              <a:gd name="connsiteX5" fmla="*/ 6857996 w 6857996"/>
              <a:gd name="connsiteY5" fmla="*/ 3928749 h 6142577"/>
              <a:gd name="connsiteX6" fmla="*/ 6857996 w 6857996"/>
              <a:gd name="connsiteY6" fmla="*/ 2572597 h 6142577"/>
              <a:gd name="connsiteX7" fmla="*/ 6857996 w 6857996"/>
              <a:gd name="connsiteY7" fmla="*/ 307516 h 6142577"/>
              <a:gd name="connsiteX8" fmla="*/ 6550769 w 6857996"/>
              <a:gd name="connsiteY8" fmla="*/ 222609 h 6142577"/>
              <a:gd name="connsiteX9" fmla="*/ 5031274 w 6857996"/>
              <a:gd name="connsiteY9" fmla="*/ 33 h 6142577"/>
              <a:gd name="connsiteX10" fmla="*/ 310659 w 6857996"/>
              <a:gd name="connsiteY10" fmla="*/ 1067285 h 6142577"/>
              <a:gd name="connsiteX11" fmla="*/ 2 w 6857996"/>
              <a:gd name="connsiteY11" fmla="*/ 1072307 h 6142577"/>
              <a:gd name="connsiteX12" fmla="*/ 2 w 6857996"/>
              <a:gd name="connsiteY12" fmla="*/ 2827344 h 614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6" h="6142577">
                <a:moveTo>
                  <a:pt x="0" y="2827344"/>
                </a:moveTo>
                <a:lnTo>
                  <a:pt x="0" y="5080510"/>
                </a:lnTo>
                <a:lnTo>
                  <a:pt x="3" y="5080510"/>
                </a:lnTo>
                <a:lnTo>
                  <a:pt x="3" y="6142577"/>
                </a:lnTo>
                <a:lnTo>
                  <a:pt x="6857996" y="6142577"/>
                </a:lnTo>
                <a:lnTo>
                  <a:pt x="6857996" y="3928749"/>
                </a:lnTo>
                <a:lnTo>
                  <a:pt x="6857996" y="2572597"/>
                </a:lnTo>
                <a:lnTo>
                  <a:pt x="6857996" y="307516"/>
                </a:lnTo>
                <a:lnTo>
                  <a:pt x="6550769" y="222609"/>
                </a:lnTo>
                <a:cubicBezTo>
                  <a:pt x="5946238" y="65902"/>
                  <a:pt x="5454822" y="1688"/>
                  <a:pt x="5031274" y="33"/>
                </a:cubicBezTo>
                <a:cubicBezTo>
                  <a:pt x="3337081" y="-6590"/>
                  <a:pt x="2728780" y="987729"/>
                  <a:pt x="310659" y="1067285"/>
                </a:cubicBezTo>
                <a:lnTo>
                  <a:pt x="2" y="1072307"/>
                </a:lnTo>
                <a:lnTo>
                  <a:pt x="2" y="2827344"/>
                </a:ln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3" name="Group 52">
            <a:extLst>
              <a:ext uri="{FF2B5EF4-FFF2-40B4-BE49-F238E27FC236}">
                <a16:creationId xmlns:a16="http://schemas.microsoft.com/office/drawing/2014/main" id="{807F70BA-21EF-4B7D-ACFF-D02E136D44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4" name="Straight Connector 53">
              <a:extLst>
                <a:ext uri="{FF2B5EF4-FFF2-40B4-BE49-F238E27FC236}">
                  <a16:creationId xmlns:a16="http://schemas.microsoft.com/office/drawing/2014/main" id="{7D487A9C-B45A-450B-B04B-02570D8F41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9C56948-B944-4EAA-A601-1C3F289A7C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43EFFD07-1C36-4595-9832-727669712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A5917E5-3154-42BC-8308-71C3D44DB4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4B05D64D-A9ED-421A-9ABE-761977A815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25E49393-F5BE-4823-92E3-7A624F7EA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46035503-21C0-4568-B46B-90BB750327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F5CACA2B-D1AF-419E-BFBF-413F69DFDB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2284408D-F3CE-466F-A0C8-D27F2BCFC6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2C5065B-1474-4D66-99DB-CFEF811C0F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C6F4B51-92DC-4003-A3E7-28710D57AB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D5C13CE-E4FE-4F85-BC09-9C950ED752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851C5D97-1CDA-475E-BAC6-EE58999872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B712EBA-54FF-45FE-9A4E-98C0C0EC2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7E0AB49E-A89E-4B6C-AAAA-96E326D154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1E63E817-E471-4A64-9EF6-FFB1FBB348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E4BB2927-CDAC-455A-8D26-8582DD13DD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8E42F79-594B-4397-8A30-281228EF99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6E578AA8-0A5F-4BAA-AAFC-8A1E07838B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9BA6CB24-165E-4D82-A315-18FFF8ABC6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A7AFC89-7922-47E2-8920-9883AF13C2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82D63DEE-348A-4118-952F-DCD6FC1B6D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7A17409-8146-400D-A3C1-1E93FE2056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621B7B93-01A0-4FDD-A6E1-5729577818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6D3948D1-38CD-41AC-BBE8-291A85A703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A633F3FE-70B6-41BD-A2D7-F9A53AB38E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09D1DD0D-9D4A-41EA-9650-F8215D949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8148EE7C-8DC4-4A31-A981-8F838EA8FA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F7F7EC5C-3015-4A5E-A9E3-B53F5293D2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7AF31F-4674-411A-837A-ED991478D2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3">
              <a:extLst>
                <a:ext uri="{FF2B5EF4-FFF2-40B4-BE49-F238E27FC236}">
                  <a16:creationId xmlns:a16="http://schemas.microsoft.com/office/drawing/2014/main" id="{5D3DAED2-414E-42E1-998A-6D7EF4A4D06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6" name="Right Triangle 85">
            <a:extLst>
              <a:ext uri="{FF2B5EF4-FFF2-40B4-BE49-F238E27FC236}">
                <a16:creationId xmlns:a16="http://schemas.microsoft.com/office/drawing/2014/main" id="{9E92C66B-792F-479F-B983-F47FEE1AB5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2530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83FA364-B37D-49D4-B38D-7C7A54EF49EF}"/>
              </a:ext>
            </a:extLst>
          </p:cNvPr>
          <p:cNvSpPr>
            <a:spLocks noGrp="1"/>
          </p:cNvSpPr>
          <p:nvPr>
            <p:ph type="title"/>
          </p:nvPr>
        </p:nvSpPr>
        <p:spPr>
          <a:xfrm>
            <a:off x="691079" y="725951"/>
            <a:ext cx="5408027" cy="1442463"/>
          </a:xfrm>
        </p:spPr>
        <p:txBody>
          <a:bodyPr>
            <a:normAutofit/>
          </a:bodyPr>
          <a:lstStyle/>
          <a:p>
            <a:r>
              <a:rPr lang="en-GB" dirty="0"/>
              <a:t>Q4: Eddy</a:t>
            </a:r>
          </a:p>
        </p:txBody>
      </p:sp>
      <p:sp>
        <p:nvSpPr>
          <p:cNvPr id="3" name="Content Placeholder 2">
            <a:extLst>
              <a:ext uri="{FF2B5EF4-FFF2-40B4-BE49-F238E27FC236}">
                <a16:creationId xmlns:a16="http://schemas.microsoft.com/office/drawing/2014/main" id="{2F789488-9339-44D0-BD4D-6BCC0AF0DBC2}"/>
              </a:ext>
            </a:extLst>
          </p:cNvPr>
          <p:cNvSpPr>
            <a:spLocks noGrp="1"/>
          </p:cNvSpPr>
          <p:nvPr>
            <p:ph idx="1"/>
          </p:nvPr>
        </p:nvSpPr>
        <p:spPr>
          <a:xfrm>
            <a:off x="691079" y="2340131"/>
            <a:ext cx="4424633" cy="3791918"/>
          </a:xfrm>
        </p:spPr>
        <p:txBody>
          <a:bodyPr>
            <a:normAutofit/>
          </a:bodyPr>
          <a:lstStyle/>
          <a:p>
            <a:r>
              <a:rPr lang="en-GB">
                <a:effectLst/>
                <a:latin typeface="Times New Roman" panose="02020603050405020304" pitchFamily="18" charset="0"/>
                <a:ea typeface="Times New Roman" panose="02020603050405020304" pitchFamily="18" charset="0"/>
                <a:cs typeface="Arial" panose="020B0604020202020204" pitchFamily="34" charset="0"/>
              </a:rPr>
              <a:t>Eddy was at a football match. During half time on his way to buy a drink, he noticed a £10 note on the floor, which he picked up, used to buy his drink and kept the change. Is Eddy dishonest when he appropriated the property?</a:t>
            </a:r>
            <a:endParaRPr lang="en-GB">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pic>
        <p:nvPicPr>
          <p:cNvPr id="4" name="Picture 3" descr="A close-up of a note&#10;&#10;Description automatically generated with medium confidence">
            <a:extLst>
              <a:ext uri="{FF2B5EF4-FFF2-40B4-BE49-F238E27FC236}">
                <a16:creationId xmlns:a16="http://schemas.microsoft.com/office/drawing/2014/main" id="{9C521B83-9E2B-4A7B-A29A-5EAECD8C882E}"/>
              </a:ext>
            </a:extLst>
          </p:cNvPr>
          <p:cNvPicPr>
            <a:picLocks noChangeAspect="1"/>
          </p:cNvPicPr>
          <p:nvPr/>
        </p:nvPicPr>
        <p:blipFill>
          <a:blip r:embed="rId3"/>
          <a:stretch>
            <a:fillRect/>
          </a:stretch>
        </p:blipFill>
        <p:spPr>
          <a:xfrm>
            <a:off x="7087094" y="2013288"/>
            <a:ext cx="4401655" cy="2837909"/>
          </a:xfrm>
          <a:prstGeom prst="rect">
            <a:avLst/>
          </a:prstGeom>
        </p:spPr>
      </p:pic>
    </p:spTree>
    <p:extLst>
      <p:ext uri="{BB962C8B-B14F-4D97-AF65-F5344CB8AC3E}">
        <p14:creationId xmlns:p14="http://schemas.microsoft.com/office/powerpoint/2010/main" val="35484329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4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useBgFill="1">
        <p:nvSpPr>
          <p:cNvPr id="88" name="Freeform: Shape 50">
            <a:extLst>
              <a:ext uri="{FF2B5EF4-FFF2-40B4-BE49-F238E27FC236}">
                <a16:creationId xmlns:a16="http://schemas.microsoft.com/office/drawing/2014/main" id="{CFDF70F4-97B6-40D8-B1FA-9580DBD23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2244" y="224448"/>
            <a:ext cx="6857996" cy="6409096"/>
          </a:xfrm>
          <a:custGeom>
            <a:avLst/>
            <a:gdLst>
              <a:gd name="connsiteX0" fmla="*/ 0 w 6857996"/>
              <a:gd name="connsiteY0" fmla="*/ 2827344 h 6142577"/>
              <a:gd name="connsiteX1" fmla="*/ 0 w 6857996"/>
              <a:gd name="connsiteY1" fmla="*/ 5080510 h 6142577"/>
              <a:gd name="connsiteX2" fmla="*/ 3 w 6857996"/>
              <a:gd name="connsiteY2" fmla="*/ 5080510 h 6142577"/>
              <a:gd name="connsiteX3" fmla="*/ 3 w 6857996"/>
              <a:gd name="connsiteY3" fmla="*/ 6142577 h 6142577"/>
              <a:gd name="connsiteX4" fmla="*/ 6857996 w 6857996"/>
              <a:gd name="connsiteY4" fmla="*/ 6142577 h 6142577"/>
              <a:gd name="connsiteX5" fmla="*/ 6857996 w 6857996"/>
              <a:gd name="connsiteY5" fmla="*/ 3928749 h 6142577"/>
              <a:gd name="connsiteX6" fmla="*/ 6857996 w 6857996"/>
              <a:gd name="connsiteY6" fmla="*/ 2572597 h 6142577"/>
              <a:gd name="connsiteX7" fmla="*/ 6857996 w 6857996"/>
              <a:gd name="connsiteY7" fmla="*/ 307516 h 6142577"/>
              <a:gd name="connsiteX8" fmla="*/ 6550769 w 6857996"/>
              <a:gd name="connsiteY8" fmla="*/ 222609 h 6142577"/>
              <a:gd name="connsiteX9" fmla="*/ 5031274 w 6857996"/>
              <a:gd name="connsiteY9" fmla="*/ 33 h 6142577"/>
              <a:gd name="connsiteX10" fmla="*/ 310659 w 6857996"/>
              <a:gd name="connsiteY10" fmla="*/ 1067285 h 6142577"/>
              <a:gd name="connsiteX11" fmla="*/ 2 w 6857996"/>
              <a:gd name="connsiteY11" fmla="*/ 1072307 h 6142577"/>
              <a:gd name="connsiteX12" fmla="*/ 2 w 6857996"/>
              <a:gd name="connsiteY12" fmla="*/ 2827344 h 614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6" h="6142577">
                <a:moveTo>
                  <a:pt x="0" y="2827344"/>
                </a:moveTo>
                <a:lnTo>
                  <a:pt x="0" y="5080510"/>
                </a:lnTo>
                <a:lnTo>
                  <a:pt x="3" y="5080510"/>
                </a:lnTo>
                <a:lnTo>
                  <a:pt x="3" y="6142577"/>
                </a:lnTo>
                <a:lnTo>
                  <a:pt x="6857996" y="6142577"/>
                </a:lnTo>
                <a:lnTo>
                  <a:pt x="6857996" y="3928749"/>
                </a:lnTo>
                <a:lnTo>
                  <a:pt x="6857996" y="2572597"/>
                </a:lnTo>
                <a:lnTo>
                  <a:pt x="6857996" y="307516"/>
                </a:lnTo>
                <a:lnTo>
                  <a:pt x="6550769" y="222609"/>
                </a:lnTo>
                <a:cubicBezTo>
                  <a:pt x="5946238" y="65902"/>
                  <a:pt x="5454822" y="1688"/>
                  <a:pt x="5031274" y="33"/>
                </a:cubicBezTo>
                <a:cubicBezTo>
                  <a:pt x="3337081" y="-6590"/>
                  <a:pt x="2728780" y="987729"/>
                  <a:pt x="310659" y="1067285"/>
                </a:cubicBezTo>
                <a:lnTo>
                  <a:pt x="2" y="1072307"/>
                </a:lnTo>
                <a:lnTo>
                  <a:pt x="2" y="2827344"/>
                </a:ln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3" name="Group 52">
            <a:extLst>
              <a:ext uri="{FF2B5EF4-FFF2-40B4-BE49-F238E27FC236}">
                <a16:creationId xmlns:a16="http://schemas.microsoft.com/office/drawing/2014/main" id="{807F70BA-21EF-4B7D-ACFF-D02E136D44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4" name="Straight Connector 53">
              <a:extLst>
                <a:ext uri="{FF2B5EF4-FFF2-40B4-BE49-F238E27FC236}">
                  <a16:creationId xmlns:a16="http://schemas.microsoft.com/office/drawing/2014/main" id="{7D487A9C-B45A-450B-B04B-02570D8F41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09C56948-B944-4EAA-A601-1C3F289A7C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43EFFD07-1C36-4595-9832-727669712C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A5917E5-3154-42BC-8308-71C3D44DB4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4B05D64D-A9ED-421A-9ABE-761977A815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25E49393-F5BE-4823-92E3-7A624F7EA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46035503-21C0-4568-B46B-90BB750327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F5CACA2B-D1AF-419E-BFBF-413F69DFDB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2284408D-F3CE-466F-A0C8-D27F2BCFC6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2C5065B-1474-4D66-99DB-CFEF811C0FD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6C6F4B51-92DC-4003-A3E7-28710D57AB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D5C13CE-E4FE-4F85-BC09-9C950ED752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851C5D97-1CDA-475E-BAC6-EE58999872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B712EBA-54FF-45FE-9A4E-98C0C0EC2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7E0AB49E-A89E-4B6C-AAAA-96E326D154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1E63E817-E471-4A64-9EF6-FFB1FBB348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E4BB2927-CDAC-455A-8D26-8582DD13DD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8E42F79-594B-4397-8A30-281228EF993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6E578AA8-0A5F-4BAA-AAFC-8A1E07838B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9BA6CB24-165E-4D82-A315-18FFF8ABC6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A7AFC89-7922-47E2-8920-9883AF13C2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82D63DEE-348A-4118-952F-DCD6FC1B6D2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47A17409-8146-400D-A3C1-1E93FE2056D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621B7B93-01A0-4FDD-A6E1-5729577818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6D3948D1-38CD-41AC-BBE8-291A85A7035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A633F3FE-70B6-41BD-A2D7-F9A53AB38EB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09D1DD0D-9D4A-41EA-9650-F8215D949B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8148EE7C-8DC4-4A31-A981-8F838EA8FA0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F7F7EC5C-3015-4A5E-A9E3-B53F5293D2F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7AF31F-4674-411A-837A-ED991478D2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3">
              <a:extLst>
                <a:ext uri="{FF2B5EF4-FFF2-40B4-BE49-F238E27FC236}">
                  <a16:creationId xmlns:a16="http://schemas.microsoft.com/office/drawing/2014/main" id="{5D3DAED2-414E-42E1-998A-6D7EF4A4D06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6" name="Right Triangle 85">
            <a:extLst>
              <a:ext uri="{FF2B5EF4-FFF2-40B4-BE49-F238E27FC236}">
                <a16:creationId xmlns:a16="http://schemas.microsoft.com/office/drawing/2014/main" id="{9E92C66B-792F-479F-B983-F47FEE1AB5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2530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911659F-44D0-4108-B408-31348F3FDC1D}"/>
              </a:ext>
            </a:extLst>
          </p:cNvPr>
          <p:cNvSpPr>
            <a:spLocks noGrp="1"/>
          </p:cNvSpPr>
          <p:nvPr>
            <p:ph type="title"/>
          </p:nvPr>
        </p:nvSpPr>
        <p:spPr>
          <a:xfrm>
            <a:off x="691079" y="725951"/>
            <a:ext cx="5408027" cy="1442463"/>
          </a:xfrm>
        </p:spPr>
        <p:txBody>
          <a:bodyPr>
            <a:normAutofit/>
          </a:bodyPr>
          <a:lstStyle/>
          <a:p>
            <a:r>
              <a:rPr lang="en-GB" dirty="0"/>
              <a:t>Q5: Chelsea</a:t>
            </a:r>
            <a:br>
              <a:rPr lang="en-GB"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CCE6B80A-8074-48F4-9DD9-77ADC5783682}"/>
              </a:ext>
            </a:extLst>
          </p:cNvPr>
          <p:cNvSpPr>
            <a:spLocks noGrp="1"/>
          </p:cNvSpPr>
          <p:nvPr>
            <p:ph idx="1"/>
          </p:nvPr>
        </p:nvSpPr>
        <p:spPr>
          <a:xfrm>
            <a:off x="691079" y="2340131"/>
            <a:ext cx="4424633" cy="3791918"/>
          </a:xfrm>
        </p:spPr>
        <p:txBody>
          <a:bodyPr>
            <a:normAutofit/>
          </a:bodyPr>
          <a:lstStyle/>
          <a:p>
            <a:r>
              <a:rPr lang="en-GB" sz="1900">
                <a:effectLst/>
                <a:latin typeface="Times New Roman" panose="02020603050405020304" pitchFamily="18" charset="0"/>
                <a:ea typeface="Times New Roman" panose="02020603050405020304" pitchFamily="18" charset="0"/>
                <a:cs typeface="Arial" panose="020B0604020202020204" pitchFamily="34" charset="0"/>
              </a:rPr>
              <a:t>Chelsea was doing her weekly shopping in Asda.  Her children, who were with her, were screaming because they were bored and wanted to go home. Chelsea took a couple of packets of crisps off the shelf.  She gave the crisps to the children to keep them quiet, Chelsea thought that the owners of Asda would not mind as she was going to pay for them when she got to the checkout, which she did. Did she dishonestly appropriate the property?</a:t>
            </a:r>
            <a:endParaRPr lang="en-GB" sz="190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sz="1900"/>
          </a:p>
        </p:txBody>
      </p:sp>
      <p:pic>
        <p:nvPicPr>
          <p:cNvPr id="4" name="Picture 3" descr="A child eating a piece of food&#10;&#10;Description automatically generated with low confidence">
            <a:extLst>
              <a:ext uri="{FF2B5EF4-FFF2-40B4-BE49-F238E27FC236}">
                <a16:creationId xmlns:a16="http://schemas.microsoft.com/office/drawing/2014/main" id="{7608A791-66CC-4F51-BF74-44DE58880089}"/>
              </a:ext>
            </a:extLst>
          </p:cNvPr>
          <p:cNvPicPr>
            <a:picLocks noChangeAspect="1"/>
          </p:cNvPicPr>
          <p:nvPr/>
        </p:nvPicPr>
        <p:blipFill>
          <a:blip r:embed="rId3"/>
          <a:stretch>
            <a:fillRect/>
          </a:stretch>
        </p:blipFill>
        <p:spPr>
          <a:xfrm>
            <a:off x="7359985" y="721082"/>
            <a:ext cx="3855873" cy="5422322"/>
          </a:xfrm>
          <a:prstGeom prst="rect">
            <a:avLst/>
          </a:prstGeom>
        </p:spPr>
      </p:pic>
    </p:spTree>
    <p:extLst>
      <p:ext uri="{BB962C8B-B14F-4D97-AF65-F5344CB8AC3E}">
        <p14:creationId xmlns:p14="http://schemas.microsoft.com/office/powerpoint/2010/main" val="13201183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C803E-E207-4ADE-8815-8FD9C9CEE2D7}"/>
              </a:ext>
            </a:extLst>
          </p:cNvPr>
          <p:cNvSpPr>
            <a:spLocks noGrp="1"/>
          </p:cNvSpPr>
          <p:nvPr>
            <p:ph type="title"/>
          </p:nvPr>
        </p:nvSpPr>
        <p:spPr/>
        <p:txBody>
          <a:bodyPr/>
          <a:lstStyle/>
          <a:p>
            <a:r>
              <a:rPr lang="en-GB" dirty="0"/>
              <a:t>M.R: Intention to permanently deprive?</a:t>
            </a:r>
          </a:p>
        </p:txBody>
      </p:sp>
      <p:sp>
        <p:nvSpPr>
          <p:cNvPr id="3" name="Content Placeholder 2">
            <a:extLst>
              <a:ext uri="{FF2B5EF4-FFF2-40B4-BE49-F238E27FC236}">
                <a16:creationId xmlns:a16="http://schemas.microsoft.com/office/drawing/2014/main" id="{2CF5E840-8ED1-49EF-9405-383210424AF7}"/>
              </a:ext>
            </a:extLst>
          </p:cNvPr>
          <p:cNvSpPr>
            <a:spLocks noGrp="1"/>
          </p:cNvSpPr>
          <p:nvPr>
            <p:ph idx="1"/>
          </p:nvPr>
        </p:nvSpPr>
        <p:spPr/>
        <p:txBody>
          <a:bodyPr>
            <a:normAutofit fontScale="92500"/>
          </a:bodyPr>
          <a:lstStyle/>
          <a:p>
            <a:r>
              <a:rPr lang="en-GB" sz="2800" b="1" dirty="0"/>
              <a:t>Intention to permanently deprive</a:t>
            </a:r>
          </a:p>
          <a:p>
            <a:pPr lvl="1"/>
            <a:r>
              <a:rPr lang="en-GB" sz="2400" dirty="0"/>
              <a:t>D does not have to succeed in permanently depriving V of the property</a:t>
            </a:r>
          </a:p>
          <a:p>
            <a:pPr lvl="1"/>
            <a:r>
              <a:rPr lang="en-GB" sz="2400" dirty="0"/>
              <a:t>Intention to permanently deprive is a matter of fact, for the jury to determine</a:t>
            </a:r>
          </a:p>
          <a:p>
            <a:pPr marL="0" indent="0">
              <a:buNone/>
            </a:pPr>
            <a:r>
              <a:rPr lang="en-GB" sz="2800" dirty="0"/>
              <a:t>S6 Theft Act:</a:t>
            </a:r>
          </a:p>
          <a:p>
            <a:pPr lvl="1"/>
            <a:r>
              <a:rPr lang="en-GB" sz="2400" dirty="0"/>
              <a:t>other's rights. </a:t>
            </a:r>
            <a:r>
              <a:rPr lang="en-GB" sz="2400" b="1" dirty="0"/>
              <a:t>(Cahill [1993], DPP v J [2002])</a:t>
            </a:r>
            <a:endParaRPr lang="en-GB" sz="2400" dirty="0"/>
          </a:p>
          <a:p>
            <a:pPr lvl="1"/>
            <a:r>
              <a:rPr lang="en-GB" sz="2400" dirty="0"/>
              <a:t>(ii) Borrowing or lending for a period and in circumstances making it equivalent to an outright taking or disposal. </a:t>
            </a:r>
            <a:r>
              <a:rPr lang="en-GB" sz="2400" b="1" dirty="0"/>
              <a:t>(</a:t>
            </a:r>
            <a:r>
              <a:rPr lang="en-GB" sz="2400" b="1" dirty="0" err="1"/>
              <a:t>Velumyl</a:t>
            </a:r>
            <a:r>
              <a:rPr lang="en-GB" sz="2400" b="1" dirty="0"/>
              <a:t> [1989], Lloyd [1985])</a:t>
            </a:r>
            <a:endParaRPr lang="en-GB" sz="2400" dirty="0"/>
          </a:p>
          <a:p>
            <a:endParaRPr lang="en-GB" dirty="0"/>
          </a:p>
        </p:txBody>
      </p:sp>
    </p:spTree>
    <p:extLst>
      <p:ext uri="{BB962C8B-B14F-4D97-AF65-F5344CB8AC3E}">
        <p14:creationId xmlns:p14="http://schemas.microsoft.com/office/powerpoint/2010/main" val="22576068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5591A4A5-C00F-4B45-9735-FD2841BF3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7A16FDB6-C8B8-4BB9-B5F6-C9E7D1549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65D67BC-2831-45D1-804D-2B848B7FF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3254059-39EC-48CC-B948-9EE6B05517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3E0572-7D5E-4FAA-B67C-23A9C6D715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F1231-CF22-4258-B764-592B6CB8DC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2C5387-42A2-4464-BF18-E70B0227B9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926F39D-AFC8-4FF6-9211-84AA777176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D812696-9AF7-4D2B-A041-80C015F33A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E6CB557-1E5B-4D2D-9330-8EB4AF7307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03A4B30-3A15-4294-9BED-E7317857F0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E7B8343-CDF9-4023-9FBF-F4ADE601B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BB30BD5-639D-4F53-BC6C-2A8D0FFFE5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7E1947-04B8-4F0B-9E3C-FC4E26D618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EDB6D6-D309-48D4-87F4-AAED7C57C7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F2E163F-B043-43B7-85CE-36F2136BAB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F6CB03C-E3B1-4D22-ABA3-986CC09FB3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9B41E31-EE5F-423F-8B88-3B56009A34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59D4FE6-B271-4427-8273-0B80EF1366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F7D26D0-83A1-41B0-82E3-FB5D3E93EE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E47C02-EBB8-4368-815C-FEDA23368D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E61DA55-8618-4048-A65A-41E072D9FF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DFC058B-6608-4509-92E1-D4D0D5BD57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E3652A3-36D6-4E0C-B7FB-52CD69E9CF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BF82BE6-B2D5-4FA1-98B4-1E0072C391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ECA553C-C7B8-4353-BC4C-D622087D6F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F802227-5CA9-40B4-870E-495C7899C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1A19F9E-BB49-4808-8481-77F848C2F4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53A57BE-F139-4C31-8201-477E20DD2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9F800EC-2D85-47C7-BFB8-B146DD929C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478BA6D-3F48-40B1-8227-830029B628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21E6C45-0A76-456E-BDD6-3DCB66126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3C541D4F-11C2-4F36-B2A3-AB9028F2A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05909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3CB04AC-71FF-4155-8E30-A8169270A41E}"/>
              </a:ext>
            </a:extLst>
          </p:cNvPr>
          <p:cNvSpPr>
            <a:spLocks noGrp="1"/>
          </p:cNvSpPr>
          <p:nvPr>
            <p:ph type="title"/>
          </p:nvPr>
        </p:nvSpPr>
        <p:spPr>
          <a:xfrm>
            <a:off x="936544" y="-742524"/>
            <a:ext cx="4038652" cy="1881178"/>
          </a:xfrm>
        </p:spPr>
        <p:txBody>
          <a:bodyPr>
            <a:normAutofit/>
          </a:bodyPr>
          <a:lstStyle/>
          <a:p>
            <a:r>
              <a:rPr lang="en-GB" dirty="0"/>
              <a:t>Q6: Amjad </a:t>
            </a:r>
          </a:p>
        </p:txBody>
      </p:sp>
      <p:sp>
        <p:nvSpPr>
          <p:cNvPr id="3" name="Content Placeholder 2">
            <a:extLst>
              <a:ext uri="{FF2B5EF4-FFF2-40B4-BE49-F238E27FC236}">
                <a16:creationId xmlns:a16="http://schemas.microsoft.com/office/drawing/2014/main" id="{64AB29F4-C6B0-4417-9F6C-CDC0FDD86F2B}"/>
              </a:ext>
            </a:extLst>
          </p:cNvPr>
          <p:cNvSpPr>
            <a:spLocks noGrp="1"/>
          </p:cNvSpPr>
          <p:nvPr>
            <p:ph idx="1"/>
          </p:nvPr>
        </p:nvSpPr>
        <p:spPr>
          <a:xfrm>
            <a:off x="691079" y="1679984"/>
            <a:ext cx="4038652" cy="4482957"/>
          </a:xfrm>
        </p:spPr>
        <p:txBody>
          <a:bodyPr>
            <a:normAutofit fontScale="92500" lnSpcReduction="10000"/>
          </a:bodyPr>
          <a:lstStyle/>
          <a:p>
            <a:pPr marL="0" indent="0">
              <a:buNone/>
            </a:pPr>
            <a:r>
              <a:rPr lang="en-GB" sz="2800" dirty="0">
                <a:effectLst/>
                <a:latin typeface="Times New Roman" panose="02020603050405020304" pitchFamily="18" charset="0"/>
                <a:ea typeface="Times New Roman" panose="02020603050405020304" pitchFamily="18" charset="0"/>
                <a:cs typeface="Arial" panose="020B0604020202020204" pitchFamily="34" charset="0"/>
              </a:rPr>
              <a:t>Amjad was a university student who was living in the halls of residence. He realised that the bigger room with a television on his corridor was unoccupied and therefore entered the room, took the television and put it in his room. Is there an intention to permanently deprive?</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pic>
        <p:nvPicPr>
          <p:cNvPr id="4" name="Picture 3" descr="A computer with a sunset in the background&#10;&#10;Description automatically generated with low confidence">
            <a:extLst>
              <a:ext uri="{FF2B5EF4-FFF2-40B4-BE49-F238E27FC236}">
                <a16:creationId xmlns:a16="http://schemas.microsoft.com/office/drawing/2014/main" id="{B4332B02-C403-406B-BE98-009286CB3D33}"/>
              </a:ext>
            </a:extLst>
          </p:cNvPr>
          <p:cNvPicPr>
            <a:picLocks noChangeAspect="1"/>
          </p:cNvPicPr>
          <p:nvPr/>
        </p:nvPicPr>
        <p:blipFill>
          <a:blip r:embed="rId3"/>
          <a:stretch>
            <a:fillRect/>
          </a:stretch>
        </p:blipFill>
        <p:spPr>
          <a:xfrm>
            <a:off x="5106333" y="1019829"/>
            <a:ext cx="6401443" cy="4833089"/>
          </a:xfrm>
          <a:prstGeom prst="rect">
            <a:avLst/>
          </a:prstGeom>
        </p:spPr>
      </p:pic>
    </p:spTree>
    <p:extLst>
      <p:ext uri="{BB962C8B-B14F-4D97-AF65-F5344CB8AC3E}">
        <p14:creationId xmlns:p14="http://schemas.microsoft.com/office/powerpoint/2010/main" val="19648360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83C70-4B4D-63AB-EAFA-CE5F90D28CDE}"/>
              </a:ext>
            </a:extLst>
          </p:cNvPr>
          <p:cNvSpPr>
            <a:spLocks noGrp="1"/>
          </p:cNvSpPr>
          <p:nvPr>
            <p:ph type="title"/>
          </p:nvPr>
        </p:nvSpPr>
        <p:spPr/>
        <p:txBody>
          <a:bodyPr/>
          <a:lstStyle/>
          <a:p>
            <a:r>
              <a:rPr lang="en-US" dirty="0"/>
              <a:t>Q7: Ryan</a:t>
            </a:r>
            <a:endParaRPr lang="en-GB" dirty="0"/>
          </a:p>
        </p:txBody>
      </p:sp>
      <p:sp>
        <p:nvSpPr>
          <p:cNvPr id="3" name="Content Placeholder 2">
            <a:extLst>
              <a:ext uri="{FF2B5EF4-FFF2-40B4-BE49-F238E27FC236}">
                <a16:creationId xmlns:a16="http://schemas.microsoft.com/office/drawing/2014/main" id="{90544D51-F5BB-2C3B-619C-50988686020A}"/>
              </a:ext>
            </a:extLst>
          </p:cNvPr>
          <p:cNvSpPr>
            <a:spLocks noGrp="1"/>
          </p:cNvSpPr>
          <p:nvPr>
            <p:ph idx="1"/>
          </p:nvPr>
        </p:nvSpPr>
        <p:spPr>
          <a:xfrm>
            <a:off x="691079" y="2340131"/>
            <a:ext cx="4053199" cy="3564436"/>
          </a:xfrm>
        </p:spPr>
        <p:txBody>
          <a:bodyPr>
            <a:normAutofit/>
          </a:bodyPr>
          <a:lstStyle/>
          <a:p>
            <a:r>
              <a:rPr lang="en-US" sz="2800" b="0" i="0" dirty="0">
                <a:solidFill>
                  <a:srgbClr val="212529"/>
                </a:solidFill>
                <a:effectLst/>
                <a:latin typeface="-apple-system"/>
              </a:rPr>
              <a:t>Ryan, a student borrowed an advance copy of an examination paper, copied the questions and then returned the paper.</a:t>
            </a:r>
          </a:p>
          <a:p>
            <a:r>
              <a:rPr lang="en-US" sz="2800" dirty="0">
                <a:solidFill>
                  <a:srgbClr val="212529"/>
                </a:solidFill>
                <a:latin typeface="-apple-system"/>
              </a:rPr>
              <a:t>Is Ryan guilty of theft?</a:t>
            </a:r>
            <a:endParaRPr lang="en-GB" sz="2800" dirty="0"/>
          </a:p>
        </p:txBody>
      </p:sp>
      <p:pic>
        <p:nvPicPr>
          <p:cNvPr id="5" name="Picture 4" descr="Letters magnified through eyeglasses">
            <a:extLst>
              <a:ext uri="{FF2B5EF4-FFF2-40B4-BE49-F238E27FC236}">
                <a16:creationId xmlns:a16="http://schemas.microsoft.com/office/drawing/2014/main" id="{ED3A78D4-D841-F911-5A4F-7C26A5D6C6F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602589" y="1414086"/>
            <a:ext cx="6044108" cy="4029828"/>
          </a:xfrm>
          <a:prstGeom prst="rect">
            <a:avLst/>
          </a:prstGeom>
        </p:spPr>
      </p:pic>
    </p:spTree>
    <p:extLst>
      <p:ext uri="{BB962C8B-B14F-4D97-AF65-F5344CB8AC3E}">
        <p14:creationId xmlns:p14="http://schemas.microsoft.com/office/powerpoint/2010/main" val="41795076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19EED-6541-1F88-A47F-3A4A68E8B1D8}"/>
              </a:ext>
            </a:extLst>
          </p:cNvPr>
          <p:cNvSpPr>
            <a:spLocks noGrp="1"/>
          </p:cNvSpPr>
          <p:nvPr>
            <p:ph type="title"/>
          </p:nvPr>
        </p:nvSpPr>
        <p:spPr>
          <a:xfrm>
            <a:off x="1484098" y="-504039"/>
            <a:ext cx="10325000" cy="1442463"/>
          </a:xfrm>
        </p:spPr>
        <p:txBody>
          <a:bodyPr/>
          <a:lstStyle/>
          <a:p>
            <a:r>
              <a:rPr lang="en-GB" dirty="0"/>
              <a:t>Practice problem question</a:t>
            </a:r>
          </a:p>
        </p:txBody>
      </p:sp>
      <p:sp>
        <p:nvSpPr>
          <p:cNvPr id="3" name="Content Placeholder 2">
            <a:extLst>
              <a:ext uri="{FF2B5EF4-FFF2-40B4-BE49-F238E27FC236}">
                <a16:creationId xmlns:a16="http://schemas.microsoft.com/office/drawing/2014/main" id="{DC215BBE-07A4-0C99-2A16-B95911F484ED}"/>
              </a:ext>
            </a:extLst>
          </p:cNvPr>
          <p:cNvSpPr>
            <a:spLocks noGrp="1"/>
          </p:cNvSpPr>
          <p:nvPr>
            <p:ph idx="1"/>
          </p:nvPr>
        </p:nvSpPr>
        <p:spPr>
          <a:xfrm>
            <a:off x="772000" y="938424"/>
            <a:ext cx="10325000" cy="5818172"/>
          </a:xfrm>
        </p:spPr>
        <p:txBody>
          <a:bodyPr>
            <a:normAutofit fontScale="92500"/>
          </a:bodyPr>
          <a:lstStyle/>
          <a:p>
            <a:pPr algn="just">
              <a:lnSpc>
                <a:spcPct val="107000"/>
              </a:lnSpc>
              <a:spcAft>
                <a:spcPts val="800"/>
              </a:spcAft>
            </a:pPr>
            <a:r>
              <a:rPr lang="en-GB" sz="2400" dirty="0">
                <a:effectLst/>
                <a:latin typeface="Calibri" panose="020F0502020204030204" pitchFamily="34" charset="0"/>
                <a:ea typeface="Calibri" panose="020F0502020204030204" pitchFamily="34" charset="0"/>
                <a:cs typeface="Arial" panose="020B0604020202020204" pitchFamily="34" charset="0"/>
              </a:rPr>
              <a:t>Dean went to visit his friend Mai. Mai showed Dean a book that she had just bought. It was a book that Dean had also wanted to buy, but could not afford. A couple of days later, Mai lent the book to Dean. A few weeks after that, Mai asked for her book back. Dean had decided to keep the book and had put it in his cupboard. When Mai asked him about the book, Dean did not respond and quickly changed the conversation to talk about something else. Mai thought that Dean was being evasive and was frustrated that Dean was obviously ignoring her request to return the book. So a few days later, she went to Dean’s house and waited for him to go to work, as she planned to look for her book. Mai went around to the back of the house and could see that the kitchen window was open. She climbed in through the window. Once inside Dean’s house, Mai started looking for her book. She could not find it anywhere, so she decided to confront Dean about it the next day. On her way out, she saw a computer game that she wanted on Dean’s TV stand. She decided to take the game home and play it, and when Dean gave her book back, she would return his game. </a:t>
            </a:r>
          </a:p>
          <a:p>
            <a:pPr>
              <a:lnSpc>
                <a:spcPct val="107000"/>
              </a:lnSpc>
              <a:spcAft>
                <a:spcPts val="800"/>
              </a:spcAft>
            </a:pPr>
            <a:r>
              <a:rPr lang="en-GB" sz="2400" b="1" dirty="0">
                <a:effectLst/>
                <a:latin typeface="Calibri" panose="020F0502020204030204" pitchFamily="34" charset="0"/>
                <a:ea typeface="Calibri" panose="020F0502020204030204" pitchFamily="34" charset="0"/>
                <a:cs typeface="Arial" panose="020B0604020202020204" pitchFamily="34" charset="0"/>
              </a:rPr>
              <a:t>Advise whether Dean could be found liable for Theft. </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053322755"/>
      </p:ext>
    </p:extLst>
  </p:cSld>
  <p:clrMapOvr>
    <a:masterClrMapping/>
  </p:clrMapOvr>
</p:sld>
</file>

<file path=ppt/theme/theme1.xml><?xml version="1.0" encoding="utf-8"?>
<a:theme xmlns:a="http://schemas.openxmlformats.org/drawingml/2006/main" name="CosineVTI">
  <a:themeElements>
    <a:clrScheme name="Custom 133">
      <a:dk1>
        <a:sysClr val="windowText" lastClr="000000"/>
      </a:dk1>
      <a:lt1>
        <a:sysClr val="window" lastClr="FFFFFF"/>
      </a:lt1>
      <a:dk2>
        <a:srgbClr val="2A2735"/>
      </a:dk2>
      <a:lt2>
        <a:srgbClr val="EEEEEE"/>
      </a:lt2>
      <a:accent1>
        <a:srgbClr val="1EBE9B"/>
      </a:accent1>
      <a:accent2>
        <a:srgbClr val="8F99BB"/>
      </a:accent2>
      <a:accent3>
        <a:srgbClr val="FD8686"/>
      </a:accent3>
      <a:accent4>
        <a:srgbClr val="A3A3C1"/>
      </a:accent4>
      <a:accent5>
        <a:srgbClr val="7162FE"/>
      </a:accent5>
      <a:accent6>
        <a:srgbClr val="E76445"/>
      </a:accent6>
      <a:hlink>
        <a:srgbClr val="EF08F7"/>
      </a:hlink>
      <a:folHlink>
        <a:srgbClr val="8477FE"/>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4" ma:contentTypeDescription="Create a new document." ma:contentTypeScope="" ma:versionID="ec217a6fd94884bae1771790fff6dae5">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3c7fb869de3ae615e66a628854077c32"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FFDBBA2-E39B-4CA7-B363-6DD744E5FE6A}">
  <ds:schemaRefs>
    <ds:schemaRef ds:uri="58fca413-3b36-4298-af2b-d24aa1f4750f"/>
    <ds:schemaRef ds:uri="http://purl.org/dc/dcmitype/"/>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1084fe36-8241-4751-a893-1fa9f44ff207"/>
    <ds:schemaRef ds:uri="http://www.w3.org/XML/1998/namespace"/>
    <ds:schemaRef ds:uri="http://purl.org/dc/terms/"/>
    <ds:schemaRef ds:uri="http://purl.org/dc/elements/1.1/"/>
  </ds:schemaRefs>
</ds:datastoreItem>
</file>

<file path=customXml/itemProps2.xml><?xml version="1.0" encoding="utf-8"?>
<ds:datastoreItem xmlns:ds="http://schemas.openxmlformats.org/officeDocument/2006/customXml" ds:itemID="{25F97A2B-57EB-4D44-A2FB-0A8360392EB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921DD52-E100-4C07-AD22-030F344A28D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2536</Words>
  <Application>Microsoft Office PowerPoint</Application>
  <PresentationFormat>Widescreen</PresentationFormat>
  <Paragraphs>127</Paragraphs>
  <Slides>23</Slides>
  <Notes>17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23</vt:i4>
      </vt:variant>
    </vt:vector>
  </HeadingPairs>
  <TitlesOfParts>
    <vt:vector size="33" baseType="lpstr">
      <vt:lpstr>-apple-system</vt:lpstr>
      <vt:lpstr>inherit</vt:lpstr>
      <vt:lpstr>Arial</vt:lpstr>
      <vt:lpstr>Arial</vt:lpstr>
      <vt:lpstr>Calibri</vt:lpstr>
      <vt:lpstr>Grandview</vt:lpstr>
      <vt:lpstr>Lato</vt:lpstr>
      <vt:lpstr>Times New Roman</vt:lpstr>
      <vt:lpstr>Wingdings</vt:lpstr>
      <vt:lpstr>CosineVTI</vt:lpstr>
      <vt:lpstr>THEFT WORKSHOP</vt:lpstr>
      <vt:lpstr>Definition of Theft</vt:lpstr>
      <vt:lpstr>Actus Reus of Theft</vt:lpstr>
      <vt:lpstr>Appropriation</vt:lpstr>
      <vt:lpstr>There are several legal debates in relation to appropriation.</vt:lpstr>
      <vt:lpstr>Q1: Assumption of all the rights of the owner</vt:lpstr>
      <vt:lpstr>Q2: Does assumption require a physical act in relation to the property?</vt:lpstr>
      <vt:lpstr>Q3: Can there be an appropriation where the owner consents to the assumption of their right/s?</vt:lpstr>
      <vt:lpstr>Q1: Maggie</vt:lpstr>
      <vt:lpstr>Actus Reus of Theft</vt:lpstr>
      <vt:lpstr>Property</vt:lpstr>
      <vt:lpstr>Belonging to another</vt:lpstr>
      <vt:lpstr>Q3: Zaid </vt:lpstr>
      <vt:lpstr>What is the MR of Theft?</vt:lpstr>
      <vt:lpstr>TASK: Using Lexis, research the case facts of the following:</vt:lpstr>
      <vt:lpstr>M.R: Dishonestly</vt:lpstr>
      <vt:lpstr>Ivey v Genting Casinos [2017]</vt:lpstr>
      <vt:lpstr>Q4: Eddy</vt:lpstr>
      <vt:lpstr>Q5: Chelsea </vt:lpstr>
      <vt:lpstr>M.R: Intention to permanently deprive?</vt:lpstr>
      <vt:lpstr>Q6: Amjad </vt:lpstr>
      <vt:lpstr>Q7: Ryan</vt:lpstr>
      <vt:lpstr>Practice problem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Laura Knight</cp:lastModifiedBy>
  <cp:revision>82</cp:revision>
  <cp:lastPrinted>2022-11-07T09:40:53Z</cp:lastPrinted>
  <dcterms:created xsi:type="dcterms:W3CDTF">2021-10-21T14:15:14Z</dcterms:created>
  <dcterms:modified xsi:type="dcterms:W3CDTF">2022-11-07T13:01:13Z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