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825D516-0FCA-8757-3B6E-2DAD560E5133}" v="5" dt="2026-04-29T01:37:01.94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78" d="100"/>
          <a:sy n="78" d="100"/>
        </p:scale>
        <p:origin x="960" y="41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4/29/2026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4/29/2026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4/29/2026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4/29/2026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t>Modelling &amp; Simulation for Motus Commercials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Teaching</a:t>
            </a:r>
            <a:r>
              <a:rPr dirty="0"/>
              <a:t> Case with </a:t>
            </a:r>
            <a:r>
              <a:rPr dirty="0" err="1"/>
              <a:t>AnyLogic</a:t>
            </a:r>
            <a:r>
              <a:rPr dirty="0"/>
              <a:t> Model Development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Industry Context: Motus Commercials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Largest independent </a:t>
            </a:r>
            <a:r>
              <a:rPr lang="en-GB" dirty="0"/>
              <a:t>commercial vehicles (</a:t>
            </a:r>
            <a:r>
              <a:rPr dirty="0"/>
              <a:t>CV</a:t>
            </a:r>
            <a:r>
              <a:rPr lang="en-GB" dirty="0"/>
              <a:t>)</a:t>
            </a:r>
            <a:r>
              <a:rPr dirty="0"/>
              <a:t> dealer group in the UK</a:t>
            </a:r>
          </a:p>
          <a:p>
            <a:r>
              <a:rPr dirty="0"/>
              <a:t>Global leader in </a:t>
            </a:r>
            <a:r>
              <a:rPr lang="en-GB" dirty="0"/>
              <a:t>Dutch Truck Manufacturers (DAF)</a:t>
            </a:r>
            <a:r>
              <a:rPr dirty="0"/>
              <a:t> </a:t>
            </a:r>
            <a:endParaRPr lang="en-GB" dirty="0"/>
          </a:p>
          <a:p>
            <a:r>
              <a:rPr dirty="0"/>
              <a:t>Complex service, parts, and fleet maintenance operations</a:t>
            </a:r>
          </a:p>
          <a:p>
            <a:r>
              <a:rPr dirty="0"/>
              <a:t>High vehicle uptime and </a:t>
            </a:r>
            <a:r>
              <a:rPr lang="en-GB" dirty="0"/>
              <a:t>Service Level Agreement (</a:t>
            </a:r>
            <a:r>
              <a:rPr dirty="0"/>
              <a:t>SLA</a:t>
            </a:r>
            <a:r>
              <a:rPr lang="en-GB" dirty="0"/>
              <a:t>)</a:t>
            </a:r>
            <a:r>
              <a:rPr dirty="0"/>
              <a:t> pressure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M&amp;S </a:t>
            </a:r>
            <a:r>
              <a:rPr dirty="0"/>
              <a:t>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Explain how modelling and simulation support operational decisions</a:t>
            </a:r>
          </a:p>
          <a:p>
            <a:r>
              <a:t>Develop a discrete-event simulation model in AnyLogic</a:t>
            </a:r>
          </a:p>
          <a:p>
            <a:r>
              <a:t>Critically evaluate assumptions, data, and outputs</a:t>
            </a:r>
          </a:p>
          <a:p>
            <a:r>
              <a:t>Formulate operational recommendations for Motus Commercials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Session Structure (2–3 hours)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Lecture: Modelling concepts and Motus case (60 min)</a:t>
            </a:r>
          </a:p>
          <a:p>
            <a:r>
              <a:t>Software demo: Building the AnyLogic model (45 min)</a:t>
            </a:r>
          </a:p>
          <a:p>
            <a:r>
              <a:t>Guided workshop: Scenario analysis (45 min)</a:t>
            </a:r>
          </a:p>
          <a:p>
            <a:r>
              <a:t>Reflection and assessment discussion (15 min)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System to be Modelled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Motus Commercials workshop service centre</a:t>
            </a:r>
          </a:p>
          <a:p>
            <a:r>
              <a:t>Focus: scheduled servicing and unplanned breakdowns</a:t>
            </a:r>
          </a:p>
          <a:p>
            <a:r>
              <a:t>Objective: minimise vehicle turnaround time</a:t>
            </a:r>
          </a:p>
          <a:p>
            <a:r>
              <a:t>Key constraint: technician and bay availability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Conceptual Model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Entities: trucks</a:t>
            </a:r>
          </a:p>
          <a:p>
            <a:r>
              <a:t>Resources: technicians, service bays</a:t>
            </a:r>
          </a:p>
          <a:p>
            <a:r>
              <a:t>Processes: arrival → diagnosis → service → release</a:t>
            </a:r>
          </a:p>
          <a:p>
            <a:r>
              <a:t>Performance measures: lead time, utilisation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AnyLogic Modelling Environment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Discrete-event simulation using Process Modeling Library</a:t>
            </a:r>
          </a:p>
          <a:p>
            <a:r>
              <a:t>Visual block-based logic</a:t>
            </a:r>
          </a:p>
          <a:p>
            <a:r>
              <a:t>Explicit handling of queues and resources</a:t>
            </a:r>
          </a:p>
          <a:p>
            <a:r>
              <a:t>Supports experimentation and replication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AnyLogic Step 1: Create Arrivals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Use Source block for truck arrivals</a:t>
            </a:r>
          </a:p>
          <a:p>
            <a:r>
              <a:t>Define arrival rate or schedule</a:t>
            </a:r>
          </a:p>
          <a:p>
            <a:r>
              <a:t>Separate scheduled vs breakdown arrivals</a:t>
            </a:r>
          </a:p>
          <a:p>
            <a:r>
              <a:t>Introduce stochastic interarrival times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AnyLogic Step 2: Add Resources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Create ResourcePool for technicians</a:t>
            </a:r>
          </a:p>
          <a:p>
            <a:r>
              <a:t>Specify number, shifts, and skills</a:t>
            </a:r>
          </a:p>
          <a:p>
            <a:r>
              <a:t>Create Service blocks for diagnosis and repair</a:t>
            </a:r>
          </a:p>
          <a:p>
            <a:r>
              <a:t>Link Service blocks to ResourcePool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AnyLogic Step 3: Queues &amp; Logic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Add Queue blocks before service</a:t>
            </a:r>
          </a:p>
          <a:p>
            <a:r>
              <a:t>Define priorities (e.g. fleet SLAs)</a:t>
            </a:r>
          </a:p>
          <a:p>
            <a:r>
              <a:t>Capture congestion and waiting</a:t>
            </a:r>
          </a:p>
          <a:p>
            <a:r>
              <a:t>Observe bottlenecks visually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AnyLogic Step 4: KPIs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Measure turnaround time</a:t>
            </a:r>
          </a:p>
          <a:p>
            <a:r>
              <a:t>Track technician utilisation</a:t>
            </a:r>
          </a:p>
          <a:p>
            <a:r>
              <a:t>Count completed jobs</a:t>
            </a:r>
          </a:p>
          <a:p>
            <a:r>
              <a:t>Store data in datasets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Model Verification &amp; Validation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Does the model behave as expected?</a:t>
            </a:r>
          </a:p>
          <a:p>
            <a:r>
              <a:t>Extreme-case testing</a:t>
            </a:r>
          </a:p>
          <a:p>
            <a:r>
              <a:t>Face validation with domain logic</a:t>
            </a:r>
          </a:p>
          <a:p>
            <a:r>
              <a:t>Limitations acknowledged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AnyLogic Experiments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Baseline scenario</a:t>
            </a:r>
          </a:p>
          <a:p>
            <a:r>
              <a:t>Increase number of technicians</a:t>
            </a:r>
          </a:p>
          <a:p>
            <a:r>
              <a:t>Change prioritisation rules</a:t>
            </a:r>
          </a:p>
          <a:p>
            <a:r>
              <a:t>Multiple replications required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Workshop Task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Students provided with starter model</a:t>
            </a:r>
          </a:p>
          <a:p>
            <a:r>
              <a:t>Define two improvement scenarios</a:t>
            </a:r>
          </a:p>
          <a:p>
            <a:r>
              <a:t>Run experiments and collect KPIs</a:t>
            </a:r>
          </a:p>
          <a:p>
            <a:r>
              <a:t>Recommend one operational change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Critical Reflection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Which assumptions influenced results most?</a:t>
            </a:r>
          </a:p>
          <a:p>
            <a:r>
              <a:t>What data is missing in the real system?</a:t>
            </a:r>
          </a:p>
          <a:p>
            <a:r>
              <a:t>Can results be generalised across sites?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Assessment Alignment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Case-study based analysis</a:t>
            </a:r>
          </a:p>
          <a:p>
            <a:r>
              <a:t>Simulation-supported recommendations</a:t>
            </a:r>
          </a:p>
          <a:p>
            <a:r>
              <a:t>Consultancy-style reporting</a:t>
            </a:r>
          </a:p>
          <a:p>
            <a:r>
              <a:t>Preparation for dissertation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Key Takeaways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Simulation supports better operational decisions</a:t>
            </a:r>
          </a:p>
          <a:p>
            <a:r>
              <a:t>AnyLogic makes system behaviour visible</a:t>
            </a:r>
          </a:p>
          <a:p>
            <a:r>
              <a:t>Critical evaluation is essential</a:t>
            </a:r>
          </a:p>
          <a:p>
            <a:r>
              <a:t>High relevance to Motus Commercials operations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428</Words>
  <Application>Microsoft Office PowerPoint</Application>
  <PresentationFormat>On-screen Show (4:3)</PresentationFormat>
  <Paragraphs>81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0" baseType="lpstr">
      <vt:lpstr>Arial</vt:lpstr>
      <vt:lpstr>Calibri</vt:lpstr>
      <vt:lpstr>Office Theme</vt:lpstr>
      <vt:lpstr>Modelling &amp; Simulation for Motus Commercials</vt:lpstr>
      <vt:lpstr>Industry Context: Motus Commercials</vt:lpstr>
      <vt:lpstr>M&amp;S Outcomes</vt:lpstr>
      <vt:lpstr>Session Structure (2–3 hours)</vt:lpstr>
      <vt:lpstr>System to be Modelled</vt:lpstr>
      <vt:lpstr>Conceptual Model</vt:lpstr>
      <vt:lpstr>AnyLogic Modelling Environment</vt:lpstr>
      <vt:lpstr>AnyLogic Step 1: Create Arrivals</vt:lpstr>
      <vt:lpstr>AnyLogic Step 2: Add Resources</vt:lpstr>
      <vt:lpstr>AnyLogic Step 3: Queues &amp; Logic</vt:lpstr>
      <vt:lpstr>AnyLogic Step 4: KPIs</vt:lpstr>
      <vt:lpstr>Model Verification &amp; Validation</vt:lpstr>
      <vt:lpstr>AnyLogic Experiments</vt:lpstr>
      <vt:lpstr>Workshop Task</vt:lpstr>
      <vt:lpstr>Critical Reflection</vt:lpstr>
      <vt:lpstr>Assessment Alignment</vt:lpstr>
      <vt:lpstr>Key Takeaways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Irina Neaga</dc:creator>
  <cp:keywords/>
  <dc:description>generated using python-pptx</dc:description>
  <cp:lastModifiedBy>Irina Neaga</cp:lastModifiedBy>
  <cp:revision>6</cp:revision>
  <dcterms:created xsi:type="dcterms:W3CDTF">2013-01-27T09:14:16Z</dcterms:created>
  <dcterms:modified xsi:type="dcterms:W3CDTF">2026-04-29T01:48:57Z</dcterms:modified>
  <cp:category/>
</cp:coreProperties>
</file>