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3"/>
  </p:notesMasterIdLst>
  <p:handoutMasterIdLst>
    <p:handoutMasterId r:id="rId14"/>
  </p:handoutMasterIdLst>
  <p:sldIdLst>
    <p:sldId id="317" r:id="rId5"/>
    <p:sldId id="318" r:id="rId6"/>
    <p:sldId id="319" r:id="rId7"/>
    <p:sldId id="320" r:id="rId8"/>
    <p:sldId id="321" r:id="rId9"/>
    <p:sldId id="322" r:id="rId10"/>
    <p:sldId id="324" r:id="rId11"/>
    <p:sldId id="32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6A58"/>
    <a:srgbClr val="505A47"/>
    <a:srgbClr val="D1D8B7"/>
    <a:srgbClr val="A09D79"/>
    <a:srgbClr val="AD5C4D"/>
    <a:srgbClr val="543E35"/>
    <a:srgbClr val="637700"/>
    <a:srgbClr val="FFF4ED"/>
    <a:srgbClr val="5E6A76"/>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5405" autoAdjust="0"/>
  </p:normalViewPr>
  <p:slideViewPr>
    <p:cSldViewPr snapToGrid="0">
      <p:cViewPr varScale="1">
        <p:scale>
          <a:sx n="119" d="100"/>
          <a:sy n="119" d="100"/>
        </p:scale>
        <p:origin x="156" y="90"/>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135" d="100"/>
        <a:sy n="135"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4/28/2026</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4/28/2026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a:t>Click icon to add picture</a:t>
            </a:r>
            <a:endParaRPr lang="en-US" dirty="0"/>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a:alphaModFix/>
            <a:extLst>
              <a:ext uri="{96DAC541-7B7A-43D3-8B79-37D633B846F1}">
                <asvg:svgBlip xmlns:asvg="http://schemas.microsoft.com/office/drawing/2016/SVG/main" r:embed="rId2"/>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a:t>Click icon to add picture</a:t>
            </a:r>
            <a:endParaRPr lang="en-US" dirty="0"/>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US"/>
              <a:t>Click icon to add table</a:t>
            </a:r>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ctrTitle"/>
          </p:nvPr>
        </p:nvSpPr>
        <p:spPr>
          <a:xfrm>
            <a:off x="915924" y="914400"/>
            <a:ext cx="10360152" cy="5029200"/>
          </a:xfrm>
        </p:spPr>
        <p:txBody>
          <a:bodyPr anchor="ctr"/>
          <a:lstStyle/>
          <a:p>
            <a:r>
              <a:rPr lang="en-GB" dirty="0">
                <a:latin typeface="Arial" panose="020B0604020202020204" pitchFamily="34" charset="0"/>
                <a:cs typeface="Arial" panose="020B0604020202020204" pitchFamily="34" charset="0"/>
              </a:rPr>
              <a:t>Partnerships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816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9F0FC-33D0-3D61-5FFD-AABC5025456B}"/>
              </a:ext>
            </a:extLst>
          </p:cNvPr>
          <p:cNvSpPr>
            <a:spLocks noGrp="1"/>
          </p:cNvSpPr>
          <p:nvPr>
            <p:ph type="title"/>
          </p:nvPr>
        </p:nvSpPr>
        <p:spPr/>
        <p:txBody>
          <a:bodyPr/>
          <a:lstStyle/>
          <a:p>
            <a:r>
              <a:rPr lang="en-GB" dirty="0"/>
              <a:t>Partnerships</a:t>
            </a:r>
          </a:p>
        </p:txBody>
      </p:sp>
      <p:graphicFrame>
        <p:nvGraphicFramePr>
          <p:cNvPr id="5" name="Content Placeholder 4">
            <a:extLst>
              <a:ext uri="{FF2B5EF4-FFF2-40B4-BE49-F238E27FC236}">
                <a16:creationId xmlns:a16="http://schemas.microsoft.com/office/drawing/2014/main" id="{49B6E60E-B61C-507A-58EB-8C92E800C43C}"/>
              </a:ext>
            </a:extLst>
          </p:cNvPr>
          <p:cNvGraphicFramePr>
            <a:graphicFrameLocks noGrp="1"/>
          </p:cNvGraphicFramePr>
          <p:nvPr>
            <p:ph sz="quarter" idx="10"/>
            <p:extLst>
              <p:ext uri="{D42A27DB-BD31-4B8C-83A1-F6EECF244321}">
                <p14:modId xmlns:p14="http://schemas.microsoft.com/office/powerpoint/2010/main" val="4271690894"/>
              </p:ext>
            </p:extLst>
          </p:nvPr>
        </p:nvGraphicFramePr>
        <p:xfrm>
          <a:off x="914400" y="2021306"/>
          <a:ext cx="9127957" cy="3449052"/>
        </p:xfrm>
        <a:graphic>
          <a:graphicData uri="http://schemas.openxmlformats.org/drawingml/2006/table">
            <a:tbl>
              <a:tblPr>
                <a:tableStyleId>{2D5ABB26-0587-4C30-8999-92F81FD0307C}</a:tableStyleId>
              </a:tblPr>
              <a:tblGrid>
                <a:gridCol w="9127957">
                  <a:extLst>
                    <a:ext uri="{9D8B030D-6E8A-4147-A177-3AD203B41FA5}">
                      <a16:colId xmlns:a16="http://schemas.microsoft.com/office/drawing/2014/main" val="161687669"/>
                    </a:ext>
                  </a:extLst>
                </a:gridCol>
              </a:tblGrid>
              <a:tr h="3449052">
                <a:tc>
                  <a:txBody>
                    <a:bodyPr/>
                    <a:lstStyle/>
                    <a:p>
                      <a:pPr algn="l" fontAlgn="ctr">
                        <a:buNone/>
                      </a:pPr>
                      <a:r>
                        <a:rPr lang="en-GB" sz="2000" u="none" strike="noStrike" dirty="0">
                          <a:effectLst/>
                          <a:latin typeface="Arial" panose="020B0604020202020204" pitchFamily="34" charset="0"/>
                          <a:cs typeface="Arial" panose="020B0604020202020204" pitchFamily="34" charset="0"/>
                        </a:rPr>
                        <a:t>Partnership taxation is an extension of income from self-employment.</a:t>
                      </a:r>
                    </a:p>
                    <a:p>
                      <a:pPr algn="l" fontAlgn="ctr">
                        <a:buNone/>
                      </a:pPr>
                      <a:endParaRPr lang="en-GB" sz="2000" u="none" strike="noStrike" dirty="0">
                        <a:effectLst/>
                        <a:latin typeface="Arial" panose="020B0604020202020204" pitchFamily="34" charset="0"/>
                        <a:cs typeface="Arial" panose="020B0604020202020204" pitchFamily="34" charset="0"/>
                      </a:endParaRPr>
                    </a:p>
                    <a:p>
                      <a:pPr algn="l" fontAlgn="ctr">
                        <a:buNone/>
                      </a:pPr>
                      <a:r>
                        <a:rPr lang="en-GB" sz="2000" u="none" strike="noStrike" dirty="0">
                          <a:effectLst/>
                          <a:latin typeface="Arial" panose="020B0604020202020204" pitchFamily="34" charset="0"/>
                          <a:cs typeface="Arial" panose="020B0604020202020204" pitchFamily="34" charset="0"/>
                        </a:rPr>
                        <a:t>Under the partnership tax rules, a partnership is not regarded as a separate entity for taxation purposes and the partnership itself is not charged to tax.</a:t>
                      </a:r>
                    </a:p>
                    <a:p>
                      <a:pPr algn="l" fontAlgn="ctr">
                        <a:buNone/>
                      </a:pPr>
                      <a:endParaRPr lang="en-GB" sz="2000" u="none" strike="noStrike" dirty="0">
                        <a:effectLst/>
                        <a:latin typeface="Arial" panose="020B0604020202020204" pitchFamily="34" charset="0"/>
                        <a:cs typeface="Arial" panose="020B0604020202020204" pitchFamily="34" charset="0"/>
                      </a:endParaRPr>
                    </a:p>
                    <a:p>
                      <a:pPr algn="l" fontAlgn="ctr">
                        <a:buNone/>
                      </a:pPr>
                      <a:r>
                        <a:rPr lang="en-GB" sz="2000" u="none" strike="noStrike" dirty="0">
                          <a:effectLst/>
                          <a:latin typeface="Arial" panose="020B0604020202020204" pitchFamily="34" charset="0"/>
                          <a:cs typeface="Arial" panose="020B0604020202020204" pitchFamily="34" charset="0"/>
                        </a:rPr>
                        <a:t>Instead, the profits of the partnership are allocated between the partners and then each partner is taxed as an individual.</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4763" marR="4763" marT="4763" marB="0" anchor="ctr"/>
                </a:tc>
                <a:extLst>
                  <a:ext uri="{0D108BD9-81ED-4DB2-BD59-A6C34878D82A}">
                    <a16:rowId xmlns:a16="http://schemas.microsoft.com/office/drawing/2014/main" val="2214709790"/>
                  </a:ext>
                </a:extLst>
              </a:tr>
            </a:tbl>
          </a:graphicData>
        </a:graphic>
      </p:graphicFrame>
      <p:sp>
        <p:nvSpPr>
          <p:cNvPr id="4" name="Slide Number Placeholder 3">
            <a:extLst>
              <a:ext uri="{FF2B5EF4-FFF2-40B4-BE49-F238E27FC236}">
                <a16:creationId xmlns:a16="http://schemas.microsoft.com/office/drawing/2014/main" id="{C469B724-9D44-89D1-1E31-1632A9EA2AC2}"/>
              </a:ext>
            </a:extLst>
          </p:cNvPr>
          <p:cNvSpPr>
            <a:spLocks noGrp="1"/>
          </p:cNvSpPr>
          <p:nvPr>
            <p:ph type="sldNum" sz="quarter" idx="4"/>
          </p:nvPr>
        </p:nvSpPr>
        <p:spPr/>
        <p:txBody>
          <a:bodyPr/>
          <a:lstStyle/>
          <a:p>
            <a:fld id="{58FB4751-880F-D840-AAA9-3A15815CC996}" type="slidenum">
              <a:rPr lang="en-US" smtClean="0"/>
              <a:pPr/>
              <a:t>2</a:t>
            </a:fld>
            <a:endParaRPr lang="en-US" dirty="0"/>
          </a:p>
        </p:txBody>
      </p:sp>
    </p:spTree>
    <p:extLst>
      <p:ext uri="{BB962C8B-B14F-4D97-AF65-F5344CB8AC3E}">
        <p14:creationId xmlns:p14="http://schemas.microsoft.com/office/powerpoint/2010/main" val="23598367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43A7EBE6-643A-40C7-F72C-4A5B882BC08D}"/>
              </a:ext>
            </a:extLst>
          </p:cNvPr>
          <p:cNvGraphicFramePr>
            <a:graphicFrameLocks noGrp="1"/>
          </p:cNvGraphicFramePr>
          <p:nvPr>
            <p:ph sz="quarter" idx="10"/>
            <p:extLst>
              <p:ext uri="{D42A27DB-BD31-4B8C-83A1-F6EECF244321}">
                <p14:modId xmlns:p14="http://schemas.microsoft.com/office/powerpoint/2010/main" val="4265916232"/>
              </p:ext>
            </p:extLst>
          </p:nvPr>
        </p:nvGraphicFramePr>
        <p:xfrm>
          <a:off x="914400" y="1828800"/>
          <a:ext cx="7534656" cy="2443163"/>
        </p:xfrm>
        <a:graphic>
          <a:graphicData uri="http://schemas.openxmlformats.org/drawingml/2006/table">
            <a:tbl>
              <a:tblPr>
                <a:tableStyleId>{2D5ABB26-0587-4C30-8999-92F81FD0307C}</a:tableStyleId>
              </a:tblPr>
              <a:tblGrid>
                <a:gridCol w="7534656">
                  <a:extLst>
                    <a:ext uri="{9D8B030D-6E8A-4147-A177-3AD203B41FA5}">
                      <a16:colId xmlns:a16="http://schemas.microsoft.com/office/drawing/2014/main" val="1512123574"/>
                    </a:ext>
                  </a:extLst>
                </a:gridCol>
              </a:tblGrid>
              <a:tr h="2258219">
                <a:tc>
                  <a:txBody>
                    <a:bodyPr/>
                    <a:lstStyle/>
                    <a:p>
                      <a:pPr algn="l" fontAlgn="ctr">
                        <a:buNone/>
                      </a:pPr>
                      <a:r>
                        <a:rPr lang="en-GB" sz="2000" u="none" strike="noStrike" dirty="0">
                          <a:effectLst/>
                          <a:latin typeface="Arial" panose="020B0604020202020204" pitchFamily="34" charset="0"/>
                          <a:cs typeface="Arial" panose="020B0604020202020204" pitchFamily="34" charset="0"/>
                        </a:rPr>
                        <a:t>Each year the partnership must submit a tax return to HMRC; this return provides information on the profit or loss for the period of account ending in the tax year and gives details of the partnership sharing agreement in force during that period. </a:t>
                      </a:r>
                    </a:p>
                    <a:p>
                      <a:pPr algn="l" fontAlgn="ctr">
                        <a:buNone/>
                      </a:pPr>
                      <a:endParaRPr lang="en-GB" sz="2000" u="none" strike="noStrike" dirty="0">
                        <a:effectLst/>
                        <a:latin typeface="Arial" panose="020B0604020202020204" pitchFamily="34" charset="0"/>
                        <a:cs typeface="Arial" panose="020B0604020202020204" pitchFamily="34" charset="0"/>
                      </a:endParaRPr>
                    </a:p>
                    <a:p>
                      <a:pPr algn="l" fontAlgn="ctr">
                        <a:buNone/>
                      </a:pPr>
                      <a:endParaRPr lang="en-GB" sz="2000" u="none" strike="noStrike" dirty="0">
                        <a:effectLst/>
                        <a:latin typeface="Arial" panose="020B0604020202020204" pitchFamily="34" charset="0"/>
                        <a:cs typeface="Arial" panose="020B0604020202020204" pitchFamily="34" charset="0"/>
                      </a:endParaRPr>
                    </a:p>
                    <a:p>
                      <a:pPr algn="l" fontAlgn="ctr">
                        <a:buNone/>
                      </a:pPr>
                      <a:r>
                        <a:rPr lang="en-GB" sz="2000" u="none" strike="noStrike" dirty="0">
                          <a:effectLst/>
                          <a:latin typeface="Arial" panose="020B0604020202020204" pitchFamily="34" charset="0"/>
                          <a:cs typeface="Arial" panose="020B0604020202020204" pitchFamily="34" charset="0"/>
                        </a:rPr>
                        <a:t>This return is also used to claim capital allowances and any business expenses incurred by the partners.</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4763" marR="4763" marT="4763" marB="0" anchor="ctr"/>
                </a:tc>
                <a:extLst>
                  <a:ext uri="{0D108BD9-81ED-4DB2-BD59-A6C34878D82A}">
                    <a16:rowId xmlns:a16="http://schemas.microsoft.com/office/drawing/2014/main" val="661319037"/>
                  </a:ext>
                </a:extLst>
              </a:tr>
            </a:tbl>
          </a:graphicData>
        </a:graphic>
      </p:graphicFrame>
      <p:sp>
        <p:nvSpPr>
          <p:cNvPr id="4" name="Slide Number Placeholder 3">
            <a:extLst>
              <a:ext uri="{FF2B5EF4-FFF2-40B4-BE49-F238E27FC236}">
                <a16:creationId xmlns:a16="http://schemas.microsoft.com/office/drawing/2014/main" id="{CE3F3E1F-1B72-7DD1-F0B6-300CB89C44CB}"/>
              </a:ext>
            </a:extLst>
          </p:cNvPr>
          <p:cNvSpPr>
            <a:spLocks noGrp="1"/>
          </p:cNvSpPr>
          <p:nvPr>
            <p:ph type="sldNum" sz="quarter" idx="4"/>
          </p:nvPr>
        </p:nvSpPr>
        <p:spPr/>
        <p:txBody>
          <a:bodyPr/>
          <a:lstStyle/>
          <a:p>
            <a:fld id="{58FB4751-880F-D840-AAA9-3A15815CC996}" type="slidenum">
              <a:rPr lang="en-US" smtClean="0"/>
              <a:pPr/>
              <a:t>3</a:t>
            </a:fld>
            <a:endParaRPr lang="en-US" dirty="0"/>
          </a:p>
        </p:txBody>
      </p:sp>
    </p:spTree>
    <p:extLst>
      <p:ext uri="{BB962C8B-B14F-4D97-AF65-F5344CB8AC3E}">
        <p14:creationId xmlns:p14="http://schemas.microsoft.com/office/powerpoint/2010/main" val="25127346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0B6D4FCF-A74F-BA9B-A43A-E781BAA54B38}"/>
              </a:ext>
            </a:extLst>
          </p:cNvPr>
          <p:cNvGraphicFramePr>
            <a:graphicFrameLocks noGrp="1"/>
          </p:cNvGraphicFramePr>
          <p:nvPr>
            <p:ph sz="quarter" idx="10"/>
            <p:extLst>
              <p:ext uri="{D42A27DB-BD31-4B8C-83A1-F6EECF244321}">
                <p14:modId xmlns:p14="http://schemas.microsoft.com/office/powerpoint/2010/main" val="2984591468"/>
              </p:ext>
            </p:extLst>
          </p:nvPr>
        </p:nvGraphicFramePr>
        <p:xfrm>
          <a:off x="914400" y="1828800"/>
          <a:ext cx="7649497" cy="3283974"/>
        </p:xfrm>
        <a:graphic>
          <a:graphicData uri="http://schemas.openxmlformats.org/drawingml/2006/table">
            <a:tbl>
              <a:tblPr>
                <a:tableStyleId>{2D5ABB26-0587-4C30-8999-92F81FD0307C}</a:tableStyleId>
              </a:tblPr>
              <a:tblGrid>
                <a:gridCol w="7649497">
                  <a:extLst>
                    <a:ext uri="{9D8B030D-6E8A-4147-A177-3AD203B41FA5}">
                      <a16:colId xmlns:a16="http://schemas.microsoft.com/office/drawing/2014/main" val="317098128"/>
                    </a:ext>
                  </a:extLst>
                </a:gridCol>
              </a:tblGrid>
              <a:tr h="3283974">
                <a:tc>
                  <a:txBody>
                    <a:bodyPr/>
                    <a:lstStyle/>
                    <a:p>
                      <a:pPr algn="l" fontAlgn="ctr">
                        <a:buNone/>
                      </a:pPr>
                      <a:r>
                        <a:rPr lang="en-GB" sz="2000" u="none" strike="noStrike" dirty="0">
                          <a:effectLst/>
                          <a:latin typeface="Arial" panose="020B0604020202020204" pitchFamily="34" charset="0"/>
                          <a:cs typeface="Arial" panose="020B0604020202020204" pitchFamily="34" charset="0"/>
                        </a:rPr>
                        <a:t>The adjusted trading profit or loss is calculated in the usual way; any drawings or other appropriations of profits made by the partners are disallowed with capital allowances being treated as a trading expense. </a:t>
                      </a:r>
                    </a:p>
                    <a:p>
                      <a:pPr algn="l" fontAlgn="ctr">
                        <a:buNone/>
                      </a:pPr>
                      <a:endParaRPr lang="en-GB" sz="2000" u="none" strike="noStrike" dirty="0">
                        <a:effectLst/>
                        <a:latin typeface="Arial" panose="020B0604020202020204" pitchFamily="34" charset="0"/>
                        <a:cs typeface="Arial" panose="020B0604020202020204" pitchFamily="34" charset="0"/>
                      </a:endParaRPr>
                    </a:p>
                    <a:p>
                      <a:pPr algn="l" fontAlgn="ctr">
                        <a:buNone/>
                      </a:pPr>
                      <a:r>
                        <a:rPr lang="en-GB" sz="2000" u="none" strike="noStrike" dirty="0">
                          <a:effectLst/>
                          <a:latin typeface="Arial" panose="020B0604020202020204" pitchFamily="34" charset="0"/>
                          <a:cs typeface="Arial" panose="020B0604020202020204" pitchFamily="34" charset="0"/>
                        </a:rPr>
                        <a:t>The adjusted trading profit or loss is then allocated between the partners and if the partnership agreement has changed during the period, then the profit must be time apportioned.</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4763" marR="4763" marT="4763" marB="0" anchor="ctr"/>
                </a:tc>
                <a:extLst>
                  <a:ext uri="{0D108BD9-81ED-4DB2-BD59-A6C34878D82A}">
                    <a16:rowId xmlns:a16="http://schemas.microsoft.com/office/drawing/2014/main" val="24598022"/>
                  </a:ext>
                </a:extLst>
              </a:tr>
            </a:tbl>
          </a:graphicData>
        </a:graphic>
      </p:graphicFrame>
      <p:sp>
        <p:nvSpPr>
          <p:cNvPr id="4" name="Slide Number Placeholder 3">
            <a:extLst>
              <a:ext uri="{FF2B5EF4-FFF2-40B4-BE49-F238E27FC236}">
                <a16:creationId xmlns:a16="http://schemas.microsoft.com/office/drawing/2014/main" id="{A170FA31-A0D3-B7F3-52E8-2428FB61C635}"/>
              </a:ext>
            </a:extLst>
          </p:cNvPr>
          <p:cNvSpPr>
            <a:spLocks noGrp="1"/>
          </p:cNvSpPr>
          <p:nvPr>
            <p:ph type="sldNum" sz="quarter" idx="4"/>
          </p:nvPr>
        </p:nvSpPr>
        <p:spPr/>
        <p:txBody>
          <a:bodyPr/>
          <a:lstStyle/>
          <a:p>
            <a:fld id="{58FB4751-880F-D840-AAA9-3A15815CC996}" type="slidenum">
              <a:rPr lang="en-US" smtClean="0"/>
              <a:pPr/>
              <a:t>4</a:t>
            </a:fld>
            <a:endParaRPr lang="en-US" dirty="0"/>
          </a:p>
        </p:txBody>
      </p:sp>
    </p:spTree>
    <p:extLst>
      <p:ext uri="{BB962C8B-B14F-4D97-AF65-F5344CB8AC3E}">
        <p14:creationId xmlns:p14="http://schemas.microsoft.com/office/powerpoint/2010/main" val="21136744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9AABE1D8-0CD7-B2CE-974E-A1C5F10EFAEF}"/>
              </a:ext>
            </a:extLst>
          </p:cNvPr>
          <p:cNvGraphicFramePr>
            <a:graphicFrameLocks noGrp="1"/>
          </p:cNvGraphicFramePr>
          <p:nvPr>
            <p:ph sz="quarter" idx="10"/>
            <p:extLst>
              <p:ext uri="{D42A27DB-BD31-4B8C-83A1-F6EECF244321}">
                <p14:modId xmlns:p14="http://schemas.microsoft.com/office/powerpoint/2010/main" val="2540830190"/>
              </p:ext>
            </p:extLst>
          </p:nvPr>
        </p:nvGraphicFramePr>
        <p:xfrm>
          <a:off x="914400" y="1828800"/>
          <a:ext cx="7534656" cy="2273141"/>
        </p:xfrm>
        <a:graphic>
          <a:graphicData uri="http://schemas.openxmlformats.org/drawingml/2006/table">
            <a:tbl>
              <a:tblPr>
                <a:tableStyleId>{2D5ABB26-0587-4C30-8999-92F81FD0307C}</a:tableStyleId>
              </a:tblPr>
              <a:tblGrid>
                <a:gridCol w="7534656">
                  <a:extLst>
                    <a:ext uri="{9D8B030D-6E8A-4147-A177-3AD203B41FA5}">
                      <a16:colId xmlns:a16="http://schemas.microsoft.com/office/drawing/2014/main" val="2521023742"/>
                    </a:ext>
                  </a:extLst>
                </a:gridCol>
              </a:tblGrid>
              <a:tr h="2273141">
                <a:tc>
                  <a:txBody>
                    <a:bodyPr/>
                    <a:lstStyle/>
                    <a:p>
                      <a:pPr algn="l" fontAlgn="ctr">
                        <a:buNone/>
                      </a:pPr>
                      <a:r>
                        <a:rPr lang="en-GB" sz="2000" u="none" strike="noStrike" dirty="0">
                          <a:effectLst/>
                          <a:latin typeface="Arial" panose="020B0604020202020204" pitchFamily="34" charset="0"/>
                          <a:cs typeface="Arial" panose="020B0604020202020204" pitchFamily="34" charset="0"/>
                        </a:rPr>
                        <a:t>Partners are then assessed to tax individually as if each partner’s share of the partnership profit had arisen from a trade carried on by that partner alone. </a:t>
                      </a:r>
                    </a:p>
                    <a:p>
                      <a:pPr algn="l" fontAlgn="ctr">
                        <a:buNone/>
                      </a:pPr>
                      <a:endParaRPr lang="en-GB" sz="2000" u="none" strike="noStrike" dirty="0">
                        <a:effectLst/>
                        <a:latin typeface="Arial" panose="020B0604020202020204" pitchFamily="34" charset="0"/>
                        <a:cs typeface="Arial" panose="020B0604020202020204" pitchFamily="34" charset="0"/>
                      </a:endParaRPr>
                    </a:p>
                    <a:p>
                      <a:pPr algn="l" fontAlgn="ctr">
                        <a:buNone/>
                      </a:pPr>
                      <a:r>
                        <a:rPr lang="en-GB" sz="2000" u="none" strike="noStrike" dirty="0">
                          <a:effectLst/>
                          <a:latin typeface="Arial" panose="020B0604020202020204" pitchFamily="34" charset="0"/>
                          <a:cs typeface="Arial" panose="020B0604020202020204" pitchFamily="34" charset="0"/>
                        </a:rPr>
                        <a:t>The rules for opening and closing years are the same for the rules for basis periods with overlap profits working in the same way.</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4763" marR="4763" marT="4763" marB="0" anchor="ctr"/>
                </a:tc>
                <a:extLst>
                  <a:ext uri="{0D108BD9-81ED-4DB2-BD59-A6C34878D82A}">
                    <a16:rowId xmlns:a16="http://schemas.microsoft.com/office/drawing/2014/main" val="2924774264"/>
                  </a:ext>
                </a:extLst>
              </a:tr>
            </a:tbl>
          </a:graphicData>
        </a:graphic>
      </p:graphicFrame>
      <p:sp>
        <p:nvSpPr>
          <p:cNvPr id="4" name="Slide Number Placeholder 3">
            <a:extLst>
              <a:ext uri="{FF2B5EF4-FFF2-40B4-BE49-F238E27FC236}">
                <a16:creationId xmlns:a16="http://schemas.microsoft.com/office/drawing/2014/main" id="{3632006D-3707-B1F6-B62A-AA0522F9F06C}"/>
              </a:ext>
            </a:extLst>
          </p:cNvPr>
          <p:cNvSpPr>
            <a:spLocks noGrp="1"/>
          </p:cNvSpPr>
          <p:nvPr>
            <p:ph type="sldNum" sz="quarter" idx="4"/>
          </p:nvPr>
        </p:nvSpPr>
        <p:spPr/>
        <p:txBody>
          <a:bodyPr/>
          <a:lstStyle/>
          <a:p>
            <a:fld id="{58FB4751-880F-D840-AAA9-3A15815CC996}" type="slidenum">
              <a:rPr lang="en-US" smtClean="0"/>
              <a:pPr/>
              <a:t>5</a:t>
            </a:fld>
            <a:endParaRPr lang="en-US" dirty="0"/>
          </a:p>
        </p:txBody>
      </p:sp>
    </p:spTree>
    <p:extLst>
      <p:ext uri="{BB962C8B-B14F-4D97-AF65-F5344CB8AC3E}">
        <p14:creationId xmlns:p14="http://schemas.microsoft.com/office/powerpoint/2010/main" val="3770810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52296FDC-F098-4FFB-A8C6-754F4DB49074}"/>
              </a:ext>
            </a:extLst>
          </p:cNvPr>
          <p:cNvGraphicFramePr>
            <a:graphicFrameLocks noGrp="1"/>
          </p:cNvGraphicFramePr>
          <p:nvPr>
            <p:ph sz="quarter" idx="10"/>
            <p:extLst>
              <p:ext uri="{D42A27DB-BD31-4B8C-83A1-F6EECF244321}">
                <p14:modId xmlns:p14="http://schemas.microsoft.com/office/powerpoint/2010/main" val="2689357526"/>
              </p:ext>
            </p:extLst>
          </p:nvPr>
        </p:nvGraphicFramePr>
        <p:xfrm>
          <a:off x="914400" y="2379406"/>
          <a:ext cx="7534656" cy="1581883"/>
        </p:xfrm>
        <a:graphic>
          <a:graphicData uri="http://schemas.openxmlformats.org/drawingml/2006/table">
            <a:tbl>
              <a:tblPr>
                <a:tableStyleId>{2D5ABB26-0587-4C30-8999-92F81FD0307C}</a:tableStyleId>
              </a:tblPr>
              <a:tblGrid>
                <a:gridCol w="7534656">
                  <a:extLst>
                    <a:ext uri="{9D8B030D-6E8A-4147-A177-3AD203B41FA5}">
                      <a16:colId xmlns:a16="http://schemas.microsoft.com/office/drawing/2014/main" val="3405276783"/>
                    </a:ext>
                  </a:extLst>
                </a:gridCol>
              </a:tblGrid>
              <a:tr h="1581883">
                <a:tc>
                  <a:txBody>
                    <a:bodyPr/>
                    <a:lstStyle/>
                    <a:p>
                      <a:pPr algn="l" fontAlgn="ctr">
                        <a:buNone/>
                      </a:pPr>
                      <a:r>
                        <a:rPr lang="en-GB" sz="2000" u="none" strike="noStrike" dirty="0">
                          <a:effectLst/>
                          <a:latin typeface="Arial" panose="020B0604020202020204" pitchFamily="34" charset="0"/>
                          <a:cs typeface="Arial" panose="020B0604020202020204" pitchFamily="34" charset="0"/>
                        </a:rPr>
                        <a:t>Each partner is solely responsible for the tax due on his or her share of the partnership profit; they must include their share of the partnership profit or loss in their own tax return and in their self-assessment calculations.</a:t>
                      </a:r>
                      <a:endParaRPr lang="en-GB" sz="2000" b="0" i="0" u="none" strike="noStrike" dirty="0">
                        <a:solidFill>
                          <a:srgbClr val="000000"/>
                        </a:solidFill>
                        <a:effectLst/>
                        <a:latin typeface="Arial" panose="020B0604020202020204" pitchFamily="34" charset="0"/>
                        <a:cs typeface="Arial" panose="020B0604020202020204" pitchFamily="34" charset="0"/>
                      </a:endParaRPr>
                    </a:p>
                  </a:txBody>
                  <a:tcPr marL="4763" marR="4763" marT="4763" marB="0" anchor="ctr"/>
                </a:tc>
                <a:extLst>
                  <a:ext uri="{0D108BD9-81ED-4DB2-BD59-A6C34878D82A}">
                    <a16:rowId xmlns:a16="http://schemas.microsoft.com/office/drawing/2014/main" val="3287789477"/>
                  </a:ext>
                </a:extLst>
              </a:tr>
            </a:tbl>
          </a:graphicData>
        </a:graphic>
      </p:graphicFrame>
      <p:sp>
        <p:nvSpPr>
          <p:cNvPr id="4" name="Slide Number Placeholder 3">
            <a:extLst>
              <a:ext uri="{FF2B5EF4-FFF2-40B4-BE49-F238E27FC236}">
                <a16:creationId xmlns:a16="http://schemas.microsoft.com/office/drawing/2014/main" id="{0691B006-7827-8ECD-07CC-9EEDD12AAD4C}"/>
              </a:ext>
            </a:extLst>
          </p:cNvPr>
          <p:cNvSpPr>
            <a:spLocks noGrp="1"/>
          </p:cNvSpPr>
          <p:nvPr>
            <p:ph type="sldNum" sz="quarter" idx="4"/>
          </p:nvPr>
        </p:nvSpPr>
        <p:spPr/>
        <p:txBody>
          <a:bodyPr/>
          <a:lstStyle/>
          <a:p>
            <a:fld id="{58FB4751-880F-D840-AAA9-3A15815CC996}" type="slidenum">
              <a:rPr lang="en-US" smtClean="0"/>
              <a:pPr/>
              <a:t>6</a:t>
            </a:fld>
            <a:endParaRPr lang="en-US" dirty="0"/>
          </a:p>
        </p:txBody>
      </p:sp>
    </p:spTree>
    <p:extLst>
      <p:ext uri="{BB962C8B-B14F-4D97-AF65-F5344CB8AC3E}">
        <p14:creationId xmlns:p14="http://schemas.microsoft.com/office/powerpoint/2010/main" val="2540234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F15B3-336A-7311-BC89-D724EADCF005}"/>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A944F9C3-B5CE-6A8A-036F-2F4D5669363E}"/>
              </a:ext>
            </a:extLst>
          </p:cNvPr>
          <p:cNvSpPr>
            <a:spLocks noGrp="1"/>
          </p:cNvSpPr>
          <p:nvPr>
            <p:ph sz="quarter" idx="10"/>
          </p:nvPr>
        </p:nvSpPr>
        <p:spPr/>
        <p:txBody>
          <a:bodyPr>
            <a:normAutofit fontScale="70000" lnSpcReduction="20000"/>
          </a:bodyPr>
          <a:lstStyle/>
          <a:p>
            <a:pPr marL="0" indent="0">
              <a:buNone/>
            </a:pPr>
            <a:r>
              <a:rPr lang="en-GB" dirty="0"/>
              <a:t>(a) Gary (A sole trader) started a drilling and salvage business on 1 January 2025, and his first set of accounts were for the year ended 31 December 2025. He recorded taxable profits (before capital allowances) of £180,900. During this year he invested in the following assets:</a:t>
            </a:r>
          </a:p>
          <a:p>
            <a:pPr marL="0" indent="0">
              <a:buNone/>
            </a:pPr>
            <a:r>
              <a:rPr lang="en-GB" dirty="0"/>
              <a:t>2019		 Assets 			£</a:t>
            </a:r>
          </a:p>
          <a:p>
            <a:pPr marL="0" indent="0">
              <a:buNone/>
            </a:pPr>
            <a:r>
              <a:rPr lang="en-GB" dirty="0"/>
              <a:t>1 January 		Machinery 			120,000</a:t>
            </a:r>
          </a:p>
          <a:p>
            <a:pPr marL="0" indent="0">
              <a:buNone/>
            </a:pPr>
            <a:r>
              <a:rPr lang="en-GB" dirty="0"/>
              <a:t>6 April 		Van 			17,500</a:t>
            </a:r>
          </a:p>
          <a:p>
            <a:pPr marL="0" indent="0">
              <a:buNone/>
            </a:pPr>
            <a:r>
              <a:rPr lang="en-GB" dirty="0"/>
              <a:t>10 May 		Car for foreman 		9,000</a:t>
            </a:r>
          </a:p>
          <a:p>
            <a:pPr marL="0" indent="0">
              <a:buNone/>
            </a:pPr>
            <a:r>
              <a:rPr lang="en-GB" dirty="0"/>
              <a:t>		(CO2 emissions 100g/km)</a:t>
            </a:r>
          </a:p>
          <a:p>
            <a:pPr marL="0" indent="0">
              <a:buNone/>
            </a:pPr>
            <a:r>
              <a:rPr lang="en-GB" b="1" dirty="0"/>
              <a:t>Required:</a:t>
            </a:r>
          </a:p>
          <a:p>
            <a:pPr marL="0" indent="0">
              <a:buNone/>
            </a:pPr>
            <a:r>
              <a:rPr lang="en-GB" dirty="0"/>
              <a:t>(</a:t>
            </a:r>
            <a:r>
              <a:rPr lang="en-GB" dirty="0" err="1"/>
              <a:t>i</a:t>
            </a:r>
            <a:r>
              <a:rPr lang="en-GB" dirty="0"/>
              <a:t>) Calculate the maximum capital allowances claim that Gary can make for the year ended 31 December 2025.</a:t>
            </a:r>
          </a:p>
          <a:p>
            <a:pPr marL="0" indent="0">
              <a:buNone/>
            </a:pPr>
            <a:r>
              <a:rPr lang="en-GB" dirty="0"/>
              <a:t>(ii) Calculate the final taxable profit for the business and show for the first 2 tax years all basis period dates and calculate the value of the profits to be assessed in each tax year showing any relief available to carry forward.</a:t>
            </a:r>
          </a:p>
          <a:p>
            <a:endParaRPr lang="en-GB" dirty="0"/>
          </a:p>
        </p:txBody>
      </p:sp>
      <p:sp>
        <p:nvSpPr>
          <p:cNvPr id="4" name="Slide Number Placeholder 3">
            <a:extLst>
              <a:ext uri="{FF2B5EF4-FFF2-40B4-BE49-F238E27FC236}">
                <a16:creationId xmlns:a16="http://schemas.microsoft.com/office/drawing/2014/main" id="{56C9BBCF-5B7E-BDF0-D204-7186749525F1}"/>
              </a:ext>
            </a:extLst>
          </p:cNvPr>
          <p:cNvSpPr>
            <a:spLocks noGrp="1"/>
          </p:cNvSpPr>
          <p:nvPr>
            <p:ph type="sldNum" sz="quarter" idx="4"/>
          </p:nvPr>
        </p:nvSpPr>
        <p:spPr/>
        <p:txBody>
          <a:bodyPr/>
          <a:lstStyle/>
          <a:p>
            <a:fld id="{58FB4751-880F-D840-AAA9-3A15815CC996}" type="slidenum">
              <a:rPr lang="en-US" smtClean="0"/>
              <a:pPr/>
              <a:t>7</a:t>
            </a:fld>
            <a:endParaRPr lang="en-US" dirty="0"/>
          </a:p>
        </p:txBody>
      </p:sp>
    </p:spTree>
    <p:extLst>
      <p:ext uri="{BB962C8B-B14F-4D97-AF65-F5344CB8AC3E}">
        <p14:creationId xmlns:p14="http://schemas.microsoft.com/office/powerpoint/2010/main" val="2139208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1A739313-2BE4-84DB-8AD9-3C02F2D29DDD}"/>
              </a:ext>
            </a:extLst>
          </p:cNvPr>
          <p:cNvGraphicFramePr>
            <a:graphicFrameLocks noGrp="1"/>
          </p:cNvGraphicFramePr>
          <p:nvPr>
            <p:ph sz="quarter" idx="10"/>
            <p:extLst>
              <p:ext uri="{D42A27DB-BD31-4B8C-83A1-F6EECF244321}">
                <p14:modId xmlns:p14="http://schemas.microsoft.com/office/powerpoint/2010/main" val="2015033924"/>
              </p:ext>
            </p:extLst>
          </p:nvPr>
        </p:nvGraphicFramePr>
        <p:xfrm>
          <a:off x="930442" y="465188"/>
          <a:ext cx="9894874" cy="5754604"/>
        </p:xfrm>
        <a:graphic>
          <a:graphicData uri="http://schemas.openxmlformats.org/drawingml/2006/table">
            <a:tbl>
              <a:tblPr>
                <a:tableStyleId>{2D5ABB26-0587-4C30-8999-92F81FD0307C}</a:tableStyleId>
              </a:tblPr>
              <a:tblGrid>
                <a:gridCol w="2614460">
                  <a:extLst>
                    <a:ext uri="{9D8B030D-6E8A-4147-A177-3AD203B41FA5}">
                      <a16:colId xmlns:a16="http://schemas.microsoft.com/office/drawing/2014/main" val="3189258858"/>
                    </a:ext>
                  </a:extLst>
                </a:gridCol>
                <a:gridCol w="2404541">
                  <a:extLst>
                    <a:ext uri="{9D8B030D-6E8A-4147-A177-3AD203B41FA5}">
                      <a16:colId xmlns:a16="http://schemas.microsoft.com/office/drawing/2014/main" val="1161215458"/>
                    </a:ext>
                  </a:extLst>
                </a:gridCol>
                <a:gridCol w="916014">
                  <a:extLst>
                    <a:ext uri="{9D8B030D-6E8A-4147-A177-3AD203B41FA5}">
                      <a16:colId xmlns:a16="http://schemas.microsoft.com/office/drawing/2014/main" val="3995765922"/>
                    </a:ext>
                  </a:extLst>
                </a:gridCol>
                <a:gridCol w="973267">
                  <a:extLst>
                    <a:ext uri="{9D8B030D-6E8A-4147-A177-3AD203B41FA5}">
                      <a16:colId xmlns:a16="http://schemas.microsoft.com/office/drawing/2014/main" val="3627370945"/>
                    </a:ext>
                  </a:extLst>
                </a:gridCol>
                <a:gridCol w="769312">
                  <a:extLst>
                    <a:ext uri="{9D8B030D-6E8A-4147-A177-3AD203B41FA5}">
                      <a16:colId xmlns:a16="http://schemas.microsoft.com/office/drawing/2014/main" val="445963473"/>
                    </a:ext>
                  </a:extLst>
                </a:gridCol>
                <a:gridCol w="91837">
                  <a:extLst>
                    <a:ext uri="{9D8B030D-6E8A-4147-A177-3AD203B41FA5}">
                      <a16:colId xmlns:a16="http://schemas.microsoft.com/office/drawing/2014/main" val="3704578853"/>
                    </a:ext>
                  </a:extLst>
                </a:gridCol>
                <a:gridCol w="2125443">
                  <a:extLst>
                    <a:ext uri="{9D8B030D-6E8A-4147-A177-3AD203B41FA5}">
                      <a16:colId xmlns:a16="http://schemas.microsoft.com/office/drawing/2014/main" val="2563652836"/>
                    </a:ext>
                  </a:extLst>
                </a:gridCol>
              </a:tblGrid>
              <a:tr h="2191532">
                <a:tc>
                  <a:txBody>
                    <a:bodyPr/>
                    <a:lstStyle/>
                    <a:p>
                      <a:pPr algn="l" fontAlgn="b">
                        <a:buNone/>
                      </a:pPr>
                      <a:r>
                        <a:rPr lang="en-GB" sz="700" u="none" strike="noStrike" dirty="0">
                          <a:effectLst/>
                          <a:latin typeface="Arial" panose="020B0604020202020204" pitchFamily="34" charset="0"/>
                          <a:cs typeface="Arial" panose="020B0604020202020204" pitchFamily="34" charset="0"/>
                        </a:rPr>
                        <a:t>(ii) Ltd Company Tax calculation for the year to 31.12.25</a:t>
                      </a:r>
                      <a:endParaRPr lang="en-GB" sz="700" b="0" i="0" u="none" strike="noStrike" dirty="0">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r>
                        <a:rPr lang="en-GB" sz="700" u="none" strike="noStrike" dirty="0">
                          <a:effectLst/>
                          <a:latin typeface="Arial" panose="020B0604020202020204" pitchFamily="34" charset="0"/>
                          <a:cs typeface="Arial" panose="020B0604020202020204" pitchFamily="34" charset="0"/>
                        </a:rPr>
                        <a:t>(ii) Ltd Company Tax calculation for the year to 31.12.26</a:t>
                      </a:r>
                      <a:endParaRPr lang="en-GB" sz="700" b="0" i="0" u="none" strike="noStrike" dirty="0">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r>
                        <a:rPr lang="en-GB" sz="700" u="none" strike="noStrike" dirty="0">
                          <a:effectLst/>
                          <a:latin typeface="Arial" panose="020B0604020202020204" pitchFamily="34" charset="0"/>
                          <a:cs typeface="Arial" panose="020B0604020202020204" pitchFamily="34" charset="0"/>
                        </a:rPr>
                        <a:t>(ii) Ltd Company Tax calculation for the year to 31.12.27</a:t>
                      </a:r>
                      <a:endParaRPr lang="en-GB" sz="700" b="0" i="0" u="none" strike="noStrike" dirty="0">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r>
                        <a:rPr lang="en-GB" sz="700" u="none" strike="noStrike" dirty="0">
                          <a:effectLst/>
                          <a:latin typeface="Arial" panose="020B0604020202020204" pitchFamily="34" charset="0"/>
                          <a:cs typeface="Arial" panose="020B0604020202020204" pitchFamily="34" charset="0"/>
                        </a:rPr>
                        <a:t>(ii) Ltd Company Tax calculation for the year to 31.12.28</a:t>
                      </a:r>
                      <a:endParaRPr lang="en-GB" sz="700" b="0" i="0" u="none" strike="noStrike" dirty="0">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r>
                        <a:rPr lang="en-GB" sz="700" u="none" strike="noStrike" dirty="0">
                          <a:effectLst/>
                          <a:latin typeface="Arial" panose="020B0604020202020204" pitchFamily="34" charset="0"/>
                          <a:cs typeface="Arial" panose="020B0604020202020204" pitchFamily="34" charset="0"/>
                        </a:rPr>
                        <a:t>(ii) Ltd Company Tax calculation for the year to 31.12.29</a:t>
                      </a:r>
                      <a:endParaRPr lang="en-GB" sz="700" b="0" i="0" u="none" strike="noStrike" dirty="0">
                        <a:solidFill>
                          <a:srgbClr val="000000"/>
                        </a:solidFill>
                        <a:effectLst/>
                        <a:latin typeface="Arial" panose="020B0604020202020204" pitchFamily="34" charset="0"/>
                        <a:cs typeface="Arial" panose="020B0604020202020204" pitchFamily="34" charset="0"/>
                      </a:endParaRPr>
                    </a:p>
                  </a:txBody>
                  <a:tcPr marL="3105" marR="3105" marT="3105" marB="0" anchor="b"/>
                </a:tc>
                <a:tc gridSpan="2">
                  <a:txBody>
                    <a:bodyPr/>
                    <a:lstStyle/>
                    <a:p>
                      <a:pPr algn="l" fontAlgn="b">
                        <a:buNone/>
                      </a:pPr>
                      <a:r>
                        <a:rPr lang="en-GB" sz="700" u="none" strike="noStrike" dirty="0">
                          <a:effectLst/>
                          <a:latin typeface="Arial" panose="020B0604020202020204" pitchFamily="34" charset="0"/>
                          <a:cs typeface="Arial" panose="020B0604020202020204" pitchFamily="34" charset="0"/>
                        </a:rPr>
                        <a:t>(ii) Ltd Company Tax calculation for the year to 31.12.30</a:t>
                      </a:r>
                      <a:endParaRPr lang="en-GB" sz="700" b="0" i="0" u="none" strike="noStrike" dirty="0">
                        <a:solidFill>
                          <a:srgbClr val="000000"/>
                        </a:solidFill>
                        <a:effectLst/>
                        <a:latin typeface="Arial" panose="020B0604020202020204" pitchFamily="34" charset="0"/>
                        <a:cs typeface="Arial" panose="020B0604020202020204" pitchFamily="34" charset="0"/>
                      </a:endParaRPr>
                    </a:p>
                  </a:txBody>
                  <a:tcPr marL="3105" marR="3105" marT="3105" marB="0" anchor="b"/>
                </a:tc>
                <a:tc hMerge="1">
                  <a:txBody>
                    <a:bodyPr/>
                    <a:lstStyle/>
                    <a:p>
                      <a:endParaRPr lang="en-GB"/>
                    </a:p>
                  </a:txBody>
                  <a:tcPr/>
                </a:tc>
                <a:extLst>
                  <a:ext uri="{0D108BD9-81ED-4DB2-BD59-A6C34878D82A}">
                    <a16:rowId xmlns:a16="http://schemas.microsoft.com/office/drawing/2014/main" val="987784565"/>
                  </a:ext>
                </a:extLst>
              </a:tr>
              <a:tr h="181593">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extLst>
                  <a:ext uri="{0D108BD9-81ED-4DB2-BD59-A6C34878D82A}">
                    <a16:rowId xmlns:a16="http://schemas.microsoft.com/office/drawing/2014/main" val="1159887161"/>
                  </a:ext>
                </a:extLst>
              </a:tr>
              <a:tr h="341203">
                <a:tc>
                  <a:txBody>
                    <a:bodyPr/>
                    <a:lstStyle/>
                    <a:p>
                      <a:pPr algn="l" fontAlgn="b">
                        <a:buNone/>
                      </a:pPr>
                      <a:r>
                        <a:rPr lang="en-GB" sz="700" u="none" strike="noStrike" dirty="0">
                          <a:effectLst/>
                          <a:latin typeface="Arial" panose="020B0604020202020204" pitchFamily="34" charset="0"/>
                          <a:cs typeface="Arial" panose="020B0604020202020204" pitchFamily="34" charset="0"/>
                        </a:rPr>
                        <a:t>Ltd Co so basis period is 1.1.25 to 31.12.25</a:t>
                      </a:r>
                      <a:endParaRPr lang="en-GB" sz="700" b="0" i="0" u="none" strike="noStrike" dirty="0">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dirty="0">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extLst>
                  <a:ext uri="{0D108BD9-81ED-4DB2-BD59-A6C34878D82A}">
                    <a16:rowId xmlns:a16="http://schemas.microsoft.com/office/drawing/2014/main" val="2556422367"/>
                  </a:ext>
                </a:extLst>
              </a:tr>
              <a:tr h="181593">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extLst>
                  <a:ext uri="{0D108BD9-81ED-4DB2-BD59-A6C34878D82A}">
                    <a16:rowId xmlns:a16="http://schemas.microsoft.com/office/drawing/2014/main" val="3988270817"/>
                  </a:ext>
                </a:extLst>
              </a:tr>
              <a:tr h="181593">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r>
                        <a:rPr lang="en-GB" sz="700" u="none" strike="noStrike">
                          <a:effectLst/>
                          <a:latin typeface="Arial" panose="020B0604020202020204" pitchFamily="34" charset="0"/>
                          <a:cs typeface="Arial" panose="020B0604020202020204" pitchFamily="34" charset="0"/>
                        </a:rPr>
                        <a:t>Profit before CA</a:t>
                      </a: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r" fontAlgn="b">
                        <a:buNone/>
                      </a:pPr>
                      <a:r>
                        <a:rPr lang="en-GB" sz="700" u="none" strike="noStrike">
                          <a:effectLst/>
                          <a:latin typeface="Arial" panose="020B0604020202020204" pitchFamily="34" charset="0"/>
                          <a:cs typeface="Arial" panose="020B0604020202020204" pitchFamily="34" charset="0"/>
                        </a:rPr>
                        <a:t>180900</a:t>
                      </a: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extLst>
                  <a:ext uri="{0D108BD9-81ED-4DB2-BD59-A6C34878D82A}">
                    <a16:rowId xmlns:a16="http://schemas.microsoft.com/office/drawing/2014/main" val="3422240835"/>
                  </a:ext>
                </a:extLst>
              </a:tr>
              <a:tr h="181593">
                <a:tc>
                  <a:txBody>
                    <a:bodyPr/>
                    <a:lstStyle/>
                    <a:p>
                      <a:pPr algn="l" fontAlgn="b">
                        <a:buNone/>
                      </a:pPr>
                      <a:endParaRPr lang="en-GB" sz="700" b="0" i="0" u="none" strike="noStrike" dirty="0">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r>
                        <a:rPr lang="en-GB" sz="700" u="none" strike="noStrike">
                          <a:effectLst/>
                          <a:latin typeface="Arial" panose="020B0604020202020204" pitchFamily="34" charset="0"/>
                          <a:cs typeface="Arial" panose="020B0604020202020204" pitchFamily="34" charset="0"/>
                        </a:rPr>
                        <a:t>less CAs</a:t>
                      </a: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r" fontAlgn="b">
                        <a:buNone/>
                      </a:pPr>
                      <a:r>
                        <a:rPr lang="en-GB" sz="700" u="none" strike="noStrike">
                          <a:effectLst/>
                          <a:latin typeface="Arial" panose="020B0604020202020204" pitchFamily="34" charset="0"/>
                          <a:cs typeface="Arial" panose="020B0604020202020204" pitchFamily="34" charset="0"/>
                        </a:rPr>
                        <a:t>-139120</a:t>
                      </a: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dirty="0">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extLst>
                  <a:ext uri="{0D108BD9-81ED-4DB2-BD59-A6C34878D82A}">
                    <a16:rowId xmlns:a16="http://schemas.microsoft.com/office/drawing/2014/main" val="1727431547"/>
                  </a:ext>
                </a:extLst>
              </a:tr>
              <a:tr h="181593">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r" fontAlgn="b">
                        <a:buNone/>
                      </a:pPr>
                      <a:r>
                        <a:rPr lang="en-GB" sz="700" u="none" strike="noStrike">
                          <a:effectLst/>
                          <a:latin typeface="Arial" panose="020B0604020202020204" pitchFamily="34" charset="0"/>
                          <a:cs typeface="Arial" panose="020B0604020202020204" pitchFamily="34" charset="0"/>
                        </a:rPr>
                        <a:t>41780</a:t>
                      </a: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extLst>
                  <a:ext uri="{0D108BD9-81ED-4DB2-BD59-A6C34878D82A}">
                    <a16:rowId xmlns:a16="http://schemas.microsoft.com/office/drawing/2014/main" val="3684718502"/>
                  </a:ext>
                </a:extLst>
              </a:tr>
              <a:tr h="181593">
                <a:tc>
                  <a:txBody>
                    <a:bodyPr/>
                    <a:lstStyle/>
                    <a:p>
                      <a:pPr algn="l" fontAlgn="b">
                        <a:buNone/>
                      </a:pPr>
                      <a:r>
                        <a:rPr lang="en-GB" sz="700" u="none" strike="noStrike">
                          <a:effectLst/>
                          <a:latin typeface="Arial" panose="020B0604020202020204" pitchFamily="34" charset="0"/>
                          <a:cs typeface="Arial" panose="020B0604020202020204" pitchFamily="34" charset="0"/>
                        </a:rPr>
                        <a:t>Corporation Tax Due</a:t>
                      </a: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extLst>
                  <a:ext uri="{0D108BD9-81ED-4DB2-BD59-A6C34878D82A}">
                    <a16:rowId xmlns:a16="http://schemas.microsoft.com/office/drawing/2014/main" val="2627894378"/>
                  </a:ext>
                </a:extLst>
              </a:tr>
              <a:tr h="341203">
                <a:tc>
                  <a:txBody>
                    <a:bodyPr/>
                    <a:lstStyle/>
                    <a:p>
                      <a:pPr algn="l" fontAlgn="b">
                        <a:buNone/>
                      </a:pPr>
                      <a:r>
                        <a:rPr lang="en-GB" sz="700" u="none" strike="noStrike">
                          <a:effectLst/>
                          <a:latin typeface="Arial" panose="020B0604020202020204" pitchFamily="34" charset="0"/>
                          <a:cs typeface="Arial" panose="020B0604020202020204" pitchFamily="34" charset="0"/>
                        </a:rPr>
                        <a:t>18/19</a:t>
                      </a: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r>
                        <a:rPr lang="en-GB" sz="700" u="none" strike="noStrike">
                          <a:effectLst/>
                          <a:latin typeface="Arial" panose="020B0604020202020204" pitchFamily="34" charset="0"/>
                          <a:cs typeface="Arial" panose="020B0604020202020204" pitchFamily="34" charset="0"/>
                        </a:rPr>
                        <a:t>41780 x 3/12</a:t>
                      </a: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r" fontAlgn="b">
                        <a:buNone/>
                      </a:pPr>
                      <a:r>
                        <a:rPr lang="en-GB" sz="700" u="none" strike="noStrike">
                          <a:effectLst/>
                          <a:latin typeface="Arial" panose="020B0604020202020204" pitchFamily="34" charset="0"/>
                          <a:cs typeface="Arial" panose="020B0604020202020204" pitchFamily="34" charset="0"/>
                        </a:rPr>
                        <a:t>10445</a:t>
                      </a: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r>
                        <a:rPr lang="en-GB" sz="700" u="none" strike="noStrike" dirty="0">
                          <a:effectLst/>
                          <a:latin typeface="Arial" panose="020B0604020202020204" pitchFamily="34" charset="0"/>
                          <a:cs typeface="Arial" panose="020B0604020202020204" pitchFamily="34" charset="0"/>
                        </a:rPr>
                        <a:t>  tax @ 19% </a:t>
                      </a:r>
                      <a:endParaRPr lang="en-GB" sz="700" b="0" i="0" u="none" strike="noStrike" dirty="0">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r>
                        <a:rPr lang="en-GB" sz="700" u="none" strike="noStrike">
                          <a:effectLst/>
                          <a:latin typeface="Arial" panose="020B0604020202020204" pitchFamily="34" charset="0"/>
                          <a:cs typeface="Arial" panose="020B0604020202020204" pitchFamily="34" charset="0"/>
                        </a:rPr>
                        <a:t>       1,985 </a:t>
                      </a: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extLst>
                  <a:ext uri="{0D108BD9-81ED-4DB2-BD59-A6C34878D82A}">
                    <a16:rowId xmlns:a16="http://schemas.microsoft.com/office/drawing/2014/main" val="3933396690"/>
                  </a:ext>
                </a:extLst>
              </a:tr>
              <a:tr h="341203">
                <a:tc>
                  <a:txBody>
                    <a:bodyPr/>
                    <a:lstStyle/>
                    <a:p>
                      <a:pPr algn="l" fontAlgn="b">
                        <a:buNone/>
                      </a:pPr>
                      <a:r>
                        <a:rPr lang="en-GB" sz="700" u="none" strike="noStrike">
                          <a:effectLst/>
                          <a:latin typeface="Arial" panose="020B0604020202020204" pitchFamily="34" charset="0"/>
                          <a:cs typeface="Arial" panose="020B0604020202020204" pitchFamily="34" charset="0"/>
                        </a:rPr>
                        <a:t>19/20</a:t>
                      </a: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r>
                        <a:rPr lang="en-GB" sz="700" u="none" strike="noStrike">
                          <a:effectLst/>
                          <a:latin typeface="Arial" panose="020B0604020202020204" pitchFamily="34" charset="0"/>
                          <a:cs typeface="Arial" panose="020B0604020202020204" pitchFamily="34" charset="0"/>
                        </a:rPr>
                        <a:t>41780 x 9/12</a:t>
                      </a: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r" fontAlgn="b">
                        <a:buNone/>
                      </a:pPr>
                      <a:r>
                        <a:rPr lang="en-GB" sz="700" u="none" strike="noStrike">
                          <a:effectLst/>
                          <a:latin typeface="Arial" panose="020B0604020202020204" pitchFamily="34" charset="0"/>
                          <a:cs typeface="Arial" panose="020B0604020202020204" pitchFamily="34" charset="0"/>
                        </a:rPr>
                        <a:t>31335</a:t>
                      </a: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r>
                        <a:rPr lang="en-GB" sz="700" u="none" strike="noStrike">
                          <a:effectLst/>
                          <a:latin typeface="Arial" panose="020B0604020202020204" pitchFamily="34" charset="0"/>
                          <a:cs typeface="Arial" panose="020B0604020202020204" pitchFamily="34" charset="0"/>
                        </a:rPr>
                        <a:t>  tax @ 19% </a:t>
                      </a: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dirty="0">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r>
                        <a:rPr lang="en-GB" sz="700" u="none" strike="noStrike">
                          <a:effectLst/>
                          <a:latin typeface="Arial" panose="020B0604020202020204" pitchFamily="34" charset="0"/>
                          <a:cs typeface="Arial" panose="020B0604020202020204" pitchFamily="34" charset="0"/>
                        </a:rPr>
                        <a:t>       5,954 </a:t>
                      </a: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extLst>
                  <a:ext uri="{0D108BD9-81ED-4DB2-BD59-A6C34878D82A}">
                    <a16:rowId xmlns:a16="http://schemas.microsoft.com/office/drawing/2014/main" val="1477027169"/>
                  </a:ext>
                </a:extLst>
              </a:tr>
              <a:tr h="341203">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r>
                        <a:rPr lang="en-GB" sz="700" u="none" strike="noStrike" dirty="0">
                          <a:effectLst/>
                          <a:latin typeface="Arial" panose="020B0604020202020204" pitchFamily="34" charset="0"/>
                          <a:cs typeface="Arial" panose="020B0604020202020204" pitchFamily="34" charset="0"/>
                        </a:rPr>
                        <a:t>       7,938 </a:t>
                      </a:r>
                      <a:endParaRPr lang="en-GB" sz="700" b="0" i="0" u="none" strike="noStrike" dirty="0">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extLst>
                  <a:ext uri="{0D108BD9-81ED-4DB2-BD59-A6C34878D82A}">
                    <a16:rowId xmlns:a16="http://schemas.microsoft.com/office/drawing/2014/main" val="2496251496"/>
                  </a:ext>
                </a:extLst>
              </a:tr>
              <a:tr h="181593">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extLst>
                  <a:ext uri="{0D108BD9-81ED-4DB2-BD59-A6C34878D82A}">
                    <a16:rowId xmlns:a16="http://schemas.microsoft.com/office/drawing/2014/main" val="309592813"/>
                  </a:ext>
                </a:extLst>
              </a:tr>
              <a:tr h="341203">
                <a:tc gridSpan="2">
                  <a:txBody>
                    <a:bodyPr/>
                    <a:lstStyle/>
                    <a:p>
                      <a:pPr algn="l" fontAlgn="b">
                        <a:buNone/>
                      </a:pPr>
                      <a:r>
                        <a:rPr lang="en-GB" sz="700" u="none" strike="noStrike">
                          <a:effectLst/>
                          <a:latin typeface="Arial" panose="020B0604020202020204" pitchFamily="34" charset="0"/>
                          <a:cs typeface="Arial" panose="020B0604020202020204" pitchFamily="34" charset="0"/>
                        </a:rPr>
                        <a:t>Tax is due 9 months and 1 day after the accountig period end</a:t>
                      </a: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hMerge="1">
                  <a:txBody>
                    <a:bodyPr/>
                    <a:lstStyle/>
                    <a:p>
                      <a:endParaRPr lang="en-GB"/>
                    </a:p>
                  </a:txBody>
                  <a:tcPr/>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r>
                        <a:rPr lang="en-GB" sz="700" u="none" strike="noStrike" dirty="0">
                          <a:effectLst/>
                          <a:latin typeface="Arial" panose="020B0604020202020204" pitchFamily="34" charset="0"/>
                          <a:cs typeface="Arial" panose="020B0604020202020204" pitchFamily="34" charset="0"/>
                        </a:rPr>
                        <a:t> 1st October 2026 </a:t>
                      </a:r>
                      <a:endParaRPr lang="en-GB" sz="700" b="0" i="0" u="none" strike="noStrike" dirty="0">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a:solidFill>
                          <a:srgbClr val="000000"/>
                        </a:solidFill>
                        <a:effectLst/>
                        <a:latin typeface="Arial" panose="020B0604020202020204" pitchFamily="34" charset="0"/>
                        <a:cs typeface="Arial" panose="020B0604020202020204" pitchFamily="34" charset="0"/>
                      </a:endParaRPr>
                    </a:p>
                  </a:txBody>
                  <a:tcPr marL="3105" marR="3105" marT="3105" marB="0" anchor="b"/>
                </a:tc>
                <a:tc>
                  <a:txBody>
                    <a:bodyPr/>
                    <a:lstStyle/>
                    <a:p>
                      <a:pPr algn="l" fontAlgn="b">
                        <a:buNone/>
                      </a:pPr>
                      <a:endParaRPr lang="en-GB" sz="700" b="0" i="0" u="none" strike="noStrike" dirty="0">
                        <a:solidFill>
                          <a:srgbClr val="000000"/>
                        </a:solidFill>
                        <a:effectLst/>
                        <a:latin typeface="Arial" panose="020B0604020202020204" pitchFamily="34" charset="0"/>
                        <a:cs typeface="Arial" panose="020B0604020202020204" pitchFamily="34" charset="0"/>
                      </a:endParaRPr>
                    </a:p>
                  </a:txBody>
                  <a:tcPr marL="3105" marR="3105" marT="3105" marB="0" anchor="b"/>
                </a:tc>
                <a:extLst>
                  <a:ext uri="{0D108BD9-81ED-4DB2-BD59-A6C34878D82A}">
                    <a16:rowId xmlns:a16="http://schemas.microsoft.com/office/drawing/2014/main" val="4003788251"/>
                  </a:ext>
                </a:extLst>
              </a:tr>
            </a:tbl>
          </a:graphicData>
        </a:graphic>
      </p:graphicFrame>
      <p:sp>
        <p:nvSpPr>
          <p:cNvPr id="4" name="Slide Number Placeholder 3">
            <a:extLst>
              <a:ext uri="{FF2B5EF4-FFF2-40B4-BE49-F238E27FC236}">
                <a16:creationId xmlns:a16="http://schemas.microsoft.com/office/drawing/2014/main" id="{D0BB5394-CEA5-D34C-2603-CC310D3EF795}"/>
              </a:ext>
            </a:extLst>
          </p:cNvPr>
          <p:cNvSpPr>
            <a:spLocks noGrp="1"/>
          </p:cNvSpPr>
          <p:nvPr>
            <p:ph type="sldNum" sz="quarter" idx="4"/>
          </p:nvPr>
        </p:nvSpPr>
        <p:spPr/>
        <p:txBody>
          <a:bodyPr/>
          <a:lstStyle/>
          <a:p>
            <a:fld id="{58FB4751-880F-D840-AAA9-3A15815CC996}" type="slidenum">
              <a:rPr lang="en-US" smtClean="0"/>
              <a:pPr/>
              <a:t>8</a:t>
            </a:fld>
            <a:endParaRPr lang="en-US" dirty="0"/>
          </a:p>
        </p:txBody>
      </p:sp>
    </p:spTree>
    <p:extLst>
      <p:ext uri="{BB962C8B-B14F-4D97-AF65-F5344CB8AC3E}">
        <p14:creationId xmlns:p14="http://schemas.microsoft.com/office/powerpoint/2010/main" val="53786989"/>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249AD37-9510-4A2D-B790-12C439A83F93}">
  <ds:schemaRefs>
    <ds:schemaRef ds:uri="http://schemas.microsoft.com/sharepoint/v3/contenttype/forms"/>
  </ds:schemaRefs>
</ds:datastoreItem>
</file>

<file path=customXml/itemProps2.xml><?xml version="1.0" encoding="utf-8"?>
<ds:datastoreItem xmlns:ds="http://schemas.openxmlformats.org/officeDocument/2006/customXml" ds:itemID="{85DF9CEC-52C2-4D14-B2F5-11176002A8B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{2280A8D6-3A2A-4B6D-BD4A-1917CDA2E2EB}TF1ed9553b-00c4-4092-846a-c8f7f2908f3beecd942f_win32-8e33096c3cfc</Template>
  <TotalTime>0</TotalTime>
  <Words>603</Words>
  <Application>Microsoft Office PowerPoint</Application>
  <PresentationFormat>Widescreen</PresentationFormat>
  <Paragraphs>62</Paragraphs>
  <Slides>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Courier New</vt:lpstr>
      <vt:lpstr>Gill Sans Nova Light</vt:lpstr>
      <vt:lpstr>Sagona Book</vt:lpstr>
      <vt:lpstr>Custom</vt:lpstr>
      <vt:lpstr>Partnerships</vt:lpstr>
      <vt:lpstr>Partnerships</vt:lpstr>
      <vt:lpstr>PowerPoint Presentation</vt:lpstr>
      <vt:lpstr>PowerPoint Presentation</vt:lpstr>
      <vt:lpstr>PowerPoint Presentation</vt:lpstr>
      <vt:lpstr>PowerPoint Presentation</vt:lpstr>
      <vt:lpstr>Activity</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Marie Pitson</dc:creator>
  <cp:lastModifiedBy>Marie Pitson</cp:lastModifiedBy>
  <cp:revision>8</cp:revision>
  <dcterms:created xsi:type="dcterms:W3CDTF">2026-03-03T10:43:53Z</dcterms:created>
  <dcterms:modified xsi:type="dcterms:W3CDTF">2026-04-28T09:37:07Z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