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73" r:id="rId4"/>
    <p:sldId id="258" r:id="rId5"/>
    <p:sldId id="259" r:id="rId6"/>
    <p:sldId id="260" r:id="rId7"/>
    <p:sldId id="274" r:id="rId8"/>
    <p:sldId id="267" r:id="rId9"/>
    <p:sldId id="275" r:id="rId10"/>
    <p:sldId id="268" r:id="rId11"/>
    <p:sldId id="276" r:id="rId12"/>
    <p:sldId id="261" r:id="rId13"/>
    <p:sldId id="269" r:id="rId14"/>
    <p:sldId id="270" r:id="rId15"/>
    <p:sldId id="262" r:id="rId16"/>
    <p:sldId id="263" r:id="rId17"/>
    <p:sldId id="271" r:id="rId18"/>
    <p:sldId id="277" r:id="rId19"/>
    <p:sldId id="265" r:id="rId20"/>
    <p:sldId id="266" r:id="rId21"/>
    <p:sldId id="272"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2388"/>
  </p:normalViewPr>
  <p:slideViewPr>
    <p:cSldViewPr snapToObjects="1">
      <p:cViewPr varScale="1">
        <p:scale>
          <a:sx n="91" d="100"/>
          <a:sy n="91" d="100"/>
        </p:scale>
        <p:origin x="1704"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1086D3B9-3242-1B47-93BC-218416E65E93}" type="datetimeFigureOut">
              <a:rPr lang="en-US" smtClean="0"/>
              <a:pPr/>
              <a:t>3/23/17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086D3B9-3242-1B47-93BC-218416E65E93}" type="datetimeFigureOut">
              <a:rPr lang="en-US" smtClean="0"/>
              <a:pPr/>
              <a:t>3/23/17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1086D3B9-3242-1B47-93BC-218416E65E93}" type="datetimeFigureOut">
              <a:rPr lang="en-US" smtClean="0"/>
              <a:pPr/>
              <a:t>3/23/17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1086D3B9-3242-1B47-93BC-218416E65E93}" type="datetimeFigureOut">
              <a:rPr lang="en-US" smtClean="0"/>
              <a:pPr/>
              <a:t>3/23/17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1086D3B9-3242-1B47-93BC-218416E65E93}" type="datetimeFigureOut">
              <a:rPr lang="en-US" smtClean="0"/>
              <a:pPr/>
              <a:t>3/23/17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1086D3B9-3242-1B47-93BC-218416E65E93}" type="datetimeFigureOut">
              <a:rPr lang="en-US" smtClean="0"/>
              <a:pPr/>
              <a:t>3/23/17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86D3B9-3242-1B47-93BC-218416E65E93}" type="datetimeFigureOut">
              <a:rPr lang="en-US" smtClean="0"/>
              <a:pPr/>
              <a:t>3/23/17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086D3B9-3242-1B47-93BC-218416E65E93}" type="datetimeFigureOut">
              <a:rPr lang="en-US" smtClean="0"/>
              <a:pPr/>
              <a:t>3/23/17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086D3B9-3242-1B47-93BC-218416E65E93}" type="datetimeFigureOut">
              <a:rPr lang="en-US" smtClean="0"/>
              <a:pPr/>
              <a:t>3/23/17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086D3B9-3242-1B47-93BC-218416E65E93}" type="datetimeFigureOut">
              <a:rPr lang="en-US" smtClean="0"/>
              <a:pPr/>
              <a:t>3/23/17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086D3B9-3242-1B47-93BC-218416E65E93}" type="datetimeFigureOut">
              <a:rPr lang="en-US" smtClean="0"/>
              <a:pPr/>
              <a:t>3/23/17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776603-1CCD-F44E-AD97-566DB992E6CC}"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86D3B9-3242-1B47-93BC-218416E65E93}" type="datetimeFigureOut">
              <a:rPr lang="en-US" smtClean="0"/>
              <a:pPr/>
              <a:t>3/23/17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776603-1CCD-F44E-AD97-566DB992E6CC}"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 Id="rId3"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4" Type="http://schemas.openxmlformats.org/officeDocument/2006/relationships/image" Target="../media/image5.jpeg"/><Relationship Id="rId1" Type="http://schemas.openxmlformats.org/officeDocument/2006/relationships/slideLayout" Target="../slideLayouts/slideLayout7.xml"/><Relationship Id="rId2" Type="http://schemas.openxmlformats.org/officeDocument/2006/relationships/image" Target="../media/image3.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7.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8.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4" Type="http://schemas.openxmlformats.org/officeDocument/2006/relationships/image" Target="../media/image11.jpeg"/><Relationship Id="rId5" Type="http://schemas.openxmlformats.org/officeDocument/2006/relationships/image" Target="../media/image12.jpeg"/><Relationship Id="rId1" Type="http://schemas.openxmlformats.org/officeDocument/2006/relationships/slideLayout" Target="../slideLayouts/slideLayout7.xml"/><Relationship Id="rId2" Type="http://schemas.openxmlformats.org/officeDocument/2006/relationships/image" Target="../media/image9.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4.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5.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6.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7.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8.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212976"/>
            <a:ext cx="7772400" cy="936104"/>
          </a:xfrm>
        </p:spPr>
        <p:txBody>
          <a:bodyPr>
            <a:normAutofit/>
          </a:bodyPr>
          <a:lstStyle/>
          <a:p>
            <a:r>
              <a:rPr lang="en-US" dirty="0" smtClean="0"/>
              <a:t>From Conflict to Dialogue</a:t>
            </a:r>
            <a:endParaRPr lang="en-US" dirty="0"/>
          </a:p>
        </p:txBody>
      </p:sp>
      <p:sp>
        <p:nvSpPr>
          <p:cNvPr id="3" name="Subtitle 2"/>
          <p:cNvSpPr>
            <a:spLocks noGrp="1"/>
          </p:cNvSpPr>
          <p:nvPr>
            <p:ph type="subTitle" idx="1"/>
          </p:nvPr>
        </p:nvSpPr>
        <p:spPr>
          <a:xfrm>
            <a:off x="1371600" y="4221088"/>
            <a:ext cx="6400800" cy="1417712"/>
          </a:xfrm>
        </p:spPr>
        <p:txBody>
          <a:bodyPr/>
          <a:lstStyle/>
          <a:p>
            <a:r>
              <a:rPr lang="en-US" dirty="0" smtClean="0"/>
              <a:t>Theological Approaches</a:t>
            </a:r>
          </a:p>
          <a:p>
            <a:r>
              <a:rPr lang="en-US" dirty="0" smtClean="0"/>
              <a:t> after the </a:t>
            </a:r>
            <a:r>
              <a:rPr lang="en-US" dirty="0" err="1" smtClean="0"/>
              <a:t>Shoah</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1600" y="548680"/>
            <a:ext cx="3289300" cy="246380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16016" y="1042628"/>
            <a:ext cx="3911600" cy="20701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t>Questions Raised after the </a:t>
            </a:r>
            <a:r>
              <a:rPr lang="en-US" sz="3200" dirty="0" err="1" smtClean="0"/>
              <a:t>Shoah</a:t>
            </a:r>
            <a:endParaRPr lang="en-US" sz="3200" dirty="0"/>
          </a:p>
        </p:txBody>
      </p:sp>
      <p:sp>
        <p:nvSpPr>
          <p:cNvPr id="3" name="Content Placeholder 2"/>
          <p:cNvSpPr>
            <a:spLocks noGrp="1"/>
          </p:cNvSpPr>
          <p:nvPr>
            <p:ph idx="1"/>
          </p:nvPr>
        </p:nvSpPr>
        <p:spPr/>
        <p:txBody>
          <a:bodyPr>
            <a:normAutofit lnSpcReduction="10000"/>
          </a:bodyPr>
          <a:lstStyle/>
          <a:p>
            <a:pPr>
              <a:buNone/>
            </a:pPr>
            <a:r>
              <a:rPr lang="en-US" dirty="0" smtClean="0"/>
              <a:t>	After 20 years of silence, groups and individuals began to ask the following questions:</a:t>
            </a:r>
          </a:p>
          <a:p>
            <a:pPr>
              <a:buNone/>
            </a:pPr>
            <a:endParaRPr lang="en-US" dirty="0" smtClean="0"/>
          </a:p>
          <a:p>
            <a:r>
              <a:rPr lang="en-US" dirty="0" smtClean="0"/>
              <a:t>Why did God allow the </a:t>
            </a:r>
            <a:r>
              <a:rPr lang="en-US" dirty="0" err="1" smtClean="0"/>
              <a:t>Shoah</a:t>
            </a:r>
            <a:r>
              <a:rPr lang="en-US" dirty="0" smtClean="0"/>
              <a:t> to happen?</a:t>
            </a:r>
          </a:p>
          <a:p>
            <a:r>
              <a:rPr lang="en-US" dirty="0" smtClean="0"/>
              <a:t>In what ways did the Church contribute to anti-Judaism and anti-Semitism? </a:t>
            </a:r>
          </a:p>
          <a:p>
            <a:r>
              <a:rPr lang="en-US" dirty="0" smtClean="0"/>
              <a:t>How can Jews and Christians now build bridges?</a:t>
            </a:r>
          </a:p>
          <a:p>
            <a:pPr>
              <a:buNone/>
            </a:pP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544" y="476672"/>
            <a:ext cx="5400599" cy="4392487"/>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528" y="3429000"/>
            <a:ext cx="5904655" cy="3312368"/>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37023" y="1700808"/>
            <a:ext cx="3479800" cy="2336800"/>
          </a:xfrm>
          <a:prstGeom prst="rect">
            <a:avLst/>
          </a:prstGeom>
        </p:spPr>
      </p:pic>
    </p:spTree>
    <p:extLst>
      <p:ext uri="{BB962C8B-B14F-4D97-AF65-F5344CB8AC3E}">
        <p14:creationId xmlns:p14="http://schemas.microsoft.com/office/powerpoint/2010/main" val="1233455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Theological Implications</a:t>
            </a:r>
            <a:endParaRPr lang="en-US" dirty="0"/>
          </a:p>
        </p:txBody>
      </p:sp>
      <p:sp>
        <p:nvSpPr>
          <p:cNvPr id="3" name="Content Placeholder 2"/>
          <p:cNvSpPr>
            <a:spLocks noGrp="1"/>
          </p:cNvSpPr>
          <p:nvPr>
            <p:ph idx="1"/>
          </p:nvPr>
        </p:nvSpPr>
        <p:spPr/>
        <p:txBody>
          <a:bodyPr/>
          <a:lstStyle/>
          <a:p>
            <a:endParaRPr lang="en-US" dirty="0" smtClean="0"/>
          </a:p>
          <a:p>
            <a:r>
              <a:rPr lang="en-US" dirty="0" smtClean="0"/>
              <a:t>The Nature of God</a:t>
            </a:r>
          </a:p>
          <a:p>
            <a:r>
              <a:rPr lang="en-US" dirty="0" err="1" smtClean="0"/>
              <a:t>Supersessionist</a:t>
            </a:r>
            <a:r>
              <a:rPr lang="en-US" dirty="0" smtClean="0"/>
              <a:t> theology</a:t>
            </a:r>
          </a:p>
          <a:p>
            <a:r>
              <a:rPr lang="en-US" dirty="0" smtClean="0"/>
              <a:t>The covenant</a:t>
            </a:r>
          </a:p>
          <a:p>
            <a:r>
              <a:rPr lang="en-US" dirty="0" smtClean="0"/>
              <a:t>Deicide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40152" y="2060848"/>
            <a:ext cx="2171700" cy="32512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Nature of God: </a:t>
            </a:r>
            <a:br>
              <a:rPr lang="en-US" dirty="0" smtClean="0"/>
            </a:br>
            <a:r>
              <a:rPr lang="en-US" dirty="0" smtClean="0"/>
              <a:t>Jewish Perspectives</a:t>
            </a:r>
            <a:endParaRPr lang="en-US" dirty="0"/>
          </a:p>
        </p:txBody>
      </p:sp>
      <p:sp>
        <p:nvSpPr>
          <p:cNvPr id="3" name="Content Placeholder 2"/>
          <p:cNvSpPr>
            <a:spLocks noGrp="1"/>
          </p:cNvSpPr>
          <p:nvPr>
            <p:ph idx="1"/>
          </p:nvPr>
        </p:nvSpPr>
        <p:spPr>
          <a:xfrm>
            <a:off x="457200" y="1417638"/>
            <a:ext cx="8229600" cy="4983162"/>
          </a:xfrm>
        </p:spPr>
        <p:txBody>
          <a:bodyPr>
            <a:noAutofit/>
          </a:bodyPr>
          <a:lstStyle/>
          <a:p>
            <a:r>
              <a:rPr lang="en-US" sz="2400" dirty="0" smtClean="0"/>
              <a:t>What happened to the merciful and omnipotent God of Israel?</a:t>
            </a:r>
          </a:p>
          <a:p>
            <a:r>
              <a:rPr lang="en-US" sz="2400" dirty="0" smtClean="0"/>
              <a:t>Punishment for the sin of European Jews (the view of orthodox Jews in accordance with rabbinic traditions).</a:t>
            </a:r>
          </a:p>
          <a:p>
            <a:pPr>
              <a:buNone/>
            </a:pPr>
            <a:endParaRPr lang="en-US" sz="2400" dirty="0" smtClean="0"/>
          </a:p>
          <a:p>
            <a:r>
              <a:rPr lang="en-US" sz="2400" dirty="0" smtClean="0"/>
              <a:t>Objection to the notion of punishment:</a:t>
            </a:r>
          </a:p>
          <a:p>
            <a:pPr marL="514350" indent="-514350">
              <a:buFont typeface="+mj-lt"/>
              <a:buAutoNum type="arabicPeriod"/>
            </a:pPr>
            <a:r>
              <a:rPr lang="en-US" sz="2400" dirty="0" smtClean="0">
                <a:solidFill>
                  <a:srgbClr val="FFFF00"/>
                </a:solidFill>
              </a:rPr>
              <a:t>Condemnation of Jews who had already experienced the ultimate depths of suffering.</a:t>
            </a:r>
          </a:p>
          <a:p>
            <a:pPr marL="514350" indent="-514350">
              <a:buFont typeface="+mj-lt"/>
              <a:buAutoNum type="arabicPeriod"/>
            </a:pPr>
            <a:r>
              <a:rPr lang="en-US" sz="2400" dirty="0" smtClean="0">
                <a:solidFill>
                  <a:srgbClr val="FFFF00"/>
                </a:solidFill>
              </a:rPr>
              <a:t>God was hidden during the </a:t>
            </a:r>
            <a:r>
              <a:rPr lang="en-US" sz="2400" dirty="0" err="1" smtClean="0">
                <a:solidFill>
                  <a:srgbClr val="FFFF00"/>
                </a:solidFill>
              </a:rPr>
              <a:t>Shoah</a:t>
            </a:r>
            <a:r>
              <a:rPr lang="en-US" sz="2400" dirty="0" smtClean="0">
                <a:solidFill>
                  <a:srgbClr val="FFFF00"/>
                </a:solidFill>
              </a:rPr>
              <a:t> but he manifests himself with the establishment of the Jewish state (</a:t>
            </a:r>
            <a:r>
              <a:rPr lang="en-US" sz="2400" dirty="0" err="1" smtClean="0">
                <a:solidFill>
                  <a:srgbClr val="FFFF00"/>
                </a:solidFill>
              </a:rPr>
              <a:t>Eliezer</a:t>
            </a:r>
            <a:r>
              <a:rPr lang="en-US" sz="2400" dirty="0" smtClean="0">
                <a:solidFill>
                  <a:srgbClr val="FFFF00"/>
                </a:solidFill>
              </a:rPr>
              <a:t> </a:t>
            </a:r>
            <a:r>
              <a:rPr lang="en-US" sz="2400" dirty="0" err="1" smtClean="0">
                <a:solidFill>
                  <a:srgbClr val="FFFF00"/>
                </a:solidFill>
              </a:rPr>
              <a:t>Berkovitz</a:t>
            </a:r>
            <a:r>
              <a:rPr lang="en-US" sz="2400" dirty="0" smtClean="0">
                <a:solidFill>
                  <a:srgbClr val="FFFF00"/>
                </a:solidFill>
              </a:rPr>
              <a:t>): ‘the resurrection of the nation’.</a:t>
            </a:r>
          </a:p>
          <a:p>
            <a:pPr>
              <a:buNone/>
            </a:pPr>
            <a:r>
              <a:rPr lang="en-US" sz="2400" dirty="0" smtClean="0">
                <a:solidFill>
                  <a:srgbClr val="FFFF00"/>
                </a:solidFill>
              </a:rPr>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Nature of God: </a:t>
            </a:r>
            <a:br>
              <a:rPr lang="en-US" dirty="0" smtClean="0"/>
            </a:br>
            <a:r>
              <a:rPr lang="en-US" dirty="0" smtClean="0"/>
              <a:t>Jewish Perspectives</a:t>
            </a:r>
            <a:endParaRPr lang="en-US" dirty="0"/>
          </a:p>
        </p:txBody>
      </p:sp>
      <p:sp>
        <p:nvSpPr>
          <p:cNvPr id="3" name="Content Placeholder 2"/>
          <p:cNvSpPr>
            <a:spLocks noGrp="1"/>
          </p:cNvSpPr>
          <p:nvPr>
            <p:ph sz="half" idx="1"/>
          </p:nvPr>
        </p:nvSpPr>
        <p:spPr>
          <a:xfrm>
            <a:off x="457200" y="1600200"/>
            <a:ext cx="4038600" cy="5069160"/>
          </a:xfrm>
        </p:spPr>
        <p:txBody>
          <a:bodyPr>
            <a:normAutofit fontScale="62500" lnSpcReduction="20000"/>
          </a:bodyPr>
          <a:lstStyle/>
          <a:p>
            <a:pPr marL="514350" indent="-514350">
              <a:buFont typeface="+mj-lt"/>
              <a:buAutoNum type="arabicPeriod"/>
            </a:pPr>
            <a:endParaRPr lang="en-US" sz="2800" dirty="0" smtClean="0">
              <a:solidFill>
                <a:srgbClr val="FFFF00"/>
              </a:solidFill>
            </a:endParaRPr>
          </a:p>
          <a:p>
            <a:r>
              <a:rPr lang="en-US" sz="3400" dirty="0" smtClean="0">
                <a:solidFill>
                  <a:srgbClr val="FFFF00"/>
                </a:solidFill>
              </a:rPr>
              <a:t>God was present in Auschwitz and called upon his people to survive and to withstand the Nazis (Emil </a:t>
            </a:r>
            <a:r>
              <a:rPr lang="en-US" sz="3400" dirty="0" err="1" smtClean="0">
                <a:solidFill>
                  <a:srgbClr val="FFFF00"/>
                </a:solidFill>
              </a:rPr>
              <a:t>Fackenheim</a:t>
            </a:r>
            <a:r>
              <a:rPr lang="en-US" sz="3400" dirty="0" smtClean="0">
                <a:solidFill>
                  <a:srgbClr val="FFFF00"/>
                </a:solidFill>
              </a:rPr>
              <a:t>). The following should be added to the 613 biblical commandments: it is the duty of the Jew to ensure that Hitler is not victorious.</a:t>
            </a:r>
          </a:p>
          <a:p>
            <a:pPr marL="514350" indent="-514350">
              <a:buFont typeface="+mj-lt"/>
              <a:buAutoNum type="arabicPeriod"/>
            </a:pPr>
            <a:endParaRPr lang="en-US" sz="3400" dirty="0" smtClean="0">
              <a:solidFill>
                <a:srgbClr val="FFFF00"/>
              </a:solidFill>
            </a:endParaRPr>
          </a:p>
          <a:p>
            <a:r>
              <a:rPr lang="en-US" sz="3400" dirty="0" smtClean="0">
                <a:solidFill>
                  <a:srgbClr val="FFFF00"/>
                </a:solidFill>
              </a:rPr>
              <a:t>Should not the existence of God be denied? Does not the </a:t>
            </a:r>
            <a:r>
              <a:rPr lang="en-US" sz="3400" dirty="0" err="1" smtClean="0">
                <a:solidFill>
                  <a:srgbClr val="FFFF00"/>
                </a:solidFill>
              </a:rPr>
              <a:t>Shoah</a:t>
            </a:r>
            <a:r>
              <a:rPr lang="en-US" sz="3400" dirty="0" smtClean="0">
                <a:solidFill>
                  <a:srgbClr val="FFFF00"/>
                </a:solidFill>
              </a:rPr>
              <a:t> prove that Israel is not the elect nation (Richard Rubenstein)? God is dead. Only people can create meaning and value.</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88024" y="2060848"/>
            <a:ext cx="4038600" cy="3888432"/>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Nature of God: </a:t>
            </a:r>
            <a:br>
              <a:rPr lang="en-US" dirty="0" smtClean="0"/>
            </a:br>
            <a:r>
              <a:rPr lang="en-US" dirty="0" smtClean="0"/>
              <a:t>Jewish Perspectives</a:t>
            </a:r>
            <a:endParaRPr lang="en-US"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2132856"/>
            <a:ext cx="4038600" cy="3096344"/>
          </a:xfrm>
        </p:spPr>
      </p:pic>
      <p:sp>
        <p:nvSpPr>
          <p:cNvPr id="4" name="Content Placeholder 3"/>
          <p:cNvSpPr>
            <a:spLocks noGrp="1"/>
          </p:cNvSpPr>
          <p:nvPr>
            <p:ph sz="half" idx="2"/>
          </p:nvPr>
        </p:nvSpPr>
        <p:spPr>
          <a:xfrm>
            <a:off x="4648200" y="1600200"/>
            <a:ext cx="4038600" cy="4925144"/>
          </a:xfrm>
        </p:spPr>
        <p:txBody>
          <a:bodyPr>
            <a:noAutofit/>
          </a:bodyPr>
          <a:lstStyle/>
          <a:p>
            <a:r>
              <a:rPr lang="en-US" sz="2400" dirty="0" smtClean="0">
                <a:solidFill>
                  <a:srgbClr val="FFFF00"/>
                </a:solidFill>
              </a:rPr>
              <a:t>God was not present in Auschwitz</a:t>
            </a:r>
            <a:r>
              <a:rPr lang="en-US" sz="2400" dirty="0">
                <a:solidFill>
                  <a:srgbClr val="FFFF00"/>
                </a:solidFill>
              </a:rPr>
              <a:t>; </a:t>
            </a:r>
            <a:r>
              <a:rPr lang="en-US" sz="2400" dirty="0" smtClean="0">
                <a:solidFill>
                  <a:srgbClr val="FFFF00"/>
                </a:solidFill>
              </a:rPr>
              <a:t>the voice that was heard was the voice of the devil.</a:t>
            </a:r>
            <a:endParaRPr lang="en-US" sz="2400" dirty="0">
              <a:solidFill>
                <a:srgbClr val="FFFF00"/>
              </a:solidFill>
            </a:endParaRPr>
          </a:p>
          <a:p>
            <a:pPr marL="514350" indent="-514350">
              <a:buFont typeface="+mj-lt"/>
              <a:buAutoNum type="arabicPeriod"/>
            </a:pPr>
            <a:endParaRPr lang="en-US" sz="2400" dirty="0">
              <a:solidFill>
                <a:srgbClr val="FFFF00"/>
              </a:solidFill>
            </a:endParaRPr>
          </a:p>
          <a:p>
            <a:r>
              <a:rPr lang="en-US" sz="2400" dirty="0" smtClean="0">
                <a:solidFill>
                  <a:srgbClr val="FFFF00"/>
                </a:solidFill>
              </a:rPr>
              <a:t>No theological turning-point: </a:t>
            </a:r>
            <a:r>
              <a:rPr lang="en-US" sz="2400" dirty="0">
                <a:solidFill>
                  <a:srgbClr val="FFFF00"/>
                </a:solidFill>
              </a:rPr>
              <a:t>‘Jews find in the Holocaust no new definition of Jewish identity because we need none. Nothing has changed. The tradition endures’ (Jacob </a:t>
            </a:r>
            <a:r>
              <a:rPr lang="en-US" sz="2400" dirty="0" err="1">
                <a:solidFill>
                  <a:srgbClr val="FFFF00"/>
                </a:solidFill>
              </a:rPr>
              <a:t>Neusner</a:t>
            </a:r>
            <a:r>
              <a:rPr lang="en-US" sz="2400" dirty="0">
                <a:solidFill>
                  <a:srgbClr val="FFFF00"/>
                </a:solidFill>
              </a:rPr>
              <a:t>). </a:t>
            </a:r>
          </a:p>
          <a:p>
            <a:pPr>
              <a:buNone/>
            </a:pPr>
            <a:r>
              <a:rPr lang="en-US" sz="2400" dirty="0">
                <a:solidFill>
                  <a:srgbClr val="FFFF00"/>
                </a:solidFill>
              </a:rPr>
              <a:t>	</a:t>
            </a:r>
          </a:p>
          <a:p>
            <a:endParaRPr lang="en-US" sz="2400" dirty="0"/>
          </a:p>
        </p:txBody>
      </p:sp>
    </p:spTree>
    <p:extLst>
      <p:ext uri="{BB962C8B-B14F-4D97-AF65-F5344CB8AC3E}">
        <p14:creationId xmlns:p14="http://schemas.microsoft.com/office/powerpoint/2010/main" val="1272061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Jewish Perspectives</a:t>
            </a:r>
            <a:endParaRPr lang="en-US" dirty="0"/>
          </a:p>
        </p:txBody>
      </p:sp>
      <p:sp>
        <p:nvSpPr>
          <p:cNvPr id="3" name="Content Placeholder 2"/>
          <p:cNvSpPr>
            <a:spLocks noGrp="1"/>
          </p:cNvSpPr>
          <p:nvPr>
            <p:ph idx="1"/>
          </p:nvPr>
        </p:nvSpPr>
        <p:spPr/>
        <p:txBody>
          <a:bodyPr>
            <a:normAutofit fontScale="92500" lnSpcReduction="20000"/>
          </a:bodyPr>
          <a:lstStyle/>
          <a:p>
            <a:pPr>
              <a:buNone/>
            </a:pPr>
            <a:r>
              <a:rPr lang="en-US" dirty="0" smtClean="0"/>
              <a:t>	‘I’ll tell you, the problem I have with Job is, number one, the children. The ending of Job is superficially happy. He has children again. He gets everything he used to have in excess. He is saturated… I have often thought about this ending, and about the children lost at the beginning of the story. How does it speak to those of us who have experienced great loss and then find our lives again, those of us who survive? The only explanation I can find is in our generation’s children. They saw them go away, never to return’ (Ellie Wiesel).</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568" y="692696"/>
            <a:ext cx="3454400" cy="2349500"/>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67744" y="3042196"/>
            <a:ext cx="3175000" cy="2565400"/>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44008" y="1484784"/>
            <a:ext cx="4152900" cy="1955800"/>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91076" y="3595836"/>
            <a:ext cx="2857500" cy="2857500"/>
          </a:xfrm>
          <a:prstGeom prst="rect">
            <a:avLst/>
          </a:prstGeom>
        </p:spPr>
      </p:pic>
    </p:spTree>
    <p:extLst>
      <p:ext uri="{BB962C8B-B14F-4D97-AF65-F5344CB8AC3E}">
        <p14:creationId xmlns:p14="http://schemas.microsoft.com/office/powerpoint/2010/main" val="1976729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Jewish Perspectives</a:t>
            </a:r>
            <a:endParaRPr lang="en-US" dirty="0"/>
          </a:p>
        </p:txBody>
      </p:sp>
      <p:sp>
        <p:nvSpPr>
          <p:cNvPr id="3" name="Content Placeholder 2"/>
          <p:cNvSpPr>
            <a:spLocks noGrp="1"/>
          </p:cNvSpPr>
          <p:nvPr>
            <p:ph idx="1"/>
          </p:nvPr>
        </p:nvSpPr>
        <p:spPr/>
        <p:txBody>
          <a:bodyPr/>
          <a:lstStyle/>
          <a:p>
            <a:pPr>
              <a:buNone/>
            </a:pPr>
            <a:r>
              <a:rPr lang="en-US" dirty="0" smtClean="0"/>
              <a:t>	‘Nazism was not a Christian phenomenon. Without the long history of Christian anti-Judaism and Christian violence against Jews, Nazi ideology could not have taken hold nor could it have been carried out…. But Nazism itself was not an inevitable outcome of Christianity’ (</a:t>
            </a:r>
            <a:r>
              <a:rPr lang="en-US" i="1" dirty="0" err="1" smtClean="0"/>
              <a:t>Dabru</a:t>
            </a:r>
            <a:r>
              <a:rPr lang="en-US" i="1" dirty="0" smtClean="0"/>
              <a:t> </a:t>
            </a:r>
            <a:r>
              <a:rPr lang="en-US" i="1" dirty="0" err="1" smtClean="0"/>
              <a:t>Emet</a:t>
            </a:r>
            <a:r>
              <a:rPr lang="en-US" i="1" dirty="0" smtClean="0"/>
              <a:t>, </a:t>
            </a:r>
            <a:r>
              <a:rPr lang="en-US" dirty="0" smtClean="0"/>
              <a:t>2000). </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1560" y="692696"/>
            <a:ext cx="8229600" cy="5616624"/>
          </a:xfrm>
        </p:spPr>
      </p:pic>
    </p:spTree>
    <p:extLst>
      <p:ext uri="{BB962C8B-B14F-4D97-AF65-F5344CB8AC3E}">
        <p14:creationId xmlns:p14="http://schemas.microsoft.com/office/powerpoint/2010/main" val="2100782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Nature of God: </a:t>
            </a:r>
            <a:br>
              <a:rPr lang="en-US" dirty="0" smtClean="0"/>
            </a:br>
            <a:r>
              <a:rPr lang="en-US" dirty="0" smtClean="0"/>
              <a:t>Christian Perspectives </a:t>
            </a:r>
            <a:endParaRPr lang="en-US" dirty="0"/>
          </a:p>
        </p:txBody>
      </p:sp>
      <p:sp>
        <p:nvSpPr>
          <p:cNvPr id="3" name="Content Placeholder 2"/>
          <p:cNvSpPr>
            <a:spLocks noGrp="1"/>
          </p:cNvSpPr>
          <p:nvPr>
            <p:ph sz="half" idx="1"/>
          </p:nvPr>
        </p:nvSpPr>
        <p:spPr>
          <a:xfrm>
            <a:off x="457200" y="1772816"/>
            <a:ext cx="4038600" cy="4353347"/>
          </a:xfrm>
        </p:spPr>
        <p:txBody>
          <a:bodyPr>
            <a:normAutofit fontScale="77500" lnSpcReduction="20000"/>
          </a:bodyPr>
          <a:lstStyle/>
          <a:p>
            <a:r>
              <a:rPr lang="en-US" dirty="0" smtClean="0"/>
              <a:t>Is the belief in an omnipotent God not inconsistent given that God failed to intervene in Auschwitz</a:t>
            </a:r>
            <a:r>
              <a:rPr lang="en-US" dirty="0" smtClean="0"/>
              <a:t>?</a:t>
            </a:r>
          </a:p>
          <a:p>
            <a:endParaRPr lang="en-US" dirty="0" smtClean="0"/>
          </a:p>
          <a:p>
            <a:r>
              <a:rPr lang="en-US" dirty="0" smtClean="0"/>
              <a:t>Did God suffer with his people? This became the view after the </a:t>
            </a:r>
            <a:r>
              <a:rPr lang="en-US" dirty="0" err="1" smtClean="0"/>
              <a:t>Shoah</a:t>
            </a:r>
            <a:r>
              <a:rPr lang="en-US" dirty="0" smtClean="0"/>
              <a:t> and the experience of Jews in the concentration camps. See especially Jürgen </a:t>
            </a:r>
            <a:r>
              <a:rPr lang="en-US" dirty="0" err="1" smtClean="0"/>
              <a:t>Moltmann</a:t>
            </a:r>
            <a:r>
              <a:rPr lang="en-US" dirty="0" smtClean="0"/>
              <a:t>, </a:t>
            </a:r>
            <a:r>
              <a:rPr lang="en-US" i="1" dirty="0" smtClean="0"/>
              <a:t>The Crucified </a:t>
            </a:r>
            <a:r>
              <a:rPr lang="en-US" dirty="0" smtClean="0"/>
              <a:t>God (1974): God suffers in every disaster that befalls his children.</a:t>
            </a:r>
            <a:endParaRPr lang="en-US"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20072" y="1772816"/>
            <a:ext cx="2828726" cy="4525963"/>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Ten Points of </a:t>
            </a:r>
            <a:r>
              <a:rPr lang="en-US" dirty="0" err="1" smtClean="0"/>
              <a:t>Seelisberg</a:t>
            </a:r>
            <a:endParaRPr lang="en-US" dirty="0"/>
          </a:p>
        </p:txBody>
      </p:sp>
      <p:sp>
        <p:nvSpPr>
          <p:cNvPr id="3" name="Content Placeholder 2"/>
          <p:cNvSpPr>
            <a:spLocks noGrp="1"/>
          </p:cNvSpPr>
          <p:nvPr>
            <p:ph idx="1"/>
          </p:nvPr>
        </p:nvSpPr>
        <p:spPr/>
        <p:txBody>
          <a:bodyPr>
            <a:normAutofit lnSpcReduction="10000"/>
          </a:bodyPr>
          <a:lstStyle/>
          <a:p>
            <a:r>
              <a:rPr lang="en-US" dirty="0" smtClean="0"/>
              <a:t>International Council of Christians and Jews (ICCJ) who met in </a:t>
            </a:r>
            <a:r>
              <a:rPr lang="en-US" dirty="0" err="1" smtClean="0"/>
              <a:t>Seelisberg</a:t>
            </a:r>
            <a:r>
              <a:rPr lang="en-US" dirty="0" smtClean="0"/>
              <a:t> in Switzerland in 1947.</a:t>
            </a:r>
          </a:p>
          <a:p>
            <a:r>
              <a:rPr lang="en-US" dirty="0" smtClean="0"/>
              <a:t>Emphasis on the Jewish character of Jesus and his first followers.</a:t>
            </a:r>
          </a:p>
          <a:p>
            <a:r>
              <a:rPr lang="en-US" dirty="0" smtClean="0"/>
              <a:t>They share the following commandments: love of God and love of fellow beings.</a:t>
            </a:r>
          </a:p>
          <a:p>
            <a:r>
              <a:rPr lang="en-US" dirty="0" smtClean="0"/>
              <a:t>The portrayal of Jews as the enemies of Christ must be avoided.</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Nostra </a:t>
            </a:r>
            <a:r>
              <a:rPr lang="en-US" dirty="0" err="1" smtClean="0"/>
              <a:t>Aetate</a:t>
            </a:r>
            <a:r>
              <a:rPr lang="en-US" dirty="0" smtClean="0"/>
              <a:t> (1965)</a:t>
            </a:r>
            <a:endParaRPr lang="en-US" dirty="0"/>
          </a:p>
        </p:txBody>
      </p:sp>
      <p:sp>
        <p:nvSpPr>
          <p:cNvPr id="3" name="Content Placeholder 2"/>
          <p:cNvSpPr>
            <a:spLocks noGrp="1"/>
          </p:cNvSpPr>
          <p:nvPr>
            <p:ph sz="half" idx="1"/>
          </p:nvPr>
        </p:nvSpPr>
        <p:spPr/>
        <p:txBody>
          <a:bodyPr>
            <a:normAutofit fontScale="70000" lnSpcReduction="20000"/>
          </a:bodyPr>
          <a:lstStyle/>
          <a:p>
            <a:r>
              <a:rPr lang="en-US" dirty="0" smtClean="0"/>
              <a:t>New attitude of the Catholic Church towards Jews and Judaism.</a:t>
            </a:r>
          </a:p>
          <a:p>
            <a:r>
              <a:rPr lang="en-US" dirty="0" smtClean="0"/>
              <a:t>Condemnation of anti-Semitism.</a:t>
            </a:r>
          </a:p>
          <a:p>
            <a:r>
              <a:rPr lang="en-US" dirty="0" smtClean="0"/>
              <a:t>Rejection of the accusation that Jews alone were responsible for the death of Jesus.</a:t>
            </a:r>
          </a:p>
          <a:p>
            <a:r>
              <a:rPr lang="en-US" dirty="0" smtClean="0"/>
              <a:t>God has not rejected the Jews.</a:t>
            </a:r>
          </a:p>
          <a:p>
            <a:pPr>
              <a:buNone/>
            </a:pPr>
            <a:r>
              <a:rPr lang="en-US" dirty="0" smtClean="0"/>
              <a:t>	</a:t>
            </a:r>
          </a:p>
          <a:p>
            <a:pPr>
              <a:buNone/>
            </a:pPr>
            <a:r>
              <a:rPr lang="en-US" dirty="0" smtClean="0"/>
              <a:t>	</a:t>
            </a:r>
            <a:r>
              <a:rPr lang="en-US" dirty="0" smtClean="0">
                <a:solidFill>
                  <a:srgbClr val="FFFF00"/>
                </a:solidFill>
              </a:rPr>
              <a:t>It [Nostra </a:t>
            </a:r>
            <a:r>
              <a:rPr lang="en-US" dirty="0" err="1" smtClean="0">
                <a:solidFill>
                  <a:srgbClr val="FFFF00"/>
                </a:solidFill>
              </a:rPr>
              <a:t>Aetate</a:t>
            </a:r>
            <a:r>
              <a:rPr lang="en-US" dirty="0" smtClean="0">
                <a:solidFill>
                  <a:srgbClr val="FFFF00"/>
                </a:solidFill>
              </a:rPr>
              <a:t>] terminated in a stroke a millennial teaching of contempt of Jews and Judaism and unequivocally asserted the Church’s debt to its Jewish heritage’ (Edward Flannery). </a:t>
            </a:r>
            <a:endParaRPr lang="en-US"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04048" y="1760649"/>
            <a:ext cx="3096344" cy="4205064"/>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Supersessionist</a:t>
            </a:r>
            <a:r>
              <a:rPr lang="en-US" dirty="0" smtClean="0"/>
              <a:t> Theology</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A consistent theme in Christianity: the Church has replaced the synagogue (cf. </a:t>
            </a:r>
            <a:r>
              <a:rPr lang="en-US" dirty="0" err="1" smtClean="0"/>
              <a:t>Melito</a:t>
            </a:r>
            <a:r>
              <a:rPr lang="en-US" dirty="0" smtClean="0"/>
              <a:t>, Martin Luther).</a:t>
            </a:r>
          </a:p>
          <a:p>
            <a:r>
              <a:rPr lang="en-US" dirty="0" smtClean="0"/>
              <a:t>Note the response of some members of the World Council of Churches (Commission of Faith and Order, 1967): ‘It is not enough merely to assert some kind of continuity between the present-day Jews – whether religious or not – and ancient Israel, but that they actually are still Israel’.</a:t>
            </a:r>
          </a:p>
          <a:p>
            <a:r>
              <a:rPr lang="en-US" i="1" dirty="0" smtClean="0"/>
              <a:t>Nostra </a:t>
            </a:r>
            <a:r>
              <a:rPr lang="en-US" i="1" dirty="0" err="1" smtClean="0"/>
              <a:t>aetate</a:t>
            </a:r>
            <a:r>
              <a:rPr lang="en-US" i="1" dirty="0" smtClean="0"/>
              <a:t> </a:t>
            </a:r>
            <a:r>
              <a:rPr lang="en-US" dirty="0" smtClean="0"/>
              <a:t>(1965)</a:t>
            </a:r>
            <a:r>
              <a:rPr lang="en-US" i="1" dirty="0" smtClean="0"/>
              <a:t>: </a:t>
            </a:r>
            <a:r>
              <a:rPr lang="en-US" dirty="0" smtClean="0"/>
              <a:t>the privileges of the Jews must continue.</a:t>
            </a:r>
          </a:p>
          <a:p>
            <a:r>
              <a:rPr lang="en-US" dirty="0" smtClean="0"/>
              <a:t>The </a:t>
            </a:r>
            <a:r>
              <a:rPr lang="en-US" dirty="0" err="1" smtClean="0"/>
              <a:t>Lambeth</a:t>
            </a:r>
            <a:r>
              <a:rPr lang="en-US" dirty="0" smtClean="0"/>
              <a:t> Conference (1988): ‘Judaism is a living and still developing religion’.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Covenant</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The old covenant and the new covenant? Who is the ‘true Israel’?</a:t>
            </a:r>
          </a:p>
          <a:p>
            <a:pPr>
              <a:buNone/>
            </a:pPr>
            <a:endParaRPr lang="en-US" dirty="0" smtClean="0"/>
          </a:p>
          <a:p>
            <a:pPr>
              <a:buNone/>
            </a:pPr>
            <a:r>
              <a:rPr lang="en-US" dirty="0" smtClean="0"/>
              <a:t>	Covenant (</a:t>
            </a:r>
            <a:r>
              <a:rPr lang="en-US" i="1" dirty="0" err="1" smtClean="0"/>
              <a:t>berith</a:t>
            </a:r>
            <a:r>
              <a:rPr lang="en-US" i="1" dirty="0" smtClean="0"/>
              <a:t>)</a:t>
            </a:r>
            <a:r>
              <a:rPr lang="en-US" dirty="0" smtClean="0"/>
              <a:t>: God establishes a relationship with his people; they are to behave as covenantal partners. It is an agreement based on relationship.</a:t>
            </a:r>
          </a:p>
          <a:p>
            <a:pPr>
              <a:buNone/>
            </a:pPr>
            <a:r>
              <a:rPr lang="en-US" dirty="0" smtClean="0"/>
              <a:t>	For Christians God establishes a new covenant on the basis of the death and resurrection of Jesus. Christians are the elect people of God. </a:t>
            </a:r>
            <a:endParaRPr lang="en-US" dirty="0"/>
          </a:p>
        </p:txBody>
      </p:sp>
      <p:sp>
        <p:nvSpPr>
          <p:cNvPr id="4" name="Text Placeholder 3"/>
          <p:cNvSpPr>
            <a:spLocks noGrp="1"/>
          </p:cNvSpPr>
          <p:nvPr>
            <p:ph type="body" sz="half" idx="2"/>
          </p:nvPr>
        </p:nvSpPr>
        <p:spPr/>
        <p:txBody>
          <a:bodyPr/>
          <a:lstStyle/>
          <a:p>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435101"/>
            <a:ext cx="3117850" cy="4691062"/>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Covenant: </a:t>
            </a:r>
            <a:br>
              <a:rPr lang="en-US" dirty="0" smtClean="0"/>
            </a:br>
            <a:r>
              <a:rPr lang="en-US" dirty="0" smtClean="0"/>
              <a:t>Jewish-Christian Perspectives</a:t>
            </a:r>
            <a:endParaRPr lang="en-US" dirty="0"/>
          </a:p>
        </p:txBody>
      </p:sp>
      <p:sp>
        <p:nvSpPr>
          <p:cNvPr id="3" name="Content Placeholder 2"/>
          <p:cNvSpPr>
            <a:spLocks noGrp="1"/>
          </p:cNvSpPr>
          <p:nvPr>
            <p:ph idx="1"/>
          </p:nvPr>
        </p:nvSpPr>
        <p:spPr/>
        <p:txBody>
          <a:bodyPr>
            <a:normAutofit lnSpcReduction="10000"/>
          </a:bodyPr>
          <a:lstStyle/>
          <a:p>
            <a:pPr>
              <a:buNone/>
            </a:pPr>
            <a:r>
              <a:rPr lang="en-US" dirty="0" smtClean="0"/>
              <a:t>	</a:t>
            </a:r>
            <a:r>
              <a:rPr lang="en-US" dirty="0" smtClean="0"/>
              <a:t>One </a:t>
            </a:r>
            <a:r>
              <a:rPr lang="en-US" dirty="0" smtClean="0"/>
              <a:t>covenant (one people) comprising of Jews and Christians. God continues to reveal himself in and  through modern Judaism; Jesus Christ gives Gentiles the opportunity to establish a relationship with the God of Abraham.</a:t>
            </a:r>
          </a:p>
          <a:p>
            <a:pPr>
              <a:buNone/>
            </a:pPr>
            <a:r>
              <a:rPr lang="en-US" dirty="0" smtClean="0"/>
              <a:t>	</a:t>
            </a:r>
            <a:r>
              <a:rPr lang="en-US" dirty="0" smtClean="0"/>
              <a:t>Not all expectations have been fulfilled in Christ. </a:t>
            </a:r>
          </a:p>
          <a:p>
            <a:pPr>
              <a:buNone/>
            </a:pPr>
            <a:r>
              <a:rPr lang="en-US" dirty="0" smtClean="0"/>
              <a:t>	</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Covenant: </a:t>
            </a:r>
            <a:br>
              <a:rPr lang="en-US" dirty="0" smtClean="0"/>
            </a:br>
            <a:r>
              <a:rPr lang="en-US" dirty="0" smtClean="0"/>
              <a:t>Jewish-Christian Perspectives</a:t>
            </a:r>
            <a:endParaRPr lang="en-US" dirty="0"/>
          </a:p>
        </p:txBody>
      </p:sp>
      <p:sp>
        <p:nvSpPr>
          <p:cNvPr id="3" name="Content Placeholder 2"/>
          <p:cNvSpPr>
            <a:spLocks noGrp="1"/>
          </p:cNvSpPr>
          <p:nvPr>
            <p:ph sz="half" idx="1"/>
          </p:nvPr>
        </p:nvSpPr>
        <p:spPr/>
        <p:txBody>
          <a:bodyPr>
            <a:normAutofit/>
          </a:bodyPr>
          <a:lstStyle/>
          <a:p>
            <a:pPr>
              <a:buNone/>
            </a:pPr>
            <a:r>
              <a:rPr lang="en-US" dirty="0" smtClean="0"/>
              <a:t>	</a:t>
            </a:r>
            <a:r>
              <a:rPr lang="en-US" dirty="0" smtClean="0"/>
              <a:t>Two covenants (people) side by side – Sinai and Calvary – and they are of equal value.</a:t>
            </a:r>
          </a:p>
          <a:p>
            <a:pPr>
              <a:buNone/>
            </a:pPr>
            <a:r>
              <a:rPr lang="en-US" dirty="0" smtClean="0"/>
              <a:t>	Franz </a:t>
            </a:r>
            <a:r>
              <a:rPr lang="en-US" dirty="0" err="1" smtClean="0"/>
              <a:t>Rosenzweig</a:t>
            </a:r>
            <a:r>
              <a:rPr lang="en-US" dirty="0" smtClean="0"/>
              <a:t>: God reveals himself to Jews and to Christians.</a:t>
            </a:r>
            <a:endParaRPr lang="en-US"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76056" y="1772816"/>
            <a:ext cx="2880320" cy="4353347"/>
          </a:xfrm>
        </p:spPr>
      </p:pic>
    </p:spTree>
    <p:extLst>
      <p:ext uri="{BB962C8B-B14F-4D97-AF65-F5344CB8AC3E}">
        <p14:creationId xmlns:p14="http://schemas.microsoft.com/office/powerpoint/2010/main" val="8751065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Deicide</a:t>
            </a:r>
            <a:endParaRPr lang="en-US" dirty="0"/>
          </a:p>
        </p:txBody>
      </p:sp>
      <p:sp>
        <p:nvSpPr>
          <p:cNvPr id="3" name="Content Placeholder 2"/>
          <p:cNvSpPr>
            <a:spLocks noGrp="1"/>
          </p:cNvSpPr>
          <p:nvPr>
            <p:ph sz="half" idx="1"/>
          </p:nvPr>
        </p:nvSpPr>
        <p:spPr/>
        <p:txBody>
          <a:bodyPr>
            <a:normAutofit fontScale="77500" lnSpcReduction="20000"/>
          </a:bodyPr>
          <a:lstStyle/>
          <a:p>
            <a:r>
              <a:rPr lang="en-US" dirty="0" smtClean="0"/>
              <a:t>Auschwitz was the response of the Nazis to Jewish deicide. ‘The Holocaust was God’s vengeance and retribution because they rejected Christ and crucified him; they cannot blame anyone other than themselves’ (The Evangelical Church of Germany).</a:t>
            </a:r>
          </a:p>
          <a:p>
            <a:r>
              <a:rPr lang="en-US" dirty="0" smtClean="0"/>
              <a:t>The Jews of the present should not be blamed for the failings of their past fathers (what about the responsibility of the Romans according to the gospel narratives?). This is the emphasis in the </a:t>
            </a:r>
            <a:r>
              <a:rPr lang="en-US" i="1" dirty="0" smtClean="0"/>
              <a:t>Nostra </a:t>
            </a:r>
            <a:r>
              <a:rPr lang="en-US" i="1" dirty="0" err="1" smtClean="0"/>
              <a:t>aetate</a:t>
            </a:r>
            <a:r>
              <a:rPr lang="en-US" i="1" dirty="0" smtClean="0"/>
              <a:t>.</a:t>
            </a:r>
          </a:p>
          <a:p>
            <a:endParaRPr lang="en-US" dirty="0" smtClean="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04048" y="2204864"/>
            <a:ext cx="3390900" cy="2400300"/>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Mission</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Incorporation of the Jews in the missionary work of the Church, but without giving them particular attention.</a:t>
            </a:r>
          </a:p>
          <a:p>
            <a:r>
              <a:rPr lang="en-US" dirty="0" smtClean="0"/>
              <a:t>Others suppose that the focus should be on the Jews because a) theirs is a dead religion; b) the conversion of the Jews will promote the second coming of the Messiah; c) the only way for them to receive forgiveness.</a:t>
            </a:r>
          </a:p>
          <a:p>
            <a:r>
              <a:rPr lang="en-US" dirty="0" smtClean="0"/>
              <a:t>However, not all the Protestant churches embrace this view. The two religions can exist side by side without being fused together.</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t>
            </a:r>
            <a:r>
              <a:rPr lang="en-US" dirty="0" err="1" smtClean="0"/>
              <a:t>Lambeth</a:t>
            </a:r>
            <a:r>
              <a:rPr lang="en-US" dirty="0" smtClean="0"/>
              <a:t> Council 1988</a:t>
            </a:r>
            <a:endParaRPr lang="en-US" dirty="0"/>
          </a:p>
        </p:txBody>
      </p:sp>
      <p:sp>
        <p:nvSpPr>
          <p:cNvPr id="3" name="Content Placeholder 2"/>
          <p:cNvSpPr>
            <a:spLocks noGrp="1"/>
          </p:cNvSpPr>
          <p:nvPr>
            <p:ph sz="half" idx="1"/>
          </p:nvPr>
        </p:nvSpPr>
        <p:spPr/>
        <p:txBody>
          <a:bodyPr>
            <a:normAutofit fontScale="85000" lnSpcReduction="20000"/>
          </a:bodyPr>
          <a:lstStyle/>
          <a:p>
            <a:pPr>
              <a:buNone/>
            </a:pPr>
            <a:r>
              <a:rPr lang="en-US" dirty="0" smtClean="0"/>
              <a:t>	‘All these approaches, however, share a common concern to be sensitive to Judaism, to reject all proselytizing, that is, aggressive and manipulative attempts to convert, and of course, any hint of </a:t>
            </a:r>
            <a:r>
              <a:rPr lang="en-US" dirty="0" err="1" smtClean="0"/>
              <a:t>antisemitism</a:t>
            </a:r>
            <a:r>
              <a:rPr lang="en-US" dirty="0" smtClean="0"/>
              <a:t>. Further, Jews, Muslims and Christians have a common mission. They share </a:t>
            </a:r>
            <a:r>
              <a:rPr lang="en-US" smtClean="0"/>
              <a:t>a mission to </a:t>
            </a:r>
            <a:r>
              <a:rPr lang="en-US" dirty="0" smtClean="0"/>
              <a:t>the world that God’s name may be </a:t>
            </a:r>
            <a:r>
              <a:rPr lang="en-US" dirty="0" err="1" smtClean="0"/>
              <a:t>honoured</a:t>
            </a:r>
            <a:r>
              <a:rPr lang="en-US" dirty="0" smtClean="0"/>
              <a:t>’.</a:t>
            </a:r>
            <a:endParaRPr lang="en-US"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88024" y="2204864"/>
            <a:ext cx="3816424" cy="3384375"/>
          </a:xfr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479</TotalTime>
  <Words>737</Words>
  <Application>Microsoft Macintosh PowerPoint</Application>
  <PresentationFormat>On-screen Show (4:3)</PresentationFormat>
  <Paragraphs>79</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Calibri</vt:lpstr>
      <vt:lpstr>Arial</vt:lpstr>
      <vt:lpstr>Office Theme</vt:lpstr>
      <vt:lpstr>From Conflict to Dialogue</vt:lpstr>
      <vt:lpstr>Questions Raised after the Shoah</vt:lpstr>
      <vt:lpstr>PowerPoint Presentation</vt:lpstr>
      <vt:lpstr>Theological Implications</vt:lpstr>
      <vt:lpstr>The Nature of God:  Jewish Perspectives</vt:lpstr>
      <vt:lpstr>The Nature of God:  Jewish Perspectives</vt:lpstr>
      <vt:lpstr>The Nature of God:  Jewish Perspectives</vt:lpstr>
      <vt:lpstr>Jewish Perspectives</vt:lpstr>
      <vt:lpstr>PowerPoint Presentation</vt:lpstr>
      <vt:lpstr>Jewish Perspectives</vt:lpstr>
      <vt:lpstr>PowerPoint Presentation</vt:lpstr>
      <vt:lpstr>The Nature of God:  Christian Perspectives </vt:lpstr>
      <vt:lpstr>The Ten Points of Seelisberg</vt:lpstr>
      <vt:lpstr>Nostra Aetate (1965)</vt:lpstr>
      <vt:lpstr>Supersessionist Theology</vt:lpstr>
      <vt:lpstr>The Covenant</vt:lpstr>
      <vt:lpstr>The Covenant:  Jewish-Christian Perspectives</vt:lpstr>
      <vt:lpstr>The Covenant:  Jewish-Christian Perspectives</vt:lpstr>
      <vt:lpstr>Deicide</vt:lpstr>
      <vt:lpstr>Mission</vt:lpstr>
      <vt:lpstr>The Lambeth Council 1988</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Rhwng Dadl a Deialog</dc:title>
  <dc:creator>Catrin Williams</dc:creator>
  <cp:lastModifiedBy>Catrin Williams</cp:lastModifiedBy>
  <cp:revision>57</cp:revision>
  <dcterms:created xsi:type="dcterms:W3CDTF">2013-05-01T20:07:25Z</dcterms:created>
  <dcterms:modified xsi:type="dcterms:W3CDTF">2017-03-23T22:57:14Z</dcterms:modified>
</cp:coreProperties>
</file>