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61" r:id="rId1"/>
  </p:sldMasterIdLst>
  <p:notesMasterIdLst>
    <p:notesMasterId r:id="rId38"/>
  </p:notesMasterIdLst>
  <p:sldIdLst>
    <p:sldId id="256" r:id="rId2"/>
    <p:sldId id="259" r:id="rId3"/>
    <p:sldId id="302" r:id="rId4"/>
    <p:sldId id="257" r:id="rId5"/>
    <p:sldId id="258" r:id="rId6"/>
    <p:sldId id="297" r:id="rId7"/>
    <p:sldId id="298" r:id="rId8"/>
    <p:sldId id="299" r:id="rId9"/>
    <p:sldId id="301" r:id="rId10"/>
    <p:sldId id="303" r:id="rId11"/>
    <p:sldId id="304" r:id="rId12"/>
    <p:sldId id="306" r:id="rId13"/>
    <p:sldId id="307" r:id="rId14"/>
    <p:sldId id="308" r:id="rId15"/>
    <p:sldId id="309" r:id="rId16"/>
    <p:sldId id="310" r:id="rId17"/>
    <p:sldId id="311" r:id="rId18"/>
    <p:sldId id="312" r:id="rId19"/>
    <p:sldId id="305" r:id="rId20"/>
    <p:sldId id="313" r:id="rId21"/>
    <p:sldId id="314" r:id="rId22"/>
    <p:sldId id="315" r:id="rId23"/>
    <p:sldId id="316" r:id="rId24"/>
    <p:sldId id="318" r:id="rId25"/>
    <p:sldId id="319" r:id="rId26"/>
    <p:sldId id="320" r:id="rId27"/>
    <p:sldId id="321" r:id="rId28"/>
    <p:sldId id="322" r:id="rId29"/>
    <p:sldId id="323" r:id="rId30"/>
    <p:sldId id="324" r:id="rId31"/>
    <p:sldId id="325" r:id="rId32"/>
    <p:sldId id="327" r:id="rId33"/>
    <p:sldId id="328" r:id="rId34"/>
    <p:sldId id="329" r:id="rId35"/>
    <p:sldId id="330" r:id="rId36"/>
    <p:sldId id="331" r:id="rId37"/>
  </p:sldIdLst>
  <p:sldSz cx="9144000" cy="5143500" type="screen16x9"/>
  <p:notesSz cx="6858000" cy="9144000"/>
  <p:embeddedFontLst>
    <p:embeddedFont>
      <p:font typeface="Amasis MT Pro Black" panose="02040A04050005020304" pitchFamily="18" charset="0"/>
      <p:bold r:id="rId39"/>
      <p:boldItalic r:id="rId40"/>
    </p:embeddedFont>
    <p:embeddedFont>
      <p:font typeface="Calibri" panose="020F0502020204030204" pitchFamily="34" charset="0"/>
      <p:regular r:id="rId41"/>
      <p:bold r:id="rId42"/>
      <p:italic r:id="rId43"/>
      <p:boldItalic r:id="rId44"/>
    </p:embeddedFont>
    <p:embeddedFont>
      <p:font typeface="Georgia" panose="02040502050405020303" pitchFamily="18" charset="0"/>
      <p:regular r:id="rId45"/>
      <p:bold r:id="rId46"/>
      <p:italic r:id="rId47"/>
      <p:boldItalic r:id="rId48"/>
    </p:embeddedFont>
    <p:embeddedFont>
      <p:font typeface="Nunito Sans" panose="020B0604020202020204" charset="0"/>
      <p:regular r:id="rId49"/>
      <p:bold r:id="rId50"/>
      <p:italic r:id="rId51"/>
      <p:boldItalic r:id="rId5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00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A21C09DD-20E4-490C-86EA-0C1ED17FF51C}">
  <a:tblStyle styleId="{A21C09DD-20E4-490C-86EA-0C1ED17FF51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FD1209B-7584-4760-B7E1-FD3E8B4AD23A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93" autoAdjust="0"/>
    <p:restoredTop sz="94249" autoAdjust="0"/>
  </p:normalViewPr>
  <p:slideViewPr>
    <p:cSldViewPr snapToGrid="0">
      <p:cViewPr>
        <p:scale>
          <a:sx n="80" d="100"/>
          <a:sy n="80" d="100"/>
        </p:scale>
        <p:origin x="123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font" Target="fonts/font9.fntdata"/><Relationship Id="rId50" Type="http://schemas.openxmlformats.org/officeDocument/2006/relationships/font" Target="fonts/font12.fntdata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46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3.fntdata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font" Target="fonts/font7.fntdata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6.fntdata"/><Relationship Id="rId52" Type="http://schemas.openxmlformats.org/officeDocument/2006/relationships/font" Target="fonts/font1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5.fntdata"/><Relationship Id="rId48" Type="http://schemas.openxmlformats.org/officeDocument/2006/relationships/font" Target="fonts/font10.fntdata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3.fntdata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1c8d0b7f6e_0_1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1c8d0b7f6e_0_1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61128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1c8d0b7f6e_0_1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1c8d0b7f6e_0_1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83351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4180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9151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9314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927648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01203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9853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6090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6353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7517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82294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9537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24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2918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3398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263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2819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14653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1904002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51000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76273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71900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51990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r>
              <a:rPr lang="en-GB" dirty="0"/>
              <a:t>PROCRASTINATION REF</a:t>
            </a:r>
          </a:p>
        </p:txBody>
      </p:sp>
    </p:spTree>
    <p:extLst>
      <p:ext uri="{BB962C8B-B14F-4D97-AF65-F5344CB8AC3E}">
        <p14:creationId xmlns:p14="http://schemas.microsoft.com/office/powerpoint/2010/main" val="281363041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r>
              <a:rPr lang="en-GB" dirty="0"/>
              <a:t>PROCRASTINATION REF</a:t>
            </a:r>
          </a:p>
        </p:txBody>
      </p:sp>
    </p:spTree>
    <p:extLst>
      <p:ext uri="{BB962C8B-B14F-4D97-AF65-F5344CB8AC3E}">
        <p14:creationId xmlns:p14="http://schemas.microsoft.com/office/powerpoint/2010/main" val="37347047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75460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28492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flipH="1">
            <a:off x="-688" y="0"/>
            <a:ext cx="45756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468925" y="2387250"/>
            <a:ext cx="3636600" cy="225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 b="1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 b="1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 b="1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 b="1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 b="1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 b="1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 b="1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 b="1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None/>
              <a:defRPr sz="3000" b="1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4574900" y="-150"/>
            <a:ext cx="185400" cy="5143500"/>
          </a:xfrm>
          <a:prstGeom prst="rect">
            <a:avLst/>
          </a:prstGeom>
          <a:gradFill>
            <a:gsLst>
              <a:gs pos="0">
                <a:srgbClr val="000014">
                  <a:alpha val="49803"/>
                </a:srgbClr>
              </a:gs>
              <a:gs pos="100000">
                <a:srgbClr val="000014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ITLE_1_2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 flipH="1">
            <a:off x="4568412" y="0"/>
            <a:ext cx="45756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subTitle" idx="1"/>
          </p:nvPr>
        </p:nvSpPr>
        <p:spPr>
          <a:xfrm>
            <a:off x="646550" y="1989500"/>
            <a:ext cx="3246900" cy="212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Font typeface="Georgia"/>
              <a:buNone/>
              <a:defRPr i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Georgia"/>
              <a:buNone/>
              <a:defRPr sz="3000" i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Georgia"/>
              <a:buNone/>
              <a:defRPr sz="3000" i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Georgia"/>
              <a:buNone/>
              <a:defRPr sz="3000" i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Georgia"/>
              <a:buNone/>
              <a:defRPr sz="3000" i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Georgia"/>
              <a:buNone/>
              <a:defRPr sz="3000" i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Georgia"/>
              <a:buNone/>
              <a:defRPr sz="3000" i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Georgia"/>
              <a:buNone/>
              <a:defRPr sz="3000" i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Georgia"/>
              <a:buNone/>
              <a:defRPr sz="3000" i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3" name="Google Shape;23;p4"/>
          <p:cNvSpPr/>
          <p:nvPr/>
        </p:nvSpPr>
        <p:spPr>
          <a:xfrm flipH="1">
            <a:off x="4455300" y="0"/>
            <a:ext cx="113100" cy="5143500"/>
          </a:xfrm>
          <a:prstGeom prst="rect">
            <a:avLst/>
          </a:prstGeom>
          <a:gradFill>
            <a:gsLst>
              <a:gs pos="0">
                <a:srgbClr val="000014">
                  <a:alpha val="20000"/>
                </a:srgbClr>
              </a:gs>
              <a:gs pos="100000">
                <a:srgbClr val="000014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" name="Google Shape;24;p4"/>
          <p:cNvSpPr txBox="1">
            <a:spLocks noGrp="1"/>
          </p:cNvSpPr>
          <p:nvPr>
            <p:ph type="body" idx="2"/>
          </p:nvPr>
        </p:nvSpPr>
        <p:spPr>
          <a:xfrm>
            <a:off x="5130225" y="1016000"/>
            <a:ext cx="3470700" cy="309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800"/>
              <a:buAutoNum type="arabicPeriod"/>
              <a:defRPr sz="1800"/>
            </a:lvl1pPr>
            <a:lvl2pPr marL="914400" lvl="1" indent="-317500" rtl="0">
              <a:spcBef>
                <a:spcPts val="1000"/>
              </a:spcBef>
              <a:spcAft>
                <a:spcPts val="0"/>
              </a:spcAft>
              <a:buSzPts val="1400"/>
              <a:buAutoNum type="alphaLcPeriod"/>
              <a:defRPr>
                <a:solidFill>
                  <a:srgbClr val="999999"/>
                </a:solidFill>
              </a:defRPr>
            </a:lvl2pPr>
            <a:lvl3pPr marL="1371600" lvl="2" indent="-317500" rtl="0">
              <a:spcBef>
                <a:spcPts val="1000"/>
              </a:spcBef>
              <a:spcAft>
                <a:spcPts val="0"/>
              </a:spcAft>
              <a:buSzPts val="1400"/>
              <a:buAutoNum type="romanLcPeriod"/>
              <a:defRPr>
                <a:solidFill>
                  <a:srgbClr val="999999"/>
                </a:solidFill>
              </a:defRPr>
            </a:lvl3pPr>
            <a:lvl4pPr marL="1828800" lvl="3" indent="-317500" rtl="0">
              <a:spcBef>
                <a:spcPts val="1000"/>
              </a:spcBef>
              <a:spcAft>
                <a:spcPts val="0"/>
              </a:spcAft>
              <a:buSzPts val="1400"/>
              <a:buAutoNum type="arabicPeriod"/>
              <a:defRPr>
                <a:solidFill>
                  <a:srgbClr val="999999"/>
                </a:solidFill>
              </a:defRPr>
            </a:lvl4pPr>
            <a:lvl5pPr marL="2286000" lvl="4" indent="-317500" rtl="0">
              <a:spcBef>
                <a:spcPts val="1000"/>
              </a:spcBef>
              <a:spcAft>
                <a:spcPts val="0"/>
              </a:spcAft>
              <a:buClr>
                <a:srgbClr val="999999"/>
              </a:buClr>
              <a:buSzPts val="1400"/>
              <a:buAutoNum type="alphaLcPeriod"/>
              <a:defRPr>
                <a:solidFill>
                  <a:srgbClr val="999999"/>
                </a:solidFill>
              </a:defRPr>
            </a:lvl5pPr>
            <a:lvl6pPr marL="2743200" lvl="5" indent="-317500" rtl="0">
              <a:spcBef>
                <a:spcPts val="1000"/>
              </a:spcBef>
              <a:spcAft>
                <a:spcPts val="0"/>
              </a:spcAft>
              <a:buClr>
                <a:srgbClr val="999999"/>
              </a:buClr>
              <a:buSzPts val="1400"/>
              <a:buAutoNum type="romanLcPeriod"/>
              <a:defRPr>
                <a:solidFill>
                  <a:srgbClr val="999999"/>
                </a:solidFill>
              </a:defRPr>
            </a:lvl6pPr>
            <a:lvl7pPr marL="3200400" lvl="6" indent="-317500" rtl="0">
              <a:spcBef>
                <a:spcPts val="1000"/>
              </a:spcBef>
              <a:spcAft>
                <a:spcPts val="0"/>
              </a:spcAft>
              <a:buClr>
                <a:srgbClr val="999999"/>
              </a:buClr>
              <a:buSzPts val="1400"/>
              <a:buAutoNum type="arabicPeriod"/>
              <a:defRPr>
                <a:solidFill>
                  <a:srgbClr val="999999"/>
                </a:solidFill>
              </a:defRPr>
            </a:lvl7pPr>
            <a:lvl8pPr marL="3657600" lvl="7" indent="-317500" rtl="0">
              <a:spcBef>
                <a:spcPts val="1000"/>
              </a:spcBef>
              <a:spcAft>
                <a:spcPts val="0"/>
              </a:spcAft>
              <a:buClr>
                <a:srgbClr val="999999"/>
              </a:buClr>
              <a:buSzPts val="1400"/>
              <a:buAutoNum type="alphaLcPeriod"/>
              <a:defRPr>
                <a:solidFill>
                  <a:srgbClr val="999999"/>
                </a:solidFill>
              </a:defRPr>
            </a:lvl8pPr>
            <a:lvl9pPr marL="4114800" lvl="8" indent="-317500" rtl="0">
              <a:spcBef>
                <a:spcPts val="1000"/>
              </a:spcBef>
              <a:spcAft>
                <a:spcPts val="1000"/>
              </a:spcAft>
              <a:buClr>
                <a:srgbClr val="999999"/>
              </a:buClr>
              <a:buSzPts val="1400"/>
              <a:buAutoNum type="romanLcPeriod"/>
              <a:defRPr>
                <a:solidFill>
                  <a:srgbClr val="999999"/>
                </a:solidFill>
              </a:defRPr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646573" y="1016000"/>
            <a:ext cx="3246900" cy="97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/>
          <p:nvPr/>
        </p:nvSpPr>
        <p:spPr>
          <a:xfrm flipH="1">
            <a:off x="2472375" y="0"/>
            <a:ext cx="113100" cy="5143500"/>
          </a:xfrm>
          <a:prstGeom prst="rect">
            <a:avLst/>
          </a:prstGeom>
          <a:gradFill>
            <a:gsLst>
              <a:gs pos="0">
                <a:srgbClr val="000014">
                  <a:alpha val="20000"/>
                </a:srgbClr>
              </a:gs>
              <a:gs pos="100000">
                <a:srgbClr val="000014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" name="Google Shape;34;p6"/>
          <p:cNvSpPr/>
          <p:nvPr/>
        </p:nvSpPr>
        <p:spPr>
          <a:xfrm>
            <a:off x="2585475" y="0"/>
            <a:ext cx="65586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234450" y="575500"/>
            <a:ext cx="2046300" cy="398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1"/>
          </p:nvPr>
        </p:nvSpPr>
        <p:spPr>
          <a:xfrm>
            <a:off x="3090625" y="575500"/>
            <a:ext cx="5596200" cy="398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600"/>
              </a:spcBef>
              <a:spcAft>
                <a:spcPts val="0"/>
              </a:spcAft>
              <a:buSzPts val="1400"/>
              <a:buChar char="▪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 with intro text">
  <p:cSld name="TITLE_AND_BODY_1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/>
          <p:nvPr/>
        </p:nvSpPr>
        <p:spPr>
          <a:xfrm flipH="1">
            <a:off x="2472375" y="0"/>
            <a:ext cx="113100" cy="5143500"/>
          </a:xfrm>
          <a:prstGeom prst="rect">
            <a:avLst/>
          </a:prstGeom>
          <a:gradFill>
            <a:gsLst>
              <a:gs pos="0">
                <a:srgbClr val="000014">
                  <a:alpha val="20000"/>
                </a:srgbClr>
              </a:gs>
              <a:gs pos="100000">
                <a:srgbClr val="000014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" name="Google Shape;40;p7"/>
          <p:cNvSpPr/>
          <p:nvPr/>
        </p:nvSpPr>
        <p:spPr>
          <a:xfrm>
            <a:off x="2585475" y="0"/>
            <a:ext cx="65586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234450" y="575500"/>
            <a:ext cx="2046300" cy="398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3090625" y="575500"/>
            <a:ext cx="5596200" cy="12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▪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2"/>
          </p:nvPr>
        </p:nvSpPr>
        <p:spPr>
          <a:xfrm>
            <a:off x="3090625" y="2004313"/>
            <a:ext cx="5596200" cy="255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▪"/>
              <a:defRPr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-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 with intro text">
  <p:cSld name="TITLE_AND_BODY_1_2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8"/>
          <p:cNvSpPr/>
          <p:nvPr/>
        </p:nvSpPr>
        <p:spPr>
          <a:xfrm flipH="1">
            <a:off x="2472375" y="0"/>
            <a:ext cx="113100" cy="5143500"/>
          </a:xfrm>
          <a:prstGeom prst="rect">
            <a:avLst/>
          </a:prstGeom>
          <a:gradFill>
            <a:gsLst>
              <a:gs pos="0">
                <a:srgbClr val="000014">
                  <a:alpha val="20000"/>
                </a:srgbClr>
              </a:gs>
              <a:gs pos="100000">
                <a:srgbClr val="000014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" name="Google Shape;47;p8"/>
          <p:cNvSpPr/>
          <p:nvPr/>
        </p:nvSpPr>
        <p:spPr>
          <a:xfrm>
            <a:off x="2585475" y="0"/>
            <a:ext cx="65586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8"/>
          <p:cNvSpPr txBox="1">
            <a:spLocks noGrp="1"/>
          </p:cNvSpPr>
          <p:nvPr>
            <p:ph type="title"/>
          </p:nvPr>
        </p:nvSpPr>
        <p:spPr>
          <a:xfrm>
            <a:off x="234450" y="575500"/>
            <a:ext cx="2046300" cy="398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8"/>
          <p:cNvSpPr txBox="1">
            <a:spLocks noGrp="1"/>
          </p:cNvSpPr>
          <p:nvPr>
            <p:ph type="body" idx="1"/>
          </p:nvPr>
        </p:nvSpPr>
        <p:spPr>
          <a:xfrm>
            <a:off x="3090625" y="575500"/>
            <a:ext cx="5596200" cy="120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▪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Clr>
                <a:srgbClr val="F67031"/>
              </a:buClr>
              <a:buSzPts val="1600"/>
              <a:buFont typeface="Georgia"/>
              <a:buChar char="-"/>
              <a:defRPr sz="1600" i="1">
                <a:solidFill>
                  <a:srgbClr val="F6703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endParaRPr/>
          </a:p>
        </p:txBody>
      </p:sp>
      <p:sp>
        <p:nvSpPr>
          <p:cNvPr id="50" name="Google Shape;50;p8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body" idx="2"/>
          </p:nvPr>
        </p:nvSpPr>
        <p:spPr>
          <a:xfrm>
            <a:off x="3090625" y="2004325"/>
            <a:ext cx="2727000" cy="255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spcBef>
                <a:spcPts val="600"/>
              </a:spcBef>
              <a:spcAft>
                <a:spcPts val="0"/>
              </a:spcAft>
              <a:buSzPts val="1100"/>
              <a:buChar char="▪"/>
              <a:defRPr sz="1100"/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body" idx="3"/>
          </p:nvPr>
        </p:nvSpPr>
        <p:spPr>
          <a:xfrm>
            <a:off x="5959744" y="2004325"/>
            <a:ext cx="2727000" cy="2552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spcBef>
                <a:spcPts val="600"/>
              </a:spcBef>
              <a:spcAft>
                <a:spcPts val="0"/>
              </a:spcAft>
              <a:buSzPts val="1100"/>
              <a:buChar char="▪"/>
              <a:defRPr sz="1100"/>
            </a:lvl1pPr>
            <a:lvl2pPr marL="914400" lvl="1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2pPr>
            <a:lvl3pPr marL="1371600" lvl="2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3pPr>
            <a:lvl4pPr marL="1828800" lvl="3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4pPr>
            <a:lvl5pPr marL="2286000" lvl="4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5pPr>
            <a:lvl6pPr marL="2743200" lvl="5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6pPr>
            <a:lvl7pPr marL="3200400" lvl="6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7pPr>
            <a:lvl8pPr marL="3657600" lvl="7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8pPr>
            <a:lvl9pPr marL="4114800" lvl="8" indent="-298450" rtl="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1"/>
          <p:cNvSpPr/>
          <p:nvPr/>
        </p:nvSpPr>
        <p:spPr>
          <a:xfrm flipH="1">
            <a:off x="2472375" y="0"/>
            <a:ext cx="113100" cy="5143500"/>
          </a:xfrm>
          <a:prstGeom prst="rect">
            <a:avLst/>
          </a:prstGeom>
          <a:gradFill>
            <a:gsLst>
              <a:gs pos="0">
                <a:srgbClr val="000014">
                  <a:alpha val="20000"/>
                </a:srgbClr>
              </a:gs>
              <a:gs pos="100000">
                <a:srgbClr val="000014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11"/>
          <p:cNvSpPr/>
          <p:nvPr/>
        </p:nvSpPr>
        <p:spPr>
          <a:xfrm>
            <a:off x="2585475" y="0"/>
            <a:ext cx="65586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11"/>
          <p:cNvSpPr txBox="1">
            <a:spLocks noGrp="1"/>
          </p:cNvSpPr>
          <p:nvPr>
            <p:ph type="title"/>
          </p:nvPr>
        </p:nvSpPr>
        <p:spPr>
          <a:xfrm>
            <a:off x="234450" y="575500"/>
            <a:ext cx="2046300" cy="398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1"/>
          <p:cNvSpPr txBox="1">
            <a:spLocks noGrp="1"/>
          </p:cNvSpPr>
          <p:nvPr>
            <p:ph type="body" idx="1"/>
          </p:nvPr>
        </p:nvSpPr>
        <p:spPr>
          <a:xfrm>
            <a:off x="3062200" y="575500"/>
            <a:ext cx="2730000" cy="398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600"/>
              </a:spcBef>
              <a:spcAft>
                <a:spcPts val="0"/>
              </a:spcAft>
              <a:buSzPts val="1100"/>
              <a:buChar char="▪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2"/>
          </p:nvPr>
        </p:nvSpPr>
        <p:spPr>
          <a:xfrm>
            <a:off x="5956701" y="575500"/>
            <a:ext cx="2730000" cy="398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600"/>
              </a:spcBef>
              <a:spcAft>
                <a:spcPts val="0"/>
              </a:spcAft>
              <a:buSzPts val="1100"/>
              <a:buChar char="▪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-"/>
              <a:defRPr sz="1100"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4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accen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34450" y="575500"/>
            <a:ext cx="2046300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090625" y="575500"/>
            <a:ext cx="5596200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rgbClr val="CCCCCC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lvl="1" algn="r">
              <a:buNone/>
              <a:defRPr sz="1000">
                <a:solidFill>
                  <a:srgbClr val="CCCCCC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lvl="2" algn="r">
              <a:buNone/>
              <a:defRPr sz="1000">
                <a:solidFill>
                  <a:srgbClr val="CCCCCC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lvl="3" algn="r">
              <a:buNone/>
              <a:defRPr sz="1000">
                <a:solidFill>
                  <a:srgbClr val="CCCCCC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lvl="4" algn="r">
              <a:buNone/>
              <a:defRPr sz="1000">
                <a:solidFill>
                  <a:srgbClr val="CCCCCC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lvl="5" algn="r">
              <a:buNone/>
              <a:defRPr sz="1000">
                <a:solidFill>
                  <a:srgbClr val="CCCCCC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lvl="6" algn="r">
              <a:buNone/>
              <a:defRPr sz="1000">
                <a:solidFill>
                  <a:srgbClr val="CCCCCC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lvl="7" algn="r">
              <a:buNone/>
              <a:defRPr sz="1000">
                <a:solidFill>
                  <a:srgbClr val="CCCCCC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lvl="8" algn="r">
              <a:buNone/>
              <a:defRPr sz="1000">
                <a:solidFill>
                  <a:srgbClr val="CCCCCC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2" r:id="rId3"/>
    <p:sldLayoutId id="2147483653" r:id="rId4"/>
    <p:sldLayoutId id="2147483654" r:id="rId5"/>
    <p:sldLayoutId id="2147483657" r:id="rId6"/>
    <p:sldLayoutId id="2147483660" r:id="rId7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ncedirect.com/science/article/pii/S0191886920304402" TargetMode="Externa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21;p18">
            <a:extLst>
              <a:ext uri="{FF2B5EF4-FFF2-40B4-BE49-F238E27FC236}">
                <a16:creationId xmlns:a16="http://schemas.microsoft.com/office/drawing/2014/main" id="{89F68551-228F-42A2-8ABF-29E64354A481}"/>
              </a:ext>
            </a:extLst>
          </p:cNvPr>
          <p:cNvSpPr txBox="1">
            <a:spLocks/>
          </p:cNvSpPr>
          <p:nvPr/>
        </p:nvSpPr>
        <p:spPr>
          <a:xfrm>
            <a:off x="0" y="869020"/>
            <a:ext cx="4104167" cy="15658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Nunito Sans"/>
              <a:buNone/>
              <a:defRPr sz="3000" b="1" i="0" u="none" strike="noStrike" cap="none">
                <a:solidFill>
                  <a:schemeClr val="accent1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Nunito Sans"/>
              <a:buNone/>
              <a:defRPr sz="3000" b="1" i="0" u="none" strike="noStrike" cap="none">
                <a:solidFill>
                  <a:schemeClr val="accent1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Nunito Sans"/>
              <a:buNone/>
              <a:defRPr sz="3000" b="1" i="0" u="none" strike="noStrike" cap="none">
                <a:solidFill>
                  <a:schemeClr val="accent1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Nunito Sans"/>
              <a:buNone/>
              <a:defRPr sz="3000" b="1" i="0" u="none" strike="noStrike" cap="none">
                <a:solidFill>
                  <a:schemeClr val="accent1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Nunito Sans"/>
              <a:buNone/>
              <a:defRPr sz="3000" b="1" i="0" u="none" strike="noStrike" cap="none">
                <a:solidFill>
                  <a:schemeClr val="accent1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Nunito Sans"/>
              <a:buNone/>
              <a:defRPr sz="3000" b="1" i="0" u="none" strike="noStrike" cap="none">
                <a:solidFill>
                  <a:schemeClr val="accent1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Nunito Sans"/>
              <a:buNone/>
              <a:defRPr sz="3000" b="1" i="0" u="none" strike="noStrike" cap="none">
                <a:solidFill>
                  <a:schemeClr val="accent1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Nunito Sans"/>
              <a:buNone/>
              <a:defRPr sz="3000" b="1" i="0" u="none" strike="noStrike" cap="none">
                <a:solidFill>
                  <a:schemeClr val="accent1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Nunito Sans"/>
              <a:buNone/>
              <a:defRPr sz="3000" b="1" i="0" u="none" strike="noStrike" cap="none">
                <a:solidFill>
                  <a:schemeClr val="accent1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US" sz="2400" dirty="0">
                <a:latin typeface="+mj-lt"/>
                <a:cs typeface="Sanskrit Text" panose="020B0502040204020203" pitchFamily="18" charset="0"/>
              </a:rPr>
              <a:t>Ideology and adherence to COVID-19 guidelines:</a:t>
            </a:r>
            <a:r>
              <a:rPr lang="en-US" sz="900" dirty="0">
                <a:latin typeface="+mj-lt"/>
                <a:cs typeface="Sanskrit Text" panose="020B0502040204020203" pitchFamily="18" charset="0"/>
              </a:rPr>
              <a:t> </a:t>
            </a:r>
          </a:p>
          <a:p>
            <a:endParaRPr lang="en-US" sz="900" dirty="0">
              <a:latin typeface="+mj-lt"/>
              <a:cs typeface="Sanskrit Text" panose="020B0502040204020203" pitchFamily="18" charset="0"/>
            </a:endParaRPr>
          </a:p>
          <a:p>
            <a:r>
              <a:rPr lang="en-US" sz="1600" dirty="0">
                <a:latin typeface="+mj-lt"/>
                <a:cs typeface="Sanskrit Text" panose="020B0502040204020203" pitchFamily="18" charset="0"/>
              </a:rPr>
              <a:t>a new perspective on the classic theories?</a:t>
            </a:r>
            <a:endParaRPr lang="en-US" sz="2400" dirty="0">
              <a:latin typeface="+mj-lt"/>
              <a:cs typeface="Sanskrit Text" panose="020B0502040204020203" pitchFamily="18" charset="0"/>
            </a:endParaRPr>
          </a:p>
        </p:txBody>
      </p:sp>
      <p:sp>
        <p:nvSpPr>
          <p:cNvPr id="16" name="Google Shape;124;p18">
            <a:extLst>
              <a:ext uri="{FF2B5EF4-FFF2-40B4-BE49-F238E27FC236}">
                <a16:creationId xmlns:a16="http://schemas.microsoft.com/office/drawing/2014/main" id="{316662BE-2DE3-4F1A-B124-1AEC03220366}"/>
              </a:ext>
            </a:extLst>
          </p:cNvPr>
          <p:cNvSpPr txBox="1">
            <a:spLocks/>
          </p:cNvSpPr>
          <p:nvPr/>
        </p:nvSpPr>
        <p:spPr>
          <a:xfrm>
            <a:off x="527658" y="3373204"/>
            <a:ext cx="3470184" cy="128654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This dissertation in psychology is presented in partial fulfilment of the requirements for the degree of Master of Science in Applied Social and Health Psychology.</a:t>
            </a:r>
          </a:p>
          <a:p>
            <a:pPr algn="ctr"/>
            <a:endParaRPr lang="en-US" sz="105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algn="ctr"/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By</a:t>
            </a:r>
          </a:p>
          <a:p>
            <a:pPr algn="ctr"/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Amy Bendall </a:t>
            </a:r>
          </a:p>
          <a:p>
            <a:pPr algn="ctr"/>
            <a:r>
              <a:rPr lang="en-US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P145497</a:t>
            </a:r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</p:txBody>
      </p:sp>
      <p:pic>
        <p:nvPicPr>
          <p:cNvPr id="17" name="Picture 4" descr="Press Releases 2020 | University of Wales Trinity Saint David">
            <a:extLst>
              <a:ext uri="{FF2B5EF4-FFF2-40B4-BE49-F238E27FC236}">
                <a16:creationId xmlns:a16="http://schemas.microsoft.com/office/drawing/2014/main" id="{561FF14F-E608-4922-AFBA-CB7EF25F1B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16" y="196868"/>
            <a:ext cx="1641895" cy="544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18"/>
          <p:cNvSpPr txBox="1">
            <a:spLocks noGrp="1"/>
          </p:cNvSpPr>
          <p:nvPr>
            <p:ph type="title"/>
          </p:nvPr>
        </p:nvSpPr>
        <p:spPr>
          <a:xfrm>
            <a:off x="285066" y="314251"/>
            <a:ext cx="3627715" cy="152518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dirty="0"/>
              <a:t>Ideology and adherence to COVID-19 guidelines: </a:t>
            </a:r>
            <a:br>
              <a:rPr lang="en-US" dirty="0"/>
            </a:br>
            <a:r>
              <a:rPr lang="en-US" sz="2000" dirty="0"/>
              <a:t>a new perspective on the classic theories?</a:t>
            </a:r>
            <a:endParaRPr dirty="0"/>
          </a:p>
        </p:txBody>
      </p:sp>
      <p:sp>
        <p:nvSpPr>
          <p:cNvPr id="122" name="Google Shape;122;p18"/>
          <p:cNvSpPr txBox="1">
            <a:spLocks noGrp="1"/>
          </p:cNvSpPr>
          <p:nvPr>
            <p:ph type="body" idx="2"/>
          </p:nvPr>
        </p:nvSpPr>
        <p:spPr>
          <a:xfrm>
            <a:off x="5086084" y="653775"/>
            <a:ext cx="3470700" cy="38359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 dirty="0"/>
              <a:t>Section one</a:t>
            </a:r>
          </a:p>
          <a:p>
            <a:pPr marL="914400" marR="0" lvl="1" indent="-3175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AutoNum type="alphaLcPeriod"/>
              <a:tabLst/>
              <a:defRPr/>
            </a:pPr>
            <a:r>
              <a:rPr lang="en-US" dirty="0"/>
              <a:t>Research </a:t>
            </a:r>
            <a:r>
              <a:rPr kumimoji="0" lang="en-US" sz="1400" b="0" i="0" u="none" strike="noStrike" kern="0" cap="none" spc="0" normalizeH="0" baseline="0" noProof="0" dirty="0">
                <a:ln>
                  <a:noFill/>
                </a:ln>
                <a:solidFill>
                  <a:srgbClr val="999999"/>
                </a:solidFill>
                <a:effectLst/>
                <a:uLnTx/>
                <a:uFillTx/>
                <a:latin typeface="Nunito Sans"/>
                <a:sym typeface="Nunito Sans"/>
              </a:rPr>
              <a:t>context</a:t>
            </a:r>
          </a:p>
          <a:p>
            <a:pPr marL="914400" marR="0" lvl="1" indent="-3175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AutoNum type="alphaLcPeriod"/>
              <a:tabLst/>
              <a:defRPr/>
            </a:pPr>
            <a:r>
              <a:rPr lang="en-US" dirty="0"/>
              <a:t>Literature review</a:t>
            </a:r>
            <a:endParaRPr lang="en-GB" dirty="0"/>
          </a:p>
          <a:p>
            <a:pPr marL="457200" lvl="0" indent="-342900" algn="l" rtl="0">
              <a:spcBef>
                <a:spcPts val="1000"/>
              </a:spcBef>
              <a:spcAft>
                <a:spcPts val="0"/>
              </a:spcAft>
              <a:buSzPts val="1800"/>
              <a:buAutoNum type="arabicPeriod"/>
            </a:pPr>
            <a:r>
              <a:rPr lang="en" dirty="0"/>
              <a:t>Section two</a:t>
            </a:r>
          </a:p>
          <a:p>
            <a:pPr marL="914400" marR="0" lvl="1" indent="-3175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AutoNum type="alphaLcPeriod"/>
              <a:tabLst/>
              <a:defRPr/>
            </a:pPr>
            <a:r>
              <a:rPr lang="en-US" dirty="0"/>
              <a:t>Methodology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999999"/>
              </a:solidFill>
              <a:effectLst/>
              <a:uLnTx/>
              <a:uFillTx/>
              <a:latin typeface="Nunito Sans"/>
              <a:sym typeface="Nunito Sans"/>
            </a:endParaRPr>
          </a:p>
          <a:p>
            <a:pPr marL="914400" marR="0" lvl="1" indent="-317500" algn="l" defTabSz="914400" rtl="0" eaLnBrk="1" fontAlgn="auto" latinLnBrk="0" hangingPunct="1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AutoNum type="alphaLcPeriod"/>
              <a:tabLst/>
              <a:defRPr/>
            </a:pPr>
            <a:r>
              <a:rPr lang="en-US" dirty="0"/>
              <a:t>Results and implications</a:t>
            </a:r>
            <a:endParaRPr dirty="0"/>
          </a:p>
          <a:p>
            <a:pPr marL="457200" lvl="0" indent="-342900" algn="l" rtl="0">
              <a:spcBef>
                <a:spcPts val="100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Section three</a:t>
            </a:r>
            <a:endParaRPr lang="en-US" dirty="0"/>
          </a:p>
          <a:p>
            <a:pPr marL="914400" lvl="1" indent="-317500" algn="l" rtl="0">
              <a:spcBef>
                <a:spcPts val="1000"/>
              </a:spcBef>
              <a:spcAft>
                <a:spcPts val="0"/>
              </a:spcAft>
              <a:buSzPts val="1400"/>
              <a:buAutoNum type="alphaLcPeriod"/>
            </a:pPr>
            <a:r>
              <a:rPr lang="en-US" dirty="0"/>
              <a:t>Reflection</a:t>
            </a:r>
          </a:p>
          <a:p>
            <a:pPr marL="914400" lvl="1" indent="-317500" algn="l" rtl="0">
              <a:spcBef>
                <a:spcPts val="1000"/>
              </a:spcBef>
              <a:spcAft>
                <a:spcPts val="0"/>
              </a:spcAft>
              <a:buSzPts val="1400"/>
              <a:buAutoNum type="alphaLcPeriod"/>
            </a:pPr>
            <a:r>
              <a:rPr lang="en" dirty="0"/>
              <a:t>Future aims</a:t>
            </a:r>
            <a:endParaRPr dirty="0"/>
          </a:p>
        </p:txBody>
      </p:sp>
      <p:sp>
        <p:nvSpPr>
          <p:cNvPr id="123" name="Google Shape;123;p18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  <p:pic>
        <p:nvPicPr>
          <p:cNvPr id="1028" name="Picture 4" descr="Press Releases 2020 | University of Wales Trinity Saint David">
            <a:extLst>
              <a:ext uri="{FF2B5EF4-FFF2-40B4-BE49-F238E27FC236}">
                <a16:creationId xmlns:a16="http://schemas.microsoft.com/office/drawing/2014/main" id="{2782E9DD-5AC4-4047-A26A-E449C98984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942" y="3990004"/>
            <a:ext cx="2290994" cy="759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3"/>
          <p:cNvSpPr txBox="1">
            <a:spLocks noGrp="1"/>
          </p:cNvSpPr>
          <p:nvPr>
            <p:ph type="ctrTitle" idx="4294967295"/>
          </p:nvPr>
        </p:nvSpPr>
        <p:spPr>
          <a:xfrm>
            <a:off x="685800" y="2802542"/>
            <a:ext cx="77724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/>
              <a:t>Section One</a:t>
            </a:r>
            <a:endParaRPr sz="7200" b="1" dirty="0"/>
          </a:p>
        </p:txBody>
      </p:sp>
      <p:sp>
        <p:nvSpPr>
          <p:cNvPr id="162" name="Google Shape;162;p23"/>
          <p:cNvSpPr txBox="1">
            <a:spLocks noGrp="1"/>
          </p:cNvSpPr>
          <p:nvPr>
            <p:ph type="subTitle" idx="4294967295"/>
          </p:nvPr>
        </p:nvSpPr>
        <p:spPr>
          <a:xfrm>
            <a:off x="685800" y="3868754"/>
            <a:ext cx="77724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</a:rPr>
              <a:t>Foundation and conceptualisation of my dissertation 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171" name="Google Shape;171;p23"/>
          <p:cNvSpPr/>
          <p:nvPr/>
        </p:nvSpPr>
        <p:spPr>
          <a:xfrm>
            <a:off x="6852314" y="371223"/>
            <a:ext cx="248676" cy="237445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23"/>
          <p:cNvSpPr/>
          <p:nvPr/>
        </p:nvSpPr>
        <p:spPr>
          <a:xfrm rot="2697569">
            <a:off x="8048925" y="1928866"/>
            <a:ext cx="377468" cy="360421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23"/>
          <p:cNvSpPr/>
          <p:nvPr/>
        </p:nvSpPr>
        <p:spPr>
          <a:xfrm>
            <a:off x="8458200" y="1660598"/>
            <a:ext cx="151199" cy="144406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23"/>
          <p:cNvSpPr/>
          <p:nvPr/>
        </p:nvSpPr>
        <p:spPr>
          <a:xfrm rot="1280187">
            <a:off x="6680046" y="1449863"/>
            <a:ext cx="151179" cy="144398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23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  <p:sp>
        <p:nvSpPr>
          <p:cNvPr id="176" name="Google Shape;176;p23"/>
          <p:cNvSpPr/>
          <p:nvPr/>
        </p:nvSpPr>
        <p:spPr>
          <a:xfrm>
            <a:off x="1635350" y="1665933"/>
            <a:ext cx="5956025" cy="1074500"/>
          </a:xfrm>
          <a:custGeom>
            <a:avLst/>
            <a:gdLst/>
            <a:ahLst/>
            <a:cxnLst/>
            <a:rect l="l" t="t" r="r" b="b"/>
            <a:pathLst>
              <a:path w="238241" h="42980" extrusionOk="0">
                <a:moveTo>
                  <a:pt x="0" y="14049"/>
                </a:moveTo>
                <a:cubicBezTo>
                  <a:pt x="5476" y="8573"/>
                  <a:pt x="13935" y="7254"/>
                  <a:pt x="21126" y="4377"/>
                </a:cubicBezTo>
                <a:cubicBezTo>
                  <a:pt x="34915" y="-1140"/>
                  <a:pt x="51579" y="-1336"/>
                  <a:pt x="65669" y="3359"/>
                </a:cubicBezTo>
                <a:cubicBezTo>
                  <a:pt x="71835" y="5414"/>
                  <a:pt x="79874" y="8507"/>
                  <a:pt x="81450" y="14813"/>
                </a:cubicBezTo>
                <a:cubicBezTo>
                  <a:pt x="82973" y="20904"/>
                  <a:pt x="84783" y="28176"/>
                  <a:pt x="81704" y="33648"/>
                </a:cubicBezTo>
                <a:cubicBezTo>
                  <a:pt x="77323" y="41435"/>
                  <a:pt x="64779" y="44711"/>
                  <a:pt x="56251" y="42047"/>
                </a:cubicBezTo>
                <a:cubicBezTo>
                  <a:pt x="49198" y="39844"/>
                  <a:pt x="46785" y="28700"/>
                  <a:pt x="48107" y="21430"/>
                </a:cubicBezTo>
                <a:cubicBezTo>
                  <a:pt x="48970" y="16684"/>
                  <a:pt x="53054" y="12574"/>
                  <a:pt x="57270" y="10231"/>
                </a:cubicBezTo>
                <a:cubicBezTo>
                  <a:pt x="87007" y="-6292"/>
                  <a:pt x="121672" y="33365"/>
                  <a:pt x="155264" y="38739"/>
                </a:cubicBezTo>
                <a:cubicBezTo>
                  <a:pt x="174115" y="41755"/>
                  <a:pt x="194150" y="44396"/>
                  <a:pt x="212533" y="39248"/>
                </a:cubicBezTo>
                <a:cubicBezTo>
                  <a:pt x="225473" y="35624"/>
                  <a:pt x="238241" y="21633"/>
                  <a:pt x="238241" y="8195"/>
                </a:cubicBezTo>
              </a:path>
            </a:pathLst>
          </a:custGeom>
          <a:noFill/>
          <a:ln w="9525" cap="flat" cmpd="sng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</p:spPr>
      </p:sp>
      <p:grpSp>
        <p:nvGrpSpPr>
          <p:cNvPr id="18" name="Google Shape;1201;p52">
            <a:extLst>
              <a:ext uri="{FF2B5EF4-FFF2-40B4-BE49-F238E27FC236}">
                <a16:creationId xmlns:a16="http://schemas.microsoft.com/office/drawing/2014/main" id="{A2B60C33-3959-40D7-88C4-7D8F9EA06EF7}"/>
              </a:ext>
            </a:extLst>
          </p:cNvPr>
          <p:cNvGrpSpPr/>
          <p:nvPr/>
        </p:nvGrpSpPr>
        <p:grpSpPr>
          <a:xfrm>
            <a:off x="893096" y="1882974"/>
            <a:ext cx="694839" cy="688776"/>
            <a:chOff x="2635450" y="4321225"/>
            <a:chExt cx="368400" cy="466425"/>
          </a:xfrm>
        </p:grpSpPr>
        <p:sp>
          <p:nvSpPr>
            <p:cNvPr id="19" name="Google Shape;1202;p52">
              <a:extLst>
                <a:ext uri="{FF2B5EF4-FFF2-40B4-BE49-F238E27FC236}">
                  <a16:creationId xmlns:a16="http://schemas.microsoft.com/office/drawing/2014/main" id="{4C8A996D-1EB2-4591-9D9D-A47E5E307EB5}"/>
                </a:ext>
              </a:extLst>
            </p:cNvPr>
            <p:cNvSpPr/>
            <p:nvPr/>
          </p:nvSpPr>
          <p:spPr>
            <a:xfrm>
              <a:off x="2635450" y="4653050"/>
              <a:ext cx="368400" cy="134600"/>
            </a:xfrm>
            <a:custGeom>
              <a:avLst/>
              <a:gdLst/>
              <a:ahLst/>
              <a:cxnLst/>
              <a:rect l="l" t="t" r="r" b="b"/>
              <a:pathLst>
                <a:path w="14736" h="5384" fill="none" extrusionOk="0">
                  <a:moveTo>
                    <a:pt x="6723" y="1"/>
                  </a:moveTo>
                  <a:lnTo>
                    <a:pt x="6723" y="1"/>
                  </a:lnTo>
                  <a:lnTo>
                    <a:pt x="6187" y="49"/>
                  </a:lnTo>
                  <a:lnTo>
                    <a:pt x="5651" y="147"/>
                  </a:lnTo>
                  <a:lnTo>
                    <a:pt x="5140" y="269"/>
                  </a:lnTo>
                  <a:lnTo>
                    <a:pt x="4628" y="415"/>
                  </a:lnTo>
                  <a:lnTo>
                    <a:pt x="4141" y="610"/>
                  </a:lnTo>
                  <a:lnTo>
                    <a:pt x="3678" y="829"/>
                  </a:lnTo>
                  <a:lnTo>
                    <a:pt x="3216" y="1072"/>
                  </a:lnTo>
                  <a:lnTo>
                    <a:pt x="2777" y="1340"/>
                  </a:lnTo>
                  <a:lnTo>
                    <a:pt x="2363" y="1633"/>
                  </a:lnTo>
                  <a:lnTo>
                    <a:pt x="1949" y="1949"/>
                  </a:lnTo>
                  <a:lnTo>
                    <a:pt x="1584" y="2290"/>
                  </a:lnTo>
                  <a:lnTo>
                    <a:pt x="1219" y="2655"/>
                  </a:lnTo>
                  <a:lnTo>
                    <a:pt x="878" y="3045"/>
                  </a:lnTo>
                  <a:lnTo>
                    <a:pt x="561" y="3459"/>
                  </a:lnTo>
                  <a:lnTo>
                    <a:pt x="269" y="3873"/>
                  </a:lnTo>
                  <a:lnTo>
                    <a:pt x="1" y="4312"/>
                  </a:lnTo>
                  <a:lnTo>
                    <a:pt x="1" y="4312"/>
                  </a:lnTo>
                  <a:lnTo>
                    <a:pt x="293" y="4433"/>
                  </a:lnTo>
                  <a:lnTo>
                    <a:pt x="610" y="4555"/>
                  </a:lnTo>
                  <a:lnTo>
                    <a:pt x="1316" y="4750"/>
                  </a:lnTo>
                  <a:lnTo>
                    <a:pt x="2120" y="4945"/>
                  </a:lnTo>
                  <a:lnTo>
                    <a:pt x="3045" y="5091"/>
                  </a:lnTo>
                  <a:lnTo>
                    <a:pt x="4019" y="5213"/>
                  </a:lnTo>
                  <a:lnTo>
                    <a:pt x="5091" y="5310"/>
                  </a:lnTo>
                  <a:lnTo>
                    <a:pt x="6211" y="5359"/>
                  </a:lnTo>
                  <a:lnTo>
                    <a:pt x="7356" y="5383"/>
                  </a:lnTo>
                  <a:lnTo>
                    <a:pt x="7356" y="5383"/>
                  </a:lnTo>
                  <a:lnTo>
                    <a:pt x="8525" y="5359"/>
                  </a:lnTo>
                  <a:lnTo>
                    <a:pt x="9645" y="5310"/>
                  </a:lnTo>
                  <a:lnTo>
                    <a:pt x="10717" y="5213"/>
                  </a:lnTo>
                  <a:lnTo>
                    <a:pt x="11691" y="5091"/>
                  </a:lnTo>
                  <a:lnTo>
                    <a:pt x="12617" y="4945"/>
                  </a:lnTo>
                  <a:lnTo>
                    <a:pt x="13420" y="4750"/>
                  </a:lnTo>
                  <a:lnTo>
                    <a:pt x="14127" y="4555"/>
                  </a:lnTo>
                  <a:lnTo>
                    <a:pt x="14443" y="4433"/>
                  </a:lnTo>
                  <a:lnTo>
                    <a:pt x="14736" y="4312"/>
                  </a:lnTo>
                  <a:lnTo>
                    <a:pt x="14736" y="4312"/>
                  </a:lnTo>
                  <a:lnTo>
                    <a:pt x="14468" y="3873"/>
                  </a:lnTo>
                  <a:lnTo>
                    <a:pt x="14175" y="3459"/>
                  </a:lnTo>
                  <a:lnTo>
                    <a:pt x="13859" y="3045"/>
                  </a:lnTo>
                  <a:lnTo>
                    <a:pt x="13518" y="2655"/>
                  </a:lnTo>
                  <a:lnTo>
                    <a:pt x="13153" y="2290"/>
                  </a:lnTo>
                  <a:lnTo>
                    <a:pt x="12787" y="1949"/>
                  </a:lnTo>
                  <a:lnTo>
                    <a:pt x="12373" y="1633"/>
                  </a:lnTo>
                  <a:lnTo>
                    <a:pt x="11959" y="1340"/>
                  </a:lnTo>
                  <a:lnTo>
                    <a:pt x="11521" y="1072"/>
                  </a:lnTo>
                  <a:lnTo>
                    <a:pt x="11058" y="829"/>
                  </a:lnTo>
                  <a:lnTo>
                    <a:pt x="10595" y="610"/>
                  </a:lnTo>
                  <a:lnTo>
                    <a:pt x="10108" y="415"/>
                  </a:lnTo>
                  <a:lnTo>
                    <a:pt x="9597" y="269"/>
                  </a:lnTo>
                  <a:lnTo>
                    <a:pt x="9085" y="147"/>
                  </a:lnTo>
                  <a:lnTo>
                    <a:pt x="8549" y="49"/>
                  </a:lnTo>
                  <a:lnTo>
                    <a:pt x="8014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203;p52">
              <a:extLst>
                <a:ext uri="{FF2B5EF4-FFF2-40B4-BE49-F238E27FC236}">
                  <a16:creationId xmlns:a16="http://schemas.microsoft.com/office/drawing/2014/main" id="{24156CD8-DB69-4EC8-996A-DA7912FF153A}"/>
                </a:ext>
              </a:extLst>
            </p:cNvPr>
            <p:cNvSpPr/>
            <p:nvPr/>
          </p:nvSpPr>
          <p:spPr>
            <a:xfrm>
              <a:off x="2819350" y="4321225"/>
              <a:ext cx="25" cy="347075"/>
            </a:xfrm>
            <a:custGeom>
              <a:avLst/>
              <a:gdLst/>
              <a:ahLst/>
              <a:cxnLst/>
              <a:rect l="l" t="t" r="r" b="b"/>
              <a:pathLst>
                <a:path w="1" h="13883" fill="none" extrusionOk="0">
                  <a:moveTo>
                    <a:pt x="0" y="13883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204;p52">
              <a:extLst>
                <a:ext uri="{FF2B5EF4-FFF2-40B4-BE49-F238E27FC236}">
                  <a16:creationId xmlns:a16="http://schemas.microsoft.com/office/drawing/2014/main" id="{FF5745AF-0099-4C7F-B5E4-D89B9A4A2066}"/>
                </a:ext>
              </a:extLst>
            </p:cNvPr>
            <p:cNvSpPr/>
            <p:nvPr/>
          </p:nvSpPr>
          <p:spPr>
            <a:xfrm>
              <a:off x="2835175" y="4328525"/>
              <a:ext cx="114475" cy="114500"/>
            </a:xfrm>
            <a:custGeom>
              <a:avLst/>
              <a:gdLst/>
              <a:ahLst/>
              <a:cxnLst/>
              <a:rect l="l" t="t" r="r" b="b"/>
              <a:pathLst>
                <a:path w="4579" h="4580" fill="none" extrusionOk="0">
                  <a:moveTo>
                    <a:pt x="707" y="4190"/>
                  </a:moveTo>
                  <a:lnTo>
                    <a:pt x="707" y="4190"/>
                  </a:lnTo>
                  <a:lnTo>
                    <a:pt x="853" y="4287"/>
                  </a:lnTo>
                  <a:lnTo>
                    <a:pt x="999" y="4384"/>
                  </a:lnTo>
                  <a:lnTo>
                    <a:pt x="1145" y="4458"/>
                  </a:lnTo>
                  <a:lnTo>
                    <a:pt x="1315" y="4506"/>
                  </a:lnTo>
                  <a:lnTo>
                    <a:pt x="1462" y="4555"/>
                  </a:lnTo>
                  <a:lnTo>
                    <a:pt x="1632" y="4579"/>
                  </a:lnTo>
                  <a:lnTo>
                    <a:pt x="1803" y="4579"/>
                  </a:lnTo>
                  <a:lnTo>
                    <a:pt x="1973" y="4579"/>
                  </a:lnTo>
                  <a:lnTo>
                    <a:pt x="2143" y="4579"/>
                  </a:lnTo>
                  <a:lnTo>
                    <a:pt x="2290" y="4531"/>
                  </a:lnTo>
                  <a:lnTo>
                    <a:pt x="2460" y="4506"/>
                  </a:lnTo>
                  <a:lnTo>
                    <a:pt x="2606" y="4433"/>
                  </a:lnTo>
                  <a:lnTo>
                    <a:pt x="2777" y="4360"/>
                  </a:lnTo>
                  <a:lnTo>
                    <a:pt x="2923" y="4263"/>
                  </a:lnTo>
                  <a:lnTo>
                    <a:pt x="3069" y="4165"/>
                  </a:lnTo>
                  <a:lnTo>
                    <a:pt x="3191" y="4043"/>
                  </a:lnTo>
                  <a:lnTo>
                    <a:pt x="3191" y="4043"/>
                  </a:lnTo>
                  <a:lnTo>
                    <a:pt x="3337" y="3873"/>
                  </a:lnTo>
                  <a:lnTo>
                    <a:pt x="3459" y="3678"/>
                  </a:lnTo>
                  <a:lnTo>
                    <a:pt x="3605" y="3410"/>
                  </a:lnTo>
                  <a:lnTo>
                    <a:pt x="3727" y="3142"/>
                  </a:lnTo>
                  <a:lnTo>
                    <a:pt x="3994" y="2485"/>
                  </a:lnTo>
                  <a:lnTo>
                    <a:pt x="4214" y="1827"/>
                  </a:lnTo>
                  <a:lnTo>
                    <a:pt x="4384" y="1170"/>
                  </a:lnTo>
                  <a:lnTo>
                    <a:pt x="4506" y="634"/>
                  </a:lnTo>
                  <a:lnTo>
                    <a:pt x="4579" y="220"/>
                  </a:lnTo>
                  <a:lnTo>
                    <a:pt x="4579" y="98"/>
                  </a:lnTo>
                  <a:lnTo>
                    <a:pt x="4555" y="25"/>
                  </a:lnTo>
                  <a:lnTo>
                    <a:pt x="4555" y="25"/>
                  </a:lnTo>
                  <a:lnTo>
                    <a:pt x="4482" y="1"/>
                  </a:lnTo>
                  <a:lnTo>
                    <a:pt x="4360" y="25"/>
                  </a:lnTo>
                  <a:lnTo>
                    <a:pt x="3970" y="74"/>
                  </a:lnTo>
                  <a:lnTo>
                    <a:pt x="3410" y="195"/>
                  </a:lnTo>
                  <a:lnTo>
                    <a:pt x="2752" y="390"/>
                  </a:lnTo>
                  <a:lnTo>
                    <a:pt x="2095" y="609"/>
                  </a:lnTo>
                  <a:lnTo>
                    <a:pt x="1462" y="853"/>
                  </a:lnTo>
                  <a:lnTo>
                    <a:pt x="1169" y="975"/>
                  </a:lnTo>
                  <a:lnTo>
                    <a:pt x="926" y="1121"/>
                  </a:lnTo>
                  <a:lnTo>
                    <a:pt x="707" y="1267"/>
                  </a:lnTo>
                  <a:lnTo>
                    <a:pt x="536" y="1389"/>
                  </a:lnTo>
                  <a:lnTo>
                    <a:pt x="536" y="1389"/>
                  </a:lnTo>
                  <a:lnTo>
                    <a:pt x="414" y="1535"/>
                  </a:lnTo>
                  <a:lnTo>
                    <a:pt x="317" y="1657"/>
                  </a:lnTo>
                  <a:lnTo>
                    <a:pt x="219" y="1803"/>
                  </a:lnTo>
                  <a:lnTo>
                    <a:pt x="146" y="1973"/>
                  </a:lnTo>
                  <a:lnTo>
                    <a:pt x="98" y="2119"/>
                  </a:lnTo>
                  <a:lnTo>
                    <a:pt x="49" y="2290"/>
                  </a:lnTo>
                  <a:lnTo>
                    <a:pt x="0" y="2460"/>
                  </a:lnTo>
                  <a:lnTo>
                    <a:pt x="0" y="2607"/>
                  </a:lnTo>
                  <a:lnTo>
                    <a:pt x="0" y="2777"/>
                  </a:lnTo>
                  <a:lnTo>
                    <a:pt x="0" y="2948"/>
                  </a:lnTo>
                  <a:lnTo>
                    <a:pt x="25" y="3118"/>
                  </a:lnTo>
                  <a:lnTo>
                    <a:pt x="73" y="3264"/>
                  </a:lnTo>
                  <a:lnTo>
                    <a:pt x="146" y="3435"/>
                  </a:lnTo>
                  <a:lnTo>
                    <a:pt x="195" y="3581"/>
                  </a:lnTo>
                  <a:lnTo>
                    <a:pt x="293" y="3727"/>
                  </a:lnTo>
                  <a:lnTo>
                    <a:pt x="390" y="3873"/>
                  </a:lnTo>
                  <a:lnTo>
                    <a:pt x="707" y="4190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1205;p52">
              <a:extLst>
                <a:ext uri="{FF2B5EF4-FFF2-40B4-BE49-F238E27FC236}">
                  <a16:creationId xmlns:a16="http://schemas.microsoft.com/office/drawing/2014/main" id="{78CE4781-69A6-48A9-B815-C28753F46AE6}"/>
                </a:ext>
              </a:extLst>
            </p:cNvPr>
            <p:cNvSpPr/>
            <p:nvPr/>
          </p:nvSpPr>
          <p:spPr>
            <a:xfrm>
              <a:off x="2850400" y="4372975"/>
              <a:ext cx="54825" cy="54825"/>
            </a:xfrm>
            <a:custGeom>
              <a:avLst/>
              <a:gdLst/>
              <a:ahLst/>
              <a:cxnLst/>
              <a:rect l="l" t="t" r="r" b="b"/>
              <a:pathLst>
                <a:path w="2193" h="2193" fill="none" extrusionOk="0">
                  <a:moveTo>
                    <a:pt x="2192" y="0"/>
                  </a:moveTo>
                  <a:lnTo>
                    <a:pt x="0" y="219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1206;p52">
              <a:extLst>
                <a:ext uri="{FF2B5EF4-FFF2-40B4-BE49-F238E27FC236}">
                  <a16:creationId xmlns:a16="http://schemas.microsoft.com/office/drawing/2014/main" id="{F4C68A61-AEE0-43A2-9FD1-3FC55D551443}"/>
                </a:ext>
              </a:extLst>
            </p:cNvPr>
            <p:cNvSpPr/>
            <p:nvPr/>
          </p:nvSpPr>
          <p:spPr>
            <a:xfrm>
              <a:off x="2646425" y="4429600"/>
              <a:ext cx="156500" cy="156500"/>
            </a:xfrm>
            <a:custGeom>
              <a:avLst/>
              <a:gdLst/>
              <a:ahLst/>
              <a:cxnLst/>
              <a:rect l="l" t="t" r="r" b="b"/>
              <a:pathLst>
                <a:path w="6260" h="6260" fill="none" extrusionOk="0">
                  <a:moveTo>
                    <a:pt x="5675" y="5334"/>
                  </a:moveTo>
                  <a:lnTo>
                    <a:pt x="5675" y="5334"/>
                  </a:lnTo>
                  <a:lnTo>
                    <a:pt x="5821" y="5139"/>
                  </a:lnTo>
                  <a:lnTo>
                    <a:pt x="5943" y="4945"/>
                  </a:lnTo>
                  <a:lnTo>
                    <a:pt x="6040" y="4725"/>
                  </a:lnTo>
                  <a:lnTo>
                    <a:pt x="6138" y="4506"/>
                  </a:lnTo>
                  <a:lnTo>
                    <a:pt x="6186" y="4287"/>
                  </a:lnTo>
                  <a:lnTo>
                    <a:pt x="6235" y="4043"/>
                  </a:lnTo>
                  <a:lnTo>
                    <a:pt x="6259" y="3824"/>
                  </a:lnTo>
                  <a:lnTo>
                    <a:pt x="6259" y="3581"/>
                  </a:lnTo>
                  <a:lnTo>
                    <a:pt x="6235" y="3361"/>
                  </a:lnTo>
                  <a:lnTo>
                    <a:pt x="6186" y="3118"/>
                  </a:lnTo>
                  <a:lnTo>
                    <a:pt x="6138" y="2899"/>
                  </a:lnTo>
                  <a:lnTo>
                    <a:pt x="6040" y="2680"/>
                  </a:lnTo>
                  <a:lnTo>
                    <a:pt x="5943" y="2460"/>
                  </a:lnTo>
                  <a:lnTo>
                    <a:pt x="5821" y="2266"/>
                  </a:lnTo>
                  <a:lnTo>
                    <a:pt x="5675" y="2071"/>
                  </a:lnTo>
                  <a:lnTo>
                    <a:pt x="5504" y="1900"/>
                  </a:lnTo>
                  <a:lnTo>
                    <a:pt x="5504" y="1900"/>
                  </a:lnTo>
                  <a:lnTo>
                    <a:pt x="5285" y="1705"/>
                  </a:lnTo>
                  <a:lnTo>
                    <a:pt x="4993" y="1510"/>
                  </a:lnTo>
                  <a:lnTo>
                    <a:pt x="4652" y="1316"/>
                  </a:lnTo>
                  <a:lnTo>
                    <a:pt x="4262" y="1145"/>
                  </a:lnTo>
                  <a:lnTo>
                    <a:pt x="3848" y="975"/>
                  </a:lnTo>
                  <a:lnTo>
                    <a:pt x="3410" y="804"/>
                  </a:lnTo>
                  <a:lnTo>
                    <a:pt x="2484" y="488"/>
                  </a:lnTo>
                  <a:lnTo>
                    <a:pt x="1608" y="244"/>
                  </a:lnTo>
                  <a:lnTo>
                    <a:pt x="853" y="74"/>
                  </a:lnTo>
                  <a:lnTo>
                    <a:pt x="536" y="25"/>
                  </a:lnTo>
                  <a:lnTo>
                    <a:pt x="292" y="0"/>
                  </a:lnTo>
                  <a:lnTo>
                    <a:pt x="122" y="0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0" y="122"/>
                  </a:lnTo>
                  <a:lnTo>
                    <a:pt x="0" y="293"/>
                  </a:lnTo>
                  <a:lnTo>
                    <a:pt x="25" y="536"/>
                  </a:lnTo>
                  <a:lnTo>
                    <a:pt x="73" y="853"/>
                  </a:lnTo>
                  <a:lnTo>
                    <a:pt x="244" y="1608"/>
                  </a:lnTo>
                  <a:lnTo>
                    <a:pt x="487" y="2485"/>
                  </a:lnTo>
                  <a:lnTo>
                    <a:pt x="804" y="3410"/>
                  </a:lnTo>
                  <a:lnTo>
                    <a:pt x="974" y="3849"/>
                  </a:lnTo>
                  <a:lnTo>
                    <a:pt x="1145" y="4263"/>
                  </a:lnTo>
                  <a:lnTo>
                    <a:pt x="1315" y="4652"/>
                  </a:lnTo>
                  <a:lnTo>
                    <a:pt x="1510" y="4993"/>
                  </a:lnTo>
                  <a:lnTo>
                    <a:pt x="1705" y="5286"/>
                  </a:lnTo>
                  <a:lnTo>
                    <a:pt x="1900" y="5505"/>
                  </a:lnTo>
                  <a:lnTo>
                    <a:pt x="1900" y="5505"/>
                  </a:lnTo>
                  <a:lnTo>
                    <a:pt x="2070" y="5675"/>
                  </a:lnTo>
                  <a:lnTo>
                    <a:pt x="2265" y="5821"/>
                  </a:lnTo>
                  <a:lnTo>
                    <a:pt x="2460" y="5943"/>
                  </a:lnTo>
                  <a:lnTo>
                    <a:pt x="2679" y="6041"/>
                  </a:lnTo>
                  <a:lnTo>
                    <a:pt x="2898" y="6138"/>
                  </a:lnTo>
                  <a:lnTo>
                    <a:pt x="3118" y="6187"/>
                  </a:lnTo>
                  <a:lnTo>
                    <a:pt x="3361" y="6235"/>
                  </a:lnTo>
                  <a:lnTo>
                    <a:pt x="3580" y="6260"/>
                  </a:lnTo>
                  <a:lnTo>
                    <a:pt x="3824" y="6260"/>
                  </a:lnTo>
                  <a:lnTo>
                    <a:pt x="4043" y="6235"/>
                  </a:lnTo>
                  <a:lnTo>
                    <a:pt x="4287" y="6187"/>
                  </a:lnTo>
                  <a:lnTo>
                    <a:pt x="4506" y="6138"/>
                  </a:lnTo>
                  <a:lnTo>
                    <a:pt x="4725" y="6041"/>
                  </a:lnTo>
                  <a:lnTo>
                    <a:pt x="4944" y="5943"/>
                  </a:lnTo>
                  <a:lnTo>
                    <a:pt x="5139" y="5821"/>
                  </a:lnTo>
                  <a:lnTo>
                    <a:pt x="5334" y="5675"/>
                  </a:lnTo>
                  <a:lnTo>
                    <a:pt x="5675" y="5334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1207;p52">
              <a:extLst>
                <a:ext uri="{FF2B5EF4-FFF2-40B4-BE49-F238E27FC236}">
                  <a16:creationId xmlns:a16="http://schemas.microsoft.com/office/drawing/2014/main" id="{54958372-2B1B-49A9-964C-8A7E10E7392D}"/>
                </a:ext>
              </a:extLst>
            </p:cNvPr>
            <p:cNvSpPr/>
            <p:nvPr/>
          </p:nvSpPr>
          <p:spPr>
            <a:xfrm>
              <a:off x="2696350" y="4479525"/>
              <a:ext cx="87100" cy="87100"/>
            </a:xfrm>
            <a:custGeom>
              <a:avLst/>
              <a:gdLst/>
              <a:ahLst/>
              <a:cxnLst/>
              <a:rect l="l" t="t" r="r" b="b"/>
              <a:pathLst>
                <a:path w="3484" h="3484" fill="none" extrusionOk="0">
                  <a:moveTo>
                    <a:pt x="0" y="1"/>
                  </a:moveTo>
                  <a:lnTo>
                    <a:pt x="3483" y="348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" name="Google Shape;1193;p52">
            <a:extLst>
              <a:ext uri="{FF2B5EF4-FFF2-40B4-BE49-F238E27FC236}">
                <a16:creationId xmlns:a16="http://schemas.microsoft.com/office/drawing/2014/main" id="{0B299849-DBD0-49DE-B212-3F05C95F35E4}"/>
              </a:ext>
            </a:extLst>
          </p:cNvPr>
          <p:cNvGrpSpPr/>
          <p:nvPr/>
        </p:nvGrpSpPr>
        <p:grpSpPr>
          <a:xfrm>
            <a:off x="7357730" y="380684"/>
            <a:ext cx="940608" cy="1159800"/>
            <a:chOff x="1988225" y="4286525"/>
            <a:chExt cx="305075" cy="493200"/>
          </a:xfrm>
        </p:grpSpPr>
        <p:sp>
          <p:nvSpPr>
            <p:cNvPr id="26" name="Google Shape;1194;p52">
              <a:extLst>
                <a:ext uri="{FF2B5EF4-FFF2-40B4-BE49-F238E27FC236}">
                  <a16:creationId xmlns:a16="http://schemas.microsoft.com/office/drawing/2014/main" id="{7D2ED991-2149-472B-A897-6A7C56884BB6}"/>
                </a:ext>
              </a:extLst>
            </p:cNvPr>
            <p:cNvSpPr/>
            <p:nvPr/>
          </p:nvSpPr>
          <p:spPr>
            <a:xfrm>
              <a:off x="2178800" y="4519725"/>
              <a:ext cx="114500" cy="114475"/>
            </a:xfrm>
            <a:custGeom>
              <a:avLst/>
              <a:gdLst/>
              <a:ahLst/>
              <a:cxnLst/>
              <a:rect l="l" t="t" r="r" b="b"/>
              <a:pathLst>
                <a:path w="4580" h="4579" fill="none" extrusionOk="0">
                  <a:moveTo>
                    <a:pt x="731" y="4189"/>
                  </a:moveTo>
                  <a:lnTo>
                    <a:pt x="731" y="4189"/>
                  </a:lnTo>
                  <a:lnTo>
                    <a:pt x="853" y="4286"/>
                  </a:lnTo>
                  <a:lnTo>
                    <a:pt x="999" y="4384"/>
                  </a:lnTo>
                  <a:lnTo>
                    <a:pt x="1170" y="4457"/>
                  </a:lnTo>
                  <a:lnTo>
                    <a:pt x="1316" y="4506"/>
                  </a:lnTo>
                  <a:lnTo>
                    <a:pt x="1486" y="4554"/>
                  </a:lnTo>
                  <a:lnTo>
                    <a:pt x="1657" y="4579"/>
                  </a:lnTo>
                  <a:lnTo>
                    <a:pt x="1827" y="4579"/>
                  </a:lnTo>
                  <a:lnTo>
                    <a:pt x="1973" y="4579"/>
                  </a:lnTo>
                  <a:lnTo>
                    <a:pt x="2144" y="4579"/>
                  </a:lnTo>
                  <a:lnTo>
                    <a:pt x="2314" y="4530"/>
                  </a:lnTo>
                  <a:lnTo>
                    <a:pt x="2485" y="4481"/>
                  </a:lnTo>
                  <a:lnTo>
                    <a:pt x="2631" y="4433"/>
                  </a:lnTo>
                  <a:lnTo>
                    <a:pt x="2777" y="4360"/>
                  </a:lnTo>
                  <a:lnTo>
                    <a:pt x="2923" y="4262"/>
                  </a:lnTo>
                  <a:lnTo>
                    <a:pt x="3069" y="4165"/>
                  </a:lnTo>
                  <a:lnTo>
                    <a:pt x="3191" y="4043"/>
                  </a:lnTo>
                  <a:lnTo>
                    <a:pt x="3191" y="4043"/>
                  </a:lnTo>
                  <a:lnTo>
                    <a:pt x="3337" y="3872"/>
                  </a:lnTo>
                  <a:lnTo>
                    <a:pt x="3483" y="3653"/>
                  </a:lnTo>
                  <a:lnTo>
                    <a:pt x="3605" y="3410"/>
                  </a:lnTo>
                  <a:lnTo>
                    <a:pt x="3751" y="3117"/>
                  </a:lnTo>
                  <a:lnTo>
                    <a:pt x="3995" y="2484"/>
                  </a:lnTo>
                  <a:lnTo>
                    <a:pt x="4214" y="1827"/>
                  </a:lnTo>
                  <a:lnTo>
                    <a:pt x="4409" y="1169"/>
                  </a:lnTo>
                  <a:lnTo>
                    <a:pt x="4531" y="609"/>
                  </a:lnTo>
                  <a:lnTo>
                    <a:pt x="4579" y="219"/>
                  </a:lnTo>
                  <a:lnTo>
                    <a:pt x="4579" y="97"/>
                  </a:lnTo>
                  <a:lnTo>
                    <a:pt x="4579" y="24"/>
                  </a:lnTo>
                  <a:lnTo>
                    <a:pt x="4579" y="24"/>
                  </a:lnTo>
                  <a:lnTo>
                    <a:pt x="4506" y="0"/>
                  </a:lnTo>
                  <a:lnTo>
                    <a:pt x="4385" y="0"/>
                  </a:lnTo>
                  <a:lnTo>
                    <a:pt x="3970" y="73"/>
                  </a:lnTo>
                  <a:lnTo>
                    <a:pt x="3410" y="195"/>
                  </a:lnTo>
                  <a:lnTo>
                    <a:pt x="2777" y="365"/>
                  </a:lnTo>
                  <a:lnTo>
                    <a:pt x="2095" y="609"/>
                  </a:lnTo>
                  <a:lnTo>
                    <a:pt x="1462" y="852"/>
                  </a:lnTo>
                  <a:lnTo>
                    <a:pt x="1194" y="974"/>
                  </a:lnTo>
                  <a:lnTo>
                    <a:pt x="926" y="1120"/>
                  </a:lnTo>
                  <a:lnTo>
                    <a:pt x="707" y="1266"/>
                  </a:lnTo>
                  <a:lnTo>
                    <a:pt x="561" y="1388"/>
                  </a:lnTo>
                  <a:lnTo>
                    <a:pt x="561" y="1388"/>
                  </a:lnTo>
                  <a:lnTo>
                    <a:pt x="439" y="1534"/>
                  </a:lnTo>
                  <a:lnTo>
                    <a:pt x="342" y="1656"/>
                  </a:lnTo>
                  <a:lnTo>
                    <a:pt x="244" y="1802"/>
                  </a:lnTo>
                  <a:lnTo>
                    <a:pt x="171" y="1973"/>
                  </a:lnTo>
                  <a:lnTo>
                    <a:pt x="98" y="2119"/>
                  </a:lnTo>
                  <a:lnTo>
                    <a:pt x="49" y="2289"/>
                  </a:lnTo>
                  <a:lnTo>
                    <a:pt x="25" y="2436"/>
                  </a:lnTo>
                  <a:lnTo>
                    <a:pt x="1" y="2606"/>
                  </a:lnTo>
                  <a:lnTo>
                    <a:pt x="1" y="2776"/>
                  </a:lnTo>
                  <a:lnTo>
                    <a:pt x="25" y="2947"/>
                  </a:lnTo>
                  <a:lnTo>
                    <a:pt x="49" y="3117"/>
                  </a:lnTo>
                  <a:lnTo>
                    <a:pt x="98" y="3264"/>
                  </a:lnTo>
                  <a:lnTo>
                    <a:pt x="147" y="3434"/>
                  </a:lnTo>
                  <a:lnTo>
                    <a:pt x="220" y="3580"/>
                  </a:lnTo>
                  <a:lnTo>
                    <a:pt x="317" y="3726"/>
                  </a:lnTo>
                  <a:lnTo>
                    <a:pt x="415" y="3872"/>
                  </a:lnTo>
                  <a:lnTo>
                    <a:pt x="731" y="418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195;p52">
              <a:extLst>
                <a:ext uri="{FF2B5EF4-FFF2-40B4-BE49-F238E27FC236}">
                  <a16:creationId xmlns:a16="http://schemas.microsoft.com/office/drawing/2014/main" id="{ED0FF1C3-B203-48CB-B5D7-9A76CC7386CC}"/>
                </a:ext>
              </a:extLst>
            </p:cNvPr>
            <p:cNvSpPr/>
            <p:nvPr/>
          </p:nvSpPr>
          <p:spPr>
            <a:xfrm>
              <a:off x="1988225" y="4539200"/>
              <a:ext cx="156500" cy="156500"/>
            </a:xfrm>
            <a:custGeom>
              <a:avLst/>
              <a:gdLst/>
              <a:ahLst/>
              <a:cxnLst/>
              <a:rect l="l" t="t" r="r" b="b"/>
              <a:pathLst>
                <a:path w="6260" h="6260" fill="none" extrusionOk="0">
                  <a:moveTo>
                    <a:pt x="5675" y="5334"/>
                  </a:moveTo>
                  <a:lnTo>
                    <a:pt x="5675" y="5334"/>
                  </a:lnTo>
                  <a:lnTo>
                    <a:pt x="5821" y="5139"/>
                  </a:lnTo>
                  <a:lnTo>
                    <a:pt x="5943" y="4944"/>
                  </a:lnTo>
                  <a:lnTo>
                    <a:pt x="6041" y="4725"/>
                  </a:lnTo>
                  <a:lnTo>
                    <a:pt x="6138" y="4506"/>
                  </a:lnTo>
                  <a:lnTo>
                    <a:pt x="6187" y="4287"/>
                  </a:lnTo>
                  <a:lnTo>
                    <a:pt x="6235" y="4043"/>
                  </a:lnTo>
                  <a:lnTo>
                    <a:pt x="6260" y="3824"/>
                  </a:lnTo>
                  <a:lnTo>
                    <a:pt x="6260" y="3581"/>
                  </a:lnTo>
                  <a:lnTo>
                    <a:pt x="6235" y="3361"/>
                  </a:lnTo>
                  <a:lnTo>
                    <a:pt x="6187" y="3118"/>
                  </a:lnTo>
                  <a:lnTo>
                    <a:pt x="6138" y="2899"/>
                  </a:lnTo>
                  <a:lnTo>
                    <a:pt x="6041" y="2679"/>
                  </a:lnTo>
                  <a:lnTo>
                    <a:pt x="5943" y="2460"/>
                  </a:lnTo>
                  <a:lnTo>
                    <a:pt x="5821" y="2265"/>
                  </a:lnTo>
                  <a:lnTo>
                    <a:pt x="5675" y="2071"/>
                  </a:lnTo>
                  <a:lnTo>
                    <a:pt x="5505" y="1900"/>
                  </a:lnTo>
                  <a:lnTo>
                    <a:pt x="5505" y="1900"/>
                  </a:lnTo>
                  <a:lnTo>
                    <a:pt x="5286" y="1705"/>
                  </a:lnTo>
                  <a:lnTo>
                    <a:pt x="4993" y="1510"/>
                  </a:lnTo>
                  <a:lnTo>
                    <a:pt x="4652" y="1316"/>
                  </a:lnTo>
                  <a:lnTo>
                    <a:pt x="4263" y="1145"/>
                  </a:lnTo>
                  <a:lnTo>
                    <a:pt x="3849" y="975"/>
                  </a:lnTo>
                  <a:lnTo>
                    <a:pt x="3410" y="804"/>
                  </a:lnTo>
                  <a:lnTo>
                    <a:pt x="2485" y="487"/>
                  </a:lnTo>
                  <a:lnTo>
                    <a:pt x="1608" y="244"/>
                  </a:lnTo>
                  <a:lnTo>
                    <a:pt x="853" y="73"/>
                  </a:lnTo>
                  <a:lnTo>
                    <a:pt x="536" y="25"/>
                  </a:lnTo>
                  <a:lnTo>
                    <a:pt x="293" y="0"/>
                  </a:lnTo>
                  <a:lnTo>
                    <a:pt x="122" y="0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1" y="122"/>
                  </a:lnTo>
                  <a:lnTo>
                    <a:pt x="1" y="293"/>
                  </a:lnTo>
                  <a:lnTo>
                    <a:pt x="25" y="536"/>
                  </a:lnTo>
                  <a:lnTo>
                    <a:pt x="74" y="853"/>
                  </a:lnTo>
                  <a:lnTo>
                    <a:pt x="244" y="1608"/>
                  </a:lnTo>
                  <a:lnTo>
                    <a:pt x="488" y="2485"/>
                  </a:lnTo>
                  <a:lnTo>
                    <a:pt x="804" y="3410"/>
                  </a:lnTo>
                  <a:lnTo>
                    <a:pt x="975" y="3848"/>
                  </a:lnTo>
                  <a:lnTo>
                    <a:pt x="1145" y="4262"/>
                  </a:lnTo>
                  <a:lnTo>
                    <a:pt x="1316" y="4652"/>
                  </a:lnTo>
                  <a:lnTo>
                    <a:pt x="1511" y="4993"/>
                  </a:lnTo>
                  <a:lnTo>
                    <a:pt x="1705" y="5285"/>
                  </a:lnTo>
                  <a:lnTo>
                    <a:pt x="1900" y="5505"/>
                  </a:lnTo>
                  <a:lnTo>
                    <a:pt x="1900" y="5505"/>
                  </a:lnTo>
                  <a:lnTo>
                    <a:pt x="2071" y="5675"/>
                  </a:lnTo>
                  <a:lnTo>
                    <a:pt x="2266" y="5821"/>
                  </a:lnTo>
                  <a:lnTo>
                    <a:pt x="2460" y="5943"/>
                  </a:lnTo>
                  <a:lnTo>
                    <a:pt x="2680" y="6040"/>
                  </a:lnTo>
                  <a:lnTo>
                    <a:pt x="2899" y="6138"/>
                  </a:lnTo>
                  <a:lnTo>
                    <a:pt x="3118" y="6187"/>
                  </a:lnTo>
                  <a:lnTo>
                    <a:pt x="3362" y="6235"/>
                  </a:lnTo>
                  <a:lnTo>
                    <a:pt x="3581" y="6260"/>
                  </a:lnTo>
                  <a:lnTo>
                    <a:pt x="3824" y="6260"/>
                  </a:lnTo>
                  <a:lnTo>
                    <a:pt x="4043" y="6235"/>
                  </a:lnTo>
                  <a:lnTo>
                    <a:pt x="4287" y="6187"/>
                  </a:lnTo>
                  <a:lnTo>
                    <a:pt x="4506" y="6138"/>
                  </a:lnTo>
                  <a:lnTo>
                    <a:pt x="4725" y="6040"/>
                  </a:lnTo>
                  <a:lnTo>
                    <a:pt x="4945" y="5943"/>
                  </a:lnTo>
                  <a:lnTo>
                    <a:pt x="5139" y="5821"/>
                  </a:lnTo>
                  <a:lnTo>
                    <a:pt x="5334" y="5675"/>
                  </a:lnTo>
                  <a:lnTo>
                    <a:pt x="5675" y="5334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1196;p52">
              <a:extLst>
                <a:ext uri="{FF2B5EF4-FFF2-40B4-BE49-F238E27FC236}">
                  <a16:creationId xmlns:a16="http://schemas.microsoft.com/office/drawing/2014/main" id="{49A2D13C-2930-4626-ACC0-0229B0E0C991}"/>
                </a:ext>
              </a:extLst>
            </p:cNvPr>
            <p:cNvSpPr/>
            <p:nvPr/>
          </p:nvSpPr>
          <p:spPr>
            <a:xfrm>
              <a:off x="2042425" y="4286525"/>
              <a:ext cx="239300" cy="236250"/>
            </a:xfrm>
            <a:custGeom>
              <a:avLst/>
              <a:gdLst/>
              <a:ahLst/>
              <a:cxnLst/>
              <a:rect l="l" t="t" r="r" b="b"/>
              <a:pathLst>
                <a:path w="9572" h="9450" fill="none" extrusionOk="0">
                  <a:moveTo>
                    <a:pt x="5358" y="9450"/>
                  </a:moveTo>
                  <a:lnTo>
                    <a:pt x="5358" y="9450"/>
                  </a:lnTo>
                  <a:lnTo>
                    <a:pt x="5650" y="9328"/>
                  </a:lnTo>
                  <a:lnTo>
                    <a:pt x="5918" y="9133"/>
                  </a:lnTo>
                  <a:lnTo>
                    <a:pt x="6162" y="8914"/>
                  </a:lnTo>
                  <a:lnTo>
                    <a:pt x="6381" y="8646"/>
                  </a:lnTo>
                  <a:lnTo>
                    <a:pt x="6381" y="8646"/>
                  </a:lnTo>
                  <a:lnTo>
                    <a:pt x="6649" y="8670"/>
                  </a:lnTo>
                  <a:lnTo>
                    <a:pt x="6917" y="8670"/>
                  </a:lnTo>
                  <a:lnTo>
                    <a:pt x="7160" y="8646"/>
                  </a:lnTo>
                  <a:lnTo>
                    <a:pt x="7404" y="8597"/>
                  </a:lnTo>
                  <a:lnTo>
                    <a:pt x="7623" y="8524"/>
                  </a:lnTo>
                  <a:lnTo>
                    <a:pt x="7818" y="8427"/>
                  </a:lnTo>
                  <a:lnTo>
                    <a:pt x="7989" y="8305"/>
                  </a:lnTo>
                  <a:lnTo>
                    <a:pt x="8159" y="8159"/>
                  </a:lnTo>
                  <a:lnTo>
                    <a:pt x="8305" y="7989"/>
                  </a:lnTo>
                  <a:lnTo>
                    <a:pt x="8427" y="7794"/>
                  </a:lnTo>
                  <a:lnTo>
                    <a:pt x="8524" y="7599"/>
                  </a:lnTo>
                  <a:lnTo>
                    <a:pt x="8597" y="7380"/>
                  </a:lnTo>
                  <a:lnTo>
                    <a:pt x="8670" y="7160"/>
                  </a:lnTo>
                  <a:lnTo>
                    <a:pt x="8695" y="6917"/>
                  </a:lnTo>
                  <a:lnTo>
                    <a:pt x="8695" y="6649"/>
                  </a:lnTo>
                  <a:lnTo>
                    <a:pt x="8670" y="6381"/>
                  </a:lnTo>
                  <a:lnTo>
                    <a:pt x="8670" y="6381"/>
                  </a:lnTo>
                  <a:lnTo>
                    <a:pt x="8865" y="6211"/>
                  </a:lnTo>
                  <a:lnTo>
                    <a:pt x="9060" y="6016"/>
                  </a:lnTo>
                  <a:lnTo>
                    <a:pt x="9206" y="5821"/>
                  </a:lnTo>
                  <a:lnTo>
                    <a:pt x="9328" y="5626"/>
                  </a:lnTo>
                  <a:lnTo>
                    <a:pt x="9425" y="5407"/>
                  </a:lnTo>
                  <a:lnTo>
                    <a:pt x="9499" y="5212"/>
                  </a:lnTo>
                  <a:lnTo>
                    <a:pt x="9547" y="4993"/>
                  </a:lnTo>
                  <a:lnTo>
                    <a:pt x="9572" y="4774"/>
                  </a:lnTo>
                  <a:lnTo>
                    <a:pt x="9547" y="4554"/>
                  </a:lnTo>
                  <a:lnTo>
                    <a:pt x="9499" y="4335"/>
                  </a:lnTo>
                  <a:lnTo>
                    <a:pt x="9425" y="4116"/>
                  </a:lnTo>
                  <a:lnTo>
                    <a:pt x="9328" y="3921"/>
                  </a:lnTo>
                  <a:lnTo>
                    <a:pt x="9206" y="3702"/>
                  </a:lnTo>
                  <a:lnTo>
                    <a:pt x="9060" y="3507"/>
                  </a:lnTo>
                  <a:lnTo>
                    <a:pt x="8865" y="3337"/>
                  </a:lnTo>
                  <a:lnTo>
                    <a:pt x="8670" y="3166"/>
                  </a:lnTo>
                  <a:lnTo>
                    <a:pt x="8670" y="3166"/>
                  </a:lnTo>
                  <a:lnTo>
                    <a:pt x="8695" y="2898"/>
                  </a:lnTo>
                  <a:lnTo>
                    <a:pt x="8695" y="2630"/>
                  </a:lnTo>
                  <a:lnTo>
                    <a:pt x="8670" y="2387"/>
                  </a:lnTo>
                  <a:lnTo>
                    <a:pt x="8597" y="2143"/>
                  </a:lnTo>
                  <a:lnTo>
                    <a:pt x="8524" y="1924"/>
                  </a:lnTo>
                  <a:lnTo>
                    <a:pt x="8427" y="1729"/>
                  </a:lnTo>
                  <a:lnTo>
                    <a:pt x="8305" y="1559"/>
                  </a:lnTo>
                  <a:lnTo>
                    <a:pt x="8159" y="1388"/>
                  </a:lnTo>
                  <a:lnTo>
                    <a:pt x="7989" y="1242"/>
                  </a:lnTo>
                  <a:lnTo>
                    <a:pt x="7818" y="1120"/>
                  </a:lnTo>
                  <a:lnTo>
                    <a:pt x="7623" y="1023"/>
                  </a:lnTo>
                  <a:lnTo>
                    <a:pt x="7404" y="950"/>
                  </a:lnTo>
                  <a:lnTo>
                    <a:pt x="7160" y="901"/>
                  </a:lnTo>
                  <a:lnTo>
                    <a:pt x="6917" y="853"/>
                  </a:lnTo>
                  <a:lnTo>
                    <a:pt x="6649" y="853"/>
                  </a:lnTo>
                  <a:lnTo>
                    <a:pt x="6381" y="901"/>
                  </a:lnTo>
                  <a:lnTo>
                    <a:pt x="6381" y="901"/>
                  </a:lnTo>
                  <a:lnTo>
                    <a:pt x="6211" y="682"/>
                  </a:lnTo>
                  <a:lnTo>
                    <a:pt x="6040" y="487"/>
                  </a:lnTo>
                  <a:lnTo>
                    <a:pt x="5845" y="341"/>
                  </a:lnTo>
                  <a:lnTo>
                    <a:pt x="5626" y="219"/>
                  </a:lnTo>
                  <a:lnTo>
                    <a:pt x="5431" y="122"/>
                  </a:lnTo>
                  <a:lnTo>
                    <a:pt x="5212" y="49"/>
                  </a:lnTo>
                  <a:lnTo>
                    <a:pt x="4993" y="0"/>
                  </a:lnTo>
                  <a:lnTo>
                    <a:pt x="4774" y="0"/>
                  </a:lnTo>
                  <a:lnTo>
                    <a:pt x="4555" y="0"/>
                  </a:lnTo>
                  <a:lnTo>
                    <a:pt x="4335" y="49"/>
                  </a:lnTo>
                  <a:lnTo>
                    <a:pt x="4140" y="122"/>
                  </a:lnTo>
                  <a:lnTo>
                    <a:pt x="3921" y="219"/>
                  </a:lnTo>
                  <a:lnTo>
                    <a:pt x="3726" y="341"/>
                  </a:lnTo>
                  <a:lnTo>
                    <a:pt x="3532" y="487"/>
                  </a:lnTo>
                  <a:lnTo>
                    <a:pt x="3337" y="682"/>
                  </a:lnTo>
                  <a:lnTo>
                    <a:pt x="3166" y="901"/>
                  </a:lnTo>
                  <a:lnTo>
                    <a:pt x="3166" y="901"/>
                  </a:lnTo>
                  <a:lnTo>
                    <a:pt x="2898" y="853"/>
                  </a:lnTo>
                  <a:lnTo>
                    <a:pt x="2655" y="853"/>
                  </a:lnTo>
                  <a:lnTo>
                    <a:pt x="2387" y="901"/>
                  </a:lnTo>
                  <a:lnTo>
                    <a:pt x="2168" y="950"/>
                  </a:lnTo>
                  <a:lnTo>
                    <a:pt x="1949" y="1023"/>
                  </a:lnTo>
                  <a:lnTo>
                    <a:pt x="1754" y="1120"/>
                  </a:lnTo>
                  <a:lnTo>
                    <a:pt x="1559" y="1242"/>
                  </a:lnTo>
                  <a:lnTo>
                    <a:pt x="1388" y="1388"/>
                  </a:lnTo>
                  <a:lnTo>
                    <a:pt x="1267" y="1559"/>
                  </a:lnTo>
                  <a:lnTo>
                    <a:pt x="1120" y="1729"/>
                  </a:lnTo>
                  <a:lnTo>
                    <a:pt x="1023" y="1924"/>
                  </a:lnTo>
                  <a:lnTo>
                    <a:pt x="950" y="2143"/>
                  </a:lnTo>
                  <a:lnTo>
                    <a:pt x="901" y="2387"/>
                  </a:lnTo>
                  <a:lnTo>
                    <a:pt x="877" y="2630"/>
                  </a:lnTo>
                  <a:lnTo>
                    <a:pt x="877" y="2898"/>
                  </a:lnTo>
                  <a:lnTo>
                    <a:pt x="901" y="3166"/>
                  </a:lnTo>
                  <a:lnTo>
                    <a:pt x="901" y="3166"/>
                  </a:lnTo>
                  <a:lnTo>
                    <a:pt x="682" y="3337"/>
                  </a:lnTo>
                  <a:lnTo>
                    <a:pt x="512" y="3507"/>
                  </a:lnTo>
                  <a:lnTo>
                    <a:pt x="341" y="3702"/>
                  </a:lnTo>
                  <a:lnTo>
                    <a:pt x="219" y="3921"/>
                  </a:lnTo>
                  <a:lnTo>
                    <a:pt x="122" y="4116"/>
                  </a:lnTo>
                  <a:lnTo>
                    <a:pt x="49" y="4335"/>
                  </a:lnTo>
                  <a:lnTo>
                    <a:pt x="24" y="4554"/>
                  </a:lnTo>
                  <a:lnTo>
                    <a:pt x="0" y="4774"/>
                  </a:lnTo>
                  <a:lnTo>
                    <a:pt x="24" y="4993"/>
                  </a:lnTo>
                  <a:lnTo>
                    <a:pt x="49" y="5212"/>
                  </a:lnTo>
                  <a:lnTo>
                    <a:pt x="122" y="5407"/>
                  </a:lnTo>
                  <a:lnTo>
                    <a:pt x="219" y="5626"/>
                  </a:lnTo>
                  <a:lnTo>
                    <a:pt x="341" y="5821"/>
                  </a:lnTo>
                  <a:lnTo>
                    <a:pt x="512" y="6016"/>
                  </a:lnTo>
                  <a:lnTo>
                    <a:pt x="682" y="6211"/>
                  </a:lnTo>
                  <a:lnTo>
                    <a:pt x="901" y="6381"/>
                  </a:lnTo>
                  <a:lnTo>
                    <a:pt x="901" y="6381"/>
                  </a:lnTo>
                  <a:lnTo>
                    <a:pt x="877" y="6649"/>
                  </a:lnTo>
                  <a:lnTo>
                    <a:pt x="877" y="6917"/>
                  </a:lnTo>
                  <a:lnTo>
                    <a:pt x="901" y="7160"/>
                  </a:lnTo>
                  <a:lnTo>
                    <a:pt x="950" y="7380"/>
                  </a:lnTo>
                  <a:lnTo>
                    <a:pt x="1023" y="7599"/>
                  </a:lnTo>
                  <a:lnTo>
                    <a:pt x="1120" y="7794"/>
                  </a:lnTo>
                  <a:lnTo>
                    <a:pt x="1267" y="7989"/>
                  </a:lnTo>
                  <a:lnTo>
                    <a:pt x="1388" y="8159"/>
                  </a:lnTo>
                  <a:lnTo>
                    <a:pt x="1559" y="8305"/>
                  </a:lnTo>
                  <a:lnTo>
                    <a:pt x="1754" y="8427"/>
                  </a:lnTo>
                  <a:lnTo>
                    <a:pt x="1949" y="8524"/>
                  </a:lnTo>
                  <a:lnTo>
                    <a:pt x="2168" y="8597"/>
                  </a:lnTo>
                  <a:lnTo>
                    <a:pt x="2387" y="8646"/>
                  </a:lnTo>
                  <a:lnTo>
                    <a:pt x="2655" y="8670"/>
                  </a:lnTo>
                  <a:lnTo>
                    <a:pt x="2898" y="8670"/>
                  </a:lnTo>
                  <a:lnTo>
                    <a:pt x="3166" y="8646"/>
                  </a:lnTo>
                  <a:lnTo>
                    <a:pt x="3166" y="8646"/>
                  </a:lnTo>
                  <a:lnTo>
                    <a:pt x="3410" y="8914"/>
                  </a:lnTo>
                  <a:lnTo>
                    <a:pt x="3653" y="9133"/>
                  </a:lnTo>
                  <a:lnTo>
                    <a:pt x="3921" y="9328"/>
                  </a:lnTo>
                  <a:lnTo>
                    <a:pt x="4189" y="945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1197;p52">
              <a:extLst>
                <a:ext uri="{FF2B5EF4-FFF2-40B4-BE49-F238E27FC236}">
                  <a16:creationId xmlns:a16="http://schemas.microsoft.com/office/drawing/2014/main" id="{F0844641-6C28-4531-9C7C-A53DD52BB3D8}"/>
                </a:ext>
              </a:extLst>
            </p:cNvPr>
            <p:cNvSpPr/>
            <p:nvPr/>
          </p:nvSpPr>
          <p:spPr>
            <a:xfrm>
              <a:off x="2161750" y="4522750"/>
              <a:ext cx="25" cy="256975"/>
            </a:xfrm>
            <a:custGeom>
              <a:avLst/>
              <a:gdLst/>
              <a:ahLst/>
              <a:cxnLst/>
              <a:rect l="l" t="t" r="r" b="b"/>
              <a:pathLst>
                <a:path w="1" h="10279" fill="none" extrusionOk="0">
                  <a:moveTo>
                    <a:pt x="1" y="10279"/>
                  </a:move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1198;p52">
              <a:extLst>
                <a:ext uri="{FF2B5EF4-FFF2-40B4-BE49-F238E27FC236}">
                  <a16:creationId xmlns:a16="http://schemas.microsoft.com/office/drawing/2014/main" id="{8925532B-B3EB-40C6-B9BF-2718FCDFB963}"/>
                </a:ext>
              </a:extLst>
            </p:cNvPr>
            <p:cNvSpPr/>
            <p:nvPr/>
          </p:nvSpPr>
          <p:spPr>
            <a:xfrm>
              <a:off x="2133750" y="4377850"/>
              <a:ext cx="56050" cy="56025"/>
            </a:xfrm>
            <a:custGeom>
              <a:avLst/>
              <a:gdLst/>
              <a:ahLst/>
              <a:cxnLst/>
              <a:rect l="l" t="t" r="r" b="b"/>
              <a:pathLst>
                <a:path w="2242" h="2241" fill="none" extrusionOk="0">
                  <a:moveTo>
                    <a:pt x="1121" y="2241"/>
                  </a:moveTo>
                  <a:lnTo>
                    <a:pt x="1121" y="2241"/>
                  </a:lnTo>
                  <a:lnTo>
                    <a:pt x="902" y="2217"/>
                  </a:lnTo>
                  <a:lnTo>
                    <a:pt x="682" y="2144"/>
                  </a:lnTo>
                  <a:lnTo>
                    <a:pt x="512" y="2046"/>
                  </a:lnTo>
                  <a:lnTo>
                    <a:pt x="341" y="1900"/>
                  </a:lnTo>
                  <a:lnTo>
                    <a:pt x="195" y="1754"/>
                  </a:lnTo>
                  <a:lnTo>
                    <a:pt x="98" y="1559"/>
                  </a:lnTo>
                  <a:lnTo>
                    <a:pt x="25" y="1340"/>
                  </a:lnTo>
                  <a:lnTo>
                    <a:pt x="0" y="1121"/>
                  </a:lnTo>
                  <a:lnTo>
                    <a:pt x="0" y="1121"/>
                  </a:lnTo>
                  <a:lnTo>
                    <a:pt x="25" y="901"/>
                  </a:lnTo>
                  <a:lnTo>
                    <a:pt x="98" y="682"/>
                  </a:lnTo>
                  <a:lnTo>
                    <a:pt x="195" y="487"/>
                  </a:lnTo>
                  <a:lnTo>
                    <a:pt x="341" y="317"/>
                  </a:lnTo>
                  <a:lnTo>
                    <a:pt x="512" y="195"/>
                  </a:lnTo>
                  <a:lnTo>
                    <a:pt x="682" y="98"/>
                  </a:lnTo>
                  <a:lnTo>
                    <a:pt x="902" y="25"/>
                  </a:lnTo>
                  <a:lnTo>
                    <a:pt x="1121" y="0"/>
                  </a:lnTo>
                  <a:lnTo>
                    <a:pt x="1121" y="0"/>
                  </a:lnTo>
                  <a:lnTo>
                    <a:pt x="1364" y="25"/>
                  </a:lnTo>
                  <a:lnTo>
                    <a:pt x="1559" y="98"/>
                  </a:lnTo>
                  <a:lnTo>
                    <a:pt x="1754" y="195"/>
                  </a:lnTo>
                  <a:lnTo>
                    <a:pt x="1924" y="317"/>
                  </a:lnTo>
                  <a:lnTo>
                    <a:pt x="2046" y="487"/>
                  </a:lnTo>
                  <a:lnTo>
                    <a:pt x="2168" y="682"/>
                  </a:lnTo>
                  <a:lnTo>
                    <a:pt x="2217" y="901"/>
                  </a:lnTo>
                  <a:lnTo>
                    <a:pt x="2241" y="1121"/>
                  </a:lnTo>
                  <a:lnTo>
                    <a:pt x="2241" y="1121"/>
                  </a:lnTo>
                  <a:lnTo>
                    <a:pt x="2217" y="1340"/>
                  </a:lnTo>
                  <a:lnTo>
                    <a:pt x="2168" y="1559"/>
                  </a:lnTo>
                  <a:lnTo>
                    <a:pt x="2046" y="1754"/>
                  </a:lnTo>
                  <a:lnTo>
                    <a:pt x="1924" y="1900"/>
                  </a:lnTo>
                  <a:lnTo>
                    <a:pt x="1754" y="2046"/>
                  </a:lnTo>
                  <a:lnTo>
                    <a:pt x="1559" y="2144"/>
                  </a:lnTo>
                  <a:lnTo>
                    <a:pt x="1364" y="2217"/>
                  </a:lnTo>
                  <a:lnTo>
                    <a:pt x="1121" y="2241"/>
                  </a:lnTo>
                  <a:lnTo>
                    <a:pt x="1121" y="224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1199;p52">
              <a:extLst>
                <a:ext uri="{FF2B5EF4-FFF2-40B4-BE49-F238E27FC236}">
                  <a16:creationId xmlns:a16="http://schemas.microsoft.com/office/drawing/2014/main" id="{3996281A-D77A-423B-A669-25D36172600E}"/>
                </a:ext>
              </a:extLst>
            </p:cNvPr>
            <p:cNvSpPr/>
            <p:nvPr/>
          </p:nvSpPr>
          <p:spPr>
            <a:xfrm>
              <a:off x="2038150" y="4589125"/>
              <a:ext cx="87100" cy="87100"/>
            </a:xfrm>
            <a:custGeom>
              <a:avLst/>
              <a:gdLst/>
              <a:ahLst/>
              <a:cxnLst/>
              <a:rect l="l" t="t" r="r" b="b"/>
              <a:pathLst>
                <a:path w="3484" h="3484" fill="none" extrusionOk="0">
                  <a:moveTo>
                    <a:pt x="1" y="0"/>
                  </a:moveTo>
                  <a:lnTo>
                    <a:pt x="3483" y="348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1200;p52">
              <a:extLst>
                <a:ext uri="{FF2B5EF4-FFF2-40B4-BE49-F238E27FC236}">
                  <a16:creationId xmlns:a16="http://schemas.microsoft.com/office/drawing/2014/main" id="{4EAE02A1-FF2F-4F37-B524-CDC1E098ADE6}"/>
                </a:ext>
              </a:extLst>
            </p:cNvPr>
            <p:cNvSpPr/>
            <p:nvPr/>
          </p:nvSpPr>
          <p:spPr>
            <a:xfrm>
              <a:off x="2194025" y="4564150"/>
              <a:ext cx="54825" cy="54825"/>
            </a:xfrm>
            <a:custGeom>
              <a:avLst/>
              <a:gdLst/>
              <a:ahLst/>
              <a:cxnLst/>
              <a:rect l="l" t="t" r="r" b="b"/>
              <a:pathLst>
                <a:path w="2193" h="2193" fill="none" extrusionOk="0">
                  <a:moveTo>
                    <a:pt x="2192" y="1"/>
                  </a:moveTo>
                  <a:lnTo>
                    <a:pt x="1" y="219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145305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6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sp>
        <p:nvSpPr>
          <p:cNvPr id="108" name="Google Shape;108;p16"/>
          <p:cNvSpPr txBox="1">
            <a:spLocks noGrp="1"/>
          </p:cNvSpPr>
          <p:nvPr>
            <p:ph type="body" idx="3"/>
          </p:nvPr>
        </p:nvSpPr>
        <p:spPr>
          <a:xfrm>
            <a:off x="2776969" y="-1"/>
            <a:ext cx="6054165" cy="514345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GB" sz="1800" b="1" dirty="0">
              <a:solidFill>
                <a:srgbClr val="F67031"/>
              </a:solidFill>
            </a:endParaRP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</a:rPr>
              <a:t>Research Context and Rationale</a:t>
            </a:r>
            <a:endParaRPr lang="en-GB" sz="1400" dirty="0"/>
          </a:p>
          <a:p>
            <a:pPr marL="171450" indent="-171450"/>
            <a:endParaRPr lang="en-GB" sz="1400" dirty="0"/>
          </a:p>
          <a:p>
            <a:pPr marL="171450" indent="-171450"/>
            <a:r>
              <a:rPr lang="en-GB" sz="1400" dirty="0"/>
              <a:t>Dissertation process started 2019</a:t>
            </a:r>
          </a:p>
          <a:p>
            <a:pPr marL="171450" indent="-171450"/>
            <a:endParaRPr lang="en-GB" sz="1400" dirty="0"/>
          </a:p>
          <a:p>
            <a:pPr marL="171450" indent="-171450"/>
            <a:endParaRPr lang="en-GB" sz="1400" dirty="0"/>
          </a:p>
          <a:p>
            <a:pPr marL="171450" indent="-171450"/>
            <a:endParaRPr lang="en-GB" sz="1400" dirty="0"/>
          </a:p>
          <a:p>
            <a:pPr marL="171450" indent="-171450"/>
            <a:endParaRPr lang="en-GB" sz="1400" dirty="0"/>
          </a:p>
          <a:p>
            <a:pPr marL="171450" indent="-171450"/>
            <a:endParaRPr lang="en-GB" sz="1400" dirty="0"/>
          </a:p>
          <a:p>
            <a:pPr marL="171450" indent="-171450"/>
            <a:endParaRPr lang="en-GB" sz="1400" dirty="0"/>
          </a:p>
          <a:p>
            <a:pPr marL="171450" indent="-171450"/>
            <a:r>
              <a:rPr lang="en-GB" sz="1400" dirty="0"/>
              <a:t>Labelled as global pandemic on March 11</a:t>
            </a:r>
            <a:r>
              <a:rPr lang="en-GB" sz="1400" baseline="30000" dirty="0"/>
              <a:t>th</a:t>
            </a:r>
            <a:r>
              <a:rPr lang="en-GB" sz="1400" dirty="0"/>
              <a:t> 2020,</a:t>
            </a:r>
          </a:p>
          <a:p>
            <a:pPr marL="171450" indent="-171450"/>
            <a:r>
              <a:rPr lang="en-GB" sz="1400" dirty="0"/>
              <a:t>179 million confirmed cases of infection</a:t>
            </a:r>
          </a:p>
          <a:p>
            <a:pPr marL="171450" indent="-171450"/>
            <a:r>
              <a:rPr lang="en-GB" sz="1400" dirty="0"/>
              <a:t>3.89 million deaths worldwide.</a:t>
            </a:r>
          </a:p>
          <a:p>
            <a:pPr marL="0" indent="0">
              <a:buNone/>
            </a:pPr>
            <a:r>
              <a:rPr lang="en-GB" dirty="0">
                <a:solidFill>
                  <a:srgbClr val="303030"/>
                </a:solidFill>
                <a:latin typeface="Nunito Sans" panose="020B0604020202020204" charset="0"/>
                <a:ea typeface="Calibri" panose="020F0502020204030204" pitchFamily="34" charset="0"/>
              </a:rPr>
              <a:t>                                            </a:t>
            </a:r>
          </a:p>
          <a:p>
            <a:pPr marL="0" indent="0">
              <a:buNone/>
            </a:pPr>
            <a:r>
              <a:rPr lang="en-GB" dirty="0">
                <a:solidFill>
                  <a:srgbClr val="303030"/>
                </a:solidFill>
                <a:effectLst/>
                <a:latin typeface="Nunito Sans" panose="020B0604020202020204" charset="0"/>
                <a:ea typeface="Calibri" panose="020F0502020204030204" pitchFamily="34" charset="0"/>
              </a:rPr>
              <a:t>			               World Health Organisation (WHO, 2021) </a:t>
            </a:r>
            <a:endParaRPr lang="en-GB" sz="1000" dirty="0">
              <a:latin typeface="Nunito Sans" panose="020B0604020202020204" charset="0"/>
            </a:endParaRPr>
          </a:p>
          <a:p>
            <a:pPr marL="0" indent="0">
              <a:buNone/>
            </a:pPr>
            <a:endParaRPr lang="en-GB" sz="1200" dirty="0"/>
          </a:p>
          <a:p>
            <a:pPr marL="171450" indent="-171450"/>
            <a:endParaRPr lang="en-GB" sz="1200"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5DD4F69-23F8-44D2-8179-795025FA8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416" y="1458471"/>
            <a:ext cx="1774098" cy="178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EB6300-BE28-4239-B7EF-BADB62F53116}"/>
              </a:ext>
            </a:extLst>
          </p:cNvPr>
          <p:cNvSpPr txBox="1"/>
          <p:nvPr/>
        </p:nvSpPr>
        <p:spPr>
          <a:xfrm>
            <a:off x="3549892" y="2025929"/>
            <a:ext cx="25415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C00000"/>
                </a:solidFill>
                <a:latin typeface="Amasis MT Pro Black" panose="020B0604020202020204" pitchFamily="18" charset="0"/>
              </a:rPr>
              <a:t>COVID-19</a:t>
            </a:r>
          </a:p>
        </p:txBody>
      </p:sp>
      <p:sp>
        <p:nvSpPr>
          <p:cNvPr id="9" name="Google Shape;104;p16">
            <a:extLst>
              <a:ext uri="{FF2B5EF4-FFF2-40B4-BE49-F238E27FC236}">
                <a16:creationId xmlns:a16="http://schemas.microsoft.com/office/drawing/2014/main" id="{9B0378F3-51C0-495E-AEBD-70101A50FA24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087407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One</a:t>
            </a:r>
            <a:br>
              <a:rPr lang="en-GB" dirty="0"/>
            </a:br>
            <a:r>
              <a:rPr lang="en-GB" sz="1400" dirty="0"/>
              <a:t>Research Context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7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pic>
        <p:nvPicPr>
          <p:cNvPr id="13" name="Picture 4" descr="Know your masks: COVID-19 | Scott Group">
            <a:extLst>
              <a:ext uri="{FF2B5EF4-FFF2-40B4-BE49-F238E27FC236}">
                <a16:creationId xmlns:a16="http://schemas.microsoft.com/office/drawing/2014/main" id="{7D0FCB13-4847-462A-B7EA-A8723BAA5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6186" flipH="1">
            <a:off x="3625803" y="1179232"/>
            <a:ext cx="970101" cy="70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39,702 Social Distancing Illustrations &amp;amp; Clip Art - iStock">
            <a:extLst>
              <a:ext uri="{FF2B5EF4-FFF2-40B4-BE49-F238E27FC236}">
                <a16:creationId xmlns:a16="http://schemas.microsoft.com/office/drawing/2014/main" id="{A74F2841-DF5A-4837-9B08-A6A126524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741" y="1116836"/>
            <a:ext cx="1039445" cy="1039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13,260 Hand Sanitizer Illustrations &amp;amp; Clip Art - iStock">
            <a:extLst>
              <a:ext uri="{FF2B5EF4-FFF2-40B4-BE49-F238E27FC236}">
                <a16:creationId xmlns:a16="http://schemas.microsoft.com/office/drawing/2014/main" id="{E367D308-6208-4586-8363-29D19373CD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07482" y="866760"/>
            <a:ext cx="1385811" cy="1299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DCBAD09-343A-4A0C-8683-79117598FB43}"/>
              </a:ext>
            </a:extLst>
          </p:cNvPr>
          <p:cNvSpPr txBox="1"/>
          <p:nvPr/>
        </p:nvSpPr>
        <p:spPr>
          <a:xfrm>
            <a:off x="2821293" y="57053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Research Context and Rationale (cont.)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218EAEC-E7E9-42BA-882A-61A408BAEF5C}"/>
              </a:ext>
            </a:extLst>
          </p:cNvPr>
          <p:cNvSpPr txBox="1"/>
          <p:nvPr/>
        </p:nvSpPr>
        <p:spPr>
          <a:xfrm>
            <a:off x="3675295" y="2042556"/>
            <a:ext cx="41692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600" b="1" i="0" u="none" strike="noStrike" kern="0" cap="none" spc="0" normalizeH="0" baseline="0" noProof="0" dirty="0">
                <a:ln>
                  <a:noFill/>
                </a:ln>
                <a:solidFill>
                  <a:srgbClr val="666666"/>
                </a:solidFill>
                <a:effectLst/>
                <a:uLnTx/>
                <a:uFillTx/>
                <a:latin typeface="Nunito Sans"/>
                <a:sym typeface="Nunito Sans"/>
              </a:rPr>
              <a:t>Non pharmaceutical interventions / NPIs</a:t>
            </a:r>
            <a:endParaRPr lang="en-GB" sz="1600" b="1" dirty="0"/>
          </a:p>
        </p:txBody>
      </p:sp>
      <p:sp>
        <p:nvSpPr>
          <p:cNvPr id="20" name="Google Shape;154;p22">
            <a:extLst>
              <a:ext uri="{FF2B5EF4-FFF2-40B4-BE49-F238E27FC236}">
                <a16:creationId xmlns:a16="http://schemas.microsoft.com/office/drawing/2014/main" id="{382EC98A-FEBB-4EEF-9FBC-A12A92258580}"/>
              </a:ext>
            </a:extLst>
          </p:cNvPr>
          <p:cNvSpPr/>
          <p:nvPr/>
        </p:nvSpPr>
        <p:spPr>
          <a:xfrm>
            <a:off x="3208924" y="2784351"/>
            <a:ext cx="1835221" cy="1817074"/>
          </a:xfrm>
          <a:prstGeom prst="ellipse">
            <a:avLst/>
          </a:prstGeom>
          <a:solidFill>
            <a:srgbClr val="FFA4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Only 45%  willing to obey social distancing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50" b="1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(Atchison et al, 2020)</a:t>
            </a:r>
            <a:endParaRPr sz="1050" b="1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21" name="Google Shape;152;p22">
            <a:extLst>
              <a:ext uri="{FF2B5EF4-FFF2-40B4-BE49-F238E27FC236}">
                <a16:creationId xmlns:a16="http://schemas.microsoft.com/office/drawing/2014/main" id="{62D28961-E37A-47B0-8465-F5FE37CC0766}"/>
              </a:ext>
            </a:extLst>
          </p:cNvPr>
          <p:cNvSpPr/>
          <p:nvPr/>
        </p:nvSpPr>
        <p:spPr>
          <a:xfrm>
            <a:off x="4842303" y="3252286"/>
            <a:ext cx="1835221" cy="1817074"/>
          </a:xfrm>
          <a:prstGeom prst="ellipse">
            <a:avLst/>
          </a:prstGeom>
          <a:solidFill>
            <a:srgbClr val="F6703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Adherence to Track and Trace Systems only 42%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(Smith et al, 2020)</a:t>
            </a:r>
            <a:endParaRPr sz="1100" b="1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22" name="Google Shape;153;p22">
            <a:extLst>
              <a:ext uri="{FF2B5EF4-FFF2-40B4-BE49-F238E27FC236}">
                <a16:creationId xmlns:a16="http://schemas.microsoft.com/office/drawing/2014/main" id="{FEC16042-2E93-41F7-885F-AC74D8F65E05}"/>
              </a:ext>
            </a:extLst>
          </p:cNvPr>
          <p:cNvSpPr/>
          <p:nvPr/>
        </p:nvSpPr>
        <p:spPr>
          <a:xfrm>
            <a:off x="6475682" y="2762391"/>
            <a:ext cx="1835221" cy="1817074"/>
          </a:xfrm>
          <a:prstGeom prst="ellipse">
            <a:avLst/>
          </a:prstGeom>
          <a:solidFill>
            <a:srgbClr val="ED003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Hygiene-focused measures likely to be ignored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b="1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(Nivette et al, 2021)</a:t>
            </a:r>
            <a:endParaRPr sz="1100" b="1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12" name="Google Shape;104;p16">
            <a:extLst>
              <a:ext uri="{FF2B5EF4-FFF2-40B4-BE49-F238E27FC236}">
                <a16:creationId xmlns:a16="http://schemas.microsoft.com/office/drawing/2014/main" id="{EF05B27D-67DC-4E1B-898C-79AA43E14FD7}"/>
              </a:ext>
            </a:extLst>
          </p:cNvPr>
          <p:cNvSpPr txBox="1">
            <a:spLocks/>
          </p:cNvSpPr>
          <p:nvPr/>
        </p:nvSpPr>
        <p:spPr>
          <a:xfrm>
            <a:off x="312865" y="204727"/>
            <a:ext cx="2228315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One</a:t>
            </a:r>
            <a:br>
              <a:rPr lang="en-GB" dirty="0"/>
            </a:br>
            <a:r>
              <a:rPr lang="en-GB" sz="1400" dirty="0"/>
              <a:t>Research Context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2" name="Multiplication Sign 1">
            <a:extLst>
              <a:ext uri="{FF2B5EF4-FFF2-40B4-BE49-F238E27FC236}">
                <a16:creationId xmlns:a16="http://schemas.microsoft.com/office/drawing/2014/main" id="{478CFC22-5090-4734-805E-F5C17EC61DAE}"/>
              </a:ext>
            </a:extLst>
          </p:cNvPr>
          <p:cNvSpPr/>
          <p:nvPr/>
        </p:nvSpPr>
        <p:spPr>
          <a:xfrm>
            <a:off x="4052471" y="1453874"/>
            <a:ext cx="2960143" cy="160777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087407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One</a:t>
            </a:r>
            <a:br>
              <a:rPr lang="en-GB" dirty="0"/>
            </a:br>
            <a:r>
              <a:rPr lang="en-GB" sz="1400" dirty="0"/>
              <a:t>Literature Review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Systematic Literature Review </a:t>
            </a:r>
          </a:p>
        </p:txBody>
      </p:sp>
      <p:sp>
        <p:nvSpPr>
          <p:cNvPr id="9" name="Google Shape;528;p43">
            <a:extLst>
              <a:ext uri="{FF2B5EF4-FFF2-40B4-BE49-F238E27FC236}">
                <a16:creationId xmlns:a16="http://schemas.microsoft.com/office/drawing/2014/main" id="{2ABF5F55-F8F3-49EB-AA50-3E4F25729344}"/>
              </a:ext>
            </a:extLst>
          </p:cNvPr>
          <p:cNvSpPr/>
          <p:nvPr/>
        </p:nvSpPr>
        <p:spPr>
          <a:xfrm>
            <a:off x="5854271" y="1211329"/>
            <a:ext cx="3145349" cy="393600"/>
          </a:xfrm>
          <a:prstGeom prst="homePlate">
            <a:avLst>
              <a:gd name="adj" fmla="val 32030"/>
            </a:avLst>
          </a:prstGeom>
          <a:solidFill>
            <a:srgbClr val="ED0036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182875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solidFill>
                  <a:schemeClr val="lt1"/>
                </a:solidFill>
                <a:latin typeface="Nunito Sans"/>
                <a:ea typeface="Nunito Sans"/>
                <a:cs typeface="Nunito Sans"/>
                <a:sym typeface="Nunito Sans"/>
              </a:rPr>
              <a:t>                    </a:t>
            </a:r>
            <a:r>
              <a:rPr lang="en" sz="1200" dirty="0">
                <a:solidFill>
                  <a:schemeClr val="lt1"/>
                </a:solidFill>
                <a:latin typeface="Nunito Sans"/>
                <a:ea typeface="Nunito Sans"/>
                <a:cs typeface="Nunito Sans"/>
                <a:sym typeface="Nunito Sans"/>
              </a:rPr>
              <a:t>Key Search Terms</a:t>
            </a:r>
            <a:endParaRPr sz="1000" dirty="0">
              <a:solidFill>
                <a:schemeClr val="lt1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11" name="Google Shape;535;p43">
            <a:extLst>
              <a:ext uri="{FF2B5EF4-FFF2-40B4-BE49-F238E27FC236}">
                <a16:creationId xmlns:a16="http://schemas.microsoft.com/office/drawing/2014/main" id="{62D8653D-814F-4829-983E-A9FDB2EDC20A}"/>
              </a:ext>
            </a:extLst>
          </p:cNvPr>
          <p:cNvSpPr/>
          <p:nvPr/>
        </p:nvSpPr>
        <p:spPr>
          <a:xfrm>
            <a:off x="4116548" y="1211763"/>
            <a:ext cx="1922690" cy="393600"/>
          </a:xfrm>
          <a:prstGeom prst="homePlate">
            <a:avLst>
              <a:gd name="adj" fmla="val 32030"/>
            </a:avLst>
          </a:prstGeom>
          <a:solidFill>
            <a:schemeClr val="accent1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182875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Nunito Sans"/>
                <a:ea typeface="Nunito Sans"/>
                <a:cs typeface="Nunito Sans"/>
                <a:sym typeface="Nunito Sans"/>
              </a:rPr>
              <a:t>    Article Relevance</a:t>
            </a:r>
            <a:endParaRPr sz="1200" dirty="0">
              <a:solidFill>
                <a:schemeClr val="lt1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10" name="Google Shape;532;p43">
            <a:extLst>
              <a:ext uri="{FF2B5EF4-FFF2-40B4-BE49-F238E27FC236}">
                <a16:creationId xmlns:a16="http://schemas.microsoft.com/office/drawing/2014/main" id="{2799FEE1-0FB0-487A-9440-E91F94AB744B}"/>
              </a:ext>
            </a:extLst>
          </p:cNvPr>
          <p:cNvSpPr/>
          <p:nvPr/>
        </p:nvSpPr>
        <p:spPr>
          <a:xfrm>
            <a:off x="2544998" y="1211329"/>
            <a:ext cx="1717349" cy="393600"/>
          </a:xfrm>
          <a:prstGeom prst="homePlate">
            <a:avLst>
              <a:gd name="adj" fmla="val 32030"/>
            </a:avLst>
          </a:prstGeom>
          <a:solidFill>
            <a:schemeClr val="accent2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182875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  <a:latin typeface="Nunito Sans"/>
                <a:ea typeface="Nunito Sans"/>
                <a:cs typeface="Nunito Sans"/>
                <a:sym typeface="Nunito Sans"/>
              </a:rPr>
              <a:t>  Database Search</a:t>
            </a:r>
            <a:endParaRPr sz="1200" dirty="0">
              <a:solidFill>
                <a:schemeClr val="lt1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7" name="Google Shape;536;p43">
            <a:extLst>
              <a:ext uri="{FF2B5EF4-FFF2-40B4-BE49-F238E27FC236}">
                <a16:creationId xmlns:a16="http://schemas.microsoft.com/office/drawing/2014/main" id="{58700D4D-ABE3-42D9-B390-443B3D8C6CFA}"/>
              </a:ext>
            </a:extLst>
          </p:cNvPr>
          <p:cNvSpPr/>
          <p:nvPr/>
        </p:nvSpPr>
        <p:spPr>
          <a:xfrm>
            <a:off x="4769" y="1211329"/>
            <a:ext cx="2703600" cy="393600"/>
          </a:xfrm>
          <a:prstGeom prst="homePlate">
            <a:avLst>
              <a:gd name="adj" fmla="val 32030"/>
            </a:avLst>
          </a:prstGeom>
          <a:solidFill>
            <a:schemeClr val="lt2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dk1"/>
                </a:solidFill>
                <a:latin typeface="Nunito Sans" panose="020B0604020202020204" charset="0"/>
              </a:rPr>
              <a:t>Aims</a:t>
            </a:r>
            <a:endParaRPr sz="1200" dirty="0">
              <a:solidFill>
                <a:schemeClr val="dk1"/>
              </a:solidFill>
              <a:latin typeface="Nunito Sans" panose="020B0604020202020204" charset="0"/>
            </a:endParaRPr>
          </a:p>
        </p:txBody>
      </p:sp>
      <p:sp>
        <p:nvSpPr>
          <p:cNvPr id="12" name="Google Shape;212;p25">
            <a:extLst>
              <a:ext uri="{FF2B5EF4-FFF2-40B4-BE49-F238E27FC236}">
                <a16:creationId xmlns:a16="http://schemas.microsoft.com/office/drawing/2014/main" id="{D15E2661-584F-43A4-8B0B-C4B453A493E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603537" y="1566182"/>
            <a:ext cx="1789800" cy="308370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ProQuest</a:t>
            </a:r>
          </a:p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ProQuest Central</a:t>
            </a:r>
          </a:p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Science Direct</a:t>
            </a:r>
          </a:p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EBSCO Host</a:t>
            </a:r>
          </a:p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Springer</a:t>
            </a:r>
          </a:p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APA PsychArticles</a:t>
            </a:r>
          </a:p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Medline</a:t>
            </a:r>
          </a:p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BMJ Open</a:t>
            </a:r>
          </a:p>
          <a:p>
            <a:pPr marL="171450" lvl="0" indent="-171450" algn="l" rtl="0">
              <a:spcBef>
                <a:spcPts val="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200" dirty="0"/>
              <a:t>Wiley Online</a:t>
            </a:r>
            <a:endParaRPr sz="1200" dirty="0"/>
          </a:p>
        </p:txBody>
      </p:sp>
      <p:sp>
        <p:nvSpPr>
          <p:cNvPr id="13" name="Google Shape;212;p25">
            <a:extLst>
              <a:ext uri="{FF2B5EF4-FFF2-40B4-BE49-F238E27FC236}">
                <a16:creationId xmlns:a16="http://schemas.microsoft.com/office/drawing/2014/main" id="{CBBBC56A-CF4E-4C4C-A87D-42B97A6335F8}"/>
              </a:ext>
            </a:extLst>
          </p:cNvPr>
          <p:cNvSpPr txBox="1">
            <a:spLocks/>
          </p:cNvSpPr>
          <p:nvPr/>
        </p:nvSpPr>
        <p:spPr>
          <a:xfrm>
            <a:off x="4288607" y="1566182"/>
            <a:ext cx="1565665" cy="30837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Exclusion of Papers dated before the start of the pandemic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14" name="Google Shape;212;p25">
            <a:extLst>
              <a:ext uri="{FF2B5EF4-FFF2-40B4-BE49-F238E27FC236}">
                <a16:creationId xmlns:a16="http://schemas.microsoft.com/office/drawing/2014/main" id="{FE7C8C7F-458F-4F79-9BBA-EF6D9FAB5DB3}"/>
              </a:ext>
            </a:extLst>
          </p:cNvPr>
          <p:cNvSpPr txBox="1">
            <a:spLocks/>
          </p:cNvSpPr>
          <p:nvPr/>
        </p:nvSpPr>
        <p:spPr>
          <a:xfrm>
            <a:off x="5908389" y="1546848"/>
            <a:ext cx="3145349" cy="35411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COVID-19</a:t>
            </a:r>
          </a:p>
          <a:p>
            <a:pPr marL="0" indent="0">
              <a:buNone/>
            </a:pPr>
            <a:r>
              <a:rPr lang="en-US" sz="1200" dirty="0"/>
              <a:t>Coronavirus / Covid / Pandemic / Virus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Adherence</a:t>
            </a:r>
          </a:p>
          <a:p>
            <a:pPr marL="0" indent="0">
              <a:buNone/>
            </a:pPr>
            <a:r>
              <a:rPr lang="en-US" sz="1200" dirty="0"/>
              <a:t>Non-adherence / Compliance / Non-compliance / Response / Behaviour / Action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NPIs</a:t>
            </a:r>
          </a:p>
          <a:p>
            <a:pPr marL="0" indent="0">
              <a:buNone/>
            </a:pPr>
            <a:r>
              <a:rPr lang="en-US" sz="1200" dirty="0"/>
              <a:t>Guidelines / Regulations / Rules / Interventions / Restrictions / Prevention / Measures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Psychological Concepts</a:t>
            </a:r>
          </a:p>
          <a:p>
            <a:pPr marL="0" indent="0">
              <a:buNone/>
            </a:pPr>
            <a:r>
              <a:rPr lang="en-US" sz="1200" dirty="0"/>
              <a:t>Psychology / Psychological / Underpinning / Association / Understanding / Reason / Predict / Ideology / Model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6093DD-A486-4271-B813-16F4F9989D57}"/>
              </a:ext>
            </a:extLst>
          </p:cNvPr>
          <p:cNvSpPr txBox="1"/>
          <p:nvPr/>
        </p:nvSpPr>
        <p:spPr>
          <a:xfrm>
            <a:off x="62772" y="2040235"/>
            <a:ext cx="245473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AutoNum type="alphaLcParenR"/>
            </a:pP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Explore the current psychological explanations for COVID-19 non-adherence</a:t>
            </a:r>
          </a:p>
          <a:p>
            <a:pPr marL="342900" indent="-342900">
              <a:buAutoNum type="alphaLcParenR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AutoNum type="alphaLcParenR"/>
            </a:pP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>
              <a:buAutoNum type="alphaLcParenR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Identify a promising direction for further exploration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16533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178014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One</a:t>
            </a:r>
            <a:br>
              <a:rPr lang="en-GB" dirty="0"/>
            </a:br>
            <a:r>
              <a:rPr lang="en-GB" sz="1400" dirty="0"/>
              <a:t>Literature Review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Systematic Literature Review </a:t>
            </a:r>
          </a:p>
        </p:txBody>
      </p:sp>
      <p:sp>
        <p:nvSpPr>
          <p:cNvPr id="9" name="Google Shape;528;p43">
            <a:extLst>
              <a:ext uri="{FF2B5EF4-FFF2-40B4-BE49-F238E27FC236}">
                <a16:creationId xmlns:a16="http://schemas.microsoft.com/office/drawing/2014/main" id="{2ABF5F55-F8F3-49EB-AA50-3E4F25729344}"/>
              </a:ext>
            </a:extLst>
          </p:cNvPr>
          <p:cNvSpPr/>
          <p:nvPr/>
        </p:nvSpPr>
        <p:spPr>
          <a:xfrm>
            <a:off x="6190963" y="1211329"/>
            <a:ext cx="2862776" cy="393600"/>
          </a:xfrm>
          <a:prstGeom prst="homePlate">
            <a:avLst>
              <a:gd name="adj" fmla="val 32030"/>
            </a:avLst>
          </a:prstGeom>
          <a:solidFill>
            <a:srgbClr val="ED0036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182875" tIns="0" rIns="0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Nunito Sans"/>
                <a:ea typeface="Nunito Sans"/>
                <a:cs typeface="Nunito Sans"/>
                <a:sym typeface="Nunito Sans"/>
              </a:rPr>
              <a:t>Specific Inclusion Criteria</a:t>
            </a:r>
            <a:endParaRPr sz="1200" dirty="0">
              <a:solidFill>
                <a:schemeClr val="lt1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11" name="Google Shape;535;p43">
            <a:extLst>
              <a:ext uri="{FF2B5EF4-FFF2-40B4-BE49-F238E27FC236}">
                <a16:creationId xmlns:a16="http://schemas.microsoft.com/office/drawing/2014/main" id="{62D8653D-814F-4829-983E-A9FDB2EDC20A}"/>
              </a:ext>
            </a:extLst>
          </p:cNvPr>
          <p:cNvSpPr/>
          <p:nvPr/>
        </p:nvSpPr>
        <p:spPr>
          <a:xfrm>
            <a:off x="4393337" y="1211329"/>
            <a:ext cx="1922690" cy="393600"/>
          </a:xfrm>
          <a:prstGeom prst="homePlate">
            <a:avLst>
              <a:gd name="adj" fmla="val 32030"/>
            </a:avLst>
          </a:prstGeom>
          <a:solidFill>
            <a:schemeClr val="accent1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182875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Nunito Sans"/>
                <a:ea typeface="Nunito Sans"/>
                <a:cs typeface="Nunito Sans"/>
                <a:sym typeface="Nunito Sans"/>
              </a:rPr>
              <a:t>Abstract Examination</a:t>
            </a:r>
            <a:endParaRPr sz="1200" dirty="0">
              <a:solidFill>
                <a:schemeClr val="lt1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10" name="Google Shape;532;p43">
            <a:extLst>
              <a:ext uri="{FF2B5EF4-FFF2-40B4-BE49-F238E27FC236}">
                <a16:creationId xmlns:a16="http://schemas.microsoft.com/office/drawing/2014/main" id="{2799FEE1-0FB0-487A-9440-E91F94AB744B}"/>
              </a:ext>
            </a:extLst>
          </p:cNvPr>
          <p:cNvSpPr/>
          <p:nvPr/>
        </p:nvSpPr>
        <p:spPr>
          <a:xfrm>
            <a:off x="2544998" y="1211329"/>
            <a:ext cx="1960996" cy="393600"/>
          </a:xfrm>
          <a:prstGeom prst="homePlate">
            <a:avLst>
              <a:gd name="adj" fmla="val 32030"/>
            </a:avLst>
          </a:prstGeom>
          <a:solidFill>
            <a:schemeClr val="accent2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182875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  <a:latin typeface="Nunito Sans"/>
                <a:ea typeface="Nunito Sans"/>
                <a:cs typeface="Nunito Sans"/>
                <a:sym typeface="Nunito Sans"/>
              </a:rPr>
              <a:t>  Removed Duplicates</a:t>
            </a:r>
            <a:endParaRPr sz="1200" dirty="0">
              <a:solidFill>
                <a:schemeClr val="lt1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7" name="Google Shape;536;p43">
            <a:extLst>
              <a:ext uri="{FF2B5EF4-FFF2-40B4-BE49-F238E27FC236}">
                <a16:creationId xmlns:a16="http://schemas.microsoft.com/office/drawing/2014/main" id="{58700D4D-ABE3-42D9-B390-443B3D8C6CFA}"/>
              </a:ext>
            </a:extLst>
          </p:cNvPr>
          <p:cNvSpPr/>
          <p:nvPr/>
        </p:nvSpPr>
        <p:spPr>
          <a:xfrm>
            <a:off x="4769" y="1211329"/>
            <a:ext cx="2703600" cy="393600"/>
          </a:xfrm>
          <a:prstGeom prst="homePlate">
            <a:avLst>
              <a:gd name="adj" fmla="val 32030"/>
            </a:avLst>
          </a:prstGeom>
          <a:solidFill>
            <a:schemeClr val="lt2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</a:rPr>
              <a:t>275 papers</a:t>
            </a:r>
            <a:endParaRPr dirty="0">
              <a:solidFill>
                <a:schemeClr val="dk1"/>
              </a:solidFill>
            </a:endParaRPr>
          </a:p>
        </p:txBody>
      </p:sp>
      <p:sp>
        <p:nvSpPr>
          <p:cNvPr id="12" name="Google Shape;212;p25">
            <a:extLst>
              <a:ext uri="{FF2B5EF4-FFF2-40B4-BE49-F238E27FC236}">
                <a16:creationId xmlns:a16="http://schemas.microsoft.com/office/drawing/2014/main" id="{D15E2661-584F-43A4-8B0B-C4B453A493E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51121" y="1735293"/>
            <a:ext cx="1789800" cy="197239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2800" dirty="0"/>
              <a:t>175 papers</a:t>
            </a:r>
            <a:endParaRPr sz="2800" dirty="0"/>
          </a:p>
        </p:txBody>
      </p:sp>
      <p:sp>
        <p:nvSpPr>
          <p:cNvPr id="13" name="Google Shape;212;p25">
            <a:extLst>
              <a:ext uri="{FF2B5EF4-FFF2-40B4-BE49-F238E27FC236}">
                <a16:creationId xmlns:a16="http://schemas.microsoft.com/office/drawing/2014/main" id="{CBBBC56A-CF4E-4C4C-A87D-42B97A6335F8}"/>
              </a:ext>
            </a:extLst>
          </p:cNvPr>
          <p:cNvSpPr txBox="1">
            <a:spLocks/>
          </p:cNvSpPr>
          <p:nvPr/>
        </p:nvSpPr>
        <p:spPr>
          <a:xfrm>
            <a:off x="4505994" y="1735293"/>
            <a:ext cx="1565665" cy="14310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sz="2800" dirty="0"/>
              <a:t>52 papers</a:t>
            </a:r>
          </a:p>
        </p:txBody>
      </p:sp>
      <p:sp>
        <p:nvSpPr>
          <p:cNvPr id="14" name="Google Shape;212;p25">
            <a:extLst>
              <a:ext uri="{FF2B5EF4-FFF2-40B4-BE49-F238E27FC236}">
                <a16:creationId xmlns:a16="http://schemas.microsoft.com/office/drawing/2014/main" id="{FE7C8C7F-458F-4F79-9BBA-EF6D9FAB5DB3}"/>
              </a:ext>
            </a:extLst>
          </p:cNvPr>
          <p:cNvSpPr txBox="1">
            <a:spLocks/>
          </p:cNvSpPr>
          <p:nvPr/>
        </p:nvSpPr>
        <p:spPr>
          <a:xfrm>
            <a:off x="6245081" y="1566182"/>
            <a:ext cx="2586053" cy="3342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Articles reporting primary research (either qualitative or quantitative)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Articles written in English (but undertaken in any COVID-19 affected country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Articles reporting a psychological explanation of non-adherence to COVID-19 guidelines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Articles that explored a range of adherence behaviours, rather than just one specific COVID-19 non-adherence behaviour. </a:t>
            </a:r>
          </a:p>
        </p:txBody>
      </p:sp>
    </p:spTree>
    <p:extLst>
      <p:ext uri="{BB962C8B-B14F-4D97-AF65-F5344CB8AC3E}">
        <p14:creationId xmlns:p14="http://schemas.microsoft.com/office/powerpoint/2010/main" val="2394612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178014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One</a:t>
            </a:r>
            <a:br>
              <a:rPr lang="en-GB" dirty="0"/>
            </a:br>
            <a:r>
              <a:rPr lang="en-GB" sz="1400" dirty="0"/>
              <a:t>Literature Review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Systematic Literature Review </a:t>
            </a:r>
          </a:p>
        </p:txBody>
      </p:sp>
      <p:sp>
        <p:nvSpPr>
          <p:cNvPr id="11" name="Google Shape;535;p43">
            <a:extLst>
              <a:ext uri="{FF2B5EF4-FFF2-40B4-BE49-F238E27FC236}">
                <a16:creationId xmlns:a16="http://schemas.microsoft.com/office/drawing/2014/main" id="{62D8653D-814F-4829-983E-A9FDB2EDC20A}"/>
              </a:ext>
            </a:extLst>
          </p:cNvPr>
          <p:cNvSpPr/>
          <p:nvPr/>
        </p:nvSpPr>
        <p:spPr>
          <a:xfrm>
            <a:off x="4393336" y="1211329"/>
            <a:ext cx="4547463" cy="393600"/>
          </a:xfrm>
          <a:prstGeom prst="homePlate">
            <a:avLst>
              <a:gd name="adj" fmla="val 32030"/>
            </a:avLst>
          </a:prstGeom>
          <a:solidFill>
            <a:schemeClr val="accent1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182875" tIns="0" rIns="0" bIns="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Nunito Sans"/>
                <a:ea typeface="Nunito Sans"/>
                <a:cs typeface="Nunito Sans"/>
                <a:sym typeface="Nunito Sans"/>
              </a:rPr>
              <a:t>Outcomes of appraisal</a:t>
            </a:r>
            <a:endParaRPr sz="1200" dirty="0">
              <a:solidFill>
                <a:schemeClr val="lt1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10" name="Google Shape;532;p43">
            <a:extLst>
              <a:ext uri="{FF2B5EF4-FFF2-40B4-BE49-F238E27FC236}">
                <a16:creationId xmlns:a16="http://schemas.microsoft.com/office/drawing/2014/main" id="{2799FEE1-0FB0-487A-9440-E91F94AB744B}"/>
              </a:ext>
            </a:extLst>
          </p:cNvPr>
          <p:cNvSpPr/>
          <p:nvPr/>
        </p:nvSpPr>
        <p:spPr>
          <a:xfrm>
            <a:off x="2544998" y="1211329"/>
            <a:ext cx="1960996" cy="393600"/>
          </a:xfrm>
          <a:prstGeom prst="homePlate">
            <a:avLst>
              <a:gd name="adj" fmla="val 32030"/>
            </a:avLst>
          </a:prstGeom>
          <a:solidFill>
            <a:schemeClr val="accent2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182875" tIns="0" rIns="0" bIns="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chemeClr val="lt1"/>
                </a:solidFill>
                <a:latin typeface="Nunito Sans"/>
                <a:ea typeface="Nunito Sans"/>
                <a:cs typeface="Nunito Sans"/>
                <a:sym typeface="Nunito Sans"/>
              </a:rPr>
              <a:t>  Quality Assessment</a:t>
            </a:r>
            <a:endParaRPr sz="1200" dirty="0">
              <a:solidFill>
                <a:schemeClr val="lt1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7" name="Google Shape;536;p43">
            <a:extLst>
              <a:ext uri="{FF2B5EF4-FFF2-40B4-BE49-F238E27FC236}">
                <a16:creationId xmlns:a16="http://schemas.microsoft.com/office/drawing/2014/main" id="{58700D4D-ABE3-42D9-B390-443B3D8C6CFA}"/>
              </a:ext>
            </a:extLst>
          </p:cNvPr>
          <p:cNvSpPr/>
          <p:nvPr/>
        </p:nvSpPr>
        <p:spPr>
          <a:xfrm>
            <a:off x="4769" y="1211329"/>
            <a:ext cx="2703600" cy="393600"/>
          </a:xfrm>
          <a:prstGeom prst="homePlate">
            <a:avLst>
              <a:gd name="adj" fmla="val 32030"/>
            </a:avLst>
          </a:prstGeom>
          <a:solidFill>
            <a:schemeClr val="lt2"/>
          </a:solidFill>
          <a:ln>
            <a:noFill/>
          </a:ln>
          <a:effectLst>
            <a:outerShdw blurRad="28575" dist="9525" algn="bl" rotWithShape="0">
              <a:srgbClr val="000000">
                <a:alpha val="2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solidFill>
                  <a:schemeClr val="dk1"/>
                </a:solidFill>
              </a:rPr>
              <a:t>19 papers</a:t>
            </a:r>
            <a:endParaRPr dirty="0">
              <a:solidFill>
                <a:schemeClr val="dk1"/>
              </a:solidFill>
            </a:endParaRPr>
          </a:p>
        </p:txBody>
      </p:sp>
      <p:sp>
        <p:nvSpPr>
          <p:cNvPr id="12" name="Google Shape;212;p25">
            <a:extLst>
              <a:ext uri="{FF2B5EF4-FFF2-40B4-BE49-F238E27FC236}">
                <a16:creationId xmlns:a16="http://schemas.microsoft.com/office/drawing/2014/main" id="{D15E2661-584F-43A4-8B0B-C4B453A493E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51121" y="1735293"/>
            <a:ext cx="1789800" cy="21968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dirty="0"/>
              <a:t>Johanna Briggs Institute Critical Appraisal Checklist for Analytical Cross-sectional studies </a:t>
            </a: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200" dirty="0"/>
              <a:t>(JBI, 2017)</a:t>
            </a:r>
            <a:endParaRPr sz="1200" dirty="0"/>
          </a:p>
        </p:txBody>
      </p:sp>
      <p:sp>
        <p:nvSpPr>
          <p:cNvPr id="13" name="Google Shape;212;p25">
            <a:extLst>
              <a:ext uri="{FF2B5EF4-FFF2-40B4-BE49-F238E27FC236}">
                <a16:creationId xmlns:a16="http://schemas.microsoft.com/office/drawing/2014/main" id="{CBBBC56A-CF4E-4C4C-A87D-42B97A6335F8}"/>
              </a:ext>
            </a:extLst>
          </p:cNvPr>
          <p:cNvSpPr txBox="1">
            <a:spLocks/>
          </p:cNvSpPr>
          <p:nvPr/>
        </p:nvSpPr>
        <p:spPr>
          <a:xfrm>
            <a:off x="2876543" y="3672044"/>
            <a:ext cx="1297906" cy="12746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sz="2800" dirty="0"/>
              <a:t>13 papers</a:t>
            </a:r>
          </a:p>
        </p:txBody>
      </p:sp>
      <p:sp>
        <p:nvSpPr>
          <p:cNvPr id="15" name="Google Shape;212;p25">
            <a:extLst>
              <a:ext uri="{FF2B5EF4-FFF2-40B4-BE49-F238E27FC236}">
                <a16:creationId xmlns:a16="http://schemas.microsoft.com/office/drawing/2014/main" id="{D57DA932-CE81-4244-AAAE-367DA56ABDB4}"/>
              </a:ext>
            </a:extLst>
          </p:cNvPr>
          <p:cNvSpPr txBox="1">
            <a:spLocks/>
          </p:cNvSpPr>
          <p:nvPr/>
        </p:nvSpPr>
        <p:spPr>
          <a:xfrm>
            <a:off x="6829988" y="1603949"/>
            <a:ext cx="2178015" cy="3342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>
              <a:buNone/>
            </a:pPr>
            <a:r>
              <a:rPr lang="en-US" sz="1200" dirty="0"/>
              <a:t>         High Quality</a:t>
            </a:r>
          </a:p>
          <a:p>
            <a:pPr marL="0" indent="0" algn="ctr">
              <a:buNone/>
            </a:pPr>
            <a:endParaRPr lang="en-US" sz="9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Bailey et al, 2021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Bogg &amp; Milad, 2020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Brosowsky et al, 2021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Choma et al, 2021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Dixon et al, 2021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Gouin et al, 2021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Tang et al, 2020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Tong et al, 2020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Wolff et al, 2020</a:t>
            </a:r>
          </a:p>
        </p:txBody>
      </p:sp>
      <p:sp>
        <p:nvSpPr>
          <p:cNvPr id="16" name="Google Shape;212;p25">
            <a:extLst>
              <a:ext uri="{FF2B5EF4-FFF2-40B4-BE49-F238E27FC236}">
                <a16:creationId xmlns:a16="http://schemas.microsoft.com/office/drawing/2014/main" id="{6251951B-C6A9-4902-9369-5AC50078BC07}"/>
              </a:ext>
            </a:extLst>
          </p:cNvPr>
          <p:cNvSpPr txBox="1">
            <a:spLocks/>
          </p:cNvSpPr>
          <p:nvPr/>
        </p:nvSpPr>
        <p:spPr>
          <a:xfrm>
            <a:off x="4719177" y="1603949"/>
            <a:ext cx="2178015" cy="33427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>
              <a:buNone/>
            </a:pPr>
            <a:r>
              <a:rPr lang="en-US" sz="1200" dirty="0"/>
              <a:t>       Medium Quality</a:t>
            </a:r>
          </a:p>
          <a:p>
            <a:pPr marL="0" indent="0" algn="ctr">
              <a:buNone/>
            </a:pPr>
            <a:endParaRPr lang="en-US" sz="105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Clarke et al, 2021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Krupić et al, 2021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Manson, 2020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Tunçgenç et al, 2021</a:t>
            </a:r>
          </a:p>
        </p:txBody>
      </p:sp>
    </p:spTree>
    <p:extLst>
      <p:ext uri="{BB962C8B-B14F-4D97-AF65-F5344CB8AC3E}">
        <p14:creationId xmlns:p14="http://schemas.microsoft.com/office/powerpoint/2010/main" val="1523929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B1999F3-EA9E-455B-BDA2-2A202EAA64BA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/>
          </a:p>
        </p:txBody>
      </p:sp>
      <p:sp>
        <p:nvSpPr>
          <p:cNvPr id="3" name="Google Shape;251;p28">
            <a:extLst>
              <a:ext uri="{FF2B5EF4-FFF2-40B4-BE49-F238E27FC236}">
                <a16:creationId xmlns:a16="http://schemas.microsoft.com/office/drawing/2014/main" id="{599E9A63-E87F-448D-9253-AE17EEFE7EFA}"/>
              </a:ext>
            </a:extLst>
          </p:cNvPr>
          <p:cNvSpPr/>
          <p:nvPr/>
        </p:nvSpPr>
        <p:spPr>
          <a:xfrm>
            <a:off x="2713029" y="151973"/>
            <a:ext cx="1752962" cy="172737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Oversaturation of research – time to focus on the relevant  directions?</a:t>
            </a:r>
          </a:p>
        </p:txBody>
      </p:sp>
      <p:sp>
        <p:nvSpPr>
          <p:cNvPr id="5" name="Google Shape;253;p28">
            <a:extLst>
              <a:ext uri="{FF2B5EF4-FFF2-40B4-BE49-F238E27FC236}">
                <a16:creationId xmlns:a16="http://schemas.microsoft.com/office/drawing/2014/main" id="{8E6673EF-487D-496D-9E99-F6A927918079}"/>
              </a:ext>
            </a:extLst>
          </p:cNvPr>
          <p:cNvSpPr/>
          <p:nvPr/>
        </p:nvSpPr>
        <p:spPr>
          <a:xfrm>
            <a:off x="4163675" y="1879350"/>
            <a:ext cx="1552846" cy="1422147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50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Amy's Dissertation!</a:t>
            </a:r>
            <a:endParaRPr sz="1050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6" name="Google Shape;254;p28">
            <a:extLst>
              <a:ext uri="{FF2B5EF4-FFF2-40B4-BE49-F238E27FC236}">
                <a16:creationId xmlns:a16="http://schemas.microsoft.com/office/drawing/2014/main" id="{0CC990FB-9FB1-4711-9BC1-3CD3E96AF1BE}"/>
              </a:ext>
            </a:extLst>
          </p:cNvPr>
          <p:cNvSpPr/>
          <p:nvPr/>
        </p:nvSpPr>
        <p:spPr>
          <a:xfrm>
            <a:off x="2848516" y="3301497"/>
            <a:ext cx="1829819" cy="1727376"/>
          </a:xfrm>
          <a:prstGeom prst="ellipse">
            <a:avLst/>
          </a:prstGeom>
          <a:solidFill>
            <a:srgbClr val="ED003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  <a:p>
            <a:pPr algn="ctr"/>
            <a:r>
              <a:rPr lang="en-US" sz="1200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Questionable applicability of changeable concepts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7" name="Google Shape;104;p16">
            <a:extLst>
              <a:ext uri="{FF2B5EF4-FFF2-40B4-BE49-F238E27FC236}">
                <a16:creationId xmlns:a16="http://schemas.microsoft.com/office/drawing/2014/main" id="{DF7DE2F5-5F1B-4738-B9D6-F9560A92BA8D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178014" cy="7096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One</a:t>
            </a:r>
            <a:br>
              <a:rPr lang="en-GB" dirty="0"/>
            </a:br>
            <a:r>
              <a:rPr lang="en-GB" sz="1400" dirty="0"/>
              <a:t>Literature Review (</a:t>
            </a:r>
            <a:r>
              <a:rPr lang="en-GB" sz="1400" dirty="0" err="1"/>
              <a:t>cont</a:t>
            </a:r>
            <a:r>
              <a:rPr lang="en-GB" sz="1400" dirty="0"/>
              <a:t>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8" name="Google Shape;251;p28">
            <a:extLst>
              <a:ext uri="{FF2B5EF4-FFF2-40B4-BE49-F238E27FC236}">
                <a16:creationId xmlns:a16="http://schemas.microsoft.com/office/drawing/2014/main" id="{5F578401-46B0-4B5C-B33C-76BB3A06D29A}"/>
              </a:ext>
            </a:extLst>
          </p:cNvPr>
          <p:cNvSpPr/>
          <p:nvPr/>
        </p:nvSpPr>
        <p:spPr>
          <a:xfrm>
            <a:off x="242032" y="2342669"/>
            <a:ext cx="1906800" cy="184541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200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Political ideologies came through as strongly associated with adherence behaviour</a:t>
            </a:r>
          </a:p>
        </p:txBody>
      </p:sp>
      <p:sp>
        <p:nvSpPr>
          <p:cNvPr id="10" name="Google Shape;254;p28">
            <a:extLst>
              <a:ext uri="{FF2B5EF4-FFF2-40B4-BE49-F238E27FC236}">
                <a16:creationId xmlns:a16="http://schemas.microsoft.com/office/drawing/2014/main" id="{FB47D656-43C9-4AA4-9FBA-270AADCDC175}"/>
              </a:ext>
            </a:extLst>
          </p:cNvPr>
          <p:cNvSpPr/>
          <p:nvPr/>
        </p:nvSpPr>
        <p:spPr>
          <a:xfrm>
            <a:off x="6718053" y="258580"/>
            <a:ext cx="1906800" cy="1906800"/>
          </a:xfrm>
          <a:prstGeom prst="ellipse">
            <a:avLst/>
          </a:prstGeom>
          <a:solidFill>
            <a:srgbClr val="ED003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RWA and SDO strongest predictors but also emerging evidence for LWA concept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200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sp>
        <p:nvSpPr>
          <p:cNvPr id="11" name="Google Shape;251;p28">
            <a:extLst>
              <a:ext uri="{FF2B5EF4-FFF2-40B4-BE49-F238E27FC236}">
                <a16:creationId xmlns:a16="http://schemas.microsoft.com/office/drawing/2014/main" id="{AD1B8CEF-BC87-4B45-A328-06FCFB420749}"/>
              </a:ext>
            </a:extLst>
          </p:cNvPr>
          <p:cNvSpPr/>
          <p:nvPr/>
        </p:nvSpPr>
        <p:spPr>
          <a:xfrm>
            <a:off x="7161784" y="3236536"/>
            <a:ext cx="1752962" cy="1727376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rPr>
              <a:t>Piecemeal ideological research </a:t>
            </a:r>
            <a:endParaRPr lang="en-US" sz="1200" dirty="0">
              <a:solidFill>
                <a:srgbClr val="FFFFFF"/>
              </a:solidFill>
              <a:latin typeface="Nunito Sans"/>
              <a:ea typeface="Nunito Sans"/>
              <a:cs typeface="Nunito Sans"/>
              <a:sym typeface="Nunito Sans"/>
            </a:endParaRPr>
          </a:p>
        </p:txBody>
      </p:sp>
      <p:grpSp>
        <p:nvGrpSpPr>
          <p:cNvPr id="12" name="Google Shape;1218;p52">
            <a:extLst>
              <a:ext uri="{FF2B5EF4-FFF2-40B4-BE49-F238E27FC236}">
                <a16:creationId xmlns:a16="http://schemas.microsoft.com/office/drawing/2014/main" id="{92866010-44F9-4F1A-A02A-B097FAC29514}"/>
              </a:ext>
            </a:extLst>
          </p:cNvPr>
          <p:cNvGrpSpPr/>
          <p:nvPr/>
        </p:nvGrpSpPr>
        <p:grpSpPr>
          <a:xfrm>
            <a:off x="1553477" y="720696"/>
            <a:ext cx="5930957" cy="3609533"/>
            <a:chOff x="5081715" y="4949641"/>
            <a:chExt cx="745051" cy="493775"/>
          </a:xfrm>
        </p:grpSpPr>
        <p:sp>
          <p:nvSpPr>
            <p:cNvPr id="13" name="Google Shape;1219;p52">
              <a:extLst>
                <a:ext uri="{FF2B5EF4-FFF2-40B4-BE49-F238E27FC236}">
                  <a16:creationId xmlns:a16="http://schemas.microsoft.com/office/drawing/2014/main" id="{A2E9FD1D-B4DD-4720-8A6D-35E6D49A14EF}"/>
                </a:ext>
              </a:extLst>
            </p:cNvPr>
            <p:cNvSpPr/>
            <p:nvPr/>
          </p:nvSpPr>
          <p:spPr>
            <a:xfrm>
              <a:off x="5687750" y="4974526"/>
              <a:ext cx="72009" cy="72380"/>
            </a:xfrm>
            <a:custGeom>
              <a:avLst/>
              <a:gdLst/>
              <a:ahLst/>
              <a:cxnLst/>
              <a:rect l="l" t="t" r="r" b="b"/>
              <a:pathLst>
                <a:path w="3581" h="3581" fill="none" extrusionOk="0">
                  <a:moveTo>
                    <a:pt x="1023" y="3410"/>
                  </a:moveTo>
                  <a:lnTo>
                    <a:pt x="1023" y="3410"/>
                  </a:lnTo>
                  <a:lnTo>
                    <a:pt x="1193" y="3483"/>
                  </a:lnTo>
                  <a:lnTo>
                    <a:pt x="1388" y="3532"/>
                  </a:lnTo>
                  <a:lnTo>
                    <a:pt x="1583" y="3556"/>
                  </a:lnTo>
                  <a:lnTo>
                    <a:pt x="1778" y="3581"/>
                  </a:lnTo>
                  <a:lnTo>
                    <a:pt x="1778" y="3581"/>
                  </a:lnTo>
                  <a:lnTo>
                    <a:pt x="1973" y="3556"/>
                  </a:lnTo>
                  <a:lnTo>
                    <a:pt x="2143" y="3532"/>
                  </a:lnTo>
                  <a:lnTo>
                    <a:pt x="2314" y="3508"/>
                  </a:lnTo>
                  <a:lnTo>
                    <a:pt x="2484" y="3435"/>
                  </a:lnTo>
                  <a:lnTo>
                    <a:pt x="2630" y="3361"/>
                  </a:lnTo>
                  <a:lnTo>
                    <a:pt x="2776" y="3264"/>
                  </a:lnTo>
                  <a:lnTo>
                    <a:pt x="2923" y="3167"/>
                  </a:lnTo>
                  <a:lnTo>
                    <a:pt x="3044" y="3045"/>
                  </a:lnTo>
                  <a:lnTo>
                    <a:pt x="3166" y="2923"/>
                  </a:lnTo>
                  <a:lnTo>
                    <a:pt x="3264" y="2801"/>
                  </a:lnTo>
                  <a:lnTo>
                    <a:pt x="3361" y="2631"/>
                  </a:lnTo>
                  <a:lnTo>
                    <a:pt x="3434" y="2485"/>
                  </a:lnTo>
                  <a:lnTo>
                    <a:pt x="3483" y="2314"/>
                  </a:lnTo>
                  <a:lnTo>
                    <a:pt x="3531" y="2144"/>
                  </a:lnTo>
                  <a:lnTo>
                    <a:pt x="3556" y="1973"/>
                  </a:lnTo>
                  <a:lnTo>
                    <a:pt x="3580" y="1803"/>
                  </a:lnTo>
                  <a:lnTo>
                    <a:pt x="3580" y="1803"/>
                  </a:lnTo>
                  <a:lnTo>
                    <a:pt x="3556" y="1608"/>
                  </a:lnTo>
                  <a:lnTo>
                    <a:pt x="3531" y="1437"/>
                  </a:lnTo>
                  <a:lnTo>
                    <a:pt x="3483" y="1267"/>
                  </a:lnTo>
                  <a:lnTo>
                    <a:pt x="3434" y="1096"/>
                  </a:lnTo>
                  <a:lnTo>
                    <a:pt x="3361" y="950"/>
                  </a:lnTo>
                  <a:lnTo>
                    <a:pt x="3264" y="804"/>
                  </a:lnTo>
                  <a:lnTo>
                    <a:pt x="3166" y="658"/>
                  </a:lnTo>
                  <a:lnTo>
                    <a:pt x="3044" y="536"/>
                  </a:lnTo>
                  <a:lnTo>
                    <a:pt x="2923" y="414"/>
                  </a:lnTo>
                  <a:lnTo>
                    <a:pt x="2776" y="317"/>
                  </a:lnTo>
                  <a:lnTo>
                    <a:pt x="2630" y="220"/>
                  </a:lnTo>
                  <a:lnTo>
                    <a:pt x="2484" y="147"/>
                  </a:lnTo>
                  <a:lnTo>
                    <a:pt x="2314" y="98"/>
                  </a:lnTo>
                  <a:lnTo>
                    <a:pt x="2143" y="49"/>
                  </a:lnTo>
                  <a:lnTo>
                    <a:pt x="1973" y="25"/>
                  </a:lnTo>
                  <a:lnTo>
                    <a:pt x="1778" y="0"/>
                  </a:lnTo>
                  <a:lnTo>
                    <a:pt x="1778" y="0"/>
                  </a:lnTo>
                  <a:lnTo>
                    <a:pt x="1607" y="25"/>
                  </a:lnTo>
                  <a:lnTo>
                    <a:pt x="1437" y="49"/>
                  </a:lnTo>
                  <a:lnTo>
                    <a:pt x="1266" y="98"/>
                  </a:lnTo>
                  <a:lnTo>
                    <a:pt x="1096" y="147"/>
                  </a:lnTo>
                  <a:lnTo>
                    <a:pt x="925" y="220"/>
                  </a:lnTo>
                  <a:lnTo>
                    <a:pt x="779" y="317"/>
                  </a:lnTo>
                  <a:lnTo>
                    <a:pt x="658" y="414"/>
                  </a:lnTo>
                  <a:lnTo>
                    <a:pt x="536" y="536"/>
                  </a:lnTo>
                  <a:lnTo>
                    <a:pt x="414" y="658"/>
                  </a:lnTo>
                  <a:lnTo>
                    <a:pt x="317" y="804"/>
                  </a:lnTo>
                  <a:lnTo>
                    <a:pt x="219" y="950"/>
                  </a:lnTo>
                  <a:lnTo>
                    <a:pt x="146" y="1096"/>
                  </a:lnTo>
                  <a:lnTo>
                    <a:pt x="73" y="1267"/>
                  </a:lnTo>
                  <a:lnTo>
                    <a:pt x="49" y="1437"/>
                  </a:lnTo>
                  <a:lnTo>
                    <a:pt x="24" y="1608"/>
                  </a:lnTo>
                  <a:lnTo>
                    <a:pt x="0" y="1803"/>
                  </a:lnTo>
                  <a:lnTo>
                    <a:pt x="0" y="1803"/>
                  </a:lnTo>
                  <a:lnTo>
                    <a:pt x="24" y="2071"/>
                  </a:lnTo>
                  <a:lnTo>
                    <a:pt x="97" y="2339"/>
                  </a:lnTo>
                  <a:lnTo>
                    <a:pt x="195" y="2582"/>
                  </a:lnTo>
                  <a:lnTo>
                    <a:pt x="317" y="280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4" name="Google Shape;1220;p52">
              <a:extLst>
                <a:ext uri="{FF2B5EF4-FFF2-40B4-BE49-F238E27FC236}">
                  <a16:creationId xmlns:a16="http://schemas.microsoft.com/office/drawing/2014/main" id="{61D2E030-5B32-4B23-8F86-1E8098B71599}"/>
                </a:ext>
              </a:extLst>
            </p:cNvPr>
            <p:cNvSpPr/>
            <p:nvPr/>
          </p:nvSpPr>
          <p:spPr>
            <a:xfrm rot="2442678">
              <a:off x="5426269" y="4949641"/>
              <a:ext cx="66232" cy="73782"/>
            </a:xfrm>
            <a:custGeom>
              <a:avLst/>
              <a:gdLst/>
              <a:ahLst/>
              <a:cxnLst/>
              <a:rect l="l" t="t" r="r" b="b"/>
              <a:pathLst>
                <a:path w="3557" h="3557" fill="none" extrusionOk="0">
                  <a:moveTo>
                    <a:pt x="3191" y="2850"/>
                  </a:moveTo>
                  <a:lnTo>
                    <a:pt x="3191" y="2850"/>
                  </a:lnTo>
                  <a:lnTo>
                    <a:pt x="3313" y="2680"/>
                  </a:lnTo>
                  <a:lnTo>
                    <a:pt x="3410" y="2509"/>
                  </a:lnTo>
                  <a:lnTo>
                    <a:pt x="3483" y="2314"/>
                  </a:lnTo>
                  <a:lnTo>
                    <a:pt x="3532" y="2095"/>
                  </a:lnTo>
                  <a:lnTo>
                    <a:pt x="3532" y="2095"/>
                  </a:lnTo>
                  <a:lnTo>
                    <a:pt x="3556" y="1925"/>
                  </a:lnTo>
                  <a:lnTo>
                    <a:pt x="3556" y="1730"/>
                  </a:lnTo>
                  <a:lnTo>
                    <a:pt x="3556" y="1559"/>
                  </a:lnTo>
                  <a:lnTo>
                    <a:pt x="3508" y="1389"/>
                  </a:lnTo>
                  <a:lnTo>
                    <a:pt x="3459" y="1218"/>
                  </a:lnTo>
                  <a:lnTo>
                    <a:pt x="3410" y="1072"/>
                  </a:lnTo>
                  <a:lnTo>
                    <a:pt x="3337" y="902"/>
                  </a:lnTo>
                  <a:lnTo>
                    <a:pt x="3240" y="756"/>
                  </a:lnTo>
                  <a:lnTo>
                    <a:pt x="3142" y="634"/>
                  </a:lnTo>
                  <a:lnTo>
                    <a:pt x="3021" y="512"/>
                  </a:lnTo>
                  <a:lnTo>
                    <a:pt x="2899" y="390"/>
                  </a:lnTo>
                  <a:lnTo>
                    <a:pt x="2753" y="293"/>
                  </a:lnTo>
                  <a:lnTo>
                    <a:pt x="2606" y="196"/>
                  </a:lnTo>
                  <a:lnTo>
                    <a:pt x="2436" y="122"/>
                  </a:lnTo>
                  <a:lnTo>
                    <a:pt x="2266" y="74"/>
                  </a:lnTo>
                  <a:lnTo>
                    <a:pt x="2095" y="25"/>
                  </a:lnTo>
                  <a:lnTo>
                    <a:pt x="2095" y="25"/>
                  </a:lnTo>
                  <a:lnTo>
                    <a:pt x="1925" y="1"/>
                  </a:lnTo>
                  <a:lnTo>
                    <a:pt x="1730" y="1"/>
                  </a:lnTo>
                  <a:lnTo>
                    <a:pt x="1559" y="1"/>
                  </a:lnTo>
                  <a:lnTo>
                    <a:pt x="1389" y="25"/>
                  </a:lnTo>
                  <a:lnTo>
                    <a:pt x="1218" y="74"/>
                  </a:lnTo>
                  <a:lnTo>
                    <a:pt x="1072" y="147"/>
                  </a:lnTo>
                  <a:lnTo>
                    <a:pt x="902" y="220"/>
                  </a:lnTo>
                  <a:lnTo>
                    <a:pt x="756" y="317"/>
                  </a:lnTo>
                  <a:lnTo>
                    <a:pt x="634" y="415"/>
                  </a:lnTo>
                  <a:lnTo>
                    <a:pt x="512" y="537"/>
                  </a:lnTo>
                  <a:lnTo>
                    <a:pt x="390" y="658"/>
                  </a:lnTo>
                  <a:lnTo>
                    <a:pt x="293" y="804"/>
                  </a:lnTo>
                  <a:lnTo>
                    <a:pt x="195" y="951"/>
                  </a:lnTo>
                  <a:lnTo>
                    <a:pt x="122" y="1097"/>
                  </a:lnTo>
                  <a:lnTo>
                    <a:pt x="74" y="1267"/>
                  </a:lnTo>
                  <a:lnTo>
                    <a:pt x="25" y="1462"/>
                  </a:lnTo>
                  <a:lnTo>
                    <a:pt x="25" y="1462"/>
                  </a:lnTo>
                  <a:lnTo>
                    <a:pt x="1" y="1633"/>
                  </a:lnTo>
                  <a:lnTo>
                    <a:pt x="1" y="1803"/>
                  </a:lnTo>
                  <a:lnTo>
                    <a:pt x="1" y="1998"/>
                  </a:lnTo>
                  <a:lnTo>
                    <a:pt x="25" y="2168"/>
                  </a:lnTo>
                  <a:lnTo>
                    <a:pt x="74" y="2339"/>
                  </a:lnTo>
                  <a:lnTo>
                    <a:pt x="147" y="2485"/>
                  </a:lnTo>
                  <a:lnTo>
                    <a:pt x="220" y="2655"/>
                  </a:lnTo>
                  <a:lnTo>
                    <a:pt x="317" y="2777"/>
                  </a:lnTo>
                  <a:lnTo>
                    <a:pt x="415" y="2923"/>
                  </a:lnTo>
                  <a:lnTo>
                    <a:pt x="536" y="3045"/>
                  </a:lnTo>
                  <a:lnTo>
                    <a:pt x="658" y="3167"/>
                  </a:lnTo>
                  <a:lnTo>
                    <a:pt x="804" y="3264"/>
                  </a:lnTo>
                  <a:lnTo>
                    <a:pt x="950" y="3362"/>
                  </a:lnTo>
                  <a:lnTo>
                    <a:pt x="1096" y="3435"/>
                  </a:lnTo>
                  <a:lnTo>
                    <a:pt x="1267" y="3483"/>
                  </a:lnTo>
                  <a:lnTo>
                    <a:pt x="1462" y="3532"/>
                  </a:lnTo>
                  <a:lnTo>
                    <a:pt x="1462" y="3532"/>
                  </a:lnTo>
                  <a:lnTo>
                    <a:pt x="1705" y="3557"/>
                  </a:lnTo>
                  <a:lnTo>
                    <a:pt x="1973" y="3557"/>
                  </a:lnTo>
                  <a:lnTo>
                    <a:pt x="2217" y="3508"/>
                  </a:lnTo>
                  <a:lnTo>
                    <a:pt x="2460" y="3435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5" name="Google Shape;1221;p52">
              <a:extLst>
                <a:ext uri="{FF2B5EF4-FFF2-40B4-BE49-F238E27FC236}">
                  <a16:creationId xmlns:a16="http://schemas.microsoft.com/office/drawing/2014/main" id="{DFD06B2A-38E0-498D-A60C-317DBA4C2BE9}"/>
                </a:ext>
              </a:extLst>
            </p:cNvPr>
            <p:cNvSpPr/>
            <p:nvPr/>
          </p:nvSpPr>
          <p:spPr>
            <a:xfrm rot="1307251">
              <a:off x="5081715" y="5159408"/>
              <a:ext cx="70968" cy="75212"/>
            </a:xfrm>
            <a:custGeom>
              <a:avLst/>
              <a:gdLst/>
              <a:ahLst/>
              <a:cxnLst/>
              <a:rect l="l" t="t" r="r" b="b"/>
              <a:pathLst>
                <a:path w="3581" h="3581" fill="none" extrusionOk="0">
                  <a:moveTo>
                    <a:pt x="3215" y="707"/>
                  </a:moveTo>
                  <a:lnTo>
                    <a:pt x="3215" y="707"/>
                  </a:lnTo>
                  <a:lnTo>
                    <a:pt x="3093" y="585"/>
                  </a:lnTo>
                  <a:lnTo>
                    <a:pt x="2972" y="464"/>
                  </a:lnTo>
                  <a:lnTo>
                    <a:pt x="2850" y="342"/>
                  </a:lnTo>
                  <a:lnTo>
                    <a:pt x="2679" y="244"/>
                  </a:lnTo>
                  <a:lnTo>
                    <a:pt x="2679" y="244"/>
                  </a:lnTo>
                  <a:lnTo>
                    <a:pt x="2533" y="171"/>
                  </a:lnTo>
                  <a:lnTo>
                    <a:pt x="2363" y="98"/>
                  </a:lnTo>
                  <a:lnTo>
                    <a:pt x="2192" y="50"/>
                  </a:lnTo>
                  <a:lnTo>
                    <a:pt x="2022" y="25"/>
                  </a:lnTo>
                  <a:lnTo>
                    <a:pt x="1851" y="1"/>
                  </a:lnTo>
                  <a:lnTo>
                    <a:pt x="1681" y="25"/>
                  </a:lnTo>
                  <a:lnTo>
                    <a:pt x="1510" y="25"/>
                  </a:lnTo>
                  <a:lnTo>
                    <a:pt x="1340" y="74"/>
                  </a:lnTo>
                  <a:lnTo>
                    <a:pt x="1169" y="123"/>
                  </a:lnTo>
                  <a:lnTo>
                    <a:pt x="1023" y="196"/>
                  </a:lnTo>
                  <a:lnTo>
                    <a:pt x="877" y="269"/>
                  </a:lnTo>
                  <a:lnTo>
                    <a:pt x="731" y="366"/>
                  </a:lnTo>
                  <a:lnTo>
                    <a:pt x="585" y="488"/>
                  </a:lnTo>
                  <a:lnTo>
                    <a:pt x="463" y="610"/>
                  </a:lnTo>
                  <a:lnTo>
                    <a:pt x="341" y="731"/>
                  </a:lnTo>
                  <a:lnTo>
                    <a:pt x="244" y="902"/>
                  </a:lnTo>
                  <a:lnTo>
                    <a:pt x="244" y="902"/>
                  </a:lnTo>
                  <a:lnTo>
                    <a:pt x="171" y="1048"/>
                  </a:lnTo>
                  <a:lnTo>
                    <a:pt x="98" y="1219"/>
                  </a:lnTo>
                  <a:lnTo>
                    <a:pt x="49" y="1389"/>
                  </a:lnTo>
                  <a:lnTo>
                    <a:pt x="25" y="1560"/>
                  </a:lnTo>
                  <a:lnTo>
                    <a:pt x="0" y="1730"/>
                  </a:lnTo>
                  <a:lnTo>
                    <a:pt x="0" y="1900"/>
                  </a:lnTo>
                  <a:lnTo>
                    <a:pt x="25" y="2071"/>
                  </a:lnTo>
                  <a:lnTo>
                    <a:pt x="73" y="2241"/>
                  </a:lnTo>
                  <a:lnTo>
                    <a:pt x="122" y="2412"/>
                  </a:lnTo>
                  <a:lnTo>
                    <a:pt x="195" y="2558"/>
                  </a:lnTo>
                  <a:lnTo>
                    <a:pt x="268" y="2729"/>
                  </a:lnTo>
                  <a:lnTo>
                    <a:pt x="366" y="2850"/>
                  </a:lnTo>
                  <a:lnTo>
                    <a:pt x="463" y="2996"/>
                  </a:lnTo>
                  <a:lnTo>
                    <a:pt x="609" y="3118"/>
                  </a:lnTo>
                  <a:lnTo>
                    <a:pt x="731" y="3240"/>
                  </a:lnTo>
                  <a:lnTo>
                    <a:pt x="901" y="3337"/>
                  </a:lnTo>
                  <a:lnTo>
                    <a:pt x="901" y="3337"/>
                  </a:lnTo>
                  <a:lnTo>
                    <a:pt x="1048" y="3410"/>
                  </a:lnTo>
                  <a:lnTo>
                    <a:pt x="1218" y="3484"/>
                  </a:lnTo>
                  <a:lnTo>
                    <a:pt x="1389" y="3532"/>
                  </a:lnTo>
                  <a:lnTo>
                    <a:pt x="1559" y="3557"/>
                  </a:lnTo>
                  <a:lnTo>
                    <a:pt x="1730" y="3581"/>
                  </a:lnTo>
                  <a:lnTo>
                    <a:pt x="1900" y="3581"/>
                  </a:lnTo>
                  <a:lnTo>
                    <a:pt x="2071" y="3557"/>
                  </a:lnTo>
                  <a:lnTo>
                    <a:pt x="2241" y="3508"/>
                  </a:lnTo>
                  <a:lnTo>
                    <a:pt x="2411" y="3459"/>
                  </a:lnTo>
                  <a:lnTo>
                    <a:pt x="2558" y="3410"/>
                  </a:lnTo>
                  <a:lnTo>
                    <a:pt x="2704" y="3313"/>
                  </a:lnTo>
                  <a:lnTo>
                    <a:pt x="2850" y="3216"/>
                  </a:lnTo>
                  <a:lnTo>
                    <a:pt x="2996" y="3118"/>
                  </a:lnTo>
                  <a:lnTo>
                    <a:pt x="3118" y="2996"/>
                  </a:lnTo>
                  <a:lnTo>
                    <a:pt x="3240" y="2850"/>
                  </a:lnTo>
                  <a:lnTo>
                    <a:pt x="3337" y="2704"/>
                  </a:lnTo>
                  <a:lnTo>
                    <a:pt x="3337" y="2704"/>
                  </a:lnTo>
                  <a:lnTo>
                    <a:pt x="3459" y="2412"/>
                  </a:lnTo>
                  <a:lnTo>
                    <a:pt x="3532" y="2144"/>
                  </a:lnTo>
                  <a:lnTo>
                    <a:pt x="3581" y="1852"/>
                  </a:lnTo>
                  <a:lnTo>
                    <a:pt x="3556" y="156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" name="Google Shape;1222;p52">
              <a:extLst>
                <a:ext uri="{FF2B5EF4-FFF2-40B4-BE49-F238E27FC236}">
                  <a16:creationId xmlns:a16="http://schemas.microsoft.com/office/drawing/2014/main" id="{6FBED986-F24C-4B1A-A610-9E1AFEB0D7AD}"/>
                </a:ext>
              </a:extLst>
            </p:cNvPr>
            <p:cNvSpPr/>
            <p:nvPr/>
          </p:nvSpPr>
          <p:spPr>
            <a:xfrm rot="943125">
              <a:off x="5449789" y="5372045"/>
              <a:ext cx="65167" cy="71371"/>
            </a:xfrm>
            <a:custGeom>
              <a:avLst/>
              <a:gdLst/>
              <a:ahLst/>
              <a:cxnLst/>
              <a:rect l="l" t="t" r="r" b="b"/>
              <a:pathLst>
                <a:path w="3557" h="3533" fill="none" extrusionOk="0">
                  <a:moveTo>
                    <a:pt x="1389" y="1"/>
                  </a:moveTo>
                  <a:lnTo>
                    <a:pt x="1389" y="1"/>
                  </a:lnTo>
                  <a:lnTo>
                    <a:pt x="1194" y="50"/>
                  </a:lnTo>
                  <a:lnTo>
                    <a:pt x="999" y="147"/>
                  </a:lnTo>
                  <a:lnTo>
                    <a:pt x="804" y="245"/>
                  </a:lnTo>
                  <a:lnTo>
                    <a:pt x="634" y="366"/>
                  </a:lnTo>
                  <a:lnTo>
                    <a:pt x="634" y="366"/>
                  </a:lnTo>
                  <a:lnTo>
                    <a:pt x="488" y="488"/>
                  </a:lnTo>
                  <a:lnTo>
                    <a:pt x="390" y="634"/>
                  </a:lnTo>
                  <a:lnTo>
                    <a:pt x="268" y="780"/>
                  </a:lnTo>
                  <a:lnTo>
                    <a:pt x="195" y="926"/>
                  </a:lnTo>
                  <a:lnTo>
                    <a:pt x="122" y="1073"/>
                  </a:lnTo>
                  <a:lnTo>
                    <a:pt x="74" y="1243"/>
                  </a:lnTo>
                  <a:lnTo>
                    <a:pt x="25" y="1414"/>
                  </a:lnTo>
                  <a:lnTo>
                    <a:pt x="0" y="1584"/>
                  </a:lnTo>
                  <a:lnTo>
                    <a:pt x="0" y="1755"/>
                  </a:lnTo>
                  <a:lnTo>
                    <a:pt x="0" y="1925"/>
                  </a:lnTo>
                  <a:lnTo>
                    <a:pt x="25" y="2096"/>
                  </a:lnTo>
                  <a:lnTo>
                    <a:pt x="74" y="2266"/>
                  </a:lnTo>
                  <a:lnTo>
                    <a:pt x="122" y="2412"/>
                  </a:lnTo>
                  <a:lnTo>
                    <a:pt x="195" y="2583"/>
                  </a:lnTo>
                  <a:lnTo>
                    <a:pt x="293" y="2729"/>
                  </a:lnTo>
                  <a:lnTo>
                    <a:pt x="415" y="2875"/>
                  </a:lnTo>
                  <a:lnTo>
                    <a:pt x="415" y="2875"/>
                  </a:lnTo>
                  <a:lnTo>
                    <a:pt x="536" y="3021"/>
                  </a:lnTo>
                  <a:lnTo>
                    <a:pt x="658" y="3143"/>
                  </a:lnTo>
                  <a:lnTo>
                    <a:pt x="804" y="3240"/>
                  </a:lnTo>
                  <a:lnTo>
                    <a:pt x="950" y="3313"/>
                  </a:lnTo>
                  <a:lnTo>
                    <a:pt x="1121" y="3386"/>
                  </a:lnTo>
                  <a:lnTo>
                    <a:pt x="1267" y="3459"/>
                  </a:lnTo>
                  <a:lnTo>
                    <a:pt x="1437" y="3484"/>
                  </a:lnTo>
                  <a:lnTo>
                    <a:pt x="1608" y="3508"/>
                  </a:lnTo>
                  <a:lnTo>
                    <a:pt x="1778" y="3532"/>
                  </a:lnTo>
                  <a:lnTo>
                    <a:pt x="1949" y="3508"/>
                  </a:lnTo>
                  <a:lnTo>
                    <a:pt x="2119" y="3484"/>
                  </a:lnTo>
                  <a:lnTo>
                    <a:pt x="2290" y="3435"/>
                  </a:lnTo>
                  <a:lnTo>
                    <a:pt x="2460" y="3386"/>
                  </a:lnTo>
                  <a:lnTo>
                    <a:pt x="2606" y="3313"/>
                  </a:lnTo>
                  <a:lnTo>
                    <a:pt x="2777" y="3216"/>
                  </a:lnTo>
                  <a:lnTo>
                    <a:pt x="2923" y="3118"/>
                  </a:lnTo>
                  <a:lnTo>
                    <a:pt x="2923" y="3118"/>
                  </a:lnTo>
                  <a:lnTo>
                    <a:pt x="3045" y="2997"/>
                  </a:lnTo>
                  <a:lnTo>
                    <a:pt x="3167" y="2851"/>
                  </a:lnTo>
                  <a:lnTo>
                    <a:pt x="3264" y="2704"/>
                  </a:lnTo>
                  <a:lnTo>
                    <a:pt x="3361" y="2558"/>
                  </a:lnTo>
                  <a:lnTo>
                    <a:pt x="3435" y="2412"/>
                  </a:lnTo>
                  <a:lnTo>
                    <a:pt x="3483" y="2242"/>
                  </a:lnTo>
                  <a:lnTo>
                    <a:pt x="3532" y="2071"/>
                  </a:lnTo>
                  <a:lnTo>
                    <a:pt x="3556" y="1901"/>
                  </a:lnTo>
                  <a:lnTo>
                    <a:pt x="3556" y="1730"/>
                  </a:lnTo>
                  <a:lnTo>
                    <a:pt x="3556" y="1560"/>
                  </a:lnTo>
                  <a:lnTo>
                    <a:pt x="3532" y="1389"/>
                  </a:lnTo>
                  <a:lnTo>
                    <a:pt x="3483" y="1219"/>
                  </a:lnTo>
                  <a:lnTo>
                    <a:pt x="3410" y="1048"/>
                  </a:lnTo>
                  <a:lnTo>
                    <a:pt x="3337" y="902"/>
                  </a:lnTo>
                  <a:lnTo>
                    <a:pt x="3264" y="756"/>
                  </a:lnTo>
                  <a:lnTo>
                    <a:pt x="3142" y="610"/>
                  </a:lnTo>
                  <a:lnTo>
                    <a:pt x="3142" y="610"/>
                  </a:lnTo>
                  <a:lnTo>
                    <a:pt x="2972" y="415"/>
                  </a:lnTo>
                  <a:lnTo>
                    <a:pt x="2753" y="245"/>
                  </a:lnTo>
                  <a:lnTo>
                    <a:pt x="2533" y="123"/>
                  </a:lnTo>
                  <a:lnTo>
                    <a:pt x="2314" y="5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7" name="Google Shape;1223;p52">
              <a:extLst>
                <a:ext uri="{FF2B5EF4-FFF2-40B4-BE49-F238E27FC236}">
                  <a16:creationId xmlns:a16="http://schemas.microsoft.com/office/drawing/2014/main" id="{DBD50016-3279-4EE3-A637-608477B2689A}"/>
                </a:ext>
              </a:extLst>
            </p:cNvPr>
            <p:cNvSpPr/>
            <p:nvPr/>
          </p:nvSpPr>
          <p:spPr>
            <a:xfrm rot="1471284">
              <a:off x="5761649" y="5358767"/>
              <a:ext cx="65117" cy="68516"/>
            </a:xfrm>
            <a:custGeom>
              <a:avLst/>
              <a:gdLst/>
              <a:ahLst/>
              <a:cxnLst/>
              <a:rect l="l" t="t" r="r" b="b"/>
              <a:pathLst>
                <a:path w="3557" h="3581" fill="none" extrusionOk="0">
                  <a:moveTo>
                    <a:pt x="0" y="2022"/>
                  </a:moveTo>
                  <a:lnTo>
                    <a:pt x="0" y="2022"/>
                  </a:lnTo>
                  <a:lnTo>
                    <a:pt x="25" y="2216"/>
                  </a:lnTo>
                  <a:lnTo>
                    <a:pt x="98" y="2411"/>
                  </a:lnTo>
                  <a:lnTo>
                    <a:pt x="98" y="2411"/>
                  </a:lnTo>
                  <a:lnTo>
                    <a:pt x="171" y="2557"/>
                  </a:lnTo>
                  <a:lnTo>
                    <a:pt x="244" y="2728"/>
                  </a:lnTo>
                  <a:lnTo>
                    <a:pt x="341" y="2874"/>
                  </a:lnTo>
                  <a:lnTo>
                    <a:pt x="463" y="2996"/>
                  </a:lnTo>
                  <a:lnTo>
                    <a:pt x="585" y="3118"/>
                  </a:lnTo>
                  <a:lnTo>
                    <a:pt x="707" y="3239"/>
                  </a:lnTo>
                  <a:lnTo>
                    <a:pt x="853" y="3337"/>
                  </a:lnTo>
                  <a:lnTo>
                    <a:pt x="999" y="3410"/>
                  </a:lnTo>
                  <a:lnTo>
                    <a:pt x="1169" y="3483"/>
                  </a:lnTo>
                  <a:lnTo>
                    <a:pt x="1340" y="3532"/>
                  </a:lnTo>
                  <a:lnTo>
                    <a:pt x="1510" y="3556"/>
                  </a:lnTo>
                  <a:lnTo>
                    <a:pt x="1681" y="3580"/>
                  </a:lnTo>
                  <a:lnTo>
                    <a:pt x="1851" y="3580"/>
                  </a:lnTo>
                  <a:lnTo>
                    <a:pt x="2022" y="3556"/>
                  </a:lnTo>
                  <a:lnTo>
                    <a:pt x="2192" y="3532"/>
                  </a:lnTo>
                  <a:lnTo>
                    <a:pt x="2363" y="3459"/>
                  </a:lnTo>
                  <a:lnTo>
                    <a:pt x="2363" y="3459"/>
                  </a:lnTo>
                  <a:lnTo>
                    <a:pt x="2533" y="3410"/>
                  </a:lnTo>
                  <a:lnTo>
                    <a:pt x="2704" y="3312"/>
                  </a:lnTo>
                  <a:lnTo>
                    <a:pt x="2850" y="3215"/>
                  </a:lnTo>
                  <a:lnTo>
                    <a:pt x="2972" y="3093"/>
                  </a:lnTo>
                  <a:lnTo>
                    <a:pt x="3093" y="2971"/>
                  </a:lnTo>
                  <a:lnTo>
                    <a:pt x="3215" y="2850"/>
                  </a:lnTo>
                  <a:lnTo>
                    <a:pt x="3288" y="2704"/>
                  </a:lnTo>
                  <a:lnTo>
                    <a:pt x="3386" y="2557"/>
                  </a:lnTo>
                  <a:lnTo>
                    <a:pt x="3434" y="2387"/>
                  </a:lnTo>
                  <a:lnTo>
                    <a:pt x="3483" y="2216"/>
                  </a:lnTo>
                  <a:lnTo>
                    <a:pt x="3532" y="2070"/>
                  </a:lnTo>
                  <a:lnTo>
                    <a:pt x="3556" y="1875"/>
                  </a:lnTo>
                  <a:lnTo>
                    <a:pt x="3556" y="1705"/>
                  </a:lnTo>
                  <a:lnTo>
                    <a:pt x="3532" y="1534"/>
                  </a:lnTo>
                  <a:lnTo>
                    <a:pt x="3507" y="1364"/>
                  </a:lnTo>
                  <a:lnTo>
                    <a:pt x="3434" y="1194"/>
                  </a:lnTo>
                  <a:lnTo>
                    <a:pt x="3434" y="1194"/>
                  </a:lnTo>
                  <a:lnTo>
                    <a:pt x="3361" y="1023"/>
                  </a:lnTo>
                  <a:lnTo>
                    <a:pt x="3288" y="853"/>
                  </a:lnTo>
                  <a:lnTo>
                    <a:pt x="3191" y="706"/>
                  </a:lnTo>
                  <a:lnTo>
                    <a:pt x="3069" y="585"/>
                  </a:lnTo>
                  <a:lnTo>
                    <a:pt x="2947" y="463"/>
                  </a:lnTo>
                  <a:lnTo>
                    <a:pt x="2825" y="341"/>
                  </a:lnTo>
                  <a:lnTo>
                    <a:pt x="2679" y="268"/>
                  </a:lnTo>
                  <a:lnTo>
                    <a:pt x="2533" y="171"/>
                  </a:lnTo>
                  <a:lnTo>
                    <a:pt x="2363" y="122"/>
                  </a:lnTo>
                  <a:lnTo>
                    <a:pt x="2192" y="73"/>
                  </a:lnTo>
                  <a:lnTo>
                    <a:pt x="2022" y="24"/>
                  </a:lnTo>
                  <a:lnTo>
                    <a:pt x="1851" y="24"/>
                  </a:lnTo>
                  <a:lnTo>
                    <a:pt x="1681" y="0"/>
                  </a:lnTo>
                  <a:lnTo>
                    <a:pt x="1510" y="24"/>
                  </a:lnTo>
                  <a:lnTo>
                    <a:pt x="1340" y="73"/>
                  </a:lnTo>
                  <a:lnTo>
                    <a:pt x="1169" y="122"/>
                  </a:lnTo>
                  <a:lnTo>
                    <a:pt x="1169" y="122"/>
                  </a:lnTo>
                  <a:lnTo>
                    <a:pt x="974" y="195"/>
                  </a:lnTo>
                  <a:lnTo>
                    <a:pt x="804" y="292"/>
                  </a:lnTo>
                  <a:lnTo>
                    <a:pt x="658" y="390"/>
                  </a:lnTo>
                  <a:lnTo>
                    <a:pt x="512" y="512"/>
                  </a:lnTo>
                  <a:lnTo>
                    <a:pt x="390" y="658"/>
                  </a:lnTo>
                  <a:lnTo>
                    <a:pt x="293" y="804"/>
                  </a:lnTo>
                  <a:lnTo>
                    <a:pt x="195" y="950"/>
                  </a:lnTo>
                  <a:lnTo>
                    <a:pt x="122" y="112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" name="Google Shape;1224;p52">
              <a:extLst>
                <a:ext uri="{FF2B5EF4-FFF2-40B4-BE49-F238E27FC236}">
                  <a16:creationId xmlns:a16="http://schemas.microsoft.com/office/drawing/2014/main" id="{6333990C-AD36-4453-88FB-C892ED7AD93D}"/>
                </a:ext>
              </a:extLst>
            </p:cNvPr>
            <p:cNvSpPr/>
            <p:nvPr/>
          </p:nvSpPr>
          <p:spPr>
            <a:xfrm>
              <a:off x="5411925" y="5110925"/>
              <a:ext cx="188775" cy="189400"/>
            </a:xfrm>
            <a:custGeom>
              <a:avLst/>
              <a:gdLst/>
              <a:ahLst/>
              <a:cxnLst/>
              <a:rect l="l" t="t" r="r" b="b"/>
              <a:pathLst>
                <a:path w="7551" h="7576" fill="none" extrusionOk="0">
                  <a:moveTo>
                    <a:pt x="0" y="3776"/>
                  </a:moveTo>
                  <a:lnTo>
                    <a:pt x="0" y="3776"/>
                  </a:lnTo>
                  <a:lnTo>
                    <a:pt x="25" y="3410"/>
                  </a:lnTo>
                  <a:lnTo>
                    <a:pt x="73" y="3021"/>
                  </a:lnTo>
                  <a:lnTo>
                    <a:pt x="171" y="2655"/>
                  </a:lnTo>
                  <a:lnTo>
                    <a:pt x="293" y="2314"/>
                  </a:lnTo>
                  <a:lnTo>
                    <a:pt x="463" y="1973"/>
                  </a:lnTo>
                  <a:lnTo>
                    <a:pt x="658" y="1681"/>
                  </a:lnTo>
                  <a:lnTo>
                    <a:pt x="877" y="1389"/>
                  </a:lnTo>
                  <a:lnTo>
                    <a:pt x="1121" y="1121"/>
                  </a:lnTo>
                  <a:lnTo>
                    <a:pt x="1389" y="877"/>
                  </a:lnTo>
                  <a:lnTo>
                    <a:pt x="1656" y="658"/>
                  </a:lnTo>
                  <a:lnTo>
                    <a:pt x="1973" y="463"/>
                  </a:lnTo>
                  <a:lnTo>
                    <a:pt x="2314" y="293"/>
                  </a:lnTo>
                  <a:lnTo>
                    <a:pt x="2655" y="171"/>
                  </a:lnTo>
                  <a:lnTo>
                    <a:pt x="3020" y="74"/>
                  </a:lnTo>
                  <a:lnTo>
                    <a:pt x="3386" y="25"/>
                  </a:lnTo>
                  <a:lnTo>
                    <a:pt x="3775" y="1"/>
                  </a:lnTo>
                  <a:lnTo>
                    <a:pt x="3775" y="1"/>
                  </a:lnTo>
                  <a:lnTo>
                    <a:pt x="4165" y="25"/>
                  </a:lnTo>
                  <a:lnTo>
                    <a:pt x="4555" y="74"/>
                  </a:lnTo>
                  <a:lnTo>
                    <a:pt x="4896" y="171"/>
                  </a:lnTo>
                  <a:lnTo>
                    <a:pt x="5261" y="293"/>
                  </a:lnTo>
                  <a:lnTo>
                    <a:pt x="5578" y="463"/>
                  </a:lnTo>
                  <a:lnTo>
                    <a:pt x="5894" y="658"/>
                  </a:lnTo>
                  <a:lnTo>
                    <a:pt x="6186" y="877"/>
                  </a:lnTo>
                  <a:lnTo>
                    <a:pt x="6454" y="1121"/>
                  </a:lnTo>
                  <a:lnTo>
                    <a:pt x="6698" y="1389"/>
                  </a:lnTo>
                  <a:lnTo>
                    <a:pt x="6917" y="1681"/>
                  </a:lnTo>
                  <a:lnTo>
                    <a:pt x="7112" y="1973"/>
                  </a:lnTo>
                  <a:lnTo>
                    <a:pt x="7258" y="2314"/>
                  </a:lnTo>
                  <a:lnTo>
                    <a:pt x="7404" y="2655"/>
                  </a:lnTo>
                  <a:lnTo>
                    <a:pt x="7477" y="3021"/>
                  </a:lnTo>
                  <a:lnTo>
                    <a:pt x="7550" y="3410"/>
                  </a:lnTo>
                  <a:lnTo>
                    <a:pt x="7550" y="3776"/>
                  </a:lnTo>
                  <a:lnTo>
                    <a:pt x="7550" y="3776"/>
                  </a:lnTo>
                  <a:lnTo>
                    <a:pt x="7550" y="4165"/>
                  </a:lnTo>
                  <a:lnTo>
                    <a:pt x="7477" y="4555"/>
                  </a:lnTo>
                  <a:lnTo>
                    <a:pt x="7404" y="4920"/>
                  </a:lnTo>
                  <a:lnTo>
                    <a:pt x="7258" y="5261"/>
                  </a:lnTo>
                  <a:lnTo>
                    <a:pt x="7112" y="5578"/>
                  </a:lnTo>
                  <a:lnTo>
                    <a:pt x="6917" y="5895"/>
                  </a:lnTo>
                  <a:lnTo>
                    <a:pt x="6698" y="6187"/>
                  </a:lnTo>
                  <a:lnTo>
                    <a:pt x="6454" y="6455"/>
                  </a:lnTo>
                  <a:lnTo>
                    <a:pt x="6186" y="6698"/>
                  </a:lnTo>
                  <a:lnTo>
                    <a:pt x="5894" y="6917"/>
                  </a:lnTo>
                  <a:lnTo>
                    <a:pt x="5578" y="7112"/>
                  </a:lnTo>
                  <a:lnTo>
                    <a:pt x="5261" y="7258"/>
                  </a:lnTo>
                  <a:lnTo>
                    <a:pt x="4896" y="7405"/>
                  </a:lnTo>
                  <a:lnTo>
                    <a:pt x="4555" y="7478"/>
                  </a:lnTo>
                  <a:lnTo>
                    <a:pt x="4165" y="7551"/>
                  </a:lnTo>
                  <a:lnTo>
                    <a:pt x="3775" y="7575"/>
                  </a:lnTo>
                  <a:lnTo>
                    <a:pt x="3775" y="7575"/>
                  </a:lnTo>
                  <a:lnTo>
                    <a:pt x="3386" y="7551"/>
                  </a:lnTo>
                  <a:lnTo>
                    <a:pt x="3020" y="7478"/>
                  </a:lnTo>
                  <a:lnTo>
                    <a:pt x="2655" y="7405"/>
                  </a:lnTo>
                  <a:lnTo>
                    <a:pt x="2314" y="7258"/>
                  </a:lnTo>
                  <a:lnTo>
                    <a:pt x="1973" y="7112"/>
                  </a:lnTo>
                  <a:lnTo>
                    <a:pt x="1656" y="6917"/>
                  </a:lnTo>
                  <a:lnTo>
                    <a:pt x="1389" y="6698"/>
                  </a:lnTo>
                  <a:lnTo>
                    <a:pt x="1121" y="6455"/>
                  </a:lnTo>
                  <a:lnTo>
                    <a:pt x="877" y="6187"/>
                  </a:lnTo>
                  <a:lnTo>
                    <a:pt x="658" y="5895"/>
                  </a:lnTo>
                  <a:lnTo>
                    <a:pt x="463" y="5578"/>
                  </a:lnTo>
                  <a:lnTo>
                    <a:pt x="293" y="5261"/>
                  </a:lnTo>
                  <a:lnTo>
                    <a:pt x="171" y="4920"/>
                  </a:lnTo>
                  <a:lnTo>
                    <a:pt x="73" y="4555"/>
                  </a:lnTo>
                  <a:lnTo>
                    <a:pt x="25" y="4165"/>
                  </a:lnTo>
                  <a:lnTo>
                    <a:pt x="0" y="3776"/>
                  </a:lnTo>
                  <a:lnTo>
                    <a:pt x="0" y="3776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225;p52">
              <a:extLst>
                <a:ext uri="{FF2B5EF4-FFF2-40B4-BE49-F238E27FC236}">
                  <a16:creationId xmlns:a16="http://schemas.microsoft.com/office/drawing/2014/main" id="{DCA357BD-916C-4B61-9C78-52946EF27EBD}"/>
                </a:ext>
              </a:extLst>
            </p:cNvPr>
            <p:cNvSpPr/>
            <p:nvPr/>
          </p:nvSpPr>
          <p:spPr>
            <a:xfrm flipH="1">
              <a:off x="5449075" y="5010716"/>
              <a:ext cx="11119" cy="120334"/>
            </a:xfrm>
            <a:custGeom>
              <a:avLst/>
              <a:gdLst/>
              <a:ahLst/>
              <a:cxnLst/>
              <a:rect l="l" t="t" r="r" b="b"/>
              <a:pathLst>
                <a:path w="3264" h="4239" fill="none" extrusionOk="0">
                  <a:moveTo>
                    <a:pt x="0" y="1"/>
                  </a:moveTo>
                  <a:lnTo>
                    <a:pt x="3264" y="4238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226;p52">
              <a:extLst>
                <a:ext uri="{FF2B5EF4-FFF2-40B4-BE49-F238E27FC236}">
                  <a16:creationId xmlns:a16="http://schemas.microsoft.com/office/drawing/2014/main" id="{8E04FA82-BBF2-485E-AC73-50E1C4D30CEE}"/>
                </a:ext>
              </a:extLst>
            </p:cNvPr>
            <p:cNvSpPr/>
            <p:nvPr/>
          </p:nvSpPr>
          <p:spPr>
            <a:xfrm>
              <a:off x="5567800" y="5030505"/>
              <a:ext cx="140416" cy="102970"/>
            </a:xfrm>
            <a:custGeom>
              <a:avLst/>
              <a:gdLst/>
              <a:ahLst/>
              <a:cxnLst/>
              <a:rect l="l" t="t" r="r" b="b"/>
              <a:pathLst>
                <a:path w="4604" h="5359" fill="none" extrusionOk="0">
                  <a:moveTo>
                    <a:pt x="0" y="5359"/>
                  </a:moveTo>
                  <a:lnTo>
                    <a:pt x="4603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227;p52">
              <a:extLst>
                <a:ext uri="{FF2B5EF4-FFF2-40B4-BE49-F238E27FC236}">
                  <a16:creationId xmlns:a16="http://schemas.microsoft.com/office/drawing/2014/main" id="{F27A2A7A-74F3-4F8D-8AB6-532D563308FB}"/>
                </a:ext>
              </a:extLst>
            </p:cNvPr>
            <p:cNvSpPr/>
            <p:nvPr/>
          </p:nvSpPr>
          <p:spPr>
            <a:xfrm>
              <a:off x="5600075" y="5217475"/>
              <a:ext cx="175350" cy="163270"/>
            </a:xfrm>
            <a:custGeom>
              <a:avLst/>
              <a:gdLst/>
              <a:ahLst/>
              <a:cxnLst/>
              <a:rect l="l" t="t" r="r" b="b"/>
              <a:pathLst>
                <a:path w="5091" h="659" fill="none" extrusionOk="0">
                  <a:moveTo>
                    <a:pt x="5090" y="658"/>
                  </a:moveTo>
                  <a:lnTo>
                    <a:pt x="0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1228;p52">
              <a:extLst>
                <a:ext uri="{FF2B5EF4-FFF2-40B4-BE49-F238E27FC236}">
                  <a16:creationId xmlns:a16="http://schemas.microsoft.com/office/drawing/2014/main" id="{7BFF197A-EFA1-4580-A50A-17D44E3F0896}"/>
                </a:ext>
              </a:extLst>
            </p:cNvPr>
            <p:cNvSpPr/>
            <p:nvPr/>
          </p:nvSpPr>
          <p:spPr>
            <a:xfrm>
              <a:off x="5489030" y="5299675"/>
              <a:ext cx="14489" cy="80130"/>
            </a:xfrm>
            <a:custGeom>
              <a:avLst/>
              <a:gdLst/>
              <a:ahLst/>
              <a:cxnLst/>
              <a:rect l="l" t="t" r="r" b="b"/>
              <a:pathLst>
                <a:path w="196" h="5067" fill="none" extrusionOk="0">
                  <a:moveTo>
                    <a:pt x="0" y="5067"/>
                  </a:moveTo>
                  <a:lnTo>
                    <a:pt x="195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1229;p52">
              <a:extLst>
                <a:ext uri="{FF2B5EF4-FFF2-40B4-BE49-F238E27FC236}">
                  <a16:creationId xmlns:a16="http://schemas.microsoft.com/office/drawing/2014/main" id="{FB3F3367-D549-42DE-83C4-EF29BB6F24AE}"/>
                </a:ext>
              </a:extLst>
            </p:cNvPr>
            <p:cNvSpPr/>
            <p:nvPr/>
          </p:nvSpPr>
          <p:spPr>
            <a:xfrm flipV="1">
              <a:off x="5137392" y="5190934"/>
              <a:ext cx="281858" cy="50891"/>
            </a:xfrm>
            <a:custGeom>
              <a:avLst/>
              <a:gdLst/>
              <a:ahLst/>
              <a:cxnLst/>
              <a:rect l="l" t="t" r="r" b="b"/>
              <a:pathLst>
                <a:path w="5651" h="2340" fill="none" extrusionOk="0">
                  <a:moveTo>
                    <a:pt x="0" y="2339"/>
                  </a:moveTo>
                  <a:lnTo>
                    <a:pt x="5651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4425272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3"/>
          <p:cNvSpPr txBox="1">
            <a:spLocks noGrp="1"/>
          </p:cNvSpPr>
          <p:nvPr>
            <p:ph type="ctrTitle" idx="4294967295"/>
          </p:nvPr>
        </p:nvSpPr>
        <p:spPr>
          <a:xfrm>
            <a:off x="685800" y="2802542"/>
            <a:ext cx="77724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/>
              <a:t>Section Two</a:t>
            </a:r>
            <a:endParaRPr sz="7200" b="1" dirty="0"/>
          </a:p>
        </p:txBody>
      </p:sp>
      <p:sp>
        <p:nvSpPr>
          <p:cNvPr id="162" name="Google Shape;162;p23"/>
          <p:cNvSpPr txBox="1">
            <a:spLocks noGrp="1"/>
          </p:cNvSpPr>
          <p:nvPr>
            <p:ph type="subTitle" idx="4294967295"/>
          </p:nvPr>
        </p:nvSpPr>
        <p:spPr>
          <a:xfrm>
            <a:off x="685800" y="3868754"/>
            <a:ext cx="77724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</a:rPr>
              <a:t>Actual study process and outcomes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171" name="Google Shape;171;p23"/>
          <p:cNvSpPr/>
          <p:nvPr/>
        </p:nvSpPr>
        <p:spPr>
          <a:xfrm>
            <a:off x="6852314" y="371223"/>
            <a:ext cx="248676" cy="237445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23"/>
          <p:cNvSpPr/>
          <p:nvPr/>
        </p:nvSpPr>
        <p:spPr>
          <a:xfrm rot="2697569">
            <a:off x="8048925" y="1928866"/>
            <a:ext cx="377468" cy="360421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23"/>
          <p:cNvSpPr/>
          <p:nvPr/>
        </p:nvSpPr>
        <p:spPr>
          <a:xfrm>
            <a:off x="8458200" y="1660598"/>
            <a:ext cx="151199" cy="144406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23"/>
          <p:cNvSpPr/>
          <p:nvPr/>
        </p:nvSpPr>
        <p:spPr>
          <a:xfrm rot="1280187">
            <a:off x="6680046" y="1449863"/>
            <a:ext cx="151179" cy="144398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23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  <p:sp>
        <p:nvSpPr>
          <p:cNvPr id="176" name="Google Shape;176;p23"/>
          <p:cNvSpPr/>
          <p:nvPr/>
        </p:nvSpPr>
        <p:spPr>
          <a:xfrm>
            <a:off x="1635350" y="1665933"/>
            <a:ext cx="5956025" cy="1074500"/>
          </a:xfrm>
          <a:custGeom>
            <a:avLst/>
            <a:gdLst/>
            <a:ahLst/>
            <a:cxnLst/>
            <a:rect l="l" t="t" r="r" b="b"/>
            <a:pathLst>
              <a:path w="238241" h="42980" extrusionOk="0">
                <a:moveTo>
                  <a:pt x="0" y="14049"/>
                </a:moveTo>
                <a:cubicBezTo>
                  <a:pt x="5476" y="8573"/>
                  <a:pt x="13935" y="7254"/>
                  <a:pt x="21126" y="4377"/>
                </a:cubicBezTo>
                <a:cubicBezTo>
                  <a:pt x="34915" y="-1140"/>
                  <a:pt x="51579" y="-1336"/>
                  <a:pt x="65669" y="3359"/>
                </a:cubicBezTo>
                <a:cubicBezTo>
                  <a:pt x="71835" y="5414"/>
                  <a:pt x="79874" y="8507"/>
                  <a:pt x="81450" y="14813"/>
                </a:cubicBezTo>
                <a:cubicBezTo>
                  <a:pt x="82973" y="20904"/>
                  <a:pt x="84783" y="28176"/>
                  <a:pt x="81704" y="33648"/>
                </a:cubicBezTo>
                <a:cubicBezTo>
                  <a:pt x="77323" y="41435"/>
                  <a:pt x="64779" y="44711"/>
                  <a:pt x="56251" y="42047"/>
                </a:cubicBezTo>
                <a:cubicBezTo>
                  <a:pt x="49198" y="39844"/>
                  <a:pt x="46785" y="28700"/>
                  <a:pt x="48107" y="21430"/>
                </a:cubicBezTo>
                <a:cubicBezTo>
                  <a:pt x="48970" y="16684"/>
                  <a:pt x="53054" y="12574"/>
                  <a:pt x="57270" y="10231"/>
                </a:cubicBezTo>
                <a:cubicBezTo>
                  <a:pt x="87007" y="-6292"/>
                  <a:pt x="121672" y="33365"/>
                  <a:pt x="155264" y="38739"/>
                </a:cubicBezTo>
                <a:cubicBezTo>
                  <a:pt x="174115" y="41755"/>
                  <a:pt x="194150" y="44396"/>
                  <a:pt x="212533" y="39248"/>
                </a:cubicBezTo>
                <a:cubicBezTo>
                  <a:pt x="225473" y="35624"/>
                  <a:pt x="238241" y="21633"/>
                  <a:pt x="238241" y="8195"/>
                </a:cubicBezTo>
              </a:path>
            </a:pathLst>
          </a:custGeom>
          <a:noFill/>
          <a:ln w="9525" cap="flat" cmpd="sng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</p:spPr>
      </p:sp>
      <p:grpSp>
        <p:nvGrpSpPr>
          <p:cNvPr id="33" name="Google Shape;973;p52">
            <a:extLst>
              <a:ext uri="{FF2B5EF4-FFF2-40B4-BE49-F238E27FC236}">
                <a16:creationId xmlns:a16="http://schemas.microsoft.com/office/drawing/2014/main" id="{5BA9507E-DBA5-44B3-A32C-C81792F8AC14}"/>
              </a:ext>
            </a:extLst>
          </p:cNvPr>
          <p:cNvGrpSpPr/>
          <p:nvPr/>
        </p:nvGrpSpPr>
        <p:grpSpPr>
          <a:xfrm>
            <a:off x="907071" y="1805004"/>
            <a:ext cx="645553" cy="654140"/>
            <a:chOff x="3951850" y="2985350"/>
            <a:chExt cx="407950" cy="416500"/>
          </a:xfrm>
        </p:grpSpPr>
        <p:sp>
          <p:nvSpPr>
            <p:cNvPr id="34" name="Google Shape;974;p52">
              <a:extLst>
                <a:ext uri="{FF2B5EF4-FFF2-40B4-BE49-F238E27FC236}">
                  <a16:creationId xmlns:a16="http://schemas.microsoft.com/office/drawing/2014/main" id="{B4E499D2-85F8-48E6-873D-18E05458823C}"/>
                </a:ext>
              </a:extLst>
            </p:cNvPr>
            <p:cNvSpPr/>
            <p:nvPr/>
          </p:nvSpPr>
          <p:spPr>
            <a:xfrm>
              <a:off x="3951850" y="2985350"/>
              <a:ext cx="314800" cy="314825"/>
            </a:xfrm>
            <a:custGeom>
              <a:avLst/>
              <a:gdLst/>
              <a:ahLst/>
              <a:cxnLst/>
              <a:rect l="l" t="t" r="r" b="b"/>
              <a:pathLst>
                <a:path w="12592" h="12593" fill="none" extrusionOk="0">
                  <a:moveTo>
                    <a:pt x="6284" y="1"/>
                  </a:moveTo>
                  <a:lnTo>
                    <a:pt x="6284" y="1"/>
                  </a:lnTo>
                  <a:lnTo>
                    <a:pt x="5967" y="25"/>
                  </a:lnTo>
                  <a:lnTo>
                    <a:pt x="5651" y="49"/>
                  </a:lnTo>
                  <a:lnTo>
                    <a:pt x="5334" y="74"/>
                  </a:lnTo>
                  <a:lnTo>
                    <a:pt x="5017" y="147"/>
                  </a:lnTo>
                  <a:lnTo>
                    <a:pt x="4725" y="220"/>
                  </a:lnTo>
                  <a:lnTo>
                    <a:pt x="4433" y="293"/>
                  </a:lnTo>
                  <a:lnTo>
                    <a:pt x="4141" y="390"/>
                  </a:lnTo>
                  <a:lnTo>
                    <a:pt x="3848" y="512"/>
                  </a:lnTo>
                  <a:lnTo>
                    <a:pt x="3556" y="634"/>
                  </a:lnTo>
                  <a:lnTo>
                    <a:pt x="3288" y="780"/>
                  </a:lnTo>
                  <a:lnTo>
                    <a:pt x="3020" y="926"/>
                  </a:lnTo>
                  <a:lnTo>
                    <a:pt x="2777" y="1072"/>
                  </a:lnTo>
                  <a:lnTo>
                    <a:pt x="2290" y="1437"/>
                  </a:lnTo>
                  <a:lnTo>
                    <a:pt x="1851" y="1852"/>
                  </a:lnTo>
                  <a:lnTo>
                    <a:pt x="1437" y="2290"/>
                  </a:lnTo>
                  <a:lnTo>
                    <a:pt x="1072" y="2777"/>
                  </a:lnTo>
                  <a:lnTo>
                    <a:pt x="901" y="3045"/>
                  </a:lnTo>
                  <a:lnTo>
                    <a:pt x="755" y="3313"/>
                  </a:lnTo>
                  <a:lnTo>
                    <a:pt x="609" y="3581"/>
                  </a:lnTo>
                  <a:lnTo>
                    <a:pt x="487" y="3849"/>
                  </a:lnTo>
                  <a:lnTo>
                    <a:pt x="390" y="4141"/>
                  </a:lnTo>
                  <a:lnTo>
                    <a:pt x="292" y="4433"/>
                  </a:lnTo>
                  <a:lnTo>
                    <a:pt x="195" y="4725"/>
                  </a:lnTo>
                  <a:lnTo>
                    <a:pt x="122" y="5042"/>
                  </a:lnTo>
                  <a:lnTo>
                    <a:pt x="73" y="5334"/>
                  </a:lnTo>
                  <a:lnTo>
                    <a:pt x="25" y="5651"/>
                  </a:lnTo>
                  <a:lnTo>
                    <a:pt x="0" y="5968"/>
                  </a:lnTo>
                  <a:lnTo>
                    <a:pt x="0" y="6308"/>
                  </a:lnTo>
                  <a:lnTo>
                    <a:pt x="0" y="6308"/>
                  </a:lnTo>
                  <a:lnTo>
                    <a:pt x="0" y="6625"/>
                  </a:lnTo>
                  <a:lnTo>
                    <a:pt x="25" y="6942"/>
                  </a:lnTo>
                  <a:lnTo>
                    <a:pt x="73" y="7258"/>
                  </a:lnTo>
                  <a:lnTo>
                    <a:pt x="122" y="7575"/>
                  </a:lnTo>
                  <a:lnTo>
                    <a:pt x="195" y="7867"/>
                  </a:lnTo>
                  <a:lnTo>
                    <a:pt x="292" y="8184"/>
                  </a:lnTo>
                  <a:lnTo>
                    <a:pt x="390" y="8476"/>
                  </a:lnTo>
                  <a:lnTo>
                    <a:pt x="487" y="8744"/>
                  </a:lnTo>
                  <a:lnTo>
                    <a:pt x="609" y="9036"/>
                  </a:lnTo>
                  <a:lnTo>
                    <a:pt x="755" y="9304"/>
                  </a:lnTo>
                  <a:lnTo>
                    <a:pt x="901" y="9572"/>
                  </a:lnTo>
                  <a:lnTo>
                    <a:pt x="1072" y="9816"/>
                  </a:lnTo>
                  <a:lnTo>
                    <a:pt x="1437" y="10303"/>
                  </a:lnTo>
                  <a:lnTo>
                    <a:pt x="1851" y="10741"/>
                  </a:lnTo>
                  <a:lnTo>
                    <a:pt x="2290" y="11155"/>
                  </a:lnTo>
                  <a:lnTo>
                    <a:pt x="2777" y="11520"/>
                  </a:lnTo>
                  <a:lnTo>
                    <a:pt x="3020" y="11691"/>
                  </a:lnTo>
                  <a:lnTo>
                    <a:pt x="3288" y="11837"/>
                  </a:lnTo>
                  <a:lnTo>
                    <a:pt x="3556" y="11983"/>
                  </a:lnTo>
                  <a:lnTo>
                    <a:pt x="3848" y="12105"/>
                  </a:lnTo>
                  <a:lnTo>
                    <a:pt x="4141" y="12202"/>
                  </a:lnTo>
                  <a:lnTo>
                    <a:pt x="4433" y="12300"/>
                  </a:lnTo>
                  <a:lnTo>
                    <a:pt x="4725" y="12397"/>
                  </a:lnTo>
                  <a:lnTo>
                    <a:pt x="5017" y="12470"/>
                  </a:lnTo>
                  <a:lnTo>
                    <a:pt x="5334" y="12519"/>
                  </a:lnTo>
                  <a:lnTo>
                    <a:pt x="5651" y="12568"/>
                  </a:lnTo>
                  <a:lnTo>
                    <a:pt x="5967" y="12592"/>
                  </a:lnTo>
                  <a:lnTo>
                    <a:pt x="6284" y="12592"/>
                  </a:lnTo>
                  <a:lnTo>
                    <a:pt x="6284" y="12592"/>
                  </a:lnTo>
                  <a:lnTo>
                    <a:pt x="6625" y="12592"/>
                  </a:lnTo>
                  <a:lnTo>
                    <a:pt x="6941" y="12568"/>
                  </a:lnTo>
                  <a:lnTo>
                    <a:pt x="7258" y="12519"/>
                  </a:lnTo>
                  <a:lnTo>
                    <a:pt x="7550" y="12470"/>
                  </a:lnTo>
                  <a:lnTo>
                    <a:pt x="7867" y="12397"/>
                  </a:lnTo>
                  <a:lnTo>
                    <a:pt x="8159" y="12300"/>
                  </a:lnTo>
                  <a:lnTo>
                    <a:pt x="8451" y="12202"/>
                  </a:lnTo>
                  <a:lnTo>
                    <a:pt x="8744" y="12105"/>
                  </a:lnTo>
                  <a:lnTo>
                    <a:pt x="9012" y="11983"/>
                  </a:lnTo>
                  <a:lnTo>
                    <a:pt x="9279" y="11837"/>
                  </a:lnTo>
                  <a:lnTo>
                    <a:pt x="9547" y="11691"/>
                  </a:lnTo>
                  <a:lnTo>
                    <a:pt x="9815" y="11520"/>
                  </a:lnTo>
                  <a:lnTo>
                    <a:pt x="10302" y="11155"/>
                  </a:lnTo>
                  <a:lnTo>
                    <a:pt x="10741" y="10741"/>
                  </a:lnTo>
                  <a:lnTo>
                    <a:pt x="11155" y="10303"/>
                  </a:lnTo>
                  <a:lnTo>
                    <a:pt x="11520" y="9816"/>
                  </a:lnTo>
                  <a:lnTo>
                    <a:pt x="11666" y="9572"/>
                  </a:lnTo>
                  <a:lnTo>
                    <a:pt x="11812" y="9304"/>
                  </a:lnTo>
                  <a:lnTo>
                    <a:pt x="11958" y="9036"/>
                  </a:lnTo>
                  <a:lnTo>
                    <a:pt x="12080" y="8744"/>
                  </a:lnTo>
                  <a:lnTo>
                    <a:pt x="12202" y="8476"/>
                  </a:lnTo>
                  <a:lnTo>
                    <a:pt x="12299" y="8184"/>
                  </a:lnTo>
                  <a:lnTo>
                    <a:pt x="12397" y="7867"/>
                  </a:lnTo>
                  <a:lnTo>
                    <a:pt x="12446" y="7575"/>
                  </a:lnTo>
                  <a:lnTo>
                    <a:pt x="12519" y="7258"/>
                  </a:lnTo>
                  <a:lnTo>
                    <a:pt x="12543" y="6942"/>
                  </a:lnTo>
                  <a:lnTo>
                    <a:pt x="12567" y="6625"/>
                  </a:lnTo>
                  <a:lnTo>
                    <a:pt x="12592" y="6308"/>
                  </a:lnTo>
                  <a:lnTo>
                    <a:pt x="12592" y="6308"/>
                  </a:lnTo>
                  <a:lnTo>
                    <a:pt x="12567" y="5968"/>
                  </a:lnTo>
                  <a:lnTo>
                    <a:pt x="12543" y="5651"/>
                  </a:lnTo>
                  <a:lnTo>
                    <a:pt x="12519" y="5334"/>
                  </a:lnTo>
                  <a:lnTo>
                    <a:pt x="12446" y="5042"/>
                  </a:lnTo>
                  <a:lnTo>
                    <a:pt x="12397" y="4725"/>
                  </a:lnTo>
                  <a:lnTo>
                    <a:pt x="12299" y="4433"/>
                  </a:lnTo>
                  <a:lnTo>
                    <a:pt x="12202" y="4141"/>
                  </a:lnTo>
                  <a:lnTo>
                    <a:pt x="12080" y="3849"/>
                  </a:lnTo>
                  <a:lnTo>
                    <a:pt x="11958" y="3581"/>
                  </a:lnTo>
                  <a:lnTo>
                    <a:pt x="11812" y="3313"/>
                  </a:lnTo>
                  <a:lnTo>
                    <a:pt x="11666" y="3045"/>
                  </a:lnTo>
                  <a:lnTo>
                    <a:pt x="11520" y="2777"/>
                  </a:lnTo>
                  <a:lnTo>
                    <a:pt x="11155" y="2290"/>
                  </a:lnTo>
                  <a:lnTo>
                    <a:pt x="10741" y="1852"/>
                  </a:lnTo>
                  <a:lnTo>
                    <a:pt x="10302" y="1437"/>
                  </a:lnTo>
                  <a:lnTo>
                    <a:pt x="9815" y="1072"/>
                  </a:lnTo>
                  <a:lnTo>
                    <a:pt x="9547" y="926"/>
                  </a:lnTo>
                  <a:lnTo>
                    <a:pt x="9279" y="780"/>
                  </a:lnTo>
                  <a:lnTo>
                    <a:pt x="9012" y="634"/>
                  </a:lnTo>
                  <a:lnTo>
                    <a:pt x="8744" y="512"/>
                  </a:lnTo>
                  <a:lnTo>
                    <a:pt x="8451" y="390"/>
                  </a:lnTo>
                  <a:lnTo>
                    <a:pt x="8159" y="293"/>
                  </a:lnTo>
                  <a:lnTo>
                    <a:pt x="7867" y="220"/>
                  </a:lnTo>
                  <a:lnTo>
                    <a:pt x="7550" y="147"/>
                  </a:lnTo>
                  <a:lnTo>
                    <a:pt x="7258" y="74"/>
                  </a:lnTo>
                  <a:lnTo>
                    <a:pt x="6941" y="49"/>
                  </a:lnTo>
                  <a:lnTo>
                    <a:pt x="6625" y="25"/>
                  </a:lnTo>
                  <a:lnTo>
                    <a:pt x="6284" y="1"/>
                  </a:lnTo>
                  <a:lnTo>
                    <a:pt x="6284" y="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975;p52">
              <a:extLst>
                <a:ext uri="{FF2B5EF4-FFF2-40B4-BE49-F238E27FC236}">
                  <a16:creationId xmlns:a16="http://schemas.microsoft.com/office/drawing/2014/main" id="{571F0979-3FF2-4056-8F4A-532915DE37A5}"/>
                </a:ext>
              </a:extLst>
            </p:cNvPr>
            <p:cNvSpPr/>
            <p:nvPr/>
          </p:nvSpPr>
          <p:spPr>
            <a:xfrm>
              <a:off x="3988375" y="3021875"/>
              <a:ext cx="241750" cy="241750"/>
            </a:xfrm>
            <a:custGeom>
              <a:avLst/>
              <a:gdLst/>
              <a:ahLst/>
              <a:cxnLst/>
              <a:rect l="l" t="t" r="r" b="b"/>
              <a:pathLst>
                <a:path w="9670" h="9670" fill="none" extrusionOk="0">
                  <a:moveTo>
                    <a:pt x="4823" y="1"/>
                  </a:moveTo>
                  <a:lnTo>
                    <a:pt x="4823" y="1"/>
                  </a:lnTo>
                  <a:lnTo>
                    <a:pt x="4336" y="25"/>
                  </a:lnTo>
                  <a:lnTo>
                    <a:pt x="3849" y="98"/>
                  </a:lnTo>
                  <a:lnTo>
                    <a:pt x="3386" y="220"/>
                  </a:lnTo>
                  <a:lnTo>
                    <a:pt x="2947" y="391"/>
                  </a:lnTo>
                  <a:lnTo>
                    <a:pt x="2533" y="585"/>
                  </a:lnTo>
                  <a:lnTo>
                    <a:pt x="2144" y="829"/>
                  </a:lnTo>
                  <a:lnTo>
                    <a:pt x="1754" y="1121"/>
                  </a:lnTo>
                  <a:lnTo>
                    <a:pt x="1413" y="1438"/>
                  </a:lnTo>
                  <a:lnTo>
                    <a:pt x="1096" y="1779"/>
                  </a:lnTo>
                  <a:lnTo>
                    <a:pt x="829" y="2144"/>
                  </a:lnTo>
                  <a:lnTo>
                    <a:pt x="585" y="2534"/>
                  </a:lnTo>
                  <a:lnTo>
                    <a:pt x="390" y="2972"/>
                  </a:lnTo>
                  <a:lnTo>
                    <a:pt x="220" y="3411"/>
                  </a:lnTo>
                  <a:lnTo>
                    <a:pt x="98" y="3873"/>
                  </a:lnTo>
                  <a:lnTo>
                    <a:pt x="25" y="4336"/>
                  </a:lnTo>
                  <a:lnTo>
                    <a:pt x="1" y="4847"/>
                  </a:lnTo>
                  <a:lnTo>
                    <a:pt x="1" y="4847"/>
                  </a:lnTo>
                  <a:lnTo>
                    <a:pt x="25" y="5335"/>
                  </a:lnTo>
                  <a:lnTo>
                    <a:pt x="98" y="5822"/>
                  </a:lnTo>
                  <a:lnTo>
                    <a:pt x="220" y="6284"/>
                  </a:lnTo>
                  <a:lnTo>
                    <a:pt x="390" y="6723"/>
                  </a:lnTo>
                  <a:lnTo>
                    <a:pt x="585" y="7137"/>
                  </a:lnTo>
                  <a:lnTo>
                    <a:pt x="829" y="7527"/>
                  </a:lnTo>
                  <a:lnTo>
                    <a:pt x="1096" y="7916"/>
                  </a:lnTo>
                  <a:lnTo>
                    <a:pt x="1413" y="8257"/>
                  </a:lnTo>
                  <a:lnTo>
                    <a:pt x="1754" y="8574"/>
                  </a:lnTo>
                  <a:lnTo>
                    <a:pt x="2144" y="8842"/>
                  </a:lnTo>
                  <a:lnTo>
                    <a:pt x="2533" y="9085"/>
                  </a:lnTo>
                  <a:lnTo>
                    <a:pt x="2947" y="9280"/>
                  </a:lnTo>
                  <a:lnTo>
                    <a:pt x="3386" y="9451"/>
                  </a:lnTo>
                  <a:lnTo>
                    <a:pt x="3849" y="9572"/>
                  </a:lnTo>
                  <a:lnTo>
                    <a:pt x="4336" y="9645"/>
                  </a:lnTo>
                  <a:lnTo>
                    <a:pt x="4823" y="9670"/>
                  </a:lnTo>
                  <a:lnTo>
                    <a:pt x="4823" y="9670"/>
                  </a:lnTo>
                  <a:lnTo>
                    <a:pt x="5334" y="9645"/>
                  </a:lnTo>
                  <a:lnTo>
                    <a:pt x="5797" y="9572"/>
                  </a:lnTo>
                  <a:lnTo>
                    <a:pt x="6260" y="9451"/>
                  </a:lnTo>
                  <a:lnTo>
                    <a:pt x="6698" y="9280"/>
                  </a:lnTo>
                  <a:lnTo>
                    <a:pt x="7136" y="9085"/>
                  </a:lnTo>
                  <a:lnTo>
                    <a:pt x="7526" y="8842"/>
                  </a:lnTo>
                  <a:lnTo>
                    <a:pt x="7892" y="8574"/>
                  </a:lnTo>
                  <a:lnTo>
                    <a:pt x="8232" y="8257"/>
                  </a:lnTo>
                  <a:lnTo>
                    <a:pt x="8549" y="7916"/>
                  </a:lnTo>
                  <a:lnTo>
                    <a:pt x="8841" y="7527"/>
                  </a:lnTo>
                  <a:lnTo>
                    <a:pt x="9085" y="7137"/>
                  </a:lnTo>
                  <a:lnTo>
                    <a:pt x="9280" y="6723"/>
                  </a:lnTo>
                  <a:lnTo>
                    <a:pt x="9450" y="6284"/>
                  </a:lnTo>
                  <a:lnTo>
                    <a:pt x="9572" y="5822"/>
                  </a:lnTo>
                  <a:lnTo>
                    <a:pt x="9645" y="5335"/>
                  </a:lnTo>
                  <a:lnTo>
                    <a:pt x="9669" y="4847"/>
                  </a:lnTo>
                  <a:lnTo>
                    <a:pt x="9669" y="4847"/>
                  </a:lnTo>
                  <a:lnTo>
                    <a:pt x="9645" y="4336"/>
                  </a:lnTo>
                  <a:lnTo>
                    <a:pt x="9572" y="3873"/>
                  </a:lnTo>
                  <a:lnTo>
                    <a:pt x="9450" y="3411"/>
                  </a:lnTo>
                  <a:lnTo>
                    <a:pt x="9280" y="2972"/>
                  </a:lnTo>
                  <a:lnTo>
                    <a:pt x="9085" y="2534"/>
                  </a:lnTo>
                  <a:lnTo>
                    <a:pt x="8841" y="2144"/>
                  </a:lnTo>
                  <a:lnTo>
                    <a:pt x="8549" y="1779"/>
                  </a:lnTo>
                  <a:lnTo>
                    <a:pt x="8232" y="1438"/>
                  </a:lnTo>
                  <a:lnTo>
                    <a:pt x="7892" y="1121"/>
                  </a:lnTo>
                  <a:lnTo>
                    <a:pt x="7526" y="829"/>
                  </a:lnTo>
                  <a:lnTo>
                    <a:pt x="7136" y="585"/>
                  </a:lnTo>
                  <a:lnTo>
                    <a:pt x="6698" y="391"/>
                  </a:lnTo>
                  <a:lnTo>
                    <a:pt x="6260" y="220"/>
                  </a:lnTo>
                  <a:lnTo>
                    <a:pt x="5797" y="98"/>
                  </a:lnTo>
                  <a:lnTo>
                    <a:pt x="5334" y="25"/>
                  </a:lnTo>
                  <a:lnTo>
                    <a:pt x="4823" y="1"/>
                  </a:lnTo>
                  <a:lnTo>
                    <a:pt x="4823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976;p52">
              <a:extLst>
                <a:ext uri="{FF2B5EF4-FFF2-40B4-BE49-F238E27FC236}">
                  <a16:creationId xmlns:a16="http://schemas.microsoft.com/office/drawing/2014/main" id="{586C7435-D054-4925-B6EB-F99EB745EDA4}"/>
                </a:ext>
              </a:extLst>
            </p:cNvPr>
            <p:cNvSpPr/>
            <p:nvPr/>
          </p:nvSpPr>
          <p:spPr>
            <a:xfrm>
              <a:off x="4024300" y="3058425"/>
              <a:ext cx="84650" cy="84650"/>
            </a:xfrm>
            <a:custGeom>
              <a:avLst/>
              <a:gdLst/>
              <a:ahLst/>
              <a:cxnLst/>
              <a:rect l="l" t="t" r="r" b="b"/>
              <a:pathLst>
                <a:path w="3386" h="3386" fill="none" extrusionOk="0">
                  <a:moveTo>
                    <a:pt x="0" y="3385"/>
                  </a:moveTo>
                  <a:lnTo>
                    <a:pt x="0" y="3385"/>
                  </a:lnTo>
                  <a:lnTo>
                    <a:pt x="25" y="3020"/>
                  </a:lnTo>
                  <a:lnTo>
                    <a:pt x="74" y="2704"/>
                  </a:lnTo>
                  <a:lnTo>
                    <a:pt x="147" y="2363"/>
                  </a:lnTo>
                  <a:lnTo>
                    <a:pt x="268" y="2070"/>
                  </a:lnTo>
                  <a:lnTo>
                    <a:pt x="414" y="1754"/>
                  </a:lnTo>
                  <a:lnTo>
                    <a:pt x="585" y="1486"/>
                  </a:lnTo>
                  <a:lnTo>
                    <a:pt x="780" y="1218"/>
                  </a:lnTo>
                  <a:lnTo>
                    <a:pt x="999" y="974"/>
                  </a:lnTo>
                  <a:lnTo>
                    <a:pt x="1243" y="755"/>
                  </a:lnTo>
                  <a:lnTo>
                    <a:pt x="1510" y="560"/>
                  </a:lnTo>
                  <a:lnTo>
                    <a:pt x="1778" y="390"/>
                  </a:lnTo>
                  <a:lnTo>
                    <a:pt x="2071" y="244"/>
                  </a:lnTo>
                  <a:lnTo>
                    <a:pt x="2387" y="146"/>
                  </a:lnTo>
                  <a:lnTo>
                    <a:pt x="2704" y="49"/>
                  </a:lnTo>
                  <a:lnTo>
                    <a:pt x="3045" y="0"/>
                  </a:lnTo>
                  <a:lnTo>
                    <a:pt x="3386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977;p52">
              <a:extLst>
                <a:ext uri="{FF2B5EF4-FFF2-40B4-BE49-F238E27FC236}">
                  <a16:creationId xmlns:a16="http://schemas.microsoft.com/office/drawing/2014/main" id="{B9002572-4D04-4221-B5E1-839554B48BF8}"/>
                </a:ext>
              </a:extLst>
            </p:cNvPr>
            <p:cNvSpPr/>
            <p:nvPr/>
          </p:nvSpPr>
          <p:spPr>
            <a:xfrm>
              <a:off x="4205750" y="3248375"/>
              <a:ext cx="154050" cy="153475"/>
            </a:xfrm>
            <a:custGeom>
              <a:avLst/>
              <a:gdLst/>
              <a:ahLst/>
              <a:cxnLst/>
              <a:rect l="l" t="t" r="r" b="b"/>
              <a:pathLst>
                <a:path w="6162" h="6139" fill="none" extrusionOk="0">
                  <a:moveTo>
                    <a:pt x="0" y="1024"/>
                  </a:moveTo>
                  <a:lnTo>
                    <a:pt x="4969" y="5992"/>
                  </a:lnTo>
                  <a:lnTo>
                    <a:pt x="4969" y="5992"/>
                  </a:lnTo>
                  <a:lnTo>
                    <a:pt x="5042" y="6041"/>
                  </a:lnTo>
                  <a:lnTo>
                    <a:pt x="5115" y="6090"/>
                  </a:lnTo>
                  <a:lnTo>
                    <a:pt x="5212" y="6114"/>
                  </a:lnTo>
                  <a:lnTo>
                    <a:pt x="5310" y="6138"/>
                  </a:lnTo>
                  <a:lnTo>
                    <a:pt x="5407" y="6114"/>
                  </a:lnTo>
                  <a:lnTo>
                    <a:pt x="5480" y="6090"/>
                  </a:lnTo>
                  <a:lnTo>
                    <a:pt x="5577" y="6041"/>
                  </a:lnTo>
                  <a:lnTo>
                    <a:pt x="5651" y="5992"/>
                  </a:lnTo>
                  <a:lnTo>
                    <a:pt x="6016" y="5627"/>
                  </a:lnTo>
                  <a:lnTo>
                    <a:pt x="6016" y="5627"/>
                  </a:lnTo>
                  <a:lnTo>
                    <a:pt x="6089" y="5554"/>
                  </a:lnTo>
                  <a:lnTo>
                    <a:pt x="6138" y="5456"/>
                  </a:lnTo>
                  <a:lnTo>
                    <a:pt x="6162" y="5359"/>
                  </a:lnTo>
                  <a:lnTo>
                    <a:pt x="6162" y="5286"/>
                  </a:lnTo>
                  <a:lnTo>
                    <a:pt x="6162" y="5188"/>
                  </a:lnTo>
                  <a:lnTo>
                    <a:pt x="6138" y="5091"/>
                  </a:lnTo>
                  <a:lnTo>
                    <a:pt x="6089" y="5018"/>
                  </a:lnTo>
                  <a:lnTo>
                    <a:pt x="6016" y="4921"/>
                  </a:lnTo>
                  <a:lnTo>
                    <a:pt x="1072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" name="Google Shape;1008;p52">
            <a:extLst>
              <a:ext uri="{FF2B5EF4-FFF2-40B4-BE49-F238E27FC236}">
                <a16:creationId xmlns:a16="http://schemas.microsoft.com/office/drawing/2014/main" id="{C326CD85-28CB-40CD-9CC4-49AF29BADE92}"/>
              </a:ext>
            </a:extLst>
          </p:cNvPr>
          <p:cNvGrpSpPr/>
          <p:nvPr/>
        </p:nvGrpSpPr>
        <p:grpSpPr>
          <a:xfrm rot="21083735">
            <a:off x="7284150" y="749640"/>
            <a:ext cx="1128708" cy="691054"/>
            <a:chOff x="3932350" y="3714775"/>
            <a:chExt cx="439650" cy="319075"/>
          </a:xfrm>
        </p:grpSpPr>
        <p:sp>
          <p:nvSpPr>
            <p:cNvPr id="39" name="Google Shape;1009;p52">
              <a:extLst>
                <a:ext uri="{FF2B5EF4-FFF2-40B4-BE49-F238E27FC236}">
                  <a16:creationId xmlns:a16="http://schemas.microsoft.com/office/drawing/2014/main" id="{2FDE56A6-B636-47B1-899C-353F1D94825E}"/>
                </a:ext>
              </a:extLst>
            </p:cNvPr>
            <p:cNvSpPr/>
            <p:nvPr/>
          </p:nvSpPr>
          <p:spPr>
            <a:xfrm>
              <a:off x="3932350" y="3714775"/>
              <a:ext cx="439650" cy="319075"/>
            </a:xfrm>
            <a:custGeom>
              <a:avLst/>
              <a:gdLst/>
              <a:ahLst/>
              <a:cxnLst/>
              <a:rect l="l" t="t" r="r" b="b"/>
              <a:pathLst>
                <a:path w="17586" h="12763" fill="none" extrusionOk="0">
                  <a:moveTo>
                    <a:pt x="1" y="1"/>
                  </a:moveTo>
                  <a:lnTo>
                    <a:pt x="1" y="12276"/>
                  </a:lnTo>
                  <a:lnTo>
                    <a:pt x="1" y="12276"/>
                  </a:lnTo>
                  <a:lnTo>
                    <a:pt x="1" y="12373"/>
                  </a:lnTo>
                  <a:lnTo>
                    <a:pt x="25" y="12471"/>
                  </a:lnTo>
                  <a:lnTo>
                    <a:pt x="74" y="12544"/>
                  </a:lnTo>
                  <a:lnTo>
                    <a:pt x="123" y="12617"/>
                  </a:lnTo>
                  <a:lnTo>
                    <a:pt x="196" y="12690"/>
                  </a:lnTo>
                  <a:lnTo>
                    <a:pt x="293" y="12714"/>
                  </a:lnTo>
                  <a:lnTo>
                    <a:pt x="366" y="12763"/>
                  </a:lnTo>
                  <a:lnTo>
                    <a:pt x="488" y="12763"/>
                  </a:lnTo>
                  <a:lnTo>
                    <a:pt x="17585" y="1276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1010;p52">
              <a:extLst>
                <a:ext uri="{FF2B5EF4-FFF2-40B4-BE49-F238E27FC236}">
                  <a16:creationId xmlns:a16="http://schemas.microsoft.com/office/drawing/2014/main" id="{2CD50D69-E0BD-4F2F-AF46-6928BC62B9AA}"/>
                </a:ext>
              </a:extLst>
            </p:cNvPr>
            <p:cNvSpPr/>
            <p:nvPr/>
          </p:nvSpPr>
          <p:spPr>
            <a:xfrm>
              <a:off x="3970100" y="3862750"/>
              <a:ext cx="77350" cy="132750"/>
            </a:xfrm>
            <a:custGeom>
              <a:avLst/>
              <a:gdLst/>
              <a:ahLst/>
              <a:cxnLst/>
              <a:rect l="l" t="t" r="r" b="b"/>
              <a:pathLst>
                <a:path w="3094" h="5310" fill="none" extrusionOk="0">
                  <a:moveTo>
                    <a:pt x="3094" y="5309"/>
                  </a:moveTo>
                  <a:lnTo>
                    <a:pt x="3094" y="487"/>
                  </a:lnTo>
                  <a:lnTo>
                    <a:pt x="3094" y="487"/>
                  </a:lnTo>
                  <a:lnTo>
                    <a:pt x="3094" y="390"/>
                  </a:lnTo>
                  <a:lnTo>
                    <a:pt x="3070" y="292"/>
                  </a:lnTo>
                  <a:lnTo>
                    <a:pt x="3021" y="219"/>
                  </a:lnTo>
                  <a:lnTo>
                    <a:pt x="2948" y="146"/>
                  </a:lnTo>
                  <a:lnTo>
                    <a:pt x="2899" y="97"/>
                  </a:lnTo>
                  <a:lnTo>
                    <a:pt x="2802" y="49"/>
                  </a:lnTo>
                  <a:lnTo>
                    <a:pt x="2704" y="24"/>
                  </a:lnTo>
                  <a:lnTo>
                    <a:pt x="2607" y="0"/>
                  </a:lnTo>
                  <a:lnTo>
                    <a:pt x="488" y="0"/>
                  </a:lnTo>
                  <a:lnTo>
                    <a:pt x="488" y="0"/>
                  </a:lnTo>
                  <a:lnTo>
                    <a:pt x="391" y="24"/>
                  </a:lnTo>
                  <a:lnTo>
                    <a:pt x="293" y="49"/>
                  </a:lnTo>
                  <a:lnTo>
                    <a:pt x="220" y="97"/>
                  </a:lnTo>
                  <a:lnTo>
                    <a:pt x="147" y="146"/>
                  </a:lnTo>
                  <a:lnTo>
                    <a:pt x="74" y="219"/>
                  </a:lnTo>
                  <a:lnTo>
                    <a:pt x="50" y="292"/>
                  </a:lnTo>
                  <a:lnTo>
                    <a:pt x="1" y="390"/>
                  </a:lnTo>
                  <a:lnTo>
                    <a:pt x="1" y="487"/>
                  </a:lnTo>
                  <a:lnTo>
                    <a:pt x="1" y="5309"/>
                  </a:lnTo>
                  <a:lnTo>
                    <a:pt x="3094" y="530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1011;p52">
              <a:extLst>
                <a:ext uri="{FF2B5EF4-FFF2-40B4-BE49-F238E27FC236}">
                  <a16:creationId xmlns:a16="http://schemas.microsoft.com/office/drawing/2014/main" id="{D697BF49-65AD-4131-A88D-7E9CA67CE561}"/>
                </a:ext>
              </a:extLst>
            </p:cNvPr>
            <p:cNvSpPr/>
            <p:nvPr/>
          </p:nvSpPr>
          <p:spPr>
            <a:xfrm>
              <a:off x="4278800" y="3862750"/>
              <a:ext cx="77350" cy="132750"/>
            </a:xfrm>
            <a:custGeom>
              <a:avLst/>
              <a:gdLst/>
              <a:ahLst/>
              <a:cxnLst/>
              <a:rect l="l" t="t" r="r" b="b"/>
              <a:pathLst>
                <a:path w="3094" h="5310" fill="none" extrusionOk="0">
                  <a:moveTo>
                    <a:pt x="3094" y="5309"/>
                  </a:moveTo>
                  <a:lnTo>
                    <a:pt x="3094" y="487"/>
                  </a:lnTo>
                  <a:lnTo>
                    <a:pt x="3094" y="487"/>
                  </a:lnTo>
                  <a:lnTo>
                    <a:pt x="3094" y="390"/>
                  </a:lnTo>
                  <a:lnTo>
                    <a:pt x="3070" y="292"/>
                  </a:lnTo>
                  <a:lnTo>
                    <a:pt x="3021" y="219"/>
                  </a:lnTo>
                  <a:lnTo>
                    <a:pt x="2948" y="146"/>
                  </a:lnTo>
                  <a:lnTo>
                    <a:pt x="2899" y="97"/>
                  </a:lnTo>
                  <a:lnTo>
                    <a:pt x="2802" y="49"/>
                  </a:lnTo>
                  <a:lnTo>
                    <a:pt x="2704" y="24"/>
                  </a:lnTo>
                  <a:lnTo>
                    <a:pt x="2607" y="0"/>
                  </a:lnTo>
                  <a:lnTo>
                    <a:pt x="488" y="0"/>
                  </a:lnTo>
                  <a:lnTo>
                    <a:pt x="488" y="0"/>
                  </a:lnTo>
                  <a:lnTo>
                    <a:pt x="390" y="24"/>
                  </a:lnTo>
                  <a:lnTo>
                    <a:pt x="293" y="49"/>
                  </a:lnTo>
                  <a:lnTo>
                    <a:pt x="220" y="97"/>
                  </a:lnTo>
                  <a:lnTo>
                    <a:pt x="147" y="146"/>
                  </a:lnTo>
                  <a:lnTo>
                    <a:pt x="74" y="219"/>
                  </a:lnTo>
                  <a:lnTo>
                    <a:pt x="50" y="292"/>
                  </a:lnTo>
                  <a:lnTo>
                    <a:pt x="1" y="390"/>
                  </a:lnTo>
                  <a:lnTo>
                    <a:pt x="1" y="487"/>
                  </a:lnTo>
                  <a:lnTo>
                    <a:pt x="1" y="5309"/>
                  </a:lnTo>
                  <a:lnTo>
                    <a:pt x="3094" y="530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1012;p52">
              <a:extLst>
                <a:ext uri="{FF2B5EF4-FFF2-40B4-BE49-F238E27FC236}">
                  <a16:creationId xmlns:a16="http://schemas.microsoft.com/office/drawing/2014/main" id="{53D1C837-6BC7-4B43-A41F-3E4289572C9F}"/>
                </a:ext>
              </a:extLst>
            </p:cNvPr>
            <p:cNvSpPr/>
            <p:nvPr/>
          </p:nvSpPr>
          <p:spPr>
            <a:xfrm>
              <a:off x="4073000" y="3716600"/>
              <a:ext cx="77350" cy="278900"/>
            </a:xfrm>
            <a:custGeom>
              <a:avLst/>
              <a:gdLst/>
              <a:ahLst/>
              <a:cxnLst/>
              <a:rect l="l" t="t" r="r" b="b"/>
              <a:pathLst>
                <a:path w="3094" h="11156" fill="none" extrusionOk="0">
                  <a:moveTo>
                    <a:pt x="3094" y="11155"/>
                  </a:moveTo>
                  <a:lnTo>
                    <a:pt x="3094" y="488"/>
                  </a:lnTo>
                  <a:lnTo>
                    <a:pt x="3094" y="488"/>
                  </a:lnTo>
                  <a:lnTo>
                    <a:pt x="3094" y="391"/>
                  </a:lnTo>
                  <a:lnTo>
                    <a:pt x="3070" y="293"/>
                  </a:lnTo>
                  <a:lnTo>
                    <a:pt x="3021" y="220"/>
                  </a:lnTo>
                  <a:lnTo>
                    <a:pt x="2948" y="147"/>
                  </a:lnTo>
                  <a:lnTo>
                    <a:pt x="2899" y="98"/>
                  </a:lnTo>
                  <a:lnTo>
                    <a:pt x="2802" y="50"/>
                  </a:lnTo>
                  <a:lnTo>
                    <a:pt x="2704" y="25"/>
                  </a:lnTo>
                  <a:lnTo>
                    <a:pt x="2607" y="1"/>
                  </a:lnTo>
                  <a:lnTo>
                    <a:pt x="488" y="1"/>
                  </a:lnTo>
                  <a:lnTo>
                    <a:pt x="488" y="1"/>
                  </a:lnTo>
                  <a:lnTo>
                    <a:pt x="391" y="25"/>
                  </a:lnTo>
                  <a:lnTo>
                    <a:pt x="293" y="50"/>
                  </a:lnTo>
                  <a:lnTo>
                    <a:pt x="220" y="98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50" y="293"/>
                  </a:lnTo>
                  <a:lnTo>
                    <a:pt x="1" y="391"/>
                  </a:lnTo>
                  <a:lnTo>
                    <a:pt x="1" y="488"/>
                  </a:lnTo>
                  <a:lnTo>
                    <a:pt x="1" y="11155"/>
                  </a:lnTo>
                  <a:lnTo>
                    <a:pt x="3094" y="11155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1013;p52">
              <a:extLst>
                <a:ext uri="{FF2B5EF4-FFF2-40B4-BE49-F238E27FC236}">
                  <a16:creationId xmlns:a16="http://schemas.microsoft.com/office/drawing/2014/main" id="{F9777826-252C-4331-B2D3-E333322399D2}"/>
                </a:ext>
              </a:extLst>
            </p:cNvPr>
            <p:cNvSpPr/>
            <p:nvPr/>
          </p:nvSpPr>
          <p:spPr>
            <a:xfrm>
              <a:off x="4175900" y="3787250"/>
              <a:ext cx="77350" cy="208250"/>
            </a:xfrm>
            <a:custGeom>
              <a:avLst/>
              <a:gdLst/>
              <a:ahLst/>
              <a:cxnLst/>
              <a:rect l="l" t="t" r="r" b="b"/>
              <a:pathLst>
                <a:path w="3094" h="8330" fill="none" extrusionOk="0">
                  <a:moveTo>
                    <a:pt x="3094" y="8329"/>
                  </a:moveTo>
                  <a:lnTo>
                    <a:pt x="3094" y="487"/>
                  </a:lnTo>
                  <a:lnTo>
                    <a:pt x="3094" y="487"/>
                  </a:lnTo>
                  <a:lnTo>
                    <a:pt x="3094" y="390"/>
                  </a:lnTo>
                  <a:lnTo>
                    <a:pt x="3070" y="292"/>
                  </a:lnTo>
                  <a:lnTo>
                    <a:pt x="3021" y="219"/>
                  </a:lnTo>
                  <a:lnTo>
                    <a:pt x="2948" y="146"/>
                  </a:lnTo>
                  <a:lnTo>
                    <a:pt x="2899" y="97"/>
                  </a:lnTo>
                  <a:lnTo>
                    <a:pt x="2802" y="49"/>
                  </a:lnTo>
                  <a:lnTo>
                    <a:pt x="2704" y="24"/>
                  </a:lnTo>
                  <a:lnTo>
                    <a:pt x="2607" y="0"/>
                  </a:lnTo>
                  <a:lnTo>
                    <a:pt x="488" y="0"/>
                  </a:lnTo>
                  <a:lnTo>
                    <a:pt x="488" y="0"/>
                  </a:lnTo>
                  <a:lnTo>
                    <a:pt x="391" y="24"/>
                  </a:lnTo>
                  <a:lnTo>
                    <a:pt x="293" y="49"/>
                  </a:lnTo>
                  <a:lnTo>
                    <a:pt x="220" y="97"/>
                  </a:lnTo>
                  <a:lnTo>
                    <a:pt x="147" y="146"/>
                  </a:lnTo>
                  <a:lnTo>
                    <a:pt x="74" y="219"/>
                  </a:lnTo>
                  <a:lnTo>
                    <a:pt x="50" y="292"/>
                  </a:lnTo>
                  <a:lnTo>
                    <a:pt x="1" y="390"/>
                  </a:lnTo>
                  <a:lnTo>
                    <a:pt x="1" y="487"/>
                  </a:lnTo>
                  <a:lnTo>
                    <a:pt x="1" y="8329"/>
                  </a:lnTo>
                  <a:lnTo>
                    <a:pt x="3094" y="832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683024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087407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Study Methodology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Study Aims</a:t>
            </a:r>
          </a:p>
        </p:txBody>
      </p:sp>
      <p:sp>
        <p:nvSpPr>
          <p:cNvPr id="20" name="Google Shape;212;p25">
            <a:extLst>
              <a:ext uri="{FF2B5EF4-FFF2-40B4-BE49-F238E27FC236}">
                <a16:creationId xmlns:a16="http://schemas.microsoft.com/office/drawing/2014/main" id="{86E1F1A7-0FF5-4F84-B74D-B7C6134DCA21}"/>
              </a:ext>
            </a:extLst>
          </p:cNvPr>
          <p:cNvSpPr txBox="1">
            <a:spLocks/>
          </p:cNvSpPr>
          <p:nvPr/>
        </p:nvSpPr>
        <p:spPr>
          <a:xfrm>
            <a:off x="3345615" y="2571750"/>
            <a:ext cx="2178015" cy="16141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sz="1600" dirty="0"/>
              <a:t>To explore how well ideological factors alone can predict adherence to COVID-19 NPIs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A8C57CA-34E7-44A5-9754-10A371583AC9}"/>
              </a:ext>
            </a:extLst>
          </p:cNvPr>
          <p:cNvGrpSpPr/>
          <p:nvPr/>
        </p:nvGrpSpPr>
        <p:grpSpPr>
          <a:xfrm>
            <a:off x="3662182" y="1439112"/>
            <a:ext cx="1349526" cy="1085800"/>
            <a:chOff x="3490125" y="1108594"/>
            <a:chExt cx="1412334" cy="1086633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1E3B270-D8EA-460D-B742-0ECBD344E67E}"/>
                </a:ext>
              </a:extLst>
            </p:cNvPr>
            <p:cNvGrpSpPr/>
            <p:nvPr/>
          </p:nvGrpSpPr>
          <p:grpSpPr>
            <a:xfrm>
              <a:off x="3490125" y="1108594"/>
              <a:ext cx="1412334" cy="1086633"/>
              <a:chOff x="3459395" y="969587"/>
              <a:chExt cx="1412334" cy="1086633"/>
            </a:xfrm>
          </p:grpSpPr>
          <p:sp>
            <p:nvSpPr>
              <p:cNvPr id="15" name="Google Shape;186;p24">
                <a:extLst>
                  <a:ext uri="{FF2B5EF4-FFF2-40B4-BE49-F238E27FC236}">
                    <a16:creationId xmlns:a16="http://schemas.microsoft.com/office/drawing/2014/main" id="{B30B7CA9-AB0A-440B-859A-48872ADB0B9B}"/>
                  </a:ext>
                </a:extLst>
              </p:cNvPr>
              <p:cNvSpPr/>
              <p:nvPr/>
            </p:nvSpPr>
            <p:spPr>
              <a:xfrm rot="729144">
                <a:off x="3459395" y="1198491"/>
                <a:ext cx="916334" cy="857729"/>
              </a:xfrm>
              <a:prstGeom prst="wedgeEllipseCallout">
                <a:avLst>
                  <a:gd name="adj1" fmla="val -20833"/>
                  <a:gd name="adj2" fmla="val 62500"/>
                </a:avLst>
              </a:prstGeom>
              <a:solidFill>
                <a:srgbClr val="F6703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00BCD4"/>
                  </a:solidFill>
                </a:endParaRPr>
              </a:p>
            </p:txBody>
          </p:sp>
          <p:sp>
            <p:nvSpPr>
              <p:cNvPr id="16" name="Google Shape;187;p24">
                <a:extLst>
                  <a:ext uri="{FF2B5EF4-FFF2-40B4-BE49-F238E27FC236}">
                    <a16:creationId xmlns:a16="http://schemas.microsoft.com/office/drawing/2014/main" id="{5113A48C-B705-4150-BDBD-5B7B39BC5133}"/>
                  </a:ext>
                </a:extLst>
              </p:cNvPr>
              <p:cNvSpPr/>
              <p:nvPr/>
            </p:nvSpPr>
            <p:spPr>
              <a:xfrm rot="-773137" flipH="1">
                <a:off x="3878928" y="969587"/>
                <a:ext cx="992801" cy="929054"/>
              </a:xfrm>
              <a:prstGeom prst="wedgeEllipseCallout">
                <a:avLst>
                  <a:gd name="adj1" fmla="val -20833"/>
                  <a:gd name="adj2" fmla="val 62500"/>
                </a:avLst>
              </a:prstGeom>
              <a:solidFill>
                <a:srgbClr val="ED0036">
                  <a:alpha val="7154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00BCD4"/>
                  </a:solidFill>
                </a:endParaRPr>
              </a:p>
            </p:txBody>
          </p:sp>
        </p:grpSp>
        <p:sp>
          <p:nvSpPr>
            <p:cNvPr id="21" name="Google Shape;212;p25">
              <a:extLst>
                <a:ext uri="{FF2B5EF4-FFF2-40B4-BE49-F238E27FC236}">
                  <a16:creationId xmlns:a16="http://schemas.microsoft.com/office/drawing/2014/main" id="{2E9C3EE2-EF9B-41AD-8C0D-FC133CF85319}"/>
                </a:ext>
              </a:extLst>
            </p:cNvPr>
            <p:cNvSpPr txBox="1">
              <a:spLocks/>
            </p:cNvSpPr>
            <p:nvPr/>
          </p:nvSpPr>
          <p:spPr>
            <a:xfrm>
              <a:off x="4210246" y="1151656"/>
              <a:ext cx="552456" cy="72406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60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▪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1pPr>
              <a:lvl2pPr marL="914400" marR="0" lvl="1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2pPr>
              <a:lvl3pPr marL="1371600" marR="0" lvl="2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3pPr>
              <a:lvl4pPr marL="1828800" marR="0" lvl="3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4pPr>
              <a:lvl5pPr marL="2286000" marR="0" lvl="4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5pPr>
              <a:lvl6pPr marL="2743200" marR="0" lvl="5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6pPr>
              <a:lvl7pPr marL="3200400" marR="0" lvl="6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7pPr>
              <a:lvl8pPr marL="3657600" marR="0" lvl="7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8pPr>
              <a:lvl9pPr marL="4114800" marR="0" lvl="8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9pPr>
            </a:lstStyle>
            <a:p>
              <a:pPr marL="0" indent="0">
                <a:buNone/>
              </a:pPr>
              <a:r>
                <a:rPr lang="en-US" sz="2800" dirty="0">
                  <a:solidFill>
                    <a:schemeClr val="bg1"/>
                  </a:solidFill>
                </a:rPr>
                <a:t>A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C33040D-E18A-4565-B49B-B9A19E72FBBC}"/>
              </a:ext>
            </a:extLst>
          </p:cNvPr>
          <p:cNvGrpSpPr/>
          <p:nvPr/>
        </p:nvGrpSpPr>
        <p:grpSpPr>
          <a:xfrm>
            <a:off x="6461426" y="1392496"/>
            <a:ext cx="1412334" cy="1086633"/>
            <a:chOff x="6617926" y="1194940"/>
            <a:chExt cx="1412334" cy="1086633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C226D326-F215-4330-B260-876BF0A25A06}"/>
                </a:ext>
              </a:extLst>
            </p:cNvPr>
            <p:cNvGrpSpPr/>
            <p:nvPr/>
          </p:nvGrpSpPr>
          <p:grpSpPr>
            <a:xfrm>
              <a:off x="6617926" y="1194940"/>
              <a:ext cx="1412334" cy="1086633"/>
              <a:chOff x="3867851" y="2483127"/>
              <a:chExt cx="1412334" cy="1086633"/>
            </a:xfrm>
          </p:grpSpPr>
          <p:sp>
            <p:nvSpPr>
              <p:cNvPr id="17" name="Google Shape;188;p24">
                <a:extLst>
                  <a:ext uri="{FF2B5EF4-FFF2-40B4-BE49-F238E27FC236}">
                    <a16:creationId xmlns:a16="http://schemas.microsoft.com/office/drawing/2014/main" id="{EE7A1E39-E5C5-4EB7-A3DE-D76431661532}"/>
                  </a:ext>
                </a:extLst>
              </p:cNvPr>
              <p:cNvSpPr/>
              <p:nvPr/>
            </p:nvSpPr>
            <p:spPr>
              <a:xfrm rot="729144">
                <a:off x="3867851" y="2712031"/>
                <a:ext cx="916334" cy="857729"/>
              </a:xfrm>
              <a:prstGeom prst="wedgeEllipseCallout">
                <a:avLst>
                  <a:gd name="adj1" fmla="val -20833"/>
                  <a:gd name="adj2" fmla="val 62500"/>
                </a:avLst>
              </a:prstGeom>
              <a:solidFill>
                <a:srgbClr val="F6703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00BCD4"/>
                  </a:solidFill>
                </a:endParaRPr>
              </a:p>
            </p:txBody>
          </p:sp>
          <p:sp>
            <p:nvSpPr>
              <p:cNvPr id="18" name="Google Shape;189;p24">
                <a:extLst>
                  <a:ext uri="{FF2B5EF4-FFF2-40B4-BE49-F238E27FC236}">
                    <a16:creationId xmlns:a16="http://schemas.microsoft.com/office/drawing/2014/main" id="{E0C81694-0000-4E75-8135-ECC2BAB58B20}"/>
                  </a:ext>
                </a:extLst>
              </p:cNvPr>
              <p:cNvSpPr/>
              <p:nvPr/>
            </p:nvSpPr>
            <p:spPr>
              <a:xfrm rot="-773137" flipH="1">
                <a:off x="4287384" y="2483127"/>
                <a:ext cx="992801" cy="929054"/>
              </a:xfrm>
              <a:prstGeom prst="wedgeEllipseCallout">
                <a:avLst>
                  <a:gd name="adj1" fmla="val -20833"/>
                  <a:gd name="adj2" fmla="val 62500"/>
                </a:avLst>
              </a:prstGeom>
              <a:solidFill>
                <a:srgbClr val="FFA400">
                  <a:alpha val="7154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00BCD4"/>
                  </a:solidFill>
                </a:endParaRPr>
              </a:p>
            </p:txBody>
          </p:sp>
        </p:grpSp>
        <p:sp>
          <p:nvSpPr>
            <p:cNvPr id="22" name="Google Shape;212;p25">
              <a:extLst>
                <a:ext uri="{FF2B5EF4-FFF2-40B4-BE49-F238E27FC236}">
                  <a16:creationId xmlns:a16="http://schemas.microsoft.com/office/drawing/2014/main" id="{A8057084-AFF4-46A1-BD2B-C8DEB3CE9E05}"/>
                </a:ext>
              </a:extLst>
            </p:cNvPr>
            <p:cNvSpPr txBox="1">
              <a:spLocks/>
            </p:cNvSpPr>
            <p:nvPr/>
          </p:nvSpPr>
          <p:spPr>
            <a:xfrm>
              <a:off x="7338047" y="1250658"/>
              <a:ext cx="552456" cy="72406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60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▪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1pPr>
              <a:lvl2pPr marL="914400" marR="0" lvl="1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2pPr>
              <a:lvl3pPr marL="1371600" marR="0" lvl="2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3pPr>
              <a:lvl4pPr marL="1828800" marR="0" lvl="3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4pPr>
              <a:lvl5pPr marL="2286000" marR="0" lvl="4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5pPr>
              <a:lvl6pPr marL="2743200" marR="0" lvl="5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6pPr>
              <a:lvl7pPr marL="3200400" marR="0" lvl="6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7pPr>
              <a:lvl8pPr marL="3657600" marR="0" lvl="7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8pPr>
              <a:lvl9pPr marL="4114800" marR="0" lvl="8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9pPr>
            </a:lstStyle>
            <a:p>
              <a:pPr marL="0" indent="0">
                <a:buNone/>
              </a:pPr>
              <a:r>
                <a:rPr lang="en-US" sz="2800" dirty="0">
                  <a:solidFill>
                    <a:schemeClr val="bg1"/>
                  </a:solidFill>
                </a:rPr>
                <a:t>B</a:t>
              </a:r>
            </a:p>
          </p:txBody>
        </p:sp>
      </p:grpSp>
      <p:sp>
        <p:nvSpPr>
          <p:cNvPr id="23" name="Google Shape;212;p25">
            <a:extLst>
              <a:ext uri="{FF2B5EF4-FFF2-40B4-BE49-F238E27FC236}">
                <a16:creationId xmlns:a16="http://schemas.microsoft.com/office/drawing/2014/main" id="{761E0F55-1866-4FAF-A1AD-71688B0F87F1}"/>
              </a:ext>
            </a:extLst>
          </p:cNvPr>
          <p:cNvSpPr txBox="1">
            <a:spLocks/>
          </p:cNvSpPr>
          <p:nvPr/>
        </p:nvSpPr>
        <p:spPr>
          <a:xfrm>
            <a:off x="6164729" y="2566689"/>
            <a:ext cx="2178015" cy="16141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sz="1600" dirty="0"/>
              <a:t>To explore the validity of the LWA concept alongside more established theories </a:t>
            </a:r>
          </a:p>
        </p:txBody>
      </p:sp>
    </p:spTree>
    <p:extLst>
      <p:ext uri="{BB962C8B-B14F-4D97-AF65-F5344CB8AC3E}">
        <p14:creationId xmlns:p14="http://schemas.microsoft.com/office/powerpoint/2010/main" val="3915786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12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335058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Study Methodology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Study Design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0BB90707-C45D-479D-8522-67C06CE1D9E4}"/>
              </a:ext>
            </a:extLst>
          </p:cNvPr>
          <p:cNvGrpSpPr/>
          <p:nvPr/>
        </p:nvGrpSpPr>
        <p:grpSpPr>
          <a:xfrm>
            <a:off x="6668725" y="942963"/>
            <a:ext cx="1984535" cy="820520"/>
            <a:chOff x="3286540" y="3747638"/>
            <a:chExt cx="2178015" cy="919415"/>
          </a:xfrm>
        </p:grpSpPr>
        <p:grpSp>
          <p:nvGrpSpPr>
            <p:cNvPr id="34" name="Google Shape;1454;p53">
              <a:extLst>
                <a:ext uri="{FF2B5EF4-FFF2-40B4-BE49-F238E27FC236}">
                  <a16:creationId xmlns:a16="http://schemas.microsoft.com/office/drawing/2014/main" id="{8EE327DD-7567-4B94-BDF5-615960F27810}"/>
                </a:ext>
              </a:extLst>
            </p:cNvPr>
            <p:cNvGrpSpPr/>
            <p:nvPr/>
          </p:nvGrpSpPr>
          <p:grpSpPr>
            <a:xfrm>
              <a:off x="3996309" y="3747638"/>
              <a:ext cx="590095" cy="557768"/>
              <a:chOff x="4852681" y="4457861"/>
              <a:chExt cx="719789" cy="652562"/>
            </a:xfrm>
          </p:grpSpPr>
          <p:sp>
            <p:nvSpPr>
              <p:cNvPr id="35" name="Google Shape;1455;p53">
                <a:extLst>
                  <a:ext uri="{FF2B5EF4-FFF2-40B4-BE49-F238E27FC236}">
                    <a16:creationId xmlns:a16="http://schemas.microsoft.com/office/drawing/2014/main" id="{147C0BB5-6640-4516-8412-B906BD3680D9}"/>
                  </a:ext>
                </a:extLst>
              </p:cNvPr>
              <p:cNvSpPr/>
              <p:nvPr/>
            </p:nvSpPr>
            <p:spPr>
              <a:xfrm>
                <a:off x="5209001" y="4739226"/>
                <a:ext cx="363469" cy="371197"/>
              </a:xfrm>
              <a:custGeom>
                <a:avLst/>
                <a:gdLst/>
                <a:ahLst/>
                <a:cxnLst/>
                <a:rect l="l" t="t" r="r" b="b"/>
                <a:pathLst>
                  <a:path w="629" h="641" extrusionOk="0">
                    <a:moveTo>
                      <a:pt x="151" y="561"/>
                    </a:moveTo>
                    <a:cubicBezTo>
                      <a:pt x="290" y="641"/>
                      <a:pt x="468" y="593"/>
                      <a:pt x="548" y="454"/>
                    </a:cubicBezTo>
                    <a:cubicBezTo>
                      <a:pt x="629" y="315"/>
                      <a:pt x="581" y="137"/>
                      <a:pt x="442" y="57"/>
                    </a:cubicBezTo>
                    <a:cubicBezTo>
                      <a:pt x="344" y="0"/>
                      <a:pt x="226" y="7"/>
                      <a:pt x="137" y="65"/>
                    </a:cubicBezTo>
                    <a:cubicBezTo>
                      <a:pt x="137" y="65"/>
                      <a:pt x="137" y="65"/>
                      <a:pt x="137" y="65"/>
                    </a:cubicBezTo>
                    <a:cubicBezTo>
                      <a:pt x="6" y="141"/>
                      <a:pt x="6" y="141"/>
                      <a:pt x="6" y="141"/>
                    </a:cubicBezTo>
                    <a:cubicBezTo>
                      <a:pt x="6" y="293"/>
                      <a:pt x="6" y="293"/>
                      <a:pt x="6" y="293"/>
                    </a:cubicBezTo>
                    <a:cubicBezTo>
                      <a:pt x="6" y="293"/>
                      <a:pt x="6" y="293"/>
                      <a:pt x="6" y="293"/>
                    </a:cubicBezTo>
                    <a:cubicBezTo>
                      <a:pt x="0" y="399"/>
                      <a:pt x="53" y="504"/>
                      <a:pt x="151" y="56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68575" tIns="34275" rIns="68575" bIns="34275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400"/>
                  <a:buFont typeface="Calibri"/>
                  <a:buNone/>
                </a:pPr>
                <a:endParaRPr sz="1400" b="0" i="0" u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6" name="Google Shape;1456;p53">
                <a:extLst>
                  <a:ext uri="{FF2B5EF4-FFF2-40B4-BE49-F238E27FC236}">
                    <a16:creationId xmlns:a16="http://schemas.microsoft.com/office/drawing/2014/main" id="{B8E98AAE-8318-4349-A7B1-9E9567783E54}"/>
                  </a:ext>
                </a:extLst>
              </p:cNvPr>
              <p:cNvSpPr/>
              <p:nvPr/>
            </p:nvSpPr>
            <p:spPr>
              <a:xfrm>
                <a:off x="4852681" y="4739226"/>
                <a:ext cx="363265" cy="371197"/>
              </a:xfrm>
              <a:custGeom>
                <a:avLst/>
                <a:gdLst/>
                <a:ahLst/>
                <a:cxnLst/>
                <a:rect l="l" t="t" r="r" b="b"/>
                <a:pathLst>
                  <a:path w="629" h="641" extrusionOk="0">
                    <a:moveTo>
                      <a:pt x="187" y="57"/>
                    </a:moveTo>
                    <a:cubicBezTo>
                      <a:pt x="48" y="137"/>
                      <a:pt x="0" y="315"/>
                      <a:pt x="80" y="454"/>
                    </a:cubicBezTo>
                    <a:cubicBezTo>
                      <a:pt x="161" y="593"/>
                      <a:pt x="339" y="641"/>
                      <a:pt x="478" y="561"/>
                    </a:cubicBezTo>
                    <a:cubicBezTo>
                      <a:pt x="576" y="504"/>
                      <a:pt x="629" y="399"/>
                      <a:pt x="623" y="293"/>
                    </a:cubicBezTo>
                    <a:cubicBezTo>
                      <a:pt x="623" y="293"/>
                      <a:pt x="623" y="293"/>
                      <a:pt x="623" y="293"/>
                    </a:cubicBezTo>
                    <a:cubicBezTo>
                      <a:pt x="623" y="141"/>
                      <a:pt x="623" y="141"/>
                      <a:pt x="623" y="141"/>
                    </a:cubicBezTo>
                    <a:cubicBezTo>
                      <a:pt x="491" y="65"/>
                      <a:pt x="491" y="65"/>
                      <a:pt x="491" y="65"/>
                    </a:cubicBezTo>
                    <a:cubicBezTo>
                      <a:pt x="491" y="65"/>
                      <a:pt x="491" y="65"/>
                      <a:pt x="491" y="65"/>
                    </a:cubicBezTo>
                    <a:cubicBezTo>
                      <a:pt x="402" y="7"/>
                      <a:pt x="285" y="0"/>
                      <a:pt x="187" y="57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68575" tIns="34275" rIns="68575" bIns="34275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400"/>
                  <a:buFont typeface="Calibri"/>
                  <a:buNone/>
                </a:pPr>
                <a:endParaRPr sz="1400" b="0" i="0" u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7" name="Google Shape;1457;p53">
                <a:extLst>
                  <a:ext uri="{FF2B5EF4-FFF2-40B4-BE49-F238E27FC236}">
                    <a16:creationId xmlns:a16="http://schemas.microsoft.com/office/drawing/2014/main" id="{4BE173E7-7A4C-469D-9735-7AE512367173}"/>
                  </a:ext>
                </a:extLst>
              </p:cNvPr>
              <p:cNvSpPr/>
              <p:nvPr/>
            </p:nvSpPr>
            <p:spPr>
              <a:xfrm>
                <a:off x="5044529" y="4457861"/>
                <a:ext cx="336092" cy="363011"/>
              </a:xfrm>
              <a:custGeom>
                <a:avLst/>
                <a:gdLst/>
                <a:ahLst/>
                <a:cxnLst/>
                <a:rect l="l" t="t" r="r" b="b"/>
                <a:pathLst>
                  <a:path w="582" h="627" extrusionOk="0">
                    <a:moveTo>
                      <a:pt x="582" y="291"/>
                    </a:moveTo>
                    <a:cubicBezTo>
                      <a:pt x="582" y="131"/>
                      <a:pt x="452" y="0"/>
                      <a:pt x="291" y="0"/>
                    </a:cubicBezTo>
                    <a:cubicBezTo>
                      <a:pt x="130" y="0"/>
                      <a:pt x="0" y="131"/>
                      <a:pt x="0" y="291"/>
                    </a:cubicBezTo>
                    <a:cubicBezTo>
                      <a:pt x="0" y="405"/>
                      <a:pt x="65" y="503"/>
                      <a:pt x="159" y="551"/>
                    </a:cubicBezTo>
                    <a:cubicBezTo>
                      <a:pt x="159" y="551"/>
                      <a:pt x="159" y="551"/>
                      <a:pt x="159" y="551"/>
                    </a:cubicBezTo>
                    <a:cubicBezTo>
                      <a:pt x="291" y="627"/>
                      <a:pt x="291" y="627"/>
                      <a:pt x="291" y="627"/>
                    </a:cubicBezTo>
                    <a:cubicBezTo>
                      <a:pt x="422" y="551"/>
                      <a:pt x="422" y="551"/>
                      <a:pt x="422" y="551"/>
                    </a:cubicBezTo>
                    <a:cubicBezTo>
                      <a:pt x="422" y="551"/>
                      <a:pt x="422" y="551"/>
                      <a:pt x="422" y="551"/>
                    </a:cubicBezTo>
                    <a:cubicBezTo>
                      <a:pt x="517" y="503"/>
                      <a:pt x="582" y="405"/>
                      <a:pt x="582" y="29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68575" tIns="34275" rIns="68575" bIns="34275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400"/>
                  <a:buFont typeface="Calibri"/>
                  <a:buNone/>
                </a:pPr>
                <a:endParaRPr sz="1400" b="0" i="0" u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38" name="Google Shape;212;p25">
              <a:extLst>
                <a:ext uri="{FF2B5EF4-FFF2-40B4-BE49-F238E27FC236}">
                  <a16:creationId xmlns:a16="http://schemas.microsoft.com/office/drawing/2014/main" id="{C6E4F0F3-E53F-47A3-8FF9-1C22C416B66F}"/>
                </a:ext>
              </a:extLst>
            </p:cNvPr>
            <p:cNvSpPr txBox="1">
              <a:spLocks/>
            </p:cNvSpPr>
            <p:nvPr/>
          </p:nvSpPr>
          <p:spPr>
            <a:xfrm>
              <a:off x="3286540" y="4192897"/>
              <a:ext cx="2178015" cy="474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60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▪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1pPr>
              <a:lvl2pPr marL="914400" marR="0" lvl="1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2pPr>
              <a:lvl3pPr marL="1371600" marR="0" lvl="2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3pPr>
              <a:lvl4pPr marL="1828800" marR="0" lvl="3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4pPr>
              <a:lvl5pPr marL="2286000" marR="0" lvl="4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5pPr>
              <a:lvl6pPr marL="2743200" marR="0" lvl="5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6pPr>
              <a:lvl7pPr marL="3200400" marR="0" lvl="6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7pPr>
              <a:lvl8pPr marL="3657600" marR="0" lvl="7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8pPr>
              <a:lvl9pPr marL="4114800" marR="0" lvl="8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9pPr>
            </a:lstStyle>
            <a:p>
              <a:pPr marL="0" indent="0" algn="ctr">
                <a:buNone/>
              </a:pPr>
              <a:r>
                <a:rPr lang="en-US" sz="1600" dirty="0"/>
                <a:t>Multiple Regression</a:t>
              </a: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4FC84A52-FFDF-4701-9CF0-DEC37CCB3132}"/>
              </a:ext>
            </a:extLst>
          </p:cNvPr>
          <p:cNvGrpSpPr/>
          <p:nvPr/>
        </p:nvGrpSpPr>
        <p:grpSpPr>
          <a:xfrm>
            <a:off x="6793021" y="2333388"/>
            <a:ext cx="1534710" cy="892222"/>
            <a:chOff x="6777982" y="3717866"/>
            <a:chExt cx="1534710" cy="892222"/>
          </a:xfrm>
        </p:grpSpPr>
        <p:grpSp>
          <p:nvGrpSpPr>
            <p:cNvPr id="31" name="Google Shape;1305;p53">
              <a:extLst>
                <a:ext uri="{FF2B5EF4-FFF2-40B4-BE49-F238E27FC236}">
                  <a16:creationId xmlns:a16="http://schemas.microsoft.com/office/drawing/2014/main" id="{325D3063-7408-4F7A-BFC9-C066F30198F6}"/>
                </a:ext>
              </a:extLst>
            </p:cNvPr>
            <p:cNvGrpSpPr/>
            <p:nvPr/>
          </p:nvGrpSpPr>
          <p:grpSpPr>
            <a:xfrm>
              <a:off x="7286376" y="3717866"/>
              <a:ext cx="569263" cy="577827"/>
              <a:chOff x="4103687" y="1439862"/>
              <a:chExt cx="3986212" cy="3986211"/>
            </a:xfrm>
          </p:grpSpPr>
          <p:sp>
            <p:nvSpPr>
              <p:cNvPr id="32" name="Google Shape;1306;p53">
                <a:extLst>
                  <a:ext uri="{FF2B5EF4-FFF2-40B4-BE49-F238E27FC236}">
                    <a16:creationId xmlns:a16="http://schemas.microsoft.com/office/drawing/2014/main" id="{6BB0A1DF-2073-4566-A194-F435E529F392}"/>
                  </a:ext>
                </a:extLst>
              </p:cNvPr>
              <p:cNvSpPr/>
              <p:nvPr/>
            </p:nvSpPr>
            <p:spPr>
              <a:xfrm>
                <a:off x="4103687" y="1439862"/>
                <a:ext cx="2254250" cy="3986211"/>
              </a:xfrm>
              <a:custGeom>
                <a:avLst/>
                <a:gdLst/>
                <a:ahLst/>
                <a:cxnLst/>
                <a:rect l="l" t="t" r="r" b="b"/>
                <a:pathLst>
                  <a:path w="502" h="887" extrusionOk="0">
                    <a:moveTo>
                      <a:pt x="435" y="815"/>
                    </a:moveTo>
                    <a:cubicBezTo>
                      <a:pt x="428" y="824"/>
                      <a:pt x="419" y="828"/>
                      <a:pt x="408" y="828"/>
                    </a:cubicBezTo>
                    <a:cubicBezTo>
                      <a:pt x="399" y="828"/>
                      <a:pt x="389" y="824"/>
                      <a:pt x="383" y="816"/>
                    </a:cubicBezTo>
                    <a:cubicBezTo>
                      <a:pt x="373" y="805"/>
                      <a:pt x="368" y="788"/>
                      <a:pt x="368" y="770"/>
                    </a:cubicBezTo>
                    <a:cubicBezTo>
                      <a:pt x="368" y="752"/>
                      <a:pt x="373" y="736"/>
                      <a:pt x="383" y="725"/>
                    </a:cubicBezTo>
                    <a:cubicBezTo>
                      <a:pt x="389" y="717"/>
                      <a:pt x="399" y="712"/>
                      <a:pt x="408" y="712"/>
                    </a:cubicBezTo>
                    <a:cubicBezTo>
                      <a:pt x="419" y="712"/>
                      <a:pt x="428" y="717"/>
                      <a:pt x="435" y="725"/>
                    </a:cubicBezTo>
                    <a:cubicBezTo>
                      <a:pt x="435" y="662"/>
                      <a:pt x="435" y="662"/>
                      <a:pt x="435" y="662"/>
                    </a:cubicBezTo>
                    <a:cubicBezTo>
                      <a:pt x="435" y="658"/>
                      <a:pt x="431" y="654"/>
                      <a:pt x="427" y="654"/>
                    </a:cubicBezTo>
                    <a:cubicBezTo>
                      <a:pt x="318" y="645"/>
                      <a:pt x="233" y="554"/>
                      <a:pt x="233" y="444"/>
                    </a:cubicBezTo>
                    <a:cubicBezTo>
                      <a:pt x="233" y="333"/>
                      <a:pt x="318" y="242"/>
                      <a:pt x="427" y="233"/>
                    </a:cubicBezTo>
                    <a:cubicBezTo>
                      <a:pt x="431" y="233"/>
                      <a:pt x="434" y="230"/>
                      <a:pt x="434" y="225"/>
                    </a:cubicBezTo>
                    <a:cubicBezTo>
                      <a:pt x="434" y="143"/>
                      <a:pt x="434" y="143"/>
                      <a:pt x="434" y="143"/>
                    </a:cubicBezTo>
                    <a:cubicBezTo>
                      <a:pt x="435" y="141"/>
                      <a:pt x="438" y="138"/>
                      <a:pt x="441" y="138"/>
                    </a:cubicBezTo>
                    <a:cubicBezTo>
                      <a:pt x="448" y="137"/>
                      <a:pt x="454" y="137"/>
                      <a:pt x="458" y="143"/>
                    </a:cubicBezTo>
                    <a:cubicBezTo>
                      <a:pt x="460" y="147"/>
                      <a:pt x="462" y="151"/>
                      <a:pt x="464" y="155"/>
                    </a:cubicBezTo>
                    <a:cubicBezTo>
                      <a:pt x="471" y="165"/>
                      <a:pt x="483" y="165"/>
                      <a:pt x="491" y="156"/>
                    </a:cubicBezTo>
                    <a:cubicBezTo>
                      <a:pt x="499" y="146"/>
                      <a:pt x="502" y="133"/>
                      <a:pt x="502" y="121"/>
                    </a:cubicBezTo>
                    <a:cubicBezTo>
                      <a:pt x="502" y="109"/>
                      <a:pt x="499" y="95"/>
                      <a:pt x="491" y="86"/>
                    </a:cubicBezTo>
                    <a:cubicBezTo>
                      <a:pt x="483" y="76"/>
                      <a:pt x="471" y="76"/>
                      <a:pt x="464" y="87"/>
                    </a:cubicBezTo>
                    <a:cubicBezTo>
                      <a:pt x="462" y="91"/>
                      <a:pt x="460" y="95"/>
                      <a:pt x="458" y="98"/>
                    </a:cubicBezTo>
                    <a:cubicBezTo>
                      <a:pt x="454" y="104"/>
                      <a:pt x="448" y="104"/>
                      <a:pt x="441" y="104"/>
                    </a:cubicBezTo>
                    <a:cubicBezTo>
                      <a:pt x="438" y="104"/>
                      <a:pt x="435" y="101"/>
                      <a:pt x="434" y="98"/>
                    </a:cubicBezTo>
                    <a:cubicBezTo>
                      <a:pt x="434" y="8"/>
                      <a:pt x="434" y="8"/>
                      <a:pt x="434" y="8"/>
                    </a:cubicBezTo>
                    <a:cubicBezTo>
                      <a:pt x="434" y="4"/>
                      <a:pt x="430" y="0"/>
                      <a:pt x="426" y="0"/>
                    </a:cubicBezTo>
                    <a:cubicBezTo>
                      <a:pt x="189" y="10"/>
                      <a:pt x="0" y="205"/>
                      <a:pt x="0" y="444"/>
                    </a:cubicBezTo>
                    <a:cubicBezTo>
                      <a:pt x="0" y="683"/>
                      <a:pt x="189" y="878"/>
                      <a:pt x="426" y="887"/>
                    </a:cubicBezTo>
                    <a:cubicBezTo>
                      <a:pt x="431" y="887"/>
                      <a:pt x="435" y="884"/>
                      <a:pt x="435" y="879"/>
                    </a:cubicBezTo>
                    <a:lnTo>
                      <a:pt x="435" y="815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68575" tIns="34275" rIns="68575" bIns="34275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400"/>
                  <a:buFont typeface="Calibri"/>
                  <a:buNone/>
                </a:pPr>
                <a:endParaRPr sz="14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33" name="Google Shape;1307;p53">
                <a:extLst>
                  <a:ext uri="{FF2B5EF4-FFF2-40B4-BE49-F238E27FC236}">
                    <a16:creationId xmlns:a16="http://schemas.microsoft.com/office/drawing/2014/main" id="{7F8A5262-0A28-436A-A61F-18815FEBADA5}"/>
                  </a:ext>
                </a:extLst>
              </p:cNvPr>
              <p:cNvSpPr/>
              <p:nvPr/>
            </p:nvSpPr>
            <p:spPr>
              <a:xfrm>
                <a:off x="5837237" y="1439862"/>
                <a:ext cx="2252662" cy="3986211"/>
              </a:xfrm>
              <a:custGeom>
                <a:avLst/>
                <a:gdLst/>
                <a:ahLst/>
                <a:cxnLst/>
                <a:rect l="l" t="t" r="r" b="b"/>
                <a:pathLst>
                  <a:path w="502" h="887" extrusionOk="0">
                    <a:moveTo>
                      <a:pt x="67" y="8"/>
                    </a:moveTo>
                    <a:cubicBezTo>
                      <a:pt x="67" y="76"/>
                      <a:pt x="67" y="76"/>
                      <a:pt x="67" y="76"/>
                    </a:cubicBezTo>
                    <a:cubicBezTo>
                      <a:pt x="73" y="68"/>
                      <a:pt x="83" y="63"/>
                      <a:pt x="93" y="63"/>
                    </a:cubicBezTo>
                    <a:cubicBezTo>
                      <a:pt x="103" y="63"/>
                      <a:pt x="112" y="67"/>
                      <a:pt x="119" y="75"/>
                    </a:cubicBezTo>
                    <a:cubicBezTo>
                      <a:pt x="128" y="87"/>
                      <a:pt x="134" y="103"/>
                      <a:pt x="133" y="121"/>
                    </a:cubicBezTo>
                    <a:cubicBezTo>
                      <a:pt x="134" y="139"/>
                      <a:pt x="128" y="155"/>
                      <a:pt x="119" y="166"/>
                    </a:cubicBezTo>
                    <a:cubicBezTo>
                      <a:pt x="112" y="174"/>
                      <a:pt x="103" y="179"/>
                      <a:pt x="93" y="179"/>
                    </a:cubicBezTo>
                    <a:cubicBezTo>
                      <a:pt x="83" y="179"/>
                      <a:pt x="73" y="174"/>
                      <a:pt x="67" y="166"/>
                    </a:cubicBezTo>
                    <a:cubicBezTo>
                      <a:pt x="67" y="225"/>
                      <a:pt x="67" y="225"/>
                      <a:pt x="67" y="225"/>
                    </a:cubicBezTo>
                    <a:cubicBezTo>
                      <a:pt x="67" y="230"/>
                      <a:pt x="70" y="233"/>
                      <a:pt x="75" y="233"/>
                    </a:cubicBezTo>
                    <a:cubicBezTo>
                      <a:pt x="183" y="242"/>
                      <a:pt x="269" y="333"/>
                      <a:pt x="269" y="444"/>
                    </a:cubicBezTo>
                    <a:cubicBezTo>
                      <a:pt x="269" y="554"/>
                      <a:pt x="183" y="645"/>
                      <a:pt x="75" y="654"/>
                    </a:cubicBezTo>
                    <a:cubicBezTo>
                      <a:pt x="71" y="654"/>
                      <a:pt x="67" y="658"/>
                      <a:pt x="67" y="662"/>
                    </a:cubicBezTo>
                    <a:cubicBezTo>
                      <a:pt x="67" y="748"/>
                      <a:pt x="67" y="748"/>
                      <a:pt x="67" y="748"/>
                    </a:cubicBezTo>
                    <a:cubicBezTo>
                      <a:pt x="66" y="751"/>
                      <a:pt x="64" y="754"/>
                      <a:pt x="60" y="754"/>
                    </a:cubicBezTo>
                    <a:cubicBezTo>
                      <a:pt x="54" y="754"/>
                      <a:pt x="48" y="754"/>
                      <a:pt x="44" y="748"/>
                    </a:cubicBezTo>
                    <a:cubicBezTo>
                      <a:pt x="41" y="744"/>
                      <a:pt x="40" y="740"/>
                      <a:pt x="37" y="736"/>
                    </a:cubicBezTo>
                    <a:cubicBezTo>
                      <a:pt x="30" y="726"/>
                      <a:pt x="18" y="726"/>
                      <a:pt x="10" y="736"/>
                    </a:cubicBezTo>
                    <a:cubicBezTo>
                      <a:pt x="3" y="745"/>
                      <a:pt x="0" y="758"/>
                      <a:pt x="0" y="770"/>
                    </a:cubicBezTo>
                    <a:cubicBezTo>
                      <a:pt x="0" y="783"/>
                      <a:pt x="3" y="796"/>
                      <a:pt x="10" y="805"/>
                    </a:cubicBezTo>
                    <a:cubicBezTo>
                      <a:pt x="18" y="815"/>
                      <a:pt x="30" y="815"/>
                      <a:pt x="37" y="804"/>
                    </a:cubicBezTo>
                    <a:cubicBezTo>
                      <a:pt x="40" y="801"/>
                      <a:pt x="41" y="796"/>
                      <a:pt x="44" y="793"/>
                    </a:cubicBezTo>
                    <a:cubicBezTo>
                      <a:pt x="48" y="787"/>
                      <a:pt x="54" y="787"/>
                      <a:pt x="60" y="787"/>
                    </a:cubicBezTo>
                    <a:cubicBezTo>
                      <a:pt x="64" y="787"/>
                      <a:pt x="66" y="790"/>
                      <a:pt x="67" y="793"/>
                    </a:cubicBezTo>
                    <a:cubicBezTo>
                      <a:pt x="67" y="879"/>
                      <a:pt x="67" y="879"/>
                      <a:pt x="67" y="879"/>
                    </a:cubicBezTo>
                    <a:cubicBezTo>
                      <a:pt x="67" y="884"/>
                      <a:pt x="71" y="887"/>
                      <a:pt x="76" y="887"/>
                    </a:cubicBezTo>
                    <a:cubicBezTo>
                      <a:pt x="313" y="878"/>
                      <a:pt x="502" y="683"/>
                      <a:pt x="502" y="444"/>
                    </a:cubicBezTo>
                    <a:cubicBezTo>
                      <a:pt x="502" y="204"/>
                      <a:pt x="312" y="9"/>
                      <a:pt x="75" y="0"/>
                    </a:cubicBezTo>
                    <a:cubicBezTo>
                      <a:pt x="71" y="0"/>
                      <a:pt x="67" y="4"/>
                      <a:pt x="67" y="8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68575" tIns="34275" rIns="68575" bIns="34275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400"/>
                  <a:buFont typeface="Calibri"/>
                  <a:buNone/>
                </a:pPr>
                <a:endParaRPr sz="1400" b="0" i="0" u="none" strike="noStrike" cap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40" name="Google Shape;212;p25">
              <a:extLst>
                <a:ext uri="{FF2B5EF4-FFF2-40B4-BE49-F238E27FC236}">
                  <a16:creationId xmlns:a16="http://schemas.microsoft.com/office/drawing/2014/main" id="{DE1E8051-31E5-4CEF-A18C-FEDB05C89C2E}"/>
                </a:ext>
              </a:extLst>
            </p:cNvPr>
            <p:cNvSpPr txBox="1">
              <a:spLocks/>
            </p:cNvSpPr>
            <p:nvPr/>
          </p:nvSpPr>
          <p:spPr>
            <a:xfrm>
              <a:off x="6777982" y="4179238"/>
              <a:ext cx="1534710" cy="43085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60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▪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1pPr>
              <a:lvl2pPr marL="914400" marR="0" lvl="1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2pPr>
              <a:lvl3pPr marL="1371600" marR="0" lvl="2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3pPr>
              <a:lvl4pPr marL="1828800" marR="0" lvl="3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4pPr>
              <a:lvl5pPr marL="2286000" marR="0" lvl="4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5pPr>
              <a:lvl6pPr marL="2743200" marR="0" lvl="5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6pPr>
              <a:lvl7pPr marL="3200400" marR="0" lvl="6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7pPr>
              <a:lvl8pPr marL="3657600" marR="0" lvl="7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8pPr>
              <a:lvl9pPr marL="4114800" marR="0" lvl="8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9pPr>
            </a:lstStyle>
            <a:p>
              <a:pPr marL="0" indent="0" algn="ctr">
                <a:buNone/>
              </a:pPr>
              <a:r>
                <a:rPr lang="en-US" sz="1600" dirty="0"/>
                <a:t>Correlations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2FE26F7E-D91A-4112-8F22-9CD663EA16FE}"/>
              </a:ext>
            </a:extLst>
          </p:cNvPr>
          <p:cNvGrpSpPr/>
          <p:nvPr/>
        </p:nvGrpSpPr>
        <p:grpSpPr>
          <a:xfrm>
            <a:off x="3328471" y="942963"/>
            <a:ext cx="3522492" cy="439528"/>
            <a:chOff x="2804577" y="1028004"/>
            <a:chExt cx="3535584" cy="388544"/>
          </a:xfrm>
        </p:grpSpPr>
        <p:sp>
          <p:nvSpPr>
            <p:cNvPr id="28" name="Google Shape;212;p25">
              <a:extLst>
                <a:ext uri="{FF2B5EF4-FFF2-40B4-BE49-F238E27FC236}">
                  <a16:creationId xmlns:a16="http://schemas.microsoft.com/office/drawing/2014/main" id="{ACE6E503-709F-4A77-A83F-823E44A84C0C}"/>
                </a:ext>
              </a:extLst>
            </p:cNvPr>
            <p:cNvSpPr txBox="1">
              <a:spLocks/>
            </p:cNvSpPr>
            <p:nvPr/>
          </p:nvSpPr>
          <p:spPr>
            <a:xfrm>
              <a:off x="2804577" y="1028004"/>
              <a:ext cx="3535584" cy="3885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60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▪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1pPr>
              <a:lvl2pPr marL="914400" marR="0" lvl="1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2pPr>
              <a:lvl3pPr marL="1371600" marR="0" lvl="2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3pPr>
              <a:lvl4pPr marL="1828800" marR="0" lvl="3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4pPr>
              <a:lvl5pPr marL="2286000" marR="0" lvl="4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5pPr>
              <a:lvl6pPr marL="2743200" marR="0" lvl="5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6pPr>
              <a:lvl7pPr marL="3200400" marR="0" lvl="6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7pPr>
              <a:lvl8pPr marL="3657600" marR="0" lvl="7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8pPr>
              <a:lvl9pPr marL="4114800" marR="0" lvl="8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9pPr>
            </a:lstStyle>
            <a:p>
              <a:pPr marL="0" indent="0">
                <a:buNone/>
              </a:pPr>
              <a:r>
                <a:rPr lang="en-US" dirty="0"/>
                <a:t>RWA + SDO + LWA              Adherence</a:t>
              </a:r>
            </a:p>
          </p:txBody>
        </p:sp>
        <p:cxnSp>
          <p:nvCxnSpPr>
            <p:cNvPr id="3" name="Straight Arrow Connector 2">
              <a:extLst>
                <a:ext uri="{FF2B5EF4-FFF2-40B4-BE49-F238E27FC236}">
                  <a16:creationId xmlns:a16="http://schemas.microsoft.com/office/drawing/2014/main" id="{A6D99763-25AD-418C-B5DF-510DB17D2B85}"/>
                </a:ext>
              </a:extLst>
            </p:cNvPr>
            <p:cNvCxnSpPr/>
            <p:nvPr/>
          </p:nvCxnSpPr>
          <p:spPr>
            <a:xfrm>
              <a:off x="4639246" y="1282622"/>
              <a:ext cx="50532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8A3FE42-4343-48BC-AB65-D0E83FEBF295}"/>
              </a:ext>
            </a:extLst>
          </p:cNvPr>
          <p:cNvGrpSpPr/>
          <p:nvPr/>
        </p:nvGrpSpPr>
        <p:grpSpPr>
          <a:xfrm>
            <a:off x="3801407" y="1817614"/>
            <a:ext cx="2371234" cy="1504556"/>
            <a:chOff x="3120143" y="1993922"/>
            <a:chExt cx="2371234" cy="1504556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76B6F72-7C48-464F-9783-6E3B06AE65A7}"/>
                </a:ext>
              </a:extLst>
            </p:cNvPr>
            <p:cNvGrpSpPr/>
            <p:nvPr/>
          </p:nvGrpSpPr>
          <p:grpSpPr>
            <a:xfrm>
              <a:off x="3120143" y="1993922"/>
              <a:ext cx="2335059" cy="577828"/>
              <a:chOff x="3120143" y="1993922"/>
              <a:chExt cx="2335059" cy="577828"/>
            </a:xfrm>
          </p:grpSpPr>
          <p:sp>
            <p:nvSpPr>
              <p:cNvPr id="43" name="Google Shape;212;p25">
                <a:extLst>
                  <a:ext uri="{FF2B5EF4-FFF2-40B4-BE49-F238E27FC236}">
                    <a16:creationId xmlns:a16="http://schemas.microsoft.com/office/drawing/2014/main" id="{1514D980-13F8-4AA0-B30E-D8CA598D09C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120143" y="1993922"/>
                <a:ext cx="2335059" cy="57782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17500" algn="l" rtl="0">
                  <a:lnSpc>
                    <a:spcPct val="115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▪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1pPr>
                <a:lvl2pPr marL="914400" marR="0" lvl="1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2pPr>
                <a:lvl3pPr marL="1371600" marR="0" lvl="2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3pPr>
                <a:lvl4pPr marL="1828800" marR="0" lvl="3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4pPr>
                <a:lvl5pPr marL="2286000" marR="0" lvl="4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5pPr>
                <a:lvl6pPr marL="2743200" marR="0" lvl="5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6pPr>
                <a:lvl7pPr marL="3200400" marR="0" lvl="6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7pPr>
                <a:lvl8pPr marL="3657600" marR="0" lvl="7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8pPr>
                <a:lvl9pPr marL="4114800" marR="0" lvl="8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9pPr>
              </a:lstStyle>
              <a:p>
                <a:pPr marL="0" indent="0">
                  <a:buNone/>
                </a:pPr>
                <a:r>
                  <a:rPr lang="en-US" dirty="0"/>
                  <a:t>RWA                Adherence</a:t>
                </a:r>
              </a:p>
            </p:txBody>
          </p:sp>
          <p:cxnSp>
            <p:nvCxnSpPr>
              <p:cNvPr id="10" name="Straight Arrow Connector 9">
                <a:extLst>
                  <a:ext uri="{FF2B5EF4-FFF2-40B4-BE49-F238E27FC236}">
                    <a16:creationId xmlns:a16="http://schemas.microsoft.com/office/drawing/2014/main" id="{1F311914-4535-4475-BDFD-613981B6A09C}"/>
                  </a:ext>
                </a:extLst>
              </p:cNvPr>
              <p:cNvCxnSpPr/>
              <p:nvPr/>
            </p:nvCxnSpPr>
            <p:spPr>
              <a:xfrm>
                <a:off x="3797166" y="2282836"/>
                <a:ext cx="490506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C086961-C1ED-41CE-BB9A-B5DB283AFE75}"/>
                </a:ext>
              </a:extLst>
            </p:cNvPr>
            <p:cNvGrpSpPr/>
            <p:nvPr/>
          </p:nvGrpSpPr>
          <p:grpSpPr>
            <a:xfrm>
              <a:off x="3156318" y="2476648"/>
              <a:ext cx="2335059" cy="577828"/>
              <a:chOff x="3120143" y="1993922"/>
              <a:chExt cx="2335059" cy="577828"/>
            </a:xfrm>
          </p:grpSpPr>
          <p:sp>
            <p:nvSpPr>
              <p:cNvPr id="46" name="Google Shape;212;p25">
                <a:extLst>
                  <a:ext uri="{FF2B5EF4-FFF2-40B4-BE49-F238E27FC236}">
                    <a16:creationId xmlns:a16="http://schemas.microsoft.com/office/drawing/2014/main" id="{00E5853F-4048-42DD-ACE5-D9A2C5C6F34A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120143" y="1993922"/>
                <a:ext cx="2335059" cy="57782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17500" algn="l" rtl="0">
                  <a:lnSpc>
                    <a:spcPct val="115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▪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1pPr>
                <a:lvl2pPr marL="914400" marR="0" lvl="1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2pPr>
                <a:lvl3pPr marL="1371600" marR="0" lvl="2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3pPr>
                <a:lvl4pPr marL="1828800" marR="0" lvl="3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4pPr>
                <a:lvl5pPr marL="2286000" marR="0" lvl="4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5pPr>
                <a:lvl6pPr marL="2743200" marR="0" lvl="5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6pPr>
                <a:lvl7pPr marL="3200400" marR="0" lvl="6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7pPr>
                <a:lvl8pPr marL="3657600" marR="0" lvl="7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8pPr>
                <a:lvl9pPr marL="4114800" marR="0" lvl="8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9pPr>
              </a:lstStyle>
              <a:p>
                <a:pPr marL="0" indent="0">
                  <a:buNone/>
                </a:pPr>
                <a:r>
                  <a:rPr lang="en-US" dirty="0"/>
                  <a:t>SDO                 Adherence</a:t>
                </a:r>
              </a:p>
            </p:txBody>
          </p:sp>
          <p:cxnSp>
            <p:nvCxnSpPr>
              <p:cNvPr id="47" name="Straight Arrow Connector 46">
                <a:extLst>
                  <a:ext uri="{FF2B5EF4-FFF2-40B4-BE49-F238E27FC236}">
                    <a16:creationId xmlns:a16="http://schemas.microsoft.com/office/drawing/2014/main" id="{E74A7653-AB49-41E2-BE97-E963D22F41C6}"/>
                  </a:ext>
                </a:extLst>
              </p:cNvPr>
              <p:cNvCxnSpPr/>
              <p:nvPr/>
            </p:nvCxnSpPr>
            <p:spPr>
              <a:xfrm>
                <a:off x="3760991" y="2281135"/>
                <a:ext cx="490506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BBA4F1B2-2569-40BF-93E9-B97E93E7A553}"/>
                </a:ext>
              </a:extLst>
            </p:cNvPr>
            <p:cNvGrpSpPr/>
            <p:nvPr/>
          </p:nvGrpSpPr>
          <p:grpSpPr>
            <a:xfrm>
              <a:off x="3156318" y="2920650"/>
              <a:ext cx="2335059" cy="577828"/>
              <a:chOff x="3120143" y="1993922"/>
              <a:chExt cx="2335059" cy="577828"/>
            </a:xfrm>
          </p:grpSpPr>
          <p:sp>
            <p:nvSpPr>
              <p:cNvPr id="49" name="Google Shape;212;p25">
                <a:extLst>
                  <a:ext uri="{FF2B5EF4-FFF2-40B4-BE49-F238E27FC236}">
                    <a16:creationId xmlns:a16="http://schemas.microsoft.com/office/drawing/2014/main" id="{4E71CDDE-F4DD-415E-BE5E-1E28ADF287A0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3120143" y="1993922"/>
                <a:ext cx="2335059" cy="57782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91425" tIns="91425" rIns="91425" bIns="91425" anchor="t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</a:defPPr>
                <a:lvl1pPr marL="457200" marR="0" lvl="0" indent="-317500" algn="l" rtl="0">
                  <a:lnSpc>
                    <a:spcPct val="115000"/>
                  </a:lnSpc>
                  <a:spcBef>
                    <a:spcPts val="60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▪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1pPr>
                <a:lvl2pPr marL="914400" marR="0" lvl="1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2pPr>
                <a:lvl3pPr marL="1371600" marR="0" lvl="2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3pPr>
                <a:lvl4pPr marL="1828800" marR="0" lvl="3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4pPr>
                <a:lvl5pPr marL="2286000" marR="0" lvl="4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5pPr>
                <a:lvl6pPr marL="2743200" marR="0" lvl="5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6pPr>
                <a:lvl7pPr marL="3200400" marR="0" lvl="6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7pPr>
                <a:lvl8pPr marL="3657600" marR="0" lvl="7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8pPr>
                <a:lvl9pPr marL="4114800" marR="0" lvl="8" indent="-317500" algn="l" rtl="0">
                  <a:lnSpc>
                    <a:spcPct val="115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CCCCCC"/>
                  </a:buClr>
                  <a:buSzPts val="1400"/>
                  <a:buFont typeface="Nunito Sans"/>
                  <a:buChar char="-"/>
                  <a:defRPr sz="1400" b="0" i="0" u="none" strike="noStrike" cap="none">
                    <a:solidFill>
                      <a:srgbClr val="666666"/>
                    </a:solidFill>
                    <a:latin typeface="Nunito Sans"/>
                    <a:ea typeface="Nunito Sans"/>
                    <a:cs typeface="Nunito Sans"/>
                    <a:sym typeface="Nunito Sans"/>
                  </a:defRPr>
                </a:lvl9pPr>
              </a:lstStyle>
              <a:p>
                <a:pPr marL="0" indent="0">
                  <a:buNone/>
                </a:pPr>
                <a:r>
                  <a:rPr lang="en-US" dirty="0"/>
                  <a:t>LWA                Adherence</a:t>
                </a:r>
              </a:p>
            </p:txBody>
          </p:sp>
          <p:cxnSp>
            <p:nvCxnSpPr>
              <p:cNvPr id="50" name="Straight Arrow Connector 49">
                <a:extLst>
                  <a:ext uri="{FF2B5EF4-FFF2-40B4-BE49-F238E27FC236}">
                    <a16:creationId xmlns:a16="http://schemas.microsoft.com/office/drawing/2014/main" id="{F59AEE48-1371-4FCC-A786-43B12C328F5A}"/>
                  </a:ext>
                </a:extLst>
              </p:cNvPr>
              <p:cNvCxnSpPr/>
              <p:nvPr/>
            </p:nvCxnSpPr>
            <p:spPr>
              <a:xfrm>
                <a:off x="3797166" y="2282836"/>
                <a:ext cx="490506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1" name="Google Shape;212;p25">
            <a:extLst>
              <a:ext uri="{FF2B5EF4-FFF2-40B4-BE49-F238E27FC236}">
                <a16:creationId xmlns:a16="http://schemas.microsoft.com/office/drawing/2014/main" id="{B7124A80-A49A-457C-B641-F1AB5E31BA4D}"/>
              </a:ext>
            </a:extLst>
          </p:cNvPr>
          <p:cNvSpPr txBox="1">
            <a:spLocks/>
          </p:cNvSpPr>
          <p:nvPr/>
        </p:nvSpPr>
        <p:spPr>
          <a:xfrm>
            <a:off x="3575191" y="3388380"/>
            <a:ext cx="4752540" cy="659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sz="1600" dirty="0"/>
              <a:t>Non-experimental online questionnaire study </a:t>
            </a:r>
          </a:p>
        </p:txBody>
      </p:sp>
    </p:spTree>
    <p:extLst>
      <p:ext uri="{BB962C8B-B14F-4D97-AF65-F5344CB8AC3E}">
        <p14:creationId xmlns:p14="http://schemas.microsoft.com/office/powerpoint/2010/main" val="33191651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13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335058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Study Methodology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Study Materials</a:t>
            </a:r>
          </a:p>
        </p:txBody>
      </p:sp>
      <p:pic>
        <p:nvPicPr>
          <p:cNvPr id="8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E7CB8975-22F1-4270-8E21-B465AACCEE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08078">
            <a:off x="1910228" y="1080408"/>
            <a:ext cx="2440007" cy="3669207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15" name="Picture 14" descr="Graphical user interface, text, application, Teams&#10;&#10;Description automatically generated">
            <a:extLst>
              <a:ext uri="{FF2B5EF4-FFF2-40B4-BE49-F238E27FC236}">
                <a16:creationId xmlns:a16="http://schemas.microsoft.com/office/drawing/2014/main" id="{68811A2E-59E3-4BA1-A96D-1CFA94FA9F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5452" y="828819"/>
            <a:ext cx="2745219" cy="2730921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13" name="Picture 1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1268CBA-DE83-4305-8A93-BFE020257D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748234">
            <a:off x="6290815" y="1076885"/>
            <a:ext cx="2446608" cy="3676249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17" name="Picture 16" descr="Table&#10;&#10;Description automatically generated">
            <a:extLst>
              <a:ext uri="{FF2B5EF4-FFF2-40B4-BE49-F238E27FC236}">
                <a16:creationId xmlns:a16="http://schemas.microsoft.com/office/drawing/2014/main" id="{1720BE3B-E5D2-4AE5-B603-AD936B67FC4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8301" y="2915009"/>
            <a:ext cx="2052736" cy="2009521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496850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14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335058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Study Methodology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Study Materials (cont.)</a:t>
            </a:r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5651A-C504-4920-86CF-9E4B121309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164283">
            <a:off x="81804" y="2170762"/>
            <a:ext cx="2525576" cy="2937781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10" name="Google Shape;212;p25">
            <a:extLst>
              <a:ext uri="{FF2B5EF4-FFF2-40B4-BE49-F238E27FC236}">
                <a16:creationId xmlns:a16="http://schemas.microsoft.com/office/drawing/2014/main" id="{B6DEFE83-644C-46F6-805C-181B7DD11CED}"/>
              </a:ext>
            </a:extLst>
          </p:cNvPr>
          <p:cNvSpPr txBox="1">
            <a:spLocks/>
          </p:cNvSpPr>
          <p:nvPr/>
        </p:nvSpPr>
        <p:spPr>
          <a:xfrm>
            <a:off x="2647924" y="711261"/>
            <a:ext cx="5641324" cy="40385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Short form 18-item Authoritarianism-Conservatism-Traditionalism Scale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200" dirty="0"/>
              <a:t>			                (ACT, </a:t>
            </a:r>
            <a:r>
              <a:rPr lang="en-US" sz="1200" dirty="0" err="1"/>
              <a:t>Duckitt</a:t>
            </a:r>
            <a:r>
              <a:rPr lang="en-US" sz="1200" dirty="0"/>
              <a:t> et al, 2010)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Measure of right-wing-authoritarianism as 3 related ideological attitudes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Items were phrased as statements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7-point Likert scale ranging from Strongly disagree to Strongly agree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9 of the 18 items negatively worded to reduce respondent bias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Item example: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  “Obedience and respect for authority are the most important virtues children should learn.”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6386612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15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335058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Study Methodology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Study Materials (cont.)</a:t>
            </a:r>
          </a:p>
        </p:txBody>
      </p:sp>
      <p:sp>
        <p:nvSpPr>
          <p:cNvPr id="10" name="Google Shape;212;p25">
            <a:extLst>
              <a:ext uri="{FF2B5EF4-FFF2-40B4-BE49-F238E27FC236}">
                <a16:creationId xmlns:a16="http://schemas.microsoft.com/office/drawing/2014/main" id="{B6DEFE83-644C-46F6-805C-181B7DD11CED}"/>
              </a:ext>
            </a:extLst>
          </p:cNvPr>
          <p:cNvSpPr txBox="1">
            <a:spLocks/>
          </p:cNvSpPr>
          <p:nvPr/>
        </p:nvSpPr>
        <p:spPr>
          <a:xfrm>
            <a:off x="2647924" y="711261"/>
            <a:ext cx="5641324" cy="40385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16-item Social Dominance Orientation 7 scale (SD07, Ho et al, 2015)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Measure of belief in social hierarchies and superior groups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Items were phrased as statements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7-point Likert scale ranging from Strongly disagree to Strongly agree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7 of the 16 items negatively worded to reduce respondent bias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Item example: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  “Some groups of people are simply inferior to others.”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</p:txBody>
      </p:sp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568CCBC6-D61F-49A4-8A2A-3532E418B3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140381">
            <a:off x="123867" y="2172760"/>
            <a:ext cx="2474700" cy="2931768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5854016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16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335058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Study Methodology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Study Materials (cont.)</a:t>
            </a:r>
          </a:p>
        </p:txBody>
      </p:sp>
      <p:sp>
        <p:nvSpPr>
          <p:cNvPr id="10" name="Google Shape;212;p25">
            <a:extLst>
              <a:ext uri="{FF2B5EF4-FFF2-40B4-BE49-F238E27FC236}">
                <a16:creationId xmlns:a16="http://schemas.microsoft.com/office/drawing/2014/main" id="{B6DEFE83-644C-46F6-805C-181B7DD11CED}"/>
              </a:ext>
            </a:extLst>
          </p:cNvPr>
          <p:cNvSpPr txBox="1">
            <a:spLocks/>
          </p:cNvSpPr>
          <p:nvPr/>
        </p:nvSpPr>
        <p:spPr>
          <a:xfrm>
            <a:off x="2647924" y="711261"/>
            <a:ext cx="5773856" cy="40385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22-item Left Wing Authoritarianism Index (LWAI, Costello et al, 2020)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Measure of authoritarianism based on liberal ideals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Items were phrased as statements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7-point Likert scale ranging from Strongly disagree to Strongly agree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No negatively worded items – whole scale reversed to measure non-adherence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Item example: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  “Getting rid of inequality is more important than protecting the so-called "right" to free speech.”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</p:txBody>
      </p:sp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9037A29-D950-4B64-AEC3-1FC7A6537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116141">
            <a:off x="104124" y="1958167"/>
            <a:ext cx="2470742" cy="3140442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0233634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17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335058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Study Methodology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Study Materials (cont.)</a:t>
            </a:r>
          </a:p>
        </p:txBody>
      </p:sp>
      <p:sp>
        <p:nvSpPr>
          <p:cNvPr id="10" name="Google Shape;212;p25">
            <a:extLst>
              <a:ext uri="{FF2B5EF4-FFF2-40B4-BE49-F238E27FC236}">
                <a16:creationId xmlns:a16="http://schemas.microsoft.com/office/drawing/2014/main" id="{B6DEFE83-644C-46F6-805C-181B7DD11CED}"/>
              </a:ext>
            </a:extLst>
          </p:cNvPr>
          <p:cNvSpPr txBox="1">
            <a:spLocks/>
          </p:cNvSpPr>
          <p:nvPr/>
        </p:nvSpPr>
        <p:spPr>
          <a:xfrm>
            <a:off x="2647924" y="711261"/>
            <a:ext cx="5641324" cy="3474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13-item adherence to COVID-19 NPIs scale (researcher created)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Based on the current UK COVID-19 NPIs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Items were phrased as statements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5-point Likert scale ranging from Never to Always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No negatively worded items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Item example: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  “I use hand-sanitizer gel or liquid when I enter shops and/or businesses.”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502B555-5AE7-427A-B712-9973C9F580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99608">
            <a:off x="83401" y="2330180"/>
            <a:ext cx="2458831" cy="2762492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sp>
        <p:nvSpPr>
          <p:cNvPr id="9" name="Google Shape;212;p25">
            <a:extLst>
              <a:ext uri="{FF2B5EF4-FFF2-40B4-BE49-F238E27FC236}">
                <a16:creationId xmlns:a16="http://schemas.microsoft.com/office/drawing/2014/main" id="{6E30A0B2-0A21-4FD0-8829-280388854B92}"/>
              </a:ext>
            </a:extLst>
          </p:cNvPr>
          <p:cNvSpPr txBox="1">
            <a:spLocks/>
          </p:cNvSpPr>
          <p:nvPr/>
        </p:nvSpPr>
        <p:spPr>
          <a:xfrm>
            <a:off x="3266909" y="4308155"/>
            <a:ext cx="4752540" cy="659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sz="1600" dirty="0"/>
              <a:t>Cronbach alpha = .92 </a:t>
            </a:r>
          </a:p>
        </p:txBody>
      </p:sp>
    </p:spTree>
    <p:extLst>
      <p:ext uri="{BB962C8B-B14F-4D97-AF65-F5344CB8AC3E}">
        <p14:creationId xmlns:p14="http://schemas.microsoft.com/office/powerpoint/2010/main" val="9365449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18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335058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Study Methodology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Procedure</a:t>
            </a:r>
          </a:p>
        </p:txBody>
      </p:sp>
      <p:sp>
        <p:nvSpPr>
          <p:cNvPr id="8" name="Google Shape;212;p25">
            <a:extLst>
              <a:ext uri="{FF2B5EF4-FFF2-40B4-BE49-F238E27FC236}">
                <a16:creationId xmlns:a16="http://schemas.microsoft.com/office/drawing/2014/main" id="{59225782-FB38-4A40-BA24-D897A7C6D5F5}"/>
              </a:ext>
            </a:extLst>
          </p:cNvPr>
          <p:cNvSpPr txBox="1">
            <a:spLocks/>
          </p:cNvSpPr>
          <p:nvPr/>
        </p:nvSpPr>
        <p:spPr>
          <a:xfrm>
            <a:off x="2782927" y="820570"/>
            <a:ext cx="6291539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Research Proposal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Application for Ethical Approval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Material and study creation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Piloted with undergraduate sample (N = 20)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Analysed the reliability of the scales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Supervisor approved study release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Study advertisement released via UWTSD twitter page (anonymous link)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Data collection took place between February 12</a:t>
            </a:r>
            <a:r>
              <a:rPr lang="en-US" sz="1200" baseline="30000" dirty="0"/>
              <a:t>th</a:t>
            </a:r>
            <a:r>
              <a:rPr lang="en-US" sz="1200" dirty="0"/>
              <a:t>, 2021, and June 27</a:t>
            </a:r>
            <a:r>
              <a:rPr lang="en-US" sz="1200" baseline="30000" dirty="0"/>
              <a:t>th</a:t>
            </a:r>
            <a:r>
              <a:rPr lang="en-US" sz="1200" dirty="0"/>
              <a:t>, 2021.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 Data was downloaded into SPSS, screened and cleaned, scales were reverse-scored appropriately and the dataset was checked for outliers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Analyses were conducted on the final dataset</a:t>
            </a:r>
          </a:p>
        </p:txBody>
      </p:sp>
    </p:spTree>
    <p:extLst>
      <p:ext uri="{BB962C8B-B14F-4D97-AF65-F5344CB8AC3E}">
        <p14:creationId xmlns:p14="http://schemas.microsoft.com/office/powerpoint/2010/main" val="39907284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19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Results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Participants</a:t>
            </a:r>
          </a:p>
        </p:txBody>
      </p:sp>
      <p:sp>
        <p:nvSpPr>
          <p:cNvPr id="20" name="Google Shape;212;p25">
            <a:extLst>
              <a:ext uri="{FF2B5EF4-FFF2-40B4-BE49-F238E27FC236}">
                <a16:creationId xmlns:a16="http://schemas.microsoft.com/office/drawing/2014/main" id="{86E1F1A7-0FF5-4F84-B74D-B7C6134DCA21}"/>
              </a:ext>
            </a:extLst>
          </p:cNvPr>
          <p:cNvSpPr txBox="1">
            <a:spLocks/>
          </p:cNvSpPr>
          <p:nvPr/>
        </p:nvSpPr>
        <p:spPr>
          <a:xfrm>
            <a:off x="3245758" y="691440"/>
            <a:ext cx="5641324" cy="12420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N = 85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Recruited through UWTSD social media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Exclusion criteria: 18+ and British resident during COVID-19  pandemic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Gender split 66 female /18 male / 1 non-binary </a:t>
            </a:r>
          </a:p>
        </p:txBody>
      </p:sp>
      <p:sp>
        <p:nvSpPr>
          <p:cNvPr id="29" name="Google Shape;212;p25">
            <a:extLst>
              <a:ext uri="{FF2B5EF4-FFF2-40B4-BE49-F238E27FC236}">
                <a16:creationId xmlns:a16="http://schemas.microsoft.com/office/drawing/2014/main" id="{4108DBFF-05F1-4156-9AA4-D7E4981D53D4}"/>
              </a:ext>
            </a:extLst>
          </p:cNvPr>
          <p:cNvSpPr txBox="1">
            <a:spLocks/>
          </p:cNvSpPr>
          <p:nvPr/>
        </p:nvSpPr>
        <p:spPr>
          <a:xfrm>
            <a:off x="3245758" y="1866138"/>
            <a:ext cx="1656540" cy="28680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lnSpc>
                <a:spcPct val="150000"/>
              </a:lnSpc>
              <a:buNone/>
            </a:pPr>
            <a:r>
              <a:rPr lang="en-US" sz="1200" b="1" dirty="0"/>
              <a:t>Age group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18-24           27%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25-34           39%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35-44           15%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45-54           14%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55-64            2%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65-74            2%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75+                0%</a:t>
            </a:r>
          </a:p>
        </p:txBody>
      </p:sp>
      <p:sp>
        <p:nvSpPr>
          <p:cNvPr id="30" name="Google Shape;212;p25">
            <a:extLst>
              <a:ext uri="{FF2B5EF4-FFF2-40B4-BE49-F238E27FC236}">
                <a16:creationId xmlns:a16="http://schemas.microsoft.com/office/drawing/2014/main" id="{49570B87-BB7A-4A66-8C01-F93609B3FC2B}"/>
              </a:ext>
            </a:extLst>
          </p:cNvPr>
          <p:cNvSpPr txBox="1">
            <a:spLocks/>
          </p:cNvSpPr>
          <p:nvPr/>
        </p:nvSpPr>
        <p:spPr>
          <a:xfrm>
            <a:off x="5601887" y="1933486"/>
            <a:ext cx="2579588" cy="30957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lnSpc>
                <a:spcPct val="150000"/>
              </a:lnSpc>
              <a:buNone/>
            </a:pPr>
            <a:r>
              <a:rPr lang="en-US" sz="1200" b="1" dirty="0"/>
              <a:t>Education Level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Left school at 16               7%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College-A-levels               53%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University or higher          37%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Did not disclose                4%</a:t>
            </a:r>
          </a:p>
        </p:txBody>
      </p:sp>
    </p:spTree>
    <p:extLst>
      <p:ext uri="{BB962C8B-B14F-4D97-AF65-F5344CB8AC3E}">
        <p14:creationId xmlns:p14="http://schemas.microsoft.com/office/powerpoint/2010/main" val="8009673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20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Results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Regression Analysis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C02867D-5793-42ED-9C5E-382E0FE2C7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7032965"/>
              </p:ext>
            </p:extLst>
          </p:nvPr>
        </p:nvGraphicFramePr>
        <p:xfrm>
          <a:off x="3005073" y="1134416"/>
          <a:ext cx="5407278" cy="111429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{8A107856-5554-42FB-B03E-39F5DBC370BA}</a:tableStyleId>
              </a:tblPr>
              <a:tblGrid>
                <a:gridCol w="1292523">
                  <a:extLst>
                    <a:ext uri="{9D8B030D-6E8A-4147-A177-3AD203B41FA5}">
                      <a16:colId xmlns:a16="http://schemas.microsoft.com/office/drawing/2014/main" val="3270144103"/>
                    </a:ext>
                  </a:extLst>
                </a:gridCol>
                <a:gridCol w="637674">
                  <a:extLst>
                    <a:ext uri="{9D8B030D-6E8A-4147-A177-3AD203B41FA5}">
                      <a16:colId xmlns:a16="http://schemas.microsoft.com/office/drawing/2014/main" val="717404732"/>
                    </a:ext>
                  </a:extLst>
                </a:gridCol>
                <a:gridCol w="697831">
                  <a:extLst>
                    <a:ext uri="{9D8B030D-6E8A-4147-A177-3AD203B41FA5}">
                      <a16:colId xmlns:a16="http://schemas.microsoft.com/office/drawing/2014/main" val="1594471834"/>
                    </a:ext>
                  </a:extLst>
                </a:gridCol>
                <a:gridCol w="733927">
                  <a:extLst>
                    <a:ext uri="{9D8B030D-6E8A-4147-A177-3AD203B41FA5}">
                      <a16:colId xmlns:a16="http://schemas.microsoft.com/office/drawing/2014/main" val="1968933235"/>
                    </a:ext>
                  </a:extLst>
                </a:gridCol>
                <a:gridCol w="553452">
                  <a:extLst>
                    <a:ext uri="{9D8B030D-6E8A-4147-A177-3AD203B41FA5}">
                      <a16:colId xmlns:a16="http://schemas.microsoft.com/office/drawing/2014/main" val="3728831140"/>
                    </a:ext>
                  </a:extLst>
                </a:gridCol>
                <a:gridCol w="1491871">
                  <a:extLst>
                    <a:ext uri="{9D8B030D-6E8A-4147-A177-3AD203B41FA5}">
                      <a16:colId xmlns:a16="http://schemas.microsoft.com/office/drawing/2014/main" val="977783152"/>
                    </a:ext>
                  </a:extLst>
                </a:gridCol>
              </a:tblGrid>
              <a:tr h="215900">
                <a:tc>
                  <a:txBody>
                    <a:bodyPr/>
                    <a:lstStyle/>
                    <a:p>
                      <a:pPr marL="73025" algn="ctr">
                        <a:lnSpc>
                          <a:spcPts val="137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Scale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Minimum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Maximum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Mean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Standard Deviation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45478772"/>
                  </a:ext>
                </a:extLst>
              </a:tr>
              <a:tr h="250690">
                <a:tc>
                  <a:txBody>
                    <a:bodyPr/>
                    <a:lstStyle/>
                    <a:p>
                      <a:pPr marL="73025" algn="ctr">
                        <a:lnSpc>
                          <a:spcPts val="137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ACT (RWA)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85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19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90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61.99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16.46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324852020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665"/>
                        </a:spcBef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SDO7 (SDO)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85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     20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76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43.25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13.09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124999547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665"/>
                        </a:spcBef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LWAI (LWA)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  85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 30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  127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  83.93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  19.18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784609743"/>
                  </a:ext>
                </a:extLst>
              </a:tr>
              <a:tr h="215900">
                <a:tc>
                  <a:txBody>
                    <a:bodyPr/>
                    <a:lstStyle/>
                    <a:p>
                      <a:pPr marL="73025" algn="ctr">
                        <a:lnSpc>
                          <a:spcPct val="107000"/>
                        </a:lnSpc>
                        <a:spcBef>
                          <a:spcPts val="665"/>
                        </a:spcBef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Non-adherence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665"/>
                        </a:spcBef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  85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665"/>
                        </a:spcBef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 13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665"/>
                        </a:spcBef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 56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665"/>
                        </a:spcBef>
                        <a:spcAft>
                          <a:spcPts val="800"/>
                        </a:spcAft>
                      </a:pPr>
                      <a:r>
                        <a:rPr lang="en-GB" sz="1050">
                          <a:effectLst/>
                        </a:rPr>
                        <a:t>  22.04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Bef>
                          <a:spcPts val="665"/>
                        </a:spcBef>
                        <a:spcAft>
                          <a:spcPts val="800"/>
                        </a:spcAft>
                      </a:pPr>
                      <a:r>
                        <a:rPr lang="en-GB" sz="1050" dirty="0">
                          <a:effectLst/>
                        </a:rPr>
                        <a:t>  10.70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783948395"/>
                  </a:ext>
                </a:extLst>
              </a:tr>
            </a:tbl>
          </a:graphicData>
        </a:graphic>
      </p:graphicFrame>
      <p:sp>
        <p:nvSpPr>
          <p:cNvPr id="9" name="Google Shape;212;p25">
            <a:extLst>
              <a:ext uri="{FF2B5EF4-FFF2-40B4-BE49-F238E27FC236}">
                <a16:creationId xmlns:a16="http://schemas.microsoft.com/office/drawing/2014/main" id="{24235E66-610E-463D-AC44-7E13B028E77B}"/>
              </a:ext>
            </a:extLst>
          </p:cNvPr>
          <p:cNvSpPr txBox="1">
            <a:spLocks/>
          </p:cNvSpPr>
          <p:nvPr/>
        </p:nvSpPr>
        <p:spPr>
          <a:xfrm>
            <a:off x="4428301" y="629071"/>
            <a:ext cx="1947304" cy="52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dirty="0"/>
              <a:t>Total scale scores</a:t>
            </a:r>
          </a:p>
        </p:txBody>
      </p:sp>
      <p:sp>
        <p:nvSpPr>
          <p:cNvPr id="10" name="Google Shape;212;p25">
            <a:extLst>
              <a:ext uri="{FF2B5EF4-FFF2-40B4-BE49-F238E27FC236}">
                <a16:creationId xmlns:a16="http://schemas.microsoft.com/office/drawing/2014/main" id="{989F50C1-5647-40EF-B989-963E71044564}"/>
              </a:ext>
            </a:extLst>
          </p:cNvPr>
          <p:cNvSpPr txBox="1">
            <a:spLocks/>
          </p:cNvSpPr>
          <p:nvPr/>
        </p:nvSpPr>
        <p:spPr>
          <a:xfrm>
            <a:off x="4183317" y="2455635"/>
            <a:ext cx="4752540" cy="659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sz="1600" dirty="0"/>
              <a:t>(Adjusted R²=.119, </a:t>
            </a:r>
            <a:r>
              <a:rPr lang="en-US" sz="1600" i="1" dirty="0"/>
              <a:t>F</a:t>
            </a:r>
            <a:r>
              <a:rPr lang="en-US" sz="1600" dirty="0"/>
              <a:t>(3,81) = 4.78, </a:t>
            </a:r>
            <a:r>
              <a:rPr lang="en-US" sz="1600" i="1" dirty="0"/>
              <a:t>p</a:t>
            </a:r>
            <a:r>
              <a:rPr lang="en-US" sz="1600" dirty="0"/>
              <a:t>&lt; .005)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98FCDB1-DA54-4AB8-B4BC-595A07F28BE8}"/>
              </a:ext>
            </a:extLst>
          </p:cNvPr>
          <p:cNvGrpSpPr/>
          <p:nvPr/>
        </p:nvGrpSpPr>
        <p:grpSpPr>
          <a:xfrm>
            <a:off x="2732757" y="2448468"/>
            <a:ext cx="1984535" cy="820520"/>
            <a:chOff x="3286540" y="3747638"/>
            <a:chExt cx="2178015" cy="919415"/>
          </a:xfrm>
        </p:grpSpPr>
        <p:grpSp>
          <p:nvGrpSpPr>
            <p:cNvPr id="12" name="Google Shape;1454;p53">
              <a:extLst>
                <a:ext uri="{FF2B5EF4-FFF2-40B4-BE49-F238E27FC236}">
                  <a16:creationId xmlns:a16="http://schemas.microsoft.com/office/drawing/2014/main" id="{CACCB147-E856-4710-A539-5438F690896E}"/>
                </a:ext>
              </a:extLst>
            </p:cNvPr>
            <p:cNvGrpSpPr/>
            <p:nvPr/>
          </p:nvGrpSpPr>
          <p:grpSpPr>
            <a:xfrm>
              <a:off x="3996309" y="3747638"/>
              <a:ext cx="590095" cy="557768"/>
              <a:chOff x="4852681" y="4457861"/>
              <a:chExt cx="719789" cy="652562"/>
            </a:xfrm>
          </p:grpSpPr>
          <p:sp>
            <p:nvSpPr>
              <p:cNvPr id="14" name="Google Shape;1455;p53">
                <a:extLst>
                  <a:ext uri="{FF2B5EF4-FFF2-40B4-BE49-F238E27FC236}">
                    <a16:creationId xmlns:a16="http://schemas.microsoft.com/office/drawing/2014/main" id="{2F6E24F0-43EB-47BB-A871-4BB6976C37FD}"/>
                  </a:ext>
                </a:extLst>
              </p:cNvPr>
              <p:cNvSpPr/>
              <p:nvPr/>
            </p:nvSpPr>
            <p:spPr>
              <a:xfrm>
                <a:off x="5209001" y="4739226"/>
                <a:ext cx="363469" cy="371197"/>
              </a:xfrm>
              <a:custGeom>
                <a:avLst/>
                <a:gdLst/>
                <a:ahLst/>
                <a:cxnLst/>
                <a:rect l="l" t="t" r="r" b="b"/>
                <a:pathLst>
                  <a:path w="629" h="641" extrusionOk="0">
                    <a:moveTo>
                      <a:pt x="151" y="561"/>
                    </a:moveTo>
                    <a:cubicBezTo>
                      <a:pt x="290" y="641"/>
                      <a:pt x="468" y="593"/>
                      <a:pt x="548" y="454"/>
                    </a:cubicBezTo>
                    <a:cubicBezTo>
                      <a:pt x="629" y="315"/>
                      <a:pt x="581" y="137"/>
                      <a:pt x="442" y="57"/>
                    </a:cubicBezTo>
                    <a:cubicBezTo>
                      <a:pt x="344" y="0"/>
                      <a:pt x="226" y="7"/>
                      <a:pt x="137" y="65"/>
                    </a:cubicBezTo>
                    <a:cubicBezTo>
                      <a:pt x="137" y="65"/>
                      <a:pt x="137" y="65"/>
                      <a:pt x="137" y="65"/>
                    </a:cubicBezTo>
                    <a:cubicBezTo>
                      <a:pt x="6" y="141"/>
                      <a:pt x="6" y="141"/>
                      <a:pt x="6" y="141"/>
                    </a:cubicBezTo>
                    <a:cubicBezTo>
                      <a:pt x="6" y="293"/>
                      <a:pt x="6" y="293"/>
                      <a:pt x="6" y="293"/>
                    </a:cubicBezTo>
                    <a:cubicBezTo>
                      <a:pt x="6" y="293"/>
                      <a:pt x="6" y="293"/>
                      <a:pt x="6" y="293"/>
                    </a:cubicBezTo>
                    <a:cubicBezTo>
                      <a:pt x="0" y="399"/>
                      <a:pt x="53" y="504"/>
                      <a:pt x="151" y="56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68575" tIns="34275" rIns="68575" bIns="34275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400"/>
                  <a:buFont typeface="Calibri"/>
                  <a:buNone/>
                </a:pPr>
                <a:endParaRPr sz="1400" b="0" i="0" u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5" name="Google Shape;1456;p53">
                <a:extLst>
                  <a:ext uri="{FF2B5EF4-FFF2-40B4-BE49-F238E27FC236}">
                    <a16:creationId xmlns:a16="http://schemas.microsoft.com/office/drawing/2014/main" id="{09E07962-B18B-480F-BD54-4A31E5D5B5F4}"/>
                  </a:ext>
                </a:extLst>
              </p:cNvPr>
              <p:cNvSpPr/>
              <p:nvPr/>
            </p:nvSpPr>
            <p:spPr>
              <a:xfrm>
                <a:off x="4852681" y="4739226"/>
                <a:ext cx="363265" cy="371197"/>
              </a:xfrm>
              <a:custGeom>
                <a:avLst/>
                <a:gdLst/>
                <a:ahLst/>
                <a:cxnLst/>
                <a:rect l="l" t="t" r="r" b="b"/>
                <a:pathLst>
                  <a:path w="629" h="641" extrusionOk="0">
                    <a:moveTo>
                      <a:pt x="187" y="57"/>
                    </a:moveTo>
                    <a:cubicBezTo>
                      <a:pt x="48" y="137"/>
                      <a:pt x="0" y="315"/>
                      <a:pt x="80" y="454"/>
                    </a:cubicBezTo>
                    <a:cubicBezTo>
                      <a:pt x="161" y="593"/>
                      <a:pt x="339" y="641"/>
                      <a:pt x="478" y="561"/>
                    </a:cubicBezTo>
                    <a:cubicBezTo>
                      <a:pt x="576" y="504"/>
                      <a:pt x="629" y="399"/>
                      <a:pt x="623" y="293"/>
                    </a:cubicBezTo>
                    <a:cubicBezTo>
                      <a:pt x="623" y="293"/>
                      <a:pt x="623" y="293"/>
                      <a:pt x="623" y="293"/>
                    </a:cubicBezTo>
                    <a:cubicBezTo>
                      <a:pt x="623" y="141"/>
                      <a:pt x="623" y="141"/>
                      <a:pt x="623" y="141"/>
                    </a:cubicBezTo>
                    <a:cubicBezTo>
                      <a:pt x="491" y="65"/>
                      <a:pt x="491" y="65"/>
                      <a:pt x="491" y="65"/>
                    </a:cubicBezTo>
                    <a:cubicBezTo>
                      <a:pt x="491" y="65"/>
                      <a:pt x="491" y="65"/>
                      <a:pt x="491" y="65"/>
                    </a:cubicBezTo>
                    <a:cubicBezTo>
                      <a:pt x="402" y="7"/>
                      <a:pt x="285" y="0"/>
                      <a:pt x="187" y="57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68575" tIns="34275" rIns="68575" bIns="34275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400"/>
                  <a:buFont typeface="Calibri"/>
                  <a:buNone/>
                </a:pPr>
                <a:endParaRPr sz="1400" b="0" i="0" u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sp>
            <p:nvSpPr>
              <p:cNvPr id="16" name="Google Shape;1457;p53">
                <a:extLst>
                  <a:ext uri="{FF2B5EF4-FFF2-40B4-BE49-F238E27FC236}">
                    <a16:creationId xmlns:a16="http://schemas.microsoft.com/office/drawing/2014/main" id="{9D664EFA-09CA-41D3-B234-376D51FCD7B4}"/>
                  </a:ext>
                </a:extLst>
              </p:cNvPr>
              <p:cNvSpPr/>
              <p:nvPr/>
            </p:nvSpPr>
            <p:spPr>
              <a:xfrm>
                <a:off x="5044529" y="4457861"/>
                <a:ext cx="336092" cy="363011"/>
              </a:xfrm>
              <a:custGeom>
                <a:avLst/>
                <a:gdLst/>
                <a:ahLst/>
                <a:cxnLst/>
                <a:rect l="l" t="t" r="r" b="b"/>
                <a:pathLst>
                  <a:path w="582" h="627" extrusionOk="0">
                    <a:moveTo>
                      <a:pt x="582" y="291"/>
                    </a:moveTo>
                    <a:cubicBezTo>
                      <a:pt x="582" y="131"/>
                      <a:pt x="452" y="0"/>
                      <a:pt x="291" y="0"/>
                    </a:cubicBezTo>
                    <a:cubicBezTo>
                      <a:pt x="130" y="0"/>
                      <a:pt x="0" y="131"/>
                      <a:pt x="0" y="291"/>
                    </a:cubicBezTo>
                    <a:cubicBezTo>
                      <a:pt x="0" y="405"/>
                      <a:pt x="65" y="503"/>
                      <a:pt x="159" y="551"/>
                    </a:cubicBezTo>
                    <a:cubicBezTo>
                      <a:pt x="159" y="551"/>
                      <a:pt x="159" y="551"/>
                      <a:pt x="159" y="551"/>
                    </a:cubicBezTo>
                    <a:cubicBezTo>
                      <a:pt x="291" y="627"/>
                      <a:pt x="291" y="627"/>
                      <a:pt x="291" y="627"/>
                    </a:cubicBezTo>
                    <a:cubicBezTo>
                      <a:pt x="422" y="551"/>
                      <a:pt x="422" y="551"/>
                      <a:pt x="422" y="551"/>
                    </a:cubicBezTo>
                    <a:cubicBezTo>
                      <a:pt x="422" y="551"/>
                      <a:pt x="422" y="551"/>
                      <a:pt x="422" y="551"/>
                    </a:cubicBezTo>
                    <a:cubicBezTo>
                      <a:pt x="517" y="503"/>
                      <a:pt x="582" y="405"/>
                      <a:pt x="582" y="29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68575" tIns="34275" rIns="68575" bIns="34275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chemeClr val="dk1"/>
                  </a:buClr>
                  <a:buSzPts val="1400"/>
                  <a:buFont typeface="Calibri"/>
                  <a:buNone/>
                </a:pPr>
                <a:endParaRPr sz="1400" b="0" i="0" u="none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</p:grpSp>
        <p:sp>
          <p:nvSpPr>
            <p:cNvPr id="13" name="Google Shape;212;p25">
              <a:extLst>
                <a:ext uri="{FF2B5EF4-FFF2-40B4-BE49-F238E27FC236}">
                  <a16:creationId xmlns:a16="http://schemas.microsoft.com/office/drawing/2014/main" id="{B59122A1-F30E-440A-AF0D-4B503F09F463}"/>
                </a:ext>
              </a:extLst>
            </p:cNvPr>
            <p:cNvSpPr txBox="1">
              <a:spLocks/>
            </p:cNvSpPr>
            <p:nvPr/>
          </p:nvSpPr>
          <p:spPr>
            <a:xfrm>
              <a:off x="3286540" y="4192897"/>
              <a:ext cx="2178015" cy="47415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</a:defPPr>
              <a:lvl1pPr marL="457200" marR="0" lvl="0" indent="-317500" algn="l" rtl="0">
                <a:lnSpc>
                  <a:spcPct val="115000"/>
                </a:lnSpc>
                <a:spcBef>
                  <a:spcPts val="60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▪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1pPr>
              <a:lvl2pPr marL="914400" marR="0" lvl="1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2pPr>
              <a:lvl3pPr marL="1371600" marR="0" lvl="2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3pPr>
              <a:lvl4pPr marL="1828800" marR="0" lvl="3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4pPr>
              <a:lvl5pPr marL="2286000" marR="0" lvl="4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5pPr>
              <a:lvl6pPr marL="2743200" marR="0" lvl="5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6pPr>
              <a:lvl7pPr marL="3200400" marR="0" lvl="6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7pPr>
              <a:lvl8pPr marL="3657600" marR="0" lvl="7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8pPr>
              <a:lvl9pPr marL="4114800" marR="0" lvl="8" indent="-3175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CCCCCC"/>
                </a:buClr>
                <a:buSzPts val="1400"/>
                <a:buFont typeface="Nunito Sans"/>
                <a:buChar char="-"/>
                <a:defRPr sz="1400" b="0" i="0" u="none" strike="noStrike" cap="none">
                  <a:solidFill>
                    <a:srgbClr val="666666"/>
                  </a:solidFill>
                  <a:latin typeface="Nunito Sans"/>
                  <a:ea typeface="Nunito Sans"/>
                  <a:cs typeface="Nunito Sans"/>
                  <a:sym typeface="Nunito Sans"/>
                </a:defRPr>
              </a:lvl9pPr>
            </a:lstStyle>
            <a:p>
              <a:pPr marL="0" indent="0" algn="ctr">
                <a:buNone/>
              </a:pPr>
              <a:r>
                <a:rPr lang="en-US" sz="1600" dirty="0"/>
                <a:t>Multiple Regression</a:t>
              </a:r>
            </a:p>
          </p:txBody>
        </p:sp>
      </p:grpSp>
      <p:sp>
        <p:nvSpPr>
          <p:cNvPr id="18" name="Google Shape;212;p25">
            <a:extLst>
              <a:ext uri="{FF2B5EF4-FFF2-40B4-BE49-F238E27FC236}">
                <a16:creationId xmlns:a16="http://schemas.microsoft.com/office/drawing/2014/main" id="{89D7AC50-D5F2-4DA8-8E94-5467322576D1}"/>
              </a:ext>
            </a:extLst>
          </p:cNvPr>
          <p:cNvSpPr txBox="1">
            <a:spLocks/>
          </p:cNvSpPr>
          <p:nvPr/>
        </p:nvSpPr>
        <p:spPr>
          <a:xfrm>
            <a:off x="2648188" y="3616935"/>
            <a:ext cx="1984535" cy="10741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dirty="0"/>
              <a:t>SDO </a:t>
            </a:r>
          </a:p>
          <a:p>
            <a:pPr marL="0" indent="0" algn="ctr">
              <a:buNone/>
            </a:pPr>
            <a:r>
              <a:rPr lang="en-GB" dirty="0"/>
              <a:t>(</a:t>
            </a:r>
            <a:r>
              <a:rPr lang="el-GR" dirty="0"/>
              <a:t>β = .331, </a:t>
            </a:r>
            <a:r>
              <a:rPr lang="en-US" dirty="0"/>
              <a:t>p = &lt; .05)</a:t>
            </a:r>
          </a:p>
        </p:txBody>
      </p:sp>
      <p:sp>
        <p:nvSpPr>
          <p:cNvPr id="19" name="Google Shape;212;p25">
            <a:extLst>
              <a:ext uri="{FF2B5EF4-FFF2-40B4-BE49-F238E27FC236}">
                <a16:creationId xmlns:a16="http://schemas.microsoft.com/office/drawing/2014/main" id="{118571E1-F465-4264-A496-F48F8A8BFE57}"/>
              </a:ext>
            </a:extLst>
          </p:cNvPr>
          <p:cNvSpPr txBox="1">
            <a:spLocks/>
          </p:cNvSpPr>
          <p:nvPr/>
        </p:nvSpPr>
        <p:spPr>
          <a:xfrm>
            <a:off x="4739084" y="3616934"/>
            <a:ext cx="1984535" cy="10741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dirty="0"/>
              <a:t>RWA</a:t>
            </a:r>
          </a:p>
          <a:p>
            <a:pPr marL="0" indent="0" algn="ctr">
              <a:buNone/>
            </a:pPr>
            <a:r>
              <a:rPr lang="el-GR" dirty="0"/>
              <a:t>(β = -.291, </a:t>
            </a:r>
            <a:r>
              <a:rPr lang="en-GB" dirty="0"/>
              <a:t>p = &lt; .05</a:t>
            </a:r>
            <a:r>
              <a:rPr lang="en-US" dirty="0"/>
              <a:t>)</a:t>
            </a:r>
          </a:p>
        </p:txBody>
      </p:sp>
      <p:sp>
        <p:nvSpPr>
          <p:cNvPr id="21" name="Google Shape;212;p25">
            <a:extLst>
              <a:ext uri="{FF2B5EF4-FFF2-40B4-BE49-F238E27FC236}">
                <a16:creationId xmlns:a16="http://schemas.microsoft.com/office/drawing/2014/main" id="{F69C02D9-9456-4955-A8FD-F9F65C1BF291}"/>
              </a:ext>
            </a:extLst>
          </p:cNvPr>
          <p:cNvSpPr txBox="1">
            <a:spLocks/>
          </p:cNvSpPr>
          <p:nvPr/>
        </p:nvSpPr>
        <p:spPr>
          <a:xfrm>
            <a:off x="6745411" y="3616933"/>
            <a:ext cx="1984535" cy="10741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buNone/>
            </a:pPr>
            <a:r>
              <a:rPr lang="en-US" dirty="0"/>
              <a:t>LWA</a:t>
            </a:r>
          </a:p>
          <a:p>
            <a:pPr marL="0" indent="0" algn="ctr">
              <a:buNone/>
            </a:pPr>
            <a:r>
              <a:rPr lang="el-GR" dirty="0"/>
              <a:t>(β = -.218, </a:t>
            </a:r>
            <a:r>
              <a:rPr lang="en-GB" dirty="0"/>
              <a:t>p = &lt; .05)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0565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Results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Correlations</a:t>
            </a:r>
          </a:p>
        </p:txBody>
      </p:sp>
      <p:sp>
        <p:nvSpPr>
          <p:cNvPr id="17" name="Google Shape;212;p25">
            <a:extLst>
              <a:ext uri="{FF2B5EF4-FFF2-40B4-BE49-F238E27FC236}">
                <a16:creationId xmlns:a16="http://schemas.microsoft.com/office/drawing/2014/main" id="{7581DDBB-13FC-4682-B076-7E6650E10A01}"/>
              </a:ext>
            </a:extLst>
          </p:cNvPr>
          <p:cNvSpPr txBox="1">
            <a:spLocks/>
          </p:cNvSpPr>
          <p:nvPr/>
        </p:nvSpPr>
        <p:spPr>
          <a:xfrm>
            <a:off x="2732757" y="834517"/>
            <a:ext cx="5641324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RWA had no significant correlation with adherence/non-adherence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200" dirty="0"/>
              <a:t>		</a:t>
            </a:r>
            <a:r>
              <a:rPr lang="en-US" sz="1600" dirty="0"/>
              <a:t>(</a:t>
            </a:r>
            <a:r>
              <a:rPr lang="en-US" sz="1600" i="1" dirty="0"/>
              <a:t>r</a:t>
            </a:r>
            <a:r>
              <a:rPr lang="en-US" sz="1600" dirty="0"/>
              <a:t> = .063, </a:t>
            </a:r>
            <a:r>
              <a:rPr lang="en-US" sz="1600" i="1" dirty="0"/>
              <a:t>p</a:t>
            </a:r>
            <a:r>
              <a:rPr lang="en-US" sz="1600" dirty="0"/>
              <a:t> = .57)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SDO had a small but significant relationship with non-adherence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200" dirty="0"/>
              <a:t>		</a:t>
            </a:r>
            <a:r>
              <a:rPr lang="en-US" sz="1600" dirty="0"/>
              <a:t>(</a:t>
            </a:r>
            <a:r>
              <a:rPr lang="en-US" sz="1600" i="1" dirty="0"/>
              <a:t>r</a:t>
            </a:r>
            <a:r>
              <a:rPr lang="en-US" sz="1600" dirty="0"/>
              <a:t> = .23, </a:t>
            </a:r>
            <a:r>
              <a:rPr lang="en-US" sz="1600" i="1" dirty="0"/>
              <a:t>p</a:t>
            </a:r>
            <a:r>
              <a:rPr lang="en-US" sz="1600" dirty="0"/>
              <a:t> = .03)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LWA had a small but significant relationship with adherence </a:t>
            </a:r>
          </a:p>
          <a:p>
            <a:pPr marL="1371600" lvl="3" indent="0">
              <a:lnSpc>
                <a:spcPct val="100000"/>
              </a:lnSpc>
              <a:buNone/>
            </a:pPr>
            <a:r>
              <a:rPr lang="en-US" sz="1200" dirty="0"/>
              <a:t>	</a:t>
            </a:r>
            <a:r>
              <a:rPr lang="en-US" sz="1600" dirty="0"/>
              <a:t>(</a:t>
            </a:r>
            <a:r>
              <a:rPr lang="en-US" sz="1600" i="1" dirty="0"/>
              <a:t>r</a:t>
            </a:r>
            <a:r>
              <a:rPr lang="en-US" sz="1600" dirty="0"/>
              <a:t> = -.25, </a:t>
            </a:r>
            <a:r>
              <a:rPr lang="en-US" sz="1600" i="1" dirty="0"/>
              <a:t>p</a:t>
            </a:r>
            <a:r>
              <a:rPr lang="en-US" sz="1600" dirty="0"/>
              <a:t> = 0.2)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0" indent="0" algn="ctr">
              <a:lnSpc>
                <a:spcPct val="100000"/>
              </a:lnSpc>
              <a:buNone/>
            </a:pPr>
            <a:endParaRPr lang="en-US" sz="12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200" b="1" dirty="0"/>
              <a:t>Confounding relationship - RWA highly correlated with SDO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US" b="1" dirty="0"/>
              <a:t>(</a:t>
            </a:r>
            <a:r>
              <a:rPr lang="en-US" b="1" i="1" dirty="0"/>
              <a:t>r</a:t>
            </a:r>
            <a:r>
              <a:rPr lang="en-US" b="1" dirty="0"/>
              <a:t> = .55) </a:t>
            </a:r>
          </a:p>
        </p:txBody>
      </p:sp>
    </p:spTree>
    <p:extLst>
      <p:ext uri="{BB962C8B-B14F-4D97-AF65-F5344CB8AC3E}">
        <p14:creationId xmlns:p14="http://schemas.microsoft.com/office/powerpoint/2010/main" val="2841664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22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Discussion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What does it all mean?</a:t>
            </a:r>
          </a:p>
        </p:txBody>
      </p:sp>
      <p:sp>
        <p:nvSpPr>
          <p:cNvPr id="17" name="Google Shape;212;p25">
            <a:extLst>
              <a:ext uri="{FF2B5EF4-FFF2-40B4-BE49-F238E27FC236}">
                <a16:creationId xmlns:a16="http://schemas.microsoft.com/office/drawing/2014/main" id="{7581DDBB-13FC-4682-B076-7E6650E10A01}"/>
              </a:ext>
            </a:extLst>
          </p:cNvPr>
          <p:cNvSpPr txBox="1">
            <a:spLocks/>
          </p:cNvSpPr>
          <p:nvPr/>
        </p:nvSpPr>
        <p:spPr>
          <a:xfrm>
            <a:off x="2732756" y="637668"/>
            <a:ext cx="6372728" cy="43089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Ideology is related to adherence – but are our understandings of ideology out of date?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RWA losing relevance?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LWA gaining relevance?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LWA inversely correlated with SDO – evidence of a “different” kind of authoritarianism?</a:t>
            </a:r>
          </a:p>
        </p:txBody>
      </p:sp>
    </p:spTree>
    <p:extLst>
      <p:ext uri="{BB962C8B-B14F-4D97-AF65-F5344CB8AC3E}">
        <p14:creationId xmlns:p14="http://schemas.microsoft.com/office/powerpoint/2010/main" val="1552957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23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Two</a:t>
            </a:r>
            <a:br>
              <a:rPr lang="en-GB" dirty="0"/>
            </a:br>
            <a:r>
              <a:rPr lang="en-GB" sz="1400" dirty="0"/>
              <a:t>Implications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Results in context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92A26A-637F-4D01-BCF9-2C923177EA84}"/>
              </a:ext>
            </a:extLst>
          </p:cNvPr>
          <p:cNvSpPr txBox="1"/>
          <p:nvPr/>
        </p:nvSpPr>
        <p:spPr>
          <a:xfrm>
            <a:off x="2794959" y="2682647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Recommendations</a:t>
            </a:r>
          </a:p>
        </p:txBody>
      </p:sp>
      <p:sp>
        <p:nvSpPr>
          <p:cNvPr id="8" name="Google Shape;212;p25">
            <a:extLst>
              <a:ext uri="{FF2B5EF4-FFF2-40B4-BE49-F238E27FC236}">
                <a16:creationId xmlns:a16="http://schemas.microsoft.com/office/drawing/2014/main" id="{8D9EA92D-812C-4B53-A134-0BAB8B270672}"/>
              </a:ext>
            </a:extLst>
          </p:cNvPr>
          <p:cNvSpPr txBox="1">
            <a:spLocks/>
          </p:cNvSpPr>
          <p:nvPr/>
        </p:nvSpPr>
        <p:spPr>
          <a:xfrm>
            <a:off x="2732757" y="711262"/>
            <a:ext cx="6218738" cy="1443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The emergence of LWA could signal a societal ideological shift. Psychological research needs to evolve alongside this.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COVID-19 is ongoing and changeable – in order to inform future initiatives, continued investigations into how ideology effects health behaviour is essential.</a:t>
            </a:r>
          </a:p>
        </p:txBody>
      </p:sp>
      <p:sp>
        <p:nvSpPr>
          <p:cNvPr id="9" name="Google Shape;212;p25">
            <a:extLst>
              <a:ext uri="{FF2B5EF4-FFF2-40B4-BE49-F238E27FC236}">
                <a16:creationId xmlns:a16="http://schemas.microsoft.com/office/drawing/2014/main" id="{5D63CEEC-069D-4641-A69F-DBDE6992B870}"/>
              </a:ext>
            </a:extLst>
          </p:cNvPr>
          <p:cNvSpPr txBox="1">
            <a:spLocks/>
          </p:cNvSpPr>
          <p:nvPr/>
        </p:nvSpPr>
        <p:spPr>
          <a:xfrm>
            <a:off x="2782927" y="3089874"/>
            <a:ext cx="6218738" cy="15302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Inclusion of LWA in psychological research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Further explorations of the interplay between LWA and SDO 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Application of ideological models to issues such as vaccine hesitancy</a:t>
            </a:r>
          </a:p>
        </p:txBody>
      </p:sp>
    </p:spTree>
    <p:extLst>
      <p:ext uri="{BB962C8B-B14F-4D97-AF65-F5344CB8AC3E}">
        <p14:creationId xmlns:p14="http://schemas.microsoft.com/office/powerpoint/2010/main" val="3010404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3"/>
          <p:cNvSpPr txBox="1">
            <a:spLocks noGrp="1"/>
          </p:cNvSpPr>
          <p:nvPr>
            <p:ph type="ctrTitle" idx="4294967295"/>
          </p:nvPr>
        </p:nvSpPr>
        <p:spPr>
          <a:xfrm>
            <a:off x="685800" y="2802542"/>
            <a:ext cx="77724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/>
              <a:t>Section Three</a:t>
            </a:r>
            <a:endParaRPr sz="7200" b="1" dirty="0"/>
          </a:p>
        </p:txBody>
      </p:sp>
      <p:sp>
        <p:nvSpPr>
          <p:cNvPr id="162" name="Google Shape;162;p23"/>
          <p:cNvSpPr txBox="1">
            <a:spLocks noGrp="1"/>
          </p:cNvSpPr>
          <p:nvPr>
            <p:ph type="subTitle" idx="4294967295"/>
          </p:nvPr>
        </p:nvSpPr>
        <p:spPr>
          <a:xfrm>
            <a:off x="685800" y="3868754"/>
            <a:ext cx="77724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</a:rPr>
              <a:t>Reflection Chapter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171" name="Google Shape;171;p23"/>
          <p:cNvSpPr/>
          <p:nvPr/>
        </p:nvSpPr>
        <p:spPr>
          <a:xfrm>
            <a:off x="6852314" y="371223"/>
            <a:ext cx="248676" cy="237445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23"/>
          <p:cNvSpPr/>
          <p:nvPr/>
        </p:nvSpPr>
        <p:spPr>
          <a:xfrm rot="2697569">
            <a:off x="8048925" y="1928866"/>
            <a:ext cx="377468" cy="360421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23"/>
          <p:cNvSpPr/>
          <p:nvPr/>
        </p:nvSpPr>
        <p:spPr>
          <a:xfrm>
            <a:off x="8458200" y="1660598"/>
            <a:ext cx="151199" cy="144406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23"/>
          <p:cNvSpPr/>
          <p:nvPr/>
        </p:nvSpPr>
        <p:spPr>
          <a:xfrm rot="1280187">
            <a:off x="6680046" y="1449863"/>
            <a:ext cx="151179" cy="144398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23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24</a:t>
            </a:fld>
            <a:endParaRPr/>
          </a:p>
        </p:txBody>
      </p:sp>
      <p:sp>
        <p:nvSpPr>
          <p:cNvPr id="176" name="Google Shape;176;p23"/>
          <p:cNvSpPr/>
          <p:nvPr/>
        </p:nvSpPr>
        <p:spPr>
          <a:xfrm>
            <a:off x="1635350" y="1665933"/>
            <a:ext cx="5956025" cy="1074500"/>
          </a:xfrm>
          <a:custGeom>
            <a:avLst/>
            <a:gdLst/>
            <a:ahLst/>
            <a:cxnLst/>
            <a:rect l="l" t="t" r="r" b="b"/>
            <a:pathLst>
              <a:path w="238241" h="42980" extrusionOk="0">
                <a:moveTo>
                  <a:pt x="0" y="14049"/>
                </a:moveTo>
                <a:cubicBezTo>
                  <a:pt x="5476" y="8573"/>
                  <a:pt x="13935" y="7254"/>
                  <a:pt x="21126" y="4377"/>
                </a:cubicBezTo>
                <a:cubicBezTo>
                  <a:pt x="34915" y="-1140"/>
                  <a:pt x="51579" y="-1336"/>
                  <a:pt x="65669" y="3359"/>
                </a:cubicBezTo>
                <a:cubicBezTo>
                  <a:pt x="71835" y="5414"/>
                  <a:pt x="79874" y="8507"/>
                  <a:pt x="81450" y="14813"/>
                </a:cubicBezTo>
                <a:cubicBezTo>
                  <a:pt x="82973" y="20904"/>
                  <a:pt x="84783" y="28176"/>
                  <a:pt x="81704" y="33648"/>
                </a:cubicBezTo>
                <a:cubicBezTo>
                  <a:pt x="77323" y="41435"/>
                  <a:pt x="64779" y="44711"/>
                  <a:pt x="56251" y="42047"/>
                </a:cubicBezTo>
                <a:cubicBezTo>
                  <a:pt x="49198" y="39844"/>
                  <a:pt x="46785" y="28700"/>
                  <a:pt x="48107" y="21430"/>
                </a:cubicBezTo>
                <a:cubicBezTo>
                  <a:pt x="48970" y="16684"/>
                  <a:pt x="53054" y="12574"/>
                  <a:pt x="57270" y="10231"/>
                </a:cubicBezTo>
                <a:cubicBezTo>
                  <a:pt x="87007" y="-6292"/>
                  <a:pt x="121672" y="33365"/>
                  <a:pt x="155264" y="38739"/>
                </a:cubicBezTo>
                <a:cubicBezTo>
                  <a:pt x="174115" y="41755"/>
                  <a:pt x="194150" y="44396"/>
                  <a:pt x="212533" y="39248"/>
                </a:cubicBezTo>
                <a:cubicBezTo>
                  <a:pt x="225473" y="35624"/>
                  <a:pt x="238241" y="21633"/>
                  <a:pt x="238241" y="8195"/>
                </a:cubicBezTo>
              </a:path>
            </a:pathLst>
          </a:custGeom>
          <a:noFill/>
          <a:ln w="9525" cap="flat" cmpd="sng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</p:spPr>
      </p:sp>
      <p:grpSp>
        <p:nvGrpSpPr>
          <p:cNvPr id="33" name="Google Shape;937;p52">
            <a:extLst>
              <a:ext uri="{FF2B5EF4-FFF2-40B4-BE49-F238E27FC236}">
                <a16:creationId xmlns:a16="http://schemas.microsoft.com/office/drawing/2014/main" id="{24CAB187-F922-45B6-AC4B-B286B33C8EFD}"/>
              </a:ext>
            </a:extLst>
          </p:cNvPr>
          <p:cNvGrpSpPr/>
          <p:nvPr/>
        </p:nvGrpSpPr>
        <p:grpSpPr>
          <a:xfrm>
            <a:off x="799076" y="1936060"/>
            <a:ext cx="643576" cy="631357"/>
            <a:chOff x="2623275" y="2333250"/>
            <a:chExt cx="381175" cy="381175"/>
          </a:xfrm>
        </p:grpSpPr>
        <p:sp>
          <p:nvSpPr>
            <p:cNvPr id="34" name="Google Shape;938;p52">
              <a:extLst>
                <a:ext uri="{FF2B5EF4-FFF2-40B4-BE49-F238E27FC236}">
                  <a16:creationId xmlns:a16="http://schemas.microsoft.com/office/drawing/2014/main" id="{EC3ED42B-36AB-4647-9421-FC738FF0C955}"/>
                </a:ext>
              </a:extLst>
            </p:cNvPr>
            <p:cNvSpPr/>
            <p:nvPr/>
          </p:nvSpPr>
          <p:spPr>
            <a:xfrm>
              <a:off x="2623275" y="2333250"/>
              <a:ext cx="381175" cy="381175"/>
            </a:xfrm>
            <a:custGeom>
              <a:avLst/>
              <a:gdLst/>
              <a:ahLst/>
              <a:cxnLst/>
              <a:rect l="l" t="t" r="r" b="b"/>
              <a:pathLst>
                <a:path w="15247" h="15247" fill="none" extrusionOk="0">
                  <a:moveTo>
                    <a:pt x="7624" y="0"/>
                  </a:moveTo>
                  <a:lnTo>
                    <a:pt x="7624" y="0"/>
                  </a:lnTo>
                  <a:lnTo>
                    <a:pt x="7234" y="0"/>
                  </a:lnTo>
                  <a:lnTo>
                    <a:pt x="6844" y="49"/>
                  </a:lnTo>
                  <a:lnTo>
                    <a:pt x="6455" y="98"/>
                  </a:lnTo>
                  <a:lnTo>
                    <a:pt x="6089" y="147"/>
                  </a:lnTo>
                  <a:lnTo>
                    <a:pt x="5724" y="244"/>
                  </a:lnTo>
                  <a:lnTo>
                    <a:pt x="5359" y="341"/>
                  </a:lnTo>
                  <a:lnTo>
                    <a:pt x="4994" y="463"/>
                  </a:lnTo>
                  <a:lnTo>
                    <a:pt x="4653" y="609"/>
                  </a:lnTo>
                  <a:lnTo>
                    <a:pt x="4312" y="755"/>
                  </a:lnTo>
                  <a:lnTo>
                    <a:pt x="3995" y="926"/>
                  </a:lnTo>
                  <a:lnTo>
                    <a:pt x="3678" y="1096"/>
                  </a:lnTo>
                  <a:lnTo>
                    <a:pt x="3362" y="1291"/>
                  </a:lnTo>
                  <a:lnTo>
                    <a:pt x="3069" y="1510"/>
                  </a:lnTo>
                  <a:lnTo>
                    <a:pt x="2777" y="1730"/>
                  </a:lnTo>
                  <a:lnTo>
                    <a:pt x="2509" y="1973"/>
                  </a:lnTo>
                  <a:lnTo>
                    <a:pt x="2241" y="2241"/>
                  </a:lnTo>
                  <a:lnTo>
                    <a:pt x="1973" y="2509"/>
                  </a:lnTo>
                  <a:lnTo>
                    <a:pt x="1730" y="2777"/>
                  </a:lnTo>
                  <a:lnTo>
                    <a:pt x="1511" y="3069"/>
                  </a:lnTo>
                  <a:lnTo>
                    <a:pt x="1292" y="3361"/>
                  </a:lnTo>
                  <a:lnTo>
                    <a:pt x="1097" y="3678"/>
                  </a:lnTo>
                  <a:lnTo>
                    <a:pt x="926" y="3995"/>
                  </a:lnTo>
                  <a:lnTo>
                    <a:pt x="756" y="4311"/>
                  </a:lnTo>
                  <a:lnTo>
                    <a:pt x="610" y="4652"/>
                  </a:lnTo>
                  <a:lnTo>
                    <a:pt x="463" y="4993"/>
                  </a:lnTo>
                  <a:lnTo>
                    <a:pt x="342" y="5358"/>
                  </a:lnTo>
                  <a:lnTo>
                    <a:pt x="244" y="5724"/>
                  </a:lnTo>
                  <a:lnTo>
                    <a:pt x="147" y="6089"/>
                  </a:lnTo>
                  <a:lnTo>
                    <a:pt x="98" y="6454"/>
                  </a:lnTo>
                  <a:lnTo>
                    <a:pt x="49" y="6844"/>
                  </a:lnTo>
                  <a:lnTo>
                    <a:pt x="1" y="7234"/>
                  </a:lnTo>
                  <a:lnTo>
                    <a:pt x="1" y="7623"/>
                  </a:lnTo>
                  <a:lnTo>
                    <a:pt x="1" y="7623"/>
                  </a:lnTo>
                  <a:lnTo>
                    <a:pt x="1" y="8013"/>
                  </a:lnTo>
                  <a:lnTo>
                    <a:pt x="49" y="8403"/>
                  </a:lnTo>
                  <a:lnTo>
                    <a:pt x="98" y="8793"/>
                  </a:lnTo>
                  <a:lnTo>
                    <a:pt x="147" y="9158"/>
                  </a:lnTo>
                  <a:lnTo>
                    <a:pt x="244" y="9523"/>
                  </a:lnTo>
                  <a:lnTo>
                    <a:pt x="342" y="9889"/>
                  </a:lnTo>
                  <a:lnTo>
                    <a:pt x="463" y="10254"/>
                  </a:lnTo>
                  <a:lnTo>
                    <a:pt x="610" y="10595"/>
                  </a:lnTo>
                  <a:lnTo>
                    <a:pt x="756" y="10936"/>
                  </a:lnTo>
                  <a:lnTo>
                    <a:pt x="926" y="11252"/>
                  </a:lnTo>
                  <a:lnTo>
                    <a:pt x="1097" y="11569"/>
                  </a:lnTo>
                  <a:lnTo>
                    <a:pt x="1292" y="11886"/>
                  </a:lnTo>
                  <a:lnTo>
                    <a:pt x="1511" y="12178"/>
                  </a:lnTo>
                  <a:lnTo>
                    <a:pt x="1730" y="12470"/>
                  </a:lnTo>
                  <a:lnTo>
                    <a:pt x="1973" y="12738"/>
                  </a:lnTo>
                  <a:lnTo>
                    <a:pt x="2241" y="13006"/>
                  </a:lnTo>
                  <a:lnTo>
                    <a:pt x="2509" y="13274"/>
                  </a:lnTo>
                  <a:lnTo>
                    <a:pt x="2777" y="13517"/>
                  </a:lnTo>
                  <a:lnTo>
                    <a:pt x="3069" y="13737"/>
                  </a:lnTo>
                  <a:lnTo>
                    <a:pt x="3362" y="13956"/>
                  </a:lnTo>
                  <a:lnTo>
                    <a:pt x="3678" y="14151"/>
                  </a:lnTo>
                  <a:lnTo>
                    <a:pt x="3995" y="14321"/>
                  </a:lnTo>
                  <a:lnTo>
                    <a:pt x="4312" y="14492"/>
                  </a:lnTo>
                  <a:lnTo>
                    <a:pt x="4653" y="14638"/>
                  </a:lnTo>
                  <a:lnTo>
                    <a:pt x="4994" y="14784"/>
                  </a:lnTo>
                  <a:lnTo>
                    <a:pt x="5359" y="14906"/>
                  </a:lnTo>
                  <a:lnTo>
                    <a:pt x="5724" y="15003"/>
                  </a:lnTo>
                  <a:lnTo>
                    <a:pt x="6089" y="15100"/>
                  </a:lnTo>
                  <a:lnTo>
                    <a:pt x="6455" y="15149"/>
                  </a:lnTo>
                  <a:lnTo>
                    <a:pt x="6844" y="15198"/>
                  </a:lnTo>
                  <a:lnTo>
                    <a:pt x="7234" y="15247"/>
                  </a:lnTo>
                  <a:lnTo>
                    <a:pt x="7624" y="15247"/>
                  </a:lnTo>
                  <a:lnTo>
                    <a:pt x="7624" y="15247"/>
                  </a:lnTo>
                  <a:lnTo>
                    <a:pt x="8014" y="15247"/>
                  </a:lnTo>
                  <a:lnTo>
                    <a:pt x="8403" y="15198"/>
                  </a:lnTo>
                  <a:lnTo>
                    <a:pt x="8793" y="15149"/>
                  </a:lnTo>
                  <a:lnTo>
                    <a:pt x="9158" y="15100"/>
                  </a:lnTo>
                  <a:lnTo>
                    <a:pt x="9524" y="15003"/>
                  </a:lnTo>
                  <a:lnTo>
                    <a:pt x="9889" y="14906"/>
                  </a:lnTo>
                  <a:lnTo>
                    <a:pt x="10254" y="14784"/>
                  </a:lnTo>
                  <a:lnTo>
                    <a:pt x="10595" y="14638"/>
                  </a:lnTo>
                  <a:lnTo>
                    <a:pt x="10936" y="14492"/>
                  </a:lnTo>
                  <a:lnTo>
                    <a:pt x="11253" y="14321"/>
                  </a:lnTo>
                  <a:lnTo>
                    <a:pt x="11569" y="14151"/>
                  </a:lnTo>
                  <a:lnTo>
                    <a:pt x="11886" y="13956"/>
                  </a:lnTo>
                  <a:lnTo>
                    <a:pt x="12178" y="13737"/>
                  </a:lnTo>
                  <a:lnTo>
                    <a:pt x="12470" y="13517"/>
                  </a:lnTo>
                  <a:lnTo>
                    <a:pt x="12738" y="13274"/>
                  </a:lnTo>
                  <a:lnTo>
                    <a:pt x="13006" y="13006"/>
                  </a:lnTo>
                  <a:lnTo>
                    <a:pt x="13274" y="12738"/>
                  </a:lnTo>
                  <a:lnTo>
                    <a:pt x="13518" y="12470"/>
                  </a:lnTo>
                  <a:lnTo>
                    <a:pt x="13737" y="12178"/>
                  </a:lnTo>
                  <a:lnTo>
                    <a:pt x="13956" y="11886"/>
                  </a:lnTo>
                  <a:lnTo>
                    <a:pt x="14151" y="11569"/>
                  </a:lnTo>
                  <a:lnTo>
                    <a:pt x="14321" y="11252"/>
                  </a:lnTo>
                  <a:lnTo>
                    <a:pt x="14492" y="10936"/>
                  </a:lnTo>
                  <a:lnTo>
                    <a:pt x="14638" y="10595"/>
                  </a:lnTo>
                  <a:lnTo>
                    <a:pt x="14784" y="10254"/>
                  </a:lnTo>
                  <a:lnTo>
                    <a:pt x="14906" y="9889"/>
                  </a:lnTo>
                  <a:lnTo>
                    <a:pt x="15003" y="9523"/>
                  </a:lnTo>
                  <a:lnTo>
                    <a:pt x="15101" y="9158"/>
                  </a:lnTo>
                  <a:lnTo>
                    <a:pt x="15150" y="8793"/>
                  </a:lnTo>
                  <a:lnTo>
                    <a:pt x="15198" y="8403"/>
                  </a:lnTo>
                  <a:lnTo>
                    <a:pt x="15247" y="8013"/>
                  </a:lnTo>
                  <a:lnTo>
                    <a:pt x="15247" y="7623"/>
                  </a:lnTo>
                  <a:lnTo>
                    <a:pt x="15247" y="7623"/>
                  </a:lnTo>
                  <a:lnTo>
                    <a:pt x="15247" y="7234"/>
                  </a:lnTo>
                  <a:lnTo>
                    <a:pt x="15198" y="6844"/>
                  </a:lnTo>
                  <a:lnTo>
                    <a:pt x="15150" y="6454"/>
                  </a:lnTo>
                  <a:lnTo>
                    <a:pt x="15101" y="6089"/>
                  </a:lnTo>
                  <a:lnTo>
                    <a:pt x="15003" y="5724"/>
                  </a:lnTo>
                  <a:lnTo>
                    <a:pt x="14906" y="5358"/>
                  </a:lnTo>
                  <a:lnTo>
                    <a:pt x="14784" y="4993"/>
                  </a:lnTo>
                  <a:lnTo>
                    <a:pt x="14638" y="4652"/>
                  </a:lnTo>
                  <a:lnTo>
                    <a:pt x="14492" y="4311"/>
                  </a:lnTo>
                  <a:lnTo>
                    <a:pt x="14321" y="3995"/>
                  </a:lnTo>
                  <a:lnTo>
                    <a:pt x="14151" y="3678"/>
                  </a:lnTo>
                  <a:lnTo>
                    <a:pt x="13956" y="3361"/>
                  </a:lnTo>
                  <a:lnTo>
                    <a:pt x="13737" y="3069"/>
                  </a:lnTo>
                  <a:lnTo>
                    <a:pt x="13518" y="2777"/>
                  </a:lnTo>
                  <a:lnTo>
                    <a:pt x="13274" y="2509"/>
                  </a:lnTo>
                  <a:lnTo>
                    <a:pt x="13006" y="2241"/>
                  </a:lnTo>
                  <a:lnTo>
                    <a:pt x="12738" y="1973"/>
                  </a:lnTo>
                  <a:lnTo>
                    <a:pt x="12470" y="1730"/>
                  </a:lnTo>
                  <a:lnTo>
                    <a:pt x="12178" y="1510"/>
                  </a:lnTo>
                  <a:lnTo>
                    <a:pt x="11886" y="1291"/>
                  </a:lnTo>
                  <a:lnTo>
                    <a:pt x="11569" y="1096"/>
                  </a:lnTo>
                  <a:lnTo>
                    <a:pt x="11253" y="926"/>
                  </a:lnTo>
                  <a:lnTo>
                    <a:pt x="10936" y="755"/>
                  </a:lnTo>
                  <a:lnTo>
                    <a:pt x="10595" y="609"/>
                  </a:lnTo>
                  <a:lnTo>
                    <a:pt x="10254" y="463"/>
                  </a:lnTo>
                  <a:lnTo>
                    <a:pt x="9889" y="341"/>
                  </a:lnTo>
                  <a:lnTo>
                    <a:pt x="9524" y="244"/>
                  </a:lnTo>
                  <a:lnTo>
                    <a:pt x="9158" y="147"/>
                  </a:lnTo>
                  <a:lnTo>
                    <a:pt x="8793" y="98"/>
                  </a:lnTo>
                  <a:lnTo>
                    <a:pt x="8403" y="49"/>
                  </a:lnTo>
                  <a:lnTo>
                    <a:pt x="8014" y="0"/>
                  </a:lnTo>
                  <a:lnTo>
                    <a:pt x="7624" y="0"/>
                  </a:lnTo>
                  <a:lnTo>
                    <a:pt x="7624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939;p52">
              <a:extLst>
                <a:ext uri="{FF2B5EF4-FFF2-40B4-BE49-F238E27FC236}">
                  <a16:creationId xmlns:a16="http://schemas.microsoft.com/office/drawing/2014/main" id="{A43C6812-294B-4058-9BC5-EEAF844BD628}"/>
                </a:ext>
              </a:extLst>
            </p:cNvPr>
            <p:cNvSpPr/>
            <p:nvPr/>
          </p:nvSpPr>
          <p:spPr>
            <a:xfrm>
              <a:off x="2869875" y="2503125"/>
              <a:ext cx="43875" cy="47525"/>
            </a:xfrm>
            <a:custGeom>
              <a:avLst/>
              <a:gdLst/>
              <a:ahLst/>
              <a:cxnLst/>
              <a:rect l="l" t="t" r="r" b="b"/>
              <a:pathLst>
                <a:path w="1755" h="1901" fill="none" extrusionOk="0">
                  <a:moveTo>
                    <a:pt x="877" y="0"/>
                  </a:moveTo>
                  <a:lnTo>
                    <a:pt x="877" y="0"/>
                  </a:lnTo>
                  <a:lnTo>
                    <a:pt x="1048" y="25"/>
                  </a:lnTo>
                  <a:lnTo>
                    <a:pt x="1218" y="73"/>
                  </a:lnTo>
                  <a:lnTo>
                    <a:pt x="1364" y="171"/>
                  </a:lnTo>
                  <a:lnTo>
                    <a:pt x="1510" y="268"/>
                  </a:lnTo>
                  <a:lnTo>
                    <a:pt x="1608" y="414"/>
                  </a:lnTo>
                  <a:lnTo>
                    <a:pt x="1681" y="585"/>
                  </a:lnTo>
                  <a:lnTo>
                    <a:pt x="1730" y="755"/>
                  </a:lnTo>
                  <a:lnTo>
                    <a:pt x="1754" y="950"/>
                  </a:lnTo>
                  <a:lnTo>
                    <a:pt x="1754" y="950"/>
                  </a:lnTo>
                  <a:lnTo>
                    <a:pt x="1730" y="1145"/>
                  </a:lnTo>
                  <a:lnTo>
                    <a:pt x="1681" y="1316"/>
                  </a:lnTo>
                  <a:lnTo>
                    <a:pt x="1608" y="1486"/>
                  </a:lnTo>
                  <a:lnTo>
                    <a:pt x="1510" y="1632"/>
                  </a:lnTo>
                  <a:lnTo>
                    <a:pt x="1364" y="1730"/>
                  </a:lnTo>
                  <a:lnTo>
                    <a:pt x="1218" y="1827"/>
                  </a:lnTo>
                  <a:lnTo>
                    <a:pt x="1048" y="1876"/>
                  </a:lnTo>
                  <a:lnTo>
                    <a:pt x="877" y="1900"/>
                  </a:lnTo>
                  <a:lnTo>
                    <a:pt x="877" y="1900"/>
                  </a:lnTo>
                  <a:lnTo>
                    <a:pt x="707" y="1876"/>
                  </a:lnTo>
                  <a:lnTo>
                    <a:pt x="536" y="1827"/>
                  </a:lnTo>
                  <a:lnTo>
                    <a:pt x="390" y="1730"/>
                  </a:lnTo>
                  <a:lnTo>
                    <a:pt x="244" y="1632"/>
                  </a:lnTo>
                  <a:lnTo>
                    <a:pt x="147" y="1486"/>
                  </a:lnTo>
                  <a:lnTo>
                    <a:pt x="74" y="1316"/>
                  </a:lnTo>
                  <a:lnTo>
                    <a:pt x="25" y="1145"/>
                  </a:lnTo>
                  <a:lnTo>
                    <a:pt x="0" y="950"/>
                  </a:lnTo>
                  <a:lnTo>
                    <a:pt x="0" y="950"/>
                  </a:lnTo>
                  <a:lnTo>
                    <a:pt x="25" y="755"/>
                  </a:lnTo>
                  <a:lnTo>
                    <a:pt x="74" y="585"/>
                  </a:lnTo>
                  <a:lnTo>
                    <a:pt x="147" y="414"/>
                  </a:lnTo>
                  <a:lnTo>
                    <a:pt x="244" y="268"/>
                  </a:lnTo>
                  <a:lnTo>
                    <a:pt x="390" y="171"/>
                  </a:lnTo>
                  <a:lnTo>
                    <a:pt x="536" y="73"/>
                  </a:lnTo>
                  <a:lnTo>
                    <a:pt x="707" y="25"/>
                  </a:lnTo>
                  <a:lnTo>
                    <a:pt x="877" y="0"/>
                  </a:lnTo>
                  <a:lnTo>
                    <a:pt x="877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940;p52">
              <a:extLst>
                <a:ext uri="{FF2B5EF4-FFF2-40B4-BE49-F238E27FC236}">
                  <a16:creationId xmlns:a16="http://schemas.microsoft.com/office/drawing/2014/main" id="{48DA5310-3688-4200-9304-F56E7156DB0E}"/>
                </a:ext>
              </a:extLst>
            </p:cNvPr>
            <p:cNvSpPr/>
            <p:nvPr/>
          </p:nvSpPr>
          <p:spPr>
            <a:xfrm>
              <a:off x="2714000" y="2503125"/>
              <a:ext cx="43875" cy="47525"/>
            </a:xfrm>
            <a:custGeom>
              <a:avLst/>
              <a:gdLst/>
              <a:ahLst/>
              <a:cxnLst/>
              <a:rect l="l" t="t" r="r" b="b"/>
              <a:pathLst>
                <a:path w="1755" h="1901" fill="none" extrusionOk="0">
                  <a:moveTo>
                    <a:pt x="877" y="1900"/>
                  </a:moveTo>
                  <a:lnTo>
                    <a:pt x="877" y="1900"/>
                  </a:lnTo>
                  <a:lnTo>
                    <a:pt x="707" y="1876"/>
                  </a:lnTo>
                  <a:lnTo>
                    <a:pt x="536" y="1827"/>
                  </a:lnTo>
                  <a:lnTo>
                    <a:pt x="390" y="1730"/>
                  </a:lnTo>
                  <a:lnTo>
                    <a:pt x="244" y="1632"/>
                  </a:lnTo>
                  <a:lnTo>
                    <a:pt x="147" y="1486"/>
                  </a:lnTo>
                  <a:lnTo>
                    <a:pt x="74" y="1316"/>
                  </a:lnTo>
                  <a:lnTo>
                    <a:pt x="25" y="1145"/>
                  </a:lnTo>
                  <a:lnTo>
                    <a:pt x="1" y="950"/>
                  </a:lnTo>
                  <a:lnTo>
                    <a:pt x="1" y="950"/>
                  </a:lnTo>
                  <a:lnTo>
                    <a:pt x="25" y="755"/>
                  </a:lnTo>
                  <a:lnTo>
                    <a:pt x="74" y="585"/>
                  </a:lnTo>
                  <a:lnTo>
                    <a:pt x="147" y="414"/>
                  </a:lnTo>
                  <a:lnTo>
                    <a:pt x="244" y="268"/>
                  </a:lnTo>
                  <a:lnTo>
                    <a:pt x="390" y="171"/>
                  </a:lnTo>
                  <a:lnTo>
                    <a:pt x="536" y="73"/>
                  </a:lnTo>
                  <a:lnTo>
                    <a:pt x="707" y="25"/>
                  </a:lnTo>
                  <a:lnTo>
                    <a:pt x="877" y="0"/>
                  </a:lnTo>
                  <a:lnTo>
                    <a:pt x="877" y="0"/>
                  </a:lnTo>
                  <a:lnTo>
                    <a:pt x="1048" y="25"/>
                  </a:lnTo>
                  <a:lnTo>
                    <a:pt x="1218" y="73"/>
                  </a:lnTo>
                  <a:lnTo>
                    <a:pt x="1365" y="171"/>
                  </a:lnTo>
                  <a:lnTo>
                    <a:pt x="1511" y="268"/>
                  </a:lnTo>
                  <a:lnTo>
                    <a:pt x="1608" y="414"/>
                  </a:lnTo>
                  <a:lnTo>
                    <a:pt x="1681" y="585"/>
                  </a:lnTo>
                  <a:lnTo>
                    <a:pt x="1730" y="755"/>
                  </a:lnTo>
                  <a:lnTo>
                    <a:pt x="1754" y="950"/>
                  </a:lnTo>
                  <a:lnTo>
                    <a:pt x="1754" y="950"/>
                  </a:lnTo>
                  <a:lnTo>
                    <a:pt x="1730" y="1145"/>
                  </a:lnTo>
                  <a:lnTo>
                    <a:pt x="1681" y="1316"/>
                  </a:lnTo>
                  <a:lnTo>
                    <a:pt x="1608" y="1486"/>
                  </a:lnTo>
                  <a:lnTo>
                    <a:pt x="1511" y="1632"/>
                  </a:lnTo>
                  <a:lnTo>
                    <a:pt x="1365" y="1730"/>
                  </a:lnTo>
                  <a:lnTo>
                    <a:pt x="1218" y="1827"/>
                  </a:lnTo>
                  <a:lnTo>
                    <a:pt x="1048" y="1876"/>
                  </a:lnTo>
                  <a:lnTo>
                    <a:pt x="877" y="1900"/>
                  </a:lnTo>
                  <a:lnTo>
                    <a:pt x="877" y="190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941;p52">
              <a:extLst>
                <a:ext uri="{FF2B5EF4-FFF2-40B4-BE49-F238E27FC236}">
                  <a16:creationId xmlns:a16="http://schemas.microsoft.com/office/drawing/2014/main" id="{CE7A5B62-7512-4065-9F63-8C5AF87D02D1}"/>
                </a:ext>
              </a:extLst>
            </p:cNvPr>
            <p:cNvSpPr/>
            <p:nvPr/>
          </p:nvSpPr>
          <p:spPr>
            <a:xfrm>
              <a:off x="2810200" y="2595675"/>
              <a:ext cx="99875" cy="31075"/>
            </a:xfrm>
            <a:custGeom>
              <a:avLst/>
              <a:gdLst/>
              <a:ahLst/>
              <a:cxnLst/>
              <a:rect l="l" t="t" r="r" b="b"/>
              <a:pathLst>
                <a:path w="3995" h="1243" fill="none" extrusionOk="0">
                  <a:moveTo>
                    <a:pt x="1" y="1242"/>
                  </a:moveTo>
                  <a:lnTo>
                    <a:pt x="3995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" name="Google Shape;1174;p52">
            <a:extLst>
              <a:ext uri="{FF2B5EF4-FFF2-40B4-BE49-F238E27FC236}">
                <a16:creationId xmlns:a16="http://schemas.microsoft.com/office/drawing/2014/main" id="{E5072179-A541-4703-ACCD-12D5C3F81570}"/>
              </a:ext>
            </a:extLst>
          </p:cNvPr>
          <p:cNvGrpSpPr/>
          <p:nvPr/>
        </p:nvGrpSpPr>
        <p:grpSpPr>
          <a:xfrm>
            <a:off x="7385790" y="529738"/>
            <a:ext cx="796566" cy="1159799"/>
            <a:chOff x="6718575" y="2318625"/>
            <a:chExt cx="256950" cy="407375"/>
          </a:xfrm>
        </p:grpSpPr>
        <p:sp>
          <p:nvSpPr>
            <p:cNvPr id="39" name="Google Shape;1175;p52">
              <a:extLst>
                <a:ext uri="{FF2B5EF4-FFF2-40B4-BE49-F238E27FC236}">
                  <a16:creationId xmlns:a16="http://schemas.microsoft.com/office/drawing/2014/main" id="{9E6B927D-134F-47CA-B7F1-5D68B5D423A0}"/>
                </a:ext>
              </a:extLst>
            </p:cNvPr>
            <p:cNvSpPr/>
            <p:nvPr/>
          </p:nvSpPr>
          <p:spPr>
            <a:xfrm>
              <a:off x="6795900" y="2673600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2"/>
                  </a:moveTo>
                  <a:lnTo>
                    <a:pt x="4092" y="1"/>
                  </a:lnTo>
                  <a:lnTo>
                    <a:pt x="0" y="1"/>
                  </a:lnTo>
                  <a:lnTo>
                    <a:pt x="0" y="902"/>
                  </a:lnTo>
                  <a:lnTo>
                    <a:pt x="4092" y="902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1176;p52">
              <a:extLst>
                <a:ext uri="{FF2B5EF4-FFF2-40B4-BE49-F238E27FC236}">
                  <a16:creationId xmlns:a16="http://schemas.microsoft.com/office/drawing/2014/main" id="{D2B6401E-5476-4A3B-9629-303D19C9B0D8}"/>
                </a:ext>
              </a:extLst>
            </p:cNvPr>
            <p:cNvSpPr/>
            <p:nvPr/>
          </p:nvSpPr>
          <p:spPr>
            <a:xfrm>
              <a:off x="6795900" y="2650475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1"/>
                  </a:moveTo>
                  <a:lnTo>
                    <a:pt x="4092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4092" y="90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1177;p52">
              <a:extLst>
                <a:ext uri="{FF2B5EF4-FFF2-40B4-BE49-F238E27FC236}">
                  <a16:creationId xmlns:a16="http://schemas.microsoft.com/office/drawing/2014/main" id="{2AE29662-BA24-421F-80FC-239A69C0B4DF}"/>
                </a:ext>
              </a:extLst>
            </p:cNvPr>
            <p:cNvSpPr/>
            <p:nvPr/>
          </p:nvSpPr>
          <p:spPr>
            <a:xfrm>
              <a:off x="6795900" y="2696125"/>
              <a:ext cx="102300" cy="29875"/>
            </a:xfrm>
            <a:custGeom>
              <a:avLst/>
              <a:gdLst/>
              <a:ahLst/>
              <a:cxnLst/>
              <a:rect l="l" t="t" r="r" b="b"/>
              <a:pathLst>
                <a:path w="4092" h="1195" fill="none" extrusionOk="0">
                  <a:moveTo>
                    <a:pt x="0" y="1"/>
                  </a:moveTo>
                  <a:lnTo>
                    <a:pt x="0" y="171"/>
                  </a:lnTo>
                  <a:lnTo>
                    <a:pt x="0" y="171"/>
                  </a:lnTo>
                  <a:lnTo>
                    <a:pt x="24" y="318"/>
                  </a:lnTo>
                  <a:lnTo>
                    <a:pt x="98" y="464"/>
                  </a:lnTo>
                  <a:lnTo>
                    <a:pt x="195" y="585"/>
                  </a:lnTo>
                  <a:lnTo>
                    <a:pt x="341" y="659"/>
                  </a:lnTo>
                  <a:lnTo>
                    <a:pt x="1875" y="1170"/>
                  </a:lnTo>
                  <a:lnTo>
                    <a:pt x="1875" y="1170"/>
                  </a:lnTo>
                  <a:lnTo>
                    <a:pt x="2046" y="1194"/>
                  </a:lnTo>
                  <a:lnTo>
                    <a:pt x="2046" y="1194"/>
                  </a:lnTo>
                  <a:lnTo>
                    <a:pt x="2216" y="1170"/>
                  </a:lnTo>
                  <a:lnTo>
                    <a:pt x="3751" y="659"/>
                  </a:lnTo>
                  <a:lnTo>
                    <a:pt x="3751" y="659"/>
                  </a:lnTo>
                  <a:lnTo>
                    <a:pt x="3897" y="585"/>
                  </a:lnTo>
                  <a:lnTo>
                    <a:pt x="3994" y="464"/>
                  </a:lnTo>
                  <a:lnTo>
                    <a:pt x="4067" y="318"/>
                  </a:lnTo>
                  <a:lnTo>
                    <a:pt x="4092" y="171"/>
                  </a:lnTo>
                  <a:lnTo>
                    <a:pt x="4092" y="1"/>
                  </a:lnTo>
                  <a:lnTo>
                    <a:pt x="0" y="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1178;p52">
              <a:extLst>
                <a:ext uri="{FF2B5EF4-FFF2-40B4-BE49-F238E27FC236}">
                  <a16:creationId xmlns:a16="http://schemas.microsoft.com/office/drawing/2014/main" id="{2C8CCBFD-0BFE-46BC-95BD-3477869A945F}"/>
                </a:ext>
              </a:extLst>
            </p:cNvPr>
            <p:cNvSpPr/>
            <p:nvPr/>
          </p:nvSpPr>
          <p:spPr>
            <a:xfrm>
              <a:off x="67849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6674"/>
                  </a:moveTo>
                  <a:lnTo>
                    <a:pt x="1413" y="6674"/>
                  </a:lnTo>
                  <a:lnTo>
                    <a:pt x="585" y="2850"/>
                  </a:ln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1179;p52">
              <a:extLst>
                <a:ext uri="{FF2B5EF4-FFF2-40B4-BE49-F238E27FC236}">
                  <a16:creationId xmlns:a16="http://schemas.microsoft.com/office/drawing/2014/main" id="{C3F0B443-D3DC-42B2-B99A-D26AD883E69F}"/>
                </a:ext>
              </a:extLst>
            </p:cNvPr>
            <p:cNvSpPr/>
            <p:nvPr/>
          </p:nvSpPr>
          <p:spPr>
            <a:xfrm>
              <a:off x="6718575" y="2318625"/>
              <a:ext cx="256950" cy="307525"/>
            </a:xfrm>
            <a:custGeom>
              <a:avLst/>
              <a:gdLst/>
              <a:ahLst/>
              <a:cxnLst/>
              <a:rect l="l" t="t" r="r" b="b"/>
              <a:pathLst>
                <a:path w="10278" h="12301" fill="none" extrusionOk="0">
                  <a:moveTo>
                    <a:pt x="7185" y="12300"/>
                  </a:moveTo>
                  <a:lnTo>
                    <a:pt x="7185" y="12300"/>
                  </a:lnTo>
                  <a:lnTo>
                    <a:pt x="7307" y="11764"/>
                  </a:lnTo>
                  <a:lnTo>
                    <a:pt x="7477" y="11253"/>
                  </a:lnTo>
                  <a:lnTo>
                    <a:pt x="7672" y="10766"/>
                  </a:lnTo>
                  <a:lnTo>
                    <a:pt x="7891" y="10327"/>
                  </a:lnTo>
                  <a:lnTo>
                    <a:pt x="8135" y="9913"/>
                  </a:lnTo>
                  <a:lnTo>
                    <a:pt x="8378" y="9499"/>
                  </a:lnTo>
                  <a:lnTo>
                    <a:pt x="8914" y="8720"/>
                  </a:lnTo>
                  <a:lnTo>
                    <a:pt x="9182" y="8330"/>
                  </a:lnTo>
                  <a:lnTo>
                    <a:pt x="9425" y="7941"/>
                  </a:lnTo>
                  <a:lnTo>
                    <a:pt x="9645" y="7551"/>
                  </a:lnTo>
                  <a:lnTo>
                    <a:pt x="9864" y="7113"/>
                  </a:lnTo>
                  <a:lnTo>
                    <a:pt x="10034" y="6674"/>
                  </a:lnTo>
                  <a:lnTo>
                    <a:pt x="10156" y="6187"/>
                  </a:lnTo>
                  <a:lnTo>
                    <a:pt x="10229" y="5676"/>
                  </a:lnTo>
                  <a:lnTo>
                    <a:pt x="10253" y="5408"/>
                  </a:lnTo>
                  <a:lnTo>
                    <a:pt x="10278" y="5140"/>
                  </a:lnTo>
                  <a:lnTo>
                    <a:pt x="10278" y="5140"/>
                  </a:lnTo>
                  <a:lnTo>
                    <a:pt x="10229" y="4604"/>
                  </a:lnTo>
                  <a:lnTo>
                    <a:pt x="10156" y="4093"/>
                  </a:lnTo>
                  <a:lnTo>
                    <a:pt x="10034" y="3605"/>
                  </a:lnTo>
                  <a:lnTo>
                    <a:pt x="9864" y="3143"/>
                  </a:lnTo>
                  <a:lnTo>
                    <a:pt x="9645" y="2680"/>
                  </a:lnTo>
                  <a:lnTo>
                    <a:pt x="9401" y="2266"/>
                  </a:lnTo>
                  <a:lnTo>
                    <a:pt x="9084" y="1876"/>
                  </a:lnTo>
                  <a:lnTo>
                    <a:pt x="8768" y="1511"/>
                  </a:lnTo>
                  <a:lnTo>
                    <a:pt x="8402" y="1170"/>
                  </a:lnTo>
                  <a:lnTo>
                    <a:pt x="8013" y="878"/>
                  </a:lnTo>
                  <a:lnTo>
                    <a:pt x="7574" y="634"/>
                  </a:lnTo>
                  <a:lnTo>
                    <a:pt x="7136" y="415"/>
                  </a:lnTo>
                  <a:lnTo>
                    <a:pt x="6673" y="244"/>
                  </a:lnTo>
                  <a:lnTo>
                    <a:pt x="6162" y="98"/>
                  </a:lnTo>
                  <a:lnTo>
                    <a:pt x="5675" y="25"/>
                  </a:lnTo>
                  <a:lnTo>
                    <a:pt x="5139" y="1"/>
                  </a:lnTo>
                  <a:lnTo>
                    <a:pt x="5139" y="1"/>
                  </a:lnTo>
                  <a:lnTo>
                    <a:pt x="4603" y="25"/>
                  </a:lnTo>
                  <a:lnTo>
                    <a:pt x="4116" y="98"/>
                  </a:lnTo>
                  <a:lnTo>
                    <a:pt x="3605" y="244"/>
                  </a:lnTo>
                  <a:lnTo>
                    <a:pt x="3142" y="415"/>
                  </a:lnTo>
                  <a:lnTo>
                    <a:pt x="2703" y="634"/>
                  </a:lnTo>
                  <a:lnTo>
                    <a:pt x="2265" y="878"/>
                  </a:lnTo>
                  <a:lnTo>
                    <a:pt x="1875" y="1170"/>
                  </a:lnTo>
                  <a:lnTo>
                    <a:pt x="1510" y="1511"/>
                  </a:lnTo>
                  <a:lnTo>
                    <a:pt x="1193" y="1876"/>
                  </a:lnTo>
                  <a:lnTo>
                    <a:pt x="877" y="2266"/>
                  </a:lnTo>
                  <a:lnTo>
                    <a:pt x="633" y="2680"/>
                  </a:lnTo>
                  <a:lnTo>
                    <a:pt x="414" y="3143"/>
                  </a:lnTo>
                  <a:lnTo>
                    <a:pt x="244" y="3605"/>
                  </a:lnTo>
                  <a:lnTo>
                    <a:pt x="122" y="4093"/>
                  </a:lnTo>
                  <a:lnTo>
                    <a:pt x="49" y="4604"/>
                  </a:lnTo>
                  <a:lnTo>
                    <a:pt x="0" y="5140"/>
                  </a:lnTo>
                  <a:lnTo>
                    <a:pt x="0" y="5140"/>
                  </a:lnTo>
                  <a:lnTo>
                    <a:pt x="24" y="5408"/>
                  </a:lnTo>
                  <a:lnTo>
                    <a:pt x="49" y="5676"/>
                  </a:lnTo>
                  <a:lnTo>
                    <a:pt x="122" y="6187"/>
                  </a:lnTo>
                  <a:lnTo>
                    <a:pt x="244" y="6674"/>
                  </a:lnTo>
                  <a:lnTo>
                    <a:pt x="414" y="7113"/>
                  </a:lnTo>
                  <a:lnTo>
                    <a:pt x="633" y="7551"/>
                  </a:lnTo>
                  <a:lnTo>
                    <a:pt x="852" y="7941"/>
                  </a:lnTo>
                  <a:lnTo>
                    <a:pt x="1096" y="8330"/>
                  </a:lnTo>
                  <a:lnTo>
                    <a:pt x="1364" y="8720"/>
                  </a:lnTo>
                  <a:lnTo>
                    <a:pt x="1900" y="9499"/>
                  </a:lnTo>
                  <a:lnTo>
                    <a:pt x="2143" y="9913"/>
                  </a:lnTo>
                  <a:lnTo>
                    <a:pt x="2387" y="10327"/>
                  </a:lnTo>
                  <a:lnTo>
                    <a:pt x="2606" y="10766"/>
                  </a:lnTo>
                  <a:lnTo>
                    <a:pt x="2801" y="11253"/>
                  </a:lnTo>
                  <a:lnTo>
                    <a:pt x="2971" y="11764"/>
                  </a:lnTo>
                  <a:lnTo>
                    <a:pt x="3093" y="1230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1180;p52">
              <a:extLst>
                <a:ext uri="{FF2B5EF4-FFF2-40B4-BE49-F238E27FC236}">
                  <a16:creationId xmlns:a16="http://schemas.microsoft.com/office/drawing/2014/main" id="{278DF014-2CD2-450A-89F0-1B464F9B4FB7}"/>
                </a:ext>
              </a:extLst>
            </p:cNvPr>
            <p:cNvSpPr/>
            <p:nvPr/>
          </p:nvSpPr>
          <p:spPr>
            <a:xfrm>
              <a:off x="68738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1"/>
                  </a:moveTo>
                  <a:lnTo>
                    <a:pt x="1413" y="1"/>
                  </a:lnTo>
                  <a:lnTo>
                    <a:pt x="829" y="2850"/>
                  </a:lnTo>
                  <a:lnTo>
                    <a:pt x="1" y="6674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1181;p52">
              <a:extLst>
                <a:ext uri="{FF2B5EF4-FFF2-40B4-BE49-F238E27FC236}">
                  <a16:creationId xmlns:a16="http://schemas.microsoft.com/office/drawing/2014/main" id="{40524EE1-D06E-437B-A815-64DE0CE5ADD1}"/>
                </a:ext>
              </a:extLst>
            </p:cNvPr>
            <p:cNvSpPr/>
            <p:nvPr/>
          </p:nvSpPr>
          <p:spPr>
            <a:xfrm>
              <a:off x="6801975" y="2453200"/>
              <a:ext cx="90150" cy="19500"/>
            </a:xfrm>
            <a:custGeom>
              <a:avLst/>
              <a:gdLst/>
              <a:ahLst/>
              <a:cxnLst/>
              <a:rect l="l" t="t" r="r" b="b"/>
              <a:pathLst>
                <a:path w="3606" h="780" fill="none" extrusionOk="0">
                  <a:moveTo>
                    <a:pt x="1" y="73"/>
                  </a:moveTo>
                  <a:lnTo>
                    <a:pt x="829" y="780"/>
                  </a:lnTo>
                  <a:lnTo>
                    <a:pt x="1657" y="73"/>
                  </a:lnTo>
                  <a:lnTo>
                    <a:pt x="1657" y="73"/>
                  </a:lnTo>
                  <a:lnTo>
                    <a:pt x="1730" y="25"/>
                  </a:lnTo>
                  <a:lnTo>
                    <a:pt x="1803" y="0"/>
                  </a:lnTo>
                  <a:lnTo>
                    <a:pt x="1876" y="25"/>
                  </a:lnTo>
                  <a:lnTo>
                    <a:pt x="1949" y="73"/>
                  </a:lnTo>
                  <a:lnTo>
                    <a:pt x="2777" y="780"/>
                  </a:lnTo>
                  <a:lnTo>
                    <a:pt x="3605" y="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1182;p52">
              <a:extLst>
                <a:ext uri="{FF2B5EF4-FFF2-40B4-BE49-F238E27FC236}">
                  <a16:creationId xmlns:a16="http://schemas.microsoft.com/office/drawing/2014/main" id="{57E1DC76-194C-4611-8737-751D73B55DBD}"/>
                </a:ext>
              </a:extLst>
            </p:cNvPr>
            <p:cNvSpPr/>
            <p:nvPr/>
          </p:nvSpPr>
          <p:spPr>
            <a:xfrm>
              <a:off x="6795900" y="2628550"/>
              <a:ext cx="102300" cy="25"/>
            </a:xfrm>
            <a:custGeom>
              <a:avLst/>
              <a:gdLst/>
              <a:ahLst/>
              <a:cxnLst/>
              <a:rect l="l" t="t" r="r" b="b"/>
              <a:pathLst>
                <a:path w="4092" h="1" fill="none" extrusionOk="0">
                  <a:moveTo>
                    <a:pt x="0" y="1"/>
                  </a:moveTo>
                  <a:lnTo>
                    <a:pt x="4092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9439417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25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Three</a:t>
            </a:r>
            <a:br>
              <a:rPr lang="en-GB" dirty="0"/>
            </a:br>
            <a:r>
              <a:rPr lang="en-GB" sz="1400" dirty="0"/>
              <a:t>Reflection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Retrospective analysis</a:t>
            </a:r>
          </a:p>
        </p:txBody>
      </p:sp>
      <p:pic>
        <p:nvPicPr>
          <p:cNvPr id="2052" name="Picture 4" descr="Gibbs&amp;#39; Reflective Cycle. Source: Adapted from Gibbs, G., 1988. | Download  Scientific Diagram">
            <a:extLst>
              <a:ext uri="{FF2B5EF4-FFF2-40B4-BE49-F238E27FC236}">
                <a16:creationId xmlns:a16="http://schemas.microsoft.com/office/drawing/2014/main" id="{2973454D-8726-4C0C-90DF-795B49B88B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96627"/>
            <a:ext cx="2246908" cy="2150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Google Shape;212;p25">
            <a:extLst>
              <a:ext uri="{FF2B5EF4-FFF2-40B4-BE49-F238E27FC236}">
                <a16:creationId xmlns:a16="http://schemas.microsoft.com/office/drawing/2014/main" id="{8D9EA92D-812C-4B53-A134-0BAB8B270672}"/>
              </a:ext>
            </a:extLst>
          </p:cNvPr>
          <p:cNvSpPr txBox="1">
            <a:spLocks/>
          </p:cNvSpPr>
          <p:nvPr/>
        </p:nvSpPr>
        <p:spPr>
          <a:xfrm>
            <a:off x="2732757" y="711262"/>
            <a:ext cx="6218738" cy="19334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sz="1200" dirty="0"/>
              <a:t>Following my study, I utilized the Gibbs Reflective Framework (1988) in order to;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228600" indent="-228600">
              <a:lnSpc>
                <a:spcPct val="100000"/>
              </a:lnSpc>
              <a:buAutoNum type="alphaLcParenR"/>
            </a:pPr>
            <a:r>
              <a:rPr lang="en-US" sz="1200" dirty="0"/>
              <a:t>Explore my thoughts and feelings about the experience</a:t>
            </a:r>
          </a:p>
          <a:p>
            <a:pPr marL="228600" indent="-228600">
              <a:lnSpc>
                <a:spcPct val="100000"/>
              </a:lnSpc>
              <a:buAutoNum type="alphaLcParenR"/>
            </a:pPr>
            <a:r>
              <a:rPr lang="en-US" sz="1200" dirty="0"/>
              <a:t>Recognize what I have learned throughout</a:t>
            </a:r>
          </a:p>
          <a:p>
            <a:pPr marL="228600" indent="-228600">
              <a:lnSpc>
                <a:spcPct val="100000"/>
              </a:lnSpc>
              <a:buAutoNum type="alphaLcParenR"/>
            </a:pPr>
            <a:r>
              <a:rPr lang="en-US" sz="1200" dirty="0"/>
              <a:t>Consider the issues I faced</a:t>
            </a:r>
          </a:p>
          <a:p>
            <a:pPr marL="228600" indent="-228600">
              <a:lnSpc>
                <a:spcPct val="100000"/>
              </a:lnSpc>
              <a:buAutoNum type="alphaLcParenR"/>
            </a:pPr>
            <a:r>
              <a:rPr lang="en-US" sz="1200" dirty="0"/>
              <a:t>Form a plan to address these issues in potential future projects. </a:t>
            </a:r>
          </a:p>
        </p:txBody>
      </p:sp>
    </p:spTree>
    <p:extLst>
      <p:ext uri="{BB962C8B-B14F-4D97-AF65-F5344CB8AC3E}">
        <p14:creationId xmlns:p14="http://schemas.microsoft.com/office/powerpoint/2010/main" val="8428180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26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Three</a:t>
            </a:r>
            <a:br>
              <a:rPr lang="en-GB" dirty="0"/>
            </a:br>
            <a:r>
              <a:rPr lang="en-GB" sz="1400" dirty="0"/>
              <a:t>Reflection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Retrospective analysis</a:t>
            </a:r>
          </a:p>
        </p:txBody>
      </p:sp>
      <p:sp>
        <p:nvSpPr>
          <p:cNvPr id="8" name="Google Shape;212;p25">
            <a:extLst>
              <a:ext uri="{FF2B5EF4-FFF2-40B4-BE49-F238E27FC236}">
                <a16:creationId xmlns:a16="http://schemas.microsoft.com/office/drawing/2014/main" id="{8D9EA92D-812C-4B53-A134-0BAB8B270672}"/>
              </a:ext>
            </a:extLst>
          </p:cNvPr>
          <p:cNvSpPr txBox="1">
            <a:spLocks/>
          </p:cNvSpPr>
          <p:nvPr/>
        </p:nvSpPr>
        <p:spPr>
          <a:xfrm>
            <a:off x="2886746" y="711262"/>
            <a:ext cx="6218738" cy="40903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b="1" dirty="0"/>
              <a:t>Step 1 – Describe</a:t>
            </a:r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Reflection on the experience I had while conducting my dissertation project for my MSc Applied Social and Health psychology degree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It was an independent project, with supervision from two doctoral psychologists, and took place mostly online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My research was based on the public non-adherence to COVID-19 guidelines and sought to explore how ideological factors could be associated with this phenomenon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 completed a systematic review of the relevant literature, designed an appropriate study and managed the study online. I analysed the results of the study and produced a written thesis for grading and possible publication.</a:t>
            </a:r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</p:txBody>
      </p:sp>
      <p:pic>
        <p:nvPicPr>
          <p:cNvPr id="7" name="Picture 4" descr="Gibbs&amp;#39; Reflective Cycle. Source: Adapted from Gibbs, G., 1988. | Download  Scientific Diagram">
            <a:extLst>
              <a:ext uri="{FF2B5EF4-FFF2-40B4-BE49-F238E27FC236}">
                <a16:creationId xmlns:a16="http://schemas.microsoft.com/office/drawing/2014/main" id="{85117560-BDE4-4BBB-B5EA-2164C2BDD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77" y="2756416"/>
            <a:ext cx="2246908" cy="2150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oogle Shape;879;p52">
            <a:extLst>
              <a:ext uri="{FF2B5EF4-FFF2-40B4-BE49-F238E27FC236}">
                <a16:creationId xmlns:a16="http://schemas.microsoft.com/office/drawing/2014/main" id="{E80264EA-71D1-4BD1-9DFB-9DF00872DB2B}"/>
              </a:ext>
            </a:extLst>
          </p:cNvPr>
          <p:cNvGrpSpPr/>
          <p:nvPr/>
        </p:nvGrpSpPr>
        <p:grpSpPr>
          <a:xfrm>
            <a:off x="1522811" y="2475409"/>
            <a:ext cx="366458" cy="366437"/>
            <a:chOff x="1923675" y="1633650"/>
            <a:chExt cx="436000" cy="435975"/>
          </a:xfrm>
        </p:grpSpPr>
        <p:sp>
          <p:nvSpPr>
            <p:cNvPr id="10" name="Google Shape;880;p52">
              <a:extLst>
                <a:ext uri="{FF2B5EF4-FFF2-40B4-BE49-F238E27FC236}">
                  <a16:creationId xmlns:a16="http://schemas.microsoft.com/office/drawing/2014/main" id="{81DB6766-37B9-43AE-8C46-8929D7EA4CC5}"/>
                </a:ext>
              </a:extLst>
            </p:cNvPr>
            <p:cNvSpPr/>
            <p:nvPr/>
          </p:nvSpPr>
          <p:spPr>
            <a:xfrm>
              <a:off x="2209250" y="1633650"/>
              <a:ext cx="150425" cy="150425"/>
            </a:xfrm>
            <a:custGeom>
              <a:avLst/>
              <a:gdLst/>
              <a:ahLst/>
              <a:cxnLst/>
              <a:rect l="l" t="t" r="r" b="b"/>
              <a:pathLst>
                <a:path w="6017" h="6017" fill="none" extrusionOk="0">
                  <a:moveTo>
                    <a:pt x="5846" y="3605"/>
                  </a:moveTo>
                  <a:lnTo>
                    <a:pt x="2412" y="171"/>
                  </a:lnTo>
                  <a:lnTo>
                    <a:pt x="2412" y="171"/>
                  </a:lnTo>
                  <a:lnTo>
                    <a:pt x="2314" y="98"/>
                  </a:lnTo>
                  <a:lnTo>
                    <a:pt x="2217" y="49"/>
                  </a:lnTo>
                  <a:lnTo>
                    <a:pt x="2095" y="25"/>
                  </a:lnTo>
                  <a:lnTo>
                    <a:pt x="1997" y="1"/>
                  </a:lnTo>
                  <a:lnTo>
                    <a:pt x="1876" y="25"/>
                  </a:lnTo>
                  <a:lnTo>
                    <a:pt x="1778" y="49"/>
                  </a:lnTo>
                  <a:lnTo>
                    <a:pt x="1681" y="98"/>
                  </a:lnTo>
                  <a:lnTo>
                    <a:pt x="1583" y="171"/>
                  </a:lnTo>
                  <a:lnTo>
                    <a:pt x="0" y="1778"/>
                  </a:lnTo>
                  <a:lnTo>
                    <a:pt x="4238" y="6016"/>
                  </a:lnTo>
                  <a:lnTo>
                    <a:pt x="5846" y="4433"/>
                  </a:lnTo>
                  <a:lnTo>
                    <a:pt x="5846" y="4433"/>
                  </a:lnTo>
                  <a:lnTo>
                    <a:pt x="5919" y="4336"/>
                  </a:lnTo>
                  <a:lnTo>
                    <a:pt x="5967" y="4238"/>
                  </a:lnTo>
                  <a:lnTo>
                    <a:pt x="5992" y="4141"/>
                  </a:lnTo>
                  <a:lnTo>
                    <a:pt x="6016" y="4019"/>
                  </a:lnTo>
                  <a:lnTo>
                    <a:pt x="5992" y="3922"/>
                  </a:lnTo>
                  <a:lnTo>
                    <a:pt x="5967" y="3800"/>
                  </a:lnTo>
                  <a:lnTo>
                    <a:pt x="5919" y="3703"/>
                  </a:lnTo>
                  <a:lnTo>
                    <a:pt x="5846" y="3605"/>
                  </a:lnTo>
                  <a:lnTo>
                    <a:pt x="5846" y="3605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881;p52">
              <a:extLst>
                <a:ext uri="{FF2B5EF4-FFF2-40B4-BE49-F238E27FC236}">
                  <a16:creationId xmlns:a16="http://schemas.microsoft.com/office/drawing/2014/main" id="{4DC331DC-2ED1-4FC6-873A-4B709411F63D}"/>
                </a:ext>
              </a:extLst>
            </p:cNvPr>
            <p:cNvSpPr/>
            <p:nvPr/>
          </p:nvSpPr>
          <p:spPr>
            <a:xfrm>
              <a:off x="2019900" y="1757250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10473" y="1"/>
                  </a:moveTo>
                  <a:lnTo>
                    <a:pt x="0" y="104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882;p52">
              <a:extLst>
                <a:ext uri="{FF2B5EF4-FFF2-40B4-BE49-F238E27FC236}">
                  <a16:creationId xmlns:a16="http://schemas.microsoft.com/office/drawing/2014/main" id="{5CD11FB9-F009-41B8-A95A-C5AE97549D7C}"/>
                </a:ext>
              </a:extLst>
            </p:cNvPr>
            <p:cNvSpPr/>
            <p:nvPr/>
          </p:nvSpPr>
          <p:spPr>
            <a:xfrm>
              <a:off x="1923675" y="1681150"/>
              <a:ext cx="388500" cy="388475"/>
            </a:xfrm>
            <a:custGeom>
              <a:avLst/>
              <a:gdLst/>
              <a:ahLst/>
              <a:cxnLst/>
              <a:rect l="l" t="t" r="r" b="b"/>
              <a:pathLst>
                <a:path w="15540" h="15539" fill="none" extrusionOk="0">
                  <a:moveTo>
                    <a:pt x="11277" y="0"/>
                  </a:moveTo>
                  <a:lnTo>
                    <a:pt x="756" y="10546"/>
                  </a:lnTo>
                  <a:lnTo>
                    <a:pt x="756" y="10546"/>
                  </a:lnTo>
                  <a:lnTo>
                    <a:pt x="683" y="10619"/>
                  </a:lnTo>
                  <a:lnTo>
                    <a:pt x="634" y="10692"/>
                  </a:lnTo>
                  <a:lnTo>
                    <a:pt x="610" y="10765"/>
                  </a:lnTo>
                  <a:lnTo>
                    <a:pt x="585" y="10863"/>
                  </a:lnTo>
                  <a:lnTo>
                    <a:pt x="1" y="14881"/>
                  </a:lnTo>
                  <a:lnTo>
                    <a:pt x="1" y="14881"/>
                  </a:lnTo>
                  <a:lnTo>
                    <a:pt x="1" y="15003"/>
                  </a:lnTo>
                  <a:lnTo>
                    <a:pt x="25" y="15149"/>
                  </a:lnTo>
                  <a:lnTo>
                    <a:pt x="98" y="15271"/>
                  </a:lnTo>
                  <a:lnTo>
                    <a:pt x="171" y="15368"/>
                  </a:lnTo>
                  <a:lnTo>
                    <a:pt x="171" y="15368"/>
                  </a:lnTo>
                  <a:lnTo>
                    <a:pt x="269" y="15441"/>
                  </a:lnTo>
                  <a:lnTo>
                    <a:pt x="366" y="15490"/>
                  </a:lnTo>
                  <a:lnTo>
                    <a:pt x="464" y="15514"/>
                  </a:lnTo>
                  <a:lnTo>
                    <a:pt x="585" y="15539"/>
                  </a:lnTo>
                  <a:lnTo>
                    <a:pt x="585" y="15539"/>
                  </a:lnTo>
                  <a:lnTo>
                    <a:pt x="659" y="15539"/>
                  </a:lnTo>
                  <a:lnTo>
                    <a:pt x="4677" y="14954"/>
                  </a:lnTo>
                  <a:lnTo>
                    <a:pt x="4677" y="14954"/>
                  </a:lnTo>
                  <a:lnTo>
                    <a:pt x="4848" y="14905"/>
                  </a:lnTo>
                  <a:lnTo>
                    <a:pt x="4921" y="14857"/>
                  </a:lnTo>
                  <a:lnTo>
                    <a:pt x="4994" y="14784"/>
                  </a:lnTo>
                  <a:lnTo>
                    <a:pt x="15539" y="426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883;p52">
              <a:extLst>
                <a:ext uri="{FF2B5EF4-FFF2-40B4-BE49-F238E27FC236}">
                  <a16:creationId xmlns:a16="http://schemas.microsoft.com/office/drawing/2014/main" id="{51132A0D-E7BA-4481-B2DA-AB7D2FA7A7D5}"/>
                </a:ext>
              </a:extLst>
            </p:cNvPr>
            <p:cNvSpPr/>
            <p:nvPr/>
          </p:nvSpPr>
          <p:spPr>
            <a:xfrm>
              <a:off x="1974225" y="1711575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0" y="10474"/>
                  </a:moveTo>
                  <a:lnTo>
                    <a:pt x="10473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884;p52">
              <a:extLst>
                <a:ext uri="{FF2B5EF4-FFF2-40B4-BE49-F238E27FC236}">
                  <a16:creationId xmlns:a16="http://schemas.microsoft.com/office/drawing/2014/main" id="{E8E201A5-7EBE-42F0-A074-81EC6804DCFC}"/>
                </a:ext>
              </a:extLst>
            </p:cNvPr>
            <p:cNvSpPr/>
            <p:nvPr/>
          </p:nvSpPr>
          <p:spPr>
            <a:xfrm>
              <a:off x="1934650" y="2014200"/>
              <a:ext cx="44475" cy="44475"/>
            </a:xfrm>
            <a:custGeom>
              <a:avLst/>
              <a:gdLst/>
              <a:ahLst/>
              <a:cxnLst/>
              <a:rect l="l" t="t" r="r" b="b"/>
              <a:pathLst>
                <a:path w="1779" h="1779" fill="none" extrusionOk="0">
                  <a:moveTo>
                    <a:pt x="1778" y="1778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885;p52">
              <a:extLst>
                <a:ext uri="{FF2B5EF4-FFF2-40B4-BE49-F238E27FC236}">
                  <a16:creationId xmlns:a16="http://schemas.microsoft.com/office/drawing/2014/main" id="{659C7F1E-0C21-45B1-AA72-54A927BB83FB}"/>
                </a:ext>
              </a:extLst>
            </p:cNvPr>
            <p:cNvSpPr/>
            <p:nvPr/>
          </p:nvSpPr>
          <p:spPr>
            <a:xfrm>
              <a:off x="1944375" y="1947225"/>
              <a:ext cx="101725" cy="101700"/>
            </a:xfrm>
            <a:custGeom>
              <a:avLst/>
              <a:gdLst/>
              <a:ahLst/>
              <a:cxnLst/>
              <a:rect l="l" t="t" r="r" b="b"/>
              <a:pathLst>
                <a:path w="4069" h="4068" fill="none" extrusionOk="0">
                  <a:moveTo>
                    <a:pt x="1" y="49"/>
                  </a:moveTo>
                  <a:lnTo>
                    <a:pt x="1" y="49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20" y="4068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8270774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27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Three</a:t>
            </a:r>
            <a:br>
              <a:rPr lang="en-GB" dirty="0"/>
            </a:br>
            <a:r>
              <a:rPr lang="en-GB" sz="1400" dirty="0"/>
              <a:t>Reflection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Retrospective analysis</a:t>
            </a:r>
          </a:p>
        </p:txBody>
      </p:sp>
      <p:sp>
        <p:nvSpPr>
          <p:cNvPr id="8" name="Google Shape;212;p25">
            <a:extLst>
              <a:ext uri="{FF2B5EF4-FFF2-40B4-BE49-F238E27FC236}">
                <a16:creationId xmlns:a16="http://schemas.microsoft.com/office/drawing/2014/main" id="{8D9EA92D-812C-4B53-A134-0BAB8B270672}"/>
              </a:ext>
            </a:extLst>
          </p:cNvPr>
          <p:cNvSpPr txBox="1">
            <a:spLocks/>
          </p:cNvSpPr>
          <p:nvPr/>
        </p:nvSpPr>
        <p:spPr>
          <a:xfrm>
            <a:off x="2886746" y="711261"/>
            <a:ext cx="6218738" cy="4281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b="1" dirty="0"/>
              <a:t>Step 1 – Feelings</a:t>
            </a:r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Apprehension at start – </a:t>
            </a:r>
            <a:r>
              <a:rPr lang="en-US" sz="1200" dirty="0">
                <a:solidFill>
                  <a:schemeClr val="accent5">
                    <a:lumMod val="75000"/>
                  </a:schemeClr>
                </a:solidFill>
              </a:rPr>
              <a:t>Indecisive of topic, worrying about later academic progress options.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Relief when I pinned down my research topic – </a:t>
            </a:r>
            <a:r>
              <a:rPr lang="en-US" sz="1200" dirty="0">
                <a:solidFill>
                  <a:schemeClr val="accent2">
                    <a:lumMod val="75000"/>
                  </a:schemeClr>
                </a:solidFill>
              </a:rPr>
              <a:t>Excited to get started, inspired and confident. </a:t>
            </a:r>
            <a:r>
              <a:rPr lang="en-US" sz="1200" dirty="0">
                <a:solidFill>
                  <a:schemeClr val="accent5">
                    <a:lumMod val="75000"/>
                  </a:schemeClr>
                </a:solidFill>
              </a:rPr>
              <a:t>A little worried about living up to my previous dissertation standard.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 Complacency during </a:t>
            </a:r>
            <a:r>
              <a:rPr lang="en-US" sz="1200" dirty="0">
                <a:solidFill>
                  <a:schemeClr val="bg2"/>
                </a:solidFill>
              </a:rPr>
              <a:t>lockdown – </a:t>
            </a:r>
            <a:r>
              <a:rPr lang="en-US" sz="1200" dirty="0">
                <a:solidFill>
                  <a:schemeClr val="accent5">
                    <a:lumMod val="75000"/>
                  </a:schemeClr>
                </a:solidFill>
              </a:rPr>
              <a:t>Lethargic, overwhelmed, sad, worried, despondent, disappointed in myself. </a:t>
            </a:r>
            <a:r>
              <a:rPr lang="en-US" sz="1200" dirty="0">
                <a:solidFill>
                  <a:schemeClr val="accent2">
                    <a:lumMod val="75000"/>
                  </a:schemeClr>
                </a:solidFill>
              </a:rPr>
              <a:t>Proud when I managed to get small things done.</a:t>
            </a:r>
            <a:endParaRPr lang="en-US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bg2"/>
                </a:solidFill>
              </a:rPr>
              <a:t>After receiving an extension – </a:t>
            </a:r>
            <a:r>
              <a:rPr lang="en-US" sz="1200" dirty="0">
                <a:solidFill>
                  <a:schemeClr val="accent2">
                    <a:lumMod val="75000"/>
                  </a:schemeClr>
                </a:solidFill>
              </a:rPr>
              <a:t>Shocked into action, grateful, relived, hopeful, motivated. </a:t>
            </a:r>
            <a:r>
              <a:rPr lang="en-US" sz="1200" dirty="0">
                <a:solidFill>
                  <a:schemeClr val="accent5">
                    <a:lumMod val="75000"/>
                  </a:schemeClr>
                </a:solidFill>
              </a:rPr>
              <a:t>A little worried about deadline.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Running analyses/Writing up – </a:t>
            </a:r>
            <a:r>
              <a:rPr lang="en-US" sz="1200" dirty="0">
                <a:solidFill>
                  <a:schemeClr val="accent2">
                    <a:lumMod val="75000"/>
                  </a:schemeClr>
                </a:solidFill>
              </a:rPr>
              <a:t>In my comfort zone, motivated, relieved to be back on track, committed, proud</a:t>
            </a:r>
            <a:r>
              <a:rPr lang="en-US" sz="1200" dirty="0"/>
              <a:t>. </a:t>
            </a:r>
            <a:r>
              <a:rPr lang="en-US" sz="1200" dirty="0">
                <a:solidFill>
                  <a:schemeClr val="accent5">
                    <a:lumMod val="75000"/>
                  </a:schemeClr>
                </a:solidFill>
              </a:rPr>
              <a:t>Very stressed</a:t>
            </a:r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</p:txBody>
      </p:sp>
      <p:pic>
        <p:nvPicPr>
          <p:cNvPr id="7" name="Picture 4" descr="Gibbs&amp;#39; Reflective Cycle. Source: Adapted from Gibbs, G., 1988. | Download  Scientific Diagram">
            <a:extLst>
              <a:ext uri="{FF2B5EF4-FFF2-40B4-BE49-F238E27FC236}">
                <a16:creationId xmlns:a16="http://schemas.microsoft.com/office/drawing/2014/main" id="{85117560-BDE4-4BBB-B5EA-2164C2BDD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77" y="2756416"/>
            <a:ext cx="2246908" cy="2150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oogle Shape;879;p52">
            <a:extLst>
              <a:ext uri="{FF2B5EF4-FFF2-40B4-BE49-F238E27FC236}">
                <a16:creationId xmlns:a16="http://schemas.microsoft.com/office/drawing/2014/main" id="{E80264EA-71D1-4BD1-9DFB-9DF00872DB2B}"/>
              </a:ext>
            </a:extLst>
          </p:cNvPr>
          <p:cNvGrpSpPr/>
          <p:nvPr/>
        </p:nvGrpSpPr>
        <p:grpSpPr>
          <a:xfrm>
            <a:off x="2143146" y="2884483"/>
            <a:ext cx="366458" cy="366437"/>
            <a:chOff x="1923675" y="1633650"/>
            <a:chExt cx="436000" cy="435975"/>
          </a:xfrm>
        </p:grpSpPr>
        <p:sp>
          <p:nvSpPr>
            <p:cNvPr id="10" name="Google Shape;880;p52">
              <a:extLst>
                <a:ext uri="{FF2B5EF4-FFF2-40B4-BE49-F238E27FC236}">
                  <a16:creationId xmlns:a16="http://schemas.microsoft.com/office/drawing/2014/main" id="{81DB6766-37B9-43AE-8C46-8929D7EA4CC5}"/>
                </a:ext>
              </a:extLst>
            </p:cNvPr>
            <p:cNvSpPr/>
            <p:nvPr/>
          </p:nvSpPr>
          <p:spPr>
            <a:xfrm>
              <a:off x="2209250" y="1633650"/>
              <a:ext cx="150425" cy="150425"/>
            </a:xfrm>
            <a:custGeom>
              <a:avLst/>
              <a:gdLst/>
              <a:ahLst/>
              <a:cxnLst/>
              <a:rect l="l" t="t" r="r" b="b"/>
              <a:pathLst>
                <a:path w="6017" h="6017" fill="none" extrusionOk="0">
                  <a:moveTo>
                    <a:pt x="5846" y="3605"/>
                  </a:moveTo>
                  <a:lnTo>
                    <a:pt x="2412" y="171"/>
                  </a:lnTo>
                  <a:lnTo>
                    <a:pt x="2412" y="171"/>
                  </a:lnTo>
                  <a:lnTo>
                    <a:pt x="2314" y="98"/>
                  </a:lnTo>
                  <a:lnTo>
                    <a:pt x="2217" y="49"/>
                  </a:lnTo>
                  <a:lnTo>
                    <a:pt x="2095" y="25"/>
                  </a:lnTo>
                  <a:lnTo>
                    <a:pt x="1997" y="1"/>
                  </a:lnTo>
                  <a:lnTo>
                    <a:pt x="1876" y="25"/>
                  </a:lnTo>
                  <a:lnTo>
                    <a:pt x="1778" y="49"/>
                  </a:lnTo>
                  <a:lnTo>
                    <a:pt x="1681" y="98"/>
                  </a:lnTo>
                  <a:lnTo>
                    <a:pt x="1583" y="171"/>
                  </a:lnTo>
                  <a:lnTo>
                    <a:pt x="0" y="1778"/>
                  </a:lnTo>
                  <a:lnTo>
                    <a:pt x="4238" y="6016"/>
                  </a:lnTo>
                  <a:lnTo>
                    <a:pt x="5846" y="4433"/>
                  </a:lnTo>
                  <a:lnTo>
                    <a:pt x="5846" y="4433"/>
                  </a:lnTo>
                  <a:lnTo>
                    <a:pt x="5919" y="4336"/>
                  </a:lnTo>
                  <a:lnTo>
                    <a:pt x="5967" y="4238"/>
                  </a:lnTo>
                  <a:lnTo>
                    <a:pt x="5992" y="4141"/>
                  </a:lnTo>
                  <a:lnTo>
                    <a:pt x="6016" y="4019"/>
                  </a:lnTo>
                  <a:lnTo>
                    <a:pt x="5992" y="3922"/>
                  </a:lnTo>
                  <a:lnTo>
                    <a:pt x="5967" y="3800"/>
                  </a:lnTo>
                  <a:lnTo>
                    <a:pt x="5919" y="3703"/>
                  </a:lnTo>
                  <a:lnTo>
                    <a:pt x="5846" y="3605"/>
                  </a:lnTo>
                  <a:lnTo>
                    <a:pt x="5846" y="3605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881;p52">
              <a:extLst>
                <a:ext uri="{FF2B5EF4-FFF2-40B4-BE49-F238E27FC236}">
                  <a16:creationId xmlns:a16="http://schemas.microsoft.com/office/drawing/2014/main" id="{4DC331DC-2ED1-4FC6-873A-4B709411F63D}"/>
                </a:ext>
              </a:extLst>
            </p:cNvPr>
            <p:cNvSpPr/>
            <p:nvPr/>
          </p:nvSpPr>
          <p:spPr>
            <a:xfrm>
              <a:off x="2019900" y="1757250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10473" y="1"/>
                  </a:moveTo>
                  <a:lnTo>
                    <a:pt x="0" y="104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882;p52">
              <a:extLst>
                <a:ext uri="{FF2B5EF4-FFF2-40B4-BE49-F238E27FC236}">
                  <a16:creationId xmlns:a16="http://schemas.microsoft.com/office/drawing/2014/main" id="{5CD11FB9-F009-41B8-A95A-C5AE97549D7C}"/>
                </a:ext>
              </a:extLst>
            </p:cNvPr>
            <p:cNvSpPr/>
            <p:nvPr/>
          </p:nvSpPr>
          <p:spPr>
            <a:xfrm>
              <a:off x="1923675" y="1681150"/>
              <a:ext cx="388500" cy="388475"/>
            </a:xfrm>
            <a:custGeom>
              <a:avLst/>
              <a:gdLst/>
              <a:ahLst/>
              <a:cxnLst/>
              <a:rect l="l" t="t" r="r" b="b"/>
              <a:pathLst>
                <a:path w="15540" h="15539" fill="none" extrusionOk="0">
                  <a:moveTo>
                    <a:pt x="11277" y="0"/>
                  </a:moveTo>
                  <a:lnTo>
                    <a:pt x="756" y="10546"/>
                  </a:lnTo>
                  <a:lnTo>
                    <a:pt x="756" y="10546"/>
                  </a:lnTo>
                  <a:lnTo>
                    <a:pt x="683" y="10619"/>
                  </a:lnTo>
                  <a:lnTo>
                    <a:pt x="634" y="10692"/>
                  </a:lnTo>
                  <a:lnTo>
                    <a:pt x="610" y="10765"/>
                  </a:lnTo>
                  <a:lnTo>
                    <a:pt x="585" y="10863"/>
                  </a:lnTo>
                  <a:lnTo>
                    <a:pt x="1" y="14881"/>
                  </a:lnTo>
                  <a:lnTo>
                    <a:pt x="1" y="14881"/>
                  </a:lnTo>
                  <a:lnTo>
                    <a:pt x="1" y="15003"/>
                  </a:lnTo>
                  <a:lnTo>
                    <a:pt x="25" y="15149"/>
                  </a:lnTo>
                  <a:lnTo>
                    <a:pt x="98" y="15271"/>
                  </a:lnTo>
                  <a:lnTo>
                    <a:pt x="171" y="15368"/>
                  </a:lnTo>
                  <a:lnTo>
                    <a:pt x="171" y="15368"/>
                  </a:lnTo>
                  <a:lnTo>
                    <a:pt x="269" y="15441"/>
                  </a:lnTo>
                  <a:lnTo>
                    <a:pt x="366" y="15490"/>
                  </a:lnTo>
                  <a:lnTo>
                    <a:pt x="464" y="15514"/>
                  </a:lnTo>
                  <a:lnTo>
                    <a:pt x="585" y="15539"/>
                  </a:lnTo>
                  <a:lnTo>
                    <a:pt x="585" y="15539"/>
                  </a:lnTo>
                  <a:lnTo>
                    <a:pt x="659" y="15539"/>
                  </a:lnTo>
                  <a:lnTo>
                    <a:pt x="4677" y="14954"/>
                  </a:lnTo>
                  <a:lnTo>
                    <a:pt x="4677" y="14954"/>
                  </a:lnTo>
                  <a:lnTo>
                    <a:pt x="4848" y="14905"/>
                  </a:lnTo>
                  <a:lnTo>
                    <a:pt x="4921" y="14857"/>
                  </a:lnTo>
                  <a:lnTo>
                    <a:pt x="4994" y="14784"/>
                  </a:lnTo>
                  <a:lnTo>
                    <a:pt x="15539" y="426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883;p52">
              <a:extLst>
                <a:ext uri="{FF2B5EF4-FFF2-40B4-BE49-F238E27FC236}">
                  <a16:creationId xmlns:a16="http://schemas.microsoft.com/office/drawing/2014/main" id="{51132A0D-E7BA-4481-B2DA-AB7D2FA7A7D5}"/>
                </a:ext>
              </a:extLst>
            </p:cNvPr>
            <p:cNvSpPr/>
            <p:nvPr/>
          </p:nvSpPr>
          <p:spPr>
            <a:xfrm>
              <a:off x="1974225" y="1711575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0" y="10474"/>
                  </a:moveTo>
                  <a:lnTo>
                    <a:pt x="10473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884;p52">
              <a:extLst>
                <a:ext uri="{FF2B5EF4-FFF2-40B4-BE49-F238E27FC236}">
                  <a16:creationId xmlns:a16="http://schemas.microsoft.com/office/drawing/2014/main" id="{E8E201A5-7EBE-42F0-A074-81EC6804DCFC}"/>
                </a:ext>
              </a:extLst>
            </p:cNvPr>
            <p:cNvSpPr/>
            <p:nvPr/>
          </p:nvSpPr>
          <p:spPr>
            <a:xfrm>
              <a:off x="1934650" y="2014200"/>
              <a:ext cx="44475" cy="44475"/>
            </a:xfrm>
            <a:custGeom>
              <a:avLst/>
              <a:gdLst/>
              <a:ahLst/>
              <a:cxnLst/>
              <a:rect l="l" t="t" r="r" b="b"/>
              <a:pathLst>
                <a:path w="1779" h="1779" fill="none" extrusionOk="0">
                  <a:moveTo>
                    <a:pt x="1778" y="1778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885;p52">
              <a:extLst>
                <a:ext uri="{FF2B5EF4-FFF2-40B4-BE49-F238E27FC236}">
                  <a16:creationId xmlns:a16="http://schemas.microsoft.com/office/drawing/2014/main" id="{659C7F1E-0C21-45B1-AA72-54A927BB83FB}"/>
                </a:ext>
              </a:extLst>
            </p:cNvPr>
            <p:cNvSpPr/>
            <p:nvPr/>
          </p:nvSpPr>
          <p:spPr>
            <a:xfrm>
              <a:off x="1944375" y="1947225"/>
              <a:ext cx="101725" cy="101700"/>
            </a:xfrm>
            <a:custGeom>
              <a:avLst/>
              <a:gdLst/>
              <a:ahLst/>
              <a:cxnLst/>
              <a:rect l="l" t="t" r="r" b="b"/>
              <a:pathLst>
                <a:path w="4069" h="4068" fill="none" extrusionOk="0">
                  <a:moveTo>
                    <a:pt x="1" y="49"/>
                  </a:moveTo>
                  <a:lnTo>
                    <a:pt x="1" y="49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20" y="4068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677772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28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Three</a:t>
            </a:r>
            <a:br>
              <a:rPr lang="en-GB" dirty="0"/>
            </a:br>
            <a:r>
              <a:rPr lang="en-GB" sz="1400" dirty="0"/>
              <a:t>Reflection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Retrospective analysis</a:t>
            </a:r>
          </a:p>
        </p:txBody>
      </p:sp>
      <p:sp>
        <p:nvSpPr>
          <p:cNvPr id="8" name="Google Shape;212;p25">
            <a:extLst>
              <a:ext uri="{FF2B5EF4-FFF2-40B4-BE49-F238E27FC236}">
                <a16:creationId xmlns:a16="http://schemas.microsoft.com/office/drawing/2014/main" id="{8D9EA92D-812C-4B53-A134-0BAB8B270672}"/>
              </a:ext>
            </a:extLst>
          </p:cNvPr>
          <p:cNvSpPr txBox="1">
            <a:spLocks/>
          </p:cNvSpPr>
          <p:nvPr/>
        </p:nvSpPr>
        <p:spPr>
          <a:xfrm>
            <a:off x="2886746" y="711261"/>
            <a:ext cx="2912475" cy="4281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b="1" dirty="0"/>
              <a:t>Step 3 – Evaluation</a:t>
            </a:r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What went well?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Excellent academic support, and  opportunities for piloting etc.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Practical aspects of running a study i.e., creating a scale, setting up online survey, handling a dataset etc.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Hypothesis was proven, and I contributed to the literature surrounding a new psychological concept.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</p:txBody>
      </p:sp>
      <p:pic>
        <p:nvPicPr>
          <p:cNvPr id="7" name="Picture 4" descr="Gibbs&amp;#39; Reflective Cycle. Source: Adapted from Gibbs, G., 1988. | Download  Scientific Diagram">
            <a:extLst>
              <a:ext uri="{FF2B5EF4-FFF2-40B4-BE49-F238E27FC236}">
                <a16:creationId xmlns:a16="http://schemas.microsoft.com/office/drawing/2014/main" id="{85117560-BDE4-4BBB-B5EA-2164C2BDD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77" y="2756416"/>
            <a:ext cx="2246908" cy="2150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oogle Shape;879;p52">
            <a:extLst>
              <a:ext uri="{FF2B5EF4-FFF2-40B4-BE49-F238E27FC236}">
                <a16:creationId xmlns:a16="http://schemas.microsoft.com/office/drawing/2014/main" id="{E80264EA-71D1-4BD1-9DFB-9DF00872DB2B}"/>
              </a:ext>
            </a:extLst>
          </p:cNvPr>
          <p:cNvGrpSpPr/>
          <p:nvPr/>
        </p:nvGrpSpPr>
        <p:grpSpPr>
          <a:xfrm>
            <a:off x="2260065" y="3819290"/>
            <a:ext cx="366458" cy="366437"/>
            <a:chOff x="1923675" y="1633650"/>
            <a:chExt cx="436000" cy="435975"/>
          </a:xfrm>
        </p:grpSpPr>
        <p:sp>
          <p:nvSpPr>
            <p:cNvPr id="10" name="Google Shape;880;p52">
              <a:extLst>
                <a:ext uri="{FF2B5EF4-FFF2-40B4-BE49-F238E27FC236}">
                  <a16:creationId xmlns:a16="http://schemas.microsoft.com/office/drawing/2014/main" id="{81DB6766-37B9-43AE-8C46-8929D7EA4CC5}"/>
                </a:ext>
              </a:extLst>
            </p:cNvPr>
            <p:cNvSpPr/>
            <p:nvPr/>
          </p:nvSpPr>
          <p:spPr>
            <a:xfrm>
              <a:off x="2209250" y="1633650"/>
              <a:ext cx="150425" cy="150425"/>
            </a:xfrm>
            <a:custGeom>
              <a:avLst/>
              <a:gdLst/>
              <a:ahLst/>
              <a:cxnLst/>
              <a:rect l="l" t="t" r="r" b="b"/>
              <a:pathLst>
                <a:path w="6017" h="6017" fill="none" extrusionOk="0">
                  <a:moveTo>
                    <a:pt x="5846" y="3605"/>
                  </a:moveTo>
                  <a:lnTo>
                    <a:pt x="2412" y="171"/>
                  </a:lnTo>
                  <a:lnTo>
                    <a:pt x="2412" y="171"/>
                  </a:lnTo>
                  <a:lnTo>
                    <a:pt x="2314" y="98"/>
                  </a:lnTo>
                  <a:lnTo>
                    <a:pt x="2217" y="49"/>
                  </a:lnTo>
                  <a:lnTo>
                    <a:pt x="2095" y="25"/>
                  </a:lnTo>
                  <a:lnTo>
                    <a:pt x="1997" y="1"/>
                  </a:lnTo>
                  <a:lnTo>
                    <a:pt x="1876" y="25"/>
                  </a:lnTo>
                  <a:lnTo>
                    <a:pt x="1778" y="49"/>
                  </a:lnTo>
                  <a:lnTo>
                    <a:pt x="1681" y="98"/>
                  </a:lnTo>
                  <a:lnTo>
                    <a:pt x="1583" y="171"/>
                  </a:lnTo>
                  <a:lnTo>
                    <a:pt x="0" y="1778"/>
                  </a:lnTo>
                  <a:lnTo>
                    <a:pt x="4238" y="6016"/>
                  </a:lnTo>
                  <a:lnTo>
                    <a:pt x="5846" y="4433"/>
                  </a:lnTo>
                  <a:lnTo>
                    <a:pt x="5846" y="4433"/>
                  </a:lnTo>
                  <a:lnTo>
                    <a:pt x="5919" y="4336"/>
                  </a:lnTo>
                  <a:lnTo>
                    <a:pt x="5967" y="4238"/>
                  </a:lnTo>
                  <a:lnTo>
                    <a:pt x="5992" y="4141"/>
                  </a:lnTo>
                  <a:lnTo>
                    <a:pt x="6016" y="4019"/>
                  </a:lnTo>
                  <a:lnTo>
                    <a:pt x="5992" y="3922"/>
                  </a:lnTo>
                  <a:lnTo>
                    <a:pt x="5967" y="3800"/>
                  </a:lnTo>
                  <a:lnTo>
                    <a:pt x="5919" y="3703"/>
                  </a:lnTo>
                  <a:lnTo>
                    <a:pt x="5846" y="3605"/>
                  </a:lnTo>
                  <a:lnTo>
                    <a:pt x="5846" y="3605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881;p52">
              <a:extLst>
                <a:ext uri="{FF2B5EF4-FFF2-40B4-BE49-F238E27FC236}">
                  <a16:creationId xmlns:a16="http://schemas.microsoft.com/office/drawing/2014/main" id="{4DC331DC-2ED1-4FC6-873A-4B709411F63D}"/>
                </a:ext>
              </a:extLst>
            </p:cNvPr>
            <p:cNvSpPr/>
            <p:nvPr/>
          </p:nvSpPr>
          <p:spPr>
            <a:xfrm>
              <a:off x="2019900" y="1757250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10473" y="1"/>
                  </a:moveTo>
                  <a:lnTo>
                    <a:pt x="0" y="104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882;p52">
              <a:extLst>
                <a:ext uri="{FF2B5EF4-FFF2-40B4-BE49-F238E27FC236}">
                  <a16:creationId xmlns:a16="http://schemas.microsoft.com/office/drawing/2014/main" id="{5CD11FB9-F009-41B8-A95A-C5AE97549D7C}"/>
                </a:ext>
              </a:extLst>
            </p:cNvPr>
            <p:cNvSpPr/>
            <p:nvPr/>
          </p:nvSpPr>
          <p:spPr>
            <a:xfrm>
              <a:off x="1923675" y="1681150"/>
              <a:ext cx="388500" cy="388475"/>
            </a:xfrm>
            <a:custGeom>
              <a:avLst/>
              <a:gdLst/>
              <a:ahLst/>
              <a:cxnLst/>
              <a:rect l="l" t="t" r="r" b="b"/>
              <a:pathLst>
                <a:path w="15540" h="15539" fill="none" extrusionOk="0">
                  <a:moveTo>
                    <a:pt x="11277" y="0"/>
                  </a:moveTo>
                  <a:lnTo>
                    <a:pt x="756" y="10546"/>
                  </a:lnTo>
                  <a:lnTo>
                    <a:pt x="756" y="10546"/>
                  </a:lnTo>
                  <a:lnTo>
                    <a:pt x="683" y="10619"/>
                  </a:lnTo>
                  <a:lnTo>
                    <a:pt x="634" y="10692"/>
                  </a:lnTo>
                  <a:lnTo>
                    <a:pt x="610" y="10765"/>
                  </a:lnTo>
                  <a:lnTo>
                    <a:pt x="585" y="10863"/>
                  </a:lnTo>
                  <a:lnTo>
                    <a:pt x="1" y="14881"/>
                  </a:lnTo>
                  <a:lnTo>
                    <a:pt x="1" y="14881"/>
                  </a:lnTo>
                  <a:lnTo>
                    <a:pt x="1" y="15003"/>
                  </a:lnTo>
                  <a:lnTo>
                    <a:pt x="25" y="15149"/>
                  </a:lnTo>
                  <a:lnTo>
                    <a:pt x="98" y="15271"/>
                  </a:lnTo>
                  <a:lnTo>
                    <a:pt x="171" y="15368"/>
                  </a:lnTo>
                  <a:lnTo>
                    <a:pt x="171" y="15368"/>
                  </a:lnTo>
                  <a:lnTo>
                    <a:pt x="269" y="15441"/>
                  </a:lnTo>
                  <a:lnTo>
                    <a:pt x="366" y="15490"/>
                  </a:lnTo>
                  <a:lnTo>
                    <a:pt x="464" y="15514"/>
                  </a:lnTo>
                  <a:lnTo>
                    <a:pt x="585" y="15539"/>
                  </a:lnTo>
                  <a:lnTo>
                    <a:pt x="585" y="15539"/>
                  </a:lnTo>
                  <a:lnTo>
                    <a:pt x="659" y="15539"/>
                  </a:lnTo>
                  <a:lnTo>
                    <a:pt x="4677" y="14954"/>
                  </a:lnTo>
                  <a:lnTo>
                    <a:pt x="4677" y="14954"/>
                  </a:lnTo>
                  <a:lnTo>
                    <a:pt x="4848" y="14905"/>
                  </a:lnTo>
                  <a:lnTo>
                    <a:pt x="4921" y="14857"/>
                  </a:lnTo>
                  <a:lnTo>
                    <a:pt x="4994" y="14784"/>
                  </a:lnTo>
                  <a:lnTo>
                    <a:pt x="15539" y="426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883;p52">
              <a:extLst>
                <a:ext uri="{FF2B5EF4-FFF2-40B4-BE49-F238E27FC236}">
                  <a16:creationId xmlns:a16="http://schemas.microsoft.com/office/drawing/2014/main" id="{51132A0D-E7BA-4481-B2DA-AB7D2FA7A7D5}"/>
                </a:ext>
              </a:extLst>
            </p:cNvPr>
            <p:cNvSpPr/>
            <p:nvPr/>
          </p:nvSpPr>
          <p:spPr>
            <a:xfrm>
              <a:off x="1974225" y="1711575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0" y="10474"/>
                  </a:moveTo>
                  <a:lnTo>
                    <a:pt x="10473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884;p52">
              <a:extLst>
                <a:ext uri="{FF2B5EF4-FFF2-40B4-BE49-F238E27FC236}">
                  <a16:creationId xmlns:a16="http://schemas.microsoft.com/office/drawing/2014/main" id="{E8E201A5-7EBE-42F0-A074-81EC6804DCFC}"/>
                </a:ext>
              </a:extLst>
            </p:cNvPr>
            <p:cNvSpPr/>
            <p:nvPr/>
          </p:nvSpPr>
          <p:spPr>
            <a:xfrm>
              <a:off x="1934650" y="2014200"/>
              <a:ext cx="44475" cy="44475"/>
            </a:xfrm>
            <a:custGeom>
              <a:avLst/>
              <a:gdLst/>
              <a:ahLst/>
              <a:cxnLst/>
              <a:rect l="l" t="t" r="r" b="b"/>
              <a:pathLst>
                <a:path w="1779" h="1779" fill="none" extrusionOk="0">
                  <a:moveTo>
                    <a:pt x="1778" y="1778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885;p52">
              <a:extLst>
                <a:ext uri="{FF2B5EF4-FFF2-40B4-BE49-F238E27FC236}">
                  <a16:creationId xmlns:a16="http://schemas.microsoft.com/office/drawing/2014/main" id="{659C7F1E-0C21-45B1-AA72-54A927BB83FB}"/>
                </a:ext>
              </a:extLst>
            </p:cNvPr>
            <p:cNvSpPr/>
            <p:nvPr/>
          </p:nvSpPr>
          <p:spPr>
            <a:xfrm>
              <a:off x="1944375" y="1947225"/>
              <a:ext cx="101725" cy="101700"/>
            </a:xfrm>
            <a:custGeom>
              <a:avLst/>
              <a:gdLst/>
              <a:ahLst/>
              <a:cxnLst/>
              <a:rect l="l" t="t" r="r" b="b"/>
              <a:pathLst>
                <a:path w="4069" h="4068" fill="none" extrusionOk="0">
                  <a:moveTo>
                    <a:pt x="1" y="49"/>
                  </a:moveTo>
                  <a:lnTo>
                    <a:pt x="1" y="49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20" y="4068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212;p25">
            <a:extLst>
              <a:ext uri="{FF2B5EF4-FFF2-40B4-BE49-F238E27FC236}">
                <a16:creationId xmlns:a16="http://schemas.microsoft.com/office/drawing/2014/main" id="{4E6506BE-41B8-4F14-B2EE-569AD5026F3F}"/>
              </a:ext>
            </a:extLst>
          </p:cNvPr>
          <p:cNvSpPr txBox="1">
            <a:spLocks/>
          </p:cNvSpPr>
          <p:nvPr/>
        </p:nvSpPr>
        <p:spPr>
          <a:xfrm>
            <a:off x="5903040" y="1277535"/>
            <a:ext cx="2912475" cy="36289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What did not go well?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COVID-19! Related issues with mental health, divided attention, key-worker status etc.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Poor sample size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Slight confusion regarding analyses during write up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Procrastination hindered progress at many points, 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7149777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29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Three</a:t>
            </a:r>
            <a:br>
              <a:rPr lang="en-GB" dirty="0"/>
            </a:br>
            <a:r>
              <a:rPr lang="en-GB" sz="1400" dirty="0"/>
              <a:t>Reflection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Retrospective analysis</a:t>
            </a:r>
          </a:p>
        </p:txBody>
      </p:sp>
      <p:sp>
        <p:nvSpPr>
          <p:cNvPr id="8" name="Google Shape;212;p25">
            <a:extLst>
              <a:ext uri="{FF2B5EF4-FFF2-40B4-BE49-F238E27FC236}">
                <a16:creationId xmlns:a16="http://schemas.microsoft.com/office/drawing/2014/main" id="{8D9EA92D-812C-4B53-A134-0BAB8B270672}"/>
              </a:ext>
            </a:extLst>
          </p:cNvPr>
          <p:cNvSpPr txBox="1">
            <a:spLocks/>
          </p:cNvSpPr>
          <p:nvPr/>
        </p:nvSpPr>
        <p:spPr>
          <a:xfrm>
            <a:off x="2886746" y="711261"/>
            <a:ext cx="2912475" cy="4281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b="1" dirty="0"/>
              <a:t>Step 4 - Analysis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US" sz="1200" dirty="0"/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Why did things go well?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Input from others i.e., supervisors, participants, family etc.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Previous experience of academia/research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My determination to succeed, and activating the knowledge I had been taught earlier in my academic journey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</p:txBody>
      </p:sp>
      <p:pic>
        <p:nvPicPr>
          <p:cNvPr id="7" name="Picture 4" descr="Gibbs&amp;#39; Reflective Cycle. Source: Adapted from Gibbs, G., 1988. | Download  Scientific Diagram">
            <a:extLst>
              <a:ext uri="{FF2B5EF4-FFF2-40B4-BE49-F238E27FC236}">
                <a16:creationId xmlns:a16="http://schemas.microsoft.com/office/drawing/2014/main" id="{85117560-BDE4-4BBB-B5EA-2164C2BDD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77" y="2756416"/>
            <a:ext cx="2246908" cy="2150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oogle Shape;879;p52">
            <a:extLst>
              <a:ext uri="{FF2B5EF4-FFF2-40B4-BE49-F238E27FC236}">
                <a16:creationId xmlns:a16="http://schemas.microsoft.com/office/drawing/2014/main" id="{E80264EA-71D1-4BD1-9DFB-9DF00872DB2B}"/>
              </a:ext>
            </a:extLst>
          </p:cNvPr>
          <p:cNvGrpSpPr/>
          <p:nvPr/>
        </p:nvGrpSpPr>
        <p:grpSpPr>
          <a:xfrm>
            <a:off x="1156353" y="4179646"/>
            <a:ext cx="366458" cy="366437"/>
            <a:chOff x="1923675" y="1633650"/>
            <a:chExt cx="436000" cy="435975"/>
          </a:xfrm>
        </p:grpSpPr>
        <p:sp>
          <p:nvSpPr>
            <p:cNvPr id="10" name="Google Shape;880;p52">
              <a:extLst>
                <a:ext uri="{FF2B5EF4-FFF2-40B4-BE49-F238E27FC236}">
                  <a16:creationId xmlns:a16="http://schemas.microsoft.com/office/drawing/2014/main" id="{81DB6766-37B9-43AE-8C46-8929D7EA4CC5}"/>
                </a:ext>
              </a:extLst>
            </p:cNvPr>
            <p:cNvSpPr/>
            <p:nvPr/>
          </p:nvSpPr>
          <p:spPr>
            <a:xfrm>
              <a:off x="2209250" y="1633650"/>
              <a:ext cx="150425" cy="150425"/>
            </a:xfrm>
            <a:custGeom>
              <a:avLst/>
              <a:gdLst/>
              <a:ahLst/>
              <a:cxnLst/>
              <a:rect l="l" t="t" r="r" b="b"/>
              <a:pathLst>
                <a:path w="6017" h="6017" fill="none" extrusionOk="0">
                  <a:moveTo>
                    <a:pt x="5846" y="3605"/>
                  </a:moveTo>
                  <a:lnTo>
                    <a:pt x="2412" y="171"/>
                  </a:lnTo>
                  <a:lnTo>
                    <a:pt x="2412" y="171"/>
                  </a:lnTo>
                  <a:lnTo>
                    <a:pt x="2314" y="98"/>
                  </a:lnTo>
                  <a:lnTo>
                    <a:pt x="2217" y="49"/>
                  </a:lnTo>
                  <a:lnTo>
                    <a:pt x="2095" y="25"/>
                  </a:lnTo>
                  <a:lnTo>
                    <a:pt x="1997" y="1"/>
                  </a:lnTo>
                  <a:lnTo>
                    <a:pt x="1876" y="25"/>
                  </a:lnTo>
                  <a:lnTo>
                    <a:pt x="1778" y="49"/>
                  </a:lnTo>
                  <a:lnTo>
                    <a:pt x="1681" y="98"/>
                  </a:lnTo>
                  <a:lnTo>
                    <a:pt x="1583" y="171"/>
                  </a:lnTo>
                  <a:lnTo>
                    <a:pt x="0" y="1778"/>
                  </a:lnTo>
                  <a:lnTo>
                    <a:pt x="4238" y="6016"/>
                  </a:lnTo>
                  <a:lnTo>
                    <a:pt x="5846" y="4433"/>
                  </a:lnTo>
                  <a:lnTo>
                    <a:pt x="5846" y="4433"/>
                  </a:lnTo>
                  <a:lnTo>
                    <a:pt x="5919" y="4336"/>
                  </a:lnTo>
                  <a:lnTo>
                    <a:pt x="5967" y="4238"/>
                  </a:lnTo>
                  <a:lnTo>
                    <a:pt x="5992" y="4141"/>
                  </a:lnTo>
                  <a:lnTo>
                    <a:pt x="6016" y="4019"/>
                  </a:lnTo>
                  <a:lnTo>
                    <a:pt x="5992" y="3922"/>
                  </a:lnTo>
                  <a:lnTo>
                    <a:pt x="5967" y="3800"/>
                  </a:lnTo>
                  <a:lnTo>
                    <a:pt x="5919" y="3703"/>
                  </a:lnTo>
                  <a:lnTo>
                    <a:pt x="5846" y="3605"/>
                  </a:lnTo>
                  <a:lnTo>
                    <a:pt x="5846" y="3605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881;p52">
              <a:extLst>
                <a:ext uri="{FF2B5EF4-FFF2-40B4-BE49-F238E27FC236}">
                  <a16:creationId xmlns:a16="http://schemas.microsoft.com/office/drawing/2014/main" id="{4DC331DC-2ED1-4FC6-873A-4B709411F63D}"/>
                </a:ext>
              </a:extLst>
            </p:cNvPr>
            <p:cNvSpPr/>
            <p:nvPr/>
          </p:nvSpPr>
          <p:spPr>
            <a:xfrm>
              <a:off x="2019900" y="1757250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10473" y="1"/>
                  </a:moveTo>
                  <a:lnTo>
                    <a:pt x="0" y="104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882;p52">
              <a:extLst>
                <a:ext uri="{FF2B5EF4-FFF2-40B4-BE49-F238E27FC236}">
                  <a16:creationId xmlns:a16="http://schemas.microsoft.com/office/drawing/2014/main" id="{5CD11FB9-F009-41B8-A95A-C5AE97549D7C}"/>
                </a:ext>
              </a:extLst>
            </p:cNvPr>
            <p:cNvSpPr/>
            <p:nvPr/>
          </p:nvSpPr>
          <p:spPr>
            <a:xfrm>
              <a:off x="1923675" y="1681150"/>
              <a:ext cx="388500" cy="388475"/>
            </a:xfrm>
            <a:custGeom>
              <a:avLst/>
              <a:gdLst/>
              <a:ahLst/>
              <a:cxnLst/>
              <a:rect l="l" t="t" r="r" b="b"/>
              <a:pathLst>
                <a:path w="15540" h="15539" fill="none" extrusionOk="0">
                  <a:moveTo>
                    <a:pt x="11277" y="0"/>
                  </a:moveTo>
                  <a:lnTo>
                    <a:pt x="756" y="10546"/>
                  </a:lnTo>
                  <a:lnTo>
                    <a:pt x="756" y="10546"/>
                  </a:lnTo>
                  <a:lnTo>
                    <a:pt x="683" y="10619"/>
                  </a:lnTo>
                  <a:lnTo>
                    <a:pt x="634" y="10692"/>
                  </a:lnTo>
                  <a:lnTo>
                    <a:pt x="610" y="10765"/>
                  </a:lnTo>
                  <a:lnTo>
                    <a:pt x="585" y="10863"/>
                  </a:lnTo>
                  <a:lnTo>
                    <a:pt x="1" y="14881"/>
                  </a:lnTo>
                  <a:lnTo>
                    <a:pt x="1" y="14881"/>
                  </a:lnTo>
                  <a:lnTo>
                    <a:pt x="1" y="15003"/>
                  </a:lnTo>
                  <a:lnTo>
                    <a:pt x="25" y="15149"/>
                  </a:lnTo>
                  <a:lnTo>
                    <a:pt x="98" y="15271"/>
                  </a:lnTo>
                  <a:lnTo>
                    <a:pt x="171" y="15368"/>
                  </a:lnTo>
                  <a:lnTo>
                    <a:pt x="171" y="15368"/>
                  </a:lnTo>
                  <a:lnTo>
                    <a:pt x="269" y="15441"/>
                  </a:lnTo>
                  <a:lnTo>
                    <a:pt x="366" y="15490"/>
                  </a:lnTo>
                  <a:lnTo>
                    <a:pt x="464" y="15514"/>
                  </a:lnTo>
                  <a:lnTo>
                    <a:pt x="585" y="15539"/>
                  </a:lnTo>
                  <a:lnTo>
                    <a:pt x="585" y="15539"/>
                  </a:lnTo>
                  <a:lnTo>
                    <a:pt x="659" y="15539"/>
                  </a:lnTo>
                  <a:lnTo>
                    <a:pt x="4677" y="14954"/>
                  </a:lnTo>
                  <a:lnTo>
                    <a:pt x="4677" y="14954"/>
                  </a:lnTo>
                  <a:lnTo>
                    <a:pt x="4848" y="14905"/>
                  </a:lnTo>
                  <a:lnTo>
                    <a:pt x="4921" y="14857"/>
                  </a:lnTo>
                  <a:lnTo>
                    <a:pt x="4994" y="14784"/>
                  </a:lnTo>
                  <a:lnTo>
                    <a:pt x="15539" y="426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883;p52">
              <a:extLst>
                <a:ext uri="{FF2B5EF4-FFF2-40B4-BE49-F238E27FC236}">
                  <a16:creationId xmlns:a16="http://schemas.microsoft.com/office/drawing/2014/main" id="{51132A0D-E7BA-4481-B2DA-AB7D2FA7A7D5}"/>
                </a:ext>
              </a:extLst>
            </p:cNvPr>
            <p:cNvSpPr/>
            <p:nvPr/>
          </p:nvSpPr>
          <p:spPr>
            <a:xfrm>
              <a:off x="1974225" y="1711575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0" y="10474"/>
                  </a:moveTo>
                  <a:lnTo>
                    <a:pt x="10473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884;p52">
              <a:extLst>
                <a:ext uri="{FF2B5EF4-FFF2-40B4-BE49-F238E27FC236}">
                  <a16:creationId xmlns:a16="http://schemas.microsoft.com/office/drawing/2014/main" id="{E8E201A5-7EBE-42F0-A074-81EC6804DCFC}"/>
                </a:ext>
              </a:extLst>
            </p:cNvPr>
            <p:cNvSpPr/>
            <p:nvPr/>
          </p:nvSpPr>
          <p:spPr>
            <a:xfrm>
              <a:off x="1934650" y="2014200"/>
              <a:ext cx="44475" cy="44475"/>
            </a:xfrm>
            <a:custGeom>
              <a:avLst/>
              <a:gdLst/>
              <a:ahLst/>
              <a:cxnLst/>
              <a:rect l="l" t="t" r="r" b="b"/>
              <a:pathLst>
                <a:path w="1779" h="1779" fill="none" extrusionOk="0">
                  <a:moveTo>
                    <a:pt x="1778" y="1778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885;p52">
              <a:extLst>
                <a:ext uri="{FF2B5EF4-FFF2-40B4-BE49-F238E27FC236}">
                  <a16:creationId xmlns:a16="http://schemas.microsoft.com/office/drawing/2014/main" id="{659C7F1E-0C21-45B1-AA72-54A927BB83FB}"/>
                </a:ext>
              </a:extLst>
            </p:cNvPr>
            <p:cNvSpPr/>
            <p:nvPr/>
          </p:nvSpPr>
          <p:spPr>
            <a:xfrm>
              <a:off x="1944375" y="1947225"/>
              <a:ext cx="101725" cy="101700"/>
            </a:xfrm>
            <a:custGeom>
              <a:avLst/>
              <a:gdLst/>
              <a:ahLst/>
              <a:cxnLst/>
              <a:rect l="l" t="t" r="r" b="b"/>
              <a:pathLst>
                <a:path w="4069" h="4068" fill="none" extrusionOk="0">
                  <a:moveTo>
                    <a:pt x="1" y="49"/>
                  </a:moveTo>
                  <a:lnTo>
                    <a:pt x="1" y="49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20" y="4068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212;p25">
            <a:extLst>
              <a:ext uri="{FF2B5EF4-FFF2-40B4-BE49-F238E27FC236}">
                <a16:creationId xmlns:a16="http://schemas.microsoft.com/office/drawing/2014/main" id="{8B715408-8D99-4DB3-8F99-A15DEDEEA3AD}"/>
              </a:ext>
            </a:extLst>
          </p:cNvPr>
          <p:cNvSpPr txBox="1">
            <a:spLocks/>
          </p:cNvSpPr>
          <p:nvPr/>
        </p:nvSpPr>
        <p:spPr>
          <a:xfrm>
            <a:off x="5903040" y="1272491"/>
            <a:ext cx="2819855" cy="31707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Why did things not go well?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Non-prioritization of academic responsibilities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Poor planning and/or time management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Neglecting professional development/knowledge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Struggle to overcome procrastination- could be somewhat attributed to COVID-19 uncertainty?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200" dirty="0"/>
              <a:t>                      (Peixoto et al, 2021) 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118249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30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Three</a:t>
            </a:r>
            <a:br>
              <a:rPr lang="en-GB" dirty="0"/>
            </a:br>
            <a:r>
              <a:rPr lang="en-GB" sz="1400" dirty="0"/>
              <a:t>Reflection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Retrospective analysis</a:t>
            </a:r>
          </a:p>
        </p:txBody>
      </p:sp>
      <p:sp>
        <p:nvSpPr>
          <p:cNvPr id="8" name="Google Shape;212;p25">
            <a:extLst>
              <a:ext uri="{FF2B5EF4-FFF2-40B4-BE49-F238E27FC236}">
                <a16:creationId xmlns:a16="http://schemas.microsoft.com/office/drawing/2014/main" id="{8D9EA92D-812C-4B53-A134-0BAB8B270672}"/>
              </a:ext>
            </a:extLst>
          </p:cNvPr>
          <p:cNvSpPr txBox="1">
            <a:spLocks/>
          </p:cNvSpPr>
          <p:nvPr/>
        </p:nvSpPr>
        <p:spPr>
          <a:xfrm>
            <a:off x="2796236" y="711262"/>
            <a:ext cx="6087520" cy="41951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b="1" dirty="0"/>
              <a:t>Step 5 - Conclusion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What have I learned?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That I can achieve my goals when I allocate my energy effectively. 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That academic supervision is an important and valuable resource. Don’t take it for granted.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That planning is harder for me than running a study. And is one of the most important factors for collecting reliable data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That I would benefit from maintaining and constantly improving my psychological knowledge. Don’t let it stagnate.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That the practical skills which I gained on undergrad and part one of my MSc are an invaluable tool, and I am grateful to have been taught them.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</p:txBody>
      </p:sp>
      <p:pic>
        <p:nvPicPr>
          <p:cNvPr id="7" name="Picture 4" descr="Gibbs&amp;#39; Reflective Cycle. Source: Adapted from Gibbs, G., 1988. | Download  Scientific Diagram">
            <a:extLst>
              <a:ext uri="{FF2B5EF4-FFF2-40B4-BE49-F238E27FC236}">
                <a16:creationId xmlns:a16="http://schemas.microsoft.com/office/drawing/2014/main" id="{85117560-BDE4-4BBB-B5EA-2164C2BDD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77" y="2756416"/>
            <a:ext cx="2246908" cy="2150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oogle Shape;879;p52">
            <a:extLst>
              <a:ext uri="{FF2B5EF4-FFF2-40B4-BE49-F238E27FC236}">
                <a16:creationId xmlns:a16="http://schemas.microsoft.com/office/drawing/2014/main" id="{E80264EA-71D1-4BD1-9DFB-9DF00872DB2B}"/>
              </a:ext>
            </a:extLst>
          </p:cNvPr>
          <p:cNvGrpSpPr/>
          <p:nvPr/>
        </p:nvGrpSpPr>
        <p:grpSpPr>
          <a:xfrm>
            <a:off x="831500" y="3819290"/>
            <a:ext cx="366458" cy="366437"/>
            <a:chOff x="1923675" y="1633650"/>
            <a:chExt cx="436000" cy="435975"/>
          </a:xfrm>
        </p:grpSpPr>
        <p:sp>
          <p:nvSpPr>
            <p:cNvPr id="10" name="Google Shape;880;p52">
              <a:extLst>
                <a:ext uri="{FF2B5EF4-FFF2-40B4-BE49-F238E27FC236}">
                  <a16:creationId xmlns:a16="http://schemas.microsoft.com/office/drawing/2014/main" id="{81DB6766-37B9-43AE-8C46-8929D7EA4CC5}"/>
                </a:ext>
              </a:extLst>
            </p:cNvPr>
            <p:cNvSpPr/>
            <p:nvPr/>
          </p:nvSpPr>
          <p:spPr>
            <a:xfrm>
              <a:off x="2209250" y="1633650"/>
              <a:ext cx="150425" cy="150425"/>
            </a:xfrm>
            <a:custGeom>
              <a:avLst/>
              <a:gdLst/>
              <a:ahLst/>
              <a:cxnLst/>
              <a:rect l="l" t="t" r="r" b="b"/>
              <a:pathLst>
                <a:path w="6017" h="6017" fill="none" extrusionOk="0">
                  <a:moveTo>
                    <a:pt x="5846" y="3605"/>
                  </a:moveTo>
                  <a:lnTo>
                    <a:pt x="2412" y="171"/>
                  </a:lnTo>
                  <a:lnTo>
                    <a:pt x="2412" y="171"/>
                  </a:lnTo>
                  <a:lnTo>
                    <a:pt x="2314" y="98"/>
                  </a:lnTo>
                  <a:lnTo>
                    <a:pt x="2217" y="49"/>
                  </a:lnTo>
                  <a:lnTo>
                    <a:pt x="2095" y="25"/>
                  </a:lnTo>
                  <a:lnTo>
                    <a:pt x="1997" y="1"/>
                  </a:lnTo>
                  <a:lnTo>
                    <a:pt x="1876" y="25"/>
                  </a:lnTo>
                  <a:lnTo>
                    <a:pt x="1778" y="49"/>
                  </a:lnTo>
                  <a:lnTo>
                    <a:pt x="1681" y="98"/>
                  </a:lnTo>
                  <a:lnTo>
                    <a:pt x="1583" y="171"/>
                  </a:lnTo>
                  <a:lnTo>
                    <a:pt x="0" y="1778"/>
                  </a:lnTo>
                  <a:lnTo>
                    <a:pt x="4238" y="6016"/>
                  </a:lnTo>
                  <a:lnTo>
                    <a:pt x="5846" y="4433"/>
                  </a:lnTo>
                  <a:lnTo>
                    <a:pt x="5846" y="4433"/>
                  </a:lnTo>
                  <a:lnTo>
                    <a:pt x="5919" y="4336"/>
                  </a:lnTo>
                  <a:lnTo>
                    <a:pt x="5967" y="4238"/>
                  </a:lnTo>
                  <a:lnTo>
                    <a:pt x="5992" y="4141"/>
                  </a:lnTo>
                  <a:lnTo>
                    <a:pt x="6016" y="4019"/>
                  </a:lnTo>
                  <a:lnTo>
                    <a:pt x="5992" y="3922"/>
                  </a:lnTo>
                  <a:lnTo>
                    <a:pt x="5967" y="3800"/>
                  </a:lnTo>
                  <a:lnTo>
                    <a:pt x="5919" y="3703"/>
                  </a:lnTo>
                  <a:lnTo>
                    <a:pt x="5846" y="3605"/>
                  </a:lnTo>
                  <a:lnTo>
                    <a:pt x="5846" y="3605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881;p52">
              <a:extLst>
                <a:ext uri="{FF2B5EF4-FFF2-40B4-BE49-F238E27FC236}">
                  <a16:creationId xmlns:a16="http://schemas.microsoft.com/office/drawing/2014/main" id="{4DC331DC-2ED1-4FC6-873A-4B709411F63D}"/>
                </a:ext>
              </a:extLst>
            </p:cNvPr>
            <p:cNvSpPr/>
            <p:nvPr/>
          </p:nvSpPr>
          <p:spPr>
            <a:xfrm>
              <a:off x="2019900" y="1757250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10473" y="1"/>
                  </a:moveTo>
                  <a:lnTo>
                    <a:pt x="0" y="104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882;p52">
              <a:extLst>
                <a:ext uri="{FF2B5EF4-FFF2-40B4-BE49-F238E27FC236}">
                  <a16:creationId xmlns:a16="http://schemas.microsoft.com/office/drawing/2014/main" id="{5CD11FB9-F009-41B8-A95A-C5AE97549D7C}"/>
                </a:ext>
              </a:extLst>
            </p:cNvPr>
            <p:cNvSpPr/>
            <p:nvPr/>
          </p:nvSpPr>
          <p:spPr>
            <a:xfrm>
              <a:off x="1923675" y="1681150"/>
              <a:ext cx="388500" cy="388475"/>
            </a:xfrm>
            <a:custGeom>
              <a:avLst/>
              <a:gdLst/>
              <a:ahLst/>
              <a:cxnLst/>
              <a:rect l="l" t="t" r="r" b="b"/>
              <a:pathLst>
                <a:path w="15540" h="15539" fill="none" extrusionOk="0">
                  <a:moveTo>
                    <a:pt x="11277" y="0"/>
                  </a:moveTo>
                  <a:lnTo>
                    <a:pt x="756" y="10546"/>
                  </a:lnTo>
                  <a:lnTo>
                    <a:pt x="756" y="10546"/>
                  </a:lnTo>
                  <a:lnTo>
                    <a:pt x="683" y="10619"/>
                  </a:lnTo>
                  <a:lnTo>
                    <a:pt x="634" y="10692"/>
                  </a:lnTo>
                  <a:lnTo>
                    <a:pt x="610" y="10765"/>
                  </a:lnTo>
                  <a:lnTo>
                    <a:pt x="585" y="10863"/>
                  </a:lnTo>
                  <a:lnTo>
                    <a:pt x="1" y="14881"/>
                  </a:lnTo>
                  <a:lnTo>
                    <a:pt x="1" y="14881"/>
                  </a:lnTo>
                  <a:lnTo>
                    <a:pt x="1" y="15003"/>
                  </a:lnTo>
                  <a:lnTo>
                    <a:pt x="25" y="15149"/>
                  </a:lnTo>
                  <a:lnTo>
                    <a:pt x="98" y="15271"/>
                  </a:lnTo>
                  <a:lnTo>
                    <a:pt x="171" y="15368"/>
                  </a:lnTo>
                  <a:lnTo>
                    <a:pt x="171" y="15368"/>
                  </a:lnTo>
                  <a:lnTo>
                    <a:pt x="269" y="15441"/>
                  </a:lnTo>
                  <a:lnTo>
                    <a:pt x="366" y="15490"/>
                  </a:lnTo>
                  <a:lnTo>
                    <a:pt x="464" y="15514"/>
                  </a:lnTo>
                  <a:lnTo>
                    <a:pt x="585" y="15539"/>
                  </a:lnTo>
                  <a:lnTo>
                    <a:pt x="585" y="15539"/>
                  </a:lnTo>
                  <a:lnTo>
                    <a:pt x="659" y="15539"/>
                  </a:lnTo>
                  <a:lnTo>
                    <a:pt x="4677" y="14954"/>
                  </a:lnTo>
                  <a:lnTo>
                    <a:pt x="4677" y="14954"/>
                  </a:lnTo>
                  <a:lnTo>
                    <a:pt x="4848" y="14905"/>
                  </a:lnTo>
                  <a:lnTo>
                    <a:pt x="4921" y="14857"/>
                  </a:lnTo>
                  <a:lnTo>
                    <a:pt x="4994" y="14784"/>
                  </a:lnTo>
                  <a:lnTo>
                    <a:pt x="15539" y="426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883;p52">
              <a:extLst>
                <a:ext uri="{FF2B5EF4-FFF2-40B4-BE49-F238E27FC236}">
                  <a16:creationId xmlns:a16="http://schemas.microsoft.com/office/drawing/2014/main" id="{51132A0D-E7BA-4481-B2DA-AB7D2FA7A7D5}"/>
                </a:ext>
              </a:extLst>
            </p:cNvPr>
            <p:cNvSpPr/>
            <p:nvPr/>
          </p:nvSpPr>
          <p:spPr>
            <a:xfrm>
              <a:off x="1974225" y="1711575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0" y="10474"/>
                  </a:moveTo>
                  <a:lnTo>
                    <a:pt x="10473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884;p52">
              <a:extLst>
                <a:ext uri="{FF2B5EF4-FFF2-40B4-BE49-F238E27FC236}">
                  <a16:creationId xmlns:a16="http://schemas.microsoft.com/office/drawing/2014/main" id="{E8E201A5-7EBE-42F0-A074-81EC6804DCFC}"/>
                </a:ext>
              </a:extLst>
            </p:cNvPr>
            <p:cNvSpPr/>
            <p:nvPr/>
          </p:nvSpPr>
          <p:spPr>
            <a:xfrm>
              <a:off x="1934650" y="2014200"/>
              <a:ext cx="44475" cy="44475"/>
            </a:xfrm>
            <a:custGeom>
              <a:avLst/>
              <a:gdLst/>
              <a:ahLst/>
              <a:cxnLst/>
              <a:rect l="l" t="t" r="r" b="b"/>
              <a:pathLst>
                <a:path w="1779" h="1779" fill="none" extrusionOk="0">
                  <a:moveTo>
                    <a:pt x="1778" y="1778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885;p52">
              <a:extLst>
                <a:ext uri="{FF2B5EF4-FFF2-40B4-BE49-F238E27FC236}">
                  <a16:creationId xmlns:a16="http://schemas.microsoft.com/office/drawing/2014/main" id="{659C7F1E-0C21-45B1-AA72-54A927BB83FB}"/>
                </a:ext>
              </a:extLst>
            </p:cNvPr>
            <p:cNvSpPr/>
            <p:nvPr/>
          </p:nvSpPr>
          <p:spPr>
            <a:xfrm>
              <a:off x="1944375" y="1947225"/>
              <a:ext cx="101725" cy="101700"/>
            </a:xfrm>
            <a:custGeom>
              <a:avLst/>
              <a:gdLst/>
              <a:ahLst/>
              <a:cxnLst/>
              <a:rect l="l" t="t" r="r" b="b"/>
              <a:pathLst>
                <a:path w="4069" h="4068" fill="none" extrusionOk="0">
                  <a:moveTo>
                    <a:pt x="1" y="49"/>
                  </a:moveTo>
                  <a:lnTo>
                    <a:pt x="1" y="49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20" y="4068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9141838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629C54-B043-4C24-9B56-96B49684EFF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31</a:t>
            </a:fld>
            <a:endParaRPr lang="en"/>
          </a:p>
        </p:txBody>
      </p:sp>
      <p:sp>
        <p:nvSpPr>
          <p:cNvPr id="5" name="Google Shape;104;p16">
            <a:extLst>
              <a:ext uri="{FF2B5EF4-FFF2-40B4-BE49-F238E27FC236}">
                <a16:creationId xmlns:a16="http://schemas.microsoft.com/office/drawing/2014/main" id="{44B84BAE-EF02-4C3D-A923-B2B46F5B4260}"/>
              </a:ext>
            </a:extLst>
          </p:cNvPr>
          <p:cNvSpPr txBox="1">
            <a:spLocks/>
          </p:cNvSpPr>
          <p:nvPr/>
        </p:nvSpPr>
        <p:spPr>
          <a:xfrm>
            <a:off x="312866" y="204727"/>
            <a:ext cx="2419891" cy="39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Nunito Sans"/>
              <a:buNone/>
              <a:defRPr sz="2400" b="0" i="0" u="none" strike="noStrike" cap="none">
                <a:solidFill>
                  <a:srgbClr val="FFFFFF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r>
              <a:rPr lang="en-GB" dirty="0"/>
              <a:t>Section Three</a:t>
            </a:r>
            <a:br>
              <a:rPr lang="en-GB" dirty="0"/>
            </a:br>
            <a:r>
              <a:rPr lang="en-GB" sz="1400" dirty="0"/>
              <a:t>Reflection (cont.)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E29AE9-4FCF-4FC6-8BE5-7D4D8C13BB1A}"/>
              </a:ext>
            </a:extLst>
          </p:cNvPr>
          <p:cNvSpPr txBox="1"/>
          <p:nvPr/>
        </p:nvSpPr>
        <p:spPr>
          <a:xfrm>
            <a:off x="2782927" y="341930"/>
            <a:ext cx="329074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 dirty="0">
                <a:solidFill>
                  <a:srgbClr val="F67031"/>
                </a:solidFill>
                <a:latin typeface="Nunito Sans" panose="020B0604020202020204" charset="0"/>
              </a:rPr>
              <a:t>Retrospective analysis</a:t>
            </a:r>
          </a:p>
        </p:txBody>
      </p:sp>
      <p:sp>
        <p:nvSpPr>
          <p:cNvPr id="8" name="Google Shape;212;p25">
            <a:extLst>
              <a:ext uri="{FF2B5EF4-FFF2-40B4-BE49-F238E27FC236}">
                <a16:creationId xmlns:a16="http://schemas.microsoft.com/office/drawing/2014/main" id="{8D9EA92D-812C-4B53-A134-0BAB8B270672}"/>
              </a:ext>
            </a:extLst>
          </p:cNvPr>
          <p:cNvSpPr txBox="1">
            <a:spLocks/>
          </p:cNvSpPr>
          <p:nvPr/>
        </p:nvSpPr>
        <p:spPr>
          <a:xfrm>
            <a:off x="2767981" y="626691"/>
            <a:ext cx="6087520" cy="45168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▪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1400"/>
              <a:buFont typeface="Nunito Sans"/>
              <a:buChar char="-"/>
              <a:defRPr sz="1400" b="0" i="0" u="none" strike="noStrike" cap="none">
                <a:solidFill>
                  <a:srgbClr val="666666"/>
                </a:solidFill>
                <a:latin typeface="Nunito Sans"/>
                <a:ea typeface="Nunito Sans"/>
                <a:cs typeface="Nunito Sans"/>
                <a:sym typeface="Nunito San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US" b="1" dirty="0"/>
              <a:t>Step 6 – Action plan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US" sz="1200" dirty="0"/>
              <a:t>How will I use these lessons?</a:t>
            </a:r>
          </a:p>
          <a:p>
            <a:pPr marL="0" indent="0" algn="ctr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 will strive to prioritise my academic undertakings, and not let the minutiae of daily life interfere with these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 will appreciate and utilize guidance and supervision more than I did during this project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 will plan recruitment more thoroughly, perhaps advertising studies more widely or using online resources like Prolific.com (n.d.) to ameliorate sampling issues.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 will improve on my engagement with psychological literature, both to maintain my current knowledge and to expand it as I develop as a researcher.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I will continue to seek opportunities to conduct research, to use and enhance the skills I have gained so far.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  <a:p>
            <a:pPr marL="0" indent="0">
              <a:lnSpc>
                <a:spcPct val="100000"/>
              </a:lnSpc>
              <a:buNone/>
            </a:pPr>
            <a:endParaRPr lang="en-US" b="1" dirty="0"/>
          </a:p>
        </p:txBody>
      </p:sp>
      <p:pic>
        <p:nvPicPr>
          <p:cNvPr id="7" name="Picture 4" descr="Gibbs&amp;#39; Reflective Cycle. Source: Adapted from Gibbs, G., 1988. | Download  Scientific Diagram">
            <a:extLst>
              <a:ext uri="{FF2B5EF4-FFF2-40B4-BE49-F238E27FC236}">
                <a16:creationId xmlns:a16="http://schemas.microsoft.com/office/drawing/2014/main" id="{85117560-BDE4-4BBB-B5EA-2164C2BDD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77" y="2756416"/>
            <a:ext cx="2246908" cy="2150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Google Shape;879;p52">
            <a:extLst>
              <a:ext uri="{FF2B5EF4-FFF2-40B4-BE49-F238E27FC236}">
                <a16:creationId xmlns:a16="http://schemas.microsoft.com/office/drawing/2014/main" id="{E80264EA-71D1-4BD1-9DFB-9DF00872DB2B}"/>
              </a:ext>
            </a:extLst>
          </p:cNvPr>
          <p:cNvGrpSpPr/>
          <p:nvPr/>
        </p:nvGrpSpPr>
        <p:grpSpPr>
          <a:xfrm>
            <a:off x="260244" y="2857848"/>
            <a:ext cx="366458" cy="366437"/>
            <a:chOff x="1923675" y="1633650"/>
            <a:chExt cx="436000" cy="435975"/>
          </a:xfrm>
        </p:grpSpPr>
        <p:sp>
          <p:nvSpPr>
            <p:cNvPr id="10" name="Google Shape;880;p52">
              <a:extLst>
                <a:ext uri="{FF2B5EF4-FFF2-40B4-BE49-F238E27FC236}">
                  <a16:creationId xmlns:a16="http://schemas.microsoft.com/office/drawing/2014/main" id="{81DB6766-37B9-43AE-8C46-8929D7EA4CC5}"/>
                </a:ext>
              </a:extLst>
            </p:cNvPr>
            <p:cNvSpPr/>
            <p:nvPr/>
          </p:nvSpPr>
          <p:spPr>
            <a:xfrm>
              <a:off x="2209250" y="1633650"/>
              <a:ext cx="150425" cy="150425"/>
            </a:xfrm>
            <a:custGeom>
              <a:avLst/>
              <a:gdLst/>
              <a:ahLst/>
              <a:cxnLst/>
              <a:rect l="l" t="t" r="r" b="b"/>
              <a:pathLst>
                <a:path w="6017" h="6017" fill="none" extrusionOk="0">
                  <a:moveTo>
                    <a:pt x="5846" y="3605"/>
                  </a:moveTo>
                  <a:lnTo>
                    <a:pt x="2412" y="171"/>
                  </a:lnTo>
                  <a:lnTo>
                    <a:pt x="2412" y="171"/>
                  </a:lnTo>
                  <a:lnTo>
                    <a:pt x="2314" y="98"/>
                  </a:lnTo>
                  <a:lnTo>
                    <a:pt x="2217" y="49"/>
                  </a:lnTo>
                  <a:lnTo>
                    <a:pt x="2095" y="25"/>
                  </a:lnTo>
                  <a:lnTo>
                    <a:pt x="1997" y="1"/>
                  </a:lnTo>
                  <a:lnTo>
                    <a:pt x="1876" y="25"/>
                  </a:lnTo>
                  <a:lnTo>
                    <a:pt x="1778" y="49"/>
                  </a:lnTo>
                  <a:lnTo>
                    <a:pt x="1681" y="98"/>
                  </a:lnTo>
                  <a:lnTo>
                    <a:pt x="1583" y="171"/>
                  </a:lnTo>
                  <a:lnTo>
                    <a:pt x="0" y="1778"/>
                  </a:lnTo>
                  <a:lnTo>
                    <a:pt x="4238" y="6016"/>
                  </a:lnTo>
                  <a:lnTo>
                    <a:pt x="5846" y="4433"/>
                  </a:lnTo>
                  <a:lnTo>
                    <a:pt x="5846" y="4433"/>
                  </a:lnTo>
                  <a:lnTo>
                    <a:pt x="5919" y="4336"/>
                  </a:lnTo>
                  <a:lnTo>
                    <a:pt x="5967" y="4238"/>
                  </a:lnTo>
                  <a:lnTo>
                    <a:pt x="5992" y="4141"/>
                  </a:lnTo>
                  <a:lnTo>
                    <a:pt x="6016" y="4019"/>
                  </a:lnTo>
                  <a:lnTo>
                    <a:pt x="5992" y="3922"/>
                  </a:lnTo>
                  <a:lnTo>
                    <a:pt x="5967" y="3800"/>
                  </a:lnTo>
                  <a:lnTo>
                    <a:pt x="5919" y="3703"/>
                  </a:lnTo>
                  <a:lnTo>
                    <a:pt x="5846" y="3605"/>
                  </a:lnTo>
                  <a:lnTo>
                    <a:pt x="5846" y="3605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881;p52">
              <a:extLst>
                <a:ext uri="{FF2B5EF4-FFF2-40B4-BE49-F238E27FC236}">
                  <a16:creationId xmlns:a16="http://schemas.microsoft.com/office/drawing/2014/main" id="{4DC331DC-2ED1-4FC6-873A-4B709411F63D}"/>
                </a:ext>
              </a:extLst>
            </p:cNvPr>
            <p:cNvSpPr/>
            <p:nvPr/>
          </p:nvSpPr>
          <p:spPr>
            <a:xfrm>
              <a:off x="2019900" y="1757250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10473" y="1"/>
                  </a:moveTo>
                  <a:lnTo>
                    <a:pt x="0" y="104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882;p52">
              <a:extLst>
                <a:ext uri="{FF2B5EF4-FFF2-40B4-BE49-F238E27FC236}">
                  <a16:creationId xmlns:a16="http://schemas.microsoft.com/office/drawing/2014/main" id="{5CD11FB9-F009-41B8-A95A-C5AE97549D7C}"/>
                </a:ext>
              </a:extLst>
            </p:cNvPr>
            <p:cNvSpPr/>
            <p:nvPr/>
          </p:nvSpPr>
          <p:spPr>
            <a:xfrm>
              <a:off x="1923675" y="1681150"/>
              <a:ext cx="388500" cy="388475"/>
            </a:xfrm>
            <a:custGeom>
              <a:avLst/>
              <a:gdLst/>
              <a:ahLst/>
              <a:cxnLst/>
              <a:rect l="l" t="t" r="r" b="b"/>
              <a:pathLst>
                <a:path w="15540" h="15539" fill="none" extrusionOk="0">
                  <a:moveTo>
                    <a:pt x="11277" y="0"/>
                  </a:moveTo>
                  <a:lnTo>
                    <a:pt x="756" y="10546"/>
                  </a:lnTo>
                  <a:lnTo>
                    <a:pt x="756" y="10546"/>
                  </a:lnTo>
                  <a:lnTo>
                    <a:pt x="683" y="10619"/>
                  </a:lnTo>
                  <a:lnTo>
                    <a:pt x="634" y="10692"/>
                  </a:lnTo>
                  <a:lnTo>
                    <a:pt x="610" y="10765"/>
                  </a:lnTo>
                  <a:lnTo>
                    <a:pt x="585" y="10863"/>
                  </a:lnTo>
                  <a:lnTo>
                    <a:pt x="1" y="14881"/>
                  </a:lnTo>
                  <a:lnTo>
                    <a:pt x="1" y="14881"/>
                  </a:lnTo>
                  <a:lnTo>
                    <a:pt x="1" y="15003"/>
                  </a:lnTo>
                  <a:lnTo>
                    <a:pt x="25" y="15149"/>
                  </a:lnTo>
                  <a:lnTo>
                    <a:pt x="98" y="15271"/>
                  </a:lnTo>
                  <a:lnTo>
                    <a:pt x="171" y="15368"/>
                  </a:lnTo>
                  <a:lnTo>
                    <a:pt x="171" y="15368"/>
                  </a:lnTo>
                  <a:lnTo>
                    <a:pt x="269" y="15441"/>
                  </a:lnTo>
                  <a:lnTo>
                    <a:pt x="366" y="15490"/>
                  </a:lnTo>
                  <a:lnTo>
                    <a:pt x="464" y="15514"/>
                  </a:lnTo>
                  <a:lnTo>
                    <a:pt x="585" y="15539"/>
                  </a:lnTo>
                  <a:lnTo>
                    <a:pt x="585" y="15539"/>
                  </a:lnTo>
                  <a:lnTo>
                    <a:pt x="659" y="15539"/>
                  </a:lnTo>
                  <a:lnTo>
                    <a:pt x="4677" y="14954"/>
                  </a:lnTo>
                  <a:lnTo>
                    <a:pt x="4677" y="14954"/>
                  </a:lnTo>
                  <a:lnTo>
                    <a:pt x="4848" y="14905"/>
                  </a:lnTo>
                  <a:lnTo>
                    <a:pt x="4921" y="14857"/>
                  </a:lnTo>
                  <a:lnTo>
                    <a:pt x="4994" y="14784"/>
                  </a:lnTo>
                  <a:lnTo>
                    <a:pt x="15539" y="426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883;p52">
              <a:extLst>
                <a:ext uri="{FF2B5EF4-FFF2-40B4-BE49-F238E27FC236}">
                  <a16:creationId xmlns:a16="http://schemas.microsoft.com/office/drawing/2014/main" id="{51132A0D-E7BA-4481-B2DA-AB7D2FA7A7D5}"/>
                </a:ext>
              </a:extLst>
            </p:cNvPr>
            <p:cNvSpPr/>
            <p:nvPr/>
          </p:nvSpPr>
          <p:spPr>
            <a:xfrm>
              <a:off x="1974225" y="1711575"/>
              <a:ext cx="261825" cy="261850"/>
            </a:xfrm>
            <a:custGeom>
              <a:avLst/>
              <a:gdLst/>
              <a:ahLst/>
              <a:cxnLst/>
              <a:rect l="l" t="t" r="r" b="b"/>
              <a:pathLst>
                <a:path w="10473" h="10474" fill="none" extrusionOk="0">
                  <a:moveTo>
                    <a:pt x="0" y="10474"/>
                  </a:moveTo>
                  <a:lnTo>
                    <a:pt x="10473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884;p52">
              <a:extLst>
                <a:ext uri="{FF2B5EF4-FFF2-40B4-BE49-F238E27FC236}">
                  <a16:creationId xmlns:a16="http://schemas.microsoft.com/office/drawing/2014/main" id="{E8E201A5-7EBE-42F0-A074-81EC6804DCFC}"/>
                </a:ext>
              </a:extLst>
            </p:cNvPr>
            <p:cNvSpPr/>
            <p:nvPr/>
          </p:nvSpPr>
          <p:spPr>
            <a:xfrm>
              <a:off x="1934650" y="2014200"/>
              <a:ext cx="44475" cy="44475"/>
            </a:xfrm>
            <a:custGeom>
              <a:avLst/>
              <a:gdLst/>
              <a:ahLst/>
              <a:cxnLst/>
              <a:rect l="l" t="t" r="r" b="b"/>
              <a:pathLst>
                <a:path w="1779" h="1779" fill="none" extrusionOk="0">
                  <a:moveTo>
                    <a:pt x="1778" y="1778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885;p52">
              <a:extLst>
                <a:ext uri="{FF2B5EF4-FFF2-40B4-BE49-F238E27FC236}">
                  <a16:creationId xmlns:a16="http://schemas.microsoft.com/office/drawing/2014/main" id="{659C7F1E-0C21-45B1-AA72-54A927BB83FB}"/>
                </a:ext>
              </a:extLst>
            </p:cNvPr>
            <p:cNvSpPr/>
            <p:nvPr/>
          </p:nvSpPr>
          <p:spPr>
            <a:xfrm>
              <a:off x="1944375" y="1947225"/>
              <a:ext cx="101725" cy="101700"/>
            </a:xfrm>
            <a:custGeom>
              <a:avLst/>
              <a:gdLst/>
              <a:ahLst/>
              <a:cxnLst/>
              <a:rect l="l" t="t" r="r" b="b"/>
              <a:pathLst>
                <a:path w="4069" h="4068" fill="none" extrusionOk="0">
                  <a:moveTo>
                    <a:pt x="1" y="49"/>
                  </a:moveTo>
                  <a:lnTo>
                    <a:pt x="1" y="49"/>
                  </a:lnTo>
                  <a:lnTo>
                    <a:pt x="25" y="0"/>
                  </a:lnTo>
                  <a:lnTo>
                    <a:pt x="25" y="0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68" y="4043"/>
                  </a:lnTo>
                  <a:lnTo>
                    <a:pt x="4020" y="4068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1509704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3"/>
          <p:cNvSpPr txBox="1">
            <a:spLocks noGrp="1"/>
          </p:cNvSpPr>
          <p:nvPr>
            <p:ph type="ctrTitle" idx="4294967295"/>
          </p:nvPr>
        </p:nvSpPr>
        <p:spPr>
          <a:xfrm>
            <a:off x="685800" y="2802542"/>
            <a:ext cx="7772400" cy="115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 b="1" dirty="0"/>
              <a:t>Thank you</a:t>
            </a:r>
            <a:endParaRPr sz="7200" b="1" dirty="0"/>
          </a:p>
        </p:txBody>
      </p:sp>
      <p:sp>
        <p:nvSpPr>
          <p:cNvPr id="162" name="Google Shape;162;p23"/>
          <p:cNvSpPr txBox="1">
            <a:spLocks noGrp="1"/>
          </p:cNvSpPr>
          <p:nvPr>
            <p:ph type="subTitle" idx="4294967295"/>
          </p:nvPr>
        </p:nvSpPr>
        <p:spPr>
          <a:xfrm>
            <a:off x="685800" y="3868754"/>
            <a:ext cx="77724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dirty="0">
                <a:solidFill>
                  <a:srgbClr val="FFFFFF"/>
                </a:solidFill>
              </a:rPr>
              <a:t>Any questions?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171" name="Google Shape;171;p23"/>
          <p:cNvSpPr/>
          <p:nvPr/>
        </p:nvSpPr>
        <p:spPr>
          <a:xfrm>
            <a:off x="6852314" y="371223"/>
            <a:ext cx="248676" cy="237445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23"/>
          <p:cNvSpPr/>
          <p:nvPr/>
        </p:nvSpPr>
        <p:spPr>
          <a:xfrm rot="2697569">
            <a:off x="6854840" y="1952558"/>
            <a:ext cx="377468" cy="360421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23"/>
          <p:cNvSpPr/>
          <p:nvPr/>
        </p:nvSpPr>
        <p:spPr>
          <a:xfrm>
            <a:off x="7643275" y="239155"/>
            <a:ext cx="151199" cy="144406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23"/>
          <p:cNvSpPr/>
          <p:nvPr/>
        </p:nvSpPr>
        <p:spPr>
          <a:xfrm rot="1280187">
            <a:off x="6680046" y="1449863"/>
            <a:ext cx="151179" cy="144398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23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32</a:t>
            </a:fld>
            <a:endParaRPr/>
          </a:p>
        </p:txBody>
      </p:sp>
      <p:sp>
        <p:nvSpPr>
          <p:cNvPr id="176" name="Google Shape;176;p23"/>
          <p:cNvSpPr/>
          <p:nvPr/>
        </p:nvSpPr>
        <p:spPr>
          <a:xfrm>
            <a:off x="1635350" y="1665933"/>
            <a:ext cx="5956025" cy="1074500"/>
          </a:xfrm>
          <a:custGeom>
            <a:avLst/>
            <a:gdLst/>
            <a:ahLst/>
            <a:cxnLst/>
            <a:rect l="l" t="t" r="r" b="b"/>
            <a:pathLst>
              <a:path w="238241" h="42980" extrusionOk="0">
                <a:moveTo>
                  <a:pt x="0" y="14049"/>
                </a:moveTo>
                <a:cubicBezTo>
                  <a:pt x="5476" y="8573"/>
                  <a:pt x="13935" y="7254"/>
                  <a:pt x="21126" y="4377"/>
                </a:cubicBezTo>
                <a:cubicBezTo>
                  <a:pt x="34915" y="-1140"/>
                  <a:pt x="51579" y="-1336"/>
                  <a:pt x="65669" y="3359"/>
                </a:cubicBezTo>
                <a:cubicBezTo>
                  <a:pt x="71835" y="5414"/>
                  <a:pt x="79874" y="8507"/>
                  <a:pt x="81450" y="14813"/>
                </a:cubicBezTo>
                <a:cubicBezTo>
                  <a:pt x="82973" y="20904"/>
                  <a:pt x="84783" y="28176"/>
                  <a:pt x="81704" y="33648"/>
                </a:cubicBezTo>
                <a:cubicBezTo>
                  <a:pt x="77323" y="41435"/>
                  <a:pt x="64779" y="44711"/>
                  <a:pt x="56251" y="42047"/>
                </a:cubicBezTo>
                <a:cubicBezTo>
                  <a:pt x="49198" y="39844"/>
                  <a:pt x="46785" y="28700"/>
                  <a:pt x="48107" y="21430"/>
                </a:cubicBezTo>
                <a:cubicBezTo>
                  <a:pt x="48970" y="16684"/>
                  <a:pt x="53054" y="12574"/>
                  <a:pt x="57270" y="10231"/>
                </a:cubicBezTo>
                <a:cubicBezTo>
                  <a:pt x="87007" y="-6292"/>
                  <a:pt x="121672" y="33365"/>
                  <a:pt x="155264" y="38739"/>
                </a:cubicBezTo>
                <a:cubicBezTo>
                  <a:pt x="174115" y="41755"/>
                  <a:pt x="194150" y="44396"/>
                  <a:pt x="212533" y="39248"/>
                </a:cubicBezTo>
                <a:cubicBezTo>
                  <a:pt x="225473" y="35624"/>
                  <a:pt x="238241" y="21633"/>
                  <a:pt x="238241" y="8195"/>
                </a:cubicBezTo>
              </a:path>
            </a:pathLst>
          </a:custGeom>
          <a:noFill/>
          <a:ln w="9525" cap="flat" cmpd="sng">
            <a:solidFill>
              <a:srgbClr val="FFFFFF"/>
            </a:solidFill>
            <a:prstDash val="dash"/>
            <a:round/>
            <a:headEnd type="none" w="med" len="med"/>
            <a:tailEnd type="none" w="med" len="med"/>
          </a:ln>
        </p:spPr>
      </p:sp>
      <p:grpSp>
        <p:nvGrpSpPr>
          <p:cNvPr id="33" name="Google Shape;937;p52">
            <a:extLst>
              <a:ext uri="{FF2B5EF4-FFF2-40B4-BE49-F238E27FC236}">
                <a16:creationId xmlns:a16="http://schemas.microsoft.com/office/drawing/2014/main" id="{24CAB187-F922-45B6-AC4B-B286B33C8EFD}"/>
              </a:ext>
            </a:extLst>
          </p:cNvPr>
          <p:cNvGrpSpPr/>
          <p:nvPr/>
        </p:nvGrpSpPr>
        <p:grpSpPr>
          <a:xfrm>
            <a:off x="181657" y="1578522"/>
            <a:ext cx="598444" cy="594260"/>
            <a:chOff x="2623275" y="2333250"/>
            <a:chExt cx="381175" cy="381175"/>
          </a:xfrm>
        </p:grpSpPr>
        <p:sp>
          <p:nvSpPr>
            <p:cNvPr id="34" name="Google Shape;938;p52">
              <a:extLst>
                <a:ext uri="{FF2B5EF4-FFF2-40B4-BE49-F238E27FC236}">
                  <a16:creationId xmlns:a16="http://schemas.microsoft.com/office/drawing/2014/main" id="{EC3ED42B-36AB-4647-9421-FC738FF0C955}"/>
                </a:ext>
              </a:extLst>
            </p:cNvPr>
            <p:cNvSpPr/>
            <p:nvPr/>
          </p:nvSpPr>
          <p:spPr>
            <a:xfrm>
              <a:off x="2623275" y="2333250"/>
              <a:ext cx="381175" cy="381175"/>
            </a:xfrm>
            <a:custGeom>
              <a:avLst/>
              <a:gdLst/>
              <a:ahLst/>
              <a:cxnLst/>
              <a:rect l="l" t="t" r="r" b="b"/>
              <a:pathLst>
                <a:path w="15247" h="15247" fill="none" extrusionOk="0">
                  <a:moveTo>
                    <a:pt x="7624" y="0"/>
                  </a:moveTo>
                  <a:lnTo>
                    <a:pt x="7624" y="0"/>
                  </a:lnTo>
                  <a:lnTo>
                    <a:pt x="7234" y="0"/>
                  </a:lnTo>
                  <a:lnTo>
                    <a:pt x="6844" y="49"/>
                  </a:lnTo>
                  <a:lnTo>
                    <a:pt x="6455" y="98"/>
                  </a:lnTo>
                  <a:lnTo>
                    <a:pt x="6089" y="147"/>
                  </a:lnTo>
                  <a:lnTo>
                    <a:pt x="5724" y="244"/>
                  </a:lnTo>
                  <a:lnTo>
                    <a:pt x="5359" y="341"/>
                  </a:lnTo>
                  <a:lnTo>
                    <a:pt x="4994" y="463"/>
                  </a:lnTo>
                  <a:lnTo>
                    <a:pt x="4653" y="609"/>
                  </a:lnTo>
                  <a:lnTo>
                    <a:pt x="4312" y="755"/>
                  </a:lnTo>
                  <a:lnTo>
                    <a:pt x="3995" y="926"/>
                  </a:lnTo>
                  <a:lnTo>
                    <a:pt x="3678" y="1096"/>
                  </a:lnTo>
                  <a:lnTo>
                    <a:pt x="3362" y="1291"/>
                  </a:lnTo>
                  <a:lnTo>
                    <a:pt x="3069" y="1510"/>
                  </a:lnTo>
                  <a:lnTo>
                    <a:pt x="2777" y="1730"/>
                  </a:lnTo>
                  <a:lnTo>
                    <a:pt x="2509" y="1973"/>
                  </a:lnTo>
                  <a:lnTo>
                    <a:pt x="2241" y="2241"/>
                  </a:lnTo>
                  <a:lnTo>
                    <a:pt x="1973" y="2509"/>
                  </a:lnTo>
                  <a:lnTo>
                    <a:pt x="1730" y="2777"/>
                  </a:lnTo>
                  <a:lnTo>
                    <a:pt x="1511" y="3069"/>
                  </a:lnTo>
                  <a:lnTo>
                    <a:pt x="1292" y="3361"/>
                  </a:lnTo>
                  <a:lnTo>
                    <a:pt x="1097" y="3678"/>
                  </a:lnTo>
                  <a:lnTo>
                    <a:pt x="926" y="3995"/>
                  </a:lnTo>
                  <a:lnTo>
                    <a:pt x="756" y="4311"/>
                  </a:lnTo>
                  <a:lnTo>
                    <a:pt x="610" y="4652"/>
                  </a:lnTo>
                  <a:lnTo>
                    <a:pt x="463" y="4993"/>
                  </a:lnTo>
                  <a:lnTo>
                    <a:pt x="342" y="5358"/>
                  </a:lnTo>
                  <a:lnTo>
                    <a:pt x="244" y="5724"/>
                  </a:lnTo>
                  <a:lnTo>
                    <a:pt x="147" y="6089"/>
                  </a:lnTo>
                  <a:lnTo>
                    <a:pt x="98" y="6454"/>
                  </a:lnTo>
                  <a:lnTo>
                    <a:pt x="49" y="6844"/>
                  </a:lnTo>
                  <a:lnTo>
                    <a:pt x="1" y="7234"/>
                  </a:lnTo>
                  <a:lnTo>
                    <a:pt x="1" y="7623"/>
                  </a:lnTo>
                  <a:lnTo>
                    <a:pt x="1" y="7623"/>
                  </a:lnTo>
                  <a:lnTo>
                    <a:pt x="1" y="8013"/>
                  </a:lnTo>
                  <a:lnTo>
                    <a:pt x="49" y="8403"/>
                  </a:lnTo>
                  <a:lnTo>
                    <a:pt x="98" y="8793"/>
                  </a:lnTo>
                  <a:lnTo>
                    <a:pt x="147" y="9158"/>
                  </a:lnTo>
                  <a:lnTo>
                    <a:pt x="244" y="9523"/>
                  </a:lnTo>
                  <a:lnTo>
                    <a:pt x="342" y="9889"/>
                  </a:lnTo>
                  <a:lnTo>
                    <a:pt x="463" y="10254"/>
                  </a:lnTo>
                  <a:lnTo>
                    <a:pt x="610" y="10595"/>
                  </a:lnTo>
                  <a:lnTo>
                    <a:pt x="756" y="10936"/>
                  </a:lnTo>
                  <a:lnTo>
                    <a:pt x="926" y="11252"/>
                  </a:lnTo>
                  <a:lnTo>
                    <a:pt x="1097" y="11569"/>
                  </a:lnTo>
                  <a:lnTo>
                    <a:pt x="1292" y="11886"/>
                  </a:lnTo>
                  <a:lnTo>
                    <a:pt x="1511" y="12178"/>
                  </a:lnTo>
                  <a:lnTo>
                    <a:pt x="1730" y="12470"/>
                  </a:lnTo>
                  <a:lnTo>
                    <a:pt x="1973" y="12738"/>
                  </a:lnTo>
                  <a:lnTo>
                    <a:pt x="2241" y="13006"/>
                  </a:lnTo>
                  <a:lnTo>
                    <a:pt x="2509" y="13274"/>
                  </a:lnTo>
                  <a:lnTo>
                    <a:pt x="2777" y="13517"/>
                  </a:lnTo>
                  <a:lnTo>
                    <a:pt x="3069" y="13737"/>
                  </a:lnTo>
                  <a:lnTo>
                    <a:pt x="3362" y="13956"/>
                  </a:lnTo>
                  <a:lnTo>
                    <a:pt x="3678" y="14151"/>
                  </a:lnTo>
                  <a:lnTo>
                    <a:pt x="3995" y="14321"/>
                  </a:lnTo>
                  <a:lnTo>
                    <a:pt x="4312" y="14492"/>
                  </a:lnTo>
                  <a:lnTo>
                    <a:pt x="4653" y="14638"/>
                  </a:lnTo>
                  <a:lnTo>
                    <a:pt x="4994" y="14784"/>
                  </a:lnTo>
                  <a:lnTo>
                    <a:pt x="5359" y="14906"/>
                  </a:lnTo>
                  <a:lnTo>
                    <a:pt x="5724" y="15003"/>
                  </a:lnTo>
                  <a:lnTo>
                    <a:pt x="6089" y="15100"/>
                  </a:lnTo>
                  <a:lnTo>
                    <a:pt x="6455" y="15149"/>
                  </a:lnTo>
                  <a:lnTo>
                    <a:pt x="6844" y="15198"/>
                  </a:lnTo>
                  <a:lnTo>
                    <a:pt x="7234" y="15247"/>
                  </a:lnTo>
                  <a:lnTo>
                    <a:pt x="7624" y="15247"/>
                  </a:lnTo>
                  <a:lnTo>
                    <a:pt x="7624" y="15247"/>
                  </a:lnTo>
                  <a:lnTo>
                    <a:pt x="8014" y="15247"/>
                  </a:lnTo>
                  <a:lnTo>
                    <a:pt x="8403" y="15198"/>
                  </a:lnTo>
                  <a:lnTo>
                    <a:pt x="8793" y="15149"/>
                  </a:lnTo>
                  <a:lnTo>
                    <a:pt x="9158" y="15100"/>
                  </a:lnTo>
                  <a:lnTo>
                    <a:pt x="9524" y="15003"/>
                  </a:lnTo>
                  <a:lnTo>
                    <a:pt x="9889" y="14906"/>
                  </a:lnTo>
                  <a:lnTo>
                    <a:pt x="10254" y="14784"/>
                  </a:lnTo>
                  <a:lnTo>
                    <a:pt x="10595" y="14638"/>
                  </a:lnTo>
                  <a:lnTo>
                    <a:pt x="10936" y="14492"/>
                  </a:lnTo>
                  <a:lnTo>
                    <a:pt x="11253" y="14321"/>
                  </a:lnTo>
                  <a:lnTo>
                    <a:pt x="11569" y="14151"/>
                  </a:lnTo>
                  <a:lnTo>
                    <a:pt x="11886" y="13956"/>
                  </a:lnTo>
                  <a:lnTo>
                    <a:pt x="12178" y="13737"/>
                  </a:lnTo>
                  <a:lnTo>
                    <a:pt x="12470" y="13517"/>
                  </a:lnTo>
                  <a:lnTo>
                    <a:pt x="12738" y="13274"/>
                  </a:lnTo>
                  <a:lnTo>
                    <a:pt x="13006" y="13006"/>
                  </a:lnTo>
                  <a:lnTo>
                    <a:pt x="13274" y="12738"/>
                  </a:lnTo>
                  <a:lnTo>
                    <a:pt x="13518" y="12470"/>
                  </a:lnTo>
                  <a:lnTo>
                    <a:pt x="13737" y="12178"/>
                  </a:lnTo>
                  <a:lnTo>
                    <a:pt x="13956" y="11886"/>
                  </a:lnTo>
                  <a:lnTo>
                    <a:pt x="14151" y="11569"/>
                  </a:lnTo>
                  <a:lnTo>
                    <a:pt x="14321" y="11252"/>
                  </a:lnTo>
                  <a:lnTo>
                    <a:pt x="14492" y="10936"/>
                  </a:lnTo>
                  <a:lnTo>
                    <a:pt x="14638" y="10595"/>
                  </a:lnTo>
                  <a:lnTo>
                    <a:pt x="14784" y="10254"/>
                  </a:lnTo>
                  <a:lnTo>
                    <a:pt x="14906" y="9889"/>
                  </a:lnTo>
                  <a:lnTo>
                    <a:pt x="15003" y="9523"/>
                  </a:lnTo>
                  <a:lnTo>
                    <a:pt x="15101" y="9158"/>
                  </a:lnTo>
                  <a:lnTo>
                    <a:pt x="15150" y="8793"/>
                  </a:lnTo>
                  <a:lnTo>
                    <a:pt x="15198" y="8403"/>
                  </a:lnTo>
                  <a:lnTo>
                    <a:pt x="15247" y="8013"/>
                  </a:lnTo>
                  <a:lnTo>
                    <a:pt x="15247" y="7623"/>
                  </a:lnTo>
                  <a:lnTo>
                    <a:pt x="15247" y="7623"/>
                  </a:lnTo>
                  <a:lnTo>
                    <a:pt x="15247" y="7234"/>
                  </a:lnTo>
                  <a:lnTo>
                    <a:pt x="15198" y="6844"/>
                  </a:lnTo>
                  <a:lnTo>
                    <a:pt x="15150" y="6454"/>
                  </a:lnTo>
                  <a:lnTo>
                    <a:pt x="15101" y="6089"/>
                  </a:lnTo>
                  <a:lnTo>
                    <a:pt x="15003" y="5724"/>
                  </a:lnTo>
                  <a:lnTo>
                    <a:pt x="14906" y="5358"/>
                  </a:lnTo>
                  <a:lnTo>
                    <a:pt x="14784" y="4993"/>
                  </a:lnTo>
                  <a:lnTo>
                    <a:pt x="14638" y="4652"/>
                  </a:lnTo>
                  <a:lnTo>
                    <a:pt x="14492" y="4311"/>
                  </a:lnTo>
                  <a:lnTo>
                    <a:pt x="14321" y="3995"/>
                  </a:lnTo>
                  <a:lnTo>
                    <a:pt x="14151" y="3678"/>
                  </a:lnTo>
                  <a:lnTo>
                    <a:pt x="13956" y="3361"/>
                  </a:lnTo>
                  <a:lnTo>
                    <a:pt x="13737" y="3069"/>
                  </a:lnTo>
                  <a:lnTo>
                    <a:pt x="13518" y="2777"/>
                  </a:lnTo>
                  <a:lnTo>
                    <a:pt x="13274" y="2509"/>
                  </a:lnTo>
                  <a:lnTo>
                    <a:pt x="13006" y="2241"/>
                  </a:lnTo>
                  <a:lnTo>
                    <a:pt x="12738" y="1973"/>
                  </a:lnTo>
                  <a:lnTo>
                    <a:pt x="12470" y="1730"/>
                  </a:lnTo>
                  <a:lnTo>
                    <a:pt x="12178" y="1510"/>
                  </a:lnTo>
                  <a:lnTo>
                    <a:pt x="11886" y="1291"/>
                  </a:lnTo>
                  <a:lnTo>
                    <a:pt x="11569" y="1096"/>
                  </a:lnTo>
                  <a:lnTo>
                    <a:pt x="11253" y="926"/>
                  </a:lnTo>
                  <a:lnTo>
                    <a:pt x="10936" y="755"/>
                  </a:lnTo>
                  <a:lnTo>
                    <a:pt x="10595" y="609"/>
                  </a:lnTo>
                  <a:lnTo>
                    <a:pt x="10254" y="463"/>
                  </a:lnTo>
                  <a:lnTo>
                    <a:pt x="9889" y="341"/>
                  </a:lnTo>
                  <a:lnTo>
                    <a:pt x="9524" y="244"/>
                  </a:lnTo>
                  <a:lnTo>
                    <a:pt x="9158" y="147"/>
                  </a:lnTo>
                  <a:lnTo>
                    <a:pt x="8793" y="98"/>
                  </a:lnTo>
                  <a:lnTo>
                    <a:pt x="8403" y="49"/>
                  </a:lnTo>
                  <a:lnTo>
                    <a:pt x="8014" y="0"/>
                  </a:lnTo>
                  <a:lnTo>
                    <a:pt x="7624" y="0"/>
                  </a:lnTo>
                  <a:lnTo>
                    <a:pt x="7624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939;p52">
              <a:extLst>
                <a:ext uri="{FF2B5EF4-FFF2-40B4-BE49-F238E27FC236}">
                  <a16:creationId xmlns:a16="http://schemas.microsoft.com/office/drawing/2014/main" id="{A43C6812-294B-4058-9BC5-EEAF844BD628}"/>
                </a:ext>
              </a:extLst>
            </p:cNvPr>
            <p:cNvSpPr/>
            <p:nvPr/>
          </p:nvSpPr>
          <p:spPr>
            <a:xfrm>
              <a:off x="2869875" y="2503125"/>
              <a:ext cx="43875" cy="47525"/>
            </a:xfrm>
            <a:custGeom>
              <a:avLst/>
              <a:gdLst/>
              <a:ahLst/>
              <a:cxnLst/>
              <a:rect l="l" t="t" r="r" b="b"/>
              <a:pathLst>
                <a:path w="1755" h="1901" fill="none" extrusionOk="0">
                  <a:moveTo>
                    <a:pt x="877" y="0"/>
                  </a:moveTo>
                  <a:lnTo>
                    <a:pt x="877" y="0"/>
                  </a:lnTo>
                  <a:lnTo>
                    <a:pt x="1048" y="25"/>
                  </a:lnTo>
                  <a:lnTo>
                    <a:pt x="1218" y="73"/>
                  </a:lnTo>
                  <a:lnTo>
                    <a:pt x="1364" y="171"/>
                  </a:lnTo>
                  <a:lnTo>
                    <a:pt x="1510" y="268"/>
                  </a:lnTo>
                  <a:lnTo>
                    <a:pt x="1608" y="414"/>
                  </a:lnTo>
                  <a:lnTo>
                    <a:pt x="1681" y="585"/>
                  </a:lnTo>
                  <a:lnTo>
                    <a:pt x="1730" y="755"/>
                  </a:lnTo>
                  <a:lnTo>
                    <a:pt x="1754" y="950"/>
                  </a:lnTo>
                  <a:lnTo>
                    <a:pt x="1754" y="950"/>
                  </a:lnTo>
                  <a:lnTo>
                    <a:pt x="1730" y="1145"/>
                  </a:lnTo>
                  <a:lnTo>
                    <a:pt x="1681" y="1316"/>
                  </a:lnTo>
                  <a:lnTo>
                    <a:pt x="1608" y="1486"/>
                  </a:lnTo>
                  <a:lnTo>
                    <a:pt x="1510" y="1632"/>
                  </a:lnTo>
                  <a:lnTo>
                    <a:pt x="1364" y="1730"/>
                  </a:lnTo>
                  <a:lnTo>
                    <a:pt x="1218" y="1827"/>
                  </a:lnTo>
                  <a:lnTo>
                    <a:pt x="1048" y="1876"/>
                  </a:lnTo>
                  <a:lnTo>
                    <a:pt x="877" y="1900"/>
                  </a:lnTo>
                  <a:lnTo>
                    <a:pt x="877" y="1900"/>
                  </a:lnTo>
                  <a:lnTo>
                    <a:pt x="707" y="1876"/>
                  </a:lnTo>
                  <a:lnTo>
                    <a:pt x="536" y="1827"/>
                  </a:lnTo>
                  <a:lnTo>
                    <a:pt x="390" y="1730"/>
                  </a:lnTo>
                  <a:lnTo>
                    <a:pt x="244" y="1632"/>
                  </a:lnTo>
                  <a:lnTo>
                    <a:pt x="147" y="1486"/>
                  </a:lnTo>
                  <a:lnTo>
                    <a:pt x="74" y="1316"/>
                  </a:lnTo>
                  <a:lnTo>
                    <a:pt x="25" y="1145"/>
                  </a:lnTo>
                  <a:lnTo>
                    <a:pt x="0" y="950"/>
                  </a:lnTo>
                  <a:lnTo>
                    <a:pt x="0" y="950"/>
                  </a:lnTo>
                  <a:lnTo>
                    <a:pt x="25" y="755"/>
                  </a:lnTo>
                  <a:lnTo>
                    <a:pt x="74" y="585"/>
                  </a:lnTo>
                  <a:lnTo>
                    <a:pt x="147" y="414"/>
                  </a:lnTo>
                  <a:lnTo>
                    <a:pt x="244" y="268"/>
                  </a:lnTo>
                  <a:lnTo>
                    <a:pt x="390" y="171"/>
                  </a:lnTo>
                  <a:lnTo>
                    <a:pt x="536" y="73"/>
                  </a:lnTo>
                  <a:lnTo>
                    <a:pt x="707" y="25"/>
                  </a:lnTo>
                  <a:lnTo>
                    <a:pt x="877" y="0"/>
                  </a:lnTo>
                  <a:lnTo>
                    <a:pt x="877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940;p52">
              <a:extLst>
                <a:ext uri="{FF2B5EF4-FFF2-40B4-BE49-F238E27FC236}">
                  <a16:creationId xmlns:a16="http://schemas.microsoft.com/office/drawing/2014/main" id="{48DA5310-3688-4200-9304-F56E7156DB0E}"/>
                </a:ext>
              </a:extLst>
            </p:cNvPr>
            <p:cNvSpPr/>
            <p:nvPr/>
          </p:nvSpPr>
          <p:spPr>
            <a:xfrm>
              <a:off x="2714000" y="2503125"/>
              <a:ext cx="43875" cy="47525"/>
            </a:xfrm>
            <a:custGeom>
              <a:avLst/>
              <a:gdLst/>
              <a:ahLst/>
              <a:cxnLst/>
              <a:rect l="l" t="t" r="r" b="b"/>
              <a:pathLst>
                <a:path w="1755" h="1901" fill="none" extrusionOk="0">
                  <a:moveTo>
                    <a:pt x="877" y="1900"/>
                  </a:moveTo>
                  <a:lnTo>
                    <a:pt x="877" y="1900"/>
                  </a:lnTo>
                  <a:lnTo>
                    <a:pt x="707" y="1876"/>
                  </a:lnTo>
                  <a:lnTo>
                    <a:pt x="536" y="1827"/>
                  </a:lnTo>
                  <a:lnTo>
                    <a:pt x="390" y="1730"/>
                  </a:lnTo>
                  <a:lnTo>
                    <a:pt x="244" y="1632"/>
                  </a:lnTo>
                  <a:lnTo>
                    <a:pt x="147" y="1486"/>
                  </a:lnTo>
                  <a:lnTo>
                    <a:pt x="74" y="1316"/>
                  </a:lnTo>
                  <a:lnTo>
                    <a:pt x="25" y="1145"/>
                  </a:lnTo>
                  <a:lnTo>
                    <a:pt x="1" y="950"/>
                  </a:lnTo>
                  <a:lnTo>
                    <a:pt x="1" y="950"/>
                  </a:lnTo>
                  <a:lnTo>
                    <a:pt x="25" y="755"/>
                  </a:lnTo>
                  <a:lnTo>
                    <a:pt x="74" y="585"/>
                  </a:lnTo>
                  <a:lnTo>
                    <a:pt x="147" y="414"/>
                  </a:lnTo>
                  <a:lnTo>
                    <a:pt x="244" y="268"/>
                  </a:lnTo>
                  <a:lnTo>
                    <a:pt x="390" y="171"/>
                  </a:lnTo>
                  <a:lnTo>
                    <a:pt x="536" y="73"/>
                  </a:lnTo>
                  <a:lnTo>
                    <a:pt x="707" y="25"/>
                  </a:lnTo>
                  <a:lnTo>
                    <a:pt x="877" y="0"/>
                  </a:lnTo>
                  <a:lnTo>
                    <a:pt x="877" y="0"/>
                  </a:lnTo>
                  <a:lnTo>
                    <a:pt x="1048" y="25"/>
                  </a:lnTo>
                  <a:lnTo>
                    <a:pt x="1218" y="73"/>
                  </a:lnTo>
                  <a:lnTo>
                    <a:pt x="1365" y="171"/>
                  </a:lnTo>
                  <a:lnTo>
                    <a:pt x="1511" y="268"/>
                  </a:lnTo>
                  <a:lnTo>
                    <a:pt x="1608" y="414"/>
                  </a:lnTo>
                  <a:lnTo>
                    <a:pt x="1681" y="585"/>
                  </a:lnTo>
                  <a:lnTo>
                    <a:pt x="1730" y="755"/>
                  </a:lnTo>
                  <a:lnTo>
                    <a:pt x="1754" y="950"/>
                  </a:lnTo>
                  <a:lnTo>
                    <a:pt x="1754" y="950"/>
                  </a:lnTo>
                  <a:lnTo>
                    <a:pt x="1730" y="1145"/>
                  </a:lnTo>
                  <a:lnTo>
                    <a:pt x="1681" y="1316"/>
                  </a:lnTo>
                  <a:lnTo>
                    <a:pt x="1608" y="1486"/>
                  </a:lnTo>
                  <a:lnTo>
                    <a:pt x="1511" y="1632"/>
                  </a:lnTo>
                  <a:lnTo>
                    <a:pt x="1365" y="1730"/>
                  </a:lnTo>
                  <a:lnTo>
                    <a:pt x="1218" y="1827"/>
                  </a:lnTo>
                  <a:lnTo>
                    <a:pt x="1048" y="1876"/>
                  </a:lnTo>
                  <a:lnTo>
                    <a:pt x="877" y="1900"/>
                  </a:lnTo>
                  <a:lnTo>
                    <a:pt x="877" y="190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941;p52">
              <a:extLst>
                <a:ext uri="{FF2B5EF4-FFF2-40B4-BE49-F238E27FC236}">
                  <a16:creationId xmlns:a16="http://schemas.microsoft.com/office/drawing/2014/main" id="{CE7A5B62-7512-4065-9F63-8C5AF87D02D1}"/>
                </a:ext>
              </a:extLst>
            </p:cNvPr>
            <p:cNvSpPr/>
            <p:nvPr/>
          </p:nvSpPr>
          <p:spPr>
            <a:xfrm>
              <a:off x="2810200" y="2595675"/>
              <a:ext cx="99875" cy="31075"/>
            </a:xfrm>
            <a:custGeom>
              <a:avLst/>
              <a:gdLst/>
              <a:ahLst/>
              <a:cxnLst/>
              <a:rect l="l" t="t" r="r" b="b"/>
              <a:pathLst>
                <a:path w="3995" h="1243" fill="none" extrusionOk="0">
                  <a:moveTo>
                    <a:pt x="1" y="1242"/>
                  </a:moveTo>
                  <a:lnTo>
                    <a:pt x="3995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" name="Google Shape;1174;p52">
            <a:extLst>
              <a:ext uri="{FF2B5EF4-FFF2-40B4-BE49-F238E27FC236}">
                <a16:creationId xmlns:a16="http://schemas.microsoft.com/office/drawing/2014/main" id="{E5072179-A541-4703-ACCD-12D5C3F81570}"/>
              </a:ext>
            </a:extLst>
          </p:cNvPr>
          <p:cNvGrpSpPr/>
          <p:nvPr/>
        </p:nvGrpSpPr>
        <p:grpSpPr>
          <a:xfrm>
            <a:off x="8044085" y="212251"/>
            <a:ext cx="590981" cy="857568"/>
            <a:chOff x="6718575" y="2318625"/>
            <a:chExt cx="256950" cy="407375"/>
          </a:xfrm>
        </p:grpSpPr>
        <p:sp>
          <p:nvSpPr>
            <p:cNvPr id="39" name="Google Shape;1175;p52">
              <a:extLst>
                <a:ext uri="{FF2B5EF4-FFF2-40B4-BE49-F238E27FC236}">
                  <a16:creationId xmlns:a16="http://schemas.microsoft.com/office/drawing/2014/main" id="{9E6B927D-134F-47CA-B7F1-5D68B5D423A0}"/>
                </a:ext>
              </a:extLst>
            </p:cNvPr>
            <p:cNvSpPr/>
            <p:nvPr/>
          </p:nvSpPr>
          <p:spPr>
            <a:xfrm>
              <a:off x="6795900" y="2673600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2"/>
                  </a:moveTo>
                  <a:lnTo>
                    <a:pt x="4092" y="1"/>
                  </a:lnTo>
                  <a:lnTo>
                    <a:pt x="0" y="1"/>
                  </a:lnTo>
                  <a:lnTo>
                    <a:pt x="0" y="902"/>
                  </a:lnTo>
                  <a:lnTo>
                    <a:pt x="4092" y="902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1176;p52">
              <a:extLst>
                <a:ext uri="{FF2B5EF4-FFF2-40B4-BE49-F238E27FC236}">
                  <a16:creationId xmlns:a16="http://schemas.microsoft.com/office/drawing/2014/main" id="{D2B6401E-5476-4A3B-9629-303D19C9B0D8}"/>
                </a:ext>
              </a:extLst>
            </p:cNvPr>
            <p:cNvSpPr/>
            <p:nvPr/>
          </p:nvSpPr>
          <p:spPr>
            <a:xfrm>
              <a:off x="6795900" y="2650475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1"/>
                  </a:moveTo>
                  <a:lnTo>
                    <a:pt x="4092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4092" y="90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1177;p52">
              <a:extLst>
                <a:ext uri="{FF2B5EF4-FFF2-40B4-BE49-F238E27FC236}">
                  <a16:creationId xmlns:a16="http://schemas.microsoft.com/office/drawing/2014/main" id="{2AE29662-BA24-421F-80FC-239A69C0B4DF}"/>
                </a:ext>
              </a:extLst>
            </p:cNvPr>
            <p:cNvSpPr/>
            <p:nvPr/>
          </p:nvSpPr>
          <p:spPr>
            <a:xfrm>
              <a:off x="6795900" y="2696125"/>
              <a:ext cx="102300" cy="29875"/>
            </a:xfrm>
            <a:custGeom>
              <a:avLst/>
              <a:gdLst/>
              <a:ahLst/>
              <a:cxnLst/>
              <a:rect l="l" t="t" r="r" b="b"/>
              <a:pathLst>
                <a:path w="4092" h="1195" fill="none" extrusionOk="0">
                  <a:moveTo>
                    <a:pt x="0" y="1"/>
                  </a:moveTo>
                  <a:lnTo>
                    <a:pt x="0" y="171"/>
                  </a:lnTo>
                  <a:lnTo>
                    <a:pt x="0" y="171"/>
                  </a:lnTo>
                  <a:lnTo>
                    <a:pt x="24" y="318"/>
                  </a:lnTo>
                  <a:lnTo>
                    <a:pt x="98" y="464"/>
                  </a:lnTo>
                  <a:lnTo>
                    <a:pt x="195" y="585"/>
                  </a:lnTo>
                  <a:lnTo>
                    <a:pt x="341" y="659"/>
                  </a:lnTo>
                  <a:lnTo>
                    <a:pt x="1875" y="1170"/>
                  </a:lnTo>
                  <a:lnTo>
                    <a:pt x="1875" y="1170"/>
                  </a:lnTo>
                  <a:lnTo>
                    <a:pt x="2046" y="1194"/>
                  </a:lnTo>
                  <a:lnTo>
                    <a:pt x="2046" y="1194"/>
                  </a:lnTo>
                  <a:lnTo>
                    <a:pt x="2216" y="1170"/>
                  </a:lnTo>
                  <a:lnTo>
                    <a:pt x="3751" y="659"/>
                  </a:lnTo>
                  <a:lnTo>
                    <a:pt x="3751" y="659"/>
                  </a:lnTo>
                  <a:lnTo>
                    <a:pt x="3897" y="585"/>
                  </a:lnTo>
                  <a:lnTo>
                    <a:pt x="3994" y="464"/>
                  </a:lnTo>
                  <a:lnTo>
                    <a:pt x="4067" y="318"/>
                  </a:lnTo>
                  <a:lnTo>
                    <a:pt x="4092" y="171"/>
                  </a:lnTo>
                  <a:lnTo>
                    <a:pt x="4092" y="1"/>
                  </a:lnTo>
                  <a:lnTo>
                    <a:pt x="0" y="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1178;p52">
              <a:extLst>
                <a:ext uri="{FF2B5EF4-FFF2-40B4-BE49-F238E27FC236}">
                  <a16:creationId xmlns:a16="http://schemas.microsoft.com/office/drawing/2014/main" id="{2C8CCBFD-0BFE-46BC-95BD-3477869A945F}"/>
                </a:ext>
              </a:extLst>
            </p:cNvPr>
            <p:cNvSpPr/>
            <p:nvPr/>
          </p:nvSpPr>
          <p:spPr>
            <a:xfrm>
              <a:off x="67849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6674"/>
                  </a:moveTo>
                  <a:lnTo>
                    <a:pt x="1413" y="6674"/>
                  </a:lnTo>
                  <a:lnTo>
                    <a:pt x="585" y="2850"/>
                  </a:ln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1179;p52">
              <a:extLst>
                <a:ext uri="{FF2B5EF4-FFF2-40B4-BE49-F238E27FC236}">
                  <a16:creationId xmlns:a16="http://schemas.microsoft.com/office/drawing/2014/main" id="{C3F0B443-D3DC-42B2-B99A-D26AD883E69F}"/>
                </a:ext>
              </a:extLst>
            </p:cNvPr>
            <p:cNvSpPr/>
            <p:nvPr/>
          </p:nvSpPr>
          <p:spPr>
            <a:xfrm>
              <a:off x="6718575" y="2318625"/>
              <a:ext cx="256950" cy="307525"/>
            </a:xfrm>
            <a:custGeom>
              <a:avLst/>
              <a:gdLst/>
              <a:ahLst/>
              <a:cxnLst/>
              <a:rect l="l" t="t" r="r" b="b"/>
              <a:pathLst>
                <a:path w="10278" h="12301" fill="none" extrusionOk="0">
                  <a:moveTo>
                    <a:pt x="7185" y="12300"/>
                  </a:moveTo>
                  <a:lnTo>
                    <a:pt x="7185" y="12300"/>
                  </a:lnTo>
                  <a:lnTo>
                    <a:pt x="7307" y="11764"/>
                  </a:lnTo>
                  <a:lnTo>
                    <a:pt x="7477" y="11253"/>
                  </a:lnTo>
                  <a:lnTo>
                    <a:pt x="7672" y="10766"/>
                  </a:lnTo>
                  <a:lnTo>
                    <a:pt x="7891" y="10327"/>
                  </a:lnTo>
                  <a:lnTo>
                    <a:pt x="8135" y="9913"/>
                  </a:lnTo>
                  <a:lnTo>
                    <a:pt x="8378" y="9499"/>
                  </a:lnTo>
                  <a:lnTo>
                    <a:pt x="8914" y="8720"/>
                  </a:lnTo>
                  <a:lnTo>
                    <a:pt x="9182" y="8330"/>
                  </a:lnTo>
                  <a:lnTo>
                    <a:pt x="9425" y="7941"/>
                  </a:lnTo>
                  <a:lnTo>
                    <a:pt x="9645" y="7551"/>
                  </a:lnTo>
                  <a:lnTo>
                    <a:pt x="9864" y="7113"/>
                  </a:lnTo>
                  <a:lnTo>
                    <a:pt x="10034" y="6674"/>
                  </a:lnTo>
                  <a:lnTo>
                    <a:pt x="10156" y="6187"/>
                  </a:lnTo>
                  <a:lnTo>
                    <a:pt x="10229" y="5676"/>
                  </a:lnTo>
                  <a:lnTo>
                    <a:pt x="10253" y="5408"/>
                  </a:lnTo>
                  <a:lnTo>
                    <a:pt x="10278" y="5140"/>
                  </a:lnTo>
                  <a:lnTo>
                    <a:pt x="10278" y="5140"/>
                  </a:lnTo>
                  <a:lnTo>
                    <a:pt x="10229" y="4604"/>
                  </a:lnTo>
                  <a:lnTo>
                    <a:pt x="10156" y="4093"/>
                  </a:lnTo>
                  <a:lnTo>
                    <a:pt x="10034" y="3605"/>
                  </a:lnTo>
                  <a:lnTo>
                    <a:pt x="9864" y="3143"/>
                  </a:lnTo>
                  <a:lnTo>
                    <a:pt x="9645" y="2680"/>
                  </a:lnTo>
                  <a:lnTo>
                    <a:pt x="9401" y="2266"/>
                  </a:lnTo>
                  <a:lnTo>
                    <a:pt x="9084" y="1876"/>
                  </a:lnTo>
                  <a:lnTo>
                    <a:pt x="8768" y="1511"/>
                  </a:lnTo>
                  <a:lnTo>
                    <a:pt x="8402" y="1170"/>
                  </a:lnTo>
                  <a:lnTo>
                    <a:pt x="8013" y="878"/>
                  </a:lnTo>
                  <a:lnTo>
                    <a:pt x="7574" y="634"/>
                  </a:lnTo>
                  <a:lnTo>
                    <a:pt x="7136" y="415"/>
                  </a:lnTo>
                  <a:lnTo>
                    <a:pt x="6673" y="244"/>
                  </a:lnTo>
                  <a:lnTo>
                    <a:pt x="6162" y="98"/>
                  </a:lnTo>
                  <a:lnTo>
                    <a:pt x="5675" y="25"/>
                  </a:lnTo>
                  <a:lnTo>
                    <a:pt x="5139" y="1"/>
                  </a:lnTo>
                  <a:lnTo>
                    <a:pt x="5139" y="1"/>
                  </a:lnTo>
                  <a:lnTo>
                    <a:pt x="4603" y="25"/>
                  </a:lnTo>
                  <a:lnTo>
                    <a:pt x="4116" y="98"/>
                  </a:lnTo>
                  <a:lnTo>
                    <a:pt x="3605" y="244"/>
                  </a:lnTo>
                  <a:lnTo>
                    <a:pt x="3142" y="415"/>
                  </a:lnTo>
                  <a:lnTo>
                    <a:pt x="2703" y="634"/>
                  </a:lnTo>
                  <a:lnTo>
                    <a:pt x="2265" y="878"/>
                  </a:lnTo>
                  <a:lnTo>
                    <a:pt x="1875" y="1170"/>
                  </a:lnTo>
                  <a:lnTo>
                    <a:pt x="1510" y="1511"/>
                  </a:lnTo>
                  <a:lnTo>
                    <a:pt x="1193" y="1876"/>
                  </a:lnTo>
                  <a:lnTo>
                    <a:pt x="877" y="2266"/>
                  </a:lnTo>
                  <a:lnTo>
                    <a:pt x="633" y="2680"/>
                  </a:lnTo>
                  <a:lnTo>
                    <a:pt x="414" y="3143"/>
                  </a:lnTo>
                  <a:lnTo>
                    <a:pt x="244" y="3605"/>
                  </a:lnTo>
                  <a:lnTo>
                    <a:pt x="122" y="4093"/>
                  </a:lnTo>
                  <a:lnTo>
                    <a:pt x="49" y="4604"/>
                  </a:lnTo>
                  <a:lnTo>
                    <a:pt x="0" y="5140"/>
                  </a:lnTo>
                  <a:lnTo>
                    <a:pt x="0" y="5140"/>
                  </a:lnTo>
                  <a:lnTo>
                    <a:pt x="24" y="5408"/>
                  </a:lnTo>
                  <a:lnTo>
                    <a:pt x="49" y="5676"/>
                  </a:lnTo>
                  <a:lnTo>
                    <a:pt x="122" y="6187"/>
                  </a:lnTo>
                  <a:lnTo>
                    <a:pt x="244" y="6674"/>
                  </a:lnTo>
                  <a:lnTo>
                    <a:pt x="414" y="7113"/>
                  </a:lnTo>
                  <a:lnTo>
                    <a:pt x="633" y="7551"/>
                  </a:lnTo>
                  <a:lnTo>
                    <a:pt x="852" y="7941"/>
                  </a:lnTo>
                  <a:lnTo>
                    <a:pt x="1096" y="8330"/>
                  </a:lnTo>
                  <a:lnTo>
                    <a:pt x="1364" y="8720"/>
                  </a:lnTo>
                  <a:lnTo>
                    <a:pt x="1900" y="9499"/>
                  </a:lnTo>
                  <a:lnTo>
                    <a:pt x="2143" y="9913"/>
                  </a:lnTo>
                  <a:lnTo>
                    <a:pt x="2387" y="10327"/>
                  </a:lnTo>
                  <a:lnTo>
                    <a:pt x="2606" y="10766"/>
                  </a:lnTo>
                  <a:lnTo>
                    <a:pt x="2801" y="11253"/>
                  </a:lnTo>
                  <a:lnTo>
                    <a:pt x="2971" y="11764"/>
                  </a:lnTo>
                  <a:lnTo>
                    <a:pt x="3093" y="1230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1180;p52">
              <a:extLst>
                <a:ext uri="{FF2B5EF4-FFF2-40B4-BE49-F238E27FC236}">
                  <a16:creationId xmlns:a16="http://schemas.microsoft.com/office/drawing/2014/main" id="{278DF014-2CD2-450A-89F0-1B464F9B4FB7}"/>
                </a:ext>
              </a:extLst>
            </p:cNvPr>
            <p:cNvSpPr/>
            <p:nvPr/>
          </p:nvSpPr>
          <p:spPr>
            <a:xfrm>
              <a:off x="68738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1"/>
                  </a:moveTo>
                  <a:lnTo>
                    <a:pt x="1413" y="1"/>
                  </a:lnTo>
                  <a:lnTo>
                    <a:pt x="829" y="2850"/>
                  </a:lnTo>
                  <a:lnTo>
                    <a:pt x="1" y="6674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1181;p52">
              <a:extLst>
                <a:ext uri="{FF2B5EF4-FFF2-40B4-BE49-F238E27FC236}">
                  <a16:creationId xmlns:a16="http://schemas.microsoft.com/office/drawing/2014/main" id="{40524EE1-D06E-437B-A815-64DE0CE5ADD1}"/>
                </a:ext>
              </a:extLst>
            </p:cNvPr>
            <p:cNvSpPr/>
            <p:nvPr/>
          </p:nvSpPr>
          <p:spPr>
            <a:xfrm>
              <a:off x="6801975" y="2453200"/>
              <a:ext cx="90150" cy="19500"/>
            </a:xfrm>
            <a:custGeom>
              <a:avLst/>
              <a:gdLst/>
              <a:ahLst/>
              <a:cxnLst/>
              <a:rect l="l" t="t" r="r" b="b"/>
              <a:pathLst>
                <a:path w="3606" h="780" fill="none" extrusionOk="0">
                  <a:moveTo>
                    <a:pt x="1" y="73"/>
                  </a:moveTo>
                  <a:lnTo>
                    <a:pt x="829" y="780"/>
                  </a:lnTo>
                  <a:lnTo>
                    <a:pt x="1657" y="73"/>
                  </a:lnTo>
                  <a:lnTo>
                    <a:pt x="1657" y="73"/>
                  </a:lnTo>
                  <a:lnTo>
                    <a:pt x="1730" y="25"/>
                  </a:lnTo>
                  <a:lnTo>
                    <a:pt x="1803" y="0"/>
                  </a:lnTo>
                  <a:lnTo>
                    <a:pt x="1876" y="25"/>
                  </a:lnTo>
                  <a:lnTo>
                    <a:pt x="1949" y="73"/>
                  </a:lnTo>
                  <a:lnTo>
                    <a:pt x="2777" y="780"/>
                  </a:lnTo>
                  <a:lnTo>
                    <a:pt x="3605" y="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1182;p52">
              <a:extLst>
                <a:ext uri="{FF2B5EF4-FFF2-40B4-BE49-F238E27FC236}">
                  <a16:creationId xmlns:a16="http://schemas.microsoft.com/office/drawing/2014/main" id="{57E1DC76-194C-4611-8737-751D73B55DBD}"/>
                </a:ext>
              </a:extLst>
            </p:cNvPr>
            <p:cNvSpPr/>
            <p:nvPr/>
          </p:nvSpPr>
          <p:spPr>
            <a:xfrm>
              <a:off x="6795900" y="2628550"/>
              <a:ext cx="102300" cy="25"/>
            </a:xfrm>
            <a:custGeom>
              <a:avLst/>
              <a:gdLst/>
              <a:ahLst/>
              <a:cxnLst/>
              <a:rect l="l" t="t" r="r" b="b"/>
              <a:pathLst>
                <a:path w="4092" h="1" fill="none" extrusionOk="0">
                  <a:moveTo>
                    <a:pt x="0" y="1"/>
                  </a:moveTo>
                  <a:lnTo>
                    <a:pt x="4092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" name="Google Shape;1201;p52">
            <a:extLst>
              <a:ext uri="{FF2B5EF4-FFF2-40B4-BE49-F238E27FC236}">
                <a16:creationId xmlns:a16="http://schemas.microsoft.com/office/drawing/2014/main" id="{BDC77CA0-5833-40C3-B2F0-D286DFADF954}"/>
              </a:ext>
            </a:extLst>
          </p:cNvPr>
          <p:cNvGrpSpPr/>
          <p:nvPr/>
        </p:nvGrpSpPr>
        <p:grpSpPr>
          <a:xfrm>
            <a:off x="981616" y="1623195"/>
            <a:ext cx="543116" cy="663393"/>
            <a:chOff x="2635450" y="4321225"/>
            <a:chExt cx="368400" cy="466425"/>
          </a:xfrm>
        </p:grpSpPr>
        <p:sp>
          <p:nvSpPr>
            <p:cNvPr id="25" name="Google Shape;1202;p52">
              <a:extLst>
                <a:ext uri="{FF2B5EF4-FFF2-40B4-BE49-F238E27FC236}">
                  <a16:creationId xmlns:a16="http://schemas.microsoft.com/office/drawing/2014/main" id="{5ACC00FD-0603-42C8-BD93-D1D715D1054A}"/>
                </a:ext>
              </a:extLst>
            </p:cNvPr>
            <p:cNvSpPr/>
            <p:nvPr/>
          </p:nvSpPr>
          <p:spPr>
            <a:xfrm>
              <a:off x="2635450" y="4653050"/>
              <a:ext cx="368400" cy="134600"/>
            </a:xfrm>
            <a:custGeom>
              <a:avLst/>
              <a:gdLst/>
              <a:ahLst/>
              <a:cxnLst/>
              <a:rect l="l" t="t" r="r" b="b"/>
              <a:pathLst>
                <a:path w="14736" h="5384" fill="none" extrusionOk="0">
                  <a:moveTo>
                    <a:pt x="6723" y="1"/>
                  </a:moveTo>
                  <a:lnTo>
                    <a:pt x="6723" y="1"/>
                  </a:lnTo>
                  <a:lnTo>
                    <a:pt x="6187" y="49"/>
                  </a:lnTo>
                  <a:lnTo>
                    <a:pt x="5651" y="147"/>
                  </a:lnTo>
                  <a:lnTo>
                    <a:pt x="5140" y="269"/>
                  </a:lnTo>
                  <a:lnTo>
                    <a:pt x="4628" y="415"/>
                  </a:lnTo>
                  <a:lnTo>
                    <a:pt x="4141" y="610"/>
                  </a:lnTo>
                  <a:lnTo>
                    <a:pt x="3678" y="829"/>
                  </a:lnTo>
                  <a:lnTo>
                    <a:pt x="3216" y="1072"/>
                  </a:lnTo>
                  <a:lnTo>
                    <a:pt x="2777" y="1340"/>
                  </a:lnTo>
                  <a:lnTo>
                    <a:pt x="2363" y="1633"/>
                  </a:lnTo>
                  <a:lnTo>
                    <a:pt x="1949" y="1949"/>
                  </a:lnTo>
                  <a:lnTo>
                    <a:pt x="1584" y="2290"/>
                  </a:lnTo>
                  <a:lnTo>
                    <a:pt x="1219" y="2655"/>
                  </a:lnTo>
                  <a:lnTo>
                    <a:pt x="878" y="3045"/>
                  </a:lnTo>
                  <a:lnTo>
                    <a:pt x="561" y="3459"/>
                  </a:lnTo>
                  <a:lnTo>
                    <a:pt x="269" y="3873"/>
                  </a:lnTo>
                  <a:lnTo>
                    <a:pt x="1" y="4312"/>
                  </a:lnTo>
                  <a:lnTo>
                    <a:pt x="1" y="4312"/>
                  </a:lnTo>
                  <a:lnTo>
                    <a:pt x="293" y="4433"/>
                  </a:lnTo>
                  <a:lnTo>
                    <a:pt x="610" y="4555"/>
                  </a:lnTo>
                  <a:lnTo>
                    <a:pt x="1316" y="4750"/>
                  </a:lnTo>
                  <a:lnTo>
                    <a:pt x="2120" y="4945"/>
                  </a:lnTo>
                  <a:lnTo>
                    <a:pt x="3045" y="5091"/>
                  </a:lnTo>
                  <a:lnTo>
                    <a:pt x="4019" y="5213"/>
                  </a:lnTo>
                  <a:lnTo>
                    <a:pt x="5091" y="5310"/>
                  </a:lnTo>
                  <a:lnTo>
                    <a:pt x="6211" y="5359"/>
                  </a:lnTo>
                  <a:lnTo>
                    <a:pt x="7356" y="5383"/>
                  </a:lnTo>
                  <a:lnTo>
                    <a:pt x="7356" y="5383"/>
                  </a:lnTo>
                  <a:lnTo>
                    <a:pt x="8525" y="5359"/>
                  </a:lnTo>
                  <a:lnTo>
                    <a:pt x="9645" y="5310"/>
                  </a:lnTo>
                  <a:lnTo>
                    <a:pt x="10717" y="5213"/>
                  </a:lnTo>
                  <a:lnTo>
                    <a:pt x="11691" y="5091"/>
                  </a:lnTo>
                  <a:lnTo>
                    <a:pt x="12617" y="4945"/>
                  </a:lnTo>
                  <a:lnTo>
                    <a:pt x="13420" y="4750"/>
                  </a:lnTo>
                  <a:lnTo>
                    <a:pt x="14127" y="4555"/>
                  </a:lnTo>
                  <a:lnTo>
                    <a:pt x="14443" y="4433"/>
                  </a:lnTo>
                  <a:lnTo>
                    <a:pt x="14736" y="4312"/>
                  </a:lnTo>
                  <a:lnTo>
                    <a:pt x="14736" y="4312"/>
                  </a:lnTo>
                  <a:lnTo>
                    <a:pt x="14468" y="3873"/>
                  </a:lnTo>
                  <a:lnTo>
                    <a:pt x="14175" y="3459"/>
                  </a:lnTo>
                  <a:lnTo>
                    <a:pt x="13859" y="3045"/>
                  </a:lnTo>
                  <a:lnTo>
                    <a:pt x="13518" y="2655"/>
                  </a:lnTo>
                  <a:lnTo>
                    <a:pt x="13153" y="2290"/>
                  </a:lnTo>
                  <a:lnTo>
                    <a:pt x="12787" y="1949"/>
                  </a:lnTo>
                  <a:lnTo>
                    <a:pt x="12373" y="1633"/>
                  </a:lnTo>
                  <a:lnTo>
                    <a:pt x="11959" y="1340"/>
                  </a:lnTo>
                  <a:lnTo>
                    <a:pt x="11521" y="1072"/>
                  </a:lnTo>
                  <a:lnTo>
                    <a:pt x="11058" y="829"/>
                  </a:lnTo>
                  <a:lnTo>
                    <a:pt x="10595" y="610"/>
                  </a:lnTo>
                  <a:lnTo>
                    <a:pt x="10108" y="415"/>
                  </a:lnTo>
                  <a:lnTo>
                    <a:pt x="9597" y="269"/>
                  </a:lnTo>
                  <a:lnTo>
                    <a:pt x="9085" y="147"/>
                  </a:lnTo>
                  <a:lnTo>
                    <a:pt x="8549" y="49"/>
                  </a:lnTo>
                  <a:lnTo>
                    <a:pt x="8014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203;p52">
              <a:extLst>
                <a:ext uri="{FF2B5EF4-FFF2-40B4-BE49-F238E27FC236}">
                  <a16:creationId xmlns:a16="http://schemas.microsoft.com/office/drawing/2014/main" id="{9F76DE2C-2556-42F7-8A5F-B2EE55B59A93}"/>
                </a:ext>
              </a:extLst>
            </p:cNvPr>
            <p:cNvSpPr/>
            <p:nvPr/>
          </p:nvSpPr>
          <p:spPr>
            <a:xfrm>
              <a:off x="2819350" y="4321225"/>
              <a:ext cx="25" cy="347075"/>
            </a:xfrm>
            <a:custGeom>
              <a:avLst/>
              <a:gdLst/>
              <a:ahLst/>
              <a:cxnLst/>
              <a:rect l="l" t="t" r="r" b="b"/>
              <a:pathLst>
                <a:path w="1" h="13883" fill="none" extrusionOk="0">
                  <a:moveTo>
                    <a:pt x="0" y="13883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204;p52">
              <a:extLst>
                <a:ext uri="{FF2B5EF4-FFF2-40B4-BE49-F238E27FC236}">
                  <a16:creationId xmlns:a16="http://schemas.microsoft.com/office/drawing/2014/main" id="{BB833C38-D76A-4423-AC31-1A344472BDF5}"/>
                </a:ext>
              </a:extLst>
            </p:cNvPr>
            <p:cNvSpPr/>
            <p:nvPr/>
          </p:nvSpPr>
          <p:spPr>
            <a:xfrm>
              <a:off x="2835175" y="4328525"/>
              <a:ext cx="114475" cy="114500"/>
            </a:xfrm>
            <a:custGeom>
              <a:avLst/>
              <a:gdLst/>
              <a:ahLst/>
              <a:cxnLst/>
              <a:rect l="l" t="t" r="r" b="b"/>
              <a:pathLst>
                <a:path w="4579" h="4580" fill="none" extrusionOk="0">
                  <a:moveTo>
                    <a:pt x="707" y="4190"/>
                  </a:moveTo>
                  <a:lnTo>
                    <a:pt x="707" y="4190"/>
                  </a:lnTo>
                  <a:lnTo>
                    <a:pt x="853" y="4287"/>
                  </a:lnTo>
                  <a:lnTo>
                    <a:pt x="999" y="4384"/>
                  </a:lnTo>
                  <a:lnTo>
                    <a:pt x="1145" y="4458"/>
                  </a:lnTo>
                  <a:lnTo>
                    <a:pt x="1315" y="4506"/>
                  </a:lnTo>
                  <a:lnTo>
                    <a:pt x="1462" y="4555"/>
                  </a:lnTo>
                  <a:lnTo>
                    <a:pt x="1632" y="4579"/>
                  </a:lnTo>
                  <a:lnTo>
                    <a:pt x="1803" y="4579"/>
                  </a:lnTo>
                  <a:lnTo>
                    <a:pt x="1973" y="4579"/>
                  </a:lnTo>
                  <a:lnTo>
                    <a:pt x="2143" y="4579"/>
                  </a:lnTo>
                  <a:lnTo>
                    <a:pt x="2290" y="4531"/>
                  </a:lnTo>
                  <a:lnTo>
                    <a:pt x="2460" y="4506"/>
                  </a:lnTo>
                  <a:lnTo>
                    <a:pt x="2606" y="4433"/>
                  </a:lnTo>
                  <a:lnTo>
                    <a:pt x="2777" y="4360"/>
                  </a:lnTo>
                  <a:lnTo>
                    <a:pt x="2923" y="4263"/>
                  </a:lnTo>
                  <a:lnTo>
                    <a:pt x="3069" y="4165"/>
                  </a:lnTo>
                  <a:lnTo>
                    <a:pt x="3191" y="4043"/>
                  </a:lnTo>
                  <a:lnTo>
                    <a:pt x="3191" y="4043"/>
                  </a:lnTo>
                  <a:lnTo>
                    <a:pt x="3337" y="3873"/>
                  </a:lnTo>
                  <a:lnTo>
                    <a:pt x="3459" y="3678"/>
                  </a:lnTo>
                  <a:lnTo>
                    <a:pt x="3605" y="3410"/>
                  </a:lnTo>
                  <a:lnTo>
                    <a:pt x="3727" y="3142"/>
                  </a:lnTo>
                  <a:lnTo>
                    <a:pt x="3994" y="2485"/>
                  </a:lnTo>
                  <a:lnTo>
                    <a:pt x="4214" y="1827"/>
                  </a:lnTo>
                  <a:lnTo>
                    <a:pt x="4384" y="1170"/>
                  </a:lnTo>
                  <a:lnTo>
                    <a:pt x="4506" y="634"/>
                  </a:lnTo>
                  <a:lnTo>
                    <a:pt x="4579" y="220"/>
                  </a:lnTo>
                  <a:lnTo>
                    <a:pt x="4579" y="98"/>
                  </a:lnTo>
                  <a:lnTo>
                    <a:pt x="4555" y="25"/>
                  </a:lnTo>
                  <a:lnTo>
                    <a:pt x="4555" y="25"/>
                  </a:lnTo>
                  <a:lnTo>
                    <a:pt x="4482" y="1"/>
                  </a:lnTo>
                  <a:lnTo>
                    <a:pt x="4360" y="25"/>
                  </a:lnTo>
                  <a:lnTo>
                    <a:pt x="3970" y="74"/>
                  </a:lnTo>
                  <a:lnTo>
                    <a:pt x="3410" y="195"/>
                  </a:lnTo>
                  <a:lnTo>
                    <a:pt x="2752" y="390"/>
                  </a:lnTo>
                  <a:lnTo>
                    <a:pt x="2095" y="609"/>
                  </a:lnTo>
                  <a:lnTo>
                    <a:pt x="1462" y="853"/>
                  </a:lnTo>
                  <a:lnTo>
                    <a:pt x="1169" y="975"/>
                  </a:lnTo>
                  <a:lnTo>
                    <a:pt x="926" y="1121"/>
                  </a:lnTo>
                  <a:lnTo>
                    <a:pt x="707" y="1267"/>
                  </a:lnTo>
                  <a:lnTo>
                    <a:pt x="536" y="1389"/>
                  </a:lnTo>
                  <a:lnTo>
                    <a:pt x="536" y="1389"/>
                  </a:lnTo>
                  <a:lnTo>
                    <a:pt x="414" y="1535"/>
                  </a:lnTo>
                  <a:lnTo>
                    <a:pt x="317" y="1657"/>
                  </a:lnTo>
                  <a:lnTo>
                    <a:pt x="219" y="1803"/>
                  </a:lnTo>
                  <a:lnTo>
                    <a:pt x="146" y="1973"/>
                  </a:lnTo>
                  <a:lnTo>
                    <a:pt x="98" y="2119"/>
                  </a:lnTo>
                  <a:lnTo>
                    <a:pt x="49" y="2290"/>
                  </a:lnTo>
                  <a:lnTo>
                    <a:pt x="0" y="2460"/>
                  </a:lnTo>
                  <a:lnTo>
                    <a:pt x="0" y="2607"/>
                  </a:lnTo>
                  <a:lnTo>
                    <a:pt x="0" y="2777"/>
                  </a:lnTo>
                  <a:lnTo>
                    <a:pt x="0" y="2948"/>
                  </a:lnTo>
                  <a:lnTo>
                    <a:pt x="25" y="3118"/>
                  </a:lnTo>
                  <a:lnTo>
                    <a:pt x="73" y="3264"/>
                  </a:lnTo>
                  <a:lnTo>
                    <a:pt x="146" y="3435"/>
                  </a:lnTo>
                  <a:lnTo>
                    <a:pt x="195" y="3581"/>
                  </a:lnTo>
                  <a:lnTo>
                    <a:pt x="293" y="3727"/>
                  </a:lnTo>
                  <a:lnTo>
                    <a:pt x="390" y="3873"/>
                  </a:lnTo>
                  <a:lnTo>
                    <a:pt x="707" y="4190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1205;p52">
              <a:extLst>
                <a:ext uri="{FF2B5EF4-FFF2-40B4-BE49-F238E27FC236}">
                  <a16:creationId xmlns:a16="http://schemas.microsoft.com/office/drawing/2014/main" id="{C6B4559D-9567-40E7-B628-D799E9F0D9D7}"/>
                </a:ext>
              </a:extLst>
            </p:cNvPr>
            <p:cNvSpPr/>
            <p:nvPr/>
          </p:nvSpPr>
          <p:spPr>
            <a:xfrm>
              <a:off x="2850400" y="4372975"/>
              <a:ext cx="54825" cy="54825"/>
            </a:xfrm>
            <a:custGeom>
              <a:avLst/>
              <a:gdLst/>
              <a:ahLst/>
              <a:cxnLst/>
              <a:rect l="l" t="t" r="r" b="b"/>
              <a:pathLst>
                <a:path w="2193" h="2193" fill="none" extrusionOk="0">
                  <a:moveTo>
                    <a:pt x="2192" y="0"/>
                  </a:moveTo>
                  <a:lnTo>
                    <a:pt x="0" y="219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1206;p52">
              <a:extLst>
                <a:ext uri="{FF2B5EF4-FFF2-40B4-BE49-F238E27FC236}">
                  <a16:creationId xmlns:a16="http://schemas.microsoft.com/office/drawing/2014/main" id="{F305E2FE-1D43-4095-BA7E-45D4C075B624}"/>
                </a:ext>
              </a:extLst>
            </p:cNvPr>
            <p:cNvSpPr/>
            <p:nvPr/>
          </p:nvSpPr>
          <p:spPr>
            <a:xfrm>
              <a:off x="2646425" y="4429600"/>
              <a:ext cx="156500" cy="156500"/>
            </a:xfrm>
            <a:custGeom>
              <a:avLst/>
              <a:gdLst/>
              <a:ahLst/>
              <a:cxnLst/>
              <a:rect l="l" t="t" r="r" b="b"/>
              <a:pathLst>
                <a:path w="6260" h="6260" fill="none" extrusionOk="0">
                  <a:moveTo>
                    <a:pt x="5675" y="5334"/>
                  </a:moveTo>
                  <a:lnTo>
                    <a:pt x="5675" y="5334"/>
                  </a:lnTo>
                  <a:lnTo>
                    <a:pt x="5821" y="5139"/>
                  </a:lnTo>
                  <a:lnTo>
                    <a:pt x="5943" y="4945"/>
                  </a:lnTo>
                  <a:lnTo>
                    <a:pt x="6040" y="4725"/>
                  </a:lnTo>
                  <a:lnTo>
                    <a:pt x="6138" y="4506"/>
                  </a:lnTo>
                  <a:lnTo>
                    <a:pt x="6186" y="4287"/>
                  </a:lnTo>
                  <a:lnTo>
                    <a:pt x="6235" y="4043"/>
                  </a:lnTo>
                  <a:lnTo>
                    <a:pt x="6259" y="3824"/>
                  </a:lnTo>
                  <a:lnTo>
                    <a:pt x="6259" y="3581"/>
                  </a:lnTo>
                  <a:lnTo>
                    <a:pt x="6235" y="3361"/>
                  </a:lnTo>
                  <a:lnTo>
                    <a:pt x="6186" y="3118"/>
                  </a:lnTo>
                  <a:lnTo>
                    <a:pt x="6138" y="2899"/>
                  </a:lnTo>
                  <a:lnTo>
                    <a:pt x="6040" y="2680"/>
                  </a:lnTo>
                  <a:lnTo>
                    <a:pt x="5943" y="2460"/>
                  </a:lnTo>
                  <a:lnTo>
                    <a:pt x="5821" y="2266"/>
                  </a:lnTo>
                  <a:lnTo>
                    <a:pt x="5675" y="2071"/>
                  </a:lnTo>
                  <a:lnTo>
                    <a:pt x="5504" y="1900"/>
                  </a:lnTo>
                  <a:lnTo>
                    <a:pt x="5504" y="1900"/>
                  </a:lnTo>
                  <a:lnTo>
                    <a:pt x="5285" y="1705"/>
                  </a:lnTo>
                  <a:lnTo>
                    <a:pt x="4993" y="1510"/>
                  </a:lnTo>
                  <a:lnTo>
                    <a:pt x="4652" y="1316"/>
                  </a:lnTo>
                  <a:lnTo>
                    <a:pt x="4262" y="1145"/>
                  </a:lnTo>
                  <a:lnTo>
                    <a:pt x="3848" y="975"/>
                  </a:lnTo>
                  <a:lnTo>
                    <a:pt x="3410" y="804"/>
                  </a:lnTo>
                  <a:lnTo>
                    <a:pt x="2484" y="488"/>
                  </a:lnTo>
                  <a:lnTo>
                    <a:pt x="1608" y="244"/>
                  </a:lnTo>
                  <a:lnTo>
                    <a:pt x="853" y="74"/>
                  </a:lnTo>
                  <a:lnTo>
                    <a:pt x="536" y="25"/>
                  </a:lnTo>
                  <a:lnTo>
                    <a:pt x="292" y="0"/>
                  </a:lnTo>
                  <a:lnTo>
                    <a:pt x="122" y="0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0" y="122"/>
                  </a:lnTo>
                  <a:lnTo>
                    <a:pt x="0" y="293"/>
                  </a:lnTo>
                  <a:lnTo>
                    <a:pt x="25" y="536"/>
                  </a:lnTo>
                  <a:lnTo>
                    <a:pt x="73" y="853"/>
                  </a:lnTo>
                  <a:lnTo>
                    <a:pt x="244" y="1608"/>
                  </a:lnTo>
                  <a:lnTo>
                    <a:pt x="487" y="2485"/>
                  </a:lnTo>
                  <a:lnTo>
                    <a:pt x="804" y="3410"/>
                  </a:lnTo>
                  <a:lnTo>
                    <a:pt x="974" y="3849"/>
                  </a:lnTo>
                  <a:lnTo>
                    <a:pt x="1145" y="4263"/>
                  </a:lnTo>
                  <a:lnTo>
                    <a:pt x="1315" y="4652"/>
                  </a:lnTo>
                  <a:lnTo>
                    <a:pt x="1510" y="4993"/>
                  </a:lnTo>
                  <a:lnTo>
                    <a:pt x="1705" y="5286"/>
                  </a:lnTo>
                  <a:lnTo>
                    <a:pt x="1900" y="5505"/>
                  </a:lnTo>
                  <a:lnTo>
                    <a:pt x="1900" y="5505"/>
                  </a:lnTo>
                  <a:lnTo>
                    <a:pt x="2070" y="5675"/>
                  </a:lnTo>
                  <a:lnTo>
                    <a:pt x="2265" y="5821"/>
                  </a:lnTo>
                  <a:lnTo>
                    <a:pt x="2460" y="5943"/>
                  </a:lnTo>
                  <a:lnTo>
                    <a:pt x="2679" y="6041"/>
                  </a:lnTo>
                  <a:lnTo>
                    <a:pt x="2898" y="6138"/>
                  </a:lnTo>
                  <a:lnTo>
                    <a:pt x="3118" y="6187"/>
                  </a:lnTo>
                  <a:lnTo>
                    <a:pt x="3361" y="6235"/>
                  </a:lnTo>
                  <a:lnTo>
                    <a:pt x="3580" y="6260"/>
                  </a:lnTo>
                  <a:lnTo>
                    <a:pt x="3824" y="6260"/>
                  </a:lnTo>
                  <a:lnTo>
                    <a:pt x="4043" y="6235"/>
                  </a:lnTo>
                  <a:lnTo>
                    <a:pt x="4287" y="6187"/>
                  </a:lnTo>
                  <a:lnTo>
                    <a:pt x="4506" y="6138"/>
                  </a:lnTo>
                  <a:lnTo>
                    <a:pt x="4725" y="6041"/>
                  </a:lnTo>
                  <a:lnTo>
                    <a:pt x="4944" y="5943"/>
                  </a:lnTo>
                  <a:lnTo>
                    <a:pt x="5139" y="5821"/>
                  </a:lnTo>
                  <a:lnTo>
                    <a:pt x="5334" y="5675"/>
                  </a:lnTo>
                  <a:lnTo>
                    <a:pt x="5675" y="5334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1207;p52">
              <a:extLst>
                <a:ext uri="{FF2B5EF4-FFF2-40B4-BE49-F238E27FC236}">
                  <a16:creationId xmlns:a16="http://schemas.microsoft.com/office/drawing/2014/main" id="{0F3DF878-AAF4-4C92-9CAD-D62AA660B41E}"/>
                </a:ext>
              </a:extLst>
            </p:cNvPr>
            <p:cNvSpPr/>
            <p:nvPr/>
          </p:nvSpPr>
          <p:spPr>
            <a:xfrm>
              <a:off x="2696350" y="4479525"/>
              <a:ext cx="87100" cy="87100"/>
            </a:xfrm>
            <a:custGeom>
              <a:avLst/>
              <a:gdLst/>
              <a:ahLst/>
              <a:cxnLst/>
              <a:rect l="l" t="t" r="r" b="b"/>
              <a:pathLst>
                <a:path w="3484" h="3484" fill="none" extrusionOk="0">
                  <a:moveTo>
                    <a:pt x="0" y="1"/>
                  </a:moveTo>
                  <a:lnTo>
                    <a:pt x="3483" y="348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Google Shape;973;p52">
            <a:extLst>
              <a:ext uri="{FF2B5EF4-FFF2-40B4-BE49-F238E27FC236}">
                <a16:creationId xmlns:a16="http://schemas.microsoft.com/office/drawing/2014/main" id="{87684C54-A923-45B9-938B-DCE4BAE396C7}"/>
              </a:ext>
            </a:extLst>
          </p:cNvPr>
          <p:cNvGrpSpPr/>
          <p:nvPr/>
        </p:nvGrpSpPr>
        <p:grpSpPr>
          <a:xfrm>
            <a:off x="1129148" y="2456298"/>
            <a:ext cx="521069" cy="514676"/>
            <a:chOff x="3951850" y="2985350"/>
            <a:chExt cx="407950" cy="416500"/>
          </a:xfrm>
        </p:grpSpPr>
        <p:sp>
          <p:nvSpPr>
            <p:cNvPr id="32" name="Google Shape;974;p52">
              <a:extLst>
                <a:ext uri="{FF2B5EF4-FFF2-40B4-BE49-F238E27FC236}">
                  <a16:creationId xmlns:a16="http://schemas.microsoft.com/office/drawing/2014/main" id="{12B2B04C-AD21-4993-BF69-987AFB186D86}"/>
                </a:ext>
              </a:extLst>
            </p:cNvPr>
            <p:cNvSpPr/>
            <p:nvPr/>
          </p:nvSpPr>
          <p:spPr>
            <a:xfrm>
              <a:off x="3951850" y="2985350"/>
              <a:ext cx="314800" cy="314825"/>
            </a:xfrm>
            <a:custGeom>
              <a:avLst/>
              <a:gdLst/>
              <a:ahLst/>
              <a:cxnLst/>
              <a:rect l="l" t="t" r="r" b="b"/>
              <a:pathLst>
                <a:path w="12592" h="12593" fill="none" extrusionOk="0">
                  <a:moveTo>
                    <a:pt x="6284" y="1"/>
                  </a:moveTo>
                  <a:lnTo>
                    <a:pt x="6284" y="1"/>
                  </a:lnTo>
                  <a:lnTo>
                    <a:pt x="5967" y="25"/>
                  </a:lnTo>
                  <a:lnTo>
                    <a:pt x="5651" y="49"/>
                  </a:lnTo>
                  <a:lnTo>
                    <a:pt x="5334" y="74"/>
                  </a:lnTo>
                  <a:lnTo>
                    <a:pt x="5017" y="147"/>
                  </a:lnTo>
                  <a:lnTo>
                    <a:pt x="4725" y="220"/>
                  </a:lnTo>
                  <a:lnTo>
                    <a:pt x="4433" y="293"/>
                  </a:lnTo>
                  <a:lnTo>
                    <a:pt x="4141" y="390"/>
                  </a:lnTo>
                  <a:lnTo>
                    <a:pt x="3848" y="512"/>
                  </a:lnTo>
                  <a:lnTo>
                    <a:pt x="3556" y="634"/>
                  </a:lnTo>
                  <a:lnTo>
                    <a:pt x="3288" y="780"/>
                  </a:lnTo>
                  <a:lnTo>
                    <a:pt x="3020" y="926"/>
                  </a:lnTo>
                  <a:lnTo>
                    <a:pt x="2777" y="1072"/>
                  </a:lnTo>
                  <a:lnTo>
                    <a:pt x="2290" y="1437"/>
                  </a:lnTo>
                  <a:lnTo>
                    <a:pt x="1851" y="1852"/>
                  </a:lnTo>
                  <a:lnTo>
                    <a:pt x="1437" y="2290"/>
                  </a:lnTo>
                  <a:lnTo>
                    <a:pt x="1072" y="2777"/>
                  </a:lnTo>
                  <a:lnTo>
                    <a:pt x="901" y="3045"/>
                  </a:lnTo>
                  <a:lnTo>
                    <a:pt x="755" y="3313"/>
                  </a:lnTo>
                  <a:lnTo>
                    <a:pt x="609" y="3581"/>
                  </a:lnTo>
                  <a:lnTo>
                    <a:pt x="487" y="3849"/>
                  </a:lnTo>
                  <a:lnTo>
                    <a:pt x="390" y="4141"/>
                  </a:lnTo>
                  <a:lnTo>
                    <a:pt x="292" y="4433"/>
                  </a:lnTo>
                  <a:lnTo>
                    <a:pt x="195" y="4725"/>
                  </a:lnTo>
                  <a:lnTo>
                    <a:pt x="122" y="5042"/>
                  </a:lnTo>
                  <a:lnTo>
                    <a:pt x="73" y="5334"/>
                  </a:lnTo>
                  <a:lnTo>
                    <a:pt x="25" y="5651"/>
                  </a:lnTo>
                  <a:lnTo>
                    <a:pt x="0" y="5968"/>
                  </a:lnTo>
                  <a:lnTo>
                    <a:pt x="0" y="6308"/>
                  </a:lnTo>
                  <a:lnTo>
                    <a:pt x="0" y="6308"/>
                  </a:lnTo>
                  <a:lnTo>
                    <a:pt x="0" y="6625"/>
                  </a:lnTo>
                  <a:lnTo>
                    <a:pt x="25" y="6942"/>
                  </a:lnTo>
                  <a:lnTo>
                    <a:pt x="73" y="7258"/>
                  </a:lnTo>
                  <a:lnTo>
                    <a:pt x="122" y="7575"/>
                  </a:lnTo>
                  <a:lnTo>
                    <a:pt x="195" y="7867"/>
                  </a:lnTo>
                  <a:lnTo>
                    <a:pt x="292" y="8184"/>
                  </a:lnTo>
                  <a:lnTo>
                    <a:pt x="390" y="8476"/>
                  </a:lnTo>
                  <a:lnTo>
                    <a:pt x="487" y="8744"/>
                  </a:lnTo>
                  <a:lnTo>
                    <a:pt x="609" y="9036"/>
                  </a:lnTo>
                  <a:lnTo>
                    <a:pt x="755" y="9304"/>
                  </a:lnTo>
                  <a:lnTo>
                    <a:pt x="901" y="9572"/>
                  </a:lnTo>
                  <a:lnTo>
                    <a:pt x="1072" y="9816"/>
                  </a:lnTo>
                  <a:lnTo>
                    <a:pt x="1437" y="10303"/>
                  </a:lnTo>
                  <a:lnTo>
                    <a:pt x="1851" y="10741"/>
                  </a:lnTo>
                  <a:lnTo>
                    <a:pt x="2290" y="11155"/>
                  </a:lnTo>
                  <a:lnTo>
                    <a:pt x="2777" y="11520"/>
                  </a:lnTo>
                  <a:lnTo>
                    <a:pt x="3020" y="11691"/>
                  </a:lnTo>
                  <a:lnTo>
                    <a:pt x="3288" y="11837"/>
                  </a:lnTo>
                  <a:lnTo>
                    <a:pt x="3556" y="11983"/>
                  </a:lnTo>
                  <a:lnTo>
                    <a:pt x="3848" y="12105"/>
                  </a:lnTo>
                  <a:lnTo>
                    <a:pt x="4141" y="12202"/>
                  </a:lnTo>
                  <a:lnTo>
                    <a:pt x="4433" y="12300"/>
                  </a:lnTo>
                  <a:lnTo>
                    <a:pt x="4725" y="12397"/>
                  </a:lnTo>
                  <a:lnTo>
                    <a:pt x="5017" y="12470"/>
                  </a:lnTo>
                  <a:lnTo>
                    <a:pt x="5334" y="12519"/>
                  </a:lnTo>
                  <a:lnTo>
                    <a:pt x="5651" y="12568"/>
                  </a:lnTo>
                  <a:lnTo>
                    <a:pt x="5967" y="12592"/>
                  </a:lnTo>
                  <a:lnTo>
                    <a:pt x="6284" y="12592"/>
                  </a:lnTo>
                  <a:lnTo>
                    <a:pt x="6284" y="12592"/>
                  </a:lnTo>
                  <a:lnTo>
                    <a:pt x="6625" y="12592"/>
                  </a:lnTo>
                  <a:lnTo>
                    <a:pt x="6941" y="12568"/>
                  </a:lnTo>
                  <a:lnTo>
                    <a:pt x="7258" y="12519"/>
                  </a:lnTo>
                  <a:lnTo>
                    <a:pt x="7550" y="12470"/>
                  </a:lnTo>
                  <a:lnTo>
                    <a:pt x="7867" y="12397"/>
                  </a:lnTo>
                  <a:lnTo>
                    <a:pt x="8159" y="12300"/>
                  </a:lnTo>
                  <a:lnTo>
                    <a:pt x="8451" y="12202"/>
                  </a:lnTo>
                  <a:lnTo>
                    <a:pt x="8744" y="12105"/>
                  </a:lnTo>
                  <a:lnTo>
                    <a:pt x="9012" y="11983"/>
                  </a:lnTo>
                  <a:lnTo>
                    <a:pt x="9279" y="11837"/>
                  </a:lnTo>
                  <a:lnTo>
                    <a:pt x="9547" y="11691"/>
                  </a:lnTo>
                  <a:lnTo>
                    <a:pt x="9815" y="11520"/>
                  </a:lnTo>
                  <a:lnTo>
                    <a:pt x="10302" y="11155"/>
                  </a:lnTo>
                  <a:lnTo>
                    <a:pt x="10741" y="10741"/>
                  </a:lnTo>
                  <a:lnTo>
                    <a:pt x="11155" y="10303"/>
                  </a:lnTo>
                  <a:lnTo>
                    <a:pt x="11520" y="9816"/>
                  </a:lnTo>
                  <a:lnTo>
                    <a:pt x="11666" y="9572"/>
                  </a:lnTo>
                  <a:lnTo>
                    <a:pt x="11812" y="9304"/>
                  </a:lnTo>
                  <a:lnTo>
                    <a:pt x="11958" y="9036"/>
                  </a:lnTo>
                  <a:lnTo>
                    <a:pt x="12080" y="8744"/>
                  </a:lnTo>
                  <a:lnTo>
                    <a:pt x="12202" y="8476"/>
                  </a:lnTo>
                  <a:lnTo>
                    <a:pt x="12299" y="8184"/>
                  </a:lnTo>
                  <a:lnTo>
                    <a:pt x="12397" y="7867"/>
                  </a:lnTo>
                  <a:lnTo>
                    <a:pt x="12446" y="7575"/>
                  </a:lnTo>
                  <a:lnTo>
                    <a:pt x="12519" y="7258"/>
                  </a:lnTo>
                  <a:lnTo>
                    <a:pt x="12543" y="6942"/>
                  </a:lnTo>
                  <a:lnTo>
                    <a:pt x="12567" y="6625"/>
                  </a:lnTo>
                  <a:lnTo>
                    <a:pt x="12592" y="6308"/>
                  </a:lnTo>
                  <a:lnTo>
                    <a:pt x="12592" y="6308"/>
                  </a:lnTo>
                  <a:lnTo>
                    <a:pt x="12567" y="5968"/>
                  </a:lnTo>
                  <a:lnTo>
                    <a:pt x="12543" y="5651"/>
                  </a:lnTo>
                  <a:lnTo>
                    <a:pt x="12519" y="5334"/>
                  </a:lnTo>
                  <a:lnTo>
                    <a:pt x="12446" y="5042"/>
                  </a:lnTo>
                  <a:lnTo>
                    <a:pt x="12397" y="4725"/>
                  </a:lnTo>
                  <a:lnTo>
                    <a:pt x="12299" y="4433"/>
                  </a:lnTo>
                  <a:lnTo>
                    <a:pt x="12202" y="4141"/>
                  </a:lnTo>
                  <a:lnTo>
                    <a:pt x="12080" y="3849"/>
                  </a:lnTo>
                  <a:lnTo>
                    <a:pt x="11958" y="3581"/>
                  </a:lnTo>
                  <a:lnTo>
                    <a:pt x="11812" y="3313"/>
                  </a:lnTo>
                  <a:lnTo>
                    <a:pt x="11666" y="3045"/>
                  </a:lnTo>
                  <a:lnTo>
                    <a:pt x="11520" y="2777"/>
                  </a:lnTo>
                  <a:lnTo>
                    <a:pt x="11155" y="2290"/>
                  </a:lnTo>
                  <a:lnTo>
                    <a:pt x="10741" y="1852"/>
                  </a:lnTo>
                  <a:lnTo>
                    <a:pt x="10302" y="1437"/>
                  </a:lnTo>
                  <a:lnTo>
                    <a:pt x="9815" y="1072"/>
                  </a:lnTo>
                  <a:lnTo>
                    <a:pt x="9547" y="926"/>
                  </a:lnTo>
                  <a:lnTo>
                    <a:pt x="9279" y="780"/>
                  </a:lnTo>
                  <a:lnTo>
                    <a:pt x="9012" y="634"/>
                  </a:lnTo>
                  <a:lnTo>
                    <a:pt x="8744" y="512"/>
                  </a:lnTo>
                  <a:lnTo>
                    <a:pt x="8451" y="390"/>
                  </a:lnTo>
                  <a:lnTo>
                    <a:pt x="8159" y="293"/>
                  </a:lnTo>
                  <a:lnTo>
                    <a:pt x="7867" y="220"/>
                  </a:lnTo>
                  <a:lnTo>
                    <a:pt x="7550" y="147"/>
                  </a:lnTo>
                  <a:lnTo>
                    <a:pt x="7258" y="74"/>
                  </a:lnTo>
                  <a:lnTo>
                    <a:pt x="6941" y="49"/>
                  </a:lnTo>
                  <a:lnTo>
                    <a:pt x="6625" y="25"/>
                  </a:lnTo>
                  <a:lnTo>
                    <a:pt x="6284" y="1"/>
                  </a:lnTo>
                  <a:lnTo>
                    <a:pt x="6284" y="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975;p52">
              <a:extLst>
                <a:ext uri="{FF2B5EF4-FFF2-40B4-BE49-F238E27FC236}">
                  <a16:creationId xmlns:a16="http://schemas.microsoft.com/office/drawing/2014/main" id="{EA231C3C-9F64-4C6E-BF3D-88507887303D}"/>
                </a:ext>
              </a:extLst>
            </p:cNvPr>
            <p:cNvSpPr/>
            <p:nvPr/>
          </p:nvSpPr>
          <p:spPr>
            <a:xfrm>
              <a:off x="3988375" y="3021875"/>
              <a:ext cx="241750" cy="241750"/>
            </a:xfrm>
            <a:custGeom>
              <a:avLst/>
              <a:gdLst/>
              <a:ahLst/>
              <a:cxnLst/>
              <a:rect l="l" t="t" r="r" b="b"/>
              <a:pathLst>
                <a:path w="9670" h="9670" fill="none" extrusionOk="0">
                  <a:moveTo>
                    <a:pt x="4823" y="1"/>
                  </a:moveTo>
                  <a:lnTo>
                    <a:pt x="4823" y="1"/>
                  </a:lnTo>
                  <a:lnTo>
                    <a:pt x="4336" y="25"/>
                  </a:lnTo>
                  <a:lnTo>
                    <a:pt x="3849" y="98"/>
                  </a:lnTo>
                  <a:lnTo>
                    <a:pt x="3386" y="220"/>
                  </a:lnTo>
                  <a:lnTo>
                    <a:pt x="2947" y="391"/>
                  </a:lnTo>
                  <a:lnTo>
                    <a:pt x="2533" y="585"/>
                  </a:lnTo>
                  <a:lnTo>
                    <a:pt x="2144" y="829"/>
                  </a:lnTo>
                  <a:lnTo>
                    <a:pt x="1754" y="1121"/>
                  </a:lnTo>
                  <a:lnTo>
                    <a:pt x="1413" y="1438"/>
                  </a:lnTo>
                  <a:lnTo>
                    <a:pt x="1096" y="1779"/>
                  </a:lnTo>
                  <a:lnTo>
                    <a:pt x="829" y="2144"/>
                  </a:lnTo>
                  <a:lnTo>
                    <a:pt x="585" y="2534"/>
                  </a:lnTo>
                  <a:lnTo>
                    <a:pt x="390" y="2972"/>
                  </a:lnTo>
                  <a:lnTo>
                    <a:pt x="220" y="3411"/>
                  </a:lnTo>
                  <a:lnTo>
                    <a:pt x="98" y="3873"/>
                  </a:lnTo>
                  <a:lnTo>
                    <a:pt x="25" y="4336"/>
                  </a:lnTo>
                  <a:lnTo>
                    <a:pt x="1" y="4847"/>
                  </a:lnTo>
                  <a:lnTo>
                    <a:pt x="1" y="4847"/>
                  </a:lnTo>
                  <a:lnTo>
                    <a:pt x="25" y="5335"/>
                  </a:lnTo>
                  <a:lnTo>
                    <a:pt x="98" y="5822"/>
                  </a:lnTo>
                  <a:lnTo>
                    <a:pt x="220" y="6284"/>
                  </a:lnTo>
                  <a:lnTo>
                    <a:pt x="390" y="6723"/>
                  </a:lnTo>
                  <a:lnTo>
                    <a:pt x="585" y="7137"/>
                  </a:lnTo>
                  <a:lnTo>
                    <a:pt x="829" y="7527"/>
                  </a:lnTo>
                  <a:lnTo>
                    <a:pt x="1096" y="7916"/>
                  </a:lnTo>
                  <a:lnTo>
                    <a:pt x="1413" y="8257"/>
                  </a:lnTo>
                  <a:lnTo>
                    <a:pt x="1754" y="8574"/>
                  </a:lnTo>
                  <a:lnTo>
                    <a:pt x="2144" y="8842"/>
                  </a:lnTo>
                  <a:lnTo>
                    <a:pt x="2533" y="9085"/>
                  </a:lnTo>
                  <a:lnTo>
                    <a:pt x="2947" y="9280"/>
                  </a:lnTo>
                  <a:lnTo>
                    <a:pt x="3386" y="9451"/>
                  </a:lnTo>
                  <a:lnTo>
                    <a:pt x="3849" y="9572"/>
                  </a:lnTo>
                  <a:lnTo>
                    <a:pt x="4336" y="9645"/>
                  </a:lnTo>
                  <a:lnTo>
                    <a:pt x="4823" y="9670"/>
                  </a:lnTo>
                  <a:lnTo>
                    <a:pt x="4823" y="9670"/>
                  </a:lnTo>
                  <a:lnTo>
                    <a:pt x="5334" y="9645"/>
                  </a:lnTo>
                  <a:lnTo>
                    <a:pt x="5797" y="9572"/>
                  </a:lnTo>
                  <a:lnTo>
                    <a:pt x="6260" y="9451"/>
                  </a:lnTo>
                  <a:lnTo>
                    <a:pt x="6698" y="9280"/>
                  </a:lnTo>
                  <a:lnTo>
                    <a:pt x="7136" y="9085"/>
                  </a:lnTo>
                  <a:lnTo>
                    <a:pt x="7526" y="8842"/>
                  </a:lnTo>
                  <a:lnTo>
                    <a:pt x="7892" y="8574"/>
                  </a:lnTo>
                  <a:lnTo>
                    <a:pt x="8232" y="8257"/>
                  </a:lnTo>
                  <a:lnTo>
                    <a:pt x="8549" y="7916"/>
                  </a:lnTo>
                  <a:lnTo>
                    <a:pt x="8841" y="7527"/>
                  </a:lnTo>
                  <a:lnTo>
                    <a:pt x="9085" y="7137"/>
                  </a:lnTo>
                  <a:lnTo>
                    <a:pt x="9280" y="6723"/>
                  </a:lnTo>
                  <a:lnTo>
                    <a:pt x="9450" y="6284"/>
                  </a:lnTo>
                  <a:lnTo>
                    <a:pt x="9572" y="5822"/>
                  </a:lnTo>
                  <a:lnTo>
                    <a:pt x="9645" y="5335"/>
                  </a:lnTo>
                  <a:lnTo>
                    <a:pt x="9669" y="4847"/>
                  </a:lnTo>
                  <a:lnTo>
                    <a:pt x="9669" y="4847"/>
                  </a:lnTo>
                  <a:lnTo>
                    <a:pt x="9645" y="4336"/>
                  </a:lnTo>
                  <a:lnTo>
                    <a:pt x="9572" y="3873"/>
                  </a:lnTo>
                  <a:lnTo>
                    <a:pt x="9450" y="3411"/>
                  </a:lnTo>
                  <a:lnTo>
                    <a:pt x="9280" y="2972"/>
                  </a:lnTo>
                  <a:lnTo>
                    <a:pt x="9085" y="2534"/>
                  </a:lnTo>
                  <a:lnTo>
                    <a:pt x="8841" y="2144"/>
                  </a:lnTo>
                  <a:lnTo>
                    <a:pt x="8549" y="1779"/>
                  </a:lnTo>
                  <a:lnTo>
                    <a:pt x="8232" y="1438"/>
                  </a:lnTo>
                  <a:lnTo>
                    <a:pt x="7892" y="1121"/>
                  </a:lnTo>
                  <a:lnTo>
                    <a:pt x="7526" y="829"/>
                  </a:lnTo>
                  <a:lnTo>
                    <a:pt x="7136" y="585"/>
                  </a:lnTo>
                  <a:lnTo>
                    <a:pt x="6698" y="391"/>
                  </a:lnTo>
                  <a:lnTo>
                    <a:pt x="6260" y="220"/>
                  </a:lnTo>
                  <a:lnTo>
                    <a:pt x="5797" y="98"/>
                  </a:lnTo>
                  <a:lnTo>
                    <a:pt x="5334" y="25"/>
                  </a:lnTo>
                  <a:lnTo>
                    <a:pt x="4823" y="1"/>
                  </a:lnTo>
                  <a:lnTo>
                    <a:pt x="4823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976;p52">
              <a:extLst>
                <a:ext uri="{FF2B5EF4-FFF2-40B4-BE49-F238E27FC236}">
                  <a16:creationId xmlns:a16="http://schemas.microsoft.com/office/drawing/2014/main" id="{AE8170A3-84C9-435F-B5B7-BDF96842480B}"/>
                </a:ext>
              </a:extLst>
            </p:cNvPr>
            <p:cNvSpPr/>
            <p:nvPr/>
          </p:nvSpPr>
          <p:spPr>
            <a:xfrm>
              <a:off x="4024300" y="3058425"/>
              <a:ext cx="84650" cy="84650"/>
            </a:xfrm>
            <a:custGeom>
              <a:avLst/>
              <a:gdLst/>
              <a:ahLst/>
              <a:cxnLst/>
              <a:rect l="l" t="t" r="r" b="b"/>
              <a:pathLst>
                <a:path w="3386" h="3386" fill="none" extrusionOk="0">
                  <a:moveTo>
                    <a:pt x="0" y="3385"/>
                  </a:moveTo>
                  <a:lnTo>
                    <a:pt x="0" y="3385"/>
                  </a:lnTo>
                  <a:lnTo>
                    <a:pt x="25" y="3020"/>
                  </a:lnTo>
                  <a:lnTo>
                    <a:pt x="74" y="2704"/>
                  </a:lnTo>
                  <a:lnTo>
                    <a:pt x="147" y="2363"/>
                  </a:lnTo>
                  <a:lnTo>
                    <a:pt x="268" y="2070"/>
                  </a:lnTo>
                  <a:lnTo>
                    <a:pt x="414" y="1754"/>
                  </a:lnTo>
                  <a:lnTo>
                    <a:pt x="585" y="1486"/>
                  </a:lnTo>
                  <a:lnTo>
                    <a:pt x="780" y="1218"/>
                  </a:lnTo>
                  <a:lnTo>
                    <a:pt x="999" y="974"/>
                  </a:lnTo>
                  <a:lnTo>
                    <a:pt x="1243" y="755"/>
                  </a:lnTo>
                  <a:lnTo>
                    <a:pt x="1510" y="560"/>
                  </a:lnTo>
                  <a:lnTo>
                    <a:pt x="1778" y="390"/>
                  </a:lnTo>
                  <a:lnTo>
                    <a:pt x="2071" y="244"/>
                  </a:lnTo>
                  <a:lnTo>
                    <a:pt x="2387" y="146"/>
                  </a:lnTo>
                  <a:lnTo>
                    <a:pt x="2704" y="49"/>
                  </a:lnTo>
                  <a:lnTo>
                    <a:pt x="3045" y="0"/>
                  </a:lnTo>
                  <a:lnTo>
                    <a:pt x="3386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977;p52">
              <a:extLst>
                <a:ext uri="{FF2B5EF4-FFF2-40B4-BE49-F238E27FC236}">
                  <a16:creationId xmlns:a16="http://schemas.microsoft.com/office/drawing/2014/main" id="{52EB090F-1742-467D-9907-0C695687B91B}"/>
                </a:ext>
              </a:extLst>
            </p:cNvPr>
            <p:cNvSpPr/>
            <p:nvPr/>
          </p:nvSpPr>
          <p:spPr>
            <a:xfrm>
              <a:off x="4205750" y="3248375"/>
              <a:ext cx="154050" cy="153475"/>
            </a:xfrm>
            <a:custGeom>
              <a:avLst/>
              <a:gdLst/>
              <a:ahLst/>
              <a:cxnLst/>
              <a:rect l="l" t="t" r="r" b="b"/>
              <a:pathLst>
                <a:path w="6162" h="6139" fill="none" extrusionOk="0">
                  <a:moveTo>
                    <a:pt x="0" y="1024"/>
                  </a:moveTo>
                  <a:lnTo>
                    <a:pt x="4969" y="5992"/>
                  </a:lnTo>
                  <a:lnTo>
                    <a:pt x="4969" y="5992"/>
                  </a:lnTo>
                  <a:lnTo>
                    <a:pt x="5042" y="6041"/>
                  </a:lnTo>
                  <a:lnTo>
                    <a:pt x="5115" y="6090"/>
                  </a:lnTo>
                  <a:lnTo>
                    <a:pt x="5212" y="6114"/>
                  </a:lnTo>
                  <a:lnTo>
                    <a:pt x="5310" y="6138"/>
                  </a:lnTo>
                  <a:lnTo>
                    <a:pt x="5407" y="6114"/>
                  </a:lnTo>
                  <a:lnTo>
                    <a:pt x="5480" y="6090"/>
                  </a:lnTo>
                  <a:lnTo>
                    <a:pt x="5577" y="6041"/>
                  </a:lnTo>
                  <a:lnTo>
                    <a:pt x="5651" y="5992"/>
                  </a:lnTo>
                  <a:lnTo>
                    <a:pt x="6016" y="5627"/>
                  </a:lnTo>
                  <a:lnTo>
                    <a:pt x="6016" y="5627"/>
                  </a:lnTo>
                  <a:lnTo>
                    <a:pt x="6089" y="5554"/>
                  </a:lnTo>
                  <a:lnTo>
                    <a:pt x="6138" y="5456"/>
                  </a:lnTo>
                  <a:lnTo>
                    <a:pt x="6162" y="5359"/>
                  </a:lnTo>
                  <a:lnTo>
                    <a:pt x="6162" y="5286"/>
                  </a:lnTo>
                  <a:lnTo>
                    <a:pt x="6162" y="5188"/>
                  </a:lnTo>
                  <a:lnTo>
                    <a:pt x="6138" y="5091"/>
                  </a:lnTo>
                  <a:lnTo>
                    <a:pt x="6089" y="5018"/>
                  </a:lnTo>
                  <a:lnTo>
                    <a:pt x="6016" y="4921"/>
                  </a:lnTo>
                  <a:lnTo>
                    <a:pt x="1072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" name="Google Shape;1193;p52">
            <a:extLst>
              <a:ext uri="{FF2B5EF4-FFF2-40B4-BE49-F238E27FC236}">
                <a16:creationId xmlns:a16="http://schemas.microsoft.com/office/drawing/2014/main" id="{1480F612-C2DA-4B8E-95FC-80199DE347A6}"/>
              </a:ext>
            </a:extLst>
          </p:cNvPr>
          <p:cNvGrpSpPr/>
          <p:nvPr/>
        </p:nvGrpSpPr>
        <p:grpSpPr>
          <a:xfrm>
            <a:off x="7372811" y="718175"/>
            <a:ext cx="671273" cy="1032695"/>
            <a:chOff x="1988225" y="4286525"/>
            <a:chExt cx="305075" cy="493200"/>
          </a:xfrm>
        </p:grpSpPr>
        <p:sp>
          <p:nvSpPr>
            <p:cNvPr id="51" name="Google Shape;1194;p52">
              <a:extLst>
                <a:ext uri="{FF2B5EF4-FFF2-40B4-BE49-F238E27FC236}">
                  <a16:creationId xmlns:a16="http://schemas.microsoft.com/office/drawing/2014/main" id="{497F1666-F9CB-4322-94FF-47AC5669CC27}"/>
                </a:ext>
              </a:extLst>
            </p:cNvPr>
            <p:cNvSpPr/>
            <p:nvPr/>
          </p:nvSpPr>
          <p:spPr>
            <a:xfrm>
              <a:off x="2178800" y="4519725"/>
              <a:ext cx="114500" cy="114475"/>
            </a:xfrm>
            <a:custGeom>
              <a:avLst/>
              <a:gdLst/>
              <a:ahLst/>
              <a:cxnLst/>
              <a:rect l="l" t="t" r="r" b="b"/>
              <a:pathLst>
                <a:path w="4580" h="4579" fill="none" extrusionOk="0">
                  <a:moveTo>
                    <a:pt x="731" y="4189"/>
                  </a:moveTo>
                  <a:lnTo>
                    <a:pt x="731" y="4189"/>
                  </a:lnTo>
                  <a:lnTo>
                    <a:pt x="853" y="4286"/>
                  </a:lnTo>
                  <a:lnTo>
                    <a:pt x="999" y="4384"/>
                  </a:lnTo>
                  <a:lnTo>
                    <a:pt x="1170" y="4457"/>
                  </a:lnTo>
                  <a:lnTo>
                    <a:pt x="1316" y="4506"/>
                  </a:lnTo>
                  <a:lnTo>
                    <a:pt x="1486" y="4554"/>
                  </a:lnTo>
                  <a:lnTo>
                    <a:pt x="1657" y="4579"/>
                  </a:lnTo>
                  <a:lnTo>
                    <a:pt x="1827" y="4579"/>
                  </a:lnTo>
                  <a:lnTo>
                    <a:pt x="1973" y="4579"/>
                  </a:lnTo>
                  <a:lnTo>
                    <a:pt x="2144" y="4579"/>
                  </a:lnTo>
                  <a:lnTo>
                    <a:pt x="2314" y="4530"/>
                  </a:lnTo>
                  <a:lnTo>
                    <a:pt x="2485" y="4481"/>
                  </a:lnTo>
                  <a:lnTo>
                    <a:pt x="2631" y="4433"/>
                  </a:lnTo>
                  <a:lnTo>
                    <a:pt x="2777" y="4360"/>
                  </a:lnTo>
                  <a:lnTo>
                    <a:pt x="2923" y="4262"/>
                  </a:lnTo>
                  <a:lnTo>
                    <a:pt x="3069" y="4165"/>
                  </a:lnTo>
                  <a:lnTo>
                    <a:pt x="3191" y="4043"/>
                  </a:lnTo>
                  <a:lnTo>
                    <a:pt x="3191" y="4043"/>
                  </a:lnTo>
                  <a:lnTo>
                    <a:pt x="3337" y="3872"/>
                  </a:lnTo>
                  <a:lnTo>
                    <a:pt x="3483" y="3653"/>
                  </a:lnTo>
                  <a:lnTo>
                    <a:pt x="3605" y="3410"/>
                  </a:lnTo>
                  <a:lnTo>
                    <a:pt x="3751" y="3117"/>
                  </a:lnTo>
                  <a:lnTo>
                    <a:pt x="3995" y="2484"/>
                  </a:lnTo>
                  <a:lnTo>
                    <a:pt x="4214" y="1827"/>
                  </a:lnTo>
                  <a:lnTo>
                    <a:pt x="4409" y="1169"/>
                  </a:lnTo>
                  <a:lnTo>
                    <a:pt x="4531" y="609"/>
                  </a:lnTo>
                  <a:lnTo>
                    <a:pt x="4579" y="219"/>
                  </a:lnTo>
                  <a:lnTo>
                    <a:pt x="4579" y="97"/>
                  </a:lnTo>
                  <a:lnTo>
                    <a:pt x="4579" y="24"/>
                  </a:lnTo>
                  <a:lnTo>
                    <a:pt x="4579" y="24"/>
                  </a:lnTo>
                  <a:lnTo>
                    <a:pt x="4506" y="0"/>
                  </a:lnTo>
                  <a:lnTo>
                    <a:pt x="4385" y="0"/>
                  </a:lnTo>
                  <a:lnTo>
                    <a:pt x="3970" y="73"/>
                  </a:lnTo>
                  <a:lnTo>
                    <a:pt x="3410" y="195"/>
                  </a:lnTo>
                  <a:lnTo>
                    <a:pt x="2777" y="365"/>
                  </a:lnTo>
                  <a:lnTo>
                    <a:pt x="2095" y="609"/>
                  </a:lnTo>
                  <a:lnTo>
                    <a:pt x="1462" y="852"/>
                  </a:lnTo>
                  <a:lnTo>
                    <a:pt x="1194" y="974"/>
                  </a:lnTo>
                  <a:lnTo>
                    <a:pt x="926" y="1120"/>
                  </a:lnTo>
                  <a:lnTo>
                    <a:pt x="707" y="1266"/>
                  </a:lnTo>
                  <a:lnTo>
                    <a:pt x="561" y="1388"/>
                  </a:lnTo>
                  <a:lnTo>
                    <a:pt x="561" y="1388"/>
                  </a:lnTo>
                  <a:lnTo>
                    <a:pt x="439" y="1534"/>
                  </a:lnTo>
                  <a:lnTo>
                    <a:pt x="342" y="1656"/>
                  </a:lnTo>
                  <a:lnTo>
                    <a:pt x="244" y="1802"/>
                  </a:lnTo>
                  <a:lnTo>
                    <a:pt x="171" y="1973"/>
                  </a:lnTo>
                  <a:lnTo>
                    <a:pt x="98" y="2119"/>
                  </a:lnTo>
                  <a:lnTo>
                    <a:pt x="49" y="2289"/>
                  </a:lnTo>
                  <a:lnTo>
                    <a:pt x="25" y="2436"/>
                  </a:lnTo>
                  <a:lnTo>
                    <a:pt x="1" y="2606"/>
                  </a:lnTo>
                  <a:lnTo>
                    <a:pt x="1" y="2776"/>
                  </a:lnTo>
                  <a:lnTo>
                    <a:pt x="25" y="2947"/>
                  </a:lnTo>
                  <a:lnTo>
                    <a:pt x="49" y="3117"/>
                  </a:lnTo>
                  <a:lnTo>
                    <a:pt x="98" y="3264"/>
                  </a:lnTo>
                  <a:lnTo>
                    <a:pt x="147" y="3434"/>
                  </a:lnTo>
                  <a:lnTo>
                    <a:pt x="220" y="3580"/>
                  </a:lnTo>
                  <a:lnTo>
                    <a:pt x="317" y="3726"/>
                  </a:lnTo>
                  <a:lnTo>
                    <a:pt x="415" y="3872"/>
                  </a:lnTo>
                  <a:lnTo>
                    <a:pt x="731" y="418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1195;p52">
              <a:extLst>
                <a:ext uri="{FF2B5EF4-FFF2-40B4-BE49-F238E27FC236}">
                  <a16:creationId xmlns:a16="http://schemas.microsoft.com/office/drawing/2014/main" id="{7A96D004-8CFF-44B1-8564-6F9689388E1E}"/>
                </a:ext>
              </a:extLst>
            </p:cNvPr>
            <p:cNvSpPr/>
            <p:nvPr/>
          </p:nvSpPr>
          <p:spPr>
            <a:xfrm>
              <a:off x="1988225" y="4539200"/>
              <a:ext cx="156500" cy="156500"/>
            </a:xfrm>
            <a:custGeom>
              <a:avLst/>
              <a:gdLst/>
              <a:ahLst/>
              <a:cxnLst/>
              <a:rect l="l" t="t" r="r" b="b"/>
              <a:pathLst>
                <a:path w="6260" h="6260" fill="none" extrusionOk="0">
                  <a:moveTo>
                    <a:pt x="5675" y="5334"/>
                  </a:moveTo>
                  <a:lnTo>
                    <a:pt x="5675" y="5334"/>
                  </a:lnTo>
                  <a:lnTo>
                    <a:pt x="5821" y="5139"/>
                  </a:lnTo>
                  <a:lnTo>
                    <a:pt x="5943" y="4944"/>
                  </a:lnTo>
                  <a:lnTo>
                    <a:pt x="6041" y="4725"/>
                  </a:lnTo>
                  <a:lnTo>
                    <a:pt x="6138" y="4506"/>
                  </a:lnTo>
                  <a:lnTo>
                    <a:pt x="6187" y="4287"/>
                  </a:lnTo>
                  <a:lnTo>
                    <a:pt x="6235" y="4043"/>
                  </a:lnTo>
                  <a:lnTo>
                    <a:pt x="6260" y="3824"/>
                  </a:lnTo>
                  <a:lnTo>
                    <a:pt x="6260" y="3581"/>
                  </a:lnTo>
                  <a:lnTo>
                    <a:pt x="6235" y="3361"/>
                  </a:lnTo>
                  <a:lnTo>
                    <a:pt x="6187" y="3118"/>
                  </a:lnTo>
                  <a:lnTo>
                    <a:pt x="6138" y="2899"/>
                  </a:lnTo>
                  <a:lnTo>
                    <a:pt x="6041" y="2679"/>
                  </a:lnTo>
                  <a:lnTo>
                    <a:pt x="5943" y="2460"/>
                  </a:lnTo>
                  <a:lnTo>
                    <a:pt x="5821" y="2265"/>
                  </a:lnTo>
                  <a:lnTo>
                    <a:pt x="5675" y="2071"/>
                  </a:lnTo>
                  <a:lnTo>
                    <a:pt x="5505" y="1900"/>
                  </a:lnTo>
                  <a:lnTo>
                    <a:pt x="5505" y="1900"/>
                  </a:lnTo>
                  <a:lnTo>
                    <a:pt x="5286" y="1705"/>
                  </a:lnTo>
                  <a:lnTo>
                    <a:pt x="4993" y="1510"/>
                  </a:lnTo>
                  <a:lnTo>
                    <a:pt x="4652" y="1316"/>
                  </a:lnTo>
                  <a:lnTo>
                    <a:pt x="4263" y="1145"/>
                  </a:lnTo>
                  <a:lnTo>
                    <a:pt x="3849" y="975"/>
                  </a:lnTo>
                  <a:lnTo>
                    <a:pt x="3410" y="804"/>
                  </a:lnTo>
                  <a:lnTo>
                    <a:pt x="2485" y="487"/>
                  </a:lnTo>
                  <a:lnTo>
                    <a:pt x="1608" y="244"/>
                  </a:lnTo>
                  <a:lnTo>
                    <a:pt x="853" y="73"/>
                  </a:lnTo>
                  <a:lnTo>
                    <a:pt x="536" y="25"/>
                  </a:lnTo>
                  <a:lnTo>
                    <a:pt x="293" y="0"/>
                  </a:lnTo>
                  <a:lnTo>
                    <a:pt x="122" y="0"/>
                  </a:lnTo>
                  <a:lnTo>
                    <a:pt x="25" y="25"/>
                  </a:lnTo>
                  <a:lnTo>
                    <a:pt x="25" y="25"/>
                  </a:lnTo>
                  <a:lnTo>
                    <a:pt x="1" y="122"/>
                  </a:lnTo>
                  <a:lnTo>
                    <a:pt x="1" y="293"/>
                  </a:lnTo>
                  <a:lnTo>
                    <a:pt x="25" y="536"/>
                  </a:lnTo>
                  <a:lnTo>
                    <a:pt x="74" y="853"/>
                  </a:lnTo>
                  <a:lnTo>
                    <a:pt x="244" y="1608"/>
                  </a:lnTo>
                  <a:lnTo>
                    <a:pt x="488" y="2485"/>
                  </a:lnTo>
                  <a:lnTo>
                    <a:pt x="804" y="3410"/>
                  </a:lnTo>
                  <a:lnTo>
                    <a:pt x="975" y="3848"/>
                  </a:lnTo>
                  <a:lnTo>
                    <a:pt x="1145" y="4262"/>
                  </a:lnTo>
                  <a:lnTo>
                    <a:pt x="1316" y="4652"/>
                  </a:lnTo>
                  <a:lnTo>
                    <a:pt x="1511" y="4993"/>
                  </a:lnTo>
                  <a:lnTo>
                    <a:pt x="1705" y="5285"/>
                  </a:lnTo>
                  <a:lnTo>
                    <a:pt x="1900" y="5505"/>
                  </a:lnTo>
                  <a:lnTo>
                    <a:pt x="1900" y="5505"/>
                  </a:lnTo>
                  <a:lnTo>
                    <a:pt x="2071" y="5675"/>
                  </a:lnTo>
                  <a:lnTo>
                    <a:pt x="2266" y="5821"/>
                  </a:lnTo>
                  <a:lnTo>
                    <a:pt x="2460" y="5943"/>
                  </a:lnTo>
                  <a:lnTo>
                    <a:pt x="2680" y="6040"/>
                  </a:lnTo>
                  <a:lnTo>
                    <a:pt x="2899" y="6138"/>
                  </a:lnTo>
                  <a:lnTo>
                    <a:pt x="3118" y="6187"/>
                  </a:lnTo>
                  <a:lnTo>
                    <a:pt x="3362" y="6235"/>
                  </a:lnTo>
                  <a:lnTo>
                    <a:pt x="3581" y="6260"/>
                  </a:lnTo>
                  <a:lnTo>
                    <a:pt x="3824" y="6260"/>
                  </a:lnTo>
                  <a:lnTo>
                    <a:pt x="4043" y="6235"/>
                  </a:lnTo>
                  <a:lnTo>
                    <a:pt x="4287" y="6187"/>
                  </a:lnTo>
                  <a:lnTo>
                    <a:pt x="4506" y="6138"/>
                  </a:lnTo>
                  <a:lnTo>
                    <a:pt x="4725" y="6040"/>
                  </a:lnTo>
                  <a:lnTo>
                    <a:pt x="4945" y="5943"/>
                  </a:lnTo>
                  <a:lnTo>
                    <a:pt x="5139" y="5821"/>
                  </a:lnTo>
                  <a:lnTo>
                    <a:pt x="5334" y="5675"/>
                  </a:lnTo>
                  <a:lnTo>
                    <a:pt x="5675" y="5334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1196;p52">
              <a:extLst>
                <a:ext uri="{FF2B5EF4-FFF2-40B4-BE49-F238E27FC236}">
                  <a16:creationId xmlns:a16="http://schemas.microsoft.com/office/drawing/2014/main" id="{99CC6010-726A-4BA6-87E8-654025AA9D2C}"/>
                </a:ext>
              </a:extLst>
            </p:cNvPr>
            <p:cNvSpPr/>
            <p:nvPr/>
          </p:nvSpPr>
          <p:spPr>
            <a:xfrm>
              <a:off x="2042425" y="4286525"/>
              <a:ext cx="239300" cy="236250"/>
            </a:xfrm>
            <a:custGeom>
              <a:avLst/>
              <a:gdLst/>
              <a:ahLst/>
              <a:cxnLst/>
              <a:rect l="l" t="t" r="r" b="b"/>
              <a:pathLst>
                <a:path w="9572" h="9450" fill="none" extrusionOk="0">
                  <a:moveTo>
                    <a:pt x="5358" y="9450"/>
                  </a:moveTo>
                  <a:lnTo>
                    <a:pt x="5358" y="9450"/>
                  </a:lnTo>
                  <a:lnTo>
                    <a:pt x="5650" y="9328"/>
                  </a:lnTo>
                  <a:lnTo>
                    <a:pt x="5918" y="9133"/>
                  </a:lnTo>
                  <a:lnTo>
                    <a:pt x="6162" y="8914"/>
                  </a:lnTo>
                  <a:lnTo>
                    <a:pt x="6381" y="8646"/>
                  </a:lnTo>
                  <a:lnTo>
                    <a:pt x="6381" y="8646"/>
                  </a:lnTo>
                  <a:lnTo>
                    <a:pt x="6649" y="8670"/>
                  </a:lnTo>
                  <a:lnTo>
                    <a:pt x="6917" y="8670"/>
                  </a:lnTo>
                  <a:lnTo>
                    <a:pt x="7160" y="8646"/>
                  </a:lnTo>
                  <a:lnTo>
                    <a:pt x="7404" y="8597"/>
                  </a:lnTo>
                  <a:lnTo>
                    <a:pt x="7623" y="8524"/>
                  </a:lnTo>
                  <a:lnTo>
                    <a:pt x="7818" y="8427"/>
                  </a:lnTo>
                  <a:lnTo>
                    <a:pt x="7989" y="8305"/>
                  </a:lnTo>
                  <a:lnTo>
                    <a:pt x="8159" y="8159"/>
                  </a:lnTo>
                  <a:lnTo>
                    <a:pt x="8305" y="7989"/>
                  </a:lnTo>
                  <a:lnTo>
                    <a:pt x="8427" y="7794"/>
                  </a:lnTo>
                  <a:lnTo>
                    <a:pt x="8524" y="7599"/>
                  </a:lnTo>
                  <a:lnTo>
                    <a:pt x="8597" y="7380"/>
                  </a:lnTo>
                  <a:lnTo>
                    <a:pt x="8670" y="7160"/>
                  </a:lnTo>
                  <a:lnTo>
                    <a:pt x="8695" y="6917"/>
                  </a:lnTo>
                  <a:lnTo>
                    <a:pt x="8695" y="6649"/>
                  </a:lnTo>
                  <a:lnTo>
                    <a:pt x="8670" y="6381"/>
                  </a:lnTo>
                  <a:lnTo>
                    <a:pt x="8670" y="6381"/>
                  </a:lnTo>
                  <a:lnTo>
                    <a:pt x="8865" y="6211"/>
                  </a:lnTo>
                  <a:lnTo>
                    <a:pt x="9060" y="6016"/>
                  </a:lnTo>
                  <a:lnTo>
                    <a:pt x="9206" y="5821"/>
                  </a:lnTo>
                  <a:lnTo>
                    <a:pt x="9328" y="5626"/>
                  </a:lnTo>
                  <a:lnTo>
                    <a:pt x="9425" y="5407"/>
                  </a:lnTo>
                  <a:lnTo>
                    <a:pt x="9499" y="5212"/>
                  </a:lnTo>
                  <a:lnTo>
                    <a:pt x="9547" y="4993"/>
                  </a:lnTo>
                  <a:lnTo>
                    <a:pt x="9572" y="4774"/>
                  </a:lnTo>
                  <a:lnTo>
                    <a:pt x="9547" y="4554"/>
                  </a:lnTo>
                  <a:lnTo>
                    <a:pt x="9499" y="4335"/>
                  </a:lnTo>
                  <a:lnTo>
                    <a:pt x="9425" y="4116"/>
                  </a:lnTo>
                  <a:lnTo>
                    <a:pt x="9328" y="3921"/>
                  </a:lnTo>
                  <a:lnTo>
                    <a:pt x="9206" y="3702"/>
                  </a:lnTo>
                  <a:lnTo>
                    <a:pt x="9060" y="3507"/>
                  </a:lnTo>
                  <a:lnTo>
                    <a:pt x="8865" y="3337"/>
                  </a:lnTo>
                  <a:lnTo>
                    <a:pt x="8670" y="3166"/>
                  </a:lnTo>
                  <a:lnTo>
                    <a:pt x="8670" y="3166"/>
                  </a:lnTo>
                  <a:lnTo>
                    <a:pt x="8695" y="2898"/>
                  </a:lnTo>
                  <a:lnTo>
                    <a:pt x="8695" y="2630"/>
                  </a:lnTo>
                  <a:lnTo>
                    <a:pt x="8670" y="2387"/>
                  </a:lnTo>
                  <a:lnTo>
                    <a:pt x="8597" y="2143"/>
                  </a:lnTo>
                  <a:lnTo>
                    <a:pt x="8524" y="1924"/>
                  </a:lnTo>
                  <a:lnTo>
                    <a:pt x="8427" y="1729"/>
                  </a:lnTo>
                  <a:lnTo>
                    <a:pt x="8305" y="1559"/>
                  </a:lnTo>
                  <a:lnTo>
                    <a:pt x="8159" y="1388"/>
                  </a:lnTo>
                  <a:lnTo>
                    <a:pt x="7989" y="1242"/>
                  </a:lnTo>
                  <a:lnTo>
                    <a:pt x="7818" y="1120"/>
                  </a:lnTo>
                  <a:lnTo>
                    <a:pt x="7623" y="1023"/>
                  </a:lnTo>
                  <a:lnTo>
                    <a:pt x="7404" y="950"/>
                  </a:lnTo>
                  <a:lnTo>
                    <a:pt x="7160" y="901"/>
                  </a:lnTo>
                  <a:lnTo>
                    <a:pt x="6917" y="853"/>
                  </a:lnTo>
                  <a:lnTo>
                    <a:pt x="6649" y="853"/>
                  </a:lnTo>
                  <a:lnTo>
                    <a:pt x="6381" y="901"/>
                  </a:lnTo>
                  <a:lnTo>
                    <a:pt x="6381" y="901"/>
                  </a:lnTo>
                  <a:lnTo>
                    <a:pt x="6211" y="682"/>
                  </a:lnTo>
                  <a:lnTo>
                    <a:pt x="6040" y="487"/>
                  </a:lnTo>
                  <a:lnTo>
                    <a:pt x="5845" y="341"/>
                  </a:lnTo>
                  <a:lnTo>
                    <a:pt x="5626" y="219"/>
                  </a:lnTo>
                  <a:lnTo>
                    <a:pt x="5431" y="122"/>
                  </a:lnTo>
                  <a:lnTo>
                    <a:pt x="5212" y="49"/>
                  </a:lnTo>
                  <a:lnTo>
                    <a:pt x="4993" y="0"/>
                  </a:lnTo>
                  <a:lnTo>
                    <a:pt x="4774" y="0"/>
                  </a:lnTo>
                  <a:lnTo>
                    <a:pt x="4555" y="0"/>
                  </a:lnTo>
                  <a:lnTo>
                    <a:pt x="4335" y="49"/>
                  </a:lnTo>
                  <a:lnTo>
                    <a:pt x="4140" y="122"/>
                  </a:lnTo>
                  <a:lnTo>
                    <a:pt x="3921" y="219"/>
                  </a:lnTo>
                  <a:lnTo>
                    <a:pt x="3726" y="341"/>
                  </a:lnTo>
                  <a:lnTo>
                    <a:pt x="3532" y="487"/>
                  </a:lnTo>
                  <a:lnTo>
                    <a:pt x="3337" y="682"/>
                  </a:lnTo>
                  <a:lnTo>
                    <a:pt x="3166" y="901"/>
                  </a:lnTo>
                  <a:lnTo>
                    <a:pt x="3166" y="901"/>
                  </a:lnTo>
                  <a:lnTo>
                    <a:pt x="2898" y="853"/>
                  </a:lnTo>
                  <a:lnTo>
                    <a:pt x="2655" y="853"/>
                  </a:lnTo>
                  <a:lnTo>
                    <a:pt x="2387" y="901"/>
                  </a:lnTo>
                  <a:lnTo>
                    <a:pt x="2168" y="950"/>
                  </a:lnTo>
                  <a:lnTo>
                    <a:pt x="1949" y="1023"/>
                  </a:lnTo>
                  <a:lnTo>
                    <a:pt x="1754" y="1120"/>
                  </a:lnTo>
                  <a:lnTo>
                    <a:pt x="1559" y="1242"/>
                  </a:lnTo>
                  <a:lnTo>
                    <a:pt x="1388" y="1388"/>
                  </a:lnTo>
                  <a:lnTo>
                    <a:pt x="1267" y="1559"/>
                  </a:lnTo>
                  <a:lnTo>
                    <a:pt x="1120" y="1729"/>
                  </a:lnTo>
                  <a:lnTo>
                    <a:pt x="1023" y="1924"/>
                  </a:lnTo>
                  <a:lnTo>
                    <a:pt x="950" y="2143"/>
                  </a:lnTo>
                  <a:lnTo>
                    <a:pt x="901" y="2387"/>
                  </a:lnTo>
                  <a:lnTo>
                    <a:pt x="877" y="2630"/>
                  </a:lnTo>
                  <a:lnTo>
                    <a:pt x="877" y="2898"/>
                  </a:lnTo>
                  <a:lnTo>
                    <a:pt x="901" y="3166"/>
                  </a:lnTo>
                  <a:lnTo>
                    <a:pt x="901" y="3166"/>
                  </a:lnTo>
                  <a:lnTo>
                    <a:pt x="682" y="3337"/>
                  </a:lnTo>
                  <a:lnTo>
                    <a:pt x="512" y="3507"/>
                  </a:lnTo>
                  <a:lnTo>
                    <a:pt x="341" y="3702"/>
                  </a:lnTo>
                  <a:lnTo>
                    <a:pt x="219" y="3921"/>
                  </a:lnTo>
                  <a:lnTo>
                    <a:pt x="122" y="4116"/>
                  </a:lnTo>
                  <a:lnTo>
                    <a:pt x="49" y="4335"/>
                  </a:lnTo>
                  <a:lnTo>
                    <a:pt x="24" y="4554"/>
                  </a:lnTo>
                  <a:lnTo>
                    <a:pt x="0" y="4774"/>
                  </a:lnTo>
                  <a:lnTo>
                    <a:pt x="24" y="4993"/>
                  </a:lnTo>
                  <a:lnTo>
                    <a:pt x="49" y="5212"/>
                  </a:lnTo>
                  <a:lnTo>
                    <a:pt x="122" y="5407"/>
                  </a:lnTo>
                  <a:lnTo>
                    <a:pt x="219" y="5626"/>
                  </a:lnTo>
                  <a:lnTo>
                    <a:pt x="341" y="5821"/>
                  </a:lnTo>
                  <a:lnTo>
                    <a:pt x="512" y="6016"/>
                  </a:lnTo>
                  <a:lnTo>
                    <a:pt x="682" y="6211"/>
                  </a:lnTo>
                  <a:lnTo>
                    <a:pt x="901" y="6381"/>
                  </a:lnTo>
                  <a:lnTo>
                    <a:pt x="901" y="6381"/>
                  </a:lnTo>
                  <a:lnTo>
                    <a:pt x="877" y="6649"/>
                  </a:lnTo>
                  <a:lnTo>
                    <a:pt x="877" y="6917"/>
                  </a:lnTo>
                  <a:lnTo>
                    <a:pt x="901" y="7160"/>
                  </a:lnTo>
                  <a:lnTo>
                    <a:pt x="950" y="7380"/>
                  </a:lnTo>
                  <a:lnTo>
                    <a:pt x="1023" y="7599"/>
                  </a:lnTo>
                  <a:lnTo>
                    <a:pt x="1120" y="7794"/>
                  </a:lnTo>
                  <a:lnTo>
                    <a:pt x="1267" y="7989"/>
                  </a:lnTo>
                  <a:lnTo>
                    <a:pt x="1388" y="8159"/>
                  </a:lnTo>
                  <a:lnTo>
                    <a:pt x="1559" y="8305"/>
                  </a:lnTo>
                  <a:lnTo>
                    <a:pt x="1754" y="8427"/>
                  </a:lnTo>
                  <a:lnTo>
                    <a:pt x="1949" y="8524"/>
                  </a:lnTo>
                  <a:lnTo>
                    <a:pt x="2168" y="8597"/>
                  </a:lnTo>
                  <a:lnTo>
                    <a:pt x="2387" y="8646"/>
                  </a:lnTo>
                  <a:lnTo>
                    <a:pt x="2655" y="8670"/>
                  </a:lnTo>
                  <a:lnTo>
                    <a:pt x="2898" y="8670"/>
                  </a:lnTo>
                  <a:lnTo>
                    <a:pt x="3166" y="8646"/>
                  </a:lnTo>
                  <a:lnTo>
                    <a:pt x="3166" y="8646"/>
                  </a:lnTo>
                  <a:lnTo>
                    <a:pt x="3410" y="8914"/>
                  </a:lnTo>
                  <a:lnTo>
                    <a:pt x="3653" y="9133"/>
                  </a:lnTo>
                  <a:lnTo>
                    <a:pt x="3921" y="9328"/>
                  </a:lnTo>
                  <a:lnTo>
                    <a:pt x="4189" y="945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1197;p52">
              <a:extLst>
                <a:ext uri="{FF2B5EF4-FFF2-40B4-BE49-F238E27FC236}">
                  <a16:creationId xmlns:a16="http://schemas.microsoft.com/office/drawing/2014/main" id="{2FA5C193-FCDB-4B04-B77E-DE4C85F1195A}"/>
                </a:ext>
              </a:extLst>
            </p:cNvPr>
            <p:cNvSpPr/>
            <p:nvPr/>
          </p:nvSpPr>
          <p:spPr>
            <a:xfrm>
              <a:off x="2161750" y="4522750"/>
              <a:ext cx="25" cy="256975"/>
            </a:xfrm>
            <a:custGeom>
              <a:avLst/>
              <a:gdLst/>
              <a:ahLst/>
              <a:cxnLst/>
              <a:rect l="l" t="t" r="r" b="b"/>
              <a:pathLst>
                <a:path w="1" h="10279" fill="none" extrusionOk="0">
                  <a:moveTo>
                    <a:pt x="1" y="10279"/>
                  </a:move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1198;p52">
              <a:extLst>
                <a:ext uri="{FF2B5EF4-FFF2-40B4-BE49-F238E27FC236}">
                  <a16:creationId xmlns:a16="http://schemas.microsoft.com/office/drawing/2014/main" id="{33A42759-92E2-40C0-BF74-703B620DCC44}"/>
                </a:ext>
              </a:extLst>
            </p:cNvPr>
            <p:cNvSpPr/>
            <p:nvPr/>
          </p:nvSpPr>
          <p:spPr>
            <a:xfrm>
              <a:off x="2133750" y="4377850"/>
              <a:ext cx="56050" cy="56025"/>
            </a:xfrm>
            <a:custGeom>
              <a:avLst/>
              <a:gdLst/>
              <a:ahLst/>
              <a:cxnLst/>
              <a:rect l="l" t="t" r="r" b="b"/>
              <a:pathLst>
                <a:path w="2242" h="2241" fill="none" extrusionOk="0">
                  <a:moveTo>
                    <a:pt x="1121" y="2241"/>
                  </a:moveTo>
                  <a:lnTo>
                    <a:pt x="1121" y="2241"/>
                  </a:lnTo>
                  <a:lnTo>
                    <a:pt x="902" y="2217"/>
                  </a:lnTo>
                  <a:lnTo>
                    <a:pt x="682" y="2144"/>
                  </a:lnTo>
                  <a:lnTo>
                    <a:pt x="512" y="2046"/>
                  </a:lnTo>
                  <a:lnTo>
                    <a:pt x="341" y="1900"/>
                  </a:lnTo>
                  <a:lnTo>
                    <a:pt x="195" y="1754"/>
                  </a:lnTo>
                  <a:lnTo>
                    <a:pt x="98" y="1559"/>
                  </a:lnTo>
                  <a:lnTo>
                    <a:pt x="25" y="1340"/>
                  </a:lnTo>
                  <a:lnTo>
                    <a:pt x="0" y="1121"/>
                  </a:lnTo>
                  <a:lnTo>
                    <a:pt x="0" y="1121"/>
                  </a:lnTo>
                  <a:lnTo>
                    <a:pt x="25" y="901"/>
                  </a:lnTo>
                  <a:lnTo>
                    <a:pt x="98" y="682"/>
                  </a:lnTo>
                  <a:lnTo>
                    <a:pt x="195" y="487"/>
                  </a:lnTo>
                  <a:lnTo>
                    <a:pt x="341" y="317"/>
                  </a:lnTo>
                  <a:lnTo>
                    <a:pt x="512" y="195"/>
                  </a:lnTo>
                  <a:lnTo>
                    <a:pt x="682" y="98"/>
                  </a:lnTo>
                  <a:lnTo>
                    <a:pt x="902" y="25"/>
                  </a:lnTo>
                  <a:lnTo>
                    <a:pt x="1121" y="0"/>
                  </a:lnTo>
                  <a:lnTo>
                    <a:pt x="1121" y="0"/>
                  </a:lnTo>
                  <a:lnTo>
                    <a:pt x="1364" y="25"/>
                  </a:lnTo>
                  <a:lnTo>
                    <a:pt x="1559" y="98"/>
                  </a:lnTo>
                  <a:lnTo>
                    <a:pt x="1754" y="195"/>
                  </a:lnTo>
                  <a:lnTo>
                    <a:pt x="1924" y="317"/>
                  </a:lnTo>
                  <a:lnTo>
                    <a:pt x="2046" y="487"/>
                  </a:lnTo>
                  <a:lnTo>
                    <a:pt x="2168" y="682"/>
                  </a:lnTo>
                  <a:lnTo>
                    <a:pt x="2217" y="901"/>
                  </a:lnTo>
                  <a:lnTo>
                    <a:pt x="2241" y="1121"/>
                  </a:lnTo>
                  <a:lnTo>
                    <a:pt x="2241" y="1121"/>
                  </a:lnTo>
                  <a:lnTo>
                    <a:pt x="2217" y="1340"/>
                  </a:lnTo>
                  <a:lnTo>
                    <a:pt x="2168" y="1559"/>
                  </a:lnTo>
                  <a:lnTo>
                    <a:pt x="2046" y="1754"/>
                  </a:lnTo>
                  <a:lnTo>
                    <a:pt x="1924" y="1900"/>
                  </a:lnTo>
                  <a:lnTo>
                    <a:pt x="1754" y="2046"/>
                  </a:lnTo>
                  <a:lnTo>
                    <a:pt x="1559" y="2144"/>
                  </a:lnTo>
                  <a:lnTo>
                    <a:pt x="1364" y="2217"/>
                  </a:lnTo>
                  <a:lnTo>
                    <a:pt x="1121" y="2241"/>
                  </a:lnTo>
                  <a:lnTo>
                    <a:pt x="1121" y="224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1199;p52">
              <a:extLst>
                <a:ext uri="{FF2B5EF4-FFF2-40B4-BE49-F238E27FC236}">
                  <a16:creationId xmlns:a16="http://schemas.microsoft.com/office/drawing/2014/main" id="{D6E2B72B-7D81-4722-9C9B-67CDE0C0B45C}"/>
                </a:ext>
              </a:extLst>
            </p:cNvPr>
            <p:cNvSpPr/>
            <p:nvPr/>
          </p:nvSpPr>
          <p:spPr>
            <a:xfrm>
              <a:off x="2038150" y="4589125"/>
              <a:ext cx="87100" cy="87100"/>
            </a:xfrm>
            <a:custGeom>
              <a:avLst/>
              <a:gdLst/>
              <a:ahLst/>
              <a:cxnLst/>
              <a:rect l="l" t="t" r="r" b="b"/>
              <a:pathLst>
                <a:path w="3484" h="3484" fill="none" extrusionOk="0">
                  <a:moveTo>
                    <a:pt x="1" y="0"/>
                  </a:moveTo>
                  <a:lnTo>
                    <a:pt x="3483" y="348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1200;p52">
              <a:extLst>
                <a:ext uri="{FF2B5EF4-FFF2-40B4-BE49-F238E27FC236}">
                  <a16:creationId xmlns:a16="http://schemas.microsoft.com/office/drawing/2014/main" id="{051F4B59-5B4E-45E2-BA2C-01BB31973B3D}"/>
                </a:ext>
              </a:extLst>
            </p:cNvPr>
            <p:cNvSpPr/>
            <p:nvPr/>
          </p:nvSpPr>
          <p:spPr>
            <a:xfrm>
              <a:off x="2194025" y="4564150"/>
              <a:ext cx="54825" cy="54825"/>
            </a:xfrm>
            <a:custGeom>
              <a:avLst/>
              <a:gdLst/>
              <a:ahLst/>
              <a:cxnLst/>
              <a:rect l="l" t="t" r="r" b="b"/>
              <a:pathLst>
                <a:path w="2193" h="2193" fill="none" extrusionOk="0">
                  <a:moveTo>
                    <a:pt x="2192" y="1"/>
                  </a:moveTo>
                  <a:lnTo>
                    <a:pt x="1" y="219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8" name="Google Shape;1008;p52">
            <a:extLst>
              <a:ext uri="{FF2B5EF4-FFF2-40B4-BE49-F238E27FC236}">
                <a16:creationId xmlns:a16="http://schemas.microsoft.com/office/drawing/2014/main" id="{64439995-B1C6-4DD2-85E5-73804A926B73}"/>
              </a:ext>
            </a:extLst>
          </p:cNvPr>
          <p:cNvGrpSpPr/>
          <p:nvPr/>
        </p:nvGrpSpPr>
        <p:grpSpPr>
          <a:xfrm>
            <a:off x="6340437" y="636483"/>
            <a:ext cx="830396" cy="693526"/>
            <a:chOff x="3932350" y="3714775"/>
            <a:chExt cx="439650" cy="319075"/>
          </a:xfrm>
        </p:grpSpPr>
        <p:sp>
          <p:nvSpPr>
            <p:cNvPr id="59" name="Google Shape;1009;p52">
              <a:extLst>
                <a:ext uri="{FF2B5EF4-FFF2-40B4-BE49-F238E27FC236}">
                  <a16:creationId xmlns:a16="http://schemas.microsoft.com/office/drawing/2014/main" id="{771FD875-2337-48C3-B5AA-47550EE0BF4F}"/>
                </a:ext>
              </a:extLst>
            </p:cNvPr>
            <p:cNvSpPr/>
            <p:nvPr/>
          </p:nvSpPr>
          <p:spPr>
            <a:xfrm>
              <a:off x="3932350" y="3714775"/>
              <a:ext cx="439650" cy="319075"/>
            </a:xfrm>
            <a:custGeom>
              <a:avLst/>
              <a:gdLst/>
              <a:ahLst/>
              <a:cxnLst/>
              <a:rect l="l" t="t" r="r" b="b"/>
              <a:pathLst>
                <a:path w="17586" h="12763" fill="none" extrusionOk="0">
                  <a:moveTo>
                    <a:pt x="1" y="1"/>
                  </a:moveTo>
                  <a:lnTo>
                    <a:pt x="1" y="12276"/>
                  </a:lnTo>
                  <a:lnTo>
                    <a:pt x="1" y="12276"/>
                  </a:lnTo>
                  <a:lnTo>
                    <a:pt x="1" y="12373"/>
                  </a:lnTo>
                  <a:lnTo>
                    <a:pt x="25" y="12471"/>
                  </a:lnTo>
                  <a:lnTo>
                    <a:pt x="74" y="12544"/>
                  </a:lnTo>
                  <a:lnTo>
                    <a:pt x="123" y="12617"/>
                  </a:lnTo>
                  <a:lnTo>
                    <a:pt x="196" y="12690"/>
                  </a:lnTo>
                  <a:lnTo>
                    <a:pt x="293" y="12714"/>
                  </a:lnTo>
                  <a:lnTo>
                    <a:pt x="366" y="12763"/>
                  </a:lnTo>
                  <a:lnTo>
                    <a:pt x="488" y="12763"/>
                  </a:lnTo>
                  <a:lnTo>
                    <a:pt x="17585" y="1276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1010;p52">
              <a:extLst>
                <a:ext uri="{FF2B5EF4-FFF2-40B4-BE49-F238E27FC236}">
                  <a16:creationId xmlns:a16="http://schemas.microsoft.com/office/drawing/2014/main" id="{28EBF690-5DDD-48A8-A50E-3690E3DF5E5E}"/>
                </a:ext>
              </a:extLst>
            </p:cNvPr>
            <p:cNvSpPr/>
            <p:nvPr/>
          </p:nvSpPr>
          <p:spPr>
            <a:xfrm>
              <a:off x="3970100" y="3862750"/>
              <a:ext cx="77350" cy="132750"/>
            </a:xfrm>
            <a:custGeom>
              <a:avLst/>
              <a:gdLst/>
              <a:ahLst/>
              <a:cxnLst/>
              <a:rect l="l" t="t" r="r" b="b"/>
              <a:pathLst>
                <a:path w="3094" h="5310" fill="none" extrusionOk="0">
                  <a:moveTo>
                    <a:pt x="3094" y="5309"/>
                  </a:moveTo>
                  <a:lnTo>
                    <a:pt x="3094" y="487"/>
                  </a:lnTo>
                  <a:lnTo>
                    <a:pt x="3094" y="487"/>
                  </a:lnTo>
                  <a:lnTo>
                    <a:pt x="3094" y="390"/>
                  </a:lnTo>
                  <a:lnTo>
                    <a:pt x="3070" y="292"/>
                  </a:lnTo>
                  <a:lnTo>
                    <a:pt x="3021" y="219"/>
                  </a:lnTo>
                  <a:lnTo>
                    <a:pt x="2948" y="146"/>
                  </a:lnTo>
                  <a:lnTo>
                    <a:pt x="2899" y="97"/>
                  </a:lnTo>
                  <a:lnTo>
                    <a:pt x="2802" y="49"/>
                  </a:lnTo>
                  <a:lnTo>
                    <a:pt x="2704" y="24"/>
                  </a:lnTo>
                  <a:lnTo>
                    <a:pt x="2607" y="0"/>
                  </a:lnTo>
                  <a:lnTo>
                    <a:pt x="488" y="0"/>
                  </a:lnTo>
                  <a:lnTo>
                    <a:pt x="488" y="0"/>
                  </a:lnTo>
                  <a:lnTo>
                    <a:pt x="391" y="24"/>
                  </a:lnTo>
                  <a:lnTo>
                    <a:pt x="293" y="49"/>
                  </a:lnTo>
                  <a:lnTo>
                    <a:pt x="220" y="97"/>
                  </a:lnTo>
                  <a:lnTo>
                    <a:pt x="147" y="146"/>
                  </a:lnTo>
                  <a:lnTo>
                    <a:pt x="74" y="219"/>
                  </a:lnTo>
                  <a:lnTo>
                    <a:pt x="50" y="292"/>
                  </a:lnTo>
                  <a:lnTo>
                    <a:pt x="1" y="390"/>
                  </a:lnTo>
                  <a:lnTo>
                    <a:pt x="1" y="487"/>
                  </a:lnTo>
                  <a:lnTo>
                    <a:pt x="1" y="5309"/>
                  </a:lnTo>
                  <a:lnTo>
                    <a:pt x="3094" y="530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1011;p52">
              <a:extLst>
                <a:ext uri="{FF2B5EF4-FFF2-40B4-BE49-F238E27FC236}">
                  <a16:creationId xmlns:a16="http://schemas.microsoft.com/office/drawing/2014/main" id="{9D08C784-EA4F-4E5E-9A3F-36DB90D5DB1A}"/>
                </a:ext>
              </a:extLst>
            </p:cNvPr>
            <p:cNvSpPr/>
            <p:nvPr/>
          </p:nvSpPr>
          <p:spPr>
            <a:xfrm>
              <a:off x="4278800" y="3862750"/>
              <a:ext cx="77350" cy="132750"/>
            </a:xfrm>
            <a:custGeom>
              <a:avLst/>
              <a:gdLst/>
              <a:ahLst/>
              <a:cxnLst/>
              <a:rect l="l" t="t" r="r" b="b"/>
              <a:pathLst>
                <a:path w="3094" h="5310" fill="none" extrusionOk="0">
                  <a:moveTo>
                    <a:pt x="3094" y="5309"/>
                  </a:moveTo>
                  <a:lnTo>
                    <a:pt x="3094" y="487"/>
                  </a:lnTo>
                  <a:lnTo>
                    <a:pt x="3094" y="487"/>
                  </a:lnTo>
                  <a:lnTo>
                    <a:pt x="3094" y="390"/>
                  </a:lnTo>
                  <a:lnTo>
                    <a:pt x="3070" y="292"/>
                  </a:lnTo>
                  <a:lnTo>
                    <a:pt x="3021" y="219"/>
                  </a:lnTo>
                  <a:lnTo>
                    <a:pt x="2948" y="146"/>
                  </a:lnTo>
                  <a:lnTo>
                    <a:pt x="2899" y="97"/>
                  </a:lnTo>
                  <a:lnTo>
                    <a:pt x="2802" y="49"/>
                  </a:lnTo>
                  <a:lnTo>
                    <a:pt x="2704" y="24"/>
                  </a:lnTo>
                  <a:lnTo>
                    <a:pt x="2607" y="0"/>
                  </a:lnTo>
                  <a:lnTo>
                    <a:pt x="488" y="0"/>
                  </a:lnTo>
                  <a:lnTo>
                    <a:pt x="488" y="0"/>
                  </a:lnTo>
                  <a:lnTo>
                    <a:pt x="390" y="24"/>
                  </a:lnTo>
                  <a:lnTo>
                    <a:pt x="293" y="49"/>
                  </a:lnTo>
                  <a:lnTo>
                    <a:pt x="220" y="97"/>
                  </a:lnTo>
                  <a:lnTo>
                    <a:pt x="147" y="146"/>
                  </a:lnTo>
                  <a:lnTo>
                    <a:pt x="74" y="219"/>
                  </a:lnTo>
                  <a:lnTo>
                    <a:pt x="50" y="292"/>
                  </a:lnTo>
                  <a:lnTo>
                    <a:pt x="1" y="390"/>
                  </a:lnTo>
                  <a:lnTo>
                    <a:pt x="1" y="487"/>
                  </a:lnTo>
                  <a:lnTo>
                    <a:pt x="1" y="5309"/>
                  </a:lnTo>
                  <a:lnTo>
                    <a:pt x="3094" y="530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1012;p52">
              <a:extLst>
                <a:ext uri="{FF2B5EF4-FFF2-40B4-BE49-F238E27FC236}">
                  <a16:creationId xmlns:a16="http://schemas.microsoft.com/office/drawing/2014/main" id="{7B7FC2F5-8F51-412C-B78D-88C48C9E9E04}"/>
                </a:ext>
              </a:extLst>
            </p:cNvPr>
            <p:cNvSpPr/>
            <p:nvPr/>
          </p:nvSpPr>
          <p:spPr>
            <a:xfrm>
              <a:off x="4073000" y="3716600"/>
              <a:ext cx="77350" cy="278900"/>
            </a:xfrm>
            <a:custGeom>
              <a:avLst/>
              <a:gdLst/>
              <a:ahLst/>
              <a:cxnLst/>
              <a:rect l="l" t="t" r="r" b="b"/>
              <a:pathLst>
                <a:path w="3094" h="11156" fill="none" extrusionOk="0">
                  <a:moveTo>
                    <a:pt x="3094" y="11155"/>
                  </a:moveTo>
                  <a:lnTo>
                    <a:pt x="3094" y="488"/>
                  </a:lnTo>
                  <a:lnTo>
                    <a:pt x="3094" y="488"/>
                  </a:lnTo>
                  <a:lnTo>
                    <a:pt x="3094" y="391"/>
                  </a:lnTo>
                  <a:lnTo>
                    <a:pt x="3070" y="293"/>
                  </a:lnTo>
                  <a:lnTo>
                    <a:pt x="3021" y="220"/>
                  </a:lnTo>
                  <a:lnTo>
                    <a:pt x="2948" y="147"/>
                  </a:lnTo>
                  <a:lnTo>
                    <a:pt x="2899" y="98"/>
                  </a:lnTo>
                  <a:lnTo>
                    <a:pt x="2802" y="50"/>
                  </a:lnTo>
                  <a:lnTo>
                    <a:pt x="2704" y="25"/>
                  </a:lnTo>
                  <a:lnTo>
                    <a:pt x="2607" y="1"/>
                  </a:lnTo>
                  <a:lnTo>
                    <a:pt x="488" y="1"/>
                  </a:lnTo>
                  <a:lnTo>
                    <a:pt x="488" y="1"/>
                  </a:lnTo>
                  <a:lnTo>
                    <a:pt x="391" y="25"/>
                  </a:lnTo>
                  <a:lnTo>
                    <a:pt x="293" y="50"/>
                  </a:lnTo>
                  <a:lnTo>
                    <a:pt x="220" y="98"/>
                  </a:lnTo>
                  <a:lnTo>
                    <a:pt x="147" y="147"/>
                  </a:lnTo>
                  <a:lnTo>
                    <a:pt x="74" y="220"/>
                  </a:lnTo>
                  <a:lnTo>
                    <a:pt x="50" y="293"/>
                  </a:lnTo>
                  <a:lnTo>
                    <a:pt x="1" y="391"/>
                  </a:lnTo>
                  <a:lnTo>
                    <a:pt x="1" y="488"/>
                  </a:lnTo>
                  <a:lnTo>
                    <a:pt x="1" y="11155"/>
                  </a:lnTo>
                  <a:lnTo>
                    <a:pt x="3094" y="11155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1013;p52">
              <a:extLst>
                <a:ext uri="{FF2B5EF4-FFF2-40B4-BE49-F238E27FC236}">
                  <a16:creationId xmlns:a16="http://schemas.microsoft.com/office/drawing/2014/main" id="{AE11673D-3419-4A49-B734-CD5EAB354333}"/>
                </a:ext>
              </a:extLst>
            </p:cNvPr>
            <p:cNvSpPr/>
            <p:nvPr/>
          </p:nvSpPr>
          <p:spPr>
            <a:xfrm>
              <a:off x="4175900" y="3787250"/>
              <a:ext cx="77350" cy="208250"/>
            </a:xfrm>
            <a:custGeom>
              <a:avLst/>
              <a:gdLst/>
              <a:ahLst/>
              <a:cxnLst/>
              <a:rect l="l" t="t" r="r" b="b"/>
              <a:pathLst>
                <a:path w="3094" h="8330" fill="none" extrusionOk="0">
                  <a:moveTo>
                    <a:pt x="3094" y="8329"/>
                  </a:moveTo>
                  <a:lnTo>
                    <a:pt x="3094" y="487"/>
                  </a:lnTo>
                  <a:lnTo>
                    <a:pt x="3094" y="487"/>
                  </a:lnTo>
                  <a:lnTo>
                    <a:pt x="3094" y="390"/>
                  </a:lnTo>
                  <a:lnTo>
                    <a:pt x="3070" y="292"/>
                  </a:lnTo>
                  <a:lnTo>
                    <a:pt x="3021" y="219"/>
                  </a:lnTo>
                  <a:lnTo>
                    <a:pt x="2948" y="146"/>
                  </a:lnTo>
                  <a:lnTo>
                    <a:pt x="2899" y="97"/>
                  </a:lnTo>
                  <a:lnTo>
                    <a:pt x="2802" y="49"/>
                  </a:lnTo>
                  <a:lnTo>
                    <a:pt x="2704" y="24"/>
                  </a:lnTo>
                  <a:lnTo>
                    <a:pt x="2607" y="0"/>
                  </a:lnTo>
                  <a:lnTo>
                    <a:pt x="488" y="0"/>
                  </a:lnTo>
                  <a:lnTo>
                    <a:pt x="488" y="0"/>
                  </a:lnTo>
                  <a:lnTo>
                    <a:pt x="391" y="24"/>
                  </a:lnTo>
                  <a:lnTo>
                    <a:pt x="293" y="49"/>
                  </a:lnTo>
                  <a:lnTo>
                    <a:pt x="220" y="97"/>
                  </a:lnTo>
                  <a:lnTo>
                    <a:pt x="147" y="146"/>
                  </a:lnTo>
                  <a:lnTo>
                    <a:pt x="74" y="219"/>
                  </a:lnTo>
                  <a:lnTo>
                    <a:pt x="50" y="292"/>
                  </a:lnTo>
                  <a:lnTo>
                    <a:pt x="1" y="390"/>
                  </a:lnTo>
                  <a:lnTo>
                    <a:pt x="1" y="487"/>
                  </a:lnTo>
                  <a:lnTo>
                    <a:pt x="1" y="8329"/>
                  </a:lnTo>
                  <a:lnTo>
                    <a:pt x="3094" y="832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4" name="Google Shape;809;p52">
            <a:extLst>
              <a:ext uri="{FF2B5EF4-FFF2-40B4-BE49-F238E27FC236}">
                <a16:creationId xmlns:a16="http://schemas.microsoft.com/office/drawing/2014/main" id="{7E470825-36CA-4335-84CA-A24DD0334B7F}"/>
              </a:ext>
            </a:extLst>
          </p:cNvPr>
          <p:cNvGrpSpPr/>
          <p:nvPr/>
        </p:nvGrpSpPr>
        <p:grpSpPr>
          <a:xfrm rot="1433053">
            <a:off x="252057" y="2457544"/>
            <a:ext cx="505275" cy="645339"/>
            <a:chOff x="590250" y="244200"/>
            <a:chExt cx="407975" cy="532175"/>
          </a:xfrm>
        </p:grpSpPr>
        <p:sp>
          <p:nvSpPr>
            <p:cNvPr id="65" name="Google Shape;810;p52">
              <a:extLst>
                <a:ext uri="{FF2B5EF4-FFF2-40B4-BE49-F238E27FC236}">
                  <a16:creationId xmlns:a16="http://schemas.microsoft.com/office/drawing/2014/main" id="{B8015398-41C7-47B5-B816-48433F105FDB}"/>
                </a:ext>
              </a:extLst>
            </p:cNvPr>
            <p:cNvSpPr/>
            <p:nvPr/>
          </p:nvSpPr>
          <p:spPr>
            <a:xfrm>
              <a:off x="623125" y="313625"/>
              <a:ext cx="375100" cy="462750"/>
            </a:xfrm>
            <a:custGeom>
              <a:avLst/>
              <a:gdLst/>
              <a:ahLst/>
              <a:cxnLst/>
              <a:rect l="l" t="t" r="r" b="b"/>
              <a:pathLst>
                <a:path w="15004" h="18510" fill="none" extrusionOk="0">
                  <a:moveTo>
                    <a:pt x="1" y="17536"/>
                  </a:moveTo>
                  <a:lnTo>
                    <a:pt x="1" y="17536"/>
                  </a:lnTo>
                  <a:lnTo>
                    <a:pt x="1" y="17536"/>
                  </a:lnTo>
                  <a:lnTo>
                    <a:pt x="25" y="17682"/>
                  </a:lnTo>
                  <a:lnTo>
                    <a:pt x="49" y="17852"/>
                  </a:lnTo>
                  <a:lnTo>
                    <a:pt x="123" y="18023"/>
                  </a:lnTo>
                  <a:lnTo>
                    <a:pt x="220" y="18193"/>
                  </a:lnTo>
                  <a:lnTo>
                    <a:pt x="293" y="18291"/>
                  </a:lnTo>
                  <a:lnTo>
                    <a:pt x="390" y="18364"/>
                  </a:lnTo>
                  <a:lnTo>
                    <a:pt x="488" y="18412"/>
                  </a:lnTo>
                  <a:lnTo>
                    <a:pt x="610" y="18461"/>
                  </a:lnTo>
                  <a:lnTo>
                    <a:pt x="756" y="18510"/>
                  </a:lnTo>
                  <a:lnTo>
                    <a:pt x="926" y="18510"/>
                  </a:lnTo>
                  <a:lnTo>
                    <a:pt x="14468" y="18510"/>
                  </a:lnTo>
                  <a:lnTo>
                    <a:pt x="14468" y="18510"/>
                  </a:lnTo>
                  <a:lnTo>
                    <a:pt x="14541" y="18510"/>
                  </a:lnTo>
                  <a:lnTo>
                    <a:pt x="14614" y="18485"/>
                  </a:lnTo>
                  <a:lnTo>
                    <a:pt x="14736" y="18412"/>
                  </a:lnTo>
                  <a:lnTo>
                    <a:pt x="14833" y="18291"/>
                  </a:lnTo>
                  <a:lnTo>
                    <a:pt x="14906" y="18144"/>
                  </a:lnTo>
                  <a:lnTo>
                    <a:pt x="14955" y="17974"/>
                  </a:lnTo>
                  <a:lnTo>
                    <a:pt x="14979" y="17779"/>
                  </a:lnTo>
                  <a:lnTo>
                    <a:pt x="15003" y="17438"/>
                  </a:lnTo>
                  <a:lnTo>
                    <a:pt x="15003" y="487"/>
                  </a:lnTo>
                  <a:lnTo>
                    <a:pt x="15003" y="487"/>
                  </a:lnTo>
                  <a:lnTo>
                    <a:pt x="15003" y="341"/>
                  </a:lnTo>
                  <a:lnTo>
                    <a:pt x="14979" y="219"/>
                  </a:lnTo>
                  <a:lnTo>
                    <a:pt x="14955" y="146"/>
                  </a:lnTo>
                  <a:lnTo>
                    <a:pt x="14906" y="73"/>
                  </a:lnTo>
                  <a:lnTo>
                    <a:pt x="14833" y="49"/>
                  </a:lnTo>
                  <a:lnTo>
                    <a:pt x="14736" y="24"/>
                  </a:lnTo>
                  <a:lnTo>
                    <a:pt x="14468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811;p52">
              <a:extLst>
                <a:ext uri="{FF2B5EF4-FFF2-40B4-BE49-F238E27FC236}">
                  <a16:creationId xmlns:a16="http://schemas.microsoft.com/office/drawing/2014/main" id="{E3FB27DE-C1F6-493C-9DCE-8914CF198299}"/>
                </a:ext>
              </a:extLst>
            </p:cNvPr>
            <p:cNvSpPr/>
            <p:nvPr/>
          </p:nvSpPr>
          <p:spPr>
            <a:xfrm>
              <a:off x="590250" y="269775"/>
              <a:ext cx="377525" cy="462775"/>
            </a:xfrm>
            <a:custGeom>
              <a:avLst/>
              <a:gdLst/>
              <a:ahLst/>
              <a:cxnLst/>
              <a:rect l="l" t="t" r="r" b="b"/>
              <a:pathLst>
                <a:path w="15101" h="18511" fill="none" extrusionOk="0">
                  <a:moveTo>
                    <a:pt x="14321" y="0"/>
                  </a:moveTo>
                  <a:lnTo>
                    <a:pt x="780" y="0"/>
                  </a:lnTo>
                  <a:lnTo>
                    <a:pt x="780" y="0"/>
                  </a:lnTo>
                  <a:lnTo>
                    <a:pt x="634" y="25"/>
                  </a:lnTo>
                  <a:lnTo>
                    <a:pt x="488" y="74"/>
                  </a:lnTo>
                  <a:lnTo>
                    <a:pt x="342" y="122"/>
                  </a:lnTo>
                  <a:lnTo>
                    <a:pt x="220" y="220"/>
                  </a:lnTo>
                  <a:lnTo>
                    <a:pt x="122" y="341"/>
                  </a:lnTo>
                  <a:lnTo>
                    <a:pt x="74" y="488"/>
                  </a:lnTo>
                  <a:lnTo>
                    <a:pt x="25" y="634"/>
                  </a:lnTo>
                  <a:lnTo>
                    <a:pt x="1" y="780"/>
                  </a:lnTo>
                  <a:lnTo>
                    <a:pt x="1" y="17731"/>
                  </a:lnTo>
                  <a:lnTo>
                    <a:pt x="1" y="17731"/>
                  </a:lnTo>
                  <a:lnTo>
                    <a:pt x="25" y="17877"/>
                  </a:lnTo>
                  <a:lnTo>
                    <a:pt x="74" y="18023"/>
                  </a:lnTo>
                  <a:lnTo>
                    <a:pt x="122" y="18169"/>
                  </a:lnTo>
                  <a:lnTo>
                    <a:pt x="220" y="18291"/>
                  </a:lnTo>
                  <a:lnTo>
                    <a:pt x="342" y="18388"/>
                  </a:lnTo>
                  <a:lnTo>
                    <a:pt x="488" y="18437"/>
                  </a:lnTo>
                  <a:lnTo>
                    <a:pt x="634" y="18486"/>
                  </a:lnTo>
                  <a:lnTo>
                    <a:pt x="780" y="18510"/>
                  </a:lnTo>
                  <a:lnTo>
                    <a:pt x="14321" y="18510"/>
                  </a:lnTo>
                  <a:lnTo>
                    <a:pt x="14321" y="18510"/>
                  </a:lnTo>
                  <a:lnTo>
                    <a:pt x="14467" y="18486"/>
                  </a:lnTo>
                  <a:lnTo>
                    <a:pt x="14614" y="18437"/>
                  </a:lnTo>
                  <a:lnTo>
                    <a:pt x="14760" y="18388"/>
                  </a:lnTo>
                  <a:lnTo>
                    <a:pt x="14881" y="18291"/>
                  </a:lnTo>
                  <a:lnTo>
                    <a:pt x="14979" y="18169"/>
                  </a:lnTo>
                  <a:lnTo>
                    <a:pt x="15028" y="18023"/>
                  </a:lnTo>
                  <a:lnTo>
                    <a:pt x="15076" y="17877"/>
                  </a:lnTo>
                  <a:lnTo>
                    <a:pt x="15101" y="17731"/>
                  </a:lnTo>
                  <a:lnTo>
                    <a:pt x="15101" y="780"/>
                  </a:lnTo>
                  <a:lnTo>
                    <a:pt x="15101" y="780"/>
                  </a:lnTo>
                  <a:lnTo>
                    <a:pt x="15076" y="634"/>
                  </a:lnTo>
                  <a:lnTo>
                    <a:pt x="15028" y="488"/>
                  </a:lnTo>
                  <a:lnTo>
                    <a:pt x="14979" y="341"/>
                  </a:lnTo>
                  <a:lnTo>
                    <a:pt x="14881" y="220"/>
                  </a:lnTo>
                  <a:lnTo>
                    <a:pt x="14760" y="122"/>
                  </a:lnTo>
                  <a:lnTo>
                    <a:pt x="14614" y="74"/>
                  </a:lnTo>
                  <a:lnTo>
                    <a:pt x="14467" y="25"/>
                  </a:lnTo>
                  <a:lnTo>
                    <a:pt x="14321" y="0"/>
                  </a:lnTo>
                  <a:lnTo>
                    <a:pt x="14321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812;p52">
              <a:extLst>
                <a:ext uri="{FF2B5EF4-FFF2-40B4-BE49-F238E27FC236}">
                  <a16:creationId xmlns:a16="http://schemas.microsoft.com/office/drawing/2014/main" id="{C1EF42D1-0126-4C0A-B46E-00633E0E0D3B}"/>
                </a:ext>
              </a:extLst>
            </p:cNvPr>
            <p:cNvSpPr/>
            <p:nvPr/>
          </p:nvSpPr>
          <p:spPr>
            <a:xfrm>
              <a:off x="796650" y="274025"/>
              <a:ext cx="45100" cy="45100"/>
            </a:xfrm>
            <a:custGeom>
              <a:avLst/>
              <a:gdLst/>
              <a:ahLst/>
              <a:cxnLst/>
              <a:rect l="l" t="t" r="r" b="b"/>
              <a:pathLst>
                <a:path w="1804" h="1804" fill="none" extrusionOk="0">
                  <a:moveTo>
                    <a:pt x="902" y="1"/>
                  </a:moveTo>
                  <a:lnTo>
                    <a:pt x="902" y="1"/>
                  </a:lnTo>
                  <a:lnTo>
                    <a:pt x="1073" y="25"/>
                  </a:lnTo>
                  <a:lnTo>
                    <a:pt x="1243" y="74"/>
                  </a:lnTo>
                  <a:lnTo>
                    <a:pt x="1414" y="147"/>
                  </a:lnTo>
                  <a:lnTo>
                    <a:pt x="1535" y="269"/>
                  </a:lnTo>
                  <a:lnTo>
                    <a:pt x="1657" y="391"/>
                  </a:lnTo>
                  <a:lnTo>
                    <a:pt x="1730" y="561"/>
                  </a:lnTo>
                  <a:lnTo>
                    <a:pt x="1779" y="732"/>
                  </a:lnTo>
                  <a:lnTo>
                    <a:pt x="1803" y="902"/>
                  </a:lnTo>
                  <a:lnTo>
                    <a:pt x="1803" y="902"/>
                  </a:lnTo>
                  <a:lnTo>
                    <a:pt x="1779" y="1073"/>
                  </a:lnTo>
                  <a:lnTo>
                    <a:pt x="1730" y="1243"/>
                  </a:lnTo>
                  <a:lnTo>
                    <a:pt x="1657" y="1414"/>
                  </a:lnTo>
                  <a:lnTo>
                    <a:pt x="1535" y="1535"/>
                  </a:lnTo>
                  <a:lnTo>
                    <a:pt x="1414" y="1657"/>
                  </a:lnTo>
                  <a:lnTo>
                    <a:pt x="1243" y="1730"/>
                  </a:lnTo>
                  <a:lnTo>
                    <a:pt x="1073" y="1779"/>
                  </a:lnTo>
                  <a:lnTo>
                    <a:pt x="902" y="1803"/>
                  </a:lnTo>
                  <a:lnTo>
                    <a:pt x="902" y="1803"/>
                  </a:lnTo>
                  <a:lnTo>
                    <a:pt x="732" y="1779"/>
                  </a:lnTo>
                  <a:lnTo>
                    <a:pt x="561" y="1730"/>
                  </a:lnTo>
                  <a:lnTo>
                    <a:pt x="391" y="1657"/>
                  </a:lnTo>
                  <a:lnTo>
                    <a:pt x="269" y="1535"/>
                  </a:lnTo>
                  <a:lnTo>
                    <a:pt x="147" y="1414"/>
                  </a:lnTo>
                  <a:lnTo>
                    <a:pt x="74" y="1243"/>
                  </a:lnTo>
                  <a:lnTo>
                    <a:pt x="25" y="1073"/>
                  </a:lnTo>
                  <a:lnTo>
                    <a:pt x="1" y="902"/>
                  </a:lnTo>
                  <a:lnTo>
                    <a:pt x="1" y="902"/>
                  </a:lnTo>
                  <a:lnTo>
                    <a:pt x="25" y="732"/>
                  </a:lnTo>
                  <a:lnTo>
                    <a:pt x="74" y="561"/>
                  </a:lnTo>
                  <a:lnTo>
                    <a:pt x="147" y="391"/>
                  </a:lnTo>
                  <a:lnTo>
                    <a:pt x="269" y="269"/>
                  </a:lnTo>
                  <a:lnTo>
                    <a:pt x="391" y="147"/>
                  </a:lnTo>
                  <a:lnTo>
                    <a:pt x="561" y="74"/>
                  </a:lnTo>
                  <a:lnTo>
                    <a:pt x="732" y="25"/>
                  </a:lnTo>
                  <a:lnTo>
                    <a:pt x="902" y="1"/>
                  </a:lnTo>
                  <a:lnTo>
                    <a:pt x="902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813;p52">
              <a:extLst>
                <a:ext uri="{FF2B5EF4-FFF2-40B4-BE49-F238E27FC236}">
                  <a16:creationId xmlns:a16="http://schemas.microsoft.com/office/drawing/2014/main" id="{90A17AE7-C88B-4CB2-AB81-8BF0D27917A7}"/>
                </a:ext>
              </a:extLst>
            </p:cNvPr>
            <p:cNvSpPr/>
            <p:nvPr/>
          </p:nvSpPr>
          <p:spPr>
            <a:xfrm>
              <a:off x="713850" y="274025"/>
              <a:ext cx="45075" cy="45100"/>
            </a:xfrm>
            <a:custGeom>
              <a:avLst/>
              <a:gdLst/>
              <a:ahLst/>
              <a:cxnLst/>
              <a:rect l="l" t="t" r="r" b="b"/>
              <a:pathLst>
                <a:path w="1803" h="1804" fill="none" extrusionOk="0">
                  <a:moveTo>
                    <a:pt x="902" y="1"/>
                  </a:moveTo>
                  <a:lnTo>
                    <a:pt x="902" y="1"/>
                  </a:lnTo>
                  <a:lnTo>
                    <a:pt x="1072" y="25"/>
                  </a:lnTo>
                  <a:lnTo>
                    <a:pt x="1243" y="74"/>
                  </a:lnTo>
                  <a:lnTo>
                    <a:pt x="1413" y="147"/>
                  </a:lnTo>
                  <a:lnTo>
                    <a:pt x="1535" y="269"/>
                  </a:lnTo>
                  <a:lnTo>
                    <a:pt x="1657" y="391"/>
                  </a:lnTo>
                  <a:lnTo>
                    <a:pt x="1730" y="561"/>
                  </a:lnTo>
                  <a:lnTo>
                    <a:pt x="1779" y="732"/>
                  </a:lnTo>
                  <a:lnTo>
                    <a:pt x="1803" y="902"/>
                  </a:lnTo>
                  <a:lnTo>
                    <a:pt x="1803" y="902"/>
                  </a:lnTo>
                  <a:lnTo>
                    <a:pt x="1779" y="1073"/>
                  </a:lnTo>
                  <a:lnTo>
                    <a:pt x="1730" y="1243"/>
                  </a:lnTo>
                  <a:lnTo>
                    <a:pt x="1657" y="1414"/>
                  </a:lnTo>
                  <a:lnTo>
                    <a:pt x="1535" y="1535"/>
                  </a:lnTo>
                  <a:lnTo>
                    <a:pt x="1413" y="1657"/>
                  </a:lnTo>
                  <a:lnTo>
                    <a:pt x="1243" y="1730"/>
                  </a:lnTo>
                  <a:lnTo>
                    <a:pt x="1072" y="1779"/>
                  </a:lnTo>
                  <a:lnTo>
                    <a:pt x="902" y="1803"/>
                  </a:lnTo>
                  <a:lnTo>
                    <a:pt x="902" y="1803"/>
                  </a:lnTo>
                  <a:lnTo>
                    <a:pt x="731" y="1779"/>
                  </a:lnTo>
                  <a:lnTo>
                    <a:pt x="561" y="1730"/>
                  </a:lnTo>
                  <a:lnTo>
                    <a:pt x="390" y="1657"/>
                  </a:lnTo>
                  <a:lnTo>
                    <a:pt x="269" y="1535"/>
                  </a:lnTo>
                  <a:lnTo>
                    <a:pt x="147" y="1414"/>
                  </a:lnTo>
                  <a:lnTo>
                    <a:pt x="74" y="1243"/>
                  </a:lnTo>
                  <a:lnTo>
                    <a:pt x="25" y="1073"/>
                  </a:lnTo>
                  <a:lnTo>
                    <a:pt x="1" y="902"/>
                  </a:lnTo>
                  <a:lnTo>
                    <a:pt x="1" y="902"/>
                  </a:lnTo>
                  <a:lnTo>
                    <a:pt x="25" y="732"/>
                  </a:lnTo>
                  <a:lnTo>
                    <a:pt x="74" y="561"/>
                  </a:lnTo>
                  <a:lnTo>
                    <a:pt x="147" y="391"/>
                  </a:lnTo>
                  <a:lnTo>
                    <a:pt x="269" y="269"/>
                  </a:lnTo>
                  <a:lnTo>
                    <a:pt x="390" y="147"/>
                  </a:lnTo>
                  <a:lnTo>
                    <a:pt x="561" y="74"/>
                  </a:lnTo>
                  <a:lnTo>
                    <a:pt x="731" y="25"/>
                  </a:lnTo>
                  <a:lnTo>
                    <a:pt x="902" y="1"/>
                  </a:lnTo>
                  <a:lnTo>
                    <a:pt x="902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814;p52">
              <a:extLst>
                <a:ext uri="{FF2B5EF4-FFF2-40B4-BE49-F238E27FC236}">
                  <a16:creationId xmlns:a16="http://schemas.microsoft.com/office/drawing/2014/main" id="{DACB8FC9-57D4-4072-B6A6-01BAC8E3DEFF}"/>
                </a:ext>
              </a:extLst>
            </p:cNvPr>
            <p:cNvSpPr/>
            <p:nvPr/>
          </p:nvSpPr>
          <p:spPr>
            <a:xfrm>
              <a:off x="631050" y="274025"/>
              <a:ext cx="45075" cy="45100"/>
            </a:xfrm>
            <a:custGeom>
              <a:avLst/>
              <a:gdLst/>
              <a:ahLst/>
              <a:cxnLst/>
              <a:rect l="l" t="t" r="r" b="b"/>
              <a:pathLst>
                <a:path w="1803" h="1804" fill="none" extrusionOk="0">
                  <a:moveTo>
                    <a:pt x="0" y="902"/>
                  </a:moveTo>
                  <a:lnTo>
                    <a:pt x="0" y="902"/>
                  </a:lnTo>
                  <a:lnTo>
                    <a:pt x="25" y="732"/>
                  </a:lnTo>
                  <a:lnTo>
                    <a:pt x="73" y="561"/>
                  </a:lnTo>
                  <a:lnTo>
                    <a:pt x="147" y="391"/>
                  </a:lnTo>
                  <a:lnTo>
                    <a:pt x="268" y="269"/>
                  </a:lnTo>
                  <a:lnTo>
                    <a:pt x="390" y="147"/>
                  </a:lnTo>
                  <a:lnTo>
                    <a:pt x="561" y="74"/>
                  </a:lnTo>
                  <a:lnTo>
                    <a:pt x="731" y="25"/>
                  </a:lnTo>
                  <a:lnTo>
                    <a:pt x="902" y="1"/>
                  </a:lnTo>
                  <a:lnTo>
                    <a:pt x="902" y="1"/>
                  </a:lnTo>
                  <a:lnTo>
                    <a:pt x="1072" y="25"/>
                  </a:lnTo>
                  <a:lnTo>
                    <a:pt x="1243" y="74"/>
                  </a:lnTo>
                  <a:lnTo>
                    <a:pt x="1413" y="147"/>
                  </a:lnTo>
                  <a:lnTo>
                    <a:pt x="1535" y="269"/>
                  </a:lnTo>
                  <a:lnTo>
                    <a:pt x="1657" y="391"/>
                  </a:lnTo>
                  <a:lnTo>
                    <a:pt x="1730" y="561"/>
                  </a:lnTo>
                  <a:lnTo>
                    <a:pt x="1778" y="732"/>
                  </a:lnTo>
                  <a:lnTo>
                    <a:pt x="1803" y="902"/>
                  </a:lnTo>
                  <a:lnTo>
                    <a:pt x="1803" y="902"/>
                  </a:lnTo>
                  <a:lnTo>
                    <a:pt x="1778" y="1073"/>
                  </a:lnTo>
                  <a:lnTo>
                    <a:pt x="1730" y="1243"/>
                  </a:lnTo>
                  <a:lnTo>
                    <a:pt x="1657" y="1414"/>
                  </a:lnTo>
                  <a:lnTo>
                    <a:pt x="1535" y="1535"/>
                  </a:lnTo>
                  <a:lnTo>
                    <a:pt x="1413" y="1657"/>
                  </a:lnTo>
                  <a:lnTo>
                    <a:pt x="1243" y="1730"/>
                  </a:lnTo>
                  <a:lnTo>
                    <a:pt x="1072" y="1779"/>
                  </a:lnTo>
                  <a:lnTo>
                    <a:pt x="902" y="1803"/>
                  </a:lnTo>
                  <a:lnTo>
                    <a:pt x="902" y="1803"/>
                  </a:lnTo>
                  <a:lnTo>
                    <a:pt x="731" y="1779"/>
                  </a:lnTo>
                  <a:lnTo>
                    <a:pt x="561" y="1730"/>
                  </a:lnTo>
                  <a:lnTo>
                    <a:pt x="390" y="1657"/>
                  </a:lnTo>
                  <a:lnTo>
                    <a:pt x="268" y="1535"/>
                  </a:lnTo>
                  <a:lnTo>
                    <a:pt x="147" y="1414"/>
                  </a:lnTo>
                  <a:lnTo>
                    <a:pt x="73" y="1243"/>
                  </a:lnTo>
                  <a:lnTo>
                    <a:pt x="25" y="1073"/>
                  </a:lnTo>
                  <a:lnTo>
                    <a:pt x="0" y="902"/>
                  </a:lnTo>
                  <a:lnTo>
                    <a:pt x="0" y="90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815;p52">
              <a:extLst>
                <a:ext uri="{FF2B5EF4-FFF2-40B4-BE49-F238E27FC236}">
                  <a16:creationId xmlns:a16="http://schemas.microsoft.com/office/drawing/2014/main" id="{EE0FB215-44F2-46DE-ABEC-34547A7E3FA1}"/>
                </a:ext>
              </a:extLst>
            </p:cNvPr>
            <p:cNvSpPr/>
            <p:nvPr/>
          </p:nvSpPr>
          <p:spPr>
            <a:xfrm>
              <a:off x="649925" y="590050"/>
              <a:ext cx="133975" cy="25"/>
            </a:xfrm>
            <a:custGeom>
              <a:avLst/>
              <a:gdLst/>
              <a:ahLst/>
              <a:cxnLst/>
              <a:rect l="l" t="t" r="r" b="b"/>
              <a:pathLst>
                <a:path w="5359" h="1" fill="none" extrusionOk="0">
                  <a:moveTo>
                    <a:pt x="5358" y="0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816;p52">
              <a:extLst>
                <a:ext uri="{FF2B5EF4-FFF2-40B4-BE49-F238E27FC236}">
                  <a16:creationId xmlns:a16="http://schemas.microsoft.com/office/drawing/2014/main" id="{88189347-A4E7-4F82-BB7E-516D342876D5}"/>
                </a:ext>
              </a:extLst>
            </p:cNvPr>
            <p:cNvSpPr/>
            <p:nvPr/>
          </p:nvSpPr>
          <p:spPr>
            <a:xfrm>
              <a:off x="649925" y="534625"/>
              <a:ext cx="255750" cy="25"/>
            </a:xfrm>
            <a:custGeom>
              <a:avLst/>
              <a:gdLst/>
              <a:ahLst/>
              <a:cxnLst/>
              <a:rect l="l" t="t" r="r" b="b"/>
              <a:pathLst>
                <a:path w="10230" h="1" fill="none" extrusionOk="0">
                  <a:moveTo>
                    <a:pt x="10229" y="1"/>
                  </a:moveTo>
                  <a:lnTo>
                    <a:pt x="0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817;p52">
              <a:extLst>
                <a:ext uri="{FF2B5EF4-FFF2-40B4-BE49-F238E27FC236}">
                  <a16:creationId xmlns:a16="http://schemas.microsoft.com/office/drawing/2014/main" id="{EFAD4FD4-E5C5-4AC2-BFA3-E594141AC92C}"/>
                </a:ext>
              </a:extLst>
            </p:cNvPr>
            <p:cNvSpPr/>
            <p:nvPr/>
          </p:nvSpPr>
          <p:spPr>
            <a:xfrm>
              <a:off x="649925" y="479825"/>
              <a:ext cx="255750" cy="25"/>
            </a:xfrm>
            <a:custGeom>
              <a:avLst/>
              <a:gdLst/>
              <a:ahLst/>
              <a:cxnLst/>
              <a:rect l="l" t="t" r="r" b="b"/>
              <a:pathLst>
                <a:path w="10230" h="1" fill="none" extrusionOk="0">
                  <a:moveTo>
                    <a:pt x="10229" y="1"/>
                  </a:moveTo>
                  <a:lnTo>
                    <a:pt x="0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818;p52">
              <a:extLst>
                <a:ext uri="{FF2B5EF4-FFF2-40B4-BE49-F238E27FC236}">
                  <a16:creationId xmlns:a16="http://schemas.microsoft.com/office/drawing/2014/main" id="{DA52DD20-B8FA-4663-B84F-AD04263BF4F0}"/>
                </a:ext>
              </a:extLst>
            </p:cNvPr>
            <p:cNvSpPr/>
            <p:nvPr/>
          </p:nvSpPr>
          <p:spPr>
            <a:xfrm>
              <a:off x="649925" y="424425"/>
              <a:ext cx="255750" cy="25"/>
            </a:xfrm>
            <a:custGeom>
              <a:avLst/>
              <a:gdLst/>
              <a:ahLst/>
              <a:cxnLst/>
              <a:rect l="l" t="t" r="r" b="b"/>
              <a:pathLst>
                <a:path w="10230" h="1" fill="none" extrusionOk="0">
                  <a:moveTo>
                    <a:pt x="10229" y="1"/>
                  </a:moveTo>
                  <a:lnTo>
                    <a:pt x="0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819;p52">
              <a:extLst>
                <a:ext uri="{FF2B5EF4-FFF2-40B4-BE49-F238E27FC236}">
                  <a16:creationId xmlns:a16="http://schemas.microsoft.com/office/drawing/2014/main" id="{FB9AECE6-2243-4508-99BE-7A7F625E4134}"/>
                </a:ext>
              </a:extLst>
            </p:cNvPr>
            <p:cNvSpPr/>
            <p:nvPr/>
          </p:nvSpPr>
          <p:spPr>
            <a:xfrm>
              <a:off x="879475" y="274025"/>
              <a:ext cx="45075" cy="45100"/>
            </a:xfrm>
            <a:custGeom>
              <a:avLst/>
              <a:gdLst/>
              <a:ahLst/>
              <a:cxnLst/>
              <a:rect l="l" t="t" r="r" b="b"/>
              <a:pathLst>
                <a:path w="1803" h="1804" fill="none" extrusionOk="0">
                  <a:moveTo>
                    <a:pt x="901" y="1803"/>
                  </a:moveTo>
                  <a:lnTo>
                    <a:pt x="901" y="1803"/>
                  </a:lnTo>
                  <a:lnTo>
                    <a:pt x="731" y="1779"/>
                  </a:lnTo>
                  <a:lnTo>
                    <a:pt x="560" y="1730"/>
                  </a:lnTo>
                  <a:lnTo>
                    <a:pt x="390" y="1657"/>
                  </a:lnTo>
                  <a:lnTo>
                    <a:pt x="268" y="1535"/>
                  </a:lnTo>
                  <a:lnTo>
                    <a:pt x="146" y="1414"/>
                  </a:lnTo>
                  <a:lnTo>
                    <a:pt x="73" y="1243"/>
                  </a:lnTo>
                  <a:lnTo>
                    <a:pt x="25" y="1073"/>
                  </a:lnTo>
                  <a:lnTo>
                    <a:pt x="0" y="902"/>
                  </a:lnTo>
                  <a:lnTo>
                    <a:pt x="0" y="902"/>
                  </a:lnTo>
                  <a:lnTo>
                    <a:pt x="25" y="732"/>
                  </a:lnTo>
                  <a:lnTo>
                    <a:pt x="73" y="561"/>
                  </a:lnTo>
                  <a:lnTo>
                    <a:pt x="146" y="391"/>
                  </a:lnTo>
                  <a:lnTo>
                    <a:pt x="268" y="269"/>
                  </a:lnTo>
                  <a:lnTo>
                    <a:pt x="390" y="147"/>
                  </a:lnTo>
                  <a:lnTo>
                    <a:pt x="560" y="74"/>
                  </a:lnTo>
                  <a:lnTo>
                    <a:pt x="731" y="25"/>
                  </a:lnTo>
                  <a:lnTo>
                    <a:pt x="901" y="1"/>
                  </a:lnTo>
                  <a:lnTo>
                    <a:pt x="901" y="1"/>
                  </a:lnTo>
                  <a:lnTo>
                    <a:pt x="1072" y="25"/>
                  </a:lnTo>
                  <a:lnTo>
                    <a:pt x="1242" y="74"/>
                  </a:lnTo>
                  <a:lnTo>
                    <a:pt x="1413" y="147"/>
                  </a:lnTo>
                  <a:lnTo>
                    <a:pt x="1535" y="269"/>
                  </a:lnTo>
                  <a:lnTo>
                    <a:pt x="1656" y="391"/>
                  </a:lnTo>
                  <a:lnTo>
                    <a:pt x="1729" y="561"/>
                  </a:lnTo>
                  <a:lnTo>
                    <a:pt x="1778" y="732"/>
                  </a:lnTo>
                  <a:lnTo>
                    <a:pt x="1802" y="902"/>
                  </a:lnTo>
                  <a:lnTo>
                    <a:pt x="1802" y="902"/>
                  </a:lnTo>
                  <a:lnTo>
                    <a:pt x="1778" y="1073"/>
                  </a:lnTo>
                  <a:lnTo>
                    <a:pt x="1729" y="1243"/>
                  </a:lnTo>
                  <a:lnTo>
                    <a:pt x="1656" y="1414"/>
                  </a:lnTo>
                  <a:lnTo>
                    <a:pt x="1535" y="1535"/>
                  </a:lnTo>
                  <a:lnTo>
                    <a:pt x="1413" y="1657"/>
                  </a:lnTo>
                  <a:lnTo>
                    <a:pt x="1242" y="1730"/>
                  </a:lnTo>
                  <a:lnTo>
                    <a:pt x="1072" y="1779"/>
                  </a:lnTo>
                  <a:lnTo>
                    <a:pt x="901" y="1803"/>
                  </a:lnTo>
                  <a:lnTo>
                    <a:pt x="901" y="180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820;p52">
              <a:extLst>
                <a:ext uri="{FF2B5EF4-FFF2-40B4-BE49-F238E27FC236}">
                  <a16:creationId xmlns:a16="http://schemas.microsoft.com/office/drawing/2014/main" id="{D4AEEB95-6BDD-48A2-B1F1-ADB0A5F07D33}"/>
                </a:ext>
              </a:extLst>
            </p:cNvPr>
            <p:cNvSpPr/>
            <p:nvPr/>
          </p:nvSpPr>
          <p:spPr>
            <a:xfrm>
              <a:off x="654800" y="244200"/>
              <a:ext cx="25" cy="51175"/>
            </a:xfrm>
            <a:custGeom>
              <a:avLst/>
              <a:gdLst/>
              <a:ahLst/>
              <a:cxnLst/>
              <a:rect l="l" t="t" r="r" b="b"/>
              <a:pathLst>
                <a:path w="1" h="2047" fill="none" extrusionOk="0">
                  <a:moveTo>
                    <a:pt x="0" y="1"/>
                  </a:moveTo>
                  <a:lnTo>
                    <a:pt x="0" y="2046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821;p52">
              <a:extLst>
                <a:ext uri="{FF2B5EF4-FFF2-40B4-BE49-F238E27FC236}">
                  <a16:creationId xmlns:a16="http://schemas.microsoft.com/office/drawing/2014/main" id="{03DBF6E3-2476-44F9-911C-AEBF6358550D}"/>
                </a:ext>
              </a:extLst>
            </p:cNvPr>
            <p:cNvSpPr/>
            <p:nvPr/>
          </p:nvSpPr>
          <p:spPr>
            <a:xfrm>
              <a:off x="737600" y="244200"/>
              <a:ext cx="25" cy="51175"/>
            </a:xfrm>
            <a:custGeom>
              <a:avLst/>
              <a:gdLst/>
              <a:ahLst/>
              <a:cxnLst/>
              <a:rect l="l" t="t" r="r" b="b"/>
              <a:pathLst>
                <a:path w="1" h="2047" fill="none" extrusionOk="0">
                  <a:moveTo>
                    <a:pt x="1" y="1"/>
                  </a:moveTo>
                  <a:lnTo>
                    <a:pt x="1" y="2046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822;p52">
              <a:extLst>
                <a:ext uri="{FF2B5EF4-FFF2-40B4-BE49-F238E27FC236}">
                  <a16:creationId xmlns:a16="http://schemas.microsoft.com/office/drawing/2014/main" id="{6208E906-D66F-4A47-AF5C-82E1D63783DD}"/>
                </a:ext>
              </a:extLst>
            </p:cNvPr>
            <p:cNvSpPr/>
            <p:nvPr/>
          </p:nvSpPr>
          <p:spPr>
            <a:xfrm>
              <a:off x="820400" y="244200"/>
              <a:ext cx="25" cy="51175"/>
            </a:xfrm>
            <a:custGeom>
              <a:avLst/>
              <a:gdLst/>
              <a:ahLst/>
              <a:cxnLst/>
              <a:rect l="l" t="t" r="r" b="b"/>
              <a:pathLst>
                <a:path w="1" h="2047" fill="none" extrusionOk="0">
                  <a:moveTo>
                    <a:pt x="1" y="1"/>
                  </a:moveTo>
                  <a:lnTo>
                    <a:pt x="1" y="2046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823;p52">
              <a:extLst>
                <a:ext uri="{FF2B5EF4-FFF2-40B4-BE49-F238E27FC236}">
                  <a16:creationId xmlns:a16="http://schemas.microsoft.com/office/drawing/2014/main" id="{4F4CF39E-B099-497F-8587-D272B1AAE6BF}"/>
                </a:ext>
              </a:extLst>
            </p:cNvPr>
            <p:cNvSpPr/>
            <p:nvPr/>
          </p:nvSpPr>
          <p:spPr>
            <a:xfrm>
              <a:off x="903225" y="244200"/>
              <a:ext cx="25" cy="51175"/>
            </a:xfrm>
            <a:custGeom>
              <a:avLst/>
              <a:gdLst/>
              <a:ahLst/>
              <a:cxnLst/>
              <a:rect l="l" t="t" r="r" b="b"/>
              <a:pathLst>
                <a:path w="1" h="2047" fill="none" extrusionOk="0">
                  <a:moveTo>
                    <a:pt x="0" y="1"/>
                  </a:moveTo>
                  <a:lnTo>
                    <a:pt x="0" y="2046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" name="Google Shape;852;p52">
            <a:extLst>
              <a:ext uri="{FF2B5EF4-FFF2-40B4-BE49-F238E27FC236}">
                <a16:creationId xmlns:a16="http://schemas.microsoft.com/office/drawing/2014/main" id="{AF0C8CB5-A040-4D79-B6FF-B5C8DC13A20D}"/>
              </a:ext>
            </a:extLst>
          </p:cNvPr>
          <p:cNvGrpSpPr/>
          <p:nvPr/>
        </p:nvGrpSpPr>
        <p:grpSpPr>
          <a:xfrm rot="1030740">
            <a:off x="8292269" y="1264095"/>
            <a:ext cx="685593" cy="540120"/>
            <a:chOff x="1934025" y="1001650"/>
            <a:chExt cx="415300" cy="355600"/>
          </a:xfrm>
        </p:grpSpPr>
        <p:sp>
          <p:nvSpPr>
            <p:cNvPr id="80" name="Google Shape;853;p52">
              <a:extLst>
                <a:ext uri="{FF2B5EF4-FFF2-40B4-BE49-F238E27FC236}">
                  <a16:creationId xmlns:a16="http://schemas.microsoft.com/office/drawing/2014/main" id="{19D2C23C-1A64-4444-87B8-AC39CA83557B}"/>
                </a:ext>
              </a:extLst>
            </p:cNvPr>
            <p:cNvSpPr/>
            <p:nvPr/>
          </p:nvSpPr>
          <p:spPr>
            <a:xfrm>
              <a:off x="1934025" y="1303650"/>
              <a:ext cx="207650" cy="53600"/>
            </a:xfrm>
            <a:custGeom>
              <a:avLst/>
              <a:gdLst/>
              <a:ahLst/>
              <a:cxnLst/>
              <a:rect l="l" t="t" r="r" b="b"/>
              <a:pathLst>
                <a:path w="8306" h="2144" fill="none" extrusionOk="0">
                  <a:moveTo>
                    <a:pt x="1" y="0"/>
                  </a:moveTo>
                  <a:lnTo>
                    <a:pt x="1" y="487"/>
                  </a:lnTo>
                  <a:lnTo>
                    <a:pt x="1" y="487"/>
                  </a:lnTo>
                  <a:lnTo>
                    <a:pt x="25" y="633"/>
                  </a:lnTo>
                  <a:lnTo>
                    <a:pt x="74" y="755"/>
                  </a:lnTo>
                  <a:lnTo>
                    <a:pt x="147" y="853"/>
                  </a:lnTo>
                  <a:lnTo>
                    <a:pt x="245" y="950"/>
                  </a:lnTo>
                  <a:lnTo>
                    <a:pt x="245" y="950"/>
                  </a:lnTo>
                  <a:lnTo>
                    <a:pt x="391" y="1023"/>
                  </a:lnTo>
                  <a:lnTo>
                    <a:pt x="561" y="1047"/>
                  </a:lnTo>
                  <a:lnTo>
                    <a:pt x="561" y="1047"/>
                  </a:lnTo>
                  <a:lnTo>
                    <a:pt x="732" y="1023"/>
                  </a:lnTo>
                  <a:lnTo>
                    <a:pt x="732" y="1023"/>
                  </a:lnTo>
                  <a:lnTo>
                    <a:pt x="1292" y="853"/>
                  </a:lnTo>
                  <a:lnTo>
                    <a:pt x="1657" y="780"/>
                  </a:lnTo>
                  <a:lnTo>
                    <a:pt x="2071" y="682"/>
                  </a:lnTo>
                  <a:lnTo>
                    <a:pt x="2534" y="609"/>
                  </a:lnTo>
                  <a:lnTo>
                    <a:pt x="3021" y="560"/>
                  </a:lnTo>
                  <a:lnTo>
                    <a:pt x="3581" y="512"/>
                  </a:lnTo>
                  <a:lnTo>
                    <a:pt x="4166" y="487"/>
                  </a:lnTo>
                  <a:lnTo>
                    <a:pt x="4166" y="487"/>
                  </a:lnTo>
                  <a:lnTo>
                    <a:pt x="4604" y="512"/>
                  </a:lnTo>
                  <a:lnTo>
                    <a:pt x="5018" y="536"/>
                  </a:lnTo>
                  <a:lnTo>
                    <a:pt x="5408" y="609"/>
                  </a:lnTo>
                  <a:lnTo>
                    <a:pt x="5773" y="682"/>
                  </a:lnTo>
                  <a:lnTo>
                    <a:pt x="6114" y="780"/>
                  </a:lnTo>
                  <a:lnTo>
                    <a:pt x="6431" y="877"/>
                  </a:lnTo>
                  <a:lnTo>
                    <a:pt x="6699" y="999"/>
                  </a:lnTo>
                  <a:lnTo>
                    <a:pt x="6966" y="1120"/>
                  </a:lnTo>
                  <a:lnTo>
                    <a:pt x="7186" y="1242"/>
                  </a:lnTo>
                  <a:lnTo>
                    <a:pt x="7405" y="1388"/>
                  </a:lnTo>
                  <a:lnTo>
                    <a:pt x="7770" y="1656"/>
                  </a:lnTo>
                  <a:lnTo>
                    <a:pt x="8062" y="1924"/>
                  </a:lnTo>
                  <a:lnTo>
                    <a:pt x="8306" y="214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54;p52">
              <a:extLst>
                <a:ext uri="{FF2B5EF4-FFF2-40B4-BE49-F238E27FC236}">
                  <a16:creationId xmlns:a16="http://schemas.microsoft.com/office/drawing/2014/main" id="{92ABE47D-13CB-4E5D-B30E-1CE97417F84C}"/>
                </a:ext>
              </a:extLst>
            </p:cNvPr>
            <p:cNvSpPr/>
            <p:nvPr/>
          </p:nvSpPr>
          <p:spPr>
            <a:xfrm>
              <a:off x="2141650" y="1303650"/>
              <a:ext cx="207675" cy="53600"/>
            </a:xfrm>
            <a:custGeom>
              <a:avLst/>
              <a:gdLst/>
              <a:ahLst/>
              <a:cxnLst/>
              <a:rect l="l" t="t" r="r" b="b"/>
              <a:pathLst>
                <a:path w="8307" h="2144" fill="none" extrusionOk="0">
                  <a:moveTo>
                    <a:pt x="1" y="2143"/>
                  </a:moveTo>
                  <a:lnTo>
                    <a:pt x="1" y="2143"/>
                  </a:lnTo>
                  <a:lnTo>
                    <a:pt x="245" y="1924"/>
                  </a:lnTo>
                  <a:lnTo>
                    <a:pt x="537" y="1656"/>
                  </a:lnTo>
                  <a:lnTo>
                    <a:pt x="902" y="1388"/>
                  </a:lnTo>
                  <a:lnTo>
                    <a:pt x="1121" y="1242"/>
                  </a:lnTo>
                  <a:lnTo>
                    <a:pt x="1341" y="1120"/>
                  </a:lnTo>
                  <a:lnTo>
                    <a:pt x="1608" y="999"/>
                  </a:lnTo>
                  <a:lnTo>
                    <a:pt x="1876" y="877"/>
                  </a:lnTo>
                  <a:lnTo>
                    <a:pt x="2193" y="780"/>
                  </a:lnTo>
                  <a:lnTo>
                    <a:pt x="2534" y="682"/>
                  </a:lnTo>
                  <a:lnTo>
                    <a:pt x="2899" y="609"/>
                  </a:lnTo>
                  <a:lnTo>
                    <a:pt x="3289" y="536"/>
                  </a:lnTo>
                  <a:lnTo>
                    <a:pt x="3703" y="512"/>
                  </a:lnTo>
                  <a:lnTo>
                    <a:pt x="4141" y="487"/>
                  </a:lnTo>
                  <a:lnTo>
                    <a:pt x="4141" y="487"/>
                  </a:lnTo>
                  <a:lnTo>
                    <a:pt x="4726" y="512"/>
                  </a:lnTo>
                  <a:lnTo>
                    <a:pt x="5286" y="560"/>
                  </a:lnTo>
                  <a:lnTo>
                    <a:pt x="5773" y="609"/>
                  </a:lnTo>
                  <a:lnTo>
                    <a:pt x="6236" y="682"/>
                  </a:lnTo>
                  <a:lnTo>
                    <a:pt x="6650" y="780"/>
                  </a:lnTo>
                  <a:lnTo>
                    <a:pt x="7015" y="853"/>
                  </a:lnTo>
                  <a:lnTo>
                    <a:pt x="7575" y="1023"/>
                  </a:lnTo>
                  <a:lnTo>
                    <a:pt x="7575" y="1023"/>
                  </a:lnTo>
                  <a:lnTo>
                    <a:pt x="7746" y="1047"/>
                  </a:lnTo>
                  <a:lnTo>
                    <a:pt x="7746" y="1047"/>
                  </a:lnTo>
                  <a:lnTo>
                    <a:pt x="7916" y="1023"/>
                  </a:lnTo>
                  <a:lnTo>
                    <a:pt x="8062" y="950"/>
                  </a:lnTo>
                  <a:lnTo>
                    <a:pt x="8062" y="950"/>
                  </a:lnTo>
                  <a:lnTo>
                    <a:pt x="8160" y="853"/>
                  </a:lnTo>
                  <a:lnTo>
                    <a:pt x="8233" y="755"/>
                  </a:lnTo>
                  <a:lnTo>
                    <a:pt x="8282" y="633"/>
                  </a:lnTo>
                  <a:lnTo>
                    <a:pt x="8306" y="487"/>
                  </a:lnTo>
                  <a:lnTo>
                    <a:pt x="8306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55;p52">
              <a:extLst>
                <a:ext uri="{FF2B5EF4-FFF2-40B4-BE49-F238E27FC236}">
                  <a16:creationId xmlns:a16="http://schemas.microsoft.com/office/drawing/2014/main" id="{8C58E87E-F644-4E0D-9B8B-DC4DE767DB7C}"/>
                </a:ext>
              </a:extLst>
            </p:cNvPr>
            <p:cNvSpPr/>
            <p:nvPr/>
          </p:nvSpPr>
          <p:spPr>
            <a:xfrm>
              <a:off x="1934025" y="1001650"/>
              <a:ext cx="207650" cy="331250"/>
            </a:xfrm>
            <a:custGeom>
              <a:avLst/>
              <a:gdLst/>
              <a:ahLst/>
              <a:cxnLst/>
              <a:rect l="l" t="t" r="r" b="b"/>
              <a:pathLst>
                <a:path w="8306" h="13250" fill="none" extrusionOk="0">
                  <a:moveTo>
                    <a:pt x="8306" y="2192"/>
                  </a:moveTo>
                  <a:lnTo>
                    <a:pt x="8306" y="13249"/>
                  </a:lnTo>
                  <a:lnTo>
                    <a:pt x="8306" y="13249"/>
                  </a:lnTo>
                  <a:lnTo>
                    <a:pt x="8062" y="13030"/>
                  </a:lnTo>
                  <a:lnTo>
                    <a:pt x="7770" y="12762"/>
                  </a:lnTo>
                  <a:lnTo>
                    <a:pt x="7405" y="12494"/>
                  </a:lnTo>
                  <a:lnTo>
                    <a:pt x="7186" y="12348"/>
                  </a:lnTo>
                  <a:lnTo>
                    <a:pt x="6966" y="12226"/>
                  </a:lnTo>
                  <a:lnTo>
                    <a:pt x="6699" y="12105"/>
                  </a:lnTo>
                  <a:lnTo>
                    <a:pt x="6431" y="11983"/>
                  </a:lnTo>
                  <a:lnTo>
                    <a:pt x="6114" y="11885"/>
                  </a:lnTo>
                  <a:lnTo>
                    <a:pt x="5773" y="11788"/>
                  </a:lnTo>
                  <a:lnTo>
                    <a:pt x="5408" y="11715"/>
                  </a:lnTo>
                  <a:lnTo>
                    <a:pt x="5018" y="11642"/>
                  </a:lnTo>
                  <a:lnTo>
                    <a:pt x="4604" y="11617"/>
                  </a:lnTo>
                  <a:lnTo>
                    <a:pt x="4166" y="11593"/>
                  </a:lnTo>
                  <a:lnTo>
                    <a:pt x="4166" y="11593"/>
                  </a:lnTo>
                  <a:lnTo>
                    <a:pt x="3581" y="11617"/>
                  </a:lnTo>
                  <a:lnTo>
                    <a:pt x="3021" y="11666"/>
                  </a:lnTo>
                  <a:lnTo>
                    <a:pt x="2534" y="11715"/>
                  </a:lnTo>
                  <a:lnTo>
                    <a:pt x="2071" y="11788"/>
                  </a:lnTo>
                  <a:lnTo>
                    <a:pt x="1657" y="11885"/>
                  </a:lnTo>
                  <a:lnTo>
                    <a:pt x="1292" y="11958"/>
                  </a:lnTo>
                  <a:lnTo>
                    <a:pt x="732" y="12129"/>
                  </a:lnTo>
                  <a:lnTo>
                    <a:pt x="732" y="12129"/>
                  </a:lnTo>
                  <a:lnTo>
                    <a:pt x="561" y="12153"/>
                  </a:lnTo>
                  <a:lnTo>
                    <a:pt x="561" y="12153"/>
                  </a:lnTo>
                  <a:lnTo>
                    <a:pt x="391" y="12129"/>
                  </a:lnTo>
                  <a:lnTo>
                    <a:pt x="245" y="12056"/>
                  </a:lnTo>
                  <a:lnTo>
                    <a:pt x="245" y="12056"/>
                  </a:lnTo>
                  <a:lnTo>
                    <a:pt x="147" y="11958"/>
                  </a:lnTo>
                  <a:lnTo>
                    <a:pt x="74" y="11861"/>
                  </a:lnTo>
                  <a:lnTo>
                    <a:pt x="25" y="11739"/>
                  </a:lnTo>
                  <a:lnTo>
                    <a:pt x="1" y="11593"/>
                  </a:lnTo>
                  <a:lnTo>
                    <a:pt x="1" y="1656"/>
                  </a:lnTo>
                  <a:lnTo>
                    <a:pt x="1" y="1656"/>
                  </a:lnTo>
                  <a:lnTo>
                    <a:pt x="25" y="1534"/>
                  </a:lnTo>
                  <a:lnTo>
                    <a:pt x="50" y="1437"/>
                  </a:lnTo>
                  <a:lnTo>
                    <a:pt x="123" y="1315"/>
                  </a:lnTo>
                  <a:lnTo>
                    <a:pt x="196" y="1242"/>
                  </a:lnTo>
                  <a:lnTo>
                    <a:pt x="196" y="1242"/>
                  </a:lnTo>
                  <a:lnTo>
                    <a:pt x="342" y="1120"/>
                  </a:lnTo>
                  <a:lnTo>
                    <a:pt x="512" y="974"/>
                  </a:lnTo>
                  <a:lnTo>
                    <a:pt x="926" y="755"/>
                  </a:lnTo>
                  <a:lnTo>
                    <a:pt x="1389" y="536"/>
                  </a:lnTo>
                  <a:lnTo>
                    <a:pt x="1901" y="341"/>
                  </a:lnTo>
                  <a:lnTo>
                    <a:pt x="2461" y="195"/>
                  </a:lnTo>
                  <a:lnTo>
                    <a:pt x="3021" y="73"/>
                  </a:lnTo>
                  <a:lnTo>
                    <a:pt x="3581" y="24"/>
                  </a:lnTo>
                  <a:lnTo>
                    <a:pt x="4166" y="0"/>
                  </a:lnTo>
                  <a:lnTo>
                    <a:pt x="4166" y="0"/>
                  </a:lnTo>
                  <a:lnTo>
                    <a:pt x="4531" y="0"/>
                  </a:lnTo>
                  <a:lnTo>
                    <a:pt x="4872" y="49"/>
                  </a:lnTo>
                  <a:lnTo>
                    <a:pt x="5213" y="98"/>
                  </a:lnTo>
                  <a:lnTo>
                    <a:pt x="5530" y="171"/>
                  </a:lnTo>
                  <a:lnTo>
                    <a:pt x="5822" y="268"/>
                  </a:lnTo>
                  <a:lnTo>
                    <a:pt x="6114" y="365"/>
                  </a:lnTo>
                  <a:lnTo>
                    <a:pt x="6358" y="487"/>
                  </a:lnTo>
                  <a:lnTo>
                    <a:pt x="6626" y="609"/>
                  </a:lnTo>
                  <a:lnTo>
                    <a:pt x="7064" y="901"/>
                  </a:lnTo>
                  <a:lnTo>
                    <a:pt x="7429" y="1169"/>
                  </a:lnTo>
                  <a:lnTo>
                    <a:pt x="7746" y="1437"/>
                  </a:lnTo>
                  <a:lnTo>
                    <a:pt x="8014" y="1681"/>
                  </a:lnTo>
                  <a:lnTo>
                    <a:pt x="8014" y="1681"/>
                  </a:lnTo>
                  <a:lnTo>
                    <a:pt x="8136" y="1802"/>
                  </a:lnTo>
                  <a:lnTo>
                    <a:pt x="8136" y="1802"/>
                  </a:lnTo>
                  <a:lnTo>
                    <a:pt x="8209" y="1875"/>
                  </a:lnTo>
                  <a:lnTo>
                    <a:pt x="8257" y="1973"/>
                  </a:lnTo>
                  <a:lnTo>
                    <a:pt x="8306" y="2095"/>
                  </a:lnTo>
                  <a:lnTo>
                    <a:pt x="8306" y="2192"/>
                  </a:lnTo>
                  <a:lnTo>
                    <a:pt x="8306" y="2192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56;p52">
              <a:extLst>
                <a:ext uri="{FF2B5EF4-FFF2-40B4-BE49-F238E27FC236}">
                  <a16:creationId xmlns:a16="http://schemas.microsoft.com/office/drawing/2014/main" id="{9A868ED0-E49E-4B6B-9021-392FDED8FD09}"/>
                </a:ext>
              </a:extLst>
            </p:cNvPr>
            <p:cNvSpPr/>
            <p:nvPr/>
          </p:nvSpPr>
          <p:spPr>
            <a:xfrm>
              <a:off x="2141650" y="1001650"/>
              <a:ext cx="207675" cy="331250"/>
            </a:xfrm>
            <a:custGeom>
              <a:avLst/>
              <a:gdLst/>
              <a:ahLst/>
              <a:cxnLst/>
              <a:rect l="l" t="t" r="r" b="b"/>
              <a:pathLst>
                <a:path w="8307" h="13250" fill="none" extrusionOk="0">
                  <a:moveTo>
                    <a:pt x="1" y="2192"/>
                  </a:moveTo>
                  <a:lnTo>
                    <a:pt x="1" y="13249"/>
                  </a:lnTo>
                  <a:lnTo>
                    <a:pt x="1" y="13249"/>
                  </a:lnTo>
                  <a:lnTo>
                    <a:pt x="245" y="13030"/>
                  </a:lnTo>
                  <a:lnTo>
                    <a:pt x="537" y="12762"/>
                  </a:lnTo>
                  <a:lnTo>
                    <a:pt x="902" y="12494"/>
                  </a:lnTo>
                  <a:lnTo>
                    <a:pt x="1121" y="12348"/>
                  </a:lnTo>
                  <a:lnTo>
                    <a:pt x="1341" y="12226"/>
                  </a:lnTo>
                  <a:lnTo>
                    <a:pt x="1608" y="12105"/>
                  </a:lnTo>
                  <a:lnTo>
                    <a:pt x="1876" y="11983"/>
                  </a:lnTo>
                  <a:lnTo>
                    <a:pt x="2193" y="11885"/>
                  </a:lnTo>
                  <a:lnTo>
                    <a:pt x="2534" y="11788"/>
                  </a:lnTo>
                  <a:lnTo>
                    <a:pt x="2899" y="11715"/>
                  </a:lnTo>
                  <a:lnTo>
                    <a:pt x="3289" y="11642"/>
                  </a:lnTo>
                  <a:lnTo>
                    <a:pt x="3703" y="11617"/>
                  </a:lnTo>
                  <a:lnTo>
                    <a:pt x="4141" y="11593"/>
                  </a:lnTo>
                  <a:lnTo>
                    <a:pt x="4141" y="11593"/>
                  </a:lnTo>
                  <a:lnTo>
                    <a:pt x="4726" y="11617"/>
                  </a:lnTo>
                  <a:lnTo>
                    <a:pt x="5286" y="11666"/>
                  </a:lnTo>
                  <a:lnTo>
                    <a:pt x="5773" y="11715"/>
                  </a:lnTo>
                  <a:lnTo>
                    <a:pt x="6236" y="11788"/>
                  </a:lnTo>
                  <a:lnTo>
                    <a:pt x="6650" y="11885"/>
                  </a:lnTo>
                  <a:lnTo>
                    <a:pt x="7015" y="11958"/>
                  </a:lnTo>
                  <a:lnTo>
                    <a:pt x="7575" y="12129"/>
                  </a:lnTo>
                  <a:lnTo>
                    <a:pt x="7575" y="12129"/>
                  </a:lnTo>
                  <a:lnTo>
                    <a:pt x="7746" y="12153"/>
                  </a:lnTo>
                  <a:lnTo>
                    <a:pt x="7746" y="12153"/>
                  </a:lnTo>
                  <a:lnTo>
                    <a:pt x="7916" y="12129"/>
                  </a:lnTo>
                  <a:lnTo>
                    <a:pt x="8062" y="12056"/>
                  </a:lnTo>
                  <a:lnTo>
                    <a:pt x="8062" y="12056"/>
                  </a:lnTo>
                  <a:lnTo>
                    <a:pt x="8160" y="11958"/>
                  </a:lnTo>
                  <a:lnTo>
                    <a:pt x="8233" y="11861"/>
                  </a:lnTo>
                  <a:lnTo>
                    <a:pt x="8282" y="11739"/>
                  </a:lnTo>
                  <a:lnTo>
                    <a:pt x="8306" y="11593"/>
                  </a:lnTo>
                  <a:lnTo>
                    <a:pt x="8306" y="1656"/>
                  </a:lnTo>
                  <a:lnTo>
                    <a:pt x="8306" y="1656"/>
                  </a:lnTo>
                  <a:lnTo>
                    <a:pt x="8282" y="1534"/>
                  </a:lnTo>
                  <a:lnTo>
                    <a:pt x="8257" y="1437"/>
                  </a:lnTo>
                  <a:lnTo>
                    <a:pt x="8184" y="1315"/>
                  </a:lnTo>
                  <a:lnTo>
                    <a:pt x="8111" y="1242"/>
                  </a:lnTo>
                  <a:lnTo>
                    <a:pt x="8111" y="1242"/>
                  </a:lnTo>
                  <a:lnTo>
                    <a:pt x="7965" y="1120"/>
                  </a:lnTo>
                  <a:lnTo>
                    <a:pt x="7795" y="974"/>
                  </a:lnTo>
                  <a:lnTo>
                    <a:pt x="7381" y="755"/>
                  </a:lnTo>
                  <a:lnTo>
                    <a:pt x="6918" y="536"/>
                  </a:lnTo>
                  <a:lnTo>
                    <a:pt x="6406" y="341"/>
                  </a:lnTo>
                  <a:lnTo>
                    <a:pt x="5846" y="195"/>
                  </a:lnTo>
                  <a:lnTo>
                    <a:pt x="5286" y="73"/>
                  </a:lnTo>
                  <a:lnTo>
                    <a:pt x="4726" y="24"/>
                  </a:lnTo>
                  <a:lnTo>
                    <a:pt x="4141" y="0"/>
                  </a:lnTo>
                  <a:lnTo>
                    <a:pt x="4141" y="0"/>
                  </a:lnTo>
                  <a:lnTo>
                    <a:pt x="3776" y="0"/>
                  </a:lnTo>
                  <a:lnTo>
                    <a:pt x="3435" y="49"/>
                  </a:lnTo>
                  <a:lnTo>
                    <a:pt x="3094" y="98"/>
                  </a:lnTo>
                  <a:lnTo>
                    <a:pt x="2777" y="171"/>
                  </a:lnTo>
                  <a:lnTo>
                    <a:pt x="2485" y="268"/>
                  </a:lnTo>
                  <a:lnTo>
                    <a:pt x="2193" y="365"/>
                  </a:lnTo>
                  <a:lnTo>
                    <a:pt x="1949" y="487"/>
                  </a:lnTo>
                  <a:lnTo>
                    <a:pt x="1681" y="609"/>
                  </a:lnTo>
                  <a:lnTo>
                    <a:pt x="1243" y="901"/>
                  </a:lnTo>
                  <a:lnTo>
                    <a:pt x="878" y="1169"/>
                  </a:lnTo>
                  <a:lnTo>
                    <a:pt x="561" y="1437"/>
                  </a:lnTo>
                  <a:lnTo>
                    <a:pt x="293" y="1681"/>
                  </a:lnTo>
                  <a:lnTo>
                    <a:pt x="293" y="1681"/>
                  </a:lnTo>
                  <a:lnTo>
                    <a:pt x="171" y="1802"/>
                  </a:lnTo>
                  <a:lnTo>
                    <a:pt x="171" y="1802"/>
                  </a:lnTo>
                  <a:lnTo>
                    <a:pt x="98" y="1875"/>
                  </a:lnTo>
                  <a:lnTo>
                    <a:pt x="50" y="1973"/>
                  </a:lnTo>
                  <a:lnTo>
                    <a:pt x="1" y="2095"/>
                  </a:lnTo>
                  <a:lnTo>
                    <a:pt x="1" y="2192"/>
                  </a:lnTo>
                  <a:lnTo>
                    <a:pt x="1" y="2192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" name="Google Shape;172;p23">
            <a:extLst>
              <a:ext uri="{FF2B5EF4-FFF2-40B4-BE49-F238E27FC236}">
                <a16:creationId xmlns:a16="http://schemas.microsoft.com/office/drawing/2014/main" id="{FA0C145A-0628-45CB-AA4D-B738C401F845}"/>
              </a:ext>
            </a:extLst>
          </p:cNvPr>
          <p:cNvSpPr/>
          <p:nvPr/>
        </p:nvSpPr>
        <p:spPr>
          <a:xfrm rot="2697569">
            <a:off x="8738552" y="689337"/>
            <a:ext cx="377468" cy="360421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171;p23">
            <a:extLst>
              <a:ext uri="{FF2B5EF4-FFF2-40B4-BE49-F238E27FC236}">
                <a16:creationId xmlns:a16="http://schemas.microsoft.com/office/drawing/2014/main" id="{B71F7A7D-2B31-4EE6-B531-B7335A7431CB}"/>
              </a:ext>
            </a:extLst>
          </p:cNvPr>
          <p:cNvSpPr/>
          <p:nvPr/>
        </p:nvSpPr>
        <p:spPr>
          <a:xfrm>
            <a:off x="7948264" y="1858080"/>
            <a:ext cx="248676" cy="237445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173;p23">
            <a:extLst>
              <a:ext uri="{FF2B5EF4-FFF2-40B4-BE49-F238E27FC236}">
                <a16:creationId xmlns:a16="http://schemas.microsoft.com/office/drawing/2014/main" id="{5EB61E0F-F613-4756-9457-D4F91F2C82D8}"/>
              </a:ext>
            </a:extLst>
          </p:cNvPr>
          <p:cNvSpPr/>
          <p:nvPr/>
        </p:nvSpPr>
        <p:spPr>
          <a:xfrm>
            <a:off x="8648706" y="2111665"/>
            <a:ext cx="151199" cy="144406"/>
          </a:xfrm>
          <a:custGeom>
            <a:avLst/>
            <a:gdLst/>
            <a:ahLst/>
            <a:cxnLst/>
            <a:rect l="l" t="t" r="r" b="b"/>
            <a:pathLst>
              <a:path w="15101" h="14419" fill="none" extrusionOk="0">
                <a:moveTo>
                  <a:pt x="7234" y="293"/>
                </a:moveTo>
                <a:lnTo>
                  <a:pt x="7234" y="293"/>
                </a:lnTo>
                <a:lnTo>
                  <a:pt x="7307" y="171"/>
                </a:lnTo>
                <a:lnTo>
                  <a:pt x="7380" y="74"/>
                </a:lnTo>
                <a:lnTo>
                  <a:pt x="7477" y="25"/>
                </a:lnTo>
                <a:lnTo>
                  <a:pt x="7550" y="1"/>
                </a:lnTo>
                <a:lnTo>
                  <a:pt x="7623" y="25"/>
                </a:lnTo>
                <a:lnTo>
                  <a:pt x="7721" y="74"/>
                </a:lnTo>
                <a:lnTo>
                  <a:pt x="7794" y="171"/>
                </a:lnTo>
                <a:lnTo>
                  <a:pt x="7867" y="293"/>
                </a:lnTo>
                <a:lnTo>
                  <a:pt x="9523" y="4092"/>
                </a:lnTo>
                <a:lnTo>
                  <a:pt x="9523" y="4092"/>
                </a:lnTo>
                <a:lnTo>
                  <a:pt x="9596" y="4214"/>
                </a:lnTo>
                <a:lnTo>
                  <a:pt x="9718" y="4360"/>
                </a:lnTo>
                <a:lnTo>
                  <a:pt x="9840" y="4482"/>
                </a:lnTo>
                <a:lnTo>
                  <a:pt x="9986" y="4604"/>
                </a:lnTo>
                <a:lnTo>
                  <a:pt x="10132" y="4701"/>
                </a:lnTo>
                <a:lnTo>
                  <a:pt x="10302" y="4774"/>
                </a:lnTo>
                <a:lnTo>
                  <a:pt x="10449" y="4847"/>
                </a:lnTo>
                <a:lnTo>
                  <a:pt x="10619" y="4872"/>
                </a:lnTo>
                <a:lnTo>
                  <a:pt x="14711" y="5286"/>
                </a:lnTo>
                <a:lnTo>
                  <a:pt x="14711" y="5286"/>
                </a:lnTo>
                <a:lnTo>
                  <a:pt x="14857" y="5310"/>
                </a:lnTo>
                <a:lnTo>
                  <a:pt x="14979" y="5359"/>
                </a:lnTo>
                <a:lnTo>
                  <a:pt x="15052" y="5407"/>
                </a:lnTo>
                <a:lnTo>
                  <a:pt x="15100" y="5505"/>
                </a:lnTo>
                <a:lnTo>
                  <a:pt x="15100" y="5578"/>
                </a:lnTo>
                <a:lnTo>
                  <a:pt x="15076" y="5675"/>
                </a:lnTo>
                <a:lnTo>
                  <a:pt x="15027" y="5773"/>
                </a:lnTo>
                <a:lnTo>
                  <a:pt x="14906" y="5895"/>
                </a:lnTo>
                <a:lnTo>
                  <a:pt x="11837" y="8622"/>
                </a:lnTo>
                <a:lnTo>
                  <a:pt x="11837" y="8622"/>
                </a:lnTo>
                <a:lnTo>
                  <a:pt x="11715" y="8744"/>
                </a:lnTo>
                <a:lnTo>
                  <a:pt x="11618" y="8890"/>
                </a:lnTo>
                <a:lnTo>
                  <a:pt x="11545" y="9061"/>
                </a:lnTo>
                <a:lnTo>
                  <a:pt x="11472" y="9231"/>
                </a:lnTo>
                <a:lnTo>
                  <a:pt x="11423" y="9402"/>
                </a:lnTo>
                <a:lnTo>
                  <a:pt x="11398" y="9572"/>
                </a:lnTo>
                <a:lnTo>
                  <a:pt x="11398" y="9743"/>
                </a:lnTo>
                <a:lnTo>
                  <a:pt x="11423" y="9913"/>
                </a:lnTo>
                <a:lnTo>
                  <a:pt x="12300" y="13956"/>
                </a:lnTo>
                <a:lnTo>
                  <a:pt x="12300" y="13956"/>
                </a:lnTo>
                <a:lnTo>
                  <a:pt x="12324" y="14102"/>
                </a:lnTo>
                <a:lnTo>
                  <a:pt x="12300" y="14200"/>
                </a:lnTo>
                <a:lnTo>
                  <a:pt x="12275" y="14297"/>
                </a:lnTo>
                <a:lnTo>
                  <a:pt x="12227" y="14370"/>
                </a:lnTo>
                <a:lnTo>
                  <a:pt x="12129" y="14394"/>
                </a:lnTo>
                <a:lnTo>
                  <a:pt x="12032" y="14419"/>
                </a:lnTo>
                <a:lnTo>
                  <a:pt x="11910" y="14370"/>
                </a:lnTo>
                <a:lnTo>
                  <a:pt x="11788" y="14321"/>
                </a:lnTo>
                <a:lnTo>
                  <a:pt x="8232" y="12227"/>
                </a:lnTo>
                <a:lnTo>
                  <a:pt x="8232" y="12227"/>
                </a:lnTo>
                <a:lnTo>
                  <a:pt x="8086" y="12154"/>
                </a:lnTo>
                <a:lnTo>
                  <a:pt x="7916" y="12105"/>
                </a:lnTo>
                <a:lnTo>
                  <a:pt x="7721" y="12081"/>
                </a:lnTo>
                <a:lnTo>
                  <a:pt x="7550" y="12081"/>
                </a:lnTo>
                <a:lnTo>
                  <a:pt x="7380" y="12081"/>
                </a:lnTo>
                <a:lnTo>
                  <a:pt x="7185" y="12105"/>
                </a:lnTo>
                <a:lnTo>
                  <a:pt x="7015" y="12154"/>
                </a:lnTo>
                <a:lnTo>
                  <a:pt x="6868" y="12227"/>
                </a:lnTo>
                <a:lnTo>
                  <a:pt x="3313" y="14321"/>
                </a:lnTo>
                <a:lnTo>
                  <a:pt x="3313" y="14321"/>
                </a:lnTo>
                <a:lnTo>
                  <a:pt x="3191" y="14370"/>
                </a:lnTo>
                <a:lnTo>
                  <a:pt x="3069" y="14419"/>
                </a:lnTo>
                <a:lnTo>
                  <a:pt x="2972" y="14394"/>
                </a:lnTo>
                <a:lnTo>
                  <a:pt x="2874" y="14370"/>
                </a:lnTo>
                <a:lnTo>
                  <a:pt x="2826" y="14297"/>
                </a:lnTo>
                <a:lnTo>
                  <a:pt x="2801" y="14200"/>
                </a:lnTo>
                <a:lnTo>
                  <a:pt x="2777" y="14102"/>
                </a:lnTo>
                <a:lnTo>
                  <a:pt x="2801" y="13956"/>
                </a:lnTo>
                <a:lnTo>
                  <a:pt x="3678" y="9913"/>
                </a:lnTo>
                <a:lnTo>
                  <a:pt x="3678" y="9913"/>
                </a:lnTo>
                <a:lnTo>
                  <a:pt x="3702" y="9743"/>
                </a:lnTo>
                <a:lnTo>
                  <a:pt x="3702" y="9572"/>
                </a:lnTo>
                <a:lnTo>
                  <a:pt x="3678" y="9402"/>
                </a:lnTo>
                <a:lnTo>
                  <a:pt x="3629" y="9231"/>
                </a:lnTo>
                <a:lnTo>
                  <a:pt x="3556" y="9061"/>
                </a:lnTo>
                <a:lnTo>
                  <a:pt x="3483" y="8890"/>
                </a:lnTo>
                <a:lnTo>
                  <a:pt x="3386" y="8744"/>
                </a:lnTo>
                <a:lnTo>
                  <a:pt x="3264" y="8622"/>
                </a:lnTo>
                <a:lnTo>
                  <a:pt x="195" y="5895"/>
                </a:lnTo>
                <a:lnTo>
                  <a:pt x="195" y="5895"/>
                </a:lnTo>
                <a:lnTo>
                  <a:pt x="73" y="5773"/>
                </a:lnTo>
                <a:lnTo>
                  <a:pt x="25" y="5675"/>
                </a:lnTo>
                <a:lnTo>
                  <a:pt x="0" y="5578"/>
                </a:lnTo>
                <a:lnTo>
                  <a:pt x="0" y="5505"/>
                </a:lnTo>
                <a:lnTo>
                  <a:pt x="49" y="5407"/>
                </a:lnTo>
                <a:lnTo>
                  <a:pt x="122" y="5359"/>
                </a:lnTo>
                <a:lnTo>
                  <a:pt x="244" y="5310"/>
                </a:lnTo>
                <a:lnTo>
                  <a:pt x="390" y="5286"/>
                </a:lnTo>
                <a:lnTo>
                  <a:pt x="4482" y="4872"/>
                </a:lnTo>
                <a:lnTo>
                  <a:pt x="4482" y="4872"/>
                </a:lnTo>
                <a:lnTo>
                  <a:pt x="4652" y="4847"/>
                </a:lnTo>
                <a:lnTo>
                  <a:pt x="4798" y="4774"/>
                </a:lnTo>
                <a:lnTo>
                  <a:pt x="4969" y="4701"/>
                </a:lnTo>
                <a:lnTo>
                  <a:pt x="5115" y="4604"/>
                </a:lnTo>
                <a:lnTo>
                  <a:pt x="5261" y="4482"/>
                </a:lnTo>
                <a:lnTo>
                  <a:pt x="5383" y="4360"/>
                </a:lnTo>
                <a:lnTo>
                  <a:pt x="5505" y="4214"/>
                </a:lnTo>
                <a:lnTo>
                  <a:pt x="5578" y="4092"/>
                </a:lnTo>
                <a:lnTo>
                  <a:pt x="7234" y="293"/>
                </a:lnTo>
                <a:close/>
              </a:path>
            </a:pathLst>
          </a:custGeom>
          <a:noFill/>
          <a:ln w="190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7" name="Google Shape;1035;p52">
            <a:extLst>
              <a:ext uri="{FF2B5EF4-FFF2-40B4-BE49-F238E27FC236}">
                <a16:creationId xmlns:a16="http://schemas.microsoft.com/office/drawing/2014/main" id="{D1E8DEBE-3B49-4AD7-AEDD-CA13285FD00D}"/>
              </a:ext>
            </a:extLst>
          </p:cNvPr>
          <p:cNvGrpSpPr/>
          <p:nvPr/>
        </p:nvGrpSpPr>
        <p:grpSpPr>
          <a:xfrm rot="4639021">
            <a:off x="4353002" y="2358794"/>
            <a:ext cx="371564" cy="371543"/>
            <a:chOff x="576250" y="4319400"/>
            <a:chExt cx="442075" cy="442050"/>
          </a:xfrm>
        </p:grpSpPr>
        <p:sp>
          <p:nvSpPr>
            <p:cNvPr id="88" name="Google Shape;1036;p52">
              <a:extLst>
                <a:ext uri="{FF2B5EF4-FFF2-40B4-BE49-F238E27FC236}">
                  <a16:creationId xmlns:a16="http://schemas.microsoft.com/office/drawing/2014/main" id="{95C9CDB1-8404-473E-ACA0-5D996E5D91F0}"/>
                </a:ext>
              </a:extLst>
            </p:cNvPr>
            <p:cNvSpPr/>
            <p:nvPr/>
          </p:nvSpPr>
          <p:spPr>
            <a:xfrm>
              <a:off x="576250" y="4319400"/>
              <a:ext cx="442075" cy="442050"/>
            </a:xfrm>
            <a:custGeom>
              <a:avLst/>
              <a:gdLst/>
              <a:ahLst/>
              <a:cxnLst/>
              <a:rect l="l" t="t" r="r" b="b"/>
              <a:pathLst>
                <a:path w="17683" h="17682" fill="none" extrusionOk="0">
                  <a:moveTo>
                    <a:pt x="11472" y="17292"/>
                  </a:moveTo>
                  <a:lnTo>
                    <a:pt x="11472" y="12153"/>
                  </a:lnTo>
                  <a:lnTo>
                    <a:pt x="16416" y="7209"/>
                  </a:lnTo>
                  <a:lnTo>
                    <a:pt x="16416" y="7209"/>
                  </a:lnTo>
                  <a:lnTo>
                    <a:pt x="16562" y="7063"/>
                  </a:lnTo>
                  <a:lnTo>
                    <a:pt x="16684" y="6868"/>
                  </a:lnTo>
                  <a:lnTo>
                    <a:pt x="16830" y="6674"/>
                  </a:lnTo>
                  <a:lnTo>
                    <a:pt x="16927" y="6479"/>
                  </a:lnTo>
                  <a:lnTo>
                    <a:pt x="17146" y="6040"/>
                  </a:lnTo>
                  <a:lnTo>
                    <a:pt x="17317" y="5553"/>
                  </a:lnTo>
                  <a:lnTo>
                    <a:pt x="17439" y="5042"/>
                  </a:lnTo>
                  <a:lnTo>
                    <a:pt x="17560" y="4506"/>
                  </a:lnTo>
                  <a:lnTo>
                    <a:pt x="17633" y="3970"/>
                  </a:lnTo>
                  <a:lnTo>
                    <a:pt x="17658" y="3434"/>
                  </a:lnTo>
                  <a:lnTo>
                    <a:pt x="17682" y="2898"/>
                  </a:lnTo>
                  <a:lnTo>
                    <a:pt x="17682" y="2411"/>
                  </a:lnTo>
                  <a:lnTo>
                    <a:pt x="17658" y="1949"/>
                  </a:lnTo>
                  <a:lnTo>
                    <a:pt x="17609" y="1510"/>
                  </a:lnTo>
                  <a:lnTo>
                    <a:pt x="17536" y="1145"/>
                  </a:lnTo>
                  <a:lnTo>
                    <a:pt x="17463" y="828"/>
                  </a:lnTo>
                  <a:lnTo>
                    <a:pt x="17366" y="585"/>
                  </a:lnTo>
                  <a:lnTo>
                    <a:pt x="17292" y="487"/>
                  </a:lnTo>
                  <a:lnTo>
                    <a:pt x="17244" y="439"/>
                  </a:lnTo>
                  <a:lnTo>
                    <a:pt x="17244" y="439"/>
                  </a:lnTo>
                  <a:lnTo>
                    <a:pt x="17195" y="390"/>
                  </a:lnTo>
                  <a:lnTo>
                    <a:pt x="17098" y="317"/>
                  </a:lnTo>
                  <a:lnTo>
                    <a:pt x="16854" y="219"/>
                  </a:lnTo>
                  <a:lnTo>
                    <a:pt x="16537" y="146"/>
                  </a:lnTo>
                  <a:lnTo>
                    <a:pt x="16172" y="73"/>
                  </a:lnTo>
                  <a:lnTo>
                    <a:pt x="15734" y="25"/>
                  </a:lnTo>
                  <a:lnTo>
                    <a:pt x="15271" y="0"/>
                  </a:lnTo>
                  <a:lnTo>
                    <a:pt x="14784" y="0"/>
                  </a:lnTo>
                  <a:lnTo>
                    <a:pt x="14248" y="25"/>
                  </a:lnTo>
                  <a:lnTo>
                    <a:pt x="13712" y="49"/>
                  </a:lnTo>
                  <a:lnTo>
                    <a:pt x="13176" y="122"/>
                  </a:lnTo>
                  <a:lnTo>
                    <a:pt x="12641" y="244"/>
                  </a:lnTo>
                  <a:lnTo>
                    <a:pt x="12129" y="366"/>
                  </a:lnTo>
                  <a:lnTo>
                    <a:pt x="11642" y="536"/>
                  </a:lnTo>
                  <a:lnTo>
                    <a:pt x="11204" y="755"/>
                  </a:lnTo>
                  <a:lnTo>
                    <a:pt x="10985" y="853"/>
                  </a:lnTo>
                  <a:lnTo>
                    <a:pt x="10814" y="999"/>
                  </a:lnTo>
                  <a:lnTo>
                    <a:pt x="10619" y="1121"/>
                  </a:lnTo>
                  <a:lnTo>
                    <a:pt x="10473" y="1267"/>
                  </a:lnTo>
                  <a:lnTo>
                    <a:pt x="5529" y="6211"/>
                  </a:lnTo>
                  <a:lnTo>
                    <a:pt x="390" y="6211"/>
                  </a:lnTo>
                  <a:lnTo>
                    <a:pt x="390" y="6211"/>
                  </a:lnTo>
                  <a:lnTo>
                    <a:pt x="244" y="6235"/>
                  </a:lnTo>
                  <a:lnTo>
                    <a:pt x="147" y="6259"/>
                  </a:lnTo>
                  <a:lnTo>
                    <a:pt x="49" y="6308"/>
                  </a:lnTo>
                  <a:lnTo>
                    <a:pt x="0" y="6381"/>
                  </a:lnTo>
                  <a:lnTo>
                    <a:pt x="0" y="6454"/>
                  </a:lnTo>
                  <a:lnTo>
                    <a:pt x="25" y="6552"/>
                  </a:lnTo>
                  <a:lnTo>
                    <a:pt x="74" y="6649"/>
                  </a:lnTo>
                  <a:lnTo>
                    <a:pt x="171" y="6771"/>
                  </a:lnTo>
                  <a:lnTo>
                    <a:pt x="2582" y="9158"/>
                  </a:lnTo>
                  <a:lnTo>
                    <a:pt x="2265" y="9474"/>
                  </a:lnTo>
                  <a:lnTo>
                    <a:pt x="950" y="9718"/>
                  </a:lnTo>
                  <a:lnTo>
                    <a:pt x="950" y="9718"/>
                  </a:lnTo>
                  <a:lnTo>
                    <a:pt x="804" y="9767"/>
                  </a:lnTo>
                  <a:lnTo>
                    <a:pt x="682" y="9815"/>
                  </a:lnTo>
                  <a:lnTo>
                    <a:pt x="609" y="9913"/>
                  </a:lnTo>
                  <a:lnTo>
                    <a:pt x="561" y="9986"/>
                  </a:lnTo>
                  <a:lnTo>
                    <a:pt x="561" y="10083"/>
                  </a:lnTo>
                  <a:lnTo>
                    <a:pt x="585" y="10205"/>
                  </a:lnTo>
                  <a:lnTo>
                    <a:pt x="634" y="10302"/>
                  </a:lnTo>
                  <a:lnTo>
                    <a:pt x="731" y="10424"/>
                  </a:lnTo>
                  <a:lnTo>
                    <a:pt x="7258" y="16951"/>
                  </a:lnTo>
                  <a:lnTo>
                    <a:pt x="7258" y="16951"/>
                  </a:lnTo>
                  <a:lnTo>
                    <a:pt x="7380" y="17049"/>
                  </a:lnTo>
                  <a:lnTo>
                    <a:pt x="7477" y="17097"/>
                  </a:lnTo>
                  <a:lnTo>
                    <a:pt x="7599" y="17122"/>
                  </a:lnTo>
                  <a:lnTo>
                    <a:pt x="7697" y="17122"/>
                  </a:lnTo>
                  <a:lnTo>
                    <a:pt x="7770" y="17073"/>
                  </a:lnTo>
                  <a:lnTo>
                    <a:pt x="7867" y="17000"/>
                  </a:lnTo>
                  <a:lnTo>
                    <a:pt x="7916" y="16878"/>
                  </a:lnTo>
                  <a:lnTo>
                    <a:pt x="7965" y="16732"/>
                  </a:lnTo>
                  <a:lnTo>
                    <a:pt x="8208" y="15417"/>
                  </a:lnTo>
                  <a:lnTo>
                    <a:pt x="8525" y="15100"/>
                  </a:lnTo>
                  <a:lnTo>
                    <a:pt x="10911" y="17511"/>
                  </a:lnTo>
                  <a:lnTo>
                    <a:pt x="10911" y="17511"/>
                  </a:lnTo>
                  <a:lnTo>
                    <a:pt x="11033" y="17609"/>
                  </a:lnTo>
                  <a:lnTo>
                    <a:pt x="11131" y="17658"/>
                  </a:lnTo>
                  <a:lnTo>
                    <a:pt x="11228" y="17682"/>
                  </a:lnTo>
                  <a:lnTo>
                    <a:pt x="11301" y="17682"/>
                  </a:lnTo>
                  <a:lnTo>
                    <a:pt x="11374" y="17633"/>
                  </a:lnTo>
                  <a:lnTo>
                    <a:pt x="11423" y="17536"/>
                  </a:lnTo>
                  <a:lnTo>
                    <a:pt x="11447" y="17438"/>
                  </a:lnTo>
                  <a:lnTo>
                    <a:pt x="11472" y="17292"/>
                  </a:lnTo>
                  <a:lnTo>
                    <a:pt x="11472" y="17292"/>
                  </a:lnTo>
                  <a:close/>
                  <a:moveTo>
                    <a:pt x="6162" y="12202"/>
                  </a:moveTo>
                  <a:lnTo>
                    <a:pt x="6162" y="12202"/>
                  </a:lnTo>
                  <a:lnTo>
                    <a:pt x="6089" y="12275"/>
                  </a:lnTo>
                  <a:lnTo>
                    <a:pt x="6016" y="12324"/>
                  </a:lnTo>
                  <a:lnTo>
                    <a:pt x="5919" y="12348"/>
                  </a:lnTo>
                  <a:lnTo>
                    <a:pt x="5821" y="12348"/>
                  </a:lnTo>
                  <a:lnTo>
                    <a:pt x="5724" y="12348"/>
                  </a:lnTo>
                  <a:lnTo>
                    <a:pt x="5626" y="12324"/>
                  </a:lnTo>
                  <a:lnTo>
                    <a:pt x="5553" y="12275"/>
                  </a:lnTo>
                  <a:lnTo>
                    <a:pt x="5480" y="12202"/>
                  </a:lnTo>
                  <a:lnTo>
                    <a:pt x="5480" y="12202"/>
                  </a:lnTo>
                  <a:lnTo>
                    <a:pt x="5407" y="12129"/>
                  </a:lnTo>
                  <a:lnTo>
                    <a:pt x="5359" y="12056"/>
                  </a:lnTo>
                  <a:lnTo>
                    <a:pt x="5334" y="11959"/>
                  </a:lnTo>
                  <a:lnTo>
                    <a:pt x="5334" y="11861"/>
                  </a:lnTo>
                  <a:lnTo>
                    <a:pt x="5334" y="11764"/>
                  </a:lnTo>
                  <a:lnTo>
                    <a:pt x="5359" y="11666"/>
                  </a:lnTo>
                  <a:lnTo>
                    <a:pt x="5407" y="11593"/>
                  </a:lnTo>
                  <a:lnTo>
                    <a:pt x="5480" y="11520"/>
                  </a:lnTo>
                  <a:lnTo>
                    <a:pt x="8013" y="8987"/>
                  </a:lnTo>
                  <a:lnTo>
                    <a:pt x="8013" y="8987"/>
                  </a:lnTo>
                  <a:lnTo>
                    <a:pt x="8086" y="8939"/>
                  </a:lnTo>
                  <a:lnTo>
                    <a:pt x="8159" y="8890"/>
                  </a:lnTo>
                  <a:lnTo>
                    <a:pt x="8257" y="8865"/>
                  </a:lnTo>
                  <a:lnTo>
                    <a:pt x="8354" y="8841"/>
                  </a:lnTo>
                  <a:lnTo>
                    <a:pt x="8452" y="8865"/>
                  </a:lnTo>
                  <a:lnTo>
                    <a:pt x="8525" y="8890"/>
                  </a:lnTo>
                  <a:lnTo>
                    <a:pt x="8622" y="8939"/>
                  </a:lnTo>
                  <a:lnTo>
                    <a:pt x="8695" y="8987"/>
                  </a:lnTo>
                  <a:lnTo>
                    <a:pt x="8695" y="8987"/>
                  </a:lnTo>
                  <a:lnTo>
                    <a:pt x="8744" y="9060"/>
                  </a:lnTo>
                  <a:lnTo>
                    <a:pt x="8793" y="9158"/>
                  </a:lnTo>
                  <a:lnTo>
                    <a:pt x="8817" y="9231"/>
                  </a:lnTo>
                  <a:lnTo>
                    <a:pt x="8841" y="9328"/>
                  </a:lnTo>
                  <a:lnTo>
                    <a:pt x="8817" y="9426"/>
                  </a:lnTo>
                  <a:lnTo>
                    <a:pt x="8793" y="9523"/>
                  </a:lnTo>
                  <a:lnTo>
                    <a:pt x="8744" y="9596"/>
                  </a:lnTo>
                  <a:lnTo>
                    <a:pt x="8695" y="9669"/>
                  </a:lnTo>
                  <a:lnTo>
                    <a:pt x="6162" y="12202"/>
                  </a:lnTo>
                  <a:close/>
                  <a:moveTo>
                    <a:pt x="13396" y="7307"/>
                  </a:moveTo>
                  <a:lnTo>
                    <a:pt x="13396" y="7307"/>
                  </a:lnTo>
                  <a:lnTo>
                    <a:pt x="13274" y="7404"/>
                  </a:lnTo>
                  <a:lnTo>
                    <a:pt x="13152" y="7477"/>
                  </a:lnTo>
                  <a:lnTo>
                    <a:pt x="13006" y="7526"/>
                  </a:lnTo>
                  <a:lnTo>
                    <a:pt x="12836" y="7550"/>
                  </a:lnTo>
                  <a:lnTo>
                    <a:pt x="12689" y="7526"/>
                  </a:lnTo>
                  <a:lnTo>
                    <a:pt x="12543" y="7477"/>
                  </a:lnTo>
                  <a:lnTo>
                    <a:pt x="12421" y="7404"/>
                  </a:lnTo>
                  <a:lnTo>
                    <a:pt x="12300" y="7307"/>
                  </a:lnTo>
                  <a:lnTo>
                    <a:pt x="10376" y="5383"/>
                  </a:lnTo>
                  <a:lnTo>
                    <a:pt x="10376" y="5383"/>
                  </a:lnTo>
                  <a:lnTo>
                    <a:pt x="10278" y="5261"/>
                  </a:lnTo>
                  <a:lnTo>
                    <a:pt x="10205" y="5139"/>
                  </a:lnTo>
                  <a:lnTo>
                    <a:pt x="10156" y="4993"/>
                  </a:lnTo>
                  <a:lnTo>
                    <a:pt x="10132" y="4847"/>
                  </a:lnTo>
                  <a:lnTo>
                    <a:pt x="10156" y="4676"/>
                  </a:lnTo>
                  <a:lnTo>
                    <a:pt x="10205" y="4530"/>
                  </a:lnTo>
                  <a:lnTo>
                    <a:pt x="10278" y="4408"/>
                  </a:lnTo>
                  <a:lnTo>
                    <a:pt x="10376" y="4287"/>
                  </a:lnTo>
                  <a:lnTo>
                    <a:pt x="10376" y="4287"/>
                  </a:lnTo>
                  <a:lnTo>
                    <a:pt x="11326" y="3313"/>
                  </a:lnTo>
                  <a:lnTo>
                    <a:pt x="11326" y="3313"/>
                  </a:lnTo>
                  <a:lnTo>
                    <a:pt x="11496" y="3166"/>
                  </a:lnTo>
                  <a:lnTo>
                    <a:pt x="11666" y="3045"/>
                  </a:lnTo>
                  <a:lnTo>
                    <a:pt x="11861" y="2947"/>
                  </a:lnTo>
                  <a:lnTo>
                    <a:pt x="12032" y="2850"/>
                  </a:lnTo>
                  <a:lnTo>
                    <a:pt x="12227" y="2777"/>
                  </a:lnTo>
                  <a:lnTo>
                    <a:pt x="12446" y="2728"/>
                  </a:lnTo>
                  <a:lnTo>
                    <a:pt x="12641" y="2704"/>
                  </a:lnTo>
                  <a:lnTo>
                    <a:pt x="12836" y="2704"/>
                  </a:lnTo>
                  <a:lnTo>
                    <a:pt x="13055" y="2704"/>
                  </a:lnTo>
                  <a:lnTo>
                    <a:pt x="13250" y="2728"/>
                  </a:lnTo>
                  <a:lnTo>
                    <a:pt x="13469" y="2777"/>
                  </a:lnTo>
                  <a:lnTo>
                    <a:pt x="13664" y="2850"/>
                  </a:lnTo>
                  <a:lnTo>
                    <a:pt x="13834" y="2947"/>
                  </a:lnTo>
                  <a:lnTo>
                    <a:pt x="14029" y="3045"/>
                  </a:lnTo>
                  <a:lnTo>
                    <a:pt x="14199" y="3166"/>
                  </a:lnTo>
                  <a:lnTo>
                    <a:pt x="14370" y="3313"/>
                  </a:lnTo>
                  <a:lnTo>
                    <a:pt x="14370" y="3313"/>
                  </a:lnTo>
                  <a:lnTo>
                    <a:pt x="14516" y="3483"/>
                  </a:lnTo>
                  <a:lnTo>
                    <a:pt x="14638" y="3653"/>
                  </a:lnTo>
                  <a:lnTo>
                    <a:pt x="14735" y="3848"/>
                  </a:lnTo>
                  <a:lnTo>
                    <a:pt x="14833" y="4019"/>
                  </a:lnTo>
                  <a:lnTo>
                    <a:pt x="14906" y="4214"/>
                  </a:lnTo>
                  <a:lnTo>
                    <a:pt x="14954" y="4433"/>
                  </a:lnTo>
                  <a:lnTo>
                    <a:pt x="14979" y="4628"/>
                  </a:lnTo>
                  <a:lnTo>
                    <a:pt x="14979" y="4847"/>
                  </a:lnTo>
                  <a:lnTo>
                    <a:pt x="14979" y="5042"/>
                  </a:lnTo>
                  <a:lnTo>
                    <a:pt x="14954" y="5237"/>
                  </a:lnTo>
                  <a:lnTo>
                    <a:pt x="14906" y="5456"/>
                  </a:lnTo>
                  <a:lnTo>
                    <a:pt x="14833" y="5651"/>
                  </a:lnTo>
                  <a:lnTo>
                    <a:pt x="14735" y="5821"/>
                  </a:lnTo>
                  <a:lnTo>
                    <a:pt x="14638" y="6016"/>
                  </a:lnTo>
                  <a:lnTo>
                    <a:pt x="14516" y="6186"/>
                  </a:lnTo>
                  <a:lnTo>
                    <a:pt x="14370" y="6357"/>
                  </a:lnTo>
                  <a:lnTo>
                    <a:pt x="14370" y="6357"/>
                  </a:lnTo>
                  <a:lnTo>
                    <a:pt x="13396" y="7307"/>
                  </a:lnTo>
                  <a:lnTo>
                    <a:pt x="13396" y="7307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1037;p52">
              <a:extLst>
                <a:ext uri="{FF2B5EF4-FFF2-40B4-BE49-F238E27FC236}">
                  <a16:creationId xmlns:a16="http://schemas.microsoft.com/office/drawing/2014/main" id="{0D491B5F-E7B8-4EB1-8E97-EC48E0734F01}"/>
                </a:ext>
              </a:extLst>
            </p:cNvPr>
            <p:cNvSpPr/>
            <p:nvPr/>
          </p:nvSpPr>
          <p:spPr>
            <a:xfrm>
              <a:off x="595725" y="4668875"/>
              <a:ext cx="73100" cy="73100"/>
            </a:xfrm>
            <a:custGeom>
              <a:avLst/>
              <a:gdLst/>
              <a:ahLst/>
              <a:cxnLst/>
              <a:rect l="l" t="t" r="r" b="b"/>
              <a:pathLst>
                <a:path w="2924" h="2924" fill="none" extrusionOk="0">
                  <a:moveTo>
                    <a:pt x="2656" y="269"/>
                  </a:moveTo>
                  <a:lnTo>
                    <a:pt x="2656" y="269"/>
                  </a:lnTo>
                  <a:lnTo>
                    <a:pt x="2509" y="147"/>
                  </a:lnTo>
                  <a:lnTo>
                    <a:pt x="2363" y="74"/>
                  </a:lnTo>
                  <a:lnTo>
                    <a:pt x="2193" y="25"/>
                  </a:lnTo>
                  <a:lnTo>
                    <a:pt x="2022" y="1"/>
                  </a:lnTo>
                  <a:lnTo>
                    <a:pt x="1852" y="25"/>
                  </a:lnTo>
                  <a:lnTo>
                    <a:pt x="1681" y="74"/>
                  </a:lnTo>
                  <a:lnTo>
                    <a:pt x="1511" y="147"/>
                  </a:lnTo>
                  <a:lnTo>
                    <a:pt x="1365" y="269"/>
                  </a:lnTo>
                  <a:lnTo>
                    <a:pt x="1365" y="269"/>
                  </a:lnTo>
                  <a:lnTo>
                    <a:pt x="1219" y="488"/>
                  </a:lnTo>
                  <a:lnTo>
                    <a:pt x="999" y="829"/>
                  </a:lnTo>
                  <a:lnTo>
                    <a:pt x="561" y="1730"/>
                  </a:lnTo>
                  <a:lnTo>
                    <a:pt x="171" y="2558"/>
                  </a:lnTo>
                  <a:lnTo>
                    <a:pt x="1" y="2924"/>
                  </a:lnTo>
                  <a:lnTo>
                    <a:pt x="1" y="2924"/>
                  </a:lnTo>
                  <a:lnTo>
                    <a:pt x="366" y="2753"/>
                  </a:lnTo>
                  <a:lnTo>
                    <a:pt x="1194" y="2363"/>
                  </a:lnTo>
                  <a:lnTo>
                    <a:pt x="2095" y="1925"/>
                  </a:lnTo>
                  <a:lnTo>
                    <a:pt x="2436" y="1706"/>
                  </a:lnTo>
                  <a:lnTo>
                    <a:pt x="2656" y="1560"/>
                  </a:lnTo>
                  <a:lnTo>
                    <a:pt x="2656" y="1560"/>
                  </a:lnTo>
                  <a:lnTo>
                    <a:pt x="2777" y="1414"/>
                  </a:lnTo>
                  <a:lnTo>
                    <a:pt x="2850" y="1243"/>
                  </a:lnTo>
                  <a:lnTo>
                    <a:pt x="2899" y="1073"/>
                  </a:lnTo>
                  <a:lnTo>
                    <a:pt x="2923" y="902"/>
                  </a:lnTo>
                  <a:lnTo>
                    <a:pt x="2899" y="732"/>
                  </a:lnTo>
                  <a:lnTo>
                    <a:pt x="2850" y="561"/>
                  </a:lnTo>
                  <a:lnTo>
                    <a:pt x="2777" y="415"/>
                  </a:lnTo>
                  <a:lnTo>
                    <a:pt x="2656" y="269"/>
                  </a:lnTo>
                  <a:lnTo>
                    <a:pt x="2656" y="26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1038;p52">
              <a:extLst>
                <a:ext uri="{FF2B5EF4-FFF2-40B4-BE49-F238E27FC236}">
                  <a16:creationId xmlns:a16="http://schemas.microsoft.com/office/drawing/2014/main" id="{501D040D-BBE3-451C-97AB-C4570AC4D15B}"/>
                </a:ext>
              </a:extLst>
            </p:cNvPr>
            <p:cNvSpPr/>
            <p:nvPr/>
          </p:nvSpPr>
          <p:spPr>
            <a:xfrm>
              <a:off x="652350" y="4711500"/>
              <a:ext cx="46925" cy="46925"/>
            </a:xfrm>
            <a:custGeom>
              <a:avLst/>
              <a:gdLst/>
              <a:ahLst/>
              <a:cxnLst/>
              <a:rect l="l" t="t" r="r" b="b"/>
              <a:pathLst>
                <a:path w="1877" h="1877" fill="none" extrusionOk="0">
                  <a:moveTo>
                    <a:pt x="1657" y="244"/>
                  </a:moveTo>
                  <a:lnTo>
                    <a:pt x="1657" y="244"/>
                  </a:lnTo>
                  <a:lnTo>
                    <a:pt x="1535" y="147"/>
                  </a:lnTo>
                  <a:lnTo>
                    <a:pt x="1413" y="74"/>
                  </a:lnTo>
                  <a:lnTo>
                    <a:pt x="1267" y="25"/>
                  </a:lnTo>
                  <a:lnTo>
                    <a:pt x="1121" y="1"/>
                  </a:lnTo>
                  <a:lnTo>
                    <a:pt x="975" y="25"/>
                  </a:lnTo>
                  <a:lnTo>
                    <a:pt x="829" y="74"/>
                  </a:lnTo>
                  <a:lnTo>
                    <a:pt x="707" y="147"/>
                  </a:lnTo>
                  <a:lnTo>
                    <a:pt x="585" y="244"/>
                  </a:lnTo>
                  <a:lnTo>
                    <a:pt x="585" y="244"/>
                  </a:lnTo>
                  <a:lnTo>
                    <a:pt x="464" y="391"/>
                  </a:lnTo>
                  <a:lnTo>
                    <a:pt x="366" y="610"/>
                  </a:lnTo>
                  <a:lnTo>
                    <a:pt x="269" y="878"/>
                  </a:lnTo>
                  <a:lnTo>
                    <a:pt x="171" y="1170"/>
                  </a:lnTo>
                  <a:lnTo>
                    <a:pt x="50" y="1681"/>
                  </a:lnTo>
                  <a:lnTo>
                    <a:pt x="1" y="1876"/>
                  </a:lnTo>
                  <a:lnTo>
                    <a:pt x="1" y="1876"/>
                  </a:lnTo>
                  <a:lnTo>
                    <a:pt x="220" y="1852"/>
                  </a:lnTo>
                  <a:lnTo>
                    <a:pt x="731" y="1706"/>
                  </a:lnTo>
                  <a:lnTo>
                    <a:pt x="999" y="1633"/>
                  </a:lnTo>
                  <a:lnTo>
                    <a:pt x="1267" y="1535"/>
                  </a:lnTo>
                  <a:lnTo>
                    <a:pt x="1511" y="1413"/>
                  </a:lnTo>
                  <a:lnTo>
                    <a:pt x="1657" y="1316"/>
                  </a:lnTo>
                  <a:lnTo>
                    <a:pt x="1657" y="1316"/>
                  </a:lnTo>
                  <a:lnTo>
                    <a:pt x="1754" y="1194"/>
                  </a:lnTo>
                  <a:lnTo>
                    <a:pt x="1827" y="1048"/>
                  </a:lnTo>
                  <a:lnTo>
                    <a:pt x="1876" y="926"/>
                  </a:lnTo>
                  <a:lnTo>
                    <a:pt x="1876" y="780"/>
                  </a:lnTo>
                  <a:lnTo>
                    <a:pt x="1876" y="634"/>
                  </a:lnTo>
                  <a:lnTo>
                    <a:pt x="1827" y="488"/>
                  </a:lnTo>
                  <a:lnTo>
                    <a:pt x="1754" y="366"/>
                  </a:lnTo>
                  <a:lnTo>
                    <a:pt x="1657" y="244"/>
                  </a:lnTo>
                  <a:lnTo>
                    <a:pt x="1657" y="244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1039;p52">
              <a:extLst>
                <a:ext uri="{FF2B5EF4-FFF2-40B4-BE49-F238E27FC236}">
                  <a16:creationId xmlns:a16="http://schemas.microsoft.com/office/drawing/2014/main" id="{51FC8328-6773-4F00-88E9-26A2831FF3C1}"/>
                </a:ext>
              </a:extLst>
            </p:cNvPr>
            <p:cNvSpPr/>
            <p:nvPr/>
          </p:nvSpPr>
          <p:spPr>
            <a:xfrm>
              <a:off x="579300" y="4638450"/>
              <a:ext cx="46900" cy="46900"/>
            </a:xfrm>
            <a:custGeom>
              <a:avLst/>
              <a:gdLst/>
              <a:ahLst/>
              <a:cxnLst/>
              <a:rect l="l" t="t" r="r" b="b"/>
              <a:pathLst>
                <a:path w="1876" h="1876" fill="none" extrusionOk="0">
                  <a:moveTo>
                    <a:pt x="1632" y="219"/>
                  </a:moveTo>
                  <a:lnTo>
                    <a:pt x="1632" y="219"/>
                  </a:lnTo>
                  <a:lnTo>
                    <a:pt x="1510" y="122"/>
                  </a:lnTo>
                  <a:lnTo>
                    <a:pt x="1388" y="49"/>
                  </a:lnTo>
                  <a:lnTo>
                    <a:pt x="1242" y="0"/>
                  </a:lnTo>
                  <a:lnTo>
                    <a:pt x="1096" y="0"/>
                  </a:lnTo>
                  <a:lnTo>
                    <a:pt x="950" y="0"/>
                  </a:lnTo>
                  <a:lnTo>
                    <a:pt x="828" y="49"/>
                  </a:lnTo>
                  <a:lnTo>
                    <a:pt x="682" y="122"/>
                  </a:lnTo>
                  <a:lnTo>
                    <a:pt x="560" y="219"/>
                  </a:lnTo>
                  <a:lnTo>
                    <a:pt x="560" y="219"/>
                  </a:lnTo>
                  <a:lnTo>
                    <a:pt x="463" y="366"/>
                  </a:lnTo>
                  <a:lnTo>
                    <a:pt x="341" y="609"/>
                  </a:lnTo>
                  <a:lnTo>
                    <a:pt x="244" y="877"/>
                  </a:lnTo>
                  <a:lnTo>
                    <a:pt x="171" y="1145"/>
                  </a:lnTo>
                  <a:lnTo>
                    <a:pt x="25" y="1656"/>
                  </a:lnTo>
                  <a:lnTo>
                    <a:pt x="0" y="1876"/>
                  </a:lnTo>
                  <a:lnTo>
                    <a:pt x="0" y="1876"/>
                  </a:lnTo>
                  <a:lnTo>
                    <a:pt x="195" y="1827"/>
                  </a:lnTo>
                  <a:lnTo>
                    <a:pt x="707" y="1705"/>
                  </a:lnTo>
                  <a:lnTo>
                    <a:pt x="999" y="1608"/>
                  </a:lnTo>
                  <a:lnTo>
                    <a:pt x="1267" y="1510"/>
                  </a:lnTo>
                  <a:lnTo>
                    <a:pt x="1486" y="1413"/>
                  </a:lnTo>
                  <a:lnTo>
                    <a:pt x="1632" y="1291"/>
                  </a:lnTo>
                  <a:lnTo>
                    <a:pt x="1632" y="1291"/>
                  </a:lnTo>
                  <a:lnTo>
                    <a:pt x="1729" y="1169"/>
                  </a:lnTo>
                  <a:lnTo>
                    <a:pt x="1802" y="1048"/>
                  </a:lnTo>
                  <a:lnTo>
                    <a:pt x="1851" y="901"/>
                  </a:lnTo>
                  <a:lnTo>
                    <a:pt x="1876" y="755"/>
                  </a:lnTo>
                  <a:lnTo>
                    <a:pt x="1851" y="609"/>
                  </a:lnTo>
                  <a:lnTo>
                    <a:pt x="1802" y="463"/>
                  </a:lnTo>
                  <a:lnTo>
                    <a:pt x="1729" y="341"/>
                  </a:lnTo>
                  <a:lnTo>
                    <a:pt x="1632" y="219"/>
                  </a:lnTo>
                  <a:lnTo>
                    <a:pt x="1632" y="219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2" name="Google Shape;1124;p52">
            <a:extLst>
              <a:ext uri="{FF2B5EF4-FFF2-40B4-BE49-F238E27FC236}">
                <a16:creationId xmlns:a16="http://schemas.microsoft.com/office/drawing/2014/main" id="{27D6C65C-0566-4C8F-8457-A12276FFB95C}"/>
              </a:ext>
            </a:extLst>
          </p:cNvPr>
          <p:cNvGrpSpPr/>
          <p:nvPr/>
        </p:nvGrpSpPr>
        <p:grpSpPr>
          <a:xfrm>
            <a:off x="3032684" y="2060246"/>
            <a:ext cx="499931" cy="488939"/>
            <a:chOff x="6649150" y="309350"/>
            <a:chExt cx="395800" cy="395800"/>
          </a:xfrm>
        </p:grpSpPr>
        <p:sp>
          <p:nvSpPr>
            <p:cNvPr id="93" name="Google Shape;1125;p52">
              <a:extLst>
                <a:ext uri="{FF2B5EF4-FFF2-40B4-BE49-F238E27FC236}">
                  <a16:creationId xmlns:a16="http://schemas.microsoft.com/office/drawing/2014/main" id="{361A9EF2-9B8F-431E-AF30-348FF97BFE7C}"/>
                </a:ext>
              </a:extLst>
            </p:cNvPr>
            <p:cNvSpPr/>
            <p:nvPr/>
          </p:nvSpPr>
          <p:spPr>
            <a:xfrm>
              <a:off x="6649150" y="309350"/>
              <a:ext cx="395800" cy="395800"/>
            </a:xfrm>
            <a:custGeom>
              <a:avLst/>
              <a:gdLst/>
              <a:ahLst/>
              <a:cxnLst/>
              <a:rect l="l" t="t" r="r" b="b"/>
              <a:pathLst>
                <a:path w="15832" h="15832" fill="none" extrusionOk="0">
                  <a:moveTo>
                    <a:pt x="7916" y="1"/>
                  </a:moveTo>
                  <a:lnTo>
                    <a:pt x="7916" y="1"/>
                  </a:lnTo>
                  <a:lnTo>
                    <a:pt x="7502" y="25"/>
                  </a:lnTo>
                  <a:lnTo>
                    <a:pt x="7112" y="49"/>
                  </a:lnTo>
                  <a:lnTo>
                    <a:pt x="6723" y="98"/>
                  </a:lnTo>
                  <a:lnTo>
                    <a:pt x="6333" y="171"/>
                  </a:lnTo>
                  <a:lnTo>
                    <a:pt x="5943" y="244"/>
                  </a:lnTo>
                  <a:lnTo>
                    <a:pt x="5553" y="366"/>
                  </a:lnTo>
                  <a:lnTo>
                    <a:pt x="5188" y="488"/>
                  </a:lnTo>
                  <a:lnTo>
                    <a:pt x="4847" y="634"/>
                  </a:lnTo>
                  <a:lnTo>
                    <a:pt x="4482" y="780"/>
                  </a:lnTo>
                  <a:lnTo>
                    <a:pt x="4141" y="950"/>
                  </a:lnTo>
                  <a:lnTo>
                    <a:pt x="3824" y="1145"/>
                  </a:lnTo>
                  <a:lnTo>
                    <a:pt x="3483" y="1364"/>
                  </a:lnTo>
                  <a:lnTo>
                    <a:pt x="3191" y="1584"/>
                  </a:lnTo>
                  <a:lnTo>
                    <a:pt x="2874" y="1803"/>
                  </a:lnTo>
                  <a:lnTo>
                    <a:pt x="2607" y="2071"/>
                  </a:lnTo>
                  <a:lnTo>
                    <a:pt x="2314" y="2314"/>
                  </a:lnTo>
                  <a:lnTo>
                    <a:pt x="2071" y="2607"/>
                  </a:lnTo>
                  <a:lnTo>
                    <a:pt x="1803" y="2874"/>
                  </a:lnTo>
                  <a:lnTo>
                    <a:pt x="1584" y="3191"/>
                  </a:lnTo>
                  <a:lnTo>
                    <a:pt x="1364" y="3483"/>
                  </a:lnTo>
                  <a:lnTo>
                    <a:pt x="1145" y="3824"/>
                  </a:lnTo>
                  <a:lnTo>
                    <a:pt x="950" y="4141"/>
                  </a:lnTo>
                  <a:lnTo>
                    <a:pt x="780" y="4482"/>
                  </a:lnTo>
                  <a:lnTo>
                    <a:pt x="634" y="4847"/>
                  </a:lnTo>
                  <a:lnTo>
                    <a:pt x="488" y="5188"/>
                  </a:lnTo>
                  <a:lnTo>
                    <a:pt x="366" y="5553"/>
                  </a:lnTo>
                  <a:lnTo>
                    <a:pt x="244" y="5943"/>
                  </a:lnTo>
                  <a:lnTo>
                    <a:pt x="171" y="6333"/>
                  </a:lnTo>
                  <a:lnTo>
                    <a:pt x="98" y="6722"/>
                  </a:lnTo>
                  <a:lnTo>
                    <a:pt x="49" y="7112"/>
                  </a:lnTo>
                  <a:lnTo>
                    <a:pt x="25" y="7502"/>
                  </a:lnTo>
                  <a:lnTo>
                    <a:pt x="1" y="7916"/>
                  </a:lnTo>
                  <a:lnTo>
                    <a:pt x="1" y="7916"/>
                  </a:lnTo>
                  <a:lnTo>
                    <a:pt x="25" y="8330"/>
                  </a:lnTo>
                  <a:lnTo>
                    <a:pt x="49" y="8720"/>
                  </a:lnTo>
                  <a:lnTo>
                    <a:pt x="98" y="9109"/>
                  </a:lnTo>
                  <a:lnTo>
                    <a:pt x="171" y="9499"/>
                  </a:lnTo>
                  <a:lnTo>
                    <a:pt x="244" y="9889"/>
                  </a:lnTo>
                  <a:lnTo>
                    <a:pt x="366" y="10278"/>
                  </a:lnTo>
                  <a:lnTo>
                    <a:pt x="488" y="10644"/>
                  </a:lnTo>
                  <a:lnTo>
                    <a:pt x="634" y="10985"/>
                  </a:lnTo>
                  <a:lnTo>
                    <a:pt x="780" y="11350"/>
                  </a:lnTo>
                  <a:lnTo>
                    <a:pt x="950" y="11691"/>
                  </a:lnTo>
                  <a:lnTo>
                    <a:pt x="1145" y="12008"/>
                  </a:lnTo>
                  <a:lnTo>
                    <a:pt x="1364" y="12348"/>
                  </a:lnTo>
                  <a:lnTo>
                    <a:pt x="1584" y="12641"/>
                  </a:lnTo>
                  <a:lnTo>
                    <a:pt x="1803" y="12957"/>
                  </a:lnTo>
                  <a:lnTo>
                    <a:pt x="2071" y="13225"/>
                  </a:lnTo>
                  <a:lnTo>
                    <a:pt x="2314" y="13518"/>
                  </a:lnTo>
                  <a:lnTo>
                    <a:pt x="2607" y="13761"/>
                  </a:lnTo>
                  <a:lnTo>
                    <a:pt x="2874" y="14029"/>
                  </a:lnTo>
                  <a:lnTo>
                    <a:pt x="3191" y="14248"/>
                  </a:lnTo>
                  <a:lnTo>
                    <a:pt x="3483" y="14467"/>
                  </a:lnTo>
                  <a:lnTo>
                    <a:pt x="3824" y="14687"/>
                  </a:lnTo>
                  <a:lnTo>
                    <a:pt x="4141" y="14881"/>
                  </a:lnTo>
                  <a:lnTo>
                    <a:pt x="4482" y="15052"/>
                  </a:lnTo>
                  <a:lnTo>
                    <a:pt x="4847" y="15198"/>
                  </a:lnTo>
                  <a:lnTo>
                    <a:pt x="5188" y="15344"/>
                  </a:lnTo>
                  <a:lnTo>
                    <a:pt x="5553" y="15466"/>
                  </a:lnTo>
                  <a:lnTo>
                    <a:pt x="5943" y="15588"/>
                  </a:lnTo>
                  <a:lnTo>
                    <a:pt x="6333" y="15661"/>
                  </a:lnTo>
                  <a:lnTo>
                    <a:pt x="6723" y="15734"/>
                  </a:lnTo>
                  <a:lnTo>
                    <a:pt x="7112" y="15783"/>
                  </a:lnTo>
                  <a:lnTo>
                    <a:pt x="7502" y="15807"/>
                  </a:lnTo>
                  <a:lnTo>
                    <a:pt x="7916" y="15831"/>
                  </a:lnTo>
                  <a:lnTo>
                    <a:pt x="7916" y="15831"/>
                  </a:lnTo>
                  <a:lnTo>
                    <a:pt x="8330" y="15807"/>
                  </a:lnTo>
                  <a:lnTo>
                    <a:pt x="8720" y="15783"/>
                  </a:lnTo>
                  <a:lnTo>
                    <a:pt x="9109" y="15734"/>
                  </a:lnTo>
                  <a:lnTo>
                    <a:pt x="9499" y="15661"/>
                  </a:lnTo>
                  <a:lnTo>
                    <a:pt x="9889" y="15588"/>
                  </a:lnTo>
                  <a:lnTo>
                    <a:pt x="10278" y="15466"/>
                  </a:lnTo>
                  <a:lnTo>
                    <a:pt x="10644" y="15344"/>
                  </a:lnTo>
                  <a:lnTo>
                    <a:pt x="10985" y="15198"/>
                  </a:lnTo>
                  <a:lnTo>
                    <a:pt x="11350" y="15052"/>
                  </a:lnTo>
                  <a:lnTo>
                    <a:pt x="11691" y="14881"/>
                  </a:lnTo>
                  <a:lnTo>
                    <a:pt x="12008" y="14687"/>
                  </a:lnTo>
                  <a:lnTo>
                    <a:pt x="12349" y="14467"/>
                  </a:lnTo>
                  <a:lnTo>
                    <a:pt x="12641" y="14248"/>
                  </a:lnTo>
                  <a:lnTo>
                    <a:pt x="12957" y="14029"/>
                  </a:lnTo>
                  <a:lnTo>
                    <a:pt x="13225" y="13761"/>
                  </a:lnTo>
                  <a:lnTo>
                    <a:pt x="13518" y="13518"/>
                  </a:lnTo>
                  <a:lnTo>
                    <a:pt x="13761" y="13225"/>
                  </a:lnTo>
                  <a:lnTo>
                    <a:pt x="14029" y="12957"/>
                  </a:lnTo>
                  <a:lnTo>
                    <a:pt x="14248" y="12641"/>
                  </a:lnTo>
                  <a:lnTo>
                    <a:pt x="14467" y="12348"/>
                  </a:lnTo>
                  <a:lnTo>
                    <a:pt x="14687" y="12008"/>
                  </a:lnTo>
                  <a:lnTo>
                    <a:pt x="14881" y="11691"/>
                  </a:lnTo>
                  <a:lnTo>
                    <a:pt x="15052" y="11350"/>
                  </a:lnTo>
                  <a:lnTo>
                    <a:pt x="15198" y="10985"/>
                  </a:lnTo>
                  <a:lnTo>
                    <a:pt x="15344" y="10644"/>
                  </a:lnTo>
                  <a:lnTo>
                    <a:pt x="15466" y="10278"/>
                  </a:lnTo>
                  <a:lnTo>
                    <a:pt x="15588" y="9889"/>
                  </a:lnTo>
                  <a:lnTo>
                    <a:pt x="15661" y="9499"/>
                  </a:lnTo>
                  <a:lnTo>
                    <a:pt x="15734" y="9109"/>
                  </a:lnTo>
                  <a:lnTo>
                    <a:pt x="15783" y="8720"/>
                  </a:lnTo>
                  <a:lnTo>
                    <a:pt x="15807" y="8330"/>
                  </a:lnTo>
                  <a:lnTo>
                    <a:pt x="15831" y="7916"/>
                  </a:lnTo>
                  <a:lnTo>
                    <a:pt x="15831" y="7916"/>
                  </a:lnTo>
                  <a:lnTo>
                    <a:pt x="15807" y="7502"/>
                  </a:lnTo>
                  <a:lnTo>
                    <a:pt x="15783" y="7112"/>
                  </a:lnTo>
                  <a:lnTo>
                    <a:pt x="15734" y="6722"/>
                  </a:lnTo>
                  <a:lnTo>
                    <a:pt x="15661" y="6333"/>
                  </a:lnTo>
                  <a:lnTo>
                    <a:pt x="15588" y="5943"/>
                  </a:lnTo>
                  <a:lnTo>
                    <a:pt x="15466" y="5553"/>
                  </a:lnTo>
                  <a:lnTo>
                    <a:pt x="15344" y="5188"/>
                  </a:lnTo>
                  <a:lnTo>
                    <a:pt x="15198" y="4847"/>
                  </a:lnTo>
                  <a:lnTo>
                    <a:pt x="15052" y="4482"/>
                  </a:lnTo>
                  <a:lnTo>
                    <a:pt x="14881" y="4141"/>
                  </a:lnTo>
                  <a:lnTo>
                    <a:pt x="14687" y="3824"/>
                  </a:lnTo>
                  <a:lnTo>
                    <a:pt x="14467" y="3483"/>
                  </a:lnTo>
                  <a:lnTo>
                    <a:pt x="14248" y="3191"/>
                  </a:lnTo>
                  <a:lnTo>
                    <a:pt x="14029" y="2874"/>
                  </a:lnTo>
                  <a:lnTo>
                    <a:pt x="13761" y="2607"/>
                  </a:lnTo>
                  <a:lnTo>
                    <a:pt x="13518" y="2314"/>
                  </a:lnTo>
                  <a:lnTo>
                    <a:pt x="13225" y="2071"/>
                  </a:lnTo>
                  <a:lnTo>
                    <a:pt x="12957" y="1803"/>
                  </a:lnTo>
                  <a:lnTo>
                    <a:pt x="12641" y="1584"/>
                  </a:lnTo>
                  <a:lnTo>
                    <a:pt x="12349" y="1364"/>
                  </a:lnTo>
                  <a:lnTo>
                    <a:pt x="12008" y="1145"/>
                  </a:lnTo>
                  <a:lnTo>
                    <a:pt x="11691" y="950"/>
                  </a:lnTo>
                  <a:lnTo>
                    <a:pt x="11350" y="780"/>
                  </a:lnTo>
                  <a:lnTo>
                    <a:pt x="10985" y="634"/>
                  </a:lnTo>
                  <a:lnTo>
                    <a:pt x="10644" y="488"/>
                  </a:lnTo>
                  <a:lnTo>
                    <a:pt x="10278" y="366"/>
                  </a:lnTo>
                  <a:lnTo>
                    <a:pt x="9889" y="244"/>
                  </a:lnTo>
                  <a:lnTo>
                    <a:pt x="9499" y="171"/>
                  </a:lnTo>
                  <a:lnTo>
                    <a:pt x="9109" y="98"/>
                  </a:lnTo>
                  <a:lnTo>
                    <a:pt x="8720" y="49"/>
                  </a:lnTo>
                  <a:lnTo>
                    <a:pt x="8330" y="25"/>
                  </a:lnTo>
                  <a:lnTo>
                    <a:pt x="7916" y="1"/>
                  </a:lnTo>
                  <a:lnTo>
                    <a:pt x="7916" y="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1126;p52">
              <a:extLst>
                <a:ext uri="{FF2B5EF4-FFF2-40B4-BE49-F238E27FC236}">
                  <a16:creationId xmlns:a16="http://schemas.microsoft.com/office/drawing/2014/main" id="{480A1C09-E254-44C1-A988-5E42AF39F074}"/>
                </a:ext>
              </a:extLst>
            </p:cNvPr>
            <p:cNvSpPr/>
            <p:nvPr/>
          </p:nvSpPr>
          <p:spPr>
            <a:xfrm>
              <a:off x="6673500" y="333700"/>
              <a:ext cx="347100" cy="347100"/>
            </a:xfrm>
            <a:custGeom>
              <a:avLst/>
              <a:gdLst/>
              <a:ahLst/>
              <a:cxnLst/>
              <a:rect l="l" t="t" r="r" b="b"/>
              <a:pathLst>
                <a:path w="13884" h="13884" fill="none" extrusionOk="0">
                  <a:moveTo>
                    <a:pt x="6942" y="13883"/>
                  </a:moveTo>
                  <a:lnTo>
                    <a:pt x="6942" y="13883"/>
                  </a:lnTo>
                  <a:lnTo>
                    <a:pt x="6577" y="13883"/>
                  </a:lnTo>
                  <a:lnTo>
                    <a:pt x="6236" y="13834"/>
                  </a:lnTo>
                  <a:lnTo>
                    <a:pt x="5895" y="13810"/>
                  </a:lnTo>
                  <a:lnTo>
                    <a:pt x="5554" y="13737"/>
                  </a:lnTo>
                  <a:lnTo>
                    <a:pt x="5213" y="13664"/>
                  </a:lnTo>
                  <a:lnTo>
                    <a:pt x="4872" y="13566"/>
                  </a:lnTo>
                  <a:lnTo>
                    <a:pt x="4555" y="13469"/>
                  </a:lnTo>
                  <a:lnTo>
                    <a:pt x="4239" y="13323"/>
                  </a:lnTo>
                  <a:lnTo>
                    <a:pt x="3946" y="13201"/>
                  </a:lnTo>
                  <a:lnTo>
                    <a:pt x="3630" y="13031"/>
                  </a:lnTo>
                  <a:lnTo>
                    <a:pt x="3337" y="12884"/>
                  </a:lnTo>
                  <a:lnTo>
                    <a:pt x="3069" y="12690"/>
                  </a:lnTo>
                  <a:lnTo>
                    <a:pt x="2802" y="12495"/>
                  </a:lnTo>
                  <a:lnTo>
                    <a:pt x="2534" y="12300"/>
                  </a:lnTo>
                  <a:lnTo>
                    <a:pt x="2290" y="12081"/>
                  </a:lnTo>
                  <a:lnTo>
                    <a:pt x="2047" y="11837"/>
                  </a:lnTo>
                  <a:lnTo>
                    <a:pt x="1803" y="11594"/>
                  </a:lnTo>
                  <a:lnTo>
                    <a:pt x="1584" y="11350"/>
                  </a:lnTo>
                  <a:lnTo>
                    <a:pt x="1389" y="11082"/>
                  </a:lnTo>
                  <a:lnTo>
                    <a:pt x="1194" y="10814"/>
                  </a:lnTo>
                  <a:lnTo>
                    <a:pt x="999" y="10546"/>
                  </a:lnTo>
                  <a:lnTo>
                    <a:pt x="853" y="10254"/>
                  </a:lnTo>
                  <a:lnTo>
                    <a:pt x="683" y="9938"/>
                  </a:lnTo>
                  <a:lnTo>
                    <a:pt x="561" y="9645"/>
                  </a:lnTo>
                  <a:lnTo>
                    <a:pt x="415" y="9329"/>
                  </a:lnTo>
                  <a:lnTo>
                    <a:pt x="317" y="9012"/>
                  </a:lnTo>
                  <a:lnTo>
                    <a:pt x="220" y="8671"/>
                  </a:lnTo>
                  <a:lnTo>
                    <a:pt x="147" y="8330"/>
                  </a:lnTo>
                  <a:lnTo>
                    <a:pt x="74" y="7989"/>
                  </a:lnTo>
                  <a:lnTo>
                    <a:pt x="49" y="7648"/>
                  </a:lnTo>
                  <a:lnTo>
                    <a:pt x="1" y="7307"/>
                  </a:lnTo>
                  <a:lnTo>
                    <a:pt x="1" y="6942"/>
                  </a:lnTo>
                  <a:lnTo>
                    <a:pt x="1" y="6942"/>
                  </a:lnTo>
                  <a:lnTo>
                    <a:pt x="1" y="6577"/>
                  </a:lnTo>
                  <a:lnTo>
                    <a:pt x="49" y="6236"/>
                  </a:lnTo>
                  <a:lnTo>
                    <a:pt x="74" y="5895"/>
                  </a:lnTo>
                  <a:lnTo>
                    <a:pt x="147" y="5554"/>
                  </a:lnTo>
                  <a:lnTo>
                    <a:pt x="220" y="5213"/>
                  </a:lnTo>
                  <a:lnTo>
                    <a:pt x="317" y="4872"/>
                  </a:lnTo>
                  <a:lnTo>
                    <a:pt x="415" y="4555"/>
                  </a:lnTo>
                  <a:lnTo>
                    <a:pt x="561" y="4238"/>
                  </a:lnTo>
                  <a:lnTo>
                    <a:pt x="683" y="3946"/>
                  </a:lnTo>
                  <a:lnTo>
                    <a:pt x="853" y="3630"/>
                  </a:lnTo>
                  <a:lnTo>
                    <a:pt x="999" y="3337"/>
                  </a:lnTo>
                  <a:lnTo>
                    <a:pt x="1194" y="3069"/>
                  </a:lnTo>
                  <a:lnTo>
                    <a:pt x="1389" y="2802"/>
                  </a:lnTo>
                  <a:lnTo>
                    <a:pt x="1584" y="2534"/>
                  </a:lnTo>
                  <a:lnTo>
                    <a:pt x="1803" y="2290"/>
                  </a:lnTo>
                  <a:lnTo>
                    <a:pt x="2047" y="2047"/>
                  </a:lnTo>
                  <a:lnTo>
                    <a:pt x="2290" y="1803"/>
                  </a:lnTo>
                  <a:lnTo>
                    <a:pt x="2534" y="1584"/>
                  </a:lnTo>
                  <a:lnTo>
                    <a:pt x="2802" y="1389"/>
                  </a:lnTo>
                  <a:lnTo>
                    <a:pt x="3069" y="1194"/>
                  </a:lnTo>
                  <a:lnTo>
                    <a:pt x="3337" y="999"/>
                  </a:lnTo>
                  <a:lnTo>
                    <a:pt x="3630" y="853"/>
                  </a:lnTo>
                  <a:lnTo>
                    <a:pt x="3946" y="683"/>
                  </a:lnTo>
                  <a:lnTo>
                    <a:pt x="4239" y="561"/>
                  </a:lnTo>
                  <a:lnTo>
                    <a:pt x="4555" y="415"/>
                  </a:lnTo>
                  <a:lnTo>
                    <a:pt x="4872" y="317"/>
                  </a:lnTo>
                  <a:lnTo>
                    <a:pt x="5213" y="220"/>
                  </a:lnTo>
                  <a:lnTo>
                    <a:pt x="5554" y="147"/>
                  </a:lnTo>
                  <a:lnTo>
                    <a:pt x="5895" y="74"/>
                  </a:lnTo>
                  <a:lnTo>
                    <a:pt x="6236" y="49"/>
                  </a:lnTo>
                  <a:lnTo>
                    <a:pt x="6577" y="1"/>
                  </a:lnTo>
                  <a:lnTo>
                    <a:pt x="6942" y="1"/>
                  </a:lnTo>
                  <a:lnTo>
                    <a:pt x="6942" y="1"/>
                  </a:lnTo>
                  <a:lnTo>
                    <a:pt x="7307" y="1"/>
                  </a:lnTo>
                  <a:lnTo>
                    <a:pt x="7648" y="49"/>
                  </a:lnTo>
                  <a:lnTo>
                    <a:pt x="7989" y="74"/>
                  </a:lnTo>
                  <a:lnTo>
                    <a:pt x="8330" y="147"/>
                  </a:lnTo>
                  <a:lnTo>
                    <a:pt x="8671" y="220"/>
                  </a:lnTo>
                  <a:lnTo>
                    <a:pt x="9012" y="317"/>
                  </a:lnTo>
                  <a:lnTo>
                    <a:pt x="9329" y="415"/>
                  </a:lnTo>
                  <a:lnTo>
                    <a:pt x="9645" y="561"/>
                  </a:lnTo>
                  <a:lnTo>
                    <a:pt x="9938" y="683"/>
                  </a:lnTo>
                  <a:lnTo>
                    <a:pt x="10254" y="853"/>
                  </a:lnTo>
                  <a:lnTo>
                    <a:pt x="10546" y="999"/>
                  </a:lnTo>
                  <a:lnTo>
                    <a:pt x="10814" y="1194"/>
                  </a:lnTo>
                  <a:lnTo>
                    <a:pt x="11082" y="1389"/>
                  </a:lnTo>
                  <a:lnTo>
                    <a:pt x="11350" y="1584"/>
                  </a:lnTo>
                  <a:lnTo>
                    <a:pt x="11594" y="1803"/>
                  </a:lnTo>
                  <a:lnTo>
                    <a:pt x="11837" y="2047"/>
                  </a:lnTo>
                  <a:lnTo>
                    <a:pt x="12081" y="2290"/>
                  </a:lnTo>
                  <a:lnTo>
                    <a:pt x="12300" y="2534"/>
                  </a:lnTo>
                  <a:lnTo>
                    <a:pt x="12495" y="2802"/>
                  </a:lnTo>
                  <a:lnTo>
                    <a:pt x="12690" y="3069"/>
                  </a:lnTo>
                  <a:lnTo>
                    <a:pt x="12885" y="3337"/>
                  </a:lnTo>
                  <a:lnTo>
                    <a:pt x="13031" y="3630"/>
                  </a:lnTo>
                  <a:lnTo>
                    <a:pt x="13201" y="3946"/>
                  </a:lnTo>
                  <a:lnTo>
                    <a:pt x="13323" y="4238"/>
                  </a:lnTo>
                  <a:lnTo>
                    <a:pt x="13469" y="4555"/>
                  </a:lnTo>
                  <a:lnTo>
                    <a:pt x="13566" y="4872"/>
                  </a:lnTo>
                  <a:lnTo>
                    <a:pt x="13664" y="5213"/>
                  </a:lnTo>
                  <a:lnTo>
                    <a:pt x="13737" y="5554"/>
                  </a:lnTo>
                  <a:lnTo>
                    <a:pt x="13810" y="5895"/>
                  </a:lnTo>
                  <a:lnTo>
                    <a:pt x="13834" y="6236"/>
                  </a:lnTo>
                  <a:lnTo>
                    <a:pt x="13883" y="6577"/>
                  </a:lnTo>
                  <a:lnTo>
                    <a:pt x="13883" y="6942"/>
                  </a:lnTo>
                  <a:lnTo>
                    <a:pt x="13883" y="6942"/>
                  </a:lnTo>
                  <a:lnTo>
                    <a:pt x="13883" y="7307"/>
                  </a:lnTo>
                  <a:lnTo>
                    <a:pt x="13834" y="7648"/>
                  </a:lnTo>
                  <a:lnTo>
                    <a:pt x="13810" y="7989"/>
                  </a:lnTo>
                  <a:lnTo>
                    <a:pt x="13737" y="8330"/>
                  </a:lnTo>
                  <a:lnTo>
                    <a:pt x="13664" y="8671"/>
                  </a:lnTo>
                  <a:lnTo>
                    <a:pt x="13566" y="9012"/>
                  </a:lnTo>
                  <a:lnTo>
                    <a:pt x="13469" y="9329"/>
                  </a:lnTo>
                  <a:lnTo>
                    <a:pt x="13323" y="9645"/>
                  </a:lnTo>
                  <a:lnTo>
                    <a:pt x="13201" y="9938"/>
                  </a:lnTo>
                  <a:lnTo>
                    <a:pt x="13031" y="10254"/>
                  </a:lnTo>
                  <a:lnTo>
                    <a:pt x="12885" y="10546"/>
                  </a:lnTo>
                  <a:lnTo>
                    <a:pt x="12690" y="10814"/>
                  </a:lnTo>
                  <a:lnTo>
                    <a:pt x="12495" y="11082"/>
                  </a:lnTo>
                  <a:lnTo>
                    <a:pt x="12300" y="11350"/>
                  </a:lnTo>
                  <a:lnTo>
                    <a:pt x="12081" y="11594"/>
                  </a:lnTo>
                  <a:lnTo>
                    <a:pt x="11837" y="11837"/>
                  </a:lnTo>
                  <a:lnTo>
                    <a:pt x="11594" y="12081"/>
                  </a:lnTo>
                  <a:lnTo>
                    <a:pt x="11350" y="12300"/>
                  </a:lnTo>
                  <a:lnTo>
                    <a:pt x="11082" y="12495"/>
                  </a:lnTo>
                  <a:lnTo>
                    <a:pt x="10814" y="12690"/>
                  </a:lnTo>
                  <a:lnTo>
                    <a:pt x="10546" y="12884"/>
                  </a:lnTo>
                  <a:lnTo>
                    <a:pt x="10254" y="13031"/>
                  </a:lnTo>
                  <a:lnTo>
                    <a:pt x="9938" y="13201"/>
                  </a:lnTo>
                  <a:lnTo>
                    <a:pt x="9645" y="13323"/>
                  </a:lnTo>
                  <a:lnTo>
                    <a:pt x="9329" y="13469"/>
                  </a:lnTo>
                  <a:lnTo>
                    <a:pt x="9012" y="13566"/>
                  </a:lnTo>
                  <a:lnTo>
                    <a:pt x="8671" y="13664"/>
                  </a:lnTo>
                  <a:lnTo>
                    <a:pt x="8330" y="13737"/>
                  </a:lnTo>
                  <a:lnTo>
                    <a:pt x="7989" y="13810"/>
                  </a:lnTo>
                  <a:lnTo>
                    <a:pt x="7648" y="13834"/>
                  </a:lnTo>
                  <a:lnTo>
                    <a:pt x="7307" y="13883"/>
                  </a:lnTo>
                  <a:lnTo>
                    <a:pt x="6942" y="13883"/>
                  </a:lnTo>
                  <a:lnTo>
                    <a:pt x="6942" y="13883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1127;p52">
              <a:extLst>
                <a:ext uri="{FF2B5EF4-FFF2-40B4-BE49-F238E27FC236}">
                  <a16:creationId xmlns:a16="http://schemas.microsoft.com/office/drawing/2014/main" id="{D9E9DB54-DB25-48E3-8A19-3E8F709B9DBD}"/>
                </a:ext>
              </a:extLst>
            </p:cNvPr>
            <p:cNvSpPr/>
            <p:nvPr/>
          </p:nvSpPr>
          <p:spPr>
            <a:xfrm>
              <a:off x="6848850" y="397625"/>
              <a:ext cx="54825" cy="169300"/>
            </a:xfrm>
            <a:custGeom>
              <a:avLst/>
              <a:gdLst/>
              <a:ahLst/>
              <a:cxnLst/>
              <a:rect l="l" t="t" r="r" b="b"/>
              <a:pathLst>
                <a:path w="2193" h="6772" fill="none" extrusionOk="0">
                  <a:moveTo>
                    <a:pt x="1" y="1"/>
                  </a:moveTo>
                  <a:lnTo>
                    <a:pt x="1" y="4580"/>
                  </a:lnTo>
                  <a:lnTo>
                    <a:pt x="2193" y="6772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1128;p52">
              <a:extLst>
                <a:ext uri="{FF2B5EF4-FFF2-40B4-BE49-F238E27FC236}">
                  <a16:creationId xmlns:a16="http://schemas.microsoft.com/office/drawing/2014/main" id="{02B8008F-AAA2-4162-B946-A5D0B7FBDF17}"/>
                </a:ext>
              </a:extLst>
            </p:cNvPr>
            <p:cNvSpPr/>
            <p:nvPr/>
          </p:nvSpPr>
          <p:spPr>
            <a:xfrm>
              <a:off x="6847025" y="333700"/>
              <a:ext cx="25" cy="29250"/>
            </a:xfrm>
            <a:custGeom>
              <a:avLst/>
              <a:gdLst/>
              <a:ahLst/>
              <a:cxnLst/>
              <a:rect l="l" t="t" r="r" b="b"/>
              <a:pathLst>
                <a:path w="1" h="1170" fill="none" extrusionOk="0">
                  <a:moveTo>
                    <a:pt x="1" y="1170"/>
                  </a:move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1129;p52">
              <a:extLst>
                <a:ext uri="{FF2B5EF4-FFF2-40B4-BE49-F238E27FC236}">
                  <a16:creationId xmlns:a16="http://schemas.microsoft.com/office/drawing/2014/main" id="{2D6D21B7-7AA0-4ED5-BB52-2A02429CF07C}"/>
                </a:ext>
              </a:extLst>
            </p:cNvPr>
            <p:cNvSpPr/>
            <p:nvPr/>
          </p:nvSpPr>
          <p:spPr>
            <a:xfrm>
              <a:off x="6760575" y="3568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0"/>
                  </a:moveTo>
                  <a:lnTo>
                    <a:pt x="1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1130;p52">
              <a:extLst>
                <a:ext uri="{FF2B5EF4-FFF2-40B4-BE49-F238E27FC236}">
                  <a16:creationId xmlns:a16="http://schemas.microsoft.com/office/drawing/2014/main" id="{1A68A137-E33F-4545-92AA-2A8273C675AE}"/>
                </a:ext>
              </a:extLst>
            </p:cNvPr>
            <p:cNvSpPr/>
            <p:nvPr/>
          </p:nvSpPr>
          <p:spPr>
            <a:xfrm>
              <a:off x="6760575" y="356850"/>
              <a:ext cx="14025" cy="24975"/>
            </a:xfrm>
            <a:custGeom>
              <a:avLst/>
              <a:gdLst/>
              <a:ahLst/>
              <a:cxnLst/>
              <a:rect l="l" t="t" r="r" b="b"/>
              <a:pathLst>
                <a:path w="561" h="999" fill="none" extrusionOk="0">
                  <a:moveTo>
                    <a:pt x="1" y="0"/>
                  </a:moveTo>
                  <a:lnTo>
                    <a:pt x="561" y="999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1131;p52">
              <a:extLst>
                <a:ext uri="{FF2B5EF4-FFF2-40B4-BE49-F238E27FC236}">
                  <a16:creationId xmlns:a16="http://schemas.microsoft.com/office/drawing/2014/main" id="{86E66ACF-0CE5-4D79-8B01-E68878457F73}"/>
                </a:ext>
              </a:extLst>
            </p:cNvPr>
            <p:cNvSpPr/>
            <p:nvPr/>
          </p:nvSpPr>
          <p:spPr>
            <a:xfrm>
              <a:off x="6696650" y="420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0" y="0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132;p52">
              <a:extLst>
                <a:ext uri="{FF2B5EF4-FFF2-40B4-BE49-F238E27FC236}">
                  <a16:creationId xmlns:a16="http://schemas.microsoft.com/office/drawing/2014/main" id="{A354DC75-9A77-443E-82AD-4FE0ADF59165}"/>
                </a:ext>
              </a:extLst>
            </p:cNvPr>
            <p:cNvSpPr/>
            <p:nvPr/>
          </p:nvSpPr>
          <p:spPr>
            <a:xfrm>
              <a:off x="6696650" y="420775"/>
              <a:ext cx="24975" cy="14025"/>
            </a:xfrm>
            <a:custGeom>
              <a:avLst/>
              <a:gdLst/>
              <a:ahLst/>
              <a:cxnLst/>
              <a:rect l="l" t="t" r="r" b="b"/>
              <a:pathLst>
                <a:path w="999" h="561" fill="none" extrusionOk="0">
                  <a:moveTo>
                    <a:pt x="0" y="0"/>
                  </a:moveTo>
                  <a:lnTo>
                    <a:pt x="999" y="56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133;p52">
              <a:extLst>
                <a:ext uri="{FF2B5EF4-FFF2-40B4-BE49-F238E27FC236}">
                  <a16:creationId xmlns:a16="http://schemas.microsoft.com/office/drawing/2014/main" id="{47B38C3E-9961-4180-A9D6-54BA25D15410}"/>
                </a:ext>
              </a:extLst>
            </p:cNvPr>
            <p:cNvSpPr/>
            <p:nvPr/>
          </p:nvSpPr>
          <p:spPr>
            <a:xfrm>
              <a:off x="6673500" y="507225"/>
              <a:ext cx="29250" cy="25"/>
            </a:xfrm>
            <a:custGeom>
              <a:avLst/>
              <a:gdLst/>
              <a:ahLst/>
              <a:cxnLst/>
              <a:rect l="l" t="t" r="r" b="b"/>
              <a:pathLst>
                <a:path w="1170" h="1" fill="none" extrusionOk="0">
                  <a:moveTo>
                    <a:pt x="1" y="1"/>
                  </a:moveTo>
                  <a:lnTo>
                    <a:pt x="1170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134;p52">
              <a:extLst>
                <a:ext uri="{FF2B5EF4-FFF2-40B4-BE49-F238E27FC236}">
                  <a16:creationId xmlns:a16="http://schemas.microsoft.com/office/drawing/2014/main" id="{0D2A929D-C499-49EA-8C2B-F6DAA0616168}"/>
                </a:ext>
              </a:extLst>
            </p:cNvPr>
            <p:cNvSpPr/>
            <p:nvPr/>
          </p:nvSpPr>
          <p:spPr>
            <a:xfrm>
              <a:off x="6696650" y="5937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0" y="0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135;p52">
              <a:extLst>
                <a:ext uri="{FF2B5EF4-FFF2-40B4-BE49-F238E27FC236}">
                  <a16:creationId xmlns:a16="http://schemas.microsoft.com/office/drawing/2014/main" id="{596FF065-AC3B-4AEE-AA18-0B181A7A12F1}"/>
                </a:ext>
              </a:extLst>
            </p:cNvPr>
            <p:cNvSpPr/>
            <p:nvPr/>
          </p:nvSpPr>
          <p:spPr>
            <a:xfrm>
              <a:off x="6696650" y="579700"/>
              <a:ext cx="24975" cy="14025"/>
            </a:xfrm>
            <a:custGeom>
              <a:avLst/>
              <a:gdLst/>
              <a:ahLst/>
              <a:cxnLst/>
              <a:rect l="l" t="t" r="r" b="b"/>
              <a:pathLst>
                <a:path w="999" h="561" fill="none" extrusionOk="0">
                  <a:moveTo>
                    <a:pt x="0" y="560"/>
                  </a:moveTo>
                  <a:lnTo>
                    <a:pt x="999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136;p52">
              <a:extLst>
                <a:ext uri="{FF2B5EF4-FFF2-40B4-BE49-F238E27FC236}">
                  <a16:creationId xmlns:a16="http://schemas.microsoft.com/office/drawing/2014/main" id="{42C3B414-551E-4466-AA3C-55AA13EF75B4}"/>
                </a:ext>
              </a:extLst>
            </p:cNvPr>
            <p:cNvSpPr/>
            <p:nvPr/>
          </p:nvSpPr>
          <p:spPr>
            <a:xfrm>
              <a:off x="6760575" y="632675"/>
              <a:ext cx="14025" cy="24975"/>
            </a:xfrm>
            <a:custGeom>
              <a:avLst/>
              <a:gdLst/>
              <a:ahLst/>
              <a:cxnLst/>
              <a:rect l="l" t="t" r="r" b="b"/>
              <a:pathLst>
                <a:path w="561" h="999" fill="none" extrusionOk="0">
                  <a:moveTo>
                    <a:pt x="1" y="999"/>
                  </a:moveTo>
                  <a:lnTo>
                    <a:pt x="561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137;p52">
              <a:extLst>
                <a:ext uri="{FF2B5EF4-FFF2-40B4-BE49-F238E27FC236}">
                  <a16:creationId xmlns:a16="http://schemas.microsoft.com/office/drawing/2014/main" id="{C5A565F8-0654-4115-BA41-8ABA5A89DD87}"/>
                </a:ext>
              </a:extLst>
            </p:cNvPr>
            <p:cNvSpPr/>
            <p:nvPr/>
          </p:nvSpPr>
          <p:spPr>
            <a:xfrm>
              <a:off x="6760575" y="6576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1"/>
                  </a:move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138;p52">
              <a:extLst>
                <a:ext uri="{FF2B5EF4-FFF2-40B4-BE49-F238E27FC236}">
                  <a16:creationId xmlns:a16="http://schemas.microsoft.com/office/drawing/2014/main" id="{E7D1F773-ADA2-44FE-81D4-6B0B39FBC6CD}"/>
                </a:ext>
              </a:extLst>
            </p:cNvPr>
            <p:cNvSpPr/>
            <p:nvPr/>
          </p:nvSpPr>
          <p:spPr>
            <a:xfrm>
              <a:off x="6847025" y="651550"/>
              <a:ext cx="25" cy="29250"/>
            </a:xfrm>
            <a:custGeom>
              <a:avLst/>
              <a:gdLst/>
              <a:ahLst/>
              <a:cxnLst/>
              <a:rect l="l" t="t" r="r" b="b"/>
              <a:pathLst>
                <a:path w="1" h="1170" fill="none" extrusionOk="0">
                  <a:moveTo>
                    <a:pt x="1" y="0"/>
                  </a:moveTo>
                  <a:lnTo>
                    <a:pt x="1" y="1169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139;p52">
              <a:extLst>
                <a:ext uri="{FF2B5EF4-FFF2-40B4-BE49-F238E27FC236}">
                  <a16:creationId xmlns:a16="http://schemas.microsoft.com/office/drawing/2014/main" id="{D84051A7-4833-4DCB-94E7-9F64D23925C8}"/>
                </a:ext>
              </a:extLst>
            </p:cNvPr>
            <p:cNvSpPr/>
            <p:nvPr/>
          </p:nvSpPr>
          <p:spPr>
            <a:xfrm>
              <a:off x="6919500" y="632675"/>
              <a:ext cx="14025" cy="24975"/>
            </a:xfrm>
            <a:custGeom>
              <a:avLst/>
              <a:gdLst/>
              <a:ahLst/>
              <a:cxnLst/>
              <a:rect l="l" t="t" r="r" b="b"/>
              <a:pathLst>
                <a:path w="561" h="999" fill="none" extrusionOk="0">
                  <a:moveTo>
                    <a:pt x="560" y="999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140;p52">
              <a:extLst>
                <a:ext uri="{FF2B5EF4-FFF2-40B4-BE49-F238E27FC236}">
                  <a16:creationId xmlns:a16="http://schemas.microsoft.com/office/drawing/2014/main" id="{7CD9F58A-31E5-492B-8728-E300A157DECD}"/>
                </a:ext>
              </a:extLst>
            </p:cNvPr>
            <p:cNvSpPr/>
            <p:nvPr/>
          </p:nvSpPr>
          <p:spPr>
            <a:xfrm>
              <a:off x="6933500" y="65762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0" y="1"/>
                  </a:moveTo>
                  <a:lnTo>
                    <a:pt x="0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141;p52">
              <a:extLst>
                <a:ext uri="{FF2B5EF4-FFF2-40B4-BE49-F238E27FC236}">
                  <a16:creationId xmlns:a16="http://schemas.microsoft.com/office/drawing/2014/main" id="{D7235EA2-9B79-4F4F-B635-B8F9412588B5}"/>
                </a:ext>
              </a:extLst>
            </p:cNvPr>
            <p:cNvSpPr/>
            <p:nvPr/>
          </p:nvSpPr>
          <p:spPr>
            <a:xfrm>
              <a:off x="6972475" y="579700"/>
              <a:ext cx="24975" cy="14025"/>
            </a:xfrm>
            <a:custGeom>
              <a:avLst/>
              <a:gdLst/>
              <a:ahLst/>
              <a:cxnLst/>
              <a:rect l="l" t="t" r="r" b="b"/>
              <a:pathLst>
                <a:path w="999" h="561" fill="none" extrusionOk="0">
                  <a:moveTo>
                    <a:pt x="999" y="560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42;p52">
              <a:extLst>
                <a:ext uri="{FF2B5EF4-FFF2-40B4-BE49-F238E27FC236}">
                  <a16:creationId xmlns:a16="http://schemas.microsoft.com/office/drawing/2014/main" id="{10BEB444-2B35-45CC-B430-A204995F06D3}"/>
                </a:ext>
              </a:extLst>
            </p:cNvPr>
            <p:cNvSpPr/>
            <p:nvPr/>
          </p:nvSpPr>
          <p:spPr>
            <a:xfrm>
              <a:off x="6997425" y="5937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0"/>
                  </a:moveTo>
                  <a:lnTo>
                    <a:pt x="1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43;p52">
              <a:extLst>
                <a:ext uri="{FF2B5EF4-FFF2-40B4-BE49-F238E27FC236}">
                  <a16:creationId xmlns:a16="http://schemas.microsoft.com/office/drawing/2014/main" id="{10DF35AD-E331-4B7E-A804-5E17CF05245F}"/>
                </a:ext>
              </a:extLst>
            </p:cNvPr>
            <p:cNvSpPr/>
            <p:nvPr/>
          </p:nvSpPr>
          <p:spPr>
            <a:xfrm>
              <a:off x="6991350" y="507225"/>
              <a:ext cx="29250" cy="25"/>
            </a:xfrm>
            <a:custGeom>
              <a:avLst/>
              <a:gdLst/>
              <a:ahLst/>
              <a:cxnLst/>
              <a:rect l="l" t="t" r="r" b="b"/>
              <a:pathLst>
                <a:path w="1170" h="1" fill="none" extrusionOk="0">
                  <a:moveTo>
                    <a:pt x="1169" y="1"/>
                  </a:moveTo>
                  <a:lnTo>
                    <a:pt x="0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44;p52">
              <a:extLst>
                <a:ext uri="{FF2B5EF4-FFF2-40B4-BE49-F238E27FC236}">
                  <a16:creationId xmlns:a16="http://schemas.microsoft.com/office/drawing/2014/main" id="{B35F4230-E001-40AF-A547-FF529336B3A0}"/>
                </a:ext>
              </a:extLst>
            </p:cNvPr>
            <p:cNvSpPr/>
            <p:nvPr/>
          </p:nvSpPr>
          <p:spPr>
            <a:xfrm>
              <a:off x="6972475" y="420775"/>
              <a:ext cx="24975" cy="14025"/>
            </a:xfrm>
            <a:custGeom>
              <a:avLst/>
              <a:gdLst/>
              <a:ahLst/>
              <a:cxnLst/>
              <a:rect l="l" t="t" r="r" b="b"/>
              <a:pathLst>
                <a:path w="999" h="561" fill="none" extrusionOk="0">
                  <a:moveTo>
                    <a:pt x="0" y="561"/>
                  </a:moveTo>
                  <a:lnTo>
                    <a:pt x="999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45;p52">
              <a:extLst>
                <a:ext uri="{FF2B5EF4-FFF2-40B4-BE49-F238E27FC236}">
                  <a16:creationId xmlns:a16="http://schemas.microsoft.com/office/drawing/2014/main" id="{B241446F-D108-46B4-8F8B-8DE6C359F50D}"/>
                </a:ext>
              </a:extLst>
            </p:cNvPr>
            <p:cNvSpPr/>
            <p:nvPr/>
          </p:nvSpPr>
          <p:spPr>
            <a:xfrm>
              <a:off x="6997425" y="420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0"/>
                  </a:moveTo>
                  <a:lnTo>
                    <a:pt x="1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6;p52">
              <a:extLst>
                <a:ext uri="{FF2B5EF4-FFF2-40B4-BE49-F238E27FC236}">
                  <a16:creationId xmlns:a16="http://schemas.microsoft.com/office/drawing/2014/main" id="{3D42779D-BCEE-47BD-88E9-9AE3B2ECCCBC}"/>
                </a:ext>
              </a:extLst>
            </p:cNvPr>
            <p:cNvSpPr/>
            <p:nvPr/>
          </p:nvSpPr>
          <p:spPr>
            <a:xfrm>
              <a:off x="6919500" y="356850"/>
              <a:ext cx="14025" cy="24975"/>
            </a:xfrm>
            <a:custGeom>
              <a:avLst/>
              <a:gdLst/>
              <a:ahLst/>
              <a:cxnLst/>
              <a:rect l="l" t="t" r="r" b="b"/>
              <a:pathLst>
                <a:path w="561" h="999" fill="none" extrusionOk="0">
                  <a:moveTo>
                    <a:pt x="560" y="0"/>
                  </a:moveTo>
                  <a:lnTo>
                    <a:pt x="0" y="999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47;p52">
              <a:extLst>
                <a:ext uri="{FF2B5EF4-FFF2-40B4-BE49-F238E27FC236}">
                  <a16:creationId xmlns:a16="http://schemas.microsoft.com/office/drawing/2014/main" id="{FDDFC3FC-AF9D-4E28-A6FD-47121645F6BC}"/>
                </a:ext>
              </a:extLst>
            </p:cNvPr>
            <p:cNvSpPr/>
            <p:nvPr/>
          </p:nvSpPr>
          <p:spPr>
            <a:xfrm>
              <a:off x="6933500" y="35685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0" y="0"/>
                  </a:moveTo>
                  <a:lnTo>
                    <a:pt x="0" y="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3850659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805A7-2F89-4146-A7F2-5009B550A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7" y="118300"/>
            <a:ext cx="2046300" cy="3981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5C85C-5117-4FC5-A81A-32C3F1F6F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16716" y="118299"/>
            <a:ext cx="6388768" cy="5025151"/>
          </a:xfrm>
        </p:spPr>
        <p:txBody>
          <a:bodyPr/>
          <a:lstStyle/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Atchison, C. J., Bowman, L., </a:t>
            </a:r>
            <a:r>
              <a:rPr lang="en-GB" sz="105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Vrinten</a:t>
            </a:r>
            <a:r>
              <a:rPr lang="en-GB" sz="105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C., Redd, R., </a:t>
            </a:r>
            <a:r>
              <a:rPr lang="en-GB" sz="1050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Pristera</a:t>
            </a:r>
            <a:r>
              <a:rPr lang="en-GB" sz="105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P., Eaton, J. W., &amp; Ward, H. (2020). Perceptions and behavioural responses of the general public during the COVID-19 pandemic: A cross-sectional survey of UK Adults. </a:t>
            </a:r>
            <a:r>
              <a:rPr lang="en-GB" sz="1050" i="1" dirty="0" err="1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medRxiv</a:t>
            </a:r>
            <a:r>
              <a:rPr lang="en-GB" sz="105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Bailey, B.,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Whelen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M. L., &amp; Strunk, D. R. (2021). Adhering to COVID‐19 health guidelines: Examining demographic and psychological predictors of adherence.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Applied Psychology: Health and Well‐Being. Advance 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online publication: https://iaap-journals.onlinelibrary.wiley.com/doi/10.1111/aphw.12284 </a:t>
            </a: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Bogg, T., &amp; Milad, E. (2020). Demographic, personality, and social cognition correlates of coronavirus guideline adherence in a US sample.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Health Psychology, 39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(12), 1026.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Brosowsky, N. P., Van Tilburg, W., </a:t>
            </a: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Scholer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A. A., Boylan, J., </a:t>
            </a: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Seli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P., &amp; </a:t>
            </a: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Danckert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J. (2021). Boredom proneness, political orientation and adherence to social distancing in the pandemic. </a:t>
            </a:r>
            <a:r>
              <a:rPr lang="en-GB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Motivation and emotion, 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1-10.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Choma, B. L., Hodson, G.,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Sumantry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D.,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Hanoch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Y., &amp;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Gummerum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M. (2021). Ideological and psychological predictors of COVID-19-related collective action, opinions, and health compliance across three nations.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Journal of Social and Political Psychology, 9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(1), 123-143.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Clarke, E.,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Klas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A., &amp;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Dyos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E. (2021). The role of ideological attitudes in responses to COVID-19 threat and government restrictions in Australia.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Personality and Individual </a:t>
            </a:r>
            <a:r>
              <a:rPr lang="en-US" sz="105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ifferences, 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175.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Costello, T. H., Bowes, S., Stevens, S. T., Waldman, I.,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Tasimi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A., &amp; Lilienfeld, S. O. (2020). Clarifying the structure and nature of left-wing authoritarianism. Advance Online Publication: https://www.academia.edu/download/63297635/Clarifying_the_Nature_and_Structure_of_Left-wing_Authoritarianism_Preprint20200513-24409-1cra7l.pdf </a:t>
            </a: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3094E-9FE1-4539-9DBB-764AF0895F5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337064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805A7-2F89-4146-A7F2-5009B550A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7" y="118300"/>
            <a:ext cx="2046300" cy="3981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5C85C-5117-4FC5-A81A-32C3F1F6F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16716" y="118299"/>
            <a:ext cx="6388768" cy="5025151"/>
          </a:xfrm>
        </p:spPr>
        <p:txBody>
          <a:bodyPr/>
          <a:lstStyle/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Dixon, D., Den </a:t>
            </a: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Daas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C., Hubbard, G., &amp; Johnston, M. (2021). Using behavioural theory to understand adherence to behaviours that reduce transmission of COVID‐19; evidence from the CHARIS representative national study. </a:t>
            </a:r>
            <a:r>
              <a:rPr lang="en-GB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British Journal of Health Psychology.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Duckitt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Bizumic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B., Krauss, S. W., &amp; Heled, E. (2010). A tripartite approach to right‐wing authoritarianism: The authoritarianism‐conservatism‐traditionalism model. </a:t>
            </a:r>
            <a:r>
              <a:rPr lang="en-GB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Political Psychology, 31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(5), 685-715.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Gibbs, G. (1988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). Learning by doing: a guide to teaching and learning methods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London: Further education unit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Gouin, J., MacNeil, S., Switzer, A.,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Carrese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-Chacra, E., Durif, F., &amp;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Knäuper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B. (2021). Socio-demographic, social, cognitive, and emotional correlates of adherence to physical distancing during the COVID-19 pandemic: a cross-sectional study.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Canadian Journal of Public Health, 112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(1), 17-28.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Ho, A., Sidanius, J.,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Kteily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N., Sheehy-Skeffington, J., Pratto, F., Henkel, K. &amp; Stewart, A. (2015). The nature of social dominance orientation: Theorizing and measuring preferences for intergroup inequality using the new SDO₇ scale.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Journal of Personality and Social Psychology, 109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(6), 1003.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Joanna Briggs Institute. (2017). Checklist for systematic reviews and research syntheses. https://jbi.global/critical-appraisal-tools </a:t>
            </a:r>
            <a:endParaRPr lang="en-US" sz="105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Krupić, D.,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Žuro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B., &amp; Krupić, D. (2021). Big Five traits, approach-avoidance motivation, concerns, and adherence with COVID-19 prevention guidelines during the peak of pandemic in Croatia.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Personality and Individual Differences, 179.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3094E-9FE1-4539-9DBB-764AF0895F5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177054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805A7-2F89-4146-A7F2-5009B550A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7" y="118300"/>
            <a:ext cx="2046300" cy="3981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5C85C-5117-4FC5-A81A-32C3F1F6F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16716" y="118299"/>
            <a:ext cx="6388768" cy="5025151"/>
          </a:xfrm>
        </p:spPr>
        <p:txBody>
          <a:bodyPr/>
          <a:lstStyle/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Dixon, D., Den </a:t>
            </a: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Daas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C., Hubbard, G., &amp; Johnston, M. (2021). Using behavioural theory to understand adherence to behaviours that reduce transmission of COVID‐19; evidence from the CHARIS representative national study. </a:t>
            </a:r>
            <a:r>
              <a:rPr lang="en-GB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British Journal of Health Psychology.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Manson, J. H. (2020). Right-wing Authoritarianism, Left-wing Authoritarianism, and pandemic-mitigation authoritarianism. Personality and Individual Differences, 167. 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https://www.sciencedirect.com/science/article/pii/S0191886920304402</a:t>
            </a:r>
            <a:endParaRPr lang="en-US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Nivette, A., </a:t>
            </a: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Ribeaud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D., Murray, A., Steinhoff, A., </a:t>
            </a: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Bechtiger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L., </a:t>
            </a:r>
            <a:r>
              <a:rPr lang="en-GB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Hepp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U., Shanahan, L., &amp; Eisner, M. (2021). Non-compliance with COVID-19-related public health measures among young adults in Switzerland: Insights from a longitudinal cohort study. </a:t>
            </a:r>
            <a:r>
              <a:rPr lang="en-GB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Social Science &amp; Medicine, 268. </a:t>
            </a:r>
            <a:endParaRPr lang="en-US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Peixoto, E., Pallini, A., Vallerand, R., Rahimi, S., &amp; Silva, M. (2021). The role of passion for studies on academic procrastination and mental health during the COVID-19 pandemic.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Social Psychology of Education, 1-17.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Prolific.com. (n.d.).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How can we help with research? 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https://www.prolific.co/#how-it-works/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Smith, L. E., Potts, H. W.,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Amlôt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R., Fear, N. T., Michie, S., &amp; Rubin, G. J. (2021). Adherence to the test, trace, and isolate system in the UK: results from 37 nationally representative surveys.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bmj, 372. </a:t>
            </a:r>
            <a:endParaRPr lang="en-US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Tang, A. C. Y.,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Kwong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E. W. Y., Chen, L., &amp; Cheng, W. L. S. (2020). Associations between demographic characteristics, perceived threat, perceived stress, coping responses and adherence to covid-19 prevention measures among healthcare students in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china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: A cross-sectional survey with implications for the control of COVID-19.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Journal of Advanced Nursing. 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Advance online publication: https://onlinelibrary.wiley.com/doi/10.1111/jan.14889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US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i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i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3094E-9FE1-4539-9DBB-764AF0895F5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0076003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805A7-2F89-4146-A7F2-5009B550A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77" y="118300"/>
            <a:ext cx="2046300" cy="3981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5C85C-5117-4FC5-A81A-32C3F1F6F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16716" y="118299"/>
            <a:ext cx="6388768" cy="5025151"/>
          </a:xfrm>
        </p:spPr>
        <p:txBody>
          <a:bodyPr/>
          <a:lstStyle/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Tong, K. K., Chen, J. H., Yu, E. W. Y., &amp; Wu, A. M. (2020). Adherence to COVID‐19 Precautionary measures: applying the health belief model and generalised social beliefs to a probability community sample.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Applied Psychology: Health and Well‐Being, 12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(4), 1205-1223. https://iaap-journals.onlinelibrary.wiley.com/doi/full/10.1111/aphw.12230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Tunçgenç, B., El Zein, M.,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Sulik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J., Newson, M., Zhao, Y.,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Dezecache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G., &amp;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Deroy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O. (2021). Social influence matters: We follow pandemic guidelines most when our close circle does.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British Journal of Psychology. 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https://bpspsychub.onlinelibrary.wiley.com/doi/full/10.1111/bjop.12491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Wolff, W.,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Martarelli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C. S.,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Schüler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J., &amp;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Bieleke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M. (2020). High boredom proneness and low trait self-control impair adherence to social distancing guidelines during the COVID-19 pandemic. </a:t>
            </a:r>
            <a:r>
              <a:rPr lang="en-US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Environmental Research and Public Health, 17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(15), 5420. https://www.mdpi.com/1660-4601/17/15/5420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World Health </a:t>
            </a:r>
            <a:r>
              <a:rPr lang="en-US" sz="105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Organisation</a:t>
            </a:r>
            <a:r>
              <a:rPr lang="en-US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(2021, Jun) WHO Coronavirus (COVID-19) dashboard. https://covid19.who.int/ </a:t>
            </a: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i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i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20000" indent="-720000">
              <a:lnSpc>
                <a:spcPct val="107000"/>
              </a:lnSpc>
              <a:spcAft>
                <a:spcPts val="800"/>
              </a:spcAft>
              <a:buNone/>
            </a:pPr>
            <a:endParaRPr lang="en-GB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C3094E-9FE1-4539-9DBB-764AF0895F5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51845821"/>
      </p:ext>
    </p:extLst>
  </p:cSld>
  <p:clrMapOvr>
    <a:masterClrMapping/>
  </p:clrMapOvr>
</p:sld>
</file>

<file path=ppt/theme/theme1.xml><?xml version="1.0" encoding="utf-8"?>
<a:theme xmlns:a="http://schemas.openxmlformats.org/drawingml/2006/main" name="Ulysses template">
  <a:themeElements>
    <a:clrScheme name="Custom 347">
      <a:dk1>
        <a:srgbClr val="000000"/>
      </a:dk1>
      <a:lt1>
        <a:srgbClr val="FFFFFF"/>
      </a:lt1>
      <a:dk2>
        <a:srgbClr val="575E5F"/>
      </a:dk2>
      <a:lt2>
        <a:srgbClr val="E7E4DD"/>
      </a:lt2>
      <a:accent1>
        <a:srgbClr val="F67031"/>
      </a:accent1>
      <a:accent2>
        <a:srgbClr val="FFA400"/>
      </a:accent2>
      <a:accent3>
        <a:srgbClr val="7A7AAA"/>
      </a:accent3>
      <a:accent4>
        <a:srgbClr val="00BCD4"/>
      </a:accent4>
      <a:accent5>
        <a:srgbClr val="F2496F"/>
      </a:accent5>
      <a:accent6>
        <a:srgbClr val="A2324B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3354</TotalTime>
  <Words>3660</Words>
  <Application>Microsoft Office PowerPoint</Application>
  <PresentationFormat>On-screen Show (16:9)</PresentationFormat>
  <Paragraphs>522</Paragraphs>
  <Slides>36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Georgia</vt:lpstr>
      <vt:lpstr>Amasis MT Pro Black</vt:lpstr>
      <vt:lpstr>Arial</vt:lpstr>
      <vt:lpstr>Calibri</vt:lpstr>
      <vt:lpstr>Nunito Sans</vt:lpstr>
      <vt:lpstr>Ulysses template</vt:lpstr>
      <vt:lpstr>PowerPoint Presentation</vt:lpstr>
      <vt:lpstr>Ideology and adherence to COVID-19 guidelines:  a new perspective on the classic theories?</vt:lpstr>
      <vt:lpstr>Section One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Section Two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Section Three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Thesis  Amy Bendall  July 2021</dc:title>
  <dc:creator>Amy Bendall</dc:creator>
  <cp:lastModifiedBy>Amy Bendall (P145497)</cp:lastModifiedBy>
  <cp:revision>150</cp:revision>
  <dcterms:modified xsi:type="dcterms:W3CDTF">2021-07-19T21:19:17Z</dcterms:modified>
</cp:coreProperties>
</file>