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Lst>
  <p:sldSz cx="42629138" cy="30279975"/>
  <p:notesSz cx="6799263" cy="99298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6BB083-8441-42DB-8DED-4C6659D25CF3}" v="11" dt="2026-05-07T17:43:44.6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35" d="100"/>
          <a:sy n="35" d="100"/>
        </p:scale>
        <p:origin x="169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15607_student_uwtsd_ac_uk/Documents/Hydration%20Knowledge%20attitudes%20and%20Behaviours%20of%20Tennis%20Player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415607_student_uwtsd_ac_uk/Documents/Hydration%20Knowledge%20attitudes%20and%20Behaviours%20of%20Tennis%20Player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2415607_student_uwtsd_ac_uk/Documents/Hydration%20Knowledge%20attitudes%20and%20Behaviours%20of%20Tennis%20Player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uowtsd-my.sharepoint.com/personal/2415607_student_uwtsd_ac_uk/Documents/Hydration%20Knowledge%20attitudes%20and%20Behaviours%20of%20Tennis%20Players.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[Hydration Knowledge attitudes and Behaviours of Tennis Players.xlsx]Sheet6!PivotTable14</c:name>
    <c:fmtId val="13"/>
  </c:pivotSource>
  <c:chart>
    <c:autoTitleDeleted val="1"/>
    <c:pivotFmts>
      <c:pivotFmt>
        <c:idx val="0"/>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
        <c:spPr>
          <a:solidFill>
            <a:srgbClr val="0070C0"/>
          </a:solidFill>
          <a:ln>
            <a:solidFill>
              <a:schemeClr val="accent1"/>
            </a:solidFill>
          </a:ln>
          <a:effectLst/>
        </c:spPr>
        <c:dLbl>
          <c:idx val="0"/>
          <c:layout>
            <c:manualLayout>
              <c:x val="0.22092033387935459"/>
              <c:y val="7.4984442065453336E-2"/>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390490474577755"/>
                  <c:h val="0.18134688691232528"/>
                </c:manualLayout>
              </c15:layout>
            </c:ext>
          </c:extLst>
        </c:dLbl>
      </c:pivotFmt>
      <c:pivotFmt>
        <c:idx val="2"/>
        <c:spPr>
          <a:solidFill>
            <a:srgbClr val="FFFF00"/>
          </a:solidFill>
          <a:ln>
            <a:noFill/>
          </a:ln>
          <a:effectLst/>
        </c:spPr>
        <c:dLbl>
          <c:idx val="0"/>
          <c:layout>
            <c:manualLayout>
              <c:x val="-0.22972502336525752"/>
              <c:y val="5.8375171337382112E-2"/>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3"/>
        <c:spPr>
          <a:solidFill>
            <a:srgbClr val="00B050"/>
          </a:solidFill>
          <a:ln>
            <a:noFill/>
          </a:ln>
          <a:effectLst/>
        </c:spPr>
        <c:dLbl>
          <c:idx val="0"/>
          <c:layout>
            <c:manualLayout>
              <c:x val="4.5616969512658707E-4"/>
              <c:y val="-0.165997458703939"/>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4609567890568423"/>
                  <c:h val="0.17515893105483796"/>
                </c:manualLayout>
              </c15:layout>
            </c:ext>
          </c:extLst>
        </c:dLbl>
      </c:pivotFmt>
      <c:pivotFmt>
        <c:idx val="4"/>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5"/>
        <c:spPr>
          <a:solidFill>
            <a:srgbClr val="FFFF00"/>
          </a:solidFill>
          <a:ln>
            <a:noFill/>
          </a:ln>
          <a:effectLst/>
        </c:spPr>
        <c:dLbl>
          <c:idx val="0"/>
          <c:layout>
            <c:manualLayout>
              <c:x val="-0.22972502336525752"/>
              <c:y val="5.8375171337382112E-2"/>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6"/>
        <c:spPr>
          <a:solidFill>
            <a:srgbClr val="00B050"/>
          </a:solidFill>
          <a:ln>
            <a:noFill/>
          </a:ln>
          <a:effectLst/>
        </c:spPr>
        <c:dLbl>
          <c:idx val="0"/>
          <c:layout>
            <c:manualLayout>
              <c:x val="4.5616969512658707E-4"/>
              <c:y val="-0.165997458703939"/>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4609567890568423"/>
                  <c:h val="0.17515893105483796"/>
                </c:manualLayout>
              </c15:layout>
            </c:ext>
          </c:extLst>
        </c:dLbl>
      </c:pivotFmt>
      <c:pivotFmt>
        <c:idx val="7"/>
        <c:spPr>
          <a:solidFill>
            <a:srgbClr val="0070C0"/>
          </a:solidFill>
          <a:ln>
            <a:solidFill>
              <a:schemeClr val="accent1"/>
            </a:solidFill>
          </a:ln>
          <a:effectLst/>
        </c:spPr>
        <c:dLbl>
          <c:idx val="0"/>
          <c:layout>
            <c:manualLayout>
              <c:x val="0.22092033387935459"/>
              <c:y val="7.4984442065453336E-2"/>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390490474577755"/>
                  <c:h val="0.18134688691232528"/>
                </c:manualLayout>
              </c15:layout>
            </c:ext>
          </c:extLst>
        </c:dLbl>
      </c:pivotFmt>
      <c:pivotFmt>
        <c:idx val="8"/>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9"/>
        <c:spPr>
          <a:solidFill>
            <a:srgbClr val="FFFF00"/>
          </a:solidFill>
          <a:ln>
            <a:noFill/>
          </a:ln>
          <a:effectLst/>
        </c:spPr>
        <c:dLbl>
          <c:idx val="0"/>
          <c:layout>
            <c:manualLayout>
              <c:x val="-0.22972502336525752"/>
              <c:y val="5.8375171337382112E-2"/>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extLst>
        </c:dLbl>
      </c:pivotFmt>
      <c:pivotFmt>
        <c:idx val="10"/>
        <c:spPr>
          <a:solidFill>
            <a:srgbClr val="00B050"/>
          </a:solidFill>
          <a:ln>
            <a:noFill/>
          </a:ln>
          <a:effectLst/>
        </c:spPr>
        <c:dLbl>
          <c:idx val="0"/>
          <c:layout>
            <c:manualLayout>
              <c:x val="4.5616969512658707E-4"/>
              <c:y val="-0.165997458703939"/>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4609567890568423"/>
                  <c:h val="0.17515893105483796"/>
                </c:manualLayout>
              </c15:layout>
            </c:ext>
          </c:extLst>
        </c:dLbl>
      </c:pivotFmt>
      <c:pivotFmt>
        <c:idx val="11"/>
        <c:spPr>
          <a:solidFill>
            <a:srgbClr val="0070C0"/>
          </a:solidFill>
          <a:ln>
            <a:solidFill>
              <a:schemeClr val="accent1"/>
            </a:solidFill>
          </a:ln>
          <a:effectLst/>
        </c:spPr>
        <c:dLbl>
          <c:idx val="0"/>
          <c:layout>
            <c:manualLayout>
              <c:x val="0.22092033387935459"/>
              <c:y val="7.4984442065453336E-2"/>
            </c:manualLayout>
          </c:layout>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2390490474577755"/>
                  <c:h val="0.18134688691232528"/>
                </c:manualLayout>
              </c15:layout>
            </c:ext>
          </c:extLst>
        </c:dLbl>
      </c:pivotFmt>
    </c:pivotFmts>
    <c:plotArea>
      <c:layout/>
      <c:pieChart>
        <c:varyColors val="1"/>
        <c:ser>
          <c:idx val="0"/>
          <c:order val="0"/>
          <c:tx>
            <c:strRef>
              <c:f>Sheet6!$B$3</c:f>
              <c:strCache>
                <c:ptCount val="1"/>
                <c:pt idx="0">
                  <c:v>Total</c:v>
                </c:pt>
              </c:strCache>
            </c:strRef>
          </c:tx>
          <c:dPt>
            <c:idx val="0"/>
            <c:bubble3D val="0"/>
            <c:spPr>
              <a:solidFill>
                <a:srgbClr val="FFFF00"/>
              </a:solidFill>
              <a:ln>
                <a:noFill/>
              </a:ln>
              <a:effectLst/>
            </c:spPr>
            <c:extLst>
              <c:ext xmlns:c16="http://schemas.microsoft.com/office/drawing/2014/chart" uri="{C3380CC4-5D6E-409C-BE32-E72D297353CC}">
                <c16:uniqueId val="{00000001-B3C3-4B01-B7AE-2C8F47846AB6}"/>
              </c:ext>
            </c:extLst>
          </c:dPt>
          <c:dPt>
            <c:idx val="1"/>
            <c:bubble3D val="0"/>
            <c:spPr>
              <a:solidFill>
                <a:srgbClr val="00B050"/>
              </a:solidFill>
              <a:ln>
                <a:noFill/>
              </a:ln>
              <a:effectLst/>
            </c:spPr>
            <c:extLst>
              <c:ext xmlns:c16="http://schemas.microsoft.com/office/drawing/2014/chart" uri="{C3380CC4-5D6E-409C-BE32-E72D297353CC}">
                <c16:uniqueId val="{00000003-B3C3-4B01-B7AE-2C8F47846AB6}"/>
              </c:ext>
            </c:extLst>
          </c:dPt>
          <c:dPt>
            <c:idx val="2"/>
            <c:bubble3D val="0"/>
            <c:spPr>
              <a:solidFill>
                <a:srgbClr val="0070C0"/>
              </a:solidFill>
              <a:ln>
                <a:solidFill>
                  <a:schemeClr val="accent1"/>
                </a:solidFill>
              </a:ln>
              <a:effectLst/>
            </c:spPr>
            <c:extLst>
              <c:ext xmlns:c16="http://schemas.microsoft.com/office/drawing/2014/chart" uri="{C3380CC4-5D6E-409C-BE32-E72D297353CC}">
                <c16:uniqueId val="{00000005-B3C3-4B01-B7AE-2C8F47846AB6}"/>
              </c:ext>
            </c:extLst>
          </c:dPt>
          <c:dLbls>
            <c:dLbl>
              <c:idx val="0"/>
              <c:layout>
                <c:manualLayout>
                  <c:x val="-0.22972502336525752"/>
                  <c:y val="5.8375171337382112E-2"/>
                </c:manualLayout>
              </c:layout>
              <c:tx>
                <c:rich>
                  <a:bodyPr/>
                  <a:lstStyle/>
                  <a:p>
                    <a:fld id="{5965F64C-2EC7-4AB2-BCCB-917A2E424A56}" type="CATEGORYNAME">
                      <a:rPr lang="en-US" sz="2800">
                        <a:solidFill>
                          <a:schemeClr val="tx1"/>
                        </a:solidFill>
                      </a:rPr>
                      <a:pPr/>
                      <a:t>[CATEGORY NAME]</a:t>
                    </a:fld>
                    <a:r>
                      <a:rPr lang="en-US" sz="2800" baseline="0" dirty="0">
                        <a:solidFill>
                          <a:schemeClr val="tx1"/>
                        </a:solidFill>
                      </a:rPr>
                      <a:t>
</a:t>
                    </a:r>
                    <a:fld id="{6E21EABA-958D-4455-9A72-7DF6759415BA}" type="PERCENTAGE">
                      <a:rPr lang="en-US" sz="2800" baseline="0">
                        <a:solidFill>
                          <a:schemeClr val="tx1"/>
                        </a:solidFill>
                      </a:rPr>
                      <a:pPr/>
                      <a:t>[PERCENTAGE]</a:t>
                    </a:fld>
                    <a:endParaRPr lang="en-US" sz="2800" baseline="0" dirty="0">
                      <a:solidFill>
                        <a:schemeClr val="tx1"/>
                      </a:solidFill>
                    </a:endParaRPr>
                  </a:p>
                </c:rich>
              </c:tx>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B3C3-4B01-B7AE-2C8F47846AB6}"/>
                </c:ext>
              </c:extLst>
            </c:dLbl>
            <c:dLbl>
              <c:idx val="1"/>
              <c:layout>
                <c:manualLayout>
                  <c:x val="1.098814276926046E-2"/>
                  <c:y val="-0.13931783344175602"/>
                </c:manualLayout>
              </c:layout>
              <c:tx>
                <c:rich>
                  <a:bodyPr/>
                  <a:lstStyle/>
                  <a:p>
                    <a:fld id="{29B59EAD-69CE-48E9-8034-1A92B945221A}" type="CATEGORYNAME">
                      <a:rPr lang="en-US" sz="2800">
                        <a:solidFill>
                          <a:schemeClr val="bg1"/>
                        </a:solidFill>
                      </a:rPr>
                      <a:pPr/>
                      <a:t>[CATEGORY NAME]</a:t>
                    </a:fld>
                    <a:r>
                      <a:rPr lang="en-US" sz="2800" baseline="0" dirty="0">
                        <a:solidFill>
                          <a:schemeClr val="bg1"/>
                        </a:solidFill>
                      </a:rPr>
                      <a:t>
</a:t>
                    </a:r>
                    <a:fld id="{52ECF4A9-5314-4DCA-9286-841D25C5CC6F}" type="PERCENTAGE">
                      <a:rPr lang="en-US" sz="2800" baseline="0">
                        <a:solidFill>
                          <a:schemeClr val="bg1"/>
                        </a:solidFill>
                      </a:rPr>
                      <a:pPr/>
                      <a:t>[PERCENTAGE]</a:t>
                    </a:fld>
                    <a:endParaRPr lang="en-US" sz="2800" baseline="0" dirty="0">
                      <a:solidFill>
                        <a:schemeClr val="bg1"/>
                      </a:solidFill>
                    </a:endParaRPr>
                  </a:p>
                </c:rich>
              </c:tx>
              <c:showLegendKey val="0"/>
              <c:showVal val="0"/>
              <c:showCatName val="1"/>
              <c:showSerName val="0"/>
              <c:showPercent val="1"/>
              <c:showBubbleSize val="0"/>
              <c:extLst>
                <c:ext xmlns:c15="http://schemas.microsoft.com/office/drawing/2012/chart" uri="{CE6537A1-D6FC-4f65-9D91-7224C49458BB}">
                  <c15:layout>
                    <c:manualLayout>
                      <c:w val="0.37056348986164556"/>
                      <c:h val="0.1751589401793911"/>
                    </c:manualLayout>
                  </c15:layout>
                  <c15:dlblFieldTable/>
                  <c15:showDataLabelsRange val="0"/>
                </c:ext>
                <c:ext xmlns:c16="http://schemas.microsoft.com/office/drawing/2014/chart" uri="{C3380CC4-5D6E-409C-BE32-E72D297353CC}">
                  <c16:uniqueId val="{00000003-B3C3-4B01-B7AE-2C8F47846AB6}"/>
                </c:ext>
              </c:extLst>
            </c:dLbl>
            <c:dLbl>
              <c:idx val="2"/>
              <c:layout>
                <c:manualLayout>
                  <c:x val="0.15677161863865"/>
                  <c:y val="8.3877664204339758E-2"/>
                </c:manualLayout>
              </c:layout>
              <c:tx>
                <c:rich>
                  <a:bodyPr rot="0" spcFirstLastPara="1" vertOverflow="ellipsis" vert="horz" wrap="square" lIns="38100" tIns="19050" rIns="38100" bIns="19050" anchor="ctr" anchorCtr="1">
                    <a:noAutofit/>
                  </a:bodyPr>
                  <a:lstStyle/>
                  <a:p>
                    <a:pPr>
                      <a:defRPr sz="1800" b="0" i="0" u="none" strike="noStrike" kern="1200" baseline="0">
                        <a:solidFill>
                          <a:schemeClr val="tx1"/>
                        </a:solidFill>
                        <a:latin typeface="+mn-lt"/>
                        <a:ea typeface="+mn-ea"/>
                        <a:cs typeface="+mn-cs"/>
                      </a:defRPr>
                    </a:pPr>
                    <a:fld id="{69186D34-76A0-4542-9FA6-0CF589FAC466}" type="CATEGORYNAME">
                      <a:rPr lang="en-US" sz="2800">
                        <a:solidFill>
                          <a:schemeClr val="bg1"/>
                        </a:solidFill>
                      </a:rPr>
                      <a:pPr>
                        <a:defRPr sz="1800">
                          <a:solidFill>
                            <a:schemeClr val="tx1"/>
                          </a:solidFill>
                        </a:defRPr>
                      </a:pPr>
                      <a:t>[CATEGORY NAME]</a:t>
                    </a:fld>
                    <a:r>
                      <a:rPr lang="en-US" sz="2800" baseline="0" dirty="0">
                        <a:solidFill>
                          <a:schemeClr val="bg1"/>
                        </a:solidFill>
                      </a:rPr>
                      <a:t>
</a:t>
                    </a:r>
                    <a:fld id="{331B529D-6774-433F-9261-81D1B0F3B94C}" type="PERCENTAGE">
                      <a:rPr lang="en-US" sz="2800" baseline="0">
                        <a:solidFill>
                          <a:schemeClr val="bg1"/>
                        </a:solidFill>
                      </a:rPr>
                      <a:pPr>
                        <a:defRPr sz="1800">
                          <a:solidFill>
                            <a:schemeClr val="tx1"/>
                          </a:solidFill>
                        </a:defRPr>
                      </a:pPr>
                      <a:t>[PERCENTAGE]</a:t>
                    </a:fld>
                    <a:endParaRPr lang="en-US" sz="2800" baseline="0" dirty="0">
                      <a:solidFill>
                        <a:schemeClr val="bg1"/>
                      </a:solidFill>
                    </a:endParaRPr>
                  </a:p>
                </c:rich>
              </c:tx>
              <c:spPr>
                <a:noFill/>
                <a:ln>
                  <a:noFill/>
                </a:ln>
                <a:effectLst/>
              </c:spPr>
              <c:txPr>
                <a:bodyPr rot="0" spcFirstLastPara="1" vertOverflow="ellipsis" vert="horz" wrap="square" lIns="38100" tIns="19050" rIns="38100" bIns="19050" anchor="ctr" anchorCtr="1">
                  <a:no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extLst>
                <c:ext xmlns:c15="http://schemas.microsoft.com/office/drawing/2012/chart" uri="{CE6537A1-D6FC-4f65-9D91-7224C49458BB}">
                  <c15:layout>
                    <c:manualLayout>
                      <c:w val="0.35202752011386801"/>
                      <c:h val="0.25249272961157604"/>
                    </c:manualLayout>
                  </c15:layout>
                  <c15:dlblFieldTable/>
                  <c15:showDataLabelsRange val="0"/>
                </c:ext>
                <c:ext xmlns:c16="http://schemas.microsoft.com/office/drawing/2014/chart" uri="{C3380CC4-5D6E-409C-BE32-E72D297353CC}">
                  <c16:uniqueId val="{00000005-B3C3-4B01-B7AE-2C8F47846AB6}"/>
                </c:ext>
              </c:extLst>
            </c:dLbl>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mn-lt"/>
                    <a:ea typeface="+mn-ea"/>
                    <a:cs typeface="+mn-cs"/>
                  </a:defRPr>
                </a:pPr>
                <a:endParaRPr lang="en-US"/>
              </a:p>
            </c:txPr>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Sheet6!$A$4:$A$6</c:f>
              <c:strCache>
                <c:ptCount val="3"/>
                <c:pt idx="0">
                  <c:v>Club</c:v>
                </c:pt>
                <c:pt idx="1">
                  <c:v>Professional</c:v>
                </c:pt>
                <c:pt idx="2">
                  <c:v>Recreational</c:v>
                </c:pt>
              </c:strCache>
            </c:strRef>
          </c:cat>
          <c:val>
            <c:numRef>
              <c:f>Sheet6!$B$4:$B$6</c:f>
              <c:numCache>
                <c:formatCode>General</c:formatCode>
                <c:ptCount val="3"/>
                <c:pt idx="0">
                  <c:v>10</c:v>
                </c:pt>
                <c:pt idx="1">
                  <c:v>6</c:v>
                </c:pt>
                <c:pt idx="2">
                  <c:v>10</c:v>
                </c:pt>
              </c:numCache>
            </c:numRef>
          </c:val>
          <c:extLst>
            <c:ext xmlns:c16="http://schemas.microsoft.com/office/drawing/2014/chart" uri="{C3380CC4-5D6E-409C-BE32-E72D297353CC}">
              <c16:uniqueId val="{00000006-B3C3-4B01-B7AE-2C8F47846AB6}"/>
            </c:ext>
          </c:extLst>
        </c:ser>
        <c:dLbls>
          <c:showLegendKey val="0"/>
          <c:showVal val="0"/>
          <c:showCatName val="1"/>
          <c:showSerName val="0"/>
          <c:showPercent val="1"/>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00B050"/>
              </a:solidFill>
              <a:ln>
                <a:noFill/>
              </a:ln>
              <a:effectLst/>
            </c:spPr>
            <c:extLst>
              <c:ext xmlns:c16="http://schemas.microsoft.com/office/drawing/2014/chart" uri="{C3380CC4-5D6E-409C-BE32-E72D297353CC}">
                <c16:uniqueId val="{00000001-6C9B-493C-97CC-39D74757C399}"/>
              </c:ext>
            </c:extLst>
          </c:dPt>
          <c:dPt>
            <c:idx val="1"/>
            <c:invertIfNegative val="0"/>
            <c:bubble3D val="0"/>
            <c:spPr>
              <a:solidFill>
                <a:srgbClr val="FFFF00"/>
              </a:solidFill>
              <a:ln>
                <a:noFill/>
              </a:ln>
              <a:effectLst/>
            </c:spPr>
            <c:extLst>
              <c:ext xmlns:c16="http://schemas.microsoft.com/office/drawing/2014/chart" uri="{C3380CC4-5D6E-409C-BE32-E72D297353CC}">
                <c16:uniqueId val="{00000003-6C9B-493C-97CC-39D74757C399}"/>
              </c:ext>
            </c:extLst>
          </c:dPt>
          <c:dPt>
            <c:idx val="2"/>
            <c:invertIfNegative val="0"/>
            <c:bubble3D val="0"/>
            <c:spPr>
              <a:solidFill>
                <a:srgbClr val="0070C0"/>
              </a:solidFill>
              <a:ln>
                <a:noFill/>
              </a:ln>
              <a:effectLst/>
            </c:spPr>
            <c:extLst>
              <c:ext xmlns:c16="http://schemas.microsoft.com/office/drawing/2014/chart" uri="{C3380CC4-5D6E-409C-BE32-E72D297353CC}">
                <c16:uniqueId val="{00000005-6C9B-493C-97CC-39D74757C399}"/>
              </c:ext>
            </c:extLst>
          </c:dPt>
          <c:errBars>
            <c:errBarType val="both"/>
            <c:errValType val="cust"/>
            <c:noEndCap val="0"/>
            <c:plus>
              <c:numRef>
                <c:f>Sheet7!$D$2:$D$4</c:f>
                <c:numCache>
                  <c:formatCode>General</c:formatCode>
                  <c:ptCount val="3"/>
                  <c:pt idx="0">
                    <c:v>8.3000000000000007</c:v>
                  </c:pt>
                  <c:pt idx="1">
                    <c:v>5.404627646748664</c:v>
                  </c:pt>
                  <c:pt idx="2">
                    <c:v>3.6619666847201109</c:v>
                  </c:pt>
                </c:numCache>
              </c:numRef>
            </c:plus>
            <c:minus>
              <c:numLit>
                <c:formatCode>General</c:formatCode>
                <c:ptCount val="1"/>
                <c:pt idx="0">
                  <c:v>1</c:v>
                </c:pt>
              </c:numLit>
            </c:minus>
            <c:spPr>
              <a:noFill/>
              <a:ln w="25400" cap="flat" cmpd="sng" algn="ctr">
                <a:solidFill>
                  <a:schemeClr val="tx1">
                    <a:lumMod val="65000"/>
                    <a:lumOff val="35000"/>
                  </a:schemeClr>
                </a:solidFill>
                <a:round/>
              </a:ln>
              <a:effectLst/>
            </c:spPr>
          </c:errBars>
          <c:cat>
            <c:strRef>
              <c:f>Sheet7!$B$2:$B$4</c:f>
              <c:strCache>
                <c:ptCount val="3"/>
                <c:pt idx="0">
                  <c:v>Professional</c:v>
                </c:pt>
                <c:pt idx="1">
                  <c:v>Club</c:v>
                </c:pt>
                <c:pt idx="2">
                  <c:v>Recreational </c:v>
                </c:pt>
              </c:strCache>
            </c:strRef>
          </c:cat>
          <c:val>
            <c:numRef>
              <c:f>Sheet7!$C$2:$C$4</c:f>
              <c:numCache>
                <c:formatCode>0.0</c:formatCode>
                <c:ptCount val="3"/>
                <c:pt idx="0">
                  <c:v>17.166666666666668</c:v>
                </c:pt>
                <c:pt idx="1">
                  <c:v>14.3</c:v>
                </c:pt>
                <c:pt idx="2">
                  <c:v>18.7</c:v>
                </c:pt>
              </c:numCache>
            </c:numRef>
          </c:val>
          <c:extLst>
            <c:ext xmlns:c16="http://schemas.microsoft.com/office/drawing/2014/chart" uri="{C3380CC4-5D6E-409C-BE32-E72D297353CC}">
              <c16:uniqueId val="{00000006-6C9B-493C-97CC-39D74757C399}"/>
            </c:ext>
          </c:extLst>
        </c:ser>
        <c:dLbls>
          <c:showLegendKey val="0"/>
          <c:showVal val="0"/>
          <c:showCatName val="0"/>
          <c:showSerName val="0"/>
          <c:showPercent val="0"/>
          <c:showBubbleSize val="0"/>
        </c:dLbls>
        <c:gapWidth val="30"/>
        <c:overlap val="-27"/>
        <c:axId val="808785279"/>
        <c:axId val="808802079"/>
      </c:barChart>
      <c:catAx>
        <c:axId val="80878527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1" i="0" u="none" strike="noStrike" kern="1200" baseline="0">
                <a:solidFill>
                  <a:schemeClr val="tx1">
                    <a:lumMod val="65000"/>
                    <a:lumOff val="35000"/>
                  </a:schemeClr>
                </a:solidFill>
                <a:latin typeface="+mn-lt"/>
                <a:ea typeface="+mn-ea"/>
                <a:cs typeface="+mn-cs"/>
              </a:defRPr>
            </a:pPr>
            <a:endParaRPr lang="en-US"/>
          </a:p>
        </c:txPr>
        <c:crossAx val="808802079"/>
        <c:crosses val="autoZero"/>
        <c:auto val="0"/>
        <c:lblAlgn val="ctr"/>
        <c:lblOffset val="100"/>
        <c:noMultiLvlLbl val="0"/>
      </c:catAx>
      <c:valAx>
        <c:axId val="808802079"/>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80878527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00B050"/>
              </a:solidFill>
              <a:ln>
                <a:noFill/>
              </a:ln>
              <a:effectLst/>
            </c:spPr>
            <c:extLst>
              <c:ext xmlns:c16="http://schemas.microsoft.com/office/drawing/2014/chart" uri="{C3380CC4-5D6E-409C-BE32-E72D297353CC}">
                <c16:uniqueId val="{00000001-14E4-49BC-B87D-54FDA33D16BB}"/>
              </c:ext>
            </c:extLst>
          </c:dPt>
          <c:dPt>
            <c:idx val="1"/>
            <c:invertIfNegative val="0"/>
            <c:bubble3D val="0"/>
            <c:spPr>
              <a:solidFill>
                <a:srgbClr val="FFFF00"/>
              </a:solidFill>
              <a:ln>
                <a:noFill/>
              </a:ln>
              <a:effectLst/>
            </c:spPr>
            <c:extLst>
              <c:ext xmlns:c16="http://schemas.microsoft.com/office/drawing/2014/chart" uri="{C3380CC4-5D6E-409C-BE32-E72D297353CC}">
                <c16:uniqueId val="{00000003-14E4-49BC-B87D-54FDA33D16BB}"/>
              </c:ext>
            </c:extLst>
          </c:dPt>
          <c:dPt>
            <c:idx val="2"/>
            <c:invertIfNegative val="0"/>
            <c:bubble3D val="0"/>
            <c:spPr>
              <a:solidFill>
                <a:srgbClr val="0070C0"/>
              </a:solidFill>
              <a:ln>
                <a:noFill/>
              </a:ln>
              <a:effectLst/>
            </c:spPr>
            <c:extLst>
              <c:ext xmlns:c16="http://schemas.microsoft.com/office/drawing/2014/chart" uri="{C3380CC4-5D6E-409C-BE32-E72D297353CC}">
                <c16:uniqueId val="{00000005-14E4-49BC-B87D-54FDA33D16BB}"/>
              </c:ext>
            </c:extLst>
          </c:dPt>
          <c:errBars>
            <c:errBarType val="both"/>
            <c:errValType val="cust"/>
            <c:noEndCap val="0"/>
            <c:plus>
              <c:numRef>
                <c:f>Sheet7!$D$24:$D$26</c:f>
                <c:numCache>
                  <c:formatCode>General</c:formatCode>
                  <c:ptCount val="3"/>
                  <c:pt idx="0">
                    <c:v>2.0548046676563256</c:v>
                  </c:pt>
                  <c:pt idx="1">
                    <c:v>2.2561028345356955</c:v>
                  </c:pt>
                  <c:pt idx="2">
                    <c:v>2.3323807579381204</c:v>
                  </c:pt>
                </c:numCache>
              </c:numRef>
            </c:plus>
            <c:minus>
              <c:numLit>
                <c:formatCode>General</c:formatCode>
                <c:ptCount val="1"/>
                <c:pt idx="0">
                  <c:v>1</c:v>
                </c:pt>
              </c:numLit>
            </c:minus>
            <c:spPr>
              <a:noFill/>
              <a:ln w="25400" cap="flat" cmpd="sng" algn="ctr">
                <a:solidFill>
                  <a:schemeClr val="tx1">
                    <a:lumMod val="65000"/>
                    <a:lumOff val="35000"/>
                  </a:schemeClr>
                </a:solidFill>
                <a:round/>
              </a:ln>
              <a:effectLst/>
            </c:spPr>
          </c:errBars>
          <c:cat>
            <c:strRef>
              <c:f>Sheet7!$B$24:$B$26</c:f>
              <c:strCache>
                <c:ptCount val="3"/>
                <c:pt idx="0">
                  <c:v>Professional</c:v>
                </c:pt>
                <c:pt idx="1">
                  <c:v>Club</c:v>
                </c:pt>
                <c:pt idx="2">
                  <c:v>Recreational </c:v>
                </c:pt>
              </c:strCache>
            </c:strRef>
          </c:cat>
          <c:val>
            <c:numRef>
              <c:f>Sheet7!$C$24:$C$26</c:f>
              <c:numCache>
                <c:formatCode>0.0</c:formatCode>
                <c:ptCount val="3"/>
                <c:pt idx="0">
                  <c:v>8.3333333333333339</c:v>
                </c:pt>
                <c:pt idx="1">
                  <c:v>5.9</c:v>
                </c:pt>
                <c:pt idx="2">
                  <c:v>6.4</c:v>
                </c:pt>
              </c:numCache>
            </c:numRef>
          </c:val>
          <c:extLst>
            <c:ext xmlns:c16="http://schemas.microsoft.com/office/drawing/2014/chart" uri="{C3380CC4-5D6E-409C-BE32-E72D297353CC}">
              <c16:uniqueId val="{00000006-14E4-49BC-B87D-54FDA33D16BB}"/>
            </c:ext>
          </c:extLst>
        </c:ser>
        <c:dLbls>
          <c:showLegendKey val="0"/>
          <c:showVal val="0"/>
          <c:showCatName val="0"/>
          <c:showSerName val="0"/>
          <c:showPercent val="0"/>
          <c:showBubbleSize val="0"/>
        </c:dLbls>
        <c:gapWidth val="30"/>
        <c:overlap val="-27"/>
        <c:axId val="1037950575"/>
        <c:axId val="1037949135"/>
      </c:barChart>
      <c:catAx>
        <c:axId val="103795057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1" i="0" u="none" strike="noStrike" kern="1200" baseline="0">
                <a:solidFill>
                  <a:schemeClr val="tx1">
                    <a:lumMod val="65000"/>
                    <a:lumOff val="35000"/>
                  </a:schemeClr>
                </a:solidFill>
                <a:latin typeface="+mn-lt"/>
                <a:ea typeface="+mn-ea"/>
                <a:cs typeface="+mn-cs"/>
              </a:defRPr>
            </a:pPr>
            <a:endParaRPr lang="en-US"/>
          </a:p>
        </c:txPr>
        <c:crossAx val="1037949135"/>
        <c:crosses val="autoZero"/>
        <c:auto val="1"/>
        <c:lblAlgn val="ctr"/>
        <c:lblOffset val="100"/>
        <c:noMultiLvlLbl val="0"/>
      </c:catAx>
      <c:valAx>
        <c:axId val="1037949135"/>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1037950575"/>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0"/>
          <c:tx>
            <c:strRef>
              <c:f>Sheet12!$A$2</c:f>
              <c:strCache>
                <c:ptCount val="1"/>
                <c:pt idx="0">
                  <c:v>Professional </c:v>
                </c:pt>
              </c:strCache>
            </c:strRef>
          </c:tx>
          <c:spPr>
            <a:solidFill>
              <a:srgbClr val="00B050"/>
            </a:solidFill>
            <a:ln>
              <a:noFill/>
            </a:ln>
            <a:effectLst/>
          </c:spPr>
          <c:invertIfNegative val="0"/>
          <c:cat>
            <c:strRef>
              <c:f>Sheet12!$B$1:$F$1</c:f>
              <c:strCache>
                <c:ptCount val="5"/>
                <c:pt idx="0">
                  <c:v>Lack of effort barrier</c:v>
                </c:pt>
                <c:pt idx="1">
                  <c:v>Physical Barrier</c:v>
                </c:pt>
                <c:pt idx="2">
                  <c:v>Lack of container barrier</c:v>
                </c:pt>
                <c:pt idx="3">
                  <c:v>Social Facilitator</c:v>
                </c:pt>
                <c:pt idx="4">
                  <c:v>Monitoring Facilatator</c:v>
                </c:pt>
              </c:strCache>
            </c:strRef>
          </c:cat>
          <c:val>
            <c:numRef>
              <c:f>Sheet12!$B$2:$F$2</c:f>
              <c:numCache>
                <c:formatCode>0.0</c:formatCode>
                <c:ptCount val="5"/>
                <c:pt idx="0">
                  <c:v>1.75</c:v>
                </c:pt>
                <c:pt idx="1">
                  <c:v>2.0555555555555558</c:v>
                </c:pt>
                <c:pt idx="2">
                  <c:v>1.5</c:v>
                </c:pt>
                <c:pt idx="3">
                  <c:v>2.9166666666666665</c:v>
                </c:pt>
                <c:pt idx="4">
                  <c:v>3.4166666666666665</c:v>
                </c:pt>
              </c:numCache>
            </c:numRef>
          </c:val>
          <c:extLst>
            <c:ext xmlns:c16="http://schemas.microsoft.com/office/drawing/2014/chart" uri="{C3380CC4-5D6E-409C-BE32-E72D297353CC}">
              <c16:uniqueId val="{00000000-707A-4D60-A3B4-4A85A77ADD3A}"/>
            </c:ext>
          </c:extLst>
        </c:ser>
        <c:ser>
          <c:idx val="2"/>
          <c:order val="1"/>
          <c:tx>
            <c:strRef>
              <c:f>Sheet12!$A$3</c:f>
              <c:strCache>
                <c:ptCount val="1"/>
                <c:pt idx="0">
                  <c:v>Club</c:v>
                </c:pt>
              </c:strCache>
            </c:strRef>
          </c:tx>
          <c:spPr>
            <a:solidFill>
              <a:srgbClr val="FFFF00"/>
            </a:solidFill>
            <a:ln>
              <a:noFill/>
            </a:ln>
            <a:effectLst/>
          </c:spPr>
          <c:invertIfNegative val="0"/>
          <c:cat>
            <c:strRef>
              <c:f>Sheet12!$B$1:$F$1</c:f>
              <c:strCache>
                <c:ptCount val="5"/>
                <c:pt idx="0">
                  <c:v>Lack of effort barrier</c:v>
                </c:pt>
                <c:pt idx="1">
                  <c:v>Physical Barrier</c:v>
                </c:pt>
                <c:pt idx="2">
                  <c:v>Lack of container barrier</c:v>
                </c:pt>
                <c:pt idx="3">
                  <c:v>Social Facilitator</c:v>
                </c:pt>
                <c:pt idx="4">
                  <c:v>Monitoring Facilatator</c:v>
                </c:pt>
              </c:strCache>
            </c:strRef>
          </c:cat>
          <c:val>
            <c:numRef>
              <c:f>Sheet12!$B$3:$F$3</c:f>
              <c:numCache>
                <c:formatCode>0.0</c:formatCode>
                <c:ptCount val="5"/>
                <c:pt idx="0">
                  <c:v>2.6749999999999998</c:v>
                </c:pt>
                <c:pt idx="1">
                  <c:v>2.7666666666666671</c:v>
                </c:pt>
                <c:pt idx="2">
                  <c:v>3.0666666666666669</c:v>
                </c:pt>
                <c:pt idx="3">
                  <c:v>2.5249999999999999</c:v>
                </c:pt>
                <c:pt idx="4">
                  <c:v>2.4</c:v>
                </c:pt>
              </c:numCache>
            </c:numRef>
          </c:val>
          <c:extLst>
            <c:ext xmlns:c16="http://schemas.microsoft.com/office/drawing/2014/chart" uri="{C3380CC4-5D6E-409C-BE32-E72D297353CC}">
              <c16:uniqueId val="{00000001-707A-4D60-A3B4-4A85A77ADD3A}"/>
            </c:ext>
          </c:extLst>
        </c:ser>
        <c:ser>
          <c:idx val="3"/>
          <c:order val="2"/>
          <c:tx>
            <c:strRef>
              <c:f>Sheet12!$A$4</c:f>
              <c:strCache>
                <c:ptCount val="1"/>
                <c:pt idx="0">
                  <c:v>Recreational</c:v>
                </c:pt>
              </c:strCache>
            </c:strRef>
          </c:tx>
          <c:spPr>
            <a:solidFill>
              <a:srgbClr val="0070C0"/>
            </a:solidFill>
            <a:ln>
              <a:noFill/>
            </a:ln>
            <a:effectLst/>
          </c:spPr>
          <c:invertIfNegative val="0"/>
          <c:cat>
            <c:strRef>
              <c:f>Sheet12!$B$1:$F$1</c:f>
              <c:strCache>
                <c:ptCount val="5"/>
                <c:pt idx="0">
                  <c:v>Lack of effort barrier</c:v>
                </c:pt>
                <c:pt idx="1">
                  <c:v>Physical Barrier</c:v>
                </c:pt>
                <c:pt idx="2">
                  <c:v>Lack of container barrier</c:v>
                </c:pt>
                <c:pt idx="3">
                  <c:v>Social Facilitator</c:v>
                </c:pt>
                <c:pt idx="4">
                  <c:v>Monitoring Facilatator</c:v>
                </c:pt>
              </c:strCache>
            </c:strRef>
          </c:cat>
          <c:val>
            <c:numRef>
              <c:f>Sheet12!$B$4:$F$4</c:f>
              <c:numCache>
                <c:formatCode>0.0</c:formatCode>
                <c:ptCount val="5"/>
                <c:pt idx="0">
                  <c:v>2.1</c:v>
                </c:pt>
                <c:pt idx="1">
                  <c:v>2.8</c:v>
                </c:pt>
                <c:pt idx="2">
                  <c:v>1.8</c:v>
                </c:pt>
                <c:pt idx="3">
                  <c:v>2.35</c:v>
                </c:pt>
                <c:pt idx="4">
                  <c:v>2.4</c:v>
                </c:pt>
              </c:numCache>
            </c:numRef>
          </c:val>
          <c:extLst>
            <c:ext xmlns:c16="http://schemas.microsoft.com/office/drawing/2014/chart" uri="{C3380CC4-5D6E-409C-BE32-E72D297353CC}">
              <c16:uniqueId val="{00000002-707A-4D60-A3B4-4A85A77ADD3A}"/>
            </c:ext>
          </c:extLst>
        </c:ser>
        <c:dLbls>
          <c:showLegendKey val="0"/>
          <c:showVal val="0"/>
          <c:showCatName val="0"/>
          <c:showSerName val="0"/>
          <c:showPercent val="0"/>
          <c:showBubbleSize val="0"/>
        </c:dLbls>
        <c:gapWidth val="219"/>
        <c:overlap val="-27"/>
        <c:axId val="430034175"/>
        <c:axId val="430024575"/>
      </c:barChart>
      <c:catAx>
        <c:axId val="43003417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430024575"/>
        <c:crosses val="autoZero"/>
        <c:auto val="0"/>
        <c:lblAlgn val="ctr"/>
        <c:lblOffset val="100"/>
        <c:noMultiLvlLbl val="0"/>
      </c:catAx>
      <c:valAx>
        <c:axId val="430024575"/>
        <c:scaling>
          <c:orientation val="minMax"/>
        </c:scaling>
        <c:delete val="0"/>
        <c:axPos val="l"/>
        <c:majorGridlines>
          <c:spPr>
            <a:ln w="9525" cap="flat" cmpd="sng" algn="ctr">
              <a:solidFill>
                <a:schemeClr val="tx1">
                  <a:lumMod val="15000"/>
                  <a:lumOff val="85000"/>
                </a:schemeClr>
              </a:soli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4300341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197186" y="4955545"/>
            <a:ext cx="36234767" cy="10541917"/>
          </a:xfrm>
        </p:spPr>
        <p:txBody>
          <a:bodyPr anchor="b"/>
          <a:lstStyle>
            <a:lvl1pPr algn="ctr">
              <a:defRPr sz="26492"/>
            </a:lvl1pPr>
          </a:lstStyle>
          <a:p>
            <a:r>
              <a:rPr lang="en-US"/>
              <a:t>Click to edit Master title style</a:t>
            </a:r>
            <a:endParaRPr lang="en-US" dirty="0"/>
          </a:p>
        </p:txBody>
      </p:sp>
      <p:sp>
        <p:nvSpPr>
          <p:cNvPr id="3" name="Subtitle 2"/>
          <p:cNvSpPr>
            <a:spLocks noGrp="1"/>
          </p:cNvSpPr>
          <p:nvPr>
            <p:ph type="subTitle" idx="1"/>
          </p:nvPr>
        </p:nvSpPr>
        <p:spPr>
          <a:xfrm>
            <a:off x="5328642" y="15903998"/>
            <a:ext cx="31971854" cy="7310649"/>
          </a:xfrm>
        </p:spPr>
        <p:txBody>
          <a:bodyPr/>
          <a:lstStyle>
            <a:lvl1pPr marL="0" indent="0" algn="ctr">
              <a:buNone/>
              <a:defRPr sz="10597"/>
            </a:lvl1pPr>
            <a:lvl2pPr marL="2018675" indent="0" algn="ctr">
              <a:buNone/>
              <a:defRPr sz="8831"/>
            </a:lvl2pPr>
            <a:lvl3pPr marL="4037350" indent="0" algn="ctr">
              <a:buNone/>
              <a:defRPr sz="7948"/>
            </a:lvl3pPr>
            <a:lvl4pPr marL="6056025" indent="0" algn="ctr">
              <a:buNone/>
              <a:defRPr sz="7064"/>
            </a:lvl4pPr>
            <a:lvl5pPr marL="8074701" indent="0" algn="ctr">
              <a:buNone/>
              <a:defRPr sz="7064"/>
            </a:lvl5pPr>
            <a:lvl6pPr marL="10093376" indent="0" algn="ctr">
              <a:buNone/>
              <a:defRPr sz="7064"/>
            </a:lvl6pPr>
            <a:lvl7pPr marL="12112051" indent="0" algn="ctr">
              <a:buNone/>
              <a:defRPr sz="7064"/>
            </a:lvl7pPr>
            <a:lvl8pPr marL="14130726" indent="0" algn="ctr">
              <a:buNone/>
              <a:defRPr sz="7064"/>
            </a:lvl8pPr>
            <a:lvl9pPr marL="16149401" indent="0" algn="ctr">
              <a:buNone/>
              <a:defRPr sz="706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BC6BCD-FA8D-49D2-B2A8-3AB0EF13CA26}"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4016311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C6BCD-FA8D-49D2-B2A8-3AB0EF13CA26}"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3017808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8553" y="7548975"/>
            <a:ext cx="36767632" cy="12595626"/>
          </a:xfrm>
        </p:spPr>
        <p:txBody>
          <a:bodyPr anchor="b"/>
          <a:lstStyle>
            <a:lvl1pPr>
              <a:defRPr sz="26492"/>
            </a:lvl1pPr>
          </a:lstStyle>
          <a:p>
            <a:r>
              <a:rPr lang="en-US"/>
              <a:t>Click to edit Master title style</a:t>
            </a:r>
            <a:endParaRPr lang="en-US" dirty="0"/>
          </a:p>
        </p:txBody>
      </p:sp>
      <p:sp>
        <p:nvSpPr>
          <p:cNvPr id="3" name="Text Placeholder 2"/>
          <p:cNvSpPr>
            <a:spLocks noGrp="1"/>
          </p:cNvSpPr>
          <p:nvPr>
            <p:ph type="body" idx="1"/>
          </p:nvPr>
        </p:nvSpPr>
        <p:spPr>
          <a:xfrm>
            <a:off x="2908553" y="20263761"/>
            <a:ext cx="36767632" cy="6623742"/>
          </a:xfrm>
        </p:spPr>
        <p:txBody>
          <a:bodyPr/>
          <a:lstStyle>
            <a:lvl1pPr marL="0" indent="0">
              <a:buNone/>
              <a:defRPr sz="10597">
                <a:solidFill>
                  <a:schemeClr val="tx1">
                    <a:tint val="82000"/>
                  </a:schemeClr>
                </a:solidFill>
              </a:defRPr>
            </a:lvl1pPr>
            <a:lvl2pPr marL="2018675" indent="0">
              <a:buNone/>
              <a:defRPr sz="8831">
                <a:solidFill>
                  <a:schemeClr val="tx1">
                    <a:tint val="82000"/>
                  </a:schemeClr>
                </a:solidFill>
              </a:defRPr>
            </a:lvl2pPr>
            <a:lvl3pPr marL="4037350" indent="0">
              <a:buNone/>
              <a:defRPr sz="7948">
                <a:solidFill>
                  <a:schemeClr val="tx1">
                    <a:tint val="82000"/>
                  </a:schemeClr>
                </a:solidFill>
              </a:defRPr>
            </a:lvl3pPr>
            <a:lvl4pPr marL="6056025" indent="0">
              <a:buNone/>
              <a:defRPr sz="7064">
                <a:solidFill>
                  <a:schemeClr val="tx1">
                    <a:tint val="82000"/>
                  </a:schemeClr>
                </a:solidFill>
              </a:defRPr>
            </a:lvl4pPr>
            <a:lvl5pPr marL="8074701" indent="0">
              <a:buNone/>
              <a:defRPr sz="7064">
                <a:solidFill>
                  <a:schemeClr val="tx1">
                    <a:tint val="82000"/>
                  </a:schemeClr>
                </a:solidFill>
              </a:defRPr>
            </a:lvl5pPr>
            <a:lvl6pPr marL="10093376" indent="0">
              <a:buNone/>
              <a:defRPr sz="7064">
                <a:solidFill>
                  <a:schemeClr val="tx1">
                    <a:tint val="82000"/>
                  </a:schemeClr>
                </a:solidFill>
              </a:defRPr>
            </a:lvl6pPr>
            <a:lvl7pPr marL="12112051" indent="0">
              <a:buNone/>
              <a:defRPr sz="7064">
                <a:solidFill>
                  <a:schemeClr val="tx1">
                    <a:tint val="82000"/>
                  </a:schemeClr>
                </a:solidFill>
              </a:defRPr>
            </a:lvl7pPr>
            <a:lvl8pPr marL="14130726" indent="0">
              <a:buNone/>
              <a:defRPr sz="7064">
                <a:solidFill>
                  <a:schemeClr val="tx1">
                    <a:tint val="82000"/>
                  </a:schemeClr>
                </a:solidFill>
              </a:defRPr>
            </a:lvl8pPr>
            <a:lvl9pPr marL="16149401" indent="0">
              <a:buNone/>
              <a:defRPr sz="706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C6BCD-FA8D-49D2-B2A8-3AB0EF13CA26}"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2756212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0753" y="8060641"/>
            <a:ext cx="18117384" cy="192123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581001" y="8060641"/>
            <a:ext cx="18117384" cy="192123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BC6BCD-FA8D-49D2-B2A8-3AB0EF13CA26}" type="datetimeFigureOut">
              <a:rPr lang="en-GB" smtClean="0"/>
              <a:t>07/05/2026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274305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6305" y="1612135"/>
            <a:ext cx="36767632" cy="585272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6310" y="7422802"/>
            <a:ext cx="18034121"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US"/>
              <a:t>Click to edit Master text styles</a:t>
            </a:r>
          </a:p>
        </p:txBody>
      </p:sp>
      <p:sp>
        <p:nvSpPr>
          <p:cNvPr id="4" name="Content Placeholder 3"/>
          <p:cNvSpPr>
            <a:spLocks noGrp="1"/>
          </p:cNvSpPr>
          <p:nvPr>
            <p:ph sz="half" idx="2"/>
          </p:nvPr>
        </p:nvSpPr>
        <p:spPr>
          <a:xfrm>
            <a:off x="2936310" y="11060602"/>
            <a:ext cx="18034121" cy="16268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581003" y="7422802"/>
            <a:ext cx="18122936"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US"/>
              <a:t>Click to edit Master text styles</a:t>
            </a:r>
          </a:p>
        </p:txBody>
      </p:sp>
      <p:sp>
        <p:nvSpPr>
          <p:cNvPr id="6" name="Content Placeholder 5"/>
          <p:cNvSpPr>
            <a:spLocks noGrp="1"/>
          </p:cNvSpPr>
          <p:nvPr>
            <p:ph sz="quarter" idx="4"/>
          </p:nvPr>
        </p:nvSpPr>
        <p:spPr>
          <a:xfrm>
            <a:off x="21581003" y="11060602"/>
            <a:ext cx="18122936" cy="16268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BC6BCD-FA8D-49D2-B2A8-3AB0EF13CA26}" type="datetimeFigureOut">
              <a:rPr lang="en-GB" smtClean="0"/>
              <a:t>07/05/2026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2490420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BC6BCD-FA8D-49D2-B2A8-3AB0EF13CA26}" type="datetimeFigureOut">
              <a:rPr lang="en-GB" smtClean="0"/>
              <a:t>07/05/2026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3224463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BC6BCD-FA8D-49D2-B2A8-3AB0EF13CA26}" type="datetimeFigureOut">
              <a:rPr lang="en-GB" smtClean="0"/>
              <a:t>07/05/2026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370181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36305" y="2018665"/>
            <a:ext cx="13749007" cy="7065328"/>
          </a:xfrm>
        </p:spPr>
        <p:txBody>
          <a:bodyPr anchor="b"/>
          <a:lstStyle>
            <a:lvl1pPr>
              <a:defRPr sz="14129"/>
            </a:lvl1pPr>
          </a:lstStyle>
          <a:p>
            <a:r>
              <a:rPr lang="en-US"/>
              <a:t>Click to edit Master title style</a:t>
            </a:r>
            <a:endParaRPr lang="en-US" dirty="0"/>
          </a:p>
        </p:txBody>
      </p:sp>
      <p:sp>
        <p:nvSpPr>
          <p:cNvPr id="3" name="Content Placeholder 2"/>
          <p:cNvSpPr>
            <a:spLocks noGrp="1"/>
          </p:cNvSpPr>
          <p:nvPr>
            <p:ph idx="1"/>
          </p:nvPr>
        </p:nvSpPr>
        <p:spPr>
          <a:xfrm>
            <a:off x="18122936" y="4359762"/>
            <a:ext cx="21581001" cy="21518408"/>
          </a:xfrm>
        </p:spPr>
        <p:txBody>
          <a:bodyPr/>
          <a:lstStyle>
            <a:lvl1pPr>
              <a:defRPr sz="14129"/>
            </a:lvl1pPr>
            <a:lvl2pPr>
              <a:defRPr sz="12363"/>
            </a:lvl2pPr>
            <a:lvl3pPr>
              <a:defRPr sz="10597"/>
            </a:lvl3pPr>
            <a:lvl4pPr>
              <a:defRPr sz="8831"/>
            </a:lvl4pPr>
            <a:lvl5pPr>
              <a:defRPr sz="8831"/>
            </a:lvl5pPr>
            <a:lvl6pPr>
              <a:defRPr sz="8831"/>
            </a:lvl6pPr>
            <a:lvl7pPr>
              <a:defRPr sz="8831"/>
            </a:lvl7pPr>
            <a:lvl8pPr>
              <a:defRPr sz="8831"/>
            </a:lvl8pPr>
            <a:lvl9pPr>
              <a:defRPr sz="88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36305" y="9083992"/>
            <a:ext cx="13749007"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81BC6BCD-FA8D-49D2-B2A8-3AB0EF13CA26}" type="datetimeFigureOut">
              <a:rPr lang="en-GB" smtClean="0"/>
              <a:t>07/05/2026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3627114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36305" y="2018665"/>
            <a:ext cx="13749007" cy="7065328"/>
          </a:xfrm>
        </p:spPr>
        <p:txBody>
          <a:bodyPr anchor="b"/>
          <a:lstStyle>
            <a:lvl1pPr>
              <a:defRPr sz="14129"/>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22936" y="4359762"/>
            <a:ext cx="21581001" cy="21518408"/>
          </a:xfrm>
        </p:spPr>
        <p:txBody>
          <a:bodyPr anchor="t"/>
          <a:lstStyle>
            <a:lvl1pPr marL="0" indent="0">
              <a:buNone/>
              <a:defRPr sz="14129"/>
            </a:lvl1pPr>
            <a:lvl2pPr marL="2018675" indent="0">
              <a:buNone/>
              <a:defRPr sz="12363"/>
            </a:lvl2pPr>
            <a:lvl3pPr marL="4037350" indent="0">
              <a:buNone/>
              <a:defRPr sz="10597"/>
            </a:lvl3pPr>
            <a:lvl4pPr marL="6056025" indent="0">
              <a:buNone/>
              <a:defRPr sz="8831"/>
            </a:lvl4pPr>
            <a:lvl5pPr marL="8074701" indent="0">
              <a:buNone/>
              <a:defRPr sz="8831"/>
            </a:lvl5pPr>
            <a:lvl6pPr marL="10093376" indent="0">
              <a:buNone/>
              <a:defRPr sz="8831"/>
            </a:lvl6pPr>
            <a:lvl7pPr marL="12112051" indent="0">
              <a:buNone/>
              <a:defRPr sz="8831"/>
            </a:lvl7pPr>
            <a:lvl8pPr marL="14130726" indent="0">
              <a:buNone/>
              <a:defRPr sz="8831"/>
            </a:lvl8pPr>
            <a:lvl9pPr marL="16149401" indent="0">
              <a:buNone/>
              <a:defRPr sz="8831"/>
            </a:lvl9pPr>
          </a:lstStyle>
          <a:p>
            <a:r>
              <a:rPr lang="en-US"/>
              <a:t>Click icon to add picture</a:t>
            </a:r>
            <a:endParaRPr lang="en-US" dirty="0"/>
          </a:p>
        </p:txBody>
      </p:sp>
      <p:sp>
        <p:nvSpPr>
          <p:cNvPr id="4" name="Text Placeholder 3"/>
          <p:cNvSpPr>
            <a:spLocks noGrp="1"/>
          </p:cNvSpPr>
          <p:nvPr>
            <p:ph type="body" sz="half" idx="2"/>
          </p:nvPr>
        </p:nvSpPr>
        <p:spPr>
          <a:xfrm>
            <a:off x="2936305" y="9083992"/>
            <a:ext cx="13749007"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81BC6BCD-FA8D-49D2-B2A8-3AB0EF13CA26}" type="datetimeFigureOut">
              <a:rPr lang="en-GB" smtClean="0"/>
              <a:t>07/05/2026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3269552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C6BCD-FA8D-49D2-B2A8-3AB0EF13CA26}"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153831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506479" y="1612128"/>
            <a:ext cx="9191908" cy="25660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0756" y="1612128"/>
            <a:ext cx="27042859" cy="25660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C6BCD-FA8D-49D2-B2A8-3AB0EF13CA26}"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2855C8-F1B7-4952-9B35-264363B21A5D}" type="slidenum">
              <a:rPr lang="en-GB" smtClean="0"/>
              <a:t>‹#›</a:t>
            </a:fld>
            <a:endParaRPr lang="en-GB"/>
          </a:p>
        </p:txBody>
      </p:sp>
    </p:spTree>
    <p:extLst>
      <p:ext uri="{BB962C8B-B14F-4D97-AF65-F5344CB8AC3E}">
        <p14:creationId xmlns:p14="http://schemas.microsoft.com/office/powerpoint/2010/main" val="2475912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30753" y="1612135"/>
            <a:ext cx="36767632" cy="585272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30753" y="8060641"/>
            <a:ext cx="36767632" cy="192123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30753" y="28065058"/>
            <a:ext cx="9591556" cy="1612128"/>
          </a:xfrm>
          <a:prstGeom prst="rect">
            <a:avLst/>
          </a:prstGeom>
        </p:spPr>
        <p:txBody>
          <a:bodyPr vert="horz" lIns="91440" tIns="45720" rIns="91440" bIns="45720" rtlCol="0" anchor="ctr"/>
          <a:lstStyle>
            <a:lvl1pPr algn="l">
              <a:defRPr sz="5298">
                <a:solidFill>
                  <a:schemeClr val="tx1">
                    <a:tint val="82000"/>
                  </a:schemeClr>
                </a:solidFill>
              </a:defRPr>
            </a:lvl1pPr>
          </a:lstStyle>
          <a:p>
            <a:fld id="{81BC6BCD-FA8D-49D2-B2A8-3AB0EF13CA26}" type="datetimeFigureOut">
              <a:rPr lang="en-GB" smtClean="0"/>
              <a:t>07/05/2026</a:t>
            </a:fld>
            <a:endParaRPr lang="en-GB"/>
          </a:p>
        </p:txBody>
      </p:sp>
      <p:sp>
        <p:nvSpPr>
          <p:cNvPr id="5" name="Footer Placeholder 4"/>
          <p:cNvSpPr>
            <a:spLocks noGrp="1"/>
          </p:cNvSpPr>
          <p:nvPr>
            <p:ph type="ftr" sz="quarter" idx="3"/>
          </p:nvPr>
        </p:nvSpPr>
        <p:spPr>
          <a:xfrm>
            <a:off x="14120902" y="28065058"/>
            <a:ext cx="14387334" cy="1612128"/>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30106829" y="28065058"/>
            <a:ext cx="9591556" cy="1612128"/>
          </a:xfrm>
          <a:prstGeom prst="rect">
            <a:avLst/>
          </a:prstGeom>
        </p:spPr>
        <p:txBody>
          <a:bodyPr vert="horz" lIns="91440" tIns="45720" rIns="91440" bIns="45720" rtlCol="0" anchor="ctr"/>
          <a:lstStyle>
            <a:lvl1pPr algn="r">
              <a:defRPr sz="5298">
                <a:solidFill>
                  <a:schemeClr val="tx1">
                    <a:tint val="82000"/>
                  </a:schemeClr>
                </a:solidFill>
              </a:defRPr>
            </a:lvl1pPr>
          </a:lstStyle>
          <a:p>
            <a:fld id="{C92855C8-F1B7-4952-9B35-264363B21A5D}" type="slidenum">
              <a:rPr lang="en-GB" smtClean="0"/>
              <a:t>‹#›</a:t>
            </a:fld>
            <a:endParaRPr lang="en-GB"/>
          </a:p>
        </p:txBody>
      </p:sp>
    </p:spTree>
    <p:extLst>
      <p:ext uri="{BB962C8B-B14F-4D97-AF65-F5344CB8AC3E}">
        <p14:creationId xmlns:p14="http://schemas.microsoft.com/office/powerpoint/2010/main" val="9869355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7350" rtl="0" eaLnBrk="1" latinLnBrk="0" hangingPunct="1">
        <a:lnSpc>
          <a:spcPct val="90000"/>
        </a:lnSpc>
        <a:spcBef>
          <a:spcPct val="0"/>
        </a:spcBef>
        <a:buNone/>
        <a:defRPr sz="19427" kern="1200">
          <a:solidFill>
            <a:schemeClr val="tx1"/>
          </a:solidFill>
          <a:latin typeface="+mj-lt"/>
          <a:ea typeface="+mj-ea"/>
          <a:cs typeface="+mj-cs"/>
        </a:defRPr>
      </a:lvl1pPr>
    </p:titleStyle>
    <p:bodyStyle>
      <a:lvl1pPr marL="1009338" indent="-1009338" algn="l" defTabSz="4037350" rtl="0" eaLnBrk="1" latinLnBrk="0" hangingPunct="1">
        <a:lnSpc>
          <a:spcPct val="90000"/>
        </a:lnSpc>
        <a:spcBef>
          <a:spcPts val="4415"/>
        </a:spcBef>
        <a:buFont typeface="Arial" panose="020B0604020202020204" pitchFamily="34" charset="0"/>
        <a:buChar char="•"/>
        <a:defRPr sz="12363" kern="1200">
          <a:solidFill>
            <a:schemeClr val="tx1"/>
          </a:solidFill>
          <a:latin typeface="+mn-lt"/>
          <a:ea typeface="+mn-ea"/>
          <a:cs typeface="+mn-cs"/>
        </a:defRPr>
      </a:lvl1pPr>
      <a:lvl2pPr marL="3028013" indent="-1009338" algn="l" defTabSz="4037350" rtl="0" eaLnBrk="1" latinLnBrk="0" hangingPunct="1">
        <a:lnSpc>
          <a:spcPct val="90000"/>
        </a:lnSpc>
        <a:spcBef>
          <a:spcPts val="2208"/>
        </a:spcBef>
        <a:buFont typeface="Arial" panose="020B0604020202020204" pitchFamily="34" charset="0"/>
        <a:buChar char="•"/>
        <a:defRPr sz="10597" kern="1200">
          <a:solidFill>
            <a:schemeClr val="tx1"/>
          </a:solidFill>
          <a:latin typeface="+mn-lt"/>
          <a:ea typeface="+mn-ea"/>
          <a:cs typeface="+mn-cs"/>
        </a:defRPr>
      </a:lvl2pPr>
      <a:lvl3pPr marL="5046688" indent="-1009338" algn="l" defTabSz="4037350" rtl="0" eaLnBrk="1" latinLnBrk="0" hangingPunct="1">
        <a:lnSpc>
          <a:spcPct val="90000"/>
        </a:lnSpc>
        <a:spcBef>
          <a:spcPts val="2208"/>
        </a:spcBef>
        <a:buFont typeface="Arial" panose="020B0604020202020204" pitchFamily="34" charset="0"/>
        <a:buChar char="•"/>
        <a:defRPr sz="8831" kern="1200">
          <a:solidFill>
            <a:schemeClr val="tx1"/>
          </a:solidFill>
          <a:latin typeface="+mn-lt"/>
          <a:ea typeface="+mn-ea"/>
          <a:cs typeface="+mn-cs"/>
        </a:defRPr>
      </a:lvl3pPr>
      <a:lvl4pPr marL="706536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4pPr>
      <a:lvl5pPr marL="9084038"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5pPr>
      <a:lvl6pPr marL="1110271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6pPr>
      <a:lvl7pPr marL="1312138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7pPr>
      <a:lvl8pPr marL="15140064"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8pPr>
      <a:lvl9pPr marL="1715873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9pPr>
    </p:bodyStyle>
    <p:otherStyle>
      <a:defPPr>
        <a:defRPr lang="en-US"/>
      </a:defPPr>
      <a:lvl1pPr marL="0" algn="l" defTabSz="4037350" rtl="0" eaLnBrk="1" latinLnBrk="0" hangingPunct="1">
        <a:defRPr sz="7948" kern="1200">
          <a:solidFill>
            <a:schemeClr val="tx1"/>
          </a:solidFill>
          <a:latin typeface="+mn-lt"/>
          <a:ea typeface="+mn-ea"/>
          <a:cs typeface="+mn-cs"/>
        </a:defRPr>
      </a:lvl1pPr>
      <a:lvl2pPr marL="2018675" algn="l" defTabSz="4037350" rtl="0" eaLnBrk="1" latinLnBrk="0" hangingPunct="1">
        <a:defRPr sz="7948" kern="1200">
          <a:solidFill>
            <a:schemeClr val="tx1"/>
          </a:solidFill>
          <a:latin typeface="+mn-lt"/>
          <a:ea typeface="+mn-ea"/>
          <a:cs typeface="+mn-cs"/>
        </a:defRPr>
      </a:lvl2pPr>
      <a:lvl3pPr marL="4037350" algn="l" defTabSz="4037350" rtl="0" eaLnBrk="1" latinLnBrk="0" hangingPunct="1">
        <a:defRPr sz="7948" kern="1200">
          <a:solidFill>
            <a:schemeClr val="tx1"/>
          </a:solidFill>
          <a:latin typeface="+mn-lt"/>
          <a:ea typeface="+mn-ea"/>
          <a:cs typeface="+mn-cs"/>
        </a:defRPr>
      </a:lvl3pPr>
      <a:lvl4pPr marL="6056025" algn="l" defTabSz="4037350" rtl="0" eaLnBrk="1" latinLnBrk="0" hangingPunct="1">
        <a:defRPr sz="7948" kern="1200">
          <a:solidFill>
            <a:schemeClr val="tx1"/>
          </a:solidFill>
          <a:latin typeface="+mn-lt"/>
          <a:ea typeface="+mn-ea"/>
          <a:cs typeface="+mn-cs"/>
        </a:defRPr>
      </a:lvl4pPr>
      <a:lvl5pPr marL="8074701" algn="l" defTabSz="4037350" rtl="0" eaLnBrk="1" latinLnBrk="0" hangingPunct="1">
        <a:defRPr sz="7948" kern="1200">
          <a:solidFill>
            <a:schemeClr val="tx1"/>
          </a:solidFill>
          <a:latin typeface="+mn-lt"/>
          <a:ea typeface="+mn-ea"/>
          <a:cs typeface="+mn-cs"/>
        </a:defRPr>
      </a:lvl5pPr>
      <a:lvl6pPr marL="10093376" algn="l" defTabSz="4037350" rtl="0" eaLnBrk="1" latinLnBrk="0" hangingPunct="1">
        <a:defRPr sz="7948" kern="1200">
          <a:solidFill>
            <a:schemeClr val="tx1"/>
          </a:solidFill>
          <a:latin typeface="+mn-lt"/>
          <a:ea typeface="+mn-ea"/>
          <a:cs typeface="+mn-cs"/>
        </a:defRPr>
      </a:lvl6pPr>
      <a:lvl7pPr marL="12112051" algn="l" defTabSz="4037350" rtl="0" eaLnBrk="1" latinLnBrk="0" hangingPunct="1">
        <a:defRPr sz="7948" kern="1200">
          <a:solidFill>
            <a:schemeClr val="tx1"/>
          </a:solidFill>
          <a:latin typeface="+mn-lt"/>
          <a:ea typeface="+mn-ea"/>
          <a:cs typeface="+mn-cs"/>
        </a:defRPr>
      </a:lvl7pPr>
      <a:lvl8pPr marL="14130726" algn="l" defTabSz="4037350" rtl="0" eaLnBrk="1" latinLnBrk="0" hangingPunct="1">
        <a:defRPr sz="7948" kern="1200">
          <a:solidFill>
            <a:schemeClr val="tx1"/>
          </a:solidFill>
          <a:latin typeface="+mn-lt"/>
          <a:ea typeface="+mn-ea"/>
          <a:cs typeface="+mn-cs"/>
        </a:defRPr>
      </a:lvl8pPr>
      <a:lvl9pPr marL="16149401" algn="l" defTabSz="4037350" rtl="0" eaLnBrk="1" latinLnBrk="0" hangingPunct="1">
        <a:defRPr sz="794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chart" Target="../charts/chart4.xml"/><Relationship Id="rId2" Type="http://schemas.openxmlformats.org/officeDocument/2006/relationships/chart" Target="../charts/chart1.xm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chart" Target="../charts/chart3.xml"/><Relationship Id="rId4" Type="http://schemas.openxmlformats.org/officeDocument/2006/relationships/chart" Target="../charts/char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Chart 21">
            <a:extLst>
              <a:ext uri="{FF2B5EF4-FFF2-40B4-BE49-F238E27FC236}">
                <a16:creationId xmlns:a16="http://schemas.microsoft.com/office/drawing/2014/main" id="{03668EB3-BDE2-FC8A-53D9-25153D0EFCA5}"/>
              </a:ext>
            </a:extLst>
          </p:cNvPr>
          <p:cNvGraphicFramePr>
            <a:graphicFrameLocks/>
          </p:cNvGraphicFramePr>
          <p:nvPr>
            <p:extLst>
              <p:ext uri="{D42A27DB-BD31-4B8C-83A1-F6EECF244321}">
                <p14:modId xmlns:p14="http://schemas.microsoft.com/office/powerpoint/2010/main" val="244001570"/>
              </p:ext>
            </p:extLst>
          </p:nvPr>
        </p:nvGraphicFramePr>
        <p:xfrm>
          <a:off x="24718988" y="4632664"/>
          <a:ext cx="6632240" cy="5712212"/>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4502C262-8134-DB10-9E35-2CDFB45ADE2A}"/>
              </a:ext>
            </a:extLst>
          </p:cNvPr>
          <p:cNvSpPr txBox="1"/>
          <p:nvPr/>
        </p:nvSpPr>
        <p:spPr>
          <a:xfrm>
            <a:off x="0" y="0"/>
            <a:ext cx="42682844" cy="3539430"/>
          </a:xfrm>
          <a:prstGeom prst="rect">
            <a:avLst/>
          </a:prstGeom>
          <a:solidFill>
            <a:schemeClr val="tx2">
              <a:lumMod val="75000"/>
              <a:lumOff val="25000"/>
            </a:schemeClr>
          </a:solidFill>
        </p:spPr>
        <p:txBody>
          <a:bodyPr wrap="square" rtlCol="0">
            <a:spAutoFit/>
          </a:bodyPr>
          <a:lstStyle/>
          <a:p>
            <a:pPr algn="ctr"/>
            <a:r>
              <a:rPr lang="en-GB" sz="8800" dirty="0">
                <a:solidFill>
                  <a:schemeClr val="bg1"/>
                </a:solidFill>
                <a:latin typeface="+mj-lt"/>
              </a:rPr>
              <a:t>Understanding  the Hydration Knowledge, </a:t>
            </a:r>
          </a:p>
          <a:p>
            <a:pPr algn="ctr"/>
            <a:r>
              <a:rPr lang="en-GB" sz="8800" dirty="0">
                <a:solidFill>
                  <a:schemeClr val="bg1"/>
                </a:solidFill>
                <a:latin typeface="+mj-lt"/>
              </a:rPr>
              <a:t>Attitudes and Behaviours of Tennis Players</a:t>
            </a:r>
          </a:p>
          <a:p>
            <a:pPr algn="ctr"/>
            <a:r>
              <a:rPr lang="en-GB" sz="4400" i="1" dirty="0">
                <a:solidFill>
                  <a:schemeClr val="bg1"/>
                </a:solidFill>
                <a:latin typeface="+mj-lt"/>
              </a:rPr>
              <a:t>Helen Penny</a:t>
            </a:r>
          </a:p>
        </p:txBody>
      </p:sp>
      <p:pic>
        <p:nvPicPr>
          <p:cNvPr id="1026" name="Picture 2" descr="Wales University Logo University Of Wales Press | UWP">
            <a:extLst>
              <a:ext uri="{FF2B5EF4-FFF2-40B4-BE49-F238E27FC236}">
                <a16:creationId xmlns:a16="http://schemas.microsoft.com/office/drawing/2014/main" id="{572824C7-FC42-8535-4475-3BC68261D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12881" y="-29144"/>
            <a:ext cx="6369964" cy="353887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Table 7">
            <a:extLst>
              <a:ext uri="{FF2B5EF4-FFF2-40B4-BE49-F238E27FC236}">
                <a16:creationId xmlns:a16="http://schemas.microsoft.com/office/drawing/2014/main" id="{1D322B9D-A008-1E3A-6282-71EA41B8D9C1}"/>
              </a:ext>
            </a:extLst>
          </p:cNvPr>
          <p:cNvGraphicFramePr>
            <a:graphicFrameLocks noGrp="1"/>
          </p:cNvGraphicFramePr>
          <p:nvPr>
            <p:extLst>
              <p:ext uri="{D42A27DB-BD31-4B8C-83A1-F6EECF244321}">
                <p14:modId xmlns:p14="http://schemas.microsoft.com/office/powerpoint/2010/main" val="1363665389"/>
              </p:ext>
            </p:extLst>
          </p:nvPr>
        </p:nvGraphicFramePr>
        <p:xfrm>
          <a:off x="14556089" y="5258524"/>
          <a:ext cx="10895905" cy="5315918"/>
        </p:xfrm>
        <a:graphic>
          <a:graphicData uri="http://schemas.openxmlformats.org/drawingml/2006/table">
            <a:tbl>
              <a:tblPr>
                <a:tableStyleId>{5C22544A-7EE6-4342-B048-85BDC9FD1C3A}</a:tableStyleId>
              </a:tblPr>
              <a:tblGrid>
                <a:gridCol w="4027746">
                  <a:extLst>
                    <a:ext uri="{9D8B030D-6E8A-4147-A177-3AD203B41FA5}">
                      <a16:colId xmlns:a16="http://schemas.microsoft.com/office/drawing/2014/main" val="4088375065"/>
                    </a:ext>
                  </a:extLst>
                </a:gridCol>
                <a:gridCol w="450883">
                  <a:extLst>
                    <a:ext uri="{9D8B030D-6E8A-4147-A177-3AD203B41FA5}">
                      <a16:colId xmlns:a16="http://schemas.microsoft.com/office/drawing/2014/main" val="3435634491"/>
                    </a:ext>
                  </a:extLst>
                </a:gridCol>
                <a:gridCol w="1377916">
                  <a:extLst>
                    <a:ext uri="{9D8B030D-6E8A-4147-A177-3AD203B41FA5}">
                      <a16:colId xmlns:a16="http://schemas.microsoft.com/office/drawing/2014/main" val="1809684790"/>
                    </a:ext>
                  </a:extLst>
                </a:gridCol>
                <a:gridCol w="1344706">
                  <a:extLst>
                    <a:ext uri="{9D8B030D-6E8A-4147-A177-3AD203B41FA5}">
                      <a16:colId xmlns:a16="http://schemas.microsoft.com/office/drawing/2014/main" val="3595969605"/>
                    </a:ext>
                  </a:extLst>
                </a:gridCol>
                <a:gridCol w="1801907">
                  <a:extLst>
                    <a:ext uri="{9D8B030D-6E8A-4147-A177-3AD203B41FA5}">
                      <a16:colId xmlns:a16="http://schemas.microsoft.com/office/drawing/2014/main" val="914819669"/>
                    </a:ext>
                  </a:extLst>
                </a:gridCol>
                <a:gridCol w="1892747">
                  <a:extLst>
                    <a:ext uri="{9D8B030D-6E8A-4147-A177-3AD203B41FA5}">
                      <a16:colId xmlns:a16="http://schemas.microsoft.com/office/drawing/2014/main" val="2469588808"/>
                    </a:ext>
                  </a:extLst>
                </a:gridCol>
              </a:tblGrid>
              <a:tr h="962307">
                <a:tc>
                  <a:txBody>
                    <a:bodyPr/>
                    <a:lstStyle/>
                    <a:p>
                      <a:pPr algn="l" fontAlgn="b">
                        <a:buNone/>
                      </a:pPr>
                      <a:endParaRPr lang="en-GB" sz="3000" b="0" i="0" u="none" strike="noStrike" dirty="0">
                        <a:solidFill>
                          <a:srgbClr val="333399"/>
                        </a:solidFill>
                        <a:effectLst/>
                        <a:latin typeface="Arial" panose="020B0604020202020204" pitchFamily="34" charset="0"/>
                      </a:endParaRPr>
                    </a:p>
                  </a:txBody>
                  <a:tcPr marL="6350" marR="6350" marT="6350" marB="0" anchor="b"/>
                </a:tc>
                <a:tc>
                  <a:txBody>
                    <a:bodyPr/>
                    <a:lstStyle/>
                    <a:p>
                      <a:pPr algn="ctr" fontAlgn="b">
                        <a:buNone/>
                      </a:pPr>
                      <a:r>
                        <a:rPr lang="en-GB" sz="3000" u="none" strike="noStrike" dirty="0">
                          <a:effectLst/>
                        </a:rPr>
                        <a:t>N</a:t>
                      </a:r>
                      <a:endParaRPr lang="en-GB" sz="3000" b="0" i="0" u="none" strike="noStrike" dirty="0">
                        <a:solidFill>
                          <a:srgbClr val="333399"/>
                        </a:solidFill>
                        <a:effectLst/>
                        <a:latin typeface="Arial" panose="020B0604020202020204" pitchFamily="34" charset="0"/>
                      </a:endParaRPr>
                    </a:p>
                  </a:txBody>
                  <a:tcPr marL="6350" marR="6350" marT="6350" marB="0" anchor="b"/>
                </a:tc>
                <a:tc>
                  <a:txBody>
                    <a:bodyPr/>
                    <a:lstStyle/>
                    <a:p>
                      <a:pPr algn="ctr" fontAlgn="b">
                        <a:buNone/>
                      </a:pPr>
                      <a:r>
                        <a:rPr lang="en-GB" sz="3000" u="none" strike="noStrike" dirty="0">
                          <a:effectLst/>
                        </a:rPr>
                        <a:t>Min. score</a:t>
                      </a:r>
                      <a:endParaRPr lang="en-GB" sz="3000" b="0" i="0" u="none" strike="noStrike" dirty="0">
                        <a:solidFill>
                          <a:srgbClr val="333399"/>
                        </a:solidFill>
                        <a:effectLst/>
                        <a:latin typeface="Arial" panose="020B0604020202020204" pitchFamily="34" charset="0"/>
                      </a:endParaRPr>
                    </a:p>
                  </a:txBody>
                  <a:tcPr marL="6350" marR="6350" marT="6350" marB="0" anchor="b"/>
                </a:tc>
                <a:tc>
                  <a:txBody>
                    <a:bodyPr/>
                    <a:lstStyle/>
                    <a:p>
                      <a:pPr algn="ctr" fontAlgn="b">
                        <a:buNone/>
                      </a:pPr>
                      <a:r>
                        <a:rPr lang="en-GB" sz="3000" u="none" strike="noStrike" dirty="0">
                          <a:effectLst/>
                        </a:rPr>
                        <a:t>Max. score</a:t>
                      </a:r>
                      <a:endParaRPr lang="en-GB" sz="3000" b="0" i="0" u="none" strike="noStrike" dirty="0">
                        <a:solidFill>
                          <a:srgbClr val="333399"/>
                        </a:solidFill>
                        <a:effectLst/>
                        <a:latin typeface="Arial" panose="020B0604020202020204" pitchFamily="34" charset="0"/>
                      </a:endParaRPr>
                    </a:p>
                  </a:txBody>
                  <a:tcPr marL="6350" marR="6350" marT="6350" marB="0" anchor="b"/>
                </a:tc>
                <a:tc>
                  <a:txBody>
                    <a:bodyPr/>
                    <a:lstStyle/>
                    <a:p>
                      <a:pPr algn="ctr" fontAlgn="b">
                        <a:buNone/>
                      </a:pPr>
                      <a:r>
                        <a:rPr lang="en-GB" sz="3000" u="none" strike="noStrike" dirty="0">
                          <a:effectLst/>
                        </a:rPr>
                        <a:t>Mean</a:t>
                      </a:r>
                      <a:endParaRPr lang="en-GB" sz="3000" b="0" i="0" u="none" strike="noStrike" dirty="0">
                        <a:solidFill>
                          <a:srgbClr val="333399"/>
                        </a:solidFill>
                        <a:effectLst/>
                        <a:latin typeface="Arial" panose="020B0604020202020204" pitchFamily="34" charset="0"/>
                      </a:endParaRPr>
                    </a:p>
                  </a:txBody>
                  <a:tcPr marL="6350" marR="6350" marT="6350" marB="0" anchor="b"/>
                </a:tc>
                <a:tc>
                  <a:txBody>
                    <a:bodyPr/>
                    <a:lstStyle/>
                    <a:p>
                      <a:pPr algn="ctr" fontAlgn="b">
                        <a:buNone/>
                      </a:pPr>
                      <a:r>
                        <a:rPr lang="en-GB" sz="3000" u="none" strike="noStrike" dirty="0">
                          <a:effectLst/>
                        </a:rPr>
                        <a:t>Std. Deviation</a:t>
                      </a:r>
                      <a:endParaRPr lang="en-GB" sz="3000" b="0" i="0" u="none" strike="noStrike" dirty="0">
                        <a:solidFill>
                          <a:srgbClr val="333399"/>
                        </a:solidFill>
                        <a:effectLst/>
                        <a:latin typeface="Arial" panose="020B0604020202020204" pitchFamily="34" charset="0"/>
                      </a:endParaRPr>
                    </a:p>
                  </a:txBody>
                  <a:tcPr marL="6350" marR="6350" marT="6350" marB="0" anchor="b"/>
                </a:tc>
                <a:extLst>
                  <a:ext uri="{0D108BD9-81ED-4DB2-BD59-A6C34878D82A}">
                    <a16:rowId xmlns:a16="http://schemas.microsoft.com/office/drawing/2014/main" val="751760023"/>
                  </a:ext>
                </a:extLst>
              </a:tr>
              <a:tr h="484472">
                <a:tc>
                  <a:txBody>
                    <a:bodyPr/>
                    <a:lstStyle/>
                    <a:p>
                      <a:pPr algn="l" fontAlgn="t">
                        <a:buNone/>
                      </a:pPr>
                      <a:r>
                        <a:rPr lang="en-GB" sz="3000" u="none" strike="noStrike" dirty="0">
                          <a:effectLst/>
                        </a:rPr>
                        <a:t>Knowledge Score</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4</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25</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16.7</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4.7</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3459683403"/>
                  </a:ext>
                </a:extLst>
              </a:tr>
              <a:tr h="484472">
                <a:tc>
                  <a:txBody>
                    <a:bodyPr/>
                    <a:lstStyle/>
                    <a:p>
                      <a:pPr algn="l" fontAlgn="t">
                        <a:buNone/>
                      </a:pPr>
                      <a:r>
                        <a:rPr lang="en-GB" sz="3000" u="none" strike="noStrike" dirty="0">
                          <a:effectLst/>
                        </a:rPr>
                        <a:t>Behaviour Score</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26</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3</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6.7</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2.4</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916568826"/>
                  </a:ext>
                </a:extLst>
              </a:tr>
              <a:tr h="484472">
                <a:tc>
                  <a:txBody>
                    <a:bodyPr/>
                    <a:lstStyle/>
                    <a:p>
                      <a:pPr algn="l" fontAlgn="t">
                        <a:buNone/>
                      </a:pPr>
                      <a:r>
                        <a:rPr lang="en-GB" sz="3000" u="none" strike="noStrike" dirty="0">
                          <a:effectLst/>
                        </a:rPr>
                        <a:t>Lack Of Effort</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4.0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2.3</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0.9</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3557378473"/>
                  </a:ext>
                </a:extLst>
              </a:tr>
              <a:tr h="484472">
                <a:tc>
                  <a:txBody>
                    <a:bodyPr/>
                    <a:lstStyle/>
                    <a:p>
                      <a:pPr algn="l" fontAlgn="t">
                        <a:buNone/>
                      </a:pPr>
                      <a:r>
                        <a:rPr lang="en-GB" sz="3000" u="none" strike="noStrike" dirty="0">
                          <a:effectLst/>
                        </a:rPr>
                        <a:t>Physical Barrier</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5.0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1.2</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4015266075"/>
                  </a:ext>
                </a:extLst>
              </a:tr>
              <a:tr h="484472">
                <a:tc>
                  <a:txBody>
                    <a:bodyPr/>
                    <a:lstStyle/>
                    <a:p>
                      <a:pPr algn="l" fontAlgn="t">
                        <a:buNone/>
                      </a:pPr>
                      <a:r>
                        <a:rPr lang="en-GB" sz="3000" u="none" strike="noStrike">
                          <a:effectLst/>
                        </a:rPr>
                        <a:t>Container Barrier</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5.0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2.2</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1.1</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2709632398"/>
                  </a:ext>
                </a:extLst>
              </a:tr>
              <a:tr h="484472">
                <a:tc>
                  <a:txBody>
                    <a:bodyPr/>
                    <a:lstStyle/>
                    <a:p>
                      <a:pPr algn="l" fontAlgn="t">
                        <a:buNone/>
                      </a:pPr>
                      <a:r>
                        <a:rPr lang="en-GB" sz="3000" u="none" strike="noStrike" dirty="0">
                          <a:effectLst/>
                        </a:rPr>
                        <a:t>Social Facilitator</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26</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1.0</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4.5</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0.9</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756957947"/>
                  </a:ext>
                </a:extLst>
              </a:tr>
              <a:tr h="484472">
                <a:tc>
                  <a:txBody>
                    <a:bodyPr/>
                    <a:lstStyle/>
                    <a:p>
                      <a:pPr algn="l" fontAlgn="t">
                        <a:buNone/>
                      </a:pPr>
                      <a:r>
                        <a:rPr lang="en-GB" sz="3000" u="none" strike="noStrike" dirty="0">
                          <a:effectLst/>
                        </a:rPr>
                        <a:t>Monitoring Facilitator</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26</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1.3</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4.3</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a:effectLst/>
                        </a:rPr>
                        <a:t>2.7</a:t>
                      </a:r>
                      <a:endParaRPr lang="en-GB" sz="3000" b="0" i="0" u="none" strike="noStrike">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0.7</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3438715828"/>
                  </a:ext>
                </a:extLst>
              </a:tr>
              <a:tr h="962307">
                <a:tc>
                  <a:txBody>
                    <a:bodyPr/>
                    <a:lstStyle/>
                    <a:p>
                      <a:pPr algn="l" fontAlgn="t">
                        <a:buNone/>
                      </a:pPr>
                      <a:r>
                        <a:rPr lang="en-GB" sz="3000" u="none" strike="noStrike" dirty="0">
                          <a:effectLst/>
                        </a:rPr>
                        <a:t>Confidence in Hydration</a:t>
                      </a:r>
                      <a:endParaRPr lang="en-GB" sz="3000" b="0" i="0" u="none" strike="noStrike" dirty="0">
                        <a:solidFill>
                          <a:srgbClr val="333399"/>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26</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1</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4</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r" fontAlgn="t">
                        <a:buNone/>
                      </a:pPr>
                      <a:r>
                        <a:rPr lang="en-GB" sz="3000" u="none" strike="noStrike" dirty="0">
                          <a:effectLst/>
                        </a:rPr>
                        <a:t>2.8</a:t>
                      </a:r>
                      <a:endParaRPr lang="en-GB" sz="3000" b="0" i="0" u="none" strike="noStrike" dirty="0">
                        <a:solidFill>
                          <a:srgbClr val="993300"/>
                        </a:solidFill>
                        <a:effectLst/>
                        <a:latin typeface="Arial" panose="020B0604020202020204" pitchFamily="34" charset="0"/>
                      </a:endParaRPr>
                    </a:p>
                  </a:txBody>
                  <a:tcPr marL="6350" marR="6350" marT="6350" marB="0"/>
                </a:tc>
                <a:tc>
                  <a:txBody>
                    <a:bodyPr/>
                    <a:lstStyle/>
                    <a:p>
                      <a:pPr algn="ctr" fontAlgn="t">
                        <a:buNone/>
                      </a:pPr>
                      <a:r>
                        <a:rPr lang="en-GB" sz="3000" u="none" strike="noStrike" dirty="0">
                          <a:effectLst/>
                        </a:rPr>
                        <a:t>1.0</a:t>
                      </a:r>
                      <a:endParaRPr lang="en-GB" sz="3000" b="0" i="0" u="none" strike="noStrike" dirty="0">
                        <a:solidFill>
                          <a:srgbClr val="993300"/>
                        </a:solidFill>
                        <a:effectLst/>
                        <a:latin typeface="Arial" panose="020B0604020202020204" pitchFamily="34" charset="0"/>
                      </a:endParaRPr>
                    </a:p>
                  </a:txBody>
                  <a:tcPr marL="6350" marR="6350" marT="6350" marB="0"/>
                </a:tc>
                <a:extLst>
                  <a:ext uri="{0D108BD9-81ED-4DB2-BD59-A6C34878D82A}">
                    <a16:rowId xmlns:a16="http://schemas.microsoft.com/office/drawing/2014/main" val="1262246685"/>
                  </a:ext>
                </a:extLst>
              </a:tr>
            </a:tbl>
          </a:graphicData>
        </a:graphic>
      </p:graphicFrame>
      <p:sp>
        <p:nvSpPr>
          <p:cNvPr id="13" name="TextBox 12">
            <a:extLst>
              <a:ext uri="{FF2B5EF4-FFF2-40B4-BE49-F238E27FC236}">
                <a16:creationId xmlns:a16="http://schemas.microsoft.com/office/drawing/2014/main" id="{B327F8A4-E307-385A-4512-36FDCE67FFD0}"/>
              </a:ext>
            </a:extLst>
          </p:cNvPr>
          <p:cNvSpPr txBox="1"/>
          <p:nvPr/>
        </p:nvSpPr>
        <p:spPr>
          <a:xfrm>
            <a:off x="14532024" y="4657126"/>
            <a:ext cx="7683963" cy="523220"/>
          </a:xfrm>
          <a:prstGeom prst="rect">
            <a:avLst/>
          </a:prstGeom>
          <a:noFill/>
        </p:spPr>
        <p:txBody>
          <a:bodyPr wrap="none" rtlCol="0">
            <a:spAutoFit/>
          </a:bodyPr>
          <a:lstStyle/>
          <a:p>
            <a:r>
              <a:rPr lang="en-GB" sz="2800" i="1" dirty="0"/>
              <a:t>Table 1. Descriptive statistics from questionnaire</a:t>
            </a:r>
          </a:p>
        </p:txBody>
      </p:sp>
      <p:sp>
        <p:nvSpPr>
          <p:cNvPr id="20" name="TextBox 19">
            <a:extLst>
              <a:ext uri="{FF2B5EF4-FFF2-40B4-BE49-F238E27FC236}">
                <a16:creationId xmlns:a16="http://schemas.microsoft.com/office/drawing/2014/main" id="{61640C87-5419-C882-022D-F5ED37B07508}"/>
              </a:ext>
            </a:extLst>
          </p:cNvPr>
          <p:cNvSpPr txBox="1"/>
          <p:nvPr/>
        </p:nvSpPr>
        <p:spPr>
          <a:xfrm>
            <a:off x="14561572" y="29455055"/>
            <a:ext cx="6825715" cy="523220"/>
          </a:xfrm>
          <a:prstGeom prst="rect">
            <a:avLst/>
          </a:prstGeom>
          <a:noFill/>
        </p:spPr>
        <p:txBody>
          <a:bodyPr wrap="none" rtlCol="0">
            <a:spAutoFit/>
          </a:bodyPr>
          <a:lstStyle/>
          <a:p>
            <a:r>
              <a:rPr lang="en-GB" sz="2800" i="1" dirty="0"/>
              <a:t>Fig. 4 Attitudes scores for each level of play</a:t>
            </a:r>
          </a:p>
        </p:txBody>
      </p:sp>
      <p:sp>
        <p:nvSpPr>
          <p:cNvPr id="10" name="TextBox 9">
            <a:extLst>
              <a:ext uri="{FF2B5EF4-FFF2-40B4-BE49-F238E27FC236}">
                <a16:creationId xmlns:a16="http://schemas.microsoft.com/office/drawing/2014/main" id="{1D96C456-F5F4-6F45-B0C8-0A22A4ED7E72}"/>
              </a:ext>
            </a:extLst>
          </p:cNvPr>
          <p:cNvSpPr txBox="1"/>
          <p:nvPr/>
        </p:nvSpPr>
        <p:spPr>
          <a:xfrm>
            <a:off x="25571455" y="9978012"/>
            <a:ext cx="5166225" cy="523220"/>
          </a:xfrm>
          <a:prstGeom prst="rect">
            <a:avLst/>
          </a:prstGeom>
          <a:noFill/>
        </p:spPr>
        <p:txBody>
          <a:bodyPr wrap="square" rtlCol="0">
            <a:spAutoFit/>
          </a:bodyPr>
          <a:lstStyle/>
          <a:p>
            <a:r>
              <a:rPr lang="en-GB" sz="2800" i="1" dirty="0"/>
              <a:t>Fig. 1 Participants level of play</a:t>
            </a:r>
          </a:p>
        </p:txBody>
      </p:sp>
      <p:sp>
        <p:nvSpPr>
          <p:cNvPr id="15" name="TextBox 14">
            <a:extLst>
              <a:ext uri="{FF2B5EF4-FFF2-40B4-BE49-F238E27FC236}">
                <a16:creationId xmlns:a16="http://schemas.microsoft.com/office/drawing/2014/main" id="{EAF3D776-277C-7FC4-B0C2-FD7B6DC181C0}"/>
              </a:ext>
            </a:extLst>
          </p:cNvPr>
          <p:cNvSpPr txBox="1"/>
          <p:nvPr/>
        </p:nvSpPr>
        <p:spPr>
          <a:xfrm>
            <a:off x="14587971" y="16668883"/>
            <a:ext cx="6988836" cy="523220"/>
          </a:xfrm>
          <a:prstGeom prst="rect">
            <a:avLst/>
          </a:prstGeom>
          <a:noFill/>
        </p:spPr>
        <p:txBody>
          <a:bodyPr wrap="none" rtlCol="0">
            <a:spAutoFit/>
          </a:bodyPr>
          <a:lstStyle/>
          <a:p>
            <a:r>
              <a:rPr lang="en-GB" sz="2800" i="1" dirty="0"/>
              <a:t>Fig. 2 Knowledge scores in each level of play</a:t>
            </a:r>
          </a:p>
        </p:txBody>
      </p:sp>
      <p:graphicFrame>
        <p:nvGraphicFramePr>
          <p:cNvPr id="23" name="Chart 22">
            <a:extLst>
              <a:ext uri="{FF2B5EF4-FFF2-40B4-BE49-F238E27FC236}">
                <a16:creationId xmlns:a16="http://schemas.microsoft.com/office/drawing/2014/main" id="{378F35CE-6F91-A6D7-B367-4A392D1FABFE}"/>
              </a:ext>
            </a:extLst>
          </p:cNvPr>
          <p:cNvGraphicFramePr>
            <a:graphicFrameLocks/>
          </p:cNvGraphicFramePr>
          <p:nvPr>
            <p:extLst>
              <p:ext uri="{D42A27DB-BD31-4B8C-83A1-F6EECF244321}">
                <p14:modId xmlns:p14="http://schemas.microsoft.com/office/powerpoint/2010/main" val="2227172806"/>
              </p:ext>
            </p:extLst>
          </p:nvPr>
        </p:nvGraphicFramePr>
        <p:xfrm>
          <a:off x="14415489" y="10928620"/>
          <a:ext cx="13680000" cy="5663664"/>
        </p:xfrm>
        <a:graphic>
          <a:graphicData uri="http://schemas.openxmlformats.org/drawingml/2006/chart">
            <c:chart xmlns:c="http://schemas.openxmlformats.org/drawingml/2006/chart" xmlns:r="http://schemas.openxmlformats.org/officeDocument/2006/relationships" r:id="rId4"/>
          </a:graphicData>
        </a:graphic>
      </p:graphicFrame>
      <p:sp>
        <p:nvSpPr>
          <p:cNvPr id="18" name="TextBox 17">
            <a:extLst>
              <a:ext uri="{FF2B5EF4-FFF2-40B4-BE49-F238E27FC236}">
                <a16:creationId xmlns:a16="http://schemas.microsoft.com/office/drawing/2014/main" id="{9F60E926-00A0-D358-F866-93DB726266FE}"/>
              </a:ext>
            </a:extLst>
          </p:cNvPr>
          <p:cNvSpPr txBox="1"/>
          <p:nvPr/>
        </p:nvSpPr>
        <p:spPr>
          <a:xfrm>
            <a:off x="14587971" y="23359470"/>
            <a:ext cx="6836680" cy="523220"/>
          </a:xfrm>
          <a:prstGeom prst="rect">
            <a:avLst/>
          </a:prstGeom>
          <a:noFill/>
        </p:spPr>
        <p:txBody>
          <a:bodyPr wrap="none" rtlCol="0">
            <a:spAutoFit/>
          </a:bodyPr>
          <a:lstStyle/>
          <a:p>
            <a:r>
              <a:rPr lang="en-GB" sz="2800" i="1" dirty="0"/>
              <a:t>Fig. 3 Behaviour scores in each level of play</a:t>
            </a:r>
          </a:p>
        </p:txBody>
      </p:sp>
      <p:graphicFrame>
        <p:nvGraphicFramePr>
          <p:cNvPr id="24" name="Chart 23">
            <a:extLst>
              <a:ext uri="{FF2B5EF4-FFF2-40B4-BE49-F238E27FC236}">
                <a16:creationId xmlns:a16="http://schemas.microsoft.com/office/drawing/2014/main" id="{EE195A6B-9800-A708-3EB0-96577778CDE7}"/>
              </a:ext>
            </a:extLst>
          </p:cNvPr>
          <p:cNvGraphicFramePr>
            <a:graphicFrameLocks/>
          </p:cNvGraphicFramePr>
          <p:nvPr>
            <p:extLst>
              <p:ext uri="{D42A27DB-BD31-4B8C-83A1-F6EECF244321}">
                <p14:modId xmlns:p14="http://schemas.microsoft.com/office/powerpoint/2010/main" val="2383124876"/>
              </p:ext>
            </p:extLst>
          </p:nvPr>
        </p:nvGraphicFramePr>
        <p:xfrm>
          <a:off x="14547287" y="17715220"/>
          <a:ext cx="13680000" cy="5716136"/>
        </p:xfrm>
        <a:graphic>
          <a:graphicData uri="http://schemas.openxmlformats.org/drawingml/2006/chart">
            <c:chart xmlns:c="http://schemas.openxmlformats.org/drawingml/2006/chart" xmlns:r="http://schemas.openxmlformats.org/officeDocument/2006/relationships" r:id="rId5"/>
          </a:graphicData>
        </a:graphic>
      </p:graphicFrame>
      <p:sp>
        <p:nvSpPr>
          <p:cNvPr id="4" name="TextBox 3">
            <a:extLst>
              <a:ext uri="{FF2B5EF4-FFF2-40B4-BE49-F238E27FC236}">
                <a16:creationId xmlns:a16="http://schemas.microsoft.com/office/drawing/2014/main" id="{39335FE2-5CE7-8747-AC8F-BCFCA6F521EB}"/>
              </a:ext>
            </a:extLst>
          </p:cNvPr>
          <p:cNvSpPr txBox="1"/>
          <p:nvPr/>
        </p:nvSpPr>
        <p:spPr>
          <a:xfrm>
            <a:off x="-1" y="4655635"/>
            <a:ext cx="14245125" cy="5803469"/>
          </a:xfrm>
          <a:prstGeom prst="rect">
            <a:avLst/>
          </a:prstGeom>
          <a:ln>
            <a:solidFill>
              <a:schemeClr val="tx2">
                <a:lumMod val="75000"/>
                <a:lumOff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wrap="square" rtlCol="0">
            <a:noAutofit/>
          </a:bodyPr>
          <a:lstStyle/>
          <a:p>
            <a:pPr algn="just"/>
            <a:r>
              <a:rPr lang="en-GB" sz="3800" dirty="0"/>
              <a:t>Hypohydration, (&gt;2% body mass loss) impairs thermoregulation, hand–eye coordination, reaction time, and decision‑making,</a:t>
            </a:r>
            <a:r>
              <a:rPr lang="en-GB" sz="3800" baseline="30000" dirty="0"/>
              <a:t>1</a:t>
            </a:r>
            <a:r>
              <a:rPr lang="en-GB" sz="3800" dirty="0"/>
              <a:t> while increasing fatigue and perceived exertion.</a:t>
            </a:r>
            <a:r>
              <a:rPr lang="en-GB" sz="3800" baseline="30000" dirty="0"/>
              <a:t>2</a:t>
            </a:r>
            <a:r>
              <a:rPr lang="en-GB" sz="3800" dirty="0"/>
              <a:t> As tennis is played in hot, humid conditions, and involves repeated high‑intensity efforts over long durations, players are at heightened risk of impaired physical and cognitive performance.</a:t>
            </a:r>
            <a:r>
              <a:rPr lang="en-GB" sz="3800" baseline="30000" dirty="0"/>
              <a:t>3</a:t>
            </a:r>
            <a:r>
              <a:rPr lang="en-GB" sz="3800" dirty="0"/>
              <a:t> Evidence indicates that many players begin training and competition already hypohydrated</a:t>
            </a:r>
            <a:r>
              <a:rPr lang="en-GB" sz="3800" baseline="30000" dirty="0"/>
              <a:t>4</a:t>
            </a:r>
            <a:r>
              <a:rPr lang="en-GB" sz="3800" dirty="0"/>
              <a:t> with variable hydration knowledge and inconsistent practices reported across sports.</a:t>
            </a:r>
            <a:r>
              <a:rPr lang="en-GB" sz="3800" baseline="30000" dirty="0"/>
              <a:t>5</a:t>
            </a:r>
          </a:p>
        </p:txBody>
      </p:sp>
      <p:sp>
        <p:nvSpPr>
          <p:cNvPr id="25" name="Rectangle 24">
            <a:extLst>
              <a:ext uri="{FF2B5EF4-FFF2-40B4-BE49-F238E27FC236}">
                <a16:creationId xmlns:a16="http://schemas.microsoft.com/office/drawing/2014/main" id="{A8776F6B-007C-F5D8-544B-A03ED901F8F0}"/>
              </a:ext>
            </a:extLst>
          </p:cNvPr>
          <p:cNvSpPr/>
          <p:nvPr/>
        </p:nvSpPr>
        <p:spPr>
          <a:xfrm>
            <a:off x="24063" y="3639972"/>
            <a:ext cx="14245126" cy="1015663"/>
          </a:xfrm>
          <a:prstGeom prst="rect">
            <a:avLst/>
          </a:prstGeom>
          <a:solidFill>
            <a:schemeClr val="tx2">
              <a:lumMod val="50000"/>
              <a:lumOff val="50000"/>
            </a:schemeClr>
          </a:solidFill>
        </p:spPr>
        <p:txBody>
          <a:bodyPr wrap="square" lIns="91440" tIns="45720" rIns="91440" bIns="45720">
            <a:spAutoFit/>
          </a:bodyPr>
          <a:lstStyle/>
          <a:p>
            <a:r>
              <a:rPr lang="en-GB" sz="6000" dirty="0">
                <a:ln w="0"/>
                <a:solidFill>
                  <a:schemeClr val="bg1"/>
                </a:solidFill>
                <a:effectLst>
                  <a:outerShdw blurRad="38100" dist="25400" dir="5400000" algn="ctr" rotWithShape="0">
                    <a:srgbClr val="6E747A">
                      <a:alpha val="43000"/>
                    </a:srgbClr>
                  </a:outerShdw>
                </a:effectLst>
              </a:rPr>
              <a:t>Introduction</a:t>
            </a:r>
          </a:p>
        </p:txBody>
      </p:sp>
      <p:sp>
        <p:nvSpPr>
          <p:cNvPr id="26" name="Rectangle 25">
            <a:extLst>
              <a:ext uri="{FF2B5EF4-FFF2-40B4-BE49-F238E27FC236}">
                <a16:creationId xmlns:a16="http://schemas.microsoft.com/office/drawing/2014/main" id="{5A7997A7-7BE0-E0BB-F397-A8780E97DE43}"/>
              </a:ext>
            </a:extLst>
          </p:cNvPr>
          <p:cNvSpPr/>
          <p:nvPr/>
        </p:nvSpPr>
        <p:spPr>
          <a:xfrm>
            <a:off x="24063" y="10588686"/>
            <a:ext cx="14245126" cy="1015663"/>
          </a:xfrm>
          <a:prstGeom prst="rect">
            <a:avLst/>
          </a:prstGeom>
          <a:solidFill>
            <a:schemeClr val="tx2">
              <a:lumMod val="50000"/>
              <a:lumOff val="50000"/>
            </a:schemeClr>
          </a:solidFill>
        </p:spPr>
        <p:txBody>
          <a:bodyPr wrap="square" lIns="91440" tIns="45720" rIns="91440" bIns="45720">
            <a:spAutoFit/>
          </a:bodyPr>
          <a:lstStyle/>
          <a:p>
            <a:r>
              <a:rPr lang="en-GB" sz="6000" dirty="0">
                <a:ln w="0"/>
                <a:solidFill>
                  <a:schemeClr val="bg1"/>
                </a:solidFill>
                <a:effectLst>
                  <a:outerShdw blurRad="38100" dist="25400" dir="5400000" algn="ctr" rotWithShape="0">
                    <a:srgbClr val="6E747A">
                      <a:alpha val="43000"/>
                    </a:srgbClr>
                  </a:outerShdw>
                </a:effectLst>
              </a:rPr>
              <a:t>Objective</a:t>
            </a:r>
          </a:p>
        </p:txBody>
      </p:sp>
      <p:sp>
        <p:nvSpPr>
          <p:cNvPr id="27" name="TextBox 26">
            <a:extLst>
              <a:ext uri="{FF2B5EF4-FFF2-40B4-BE49-F238E27FC236}">
                <a16:creationId xmlns:a16="http://schemas.microsoft.com/office/drawing/2014/main" id="{BEFBB57D-17C6-B7A3-FF1F-9590BC9F73BA}"/>
              </a:ext>
            </a:extLst>
          </p:cNvPr>
          <p:cNvSpPr txBox="1"/>
          <p:nvPr/>
        </p:nvSpPr>
        <p:spPr>
          <a:xfrm>
            <a:off x="24062" y="11537204"/>
            <a:ext cx="14221061" cy="1815882"/>
          </a:xfrm>
          <a:prstGeom prst="rect">
            <a:avLst/>
          </a:prstGeom>
          <a:ln>
            <a:solidFill>
              <a:schemeClr val="tx2">
                <a:lumMod val="75000"/>
                <a:lumOff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wrap="square" rtlCol="0">
            <a:noAutofit/>
          </a:bodyPr>
          <a:lstStyle>
            <a:defPPr>
              <a:defRPr lang="en-US"/>
            </a:defPPr>
            <a:lvl1pPr>
              <a:defRPr sz="36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algn="just"/>
            <a:r>
              <a:rPr lang="en-GB" sz="4000" dirty="0"/>
              <a:t>To assess tennis players’ hydration knowledge, attitudes, and behaviours, examine how these factors relate, and identify knowledge gaps to guide targeted education.</a:t>
            </a:r>
          </a:p>
          <a:p>
            <a:endParaRPr lang="en-GB" dirty="0"/>
          </a:p>
        </p:txBody>
      </p:sp>
      <p:sp>
        <p:nvSpPr>
          <p:cNvPr id="28" name="Rectangle 27">
            <a:extLst>
              <a:ext uri="{FF2B5EF4-FFF2-40B4-BE49-F238E27FC236}">
                <a16:creationId xmlns:a16="http://schemas.microsoft.com/office/drawing/2014/main" id="{C9019B8F-89E9-468C-EE2D-8A5158E43CF7}"/>
              </a:ext>
            </a:extLst>
          </p:cNvPr>
          <p:cNvSpPr/>
          <p:nvPr/>
        </p:nvSpPr>
        <p:spPr>
          <a:xfrm>
            <a:off x="16142" y="13604431"/>
            <a:ext cx="14287399" cy="1015663"/>
          </a:xfrm>
          <a:prstGeom prst="rect">
            <a:avLst/>
          </a:prstGeom>
          <a:solidFill>
            <a:schemeClr val="tx2">
              <a:lumMod val="50000"/>
              <a:lumOff val="50000"/>
            </a:schemeClr>
          </a:solidFill>
        </p:spPr>
        <p:txBody>
          <a:bodyPr wrap="square" lIns="91440" tIns="45720" rIns="91440" bIns="45720">
            <a:spAutoFit/>
          </a:bodyPr>
          <a:lstStyle/>
          <a:p>
            <a:r>
              <a:rPr lang="en-GB" sz="6000" dirty="0">
                <a:ln w="0"/>
                <a:solidFill>
                  <a:schemeClr val="bg1"/>
                </a:solidFill>
                <a:effectLst>
                  <a:outerShdw blurRad="38100" dist="25400" dir="5400000" algn="ctr" rotWithShape="0">
                    <a:srgbClr val="6E747A">
                      <a:alpha val="43000"/>
                    </a:srgbClr>
                  </a:outerShdw>
                </a:effectLst>
              </a:rPr>
              <a:t>Method</a:t>
            </a:r>
          </a:p>
        </p:txBody>
      </p:sp>
      <p:sp>
        <p:nvSpPr>
          <p:cNvPr id="29" name="TextBox 28">
            <a:extLst>
              <a:ext uri="{FF2B5EF4-FFF2-40B4-BE49-F238E27FC236}">
                <a16:creationId xmlns:a16="http://schemas.microsoft.com/office/drawing/2014/main" id="{2F9CBF53-929C-9CC9-20F8-A3E44F51DF2A}"/>
              </a:ext>
            </a:extLst>
          </p:cNvPr>
          <p:cNvSpPr txBox="1"/>
          <p:nvPr/>
        </p:nvSpPr>
        <p:spPr>
          <a:xfrm>
            <a:off x="10024" y="14563434"/>
            <a:ext cx="14287398" cy="16149648"/>
          </a:xfrm>
          <a:prstGeom prst="rect">
            <a:avLst/>
          </a:prstGeom>
          <a:ln>
            <a:solidFill>
              <a:schemeClr val="tx2">
                <a:lumMod val="75000"/>
                <a:lumOff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wrap="square" rtlCol="0">
            <a:noAutofit/>
          </a:bodyPr>
          <a:lstStyle>
            <a:defPPr>
              <a:defRPr lang="en-US"/>
            </a:defPPr>
            <a:lvl1pPr>
              <a:defRPr sz="36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algn="just"/>
            <a:r>
              <a:rPr lang="en-GB" sz="4000" dirty="0"/>
              <a:t>Participants were recruited from three tennis clubs. An anonymous, validated, hydration knowledge, attitude, and behaviour questionnaire</a:t>
            </a:r>
            <a:r>
              <a:rPr lang="en-GB" sz="4000" baseline="30000" dirty="0"/>
              <a:t>6</a:t>
            </a:r>
            <a:r>
              <a:rPr lang="en-GB" sz="4000" dirty="0"/>
              <a:t> was distributed by a club coach. The questionnaire consisted of 3 sections:</a:t>
            </a:r>
          </a:p>
          <a:p>
            <a:pPr algn="just"/>
            <a:r>
              <a:rPr lang="en-GB" sz="4000" u="sng" dirty="0"/>
              <a:t>1. Knowledge Scale</a:t>
            </a:r>
            <a:r>
              <a:rPr lang="en-GB" sz="4000" dirty="0"/>
              <a:t> </a:t>
            </a:r>
          </a:p>
          <a:p>
            <a:pPr algn="just"/>
            <a:r>
              <a:rPr lang="en-GB" sz="4000" dirty="0"/>
              <a:t>17 Likert‑scale questions, scored as 2 points for a “definitely accurate” response and 1 point for a “probably accurate” response, giving a maximum score of 34.  </a:t>
            </a:r>
          </a:p>
          <a:p>
            <a:pPr algn="just"/>
            <a:r>
              <a:rPr lang="en-GB" sz="4000" u="sng" dirty="0"/>
              <a:t>2. Fluid behaviour index</a:t>
            </a:r>
          </a:p>
          <a:p>
            <a:pPr algn="just"/>
            <a:r>
              <a:rPr lang="en-GB" sz="4000" dirty="0"/>
              <a:t>Included three, yes/no questions, which scored 1 for “yes” and 0 for “no.” A fourth item was scored 1–4 based on typical daily fluid intake. The maximum score was 11.  The fifth question was excluded from the behaviour scale but used as a single measure of confidence.</a:t>
            </a:r>
          </a:p>
          <a:p>
            <a:pPr algn="just"/>
            <a:r>
              <a:rPr lang="en-GB" sz="4000" u="sng" dirty="0"/>
              <a:t>3. Attitude</a:t>
            </a:r>
            <a:endParaRPr lang="en-GB" sz="4000" dirty="0"/>
          </a:p>
          <a:p>
            <a:pPr algn="just"/>
            <a:r>
              <a:rPr lang="en-GB" sz="4000" dirty="0"/>
              <a:t>determined by grouping into five subscales; 1. lack‑of‑effort barriers (e.g., low motivation, poor habits), 2. physical barriers (e.g., limited bathroom access), 3. container barriers (willingness to carry fluids), 4. social facilitators (accountability and social influence), 5. monitoring facilitators (hydration planning and self‑monitoring). Scores, (maximum 5), were calculated and averaged within each subscale.  </a:t>
            </a:r>
          </a:p>
          <a:p>
            <a:pPr algn="just"/>
            <a:r>
              <a:rPr lang="en-GB" sz="4000" dirty="0"/>
              <a:t>SPSS was used to run Pearson’s and Spearman’s rank correlations to assess relationships between knowledge, attitudes, and behaviour, and to explore differences by playing level.</a:t>
            </a:r>
          </a:p>
        </p:txBody>
      </p:sp>
      <p:sp>
        <p:nvSpPr>
          <p:cNvPr id="35" name="Rectangle 34">
            <a:extLst>
              <a:ext uri="{FF2B5EF4-FFF2-40B4-BE49-F238E27FC236}">
                <a16:creationId xmlns:a16="http://schemas.microsoft.com/office/drawing/2014/main" id="{6CAD85FB-43C2-BAE4-4262-A3A9198B95DD}"/>
              </a:ext>
            </a:extLst>
          </p:cNvPr>
          <p:cNvSpPr/>
          <p:nvPr/>
        </p:nvSpPr>
        <p:spPr>
          <a:xfrm>
            <a:off x="14556089" y="3670790"/>
            <a:ext cx="15715364" cy="1015663"/>
          </a:xfrm>
          <a:prstGeom prst="rect">
            <a:avLst/>
          </a:prstGeom>
          <a:solidFill>
            <a:schemeClr val="tx2">
              <a:lumMod val="50000"/>
              <a:lumOff val="50000"/>
            </a:schemeClr>
          </a:solidFill>
        </p:spPr>
        <p:txBody>
          <a:bodyPr wrap="square" lIns="91440" tIns="45720" rIns="91440" bIns="45720">
            <a:spAutoFit/>
          </a:bodyPr>
          <a:lstStyle/>
          <a:p>
            <a:r>
              <a:rPr lang="en-GB" sz="6000" dirty="0">
                <a:ln w="0"/>
                <a:solidFill>
                  <a:schemeClr val="bg1"/>
                </a:solidFill>
                <a:effectLst>
                  <a:outerShdw blurRad="38100" dist="25400" dir="5400000" algn="ctr" rotWithShape="0">
                    <a:srgbClr val="6E747A">
                      <a:alpha val="43000"/>
                    </a:srgbClr>
                  </a:outerShdw>
                </a:effectLst>
              </a:rPr>
              <a:t>Results</a:t>
            </a:r>
          </a:p>
        </p:txBody>
      </p:sp>
      <p:sp>
        <p:nvSpPr>
          <p:cNvPr id="39" name="Rectangle 38">
            <a:extLst>
              <a:ext uri="{FF2B5EF4-FFF2-40B4-BE49-F238E27FC236}">
                <a16:creationId xmlns:a16="http://schemas.microsoft.com/office/drawing/2014/main" id="{44A4137F-B041-3E2F-28E5-422852809DCF}"/>
              </a:ext>
            </a:extLst>
          </p:cNvPr>
          <p:cNvSpPr/>
          <p:nvPr/>
        </p:nvSpPr>
        <p:spPr>
          <a:xfrm>
            <a:off x="14923907" y="15859389"/>
            <a:ext cx="14396756" cy="6733097"/>
          </a:xfrm>
          <a:prstGeom prst="rect">
            <a:avLst/>
          </a:prstGeom>
        </p:spPr>
        <p:txBody>
          <a:bodyPr/>
          <a:lstStyle/>
          <a:p>
            <a:pPr lvl="0">
              <a:buChar char="•"/>
            </a:pPr>
            <a:endParaRPr lang="en-GB" sz="3600" dirty="0">
              <a:solidFill>
                <a:schemeClr val="tx1">
                  <a:alpha val="99000"/>
                </a:schemeClr>
              </a:solidFill>
            </a:endParaRPr>
          </a:p>
        </p:txBody>
      </p:sp>
      <p:sp>
        <p:nvSpPr>
          <p:cNvPr id="41" name="TextBox 40">
            <a:extLst>
              <a:ext uri="{FF2B5EF4-FFF2-40B4-BE49-F238E27FC236}">
                <a16:creationId xmlns:a16="http://schemas.microsoft.com/office/drawing/2014/main" id="{4DD1D8E6-F46B-159F-C3B5-475E5CBFD58B}"/>
              </a:ext>
            </a:extLst>
          </p:cNvPr>
          <p:cNvSpPr txBox="1"/>
          <p:nvPr/>
        </p:nvSpPr>
        <p:spPr>
          <a:xfrm>
            <a:off x="27963690" y="10987465"/>
            <a:ext cx="14396757" cy="14539515"/>
          </a:xfrm>
          <a:prstGeom prst="rect">
            <a:avLst/>
          </a:prstGeom>
          <a:ln>
            <a:solidFill>
              <a:schemeClr val="tx2">
                <a:lumMod val="75000"/>
                <a:lumOff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wrap="square" rtlCol="0">
            <a:noAutofit/>
          </a:bodyPr>
          <a:lstStyle>
            <a:defPPr>
              <a:defRPr lang="en-US"/>
            </a:defPPr>
            <a:lvl1pPr>
              <a:defRPr sz="36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571500" indent="-571500" algn="just">
              <a:buFont typeface="Arial" panose="020B0604020202020204" pitchFamily="34" charset="0"/>
              <a:buChar char="•"/>
            </a:pPr>
            <a:r>
              <a:rPr lang="en-GB" sz="3800" dirty="0"/>
              <a:t>Twenty‑six adult players, (aged 18 – 65 years), from varied playing levels completed the questionnaire, (Fig. 1), comprising 35% male and 65% female. Descriptive statistics are shown in table 1.</a:t>
            </a:r>
          </a:p>
          <a:p>
            <a:pPr marL="571500" indent="-571500" algn="just">
              <a:buFont typeface="Arial" panose="020B0604020202020204" pitchFamily="34" charset="0"/>
              <a:buChar char="•"/>
            </a:pPr>
            <a:r>
              <a:rPr lang="en-GB" sz="3800" dirty="0"/>
              <a:t>On average participants from all playing levels answered 16.7± 4.7 out of 34, (49%) on the knowledge scale. </a:t>
            </a:r>
          </a:p>
          <a:p>
            <a:pPr marL="571500" indent="-571500" algn="just">
              <a:buFont typeface="Arial" panose="020B0604020202020204" pitchFamily="34" charset="0"/>
              <a:buChar char="•"/>
            </a:pPr>
            <a:r>
              <a:rPr lang="en-GB" sz="3800" dirty="0"/>
              <a:t>Knowledge scores were highest in recreational players (18.7 ± 3.7), followed by professionals (17.2 ± 2.4), with club players ranking lowest (14.3 ± 5.4). (refer to fig. 2). </a:t>
            </a:r>
          </a:p>
          <a:p>
            <a:pPr marL="571500" indent="-571500" algn="just">
              <a:buFont typeface="Arial" panose="020B0604020202020204" pitchFamily="34" charset="0"/>
              <a:buChar char="•"/>
            </a:pPr>
            <a:r>
              <a:rPr lang="en-GB" sz="3800" dirty="0"/>
              <a:t>A greater hydration knowledge score was not significantly associated with better hydration behaviour, (p = 0.843, r = –0.41). nor did it correlate with greater confidence in hydration levels (p = 0.693, r = 0.081).</a:t>
            </a:r>
          </a:p>
          <a:p>
            <a:pPr marL="571500" indent="-571500" algn="just">
              <a:buFont typeface="Arial" panose="020B0604020202020204" pitchFamily="34" charset="0"/>
              <a:buChar char="•"/>
            </a:pPr>
            <a:r>
              <a:rPr lang="en-GB" sz="3800" dirty="0"/>
              <a:t>Professional players had the highest score on the hydration behaviour index, (8.3 ± 2.1), whereas recreational players, despite strong knowledge, had low behaviour scores (6.4 ± 2.3), (refer to fig. 3). </a:t>
            </a:r>
          </a:p>
          <a:p>
            <a:pPr marL="571500" indent="-571500" algn="just">
              <a:buFont typeface="Arial" panose="020B0604020202020204" pitchFamily="34" charset="0"/>
              <a:buChar char="•"/>
            </a:pPr>
            <a:r>
              <a:rPr lang="en-GB" sz="3800" dirty="0"/>
              <a:t>Players who monitored their fluid intake had significantly higher behaviour scores (p = 0.002, r = 0.582), with professional players significantly more likely to track both the amount and type of fluids they drank (p = 0.019).</a:t>
            </a:r>
          </a:p>
          <a:p>
            <a:pPr marL="571500" indent="-571500" algn="just">
              <a:buFont typeface="Arial" panose="020B0604020202020204" pitchFamily="34" charset="0"/>
              <a:buChar char="•"/>
            </a:pPr>
            <a:r>
              <a:rPr lang="en-GB" sz="3800" dirty="0"/>
              <a:t>Behaviour scores were significantly lower in players reporting a lack of effort toward hydration (p = 0.026, r = –0.436).</a:t>
            </a:r>
          </a:p>
          <a:p>
            <a:pPr marL="571500" indent="-571500" algn="just">
              <a:buFont typeface="Arial" panose="020B0604020202020204" pitchFamily="34" charset="0"/>
              <a:buChar char="•"/>
            </a:pPr>
            <a:r>
              <a:rPr lang="en-GB" sz="3800" dirty="0"/>
              <a:t>Professional players had the lowest hydration‑barrier scores and the highest facilitator scores, hinting at strong motivation despite not having the highest hydration knowledge levels.</a:t>
            </a:r>
          </a:p>
          <a:p>
            <a:pPr algn="just"/>
            <a:endParaRPr lang="en-GB" dirty="0"/>
          </a:p>
        </p:txBody>
      </p:sp>
      <p:pic>
        <p:nvPicPr>
          <p:cNvPr id="46" name="Picture 4" descr="James Story: Back From U.S. College And Climbing World Rankings - Sportin  Wales">
            <a:extLst>
              <a:ext uri="{FF2B5EF4-FFF2-40B4-BE49-F238E27FC236}">
                <a16:creationId xmlns:a16="http://schemas.microsoft.com/office/drawing/2014/main" id="{3F5CFA13-E681-F2EC-DA0D-8060091A06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802984" y="3568573"/>
            <a:ext cx="11802091" cy="736004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7" name="Chart 46">
            <a:extLst>
              <a:ext uri="{FF2B5EF4-FFF2-40B4-BE49-F238E27FC236}">
                <a16:creationId xmlns:a16="http://schemas.microsoft.com/office/drawing/2014/main" id="{FC8BE7E3-30E5-CE4A-39CA-BD32B0344152}"/>
              </a:ext>
            </a:extLst>
          </p:cNvPr>
          <p:cNvGraphicFramePr>
            <a:graphicFrameLocks/>
          </p:cNvGraphicFramePr>
          <p:nvPr>
            <p:extLst>
              <p:ext uri="{D42A27DB-BD31-4B8C-83A1-F6EECF244321}">
                <p14:modId xmlns:p14="http://schemas.microsoft.com/office/powerpoint/2010/main" val="1694898214"/>
              </p:ext>
            </p:extLst>
          </p:nvPr>
        </p:nvGraphicFramePr>
        <p:xfrm>
          <a:off x="14593153" y="24039046"/>
          <a:ext cx="13442831" cy="5585051"/>
        </p:xfrm>
        <a:graphic>
          <a:graphicData uri="http://schemas.openxmlformats.org/drawingml/2006/chart">
            <c:chart xmlns:c="http://schemas.openxmlformats.org/drawingml/2006/chart" xmlns:r="http://schemas.openxmlformats.org/officeDocument/2006/relationships" r:id="rId7"/>
          </a:graphicData>
        </a:graphic>
      </p:graphicFrame>
      <p:grpSp>
        <p:nvGrpSpPr>
          <p:cNvPr id="50" name="Group 49">
            <a:extLst>
              <a:ext uri="{FF2B5EF4-FFF2-40B4-BE49-F238E27FC236}">
                <a16:creationId xmlns:a16="http://schemas.microsoft.com/office/drawing/2014/main" id="{A4668E5A-FCC0-DD87-AA4F-862ECBBC6BFE}"/>
              </a:ext>
            </a:extLst>
          </p:cNvPr>
          <p:cNvGrpSpPr/>
          <p:nvPr/>
        </p:nvGrpSpPr>
        <p:grpSpPr>
          <a:xfrm>
            <a:off x="27963690" y="25683336"/>
            <a:ext cx="14396755" cy="4294939"/>
            <a:chOff x="28395524" y="24505041"/>
            <a:chExt cx="14067203" cy="4294939"/>
          </a:xfrm>
        </p:grpSpPr>
        <p:sp>
          <p:nvSpPr>
            <p:cNvPr id="48" name="TextBox 47">
              <a:extLst>
                <a:ext uri="{FF2B5EF4-FFF2-40B4-BE49-F238E27FC236}">
                  <a16:creationId xmlns:a16="http://schemas.microsoft.com/office/drawing/2014/main" id="{B6F797E3-EE91-60C5-F7E3-81871D401972}"/>
                </a:ext>
              </a:extLst>
            </p:cNvPr>
            <p:cNvSpPr txBox="1"/>
            <p:nvPr/>
          </p:nvSpPr>
          <p:spPr>
            <a:xfrm>
              <a:off x="28395525" y="25164965"/>
              <a:ext cx="14040000" cy="3635015"/>
            </a:xfrm>
            <a:prstGeom prst="rect">
              <a:avLst/>
            </a:prstGeom>
            <a:ln>
              <a:solidFill>
                <a:schemeClr val="tx2">
                  <a:lumMod val="75000"/>
                  <a:lumOff val="25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wrap="square" rtlCol="0">
              <a:noAutofit/>
            </a:bodyPr>
            <a:lstStyle>
              <a:defPPr>
                <a:defRPr lang="en-US"/>
              </a:defPPr>
              <a:lvl1pPr marL="571500" indent="-571500">
                <a:buFont typeface="Arial" panose="020B0604020202020204" pitchFamily="34" charset="0"/>
                <a:buChar char="•"/>
                <a:defRPr sz="3600">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pPr marL="0" indent="0" algn="just">
                <a:buNone/>
              </a:pPr>
              <a:endParaRPr lang="en-GB" sz="3800" dirty="0"/>
            </a:p>
            <a:p>
              <a:pPr marL="0" indent="0" algn="just">
                <a:buNone/>
              </a:pPr>
              <a:r>
                <a:rPr lang="en-GB" sz="4000" dirty="0"/>
                <a:t>Understanding the factors that shape fluid‑intake behaviours is essential for designing effective hydration interventions. While increasing knowledge may be necessary for individuals who hold inaccurate beliefs, attitudes are likely to exert a stronger influence on actual drinking behaviours.</a:t>
              </a:r>
            </a:p>
            <a:p>
              <a:pPr algn="just"/>
              <a:endParaRPr lang="en-GB" dirty="0"/>
            </a:p>
          </p:txBody>
        </p:sp>
        <p:sp>
          <p:nvSpPr>
            <p:cNvPr id="49" name="Rectangle 48">
              <a:extLst>
                <a:ext uri="{FF2B5EF4-FFF2-40B4-BE49-F238E27FC236}">
                  <a16:creationId xmlns:a16="http://schemas.microsoft.com/office/drawing/2014/main" id="{B2017C34-7AE2-B0BF-C311-0701FDD34F16}"/>
                </a:ext>
              </a:extLst>
            </p:cNvPr>
            <p:cNvSpPr/>
            <p:nvPr/>
          </p:nvSpPr>
          <p:spPr>
            <a:xfrm>
              <a:off x="28395524" y="24505041"/>
              <a:ext cx="14067203" cy="1015663"/>
            </a:xfrm>
            <a:prstGeom prst="rect">
              <a:avLst/>
            </a:prstGeom>
            <a:solidFill>
              <a:schemeClr val="tx2">
                <a:lumMod val="50000"/>
                <a:lumOff val="50000"/>
              </a:schemeClr>
            </a:solidFill>
          </p:spPr>
          <p:txBody>
            <a:bodyPr wrap="square" lIns="91440" tIns="45720" rIns="91440" bIns="45720">
              <a:spAutoFit/>
            </a:bodyPr>
            <a:lstStyle/>
            <a:p>
              <a:r>
                <a:rPr lang="en-GB" sz="6000" dirty="0">
                  <a:ln w="0"/>
                  <a:solidFill>
                    <a:schemeClr val="bg1"/>
                  </a:solidFill>
                  <a:effectLst>
                    <a:outerShdw blurRad="38100" dist="25400" dir="5400000" algn="ctr" rotWithShape="0">
                      <a:srgbClr val="6E747A">
                        <a:alpha val="43000"/>
                      </a:srgbClr>
                    </a:outerShdw>
                  </a:effectLst>
                </a:rPr>
                <a:t>Conclusion</a:t>
              </a:r>
            </a:p>
          </p:txBody>
        </p:sp>
      </p:grpSp>
      <p:sp>
        <p:nvSpPr>
          <p:cNvPr id="54" name="Rectangle 5">
            <a:extLst>
              <a:ext uri="{FF2B5EF4-FFF2-40B4-BE49-F238E27FC236}">
                <a16:creationId xmlns:a16="http://schemas.microsoft.com/office/drawing/2014/main" id="{A695551E-6A05-24D4-6C92-A62E5A2363F7}"/>
              </a:ext>
            </a:extLst>
          </p:cNvPr>
          <p:cNvSpPr>
            <a:spLocks noChangeArrowheads="1"/>
          </p:cNvSpPr>
          <p:nvPr/>
        </p:nvSpPr>
        <p:spPr bwMode="auto">
          <a:xfrm>
            <a:off x="0" y="43934"/>
            <a:ext cx="32893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5" name="Rectangle 6">
            <a:extLst>
              <a:ext uri="{FF2B5EF4-FFF2-40B4-BE49-F238E27FC236}">
                <a16:creationId xmlns:a16="http://schemas.microsoft.com/office/drawing/2014/main" id="{B3AFE7D9-BDC2-2516-EBE2-0459AB29D7BC}"/>
              </a:ext>
            </a:extLst>
          </p:cNvPr>
          <p:cNvSpPr>
            <a:spLocks noChangeArrowheads="1"/>
          </p:cNvSpPr>
          <p:nvPr/>
        </p:nvSpPr>
        <p:spPr bwMode="auto">
          <a:xfrm>
            <a:off x="152400" y="196334"/>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90955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D39B-E50D-3588-987A-CC559F898309}"/>
              </a:ext>
            </a:extLst>
          </p:cNvPr>
          <p:cNvSpPr>
            <a:spLocks noGrp="1"/>
          </p:cNvSpPr>
          <p:nvPr>
            <p:ph type="title"/>
          </p:nvPr>
        </p:nvSpPr>
        <p:spPr>
          <a:xfrm>
            <a:off x="2930753" y="5082988"/>
            <a:ext cx="36767632" cy="2381876"/>
          </a:xfrm>
        </p:spPr>
        <p:txBody>
          <a:bodyPr>
            <a:normAutofit/>
          </a:bodyPr>
          <a:lstStyle/>
          <a:p>
            <a:r>
              <a:rPr lang="en-GB" sz="6000" b="1" u="sng" dirty="0"/>
              <a:t>References</a:t>
            </a:r>
          </a:p>
        </p:txBody>
      </p:sp>
      <p:sp>
        <p:nvSpPr>
          <p:cNvPr id="3" name="Content Placeholder 2">
            <a:extLst>
              <a:ext uri="{FF2B5EF4-FFF2-40B4-BE49-F238E27FC236}">
                <a16:creationId xmlns:a16="http://schemas.microsoft.com/office/drawing/2014/main" id="{0F5D2E09-6A2D-7A77-EB89-5CF4202EB017}"/>
              </a:ext>
            </a:extLst>
          </p:cNvPr>
          <p:cNvSpPr>
            <a:spLocks noGrp="1"/>
          </p:cNvSpPr>
          <p:nvPr>
            <p:ph idx="1"/>
          </p:nvPr>
        </p:nvSpPr>
        <p:spPr/>
        <p:txBody>
          <a:bodyPr>
            <a:normAutofit/>
          </a:bodyPr>
          <a:lstStyle/>
          <a:p>
            <a:pPr marL="0" indent="0">
              <a:buNone/>
            </a:pPr>
            <a:endParaRPr lang="en-GB" sz="4600" dirty="0"/>
          </a:p>
          <a:p>
            <a:pPr marL="1371600" lvl="0" indent="-1371600">
              <a:buFont typeface="+mj-lt"/>
              <a:buAutoNum type="arabicPeriod"/>
            </a:pPr>
            <a:r>
              <a:rPr lang="en-GB" sz="4600" dirty="0"/>
              <a:t>Sawka, M.N., Cheuvront, S.N. and Kenefick, R.W., (2015). “Hypohydration and human performance: impact of environment and physiological mechanisms”. </a:t>
            </a:r>
            <a:r>
              <a:rPr lang="en-GB" sz="4600" i="1" dirty="0"/>
              <a:t>Sports medicine</a:t>
            </a:r>
            <a:r>
              <a:rPr lang="en-GB" sz="4600" dirty="0"/>
              <a:t>, </a:t>
            </a:r>
            <a:r>
              <a:rPr lang="en-GB" sz="4600" i="1" dirty="0"/>
              <a:t>45</a:t>
            </a:r>
            <a:r>
              <a:rPr lang="en-GB" sz="4600" dirty="0"/>
              <a:t>(</a:t>
            </a:r>
            <a:r>
              <a:rPr lang="en-GB" sz="4600" b="1" dirty="0" err="1"/>
              <a:t>Suppl</a:t>
            </a:r>
            <a:r>
              <a:rPr lang="en-GB" sz="4600" b="1" dirty="0"/>
              <a:t> 1</a:t>
            </a:r>
            <a:r>
              <a:rPr lang="en-GB" sz="4600" dirty="0"/>
              <a:t>), pp.51-60.</a:t>
            </a:r>
          </a:p>
          <a:p>
            <a:pPr marL="1371600" lvl="0" indent="-1371600">
              <a:buFont typeface="+mj-lt"/>
              <a:buAutoNum type="arabicPeriod"/>
            </a:pPr>
            <a:r>
              <a:rPr lang="en-GB" sz="4600" dirty="0"/>
              <a:t>Cheuvront, S.N. and Kenefick, R.W., (2014) “Dehydration: physiology, assessment, and performance effects”. </a:t>
            </a:r>
            <a:r>
              <a:rPr lang="en-GB" sz="4600" i="1" dirty="0"/>
              <a:t>Comprehensive physiology</a:t>
            </a:r>
            <a:r>
              <a:rPr lang="en-GB" sz="4600" dirty="0"/>
              <a:t>, </a:t>
            </a:r>
            <a:r>
              <a:rPr lang="en-GB" sz="4600" i="1" dirty="0"/>
              <a:t>4</a:t>
            </a:r>
            <a:r>
              <a:rPr lang="en-GB" sz="4600" dirty="0"/>
              <a:t>(</a:t>
            </a:r>
            <a:r>
              <a:rPr lang="en-GB" sz="4600" b="1" dirty="0"/>
              <a:t>1</a:t>
            </a:r>
            <a:r>
              <a:rPr lang="en-GB" sz="4600" dirty="0"/>
              <a:t>), pp.257-285.</a:t>
            </a:r>
          </a:p>
          <a:p>
            <a:pPr marL="1371600" lvl="0" indent="-1371600">
              <a:buFont typeface="+mj-lt"/>
              <a:buAutoNum type="arabicPeriod"/>
            </a:pPr>
            <a:r>
              <a:rPr lang="en-GB" sz="4600" dirty="0"/>
              <a:t>Nuccio, R.P., Barnes, K.A., Carter, J.M. and Baker, L.B., (2017) “Fluid balance in team sport athletes and the effect of hypohydration on cognitive, technical, and physical performance”. </a:t>
            </a:r>
            <a:r>
              <a:rPr lang="en-GB" sz="4600" i="1" dirty="0"/>
              <a:t>Sports Medicine</a:t>
            </a:r>
            <a:r>
              <a:rPr lang="en-GB" sz="4600" dirty="0"/>
              <a:t>, </a:t>
            </a:r>
            <a:r>
              <a:rPr lang="en-GB" sz="4600" i="1" dirty="0"/>
              <a:t>47</a:t>
            </a:r>
            <a:r>
              <a:rPr lang="en-GB" sz="4600" dirty="0"/>
              <a:t>(</a:t>
            </a:r>
            <a:r>
              <a:rPr lang="en-GB" sz="4600" b="1" dirty="0"/>
              <a:t>10</a:t>
            </a:r>
            <a:r>
              <a:rPr lang="en-GB" sz="4600" dirty="0"/>
              <a:t>), pp.1951-1982.</a:t>
            </a:r>
          </a:p>
          <a:p>
            <a:pPr lvl="0">
              <a:buFont typeface="+mj-lt"/>
              <a:buAutoNum type="arabicPeriod"/>
            </a:pPr>
            <a:r>
              <a:rPr lang="en-GB" sz="4600" dirty="0"/>
              <a:t>Teodor, D.F., (2017) “Hydration in tennis performance-water, carbohydrate or electrolyte sports drink?” </a:t>
            </a:r>
            <a:r>
              <a:rPr lang="en-GB" sz="4600" i="1" dirty="0"/>
              <a:t>Ovidius University Annals, Series Physical Education &amp; Sport/Science, Movement &amp; Health</a:t>
            </a:r>
            <a:r>
              <a:rPr lang="en-GB" sz="4600" dirty="0"/>
              <a:t>, </a:t>
            </a:r>
            <a:r>
              <a:rPr lang="en-GB" sz="4600" i="1" dirty="0"/>
              <a:t>17</a:t>
            </a:r>
            <a:r>
              <a:rPr lang="en-GB" sz="4600" dirty="0"/>
              <a:t>(2).</a:t>
            </a:r>
          </a:p>
          <a:p>
            <a:pPr lvl="0">
              <a:buFont typeface="+mj-lt"/>
              <a:buAutoNum type="arabicPeriod"/>
            </a:pPr>
            <a:r>
              <a:rPr lang="en-GB" sz="4600" dirty="0"/>
              <a:t>Song, G., Yan, Y., Zhao, H., Chen, J., Deng, Y., Zhu, W., Sun, L. and Ma, G., (2022) “A questionnaire study on the knowledge, attitudes, and practices of fluid replacement and urination among Chinese elite athletes”. </a:t>
            </a:r>
            <a:r>
              <a:rPr lang="en-GB" sz="4600" i="1" dirty="0" err="1"/>
              <a:t>PloS</a:t>
            </a:r>
            <a:r>
              <a:rPr lang="en-GB" sz="4600" i="1" dirty="0"/>
              <a:t> one</a:t>
            </a:r>
            <a:r>
              <a:rPr lang="en-GB" sz="4600" dirty="0"/>
              <a:t>, </a:t>
            </a:r>
            <a:r>
              <a:rPr lang="en-GB" sz="4600" i="1" dirty="0"/>
              <a:t>17</a:t>
            </a:r>
            <a:r>
              <a:rPr lang="en-GB" sz="4600" dirty="0"/>
              <a:t>(</a:t>
            </a:r>
            <a:r>
              <a:rPr lang="en-GB" sz="4600" b="1" dirty="0"/>
              <a:t>10</a:t>
            </a:r>
            <a:r>
              <a:rPr lang="en-GB" sz="4600" dirty="0"/>
              <a:t>)</a:t>
            </a:r>
          </a:p>
          <a:p>
            <a:pPr lvl="0">
              <a:buFont typeface="+mj-lt"/>
              <a:buAutoNum type="arabicPeriod"/>
            </a:pPr>
            <a:r>
              <a:rPr lang="en-GB" sz="4600" dirty="0"/>
              <a:t>Veilleux, J.C., Caldwell, A.R., Johnson, E.C., Kavouras, S., McDermott, B.P. and Ganio, M.S., (2020). Examining the links between hydration knowledge, attitudes and behaviour. </a:t>
            </a:r>
            <a:r>
              <a:rPr lang="en-GB" sz="4600" i="1" dirty="0"/>
              <a:t>European journal of nutrition</a:t>
            </a:r>
            <a:r>
              <a:rPr lang="en-GB" sz="4600" dirty="0"/>
              <a:t>, </a:t>
            </a:r>
            <a:r>
              <a:rPr lang="en-GB" sz="4600" i="1" dirty="0"/>
              <a:t>59</a:t>
            </a:r>
            <a:r>
              <a:rPr lang="en-GB" sz="4600" dirty="0"/>
              <a:t>(3), pp.991-1000.</a:t>
            </a:r>
          </a:p>
          <a:p>
            <a:pPr marL="1371600" lvl="0" indent="-1371600">
              <a:buFont typeface="+mj-lt"/>
              <a:buAutoNum type="arabicPeriod"/>
            </a:pPr>
            <a:endParaRPr lang="en-GB" sz="3900" dirty="0"/>
          </a:p>
          <a:p>
            <a:endParaRPr lang="en-GB" dirty="0"/>
          </a:p>
        </p:txBody>
      </p:sp>
    </p:spTree>
    <p:extLst>
      <p:ext uri="{BB962C8B-B14F-4D97-AF65-F5344CB8AC3E}">
        <p14:creationId xmlns:p14="http://schemas.microsoft.com/office/powerpoint/2010/main" val="35676278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847c7dcefa9a87873c42fccda61b7b44">
  <xsd:schema xmlns:xsd="http://www.w3.org/2001/XMLSchema" xmlns:xs="http://www.w3.org/2001/XMLSchema" xmlns:p="http://schemas.microsoft.com/office/2006/metadata/properties" xmlns:ns3="bf244c3e-e0b4-4871-bb4e-fd032a14544d" targetNamespace="http://schemas.microsoft.com/office/2006/metadata/properties" ma:root="true" ma:fieldsID="64f10635a59d8cd7458f35ca8f85f1f7"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CD08D6-41D6-48EF-9D47-F10E2E35D33E}">
  <ds:schemaRefs>
    <ds:schemaRef ds:uri="http://schemas.microsoft.com/office/infopath/2007/PartnerControls"/>
    <ds:schemaRef ds:uri="http://purl.org/dc/terms/"/>
    <ds:schemaRef ds:uri="http://www.w3.org/XML/1998/namespace"/>
    <ds:schemaRef ds:uri="http://schemas.microsoft.com/office/2006/documentManagement/types"/>
    <ds:schemaRef ds:uri="http://purl.org/dc/dcmitype/"/>
    <ds:schemaRef ds:uri="http://schemas.microsoft.com/office/2006/metadata/properties"/>
    <ds:schemaRef ds:uri="http://schemas.openxmlformats.org/package/2006/metadata/core-properties"/>
    <ds:schemaRef ds:uri="bf244c3e-e0b4-4871-bb4e-fd032a14544d"/>
    <ds:schemaRef ds:uri="http://purl.org/dc/elements/1.1/"/>
  </ds:schemaRefs>
</ds:datastoreItem>
</file>

<file path=customXml/itemProps2.xml><?xml version="1.0" encoding="utf-8"?>
<ds:datastoreItem xmlns:ds="http://schemas.openxmlformats.org/officeDocument/2006/customXml" ds:itemID="{3AEE11BE-5CF8-4DA8-A5B2-F0BED84E4F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603891-C265-4FEC-A457-1B3112A868C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1140</Words>
  <Application>Microsoft Office PowerPoint</Application>
  <PresentationFormat>Custom</PresentationFormat>
  <Paragraphs>98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Penny (2415607)</dc:creator>
  <cp:lastModifiedBy>Helen Penny</cp:lastModifiedBy>
  <cp:revision>5</cp:revision>
  <cp:lastPrinted>2026-04-22T17:30:51Z</cp:lastPrinted>
  <dcterms:created xsi:type="dcterms:W3CDTF">2026-04-20T09:21:59Z</dcterms:created>
  <dcterms:modified xsi:type="dcterms:W3CDTF">2026-05-07T17:50:21Z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