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8616"/>
    <a:srgbClr val="F3F5FA"/>
    <a:srgbClr val="F1D906"/>
    <a:srgbClr val="107A74"/>
    <a:srgbClr val="143161"/>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371997-BE41-42D0-8B13-C2DADA2778C1}" v="44" dt="2026-03-27T10:35:42.2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773" autoAdjust="0"/>
  </p:normalViewPr>
  <p:slideViewPr>
    <p:cSldViewPr snapToGrid="0" snapToObjects="1" showGuides="1">
      <p:cViewPr>
        <p:scale>
          <a:sx n="21" d="100"/>
          <a:sy n="21" d="100"/>
        </p:scale>
        <p:origin x="974" y="25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ela Bragança" userId="2c84c2ef003b4f54" providerId="LiveId" clId="{2004779A-6BFD-4093-AA04-590F991CAAF0}"/>
    <pc:docChg chg="undo custSel delSld modSld">
      <pc:chgData name="Marinela Bragança" userId="2c84c2ef003b4f54" providerId="LiveId" clId="{2004779A-6BFD-4093-AA04-590F991CAAF0}" dt="2026-03-27T10:41:39.834" v="1680" actId="14100"/>
      <pc:docMkLst>
        <pc:docMk/>
      </pc:docMkLst>
      <pc:sldChg chg="modSp mod">
        <pc:chgData name="Marinela Bragança" userId="2c84c2ef003b4f54" providerId="LiveId" clId="{2004779A-6BFD-4093-AA04-590F991CAAF0}" dt="2026-03-27T06:18:58.558" v="1422" actId="20577"/>
        <pc:sldMkLst>
          <pc:docMk/>
          <pc:sldMk cId="2465510357" sldId="256"/>
        </pc:sldMkLst>
        <pc:spChg chg="mod">
          <ac:chgData name="Marinela Bragança" userId="2c84c2ef003b4f54" providerId="LiveId" clId="{2004779A-6BFD-4093-AA04-590F991CAAF0}" dt="2026-03-27T06:18:58.558" v="1422" actId="20577"/>
          <ac:spMkLst>
            <pc:docMk/>
            <pc:sldMk cId="2465510357" sldId="256"/>
            <ac:spMk id="3" creationId="{8FC115E9-2559-9124-E2DA-727C7D7E63C8}"/>
          </ac:spMkLst>
        </pc:spChg>
      </pc:sldChg>
      <pc:sldChg chg="addSp delSp modSp mod">
        <pc:chgData name="Marinela Bragança" userId="2c84c2ef003b4f54" providerId="LiveId" clId="{2004779A-6BFD-4093-AA04-590F991CAAF0}" dt="2026-03-27T10:41:39.834" v="1680" actId="14100"/>
        <pc:sldMkLst>
          <pc:docMk/>
          <pc:sldMk cId="531086080" sldId="261"/>
        </pc:sldMkLst>
        <pc:spChg chg="mod">
          <ac:chgData name="Marinela Bragança" userId="2c84c2ef003b4f54" providerId="LiveId" clId="{2004779A-6BFD-4093-AA04-590F991CAAF0}" dt="2026-03-27T10:08:02.051" v="1527" actId="2710"/>
          <ac:spMkLst>
            <pc:docMk/>
            <pc:sldMk cId="531086080" sldId="261"/>
            <ac:spMk id="2" creationId="{E6EDE4D7-E5DB-5854-2C54-58DE17CBAE7C}"/>
          </ac:spMkLst>
        </pc:spChg>
        <pc:spChg chg="add del mod">
          <ac:chgData name="Marinela Bragança" userId="2c84c2ef003b4f54" providerId="LiveId" clId="{2004779A-6BFD-4093-AA04-590F991CAAF0}" dt="2026-03-27T05:37:18.417" v="1192" actId="478"/>
          <ac:spMkLst>
            <pc:docMk/>
            <pc:sldMk cId="531086080" sldId="261"/>
            <ac:spMk id="4" creationId="{C669047E-CD7A-0299-AF26-72AA242E2F20}"/>
          </ac:spMkLst>
        </pc:spChg>
        <pc:spChg chg="add mod">
          <ac:chgData name="Marinela Bragança" userId="2c84c2ef003b4f54" providerId="LiveId" clId="{2004779A-6BFD-4093-AA04-590F991CAAF0}" dt="2026-03-27T10:07:19.250" v="1524" actId="14100"/>
          <ac:spMkLst>
            <pc:docMk/>
            <pc:sldMk cId="531086080" sldId="261"/>
            <ac:spMk id="5" creationId="{FFD7D6CF-3252-8D5B-166B-E1181A39F119}"/>
          </ac:spMkLst>
        </pc:spChg>
        <pc:spChg chg="add del mod">
          <ac:chgData name="Marinela Bragança" userId="2c84c2ef003b4f54" providerId="LiveId" clId="{2004779A-6BFD-4093-AA04-590F991CAAF0}" dt="2026-03-27T04:59:40.662" v="940" actId="478"/>
          <ac:spMkLst>
            <pc:docMk/>
            <pc:sldMk cId="531086080" sldId="261"/>
            <ac:spMk id="6" creationId="{84F9FC34-8C5E-5524-FC0F-77B2633F7A61}"/>
          </ac:spMkLst>
        </pc:spChg>
        <pc:spChg chg="del mod">
          <ac:chgData name="Marinela Bragança" userId="2c84c2ef003b4f54" providerId="LiveId" clId="{2004779A-6BFD-4093-AA04-590F991CAAF0}" dt="2026-03-27T05:48:30.933" v="1235" actId="478"/>
          <ac:spMkLst>
            <pc:docMk/>
            <pc:sldMk cId="531086080" sldId="261"/>
            <ac:spMk id="7" creationId="{831A6661-2516-B698-A24E-3052A51ED5E8}"/>
          </ac:spMkLst>
        </pc:spChg>
        <pc:spChg chg="mod">
          <ac:chgData name="Marinela Bragança" userId="2c84c2ef003b4f54" providerId="LiveId" clId="{2004779A-6BFD-4093-AA04-590F991CAAF0}" dt="2026-03-27T10:04:53.736" v="1515" actId="20577"/>
          <ac:spMkLst>
            <pc:docMk/>
            <pc:sldMk cId="531086080" sldId="261"/>
            <ac:spMk id="8" creationId="{F39F00D5-5C38-D6F2-6606-6A41E051B19F}"/>
          </ac:spMkLst>
        </pc:spChg>
        <pc:spChg chg="add del mod">
          <ac:chgData name="Marinela Bragança" userId="2c84c2ef003b4f54" providerId="LiveId" clId="{2004779A-6BFD-4093-AA04-590F991CAAF0}" dt="2026-03-27T05:34:13.783" v="1165" actId="478"/>
          <ac:spMkLst>
            <pc:docMk/>
            <pc:sldMk cId="531086080" sldId="261"/>
            <ac:spMk id="9" creationId="{8379E36E-B55C-AE3D-607E-3DED5101EEAC}"/>
          </ac:spMkLst>
        </pc:spChg>
        <pc:spChg chg="add mod">
          <ac:chgData name="Marinela Bragança" userId="2c84c2ef003b4f54" providerId="LiveId" clId="{2004779A-6BFD-4093-AA04-590F991CAAF0}" dt="2026-03-27T10:10:10.067" v="1537" actId="1076"/>
          <ac:spMkLst>
            <pc:docMk/>
            <pc:sldMk cId="531086080" sldId="261"/>
            <ac:spMk id="11" creationId="{B6F17FAA-C9AB-B04A-4769-5CD618022A53}"/>
          </ac:spMkLst>
        </pc:spChg>
        <pc:spChg chg="add mod">
          <ac:chgData name="Marinela Bragança" userId="2c84c2ef003b4f54" providerId="LiveId" clId="{2004779A-6BFD-4093-AA04-590F991CAAF0}" dt="2026-03-27T10:09:54.668" v="1536" actId="1076"/>
          <ac:spMkLst>
            <pc:docMk/>
            <pc:sldMk cId="531086080" sldId="261"/>
            <ac:spMk id="12" creationId="{7D9DDA3F-B4EC-BC26-541C-B78FB03F39DD}"/>
          </ac:spMkLst>
        </pc:spChg>
        <pc:spChg chg="add del mod">
          <ac:chgData name="Marinela Bragança" userId="2c84c2ef003b4f54" providerId="LiveId" clId="{2004779A-6BFD-4093-AA04-590F991CAAF0}" dt="2026-03-27T05:30:13.467" v="1148" actId="478"/>
          <ac:spMkLst>
            <pc:docMk/>
            <pc:sldMk cId="531086080" sldId="261"/>
            <ac:spMk id="14" creationId="{CC7DF205-2275-D2F0-8258-A0A5B33D4649}"/>
          </ac:spMkLst>
        </pc:spChg>
        <pc:spChg chg="add mod">
          <ac:chgData name="Marinela Bragança" userId="2c84c2ef003b4f54" providerId="LiveId" clId="{2004779A-6BFD-4093-AA04-590F991CAAF0}" dt="2026-03-27T10:11:48.546" v="1541" actId="207"/>
          <ac:spMkLst>
            <pc:docMk/>
            <pc:sldMk cId="531086080" sldId="261"/>
            <ac:spMk id="15" creationId="{37F467FC-FA74-4A3E-D20E-4AEF4EB27B18}"/>
          </ac:spMkLst>
        </pc:spChg>
        <pc:spChg chg="mod">
          <ac:chgData name="Marinela Bragança" userId="2c84c2ef003b4f54" providerId="LiveId" clId="{2004779A-6BFD-4093-AA04-590F991CAAF0}" dt="2026-03-27T10:41:13.779" v="1676" actId="20577"/>
          <ac:spMkLst>
            <pc:docMk/>
            <pc:sldMk cId="531086080" sldId="261"/>
            <ac:spMk id="17" creationId="{48D3574B-9CFC-4B83-1C3B-42BD2A74FB76}"/>
          </ac:spMkLst>
        </pc:spChg>
        <pc:spChg chg="mod">
          <ac:chgData name="Marinela Bragança" userId="2c84c2ef003b4f54" providerId="LiveId" clId="{2004779A-6BFD-4093-AA04-590F991CAAF0}" dt="2026-03-27T10:40:06.531" v="1624" actId="20577"/>
          <ac:spMkLst>
            <pc:docMk/>
            <pc:sldMk cId="531086080" sldId="261"/>
            <ac:spMk id="18" creationId="{9D21321E-1878-CD40-4AA6-3764E797EE11}"/>
          </ac:spMkLst>
        </pc:spChg>
        <pc:spChg chg="del">
          <ac:chgData name="Marinela Bragança" userId="2c84c2ef003b4f54" providerId="LiveId" clId="{2004779A-6BFD-4093-AA04-590F991CAAF0}" dt="2026-03-27T04:09:29.215" v="338" actId="478"/>
          <ac:spMkLst>
            <pc:docMk/>
            <pc:sldMk cId="531086080" sldId="261"/>
            <ac:spMk id="20" creationId="{E8D9BC91-8CE3-C895-642F-2A15956DB97C}"/>
          </ac:spMkLst>
        </pc:spChg>
        <pc:spChg chg="add del mod">
          <ac:chgData name="Marinela Bragança" userId="2c84c2ef003b4f54" providerId="LiveId" clId="{2004779A-6BFD-4093-AA04-590F991CAAF0}" dt="2026-03-27T05:03:06.958" v="960" actId="478"/>
          <ac:spMkLst>
            <pc:docMk/>
            <pc:sldMk cId="531086080" sldId="261"/>
            <ac:spMk id="22" creationId="{CDDFBAFE-153E-BA6C-643A-D4A0529A6507}"/>
          </ac:spMkLst>
        </pc:spChg>
        <pc:spChg chg="add del mod">
          <ac:chgData name="Marinela Bragança" userId="2c84c2ef003b4f54" providerId="LiveId" clId="{2004779A-6BFD-4093-AA04-590F991CAAF0}" dt="2026-03-27T05:04:04.709" v="968" actId="478"/>
          <ac:spMkLst>
            <pc:docMk/>
            <pc:sldMk cId="531086080" sldId="261"/>
            <ac:spMk id="23" creationId="{9269AC61-84D2-C295-B6CB-43CCA9673418}"/>
          </ac:spMkLst>
        </pc:spChg>
        <pc:spChg chg="add mod">
          <ac:chgData name="Marinela Bragança" userId="2c84c2ef003b4f54" providerId="LiveId" clId="{2004779A-6BFD-4093-AA04-590F991CAAF0}" dt="2026-03-27T10:06:14.813" v="1520" actId="1076"/>
          <ac:spMkLst>
            <pc:docMk/>
            <pc:sldMk cId="531086080" sldId="261"/>
            <ac:spMk id="24" creationId="{48DE4C0B-5854-9D4C-DD6F-7F083F5716C2}"/>
          </ac:spMkLst>
        </pc:spChg>
        <pc:spChg chg="add del">
          <ac:chgData name="Marinela Bragança" userId="2c84c2ef003b4f54" providerId="LiveId" clId="{2004779A-6BFD-4093-AA04-590F991CAAF0}" dt="2026-03-27T05:10:09.804" v="1046" actId="478"/>
          <ac:spMkLst>
            <pc:docMk/>
            <pc:sldMk cId="531086080" sldId="261"/>
            <ac:spMk id="25" creationId="{308988D1-7B0B-F6E4-BCA0-E4660851136E}"/>
          </ac:spMkLst>
        </pc:spChg>
        <pc:spChg chg="add mod">
          <ac:chgData name="Marinela Bragança" userId="2c84c2ef003b4f54" providerId="LiveId" clId="{2004779A-6BFD-4093-AA04-590F991CAAF0}" dt="2026-03-27T10:11:01.406" v="1540" actId="2710"/>
          <ac:spMkLst>
            <pc:docMk/>
            <pc:sldMk cId="531086080" sldId="261"/>
            <ac:spMk id="26" creationId="{96EB2FB4-B5A7-D33A-3DAA-DD9C2EF03819}"/>
          </ac:spMkLst>
        </pc:spChg>
        <pc:spChg chg="mod">
          <ac:chgData name="Marinela Bragança" userId="2c84c2ef003b4f54" providerId="LiveId" clId="{2004779A-6BFD-4093-AA04-590F991CAAF0}" dt="2026-03-27T10:08:18.387" v="1528" actId="1076"/>
          <ac:spMkLst>
            <pc:docMk/>
            <pc:sldMk cId="531086080" sldId="261"/>
            <ac:spMk id="27" creationId="{9EA05651-A815-E6DB-2048-97BAE0DBEA8B}"/>
          </ac:spMkLst>
        </pc:spChg>
        <pc:spChg chg="add del mod">
          <ac:chgData name="Marinela Bragança" userId="2c84c2ef003b4f54" providerId="LiveId" clId="{2004779A-6BFD-4093-AA04-590F991CAAF0}" dt="2026-03-27T05:24:50.574" v="1100"/>
          <ac:spMkLst>
            <pc:docMk/>
            <pc:sldMk cId="531086080" sldId="261"/>
            <ac:spMk id="29" creationId="{93DE77DF-CDA3-2E66-6752-50BCA1B7E288}"/>
          </ac:spMkLst>
        </pc:spChg>
        <pc:spChg chg="add mod">
          <ac:chgData name="Marinela Bragança" userId="2c84c2ef003b4f54" providerId="LiveId" clId="{2004779A-6BFD-4093-AA04-590F991CAAF0}" dt="2026-03-27T06:01:30.355" v="1304" actId="207"/>
          <ac:spMkLst>
            <pc:docMk/>
            <pc:sldMk cId="531086080" sldId="261"/>
            <ac:spMk id="30" creationId="{992C4C0A-61BC-4008-ABD1-F208718B093C}"/>
          </ac:spMkLst>
        </pc:spChg>
        <pc:spChg chg="add mod">
          <ac:chgData name="Marinela Bragança" userId="2c84c2ef003b4f54" providerId="LiveId" clId="{2004779A-6BFD-4093-AA04-590F991CAAF0}" dt="2026-03-27T10:19:19.887" v="1568" actId="2710"/>
          <ac:spMkLst>
            <pc:docMk/>
            <pc:sldMk cId="531086080" sldId="261"/>
            <ac:spMk id="31" creationId="{E7CABD7D-ED7A-7CC4-46E4-FD5381DDE14D}"/>
          </ac:spMkLst>
        </pc:spChg>
        <pc:spChg chg="add mod">
          <ac:chgData name="Marinela Bragança" userId="2c84c2ef003b4f54" providerId="LiveId" clId="{2004779A-6BFD-4093-AA04-590F991CAAF0}" dt="2026-03-27T10:05:37.003" v="1519" actId="113"/>
          <ac:spMkLst>
            <pc:docMk/>
            <pc:sldMk cId="531086080" sldId="261"/>
            <ac:spMk id="32" creationId="{4CF2DE26-AEBA-6535-0FCB-FADE761FD434}"/>
          </ac:spMkLst>
        </pc:spChg>
        <pc:spChg chg="add mod">
          <ac:chgData name="Marinela Bragança" userId="2c84c2ef003b4f54" providerId="LiveId" clId="{2004779A-6BFD-4093-AA04-590F991CAAF0}" dt="2026-03-27T05:29:35.379" v="1139" actId="12"/>
          <ac:spMkLst>
            <pc:docMk/>
            <pc:sldMk cId="531086080" sldId="261"/>
            <ac:spMk id="33" creationId="{5FFF691E-BE65-F341-5EEB-53B06B349291}"/>
          </ac:spMkLst>
        </pc:spChg>
        <pc:spChg chg="add del mod">
          <ac:chgData name="Marinela Bragança" userId="2c84c2ef003b4f54" providerId="LiveId" clId="{2004779A-6BFD-4093-AA04-590F991CAAF0}" dt="2026-03-27T05:29:49.341" v="1143"/>
          <ac:spMkLst>
            <pc:docMk/>
            <pc:sldMk cId="531086080" sldId="261"/>
            <ac:spMk id="34" creationId="{0C119EDE-BF16-811E-696A-AC957FD800B0}"/>
          </ac:spMkLst>
        </pc:spChg>
        <pc:spChg chg="add mod">
          <ac:chgData name="Marinela Bragança" userId="2c84c2ef003b4f54" providerId="LiveId" clId="{2004779A-6BFD-4093-AA04-590F991CAAF0}" dt="2026-03-27T10:06:19.949" v="1521" actId="1076"/>
          <ac:spMkLst>
            <pc:docMk/>
            <pc:sldMk cId="531086080" sldId="261"/>
            <ac:spMk id="35" creationId="{38722462-EEC5-2871-5BEB-7858D86CD56A}"/>
          </ac:spMkLst>
        </pc:spChg>
        <pc:spChg chg="add del mod">
          <ac:chgData name="Marinela Bragança" userId="2c84c2ef003b4f54" providerId="LiveId" clId="{2004779A-6BFD-4093-AA04-590F991CAAF0}" dt="2026-03-27T05:34:13.785" v="1167"/>
          <ac:spMkLst>
            <pc:docMk/>
            <pc:sldMk cId="531086080" sldId="261"/>
            <ac:spMk id="36" creationId="{84C141D2-3D04-92A7-02FD-0A2341980323}"/>
          </ac:spMkLst>
        </pc:spChg>
        <pc:spChg chg="mod">
          <ac:chgData name="Marinela Bragança" userId="2c84c2ef003b4f54" providerId="LiveId" clId="{2004779A-6BFD-4093-AA04-590F991CAAF0}" dt="2026-03-27T10:36:43.519" v="1581" actId="2710"/>
          <ac:spMkLst>
            <pc:docMk/>
            <pc:sldMk cId="531086080" sldId="261"/>
            <ac:spMk id="37" creationId="{85355C0A-D27F-1C8C-13AB-AF97854E9C19}"/>
          </ac:spMkLst>
        </pc:spChg>
        <pc:spChg chg="add mod">
          <ac:chgData name="Marinela Bragança" userId="2c84c2ef003b4f54" providerId="LiveId" clId="{2004779A-6BFD-4093-AA04-590F991CAAF0}" dt="2026-03-27T10:09:47.697" v="1535" actId="2710"/>
          <ac:spMkLst>
            <pc:docMk/>
            <pc:sldMk cId="531086080" sldId="261"/>
            <ac:spMk id="38" creationId="{72A559DF-2D99-460A-09FF-D600364B306C}"/>
          </ac:spMkLst>
        </pc:spChg>
        <pc:spChg chg="add mod">
          <ac:chgData name="Marinela Bragança" userId="2c84c2ef003b4f54" providerId="LiveId" clId="{2004779A-6BFD-4093-AA04-590F991CAAF0}" dt="2026-03-27T10:09:26.748" v="1533" actId="1076"/>
          <ac:spMkLst>
            <pc:docMk/>
            <pc:sldMk cId="531086080" sldId="261"/>
            <ac:spMk id="39" creationId="{C5ED38A9-EB6B-D823-DCC9-BA2B28A321D8}"/>
          </ac:spMkLst>
        </pc:spChg>
        <pc:spChg chg="mod">
          <ac:chgData name="Marinela Bragança" userId="2c84c2ef003b4f54" providerId="LiveId" clId="{2004779A-6BFD-4093-AA04-590F991CAAF0}" dt="2026-03-27T10:09:21.958" v="1532" actId="14100"/>
          <ac:spMkLst>
            <pc:docMk/>
            <pc:sldMk cId="531086080" sldId="261"/>
            <ac:spMk id="40" creationId="{E19372D4-50BA-FCD1-7C9C-BEB8C92CE14F}"/>
          </ac:spMkLst>
        </pc:spChg>
        <pc:spChg chg="add del mod">
          <ac:chgData name="Marinela Bragança" userId="2c84c2ef003b4f54" providerId="LiveId" clId="{2004779A-6BFD-4093-AA04-590F991CAAF0}" dt="2026-03-27T05:37:37.784" v="1194" actId="478"/>
          <ac:spMkLst>
            <pc:docMk/>
            <pc:sldMk cId="531086080" sldId="261"/>
            <ac:spMk id="41" creationId="{12BC7F0C-AD3E-7868-C2B8-5218E2915128}"/>
          </ac:spMkLst>
        </pc:spChg>
        <pc:spChg chg="del mod">
          <ac:chgData name="Marinela Bragança" userId="2c84c2ef003b4f54" providerId="LiveId" clId="{2004779A-6BFD-4093-AA04-590F991CAAF0}" dt="2026-03-27T04:26:43.605" v="595" actId="478"/>
          <ac:spMkLst>
            <pc:docMk/>
            <pc:sldMk cId="531086080" sldId="261"/>
            <ac:spMk id="42" creationId="{1929C313-3944-A34F-0970-F26ACBC9C400}"/>
          </ac:spMkLst>
        </pc:spChg>
        <pc:spChg chg="del mod">
          <ac:chgData name="Marinela Bragança" userId="2c84c2ef003b4f54" providerId="LiveId" clId="{2004779A-6BFD-4093-AA04-590F991CAAF0}" dt="2026-03-27T05:35:50.666" v="1188" actId="478"/>
          <ac:spMkLst>
            <pc:docMk/>
            <pc:sldMk cId="531086080" sldId="261"/>
            <ac:spMk id="44" creationId="{4FB2B85F-D572-0D8E-EC3E-1545DE4B370B}"/>
          </ac:spMkLst>
        </pc:spChg>
        <pc:spChg chg="mod">
          <ac:chgData name="Marinela Bragança" userId="2c84c2ef003b4f54" providerId="LiveId" clId="{2004779A-6BFD-4093-AA04-590F991CAAF0}" dt="2026-03-27T10:41:39.834" v="1680" actId="14100"/>
          <ac:spMkLst>
            <pc:docMk/>
            <pc:sldMk cId="531086080" sldId="261"/>
            <ac:spMk id="46" creationId="{1BE3776C-1E2A-5D8B-7BEE-DE298590642E}"/>
          </ac:spMkLst>
        </pc:spChg>
        <pc:spChg chg="add del mod">
          <ac:chgData name="Marinela Bragança" userId="2c84c2ef003b4f54" providerId="LiveId" clId="{2004779A-6BFD-4093-AA04-590F991CAAF0}" dt="2026-03-27T04:03:20.400" v="336" actId="478"/>
          <ac:spMkLst>
            <pc:docMk/>
            <pc:sldMk cId="531086080" sldId="261"/>
            <ac:spMk id="47" creationId="{0D173D96-351B-8FE9-F7B9-94227554AF6D}"/>
          </ac:spMkLst>
        </pc:spChg>
        <pc:spChg chg="add mod">
          <ac:chgData name="Marinela Bragança" userId="2c84c2ef003b4f54" providerId="LiveId" clId="{2004779A-6BFD-4093-AA04-590F991CAAF0}" dt="2026-03-27T10:12:00.258" v="1542" actId="207"/>
          <ac:spMkLst>
            <pc:docMk/>
            <pc:sldMk cId="531086080" sldId="261"/>
            <ac:spMk id="48" creationId="{2F260A93-6E7A-2121-17BD-D139B787D94C}"/>
          </ac:spMkLst>
        </pc:spChg>
        <pc:spChg chg="add mod">
          <ac:chgData name="Marinela Bragança" userId="2c84c2ef003b4f54" providerId="LiveId" clId="{2004779A-6BFD-4093-AA04-590F991CAAF0}" dt="2026-03-27T05:41:36.532" v="1230" actId="20577"/>
          <ac:spMkLst>
            <pc:docMk/>
            <pc:sldMk cId="531086080" sldId="261"/>
            <ac:spMk id="49" creationId="{83975B0E-18B0-D8CF-9D28-91EBA84B81FF}"/>
          </ac:spMkLst>
        </pc:spChg>
        <pc:spChg chg="add del mod">
          <ac:chgData name="Marinela Bragança" userId="2c84c2ef003b4f54" providerId="LiveId" clId="{2004779A-6BFD-4093-AA04-590F991CAAF0}" dt="2026-03-27T05:51:00.430" v="1266" actId="478"/>
          <ac:spMkLst>
            <pc:docMk/>
            <pc:sldMk cId="531086080" sldId="261"/>
            <ac:spMk id="51" creationId="{57560C63-9BD5-4922-9B32-7A14D42B613A}"/>
          </ac:spMkLst>
        </pc:spChg>
        <pc:spChg chg="add mod">
          <ac:chgData name="Marinela Bragança" userId="2c84c2ef003b4f54" providerId="LiveId" clId="{2004779A-6BFD-4093-AA04-590F991CAAF0}" dt="2026-03-27T10:08:43.125" v="1530" actId="255"/>
          <ac:spMkLst>
            <pc:docMk/>
            <pc:sldMk cId="531086080" sldId="261"/>
            <ac:spMk id="52" creationId="{15F3A614-94AB-5E4E-96BD-DD90BCC839BB}"/>
          </ac:spMkLst>
        </pc:spChg>
        <pc:spChg chg="add del mod">
          <ac:chgData name="Marinela Bragança" userId="2c84c2ef003b4f54" providerId="LiveId" clId="{2004779A-6BFD-4093-AA04-590F991CAAF0}" dt="2026-03-27T05:50:13.094" v="1260"/>
          <ac:spMkLst>
            <pc:docMk/>
            <pc:sldMk cId="531086080" sldId="261"/>
            <ac:spMk id="53" creationId="{5201368A-DED1-0EA8-306F-F8A02037910F}"/>
          </ac:spMkLst>
        </pc:spChg>
        <pc:spChg chg="add del mod">
          <ac:chgData name="Marinela Bragança" userId="2c84c2ef003b4f54" providerId="LiveId" clId="{2004779A-6BFD-4093-AA04-590F991CAAF0}" dt="2026-03-27T05:50:13.097" v="1262"/>
          <ac:spMkLst>
            <pc:docMk/>
            <pc:sldMk cId="531086080" sldId="261"/>
            <ac:spMk id="54" creationId="{03FFFA30-833B-0111-BFBB-325D0B7B8F58}"/>
          </ac:spMkLst>
        </pc:spChg>
        <pc:spChg chg="add mod">
          <ac:chgData name="Marinela Bragança" userId="2c84c2ef003b4f54" providerId="LiveId" clId="{2004779A-6BFD-4093-AA04-590F991CAAF0}" dt="2026-03-27T10:18:53.168" v="1567" actId="255"/>
          <ac:spMkLst>
            <pc:docMk/>
            <pc:sldMk cId="531086080" sldId="261"/>
            <ac:spMk id="55" creationId="{9B014651-1F7D-8161-7DAD-83E33978DACC}"/>
          </ac:spMkLst>
        </pc:spChg>
        <pc:spChg chg="del">
          <ac:chgData name="Marinela Bragança" userId="2c84c2ef003b4f54" providerId="LiveId" clId="{2004779A-6BFD-4093-AA04-590F991CAAF0}" dt="2026-03-27T04:01:11.744" v="325" actId="478"/>
          <ac:spMkLst>
            <pc:docMk/>
            <pc:sldMk cId="531086080" sldId="261"/>
            <ac:spMk id="58" creationId="{C89FCC31-0987-EAC6-4196-9FF332165996}"/>
          </ac:spMkLst>
        </pc:spChg>
        <pc:spChg chg="add mod">
          <ac:chgData name="Marinela Bragança" userId="2c84c2ef003b4f54" providerId="LiveId" clId="{2004779A-6BFD-4093-AA04-590F991CAAF0}" dt="2026-03-27T10:08:27.638" v="1529" actId="1076"/>
          <ac:spMkLst>
            <pc:docMk/>
            <pc:sldMk cId="531086080" sldId="261"/>
            <ac:spMk id="59" creationId="{0514DECA-5B7C-5CE6-0BB1-37F30859D19A}"/>
          </ac:spMkLst>
        </pc:spChg>
        <pc:picChg chg="add mod">
          <ac:chgData name="Marinela Bragança" userId="2c84c2ef003b4f54" providerId="LiveId" clId="{2004779A-6BFD-4093-AA04-590F991CAAF0}" dt="2026-03-27T10:07:23.437" v="1525" actId="14100"/>
          <ac:picMkLst>
            <pc:docMk/>
            <pc:sldMk cId="531086080" sldId="261"/>
            <ac:picMk id="10" creationId="{A1F2947B-170E-E98E-E0B0-52AB150128E3}"/>
          </ac:picMkLst>
        </pc:picChg>
        <pc:picChg chg="add del mod">
          <ac:chgData name="Marinela Bragança" userId="2c84c2ef003b4f54" providerId="LiveId" clId="{2004779A-6BFD-4093-AA04-590F991CAAF0}" dt="2026-03-27T05:24:50.570" v="1098" actId="478"/>
          <ac:picMkLst>
            <pc:docMk/>
            <pc:sldMk cId="531086080" sldId="261"/>
            <ac:picMk id="28" creationId="{6D525945-CD83-68B8-15A1-A3DA86DBC2D5}"/>
          </ac:picMkLst>
        </pc:picChg>
        <pc:picChg chg="del">
          <ac:chgData name="Marinela Bragança" userId="2c84c2ef003b4f54" providerId="LiveId" clId="{2004779A-6BFD-4093-AA04-590F991CAAF0}" dt="2026-03-27T04:23:10.037" v="500" actId="478"/>
          <ac:picMkLst>
            <pc:docMk/>
            <pc:sldMk cId="531086080" sldId="261"/>
            <ac:picMk id="43" creationId="{0BF6A873-8BD1-8BC5-19F7-3F801AD48838}"/>
          </ac:picMkLst>
        </pc:picChg>
        <pc:picChg chg="mod">
          <ac:chgData name="Marinela Bragança" userId="2c84c2ef003b4f54" providerId="LiveId" clId="{2004779A-6BFD-4093-AA04-590F991CAAF0}" dt="2026-03-27T06:17:19.789" v="1419" actId="14100"/>
          <ac:picMkLst>
            <pc:docMk/>
            <pc:sldMk cId="531086080" sldId="261"/>
            <ac:picMk id="45" creationId="{769BE7E4-8F25-D7FB-E1E4-AE4938A36339}"/>
          </ac:picMkLst>
        </pc:picChg>
        <pc:picChg chg="add del mod">
          <ac:chgData name="Marinela Bragança" userId="2c84c2ef003b4f54" providerId="LiveId" clId="{2004779A-6BFD-4093-AA04-590F991CAAF0}" dt="2026-03-27T09:52:50.426" v="1430" actId="478"/>
          <ac:picMkLst>
            <pc:docMk/>
            <pc:sldMk cId="531086080" sldId="261"/>
            <ac:picMk id="56" creationId="{8D21922E-2CB8-AAF9-A912-95A6EFFFC1CA}"/>
          </ac:picMkLst>
        </pc:picChg>
        <pc:picChg chg="add mod">
          <ac:chgData name="Marinela Bragança" userId="2c84c2ef003b4f54" providerId="LiveId" clId="{2004779A-6BFD-4093-AA04-590F991CAAF0}" dt="2026-03-27T09:53:39.569" v="1439" actId="14100"/>
          <ac:picMkLst>
            <pc:docMk/>
            <pc:sldMk cId="531086080" sldId="261"/>
            <ac:picMk id="57" creationId="{A006B92A-E280-A1C3-C970-D6A584369DE8}"/>
          </ac:picMkLst>
        </pc:picChg>
        <pc:picChg chg="add mod">
          <ac:chgData name="Marinela Bragança" userId="2c84c2ef003b4f54" providerId="LiveId" clId="{2004779A-6BFD-4093-AA04-590F991CAAF0}" dt="2026-03-27T10:24:49.479" v="1572" actId="14100"/>
          <ac:picMkLst>
            <pc:docMk/>
            <pc:sldMk cId="531086080" sldId="261"/>
            <ac:picMk id="60" creationId="{08296AC8-5622-2A64-4A8F-2939F3EFA374}"/>
          </ac:picMkLst>
        </pc:picChg>
        <pc:picChg chg="add mod">
          <ac:chgData name="Marinela Bragança" userId="2c84c2ef003b4f54" providerId="LiveId" clId="{2004779A-6BFD-4093-AA04-590F991CAAF0}" dt="2026-03-27T10:36:08.767" v="1579" actId="14100"/>
          <ac:picMkLst>
            <pc:docMk/>
            <pc:sldMk cId="531086080" sldId="261"/>
            <ac:picMk id="61" creationId="{46788E2B-4670-60EC-F058-CCF727CD3624}"/>
          </ac:picMkLst>
        </pc:picChg>
      </pc:sldChg>
      <pc:sldChg chg="modSp del mod">
        <pc:chgData name="Marinela Bragança" userId="2c84c2ef003b4f54" providerId="LiveId" clId="{2004779A-6BFD-4093-AA04-590F991CAAF0}" dt="2026-03-27T06:18:46.894" v="1421" actId="47"/>
        <pc:sldMkLst>
          <pc:docMk/>
          <pc:sldMk cId="348078259" sldId="262"/>
        </pc:sldMkLst>
      </pc:sldChg>
      <pc:sldChg chg="del">
        <pc:chgData name="Marinela Bragança" userId="2c84c2ef003b4f54" providerId="LiveId" clId="{2004779A-6BFD-4093-AA04-590F991CAAF0}" dt="2026-03-27T06:18:41.089" v="1420" actId="47"/>
        <pc:sldMkLst>
          <pc:docMk/>
          <pc:sldMk cId="4292751379" sldId="26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362383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Marinela Braganca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 2328116</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861045" y="9057462"/>
            <a:ext cx="10056813" cy="14120766"/>
          </a:xfrm>
        </p:spPr>
        <p:txBody>
          <a:bodyPr/>
          <a:lstStyle/>
          <a:p>
            <a:endParaRPr lang="en-GB" sz="4800" kern="100" dirty="0">
              <a:solidFill>
                <a:srgbClr val="FF0000"/>
              </a:solidFill>
              <a:latin typeface="Aptos" panose="020B0004020202020204" pitchFamily="34" charset="0"/>
              <a:ea typeface="Aptos" panose="020B0004020202020204" pitchFamily="34" charset="0"/>
            </a:endParaRPr>
          </a:p>
          <a:p>
            <a:pPr marL="457200" indent="-457200">
              <a:lnSpc>
                <a:spcPct val="150000"/>
              </a:lnSpc>
              <a:buFont typeface="Arial" panose="020B0604020202020204" pitchFamily="34" charset="0"/>
              <a:buChar char="•"/>
            </a:pPr>
            <a:r>
              <a:rPr lang="en-GB" sz="2800" kern="100" dirty="0">
                <a:ln w="0"/>
                <a:effectLst>
                  <a:outerShdw blurRad="38100" dist="19050" dir="2700000" algn="tl" rotWithShape="0">
                    <a:schemeClr val="dk1">
                      <a:alpha val="40000"/>
                    </a:schemeClr>
                  </a:outerShdw>
                </a:effectLst>
                <a:latin typeface="Arial" panose="020B0604020202020204" pitchFamily="34" charset="0"/>
                <a:ea typeface="Aptos" panose="020B0004020202020204" pitchFamily="34" charset="0"/>
                <a:cs typeface="Arial" panose="020B0604020202020204" pitchFamily="34" charset="0"/>
              </a:rPr>
              <a:t>ARFID is included in Chapter 6 of the ICD-11 under Feeding and Eating Disorders. Here, the ICD-11  </a:t>
            </a:r>
          </a:p>
          <a:p>
            <a:pPr marL="457200" indent="-457200">
              <a:lnSpc>
                <a:spcPct val="150000"/>
              </a:lnSpc>
              <a:buFont typeface="Arial" panose="020B0604020202020204" pitchFamily="34" charset="0"/>
              <a:buChar char="•"/>
            </a:pPr>
            <a:r>
              <a:rPr lang="en-GB" sz="2800" kern="100" dirty="0">
                <a:ln w="0"/>
                <a:effectLst>
                  <a:outerShdw blurRad="38100" dist="19050" dir="2700000" algn="tl" rotWithShape="0">
                    <a:schemeClr val="dk1">
                      <a:alpha val="40000"/>
                    </a:schemeClr>
                  </a:outerShdw>
                </a:effectLst>
                <a:latin typeface="Arial" panose="020B0604020202020204" pitchFamily="34" charset="0"/>
                <a:ea typeface="Aptos" panose="020B0004020202020204" pitchFamily="34" charset="0"/>
                <a:cs typeface="Arial" panose="020B0604020202020204" pitchFamily="34" charset="0"/>
              </a:rPr>
              <a:t>Unusual eating behaviours</a:t>
            </a:r>
          </a:p>
          <a:p>
            <a:pPr marL="457200" indent="-457200">
              <a:lnSpc>
                <a:spcPct val="150000"/>
              </a:lnSpc>
              <a:buFont typeface="Arial" panose="020B0604020202020204" pitchFamily="34" charset="0"/>
              <a:buChar char="•"/>
            </a:pPr>
            <a:r>
              <a:rPr lang="en-GB" sz="2800" kern="100" dirty="0">
                <a:ln w="0"/>
                <a:effectLst>
                  <a:outerShdw blurRad="38100" dist="19050" dir="2700000" algn="tl" rotWithShape="0">
                    <a:schemeClr val="dk1">
                      <a:alpha val="40000"/>
                    </a:schemeClr>
                  </a:outerShdw>
                </a:effectLst>
                <a:latin typeface="Arial" panose="020B0604020202020204" pitchFamily="34" charset="0"/>
                <a:ea typeface="Aptos" panose="020B0004020202020204" pitchFamily="34" charset="0"/>
                <a:cs typeface="Arial" panose="020B0604020202020204" pitchFamily="34" charset="0"/>
              </a:rPr>
              <a:t>Not explained by another condition</a:t>
            </a:r>
          </a:p>
          <a:p>
            <a:pPr marL="457200" indent="-457200">
              <a:lnSpc>
                <a:spcPct val="150000"/>
              </a:lnSpc>
              <a:buFont typeface="Arial" panose="020B0604020202020204" pitchFamily="34" charset="0"/>
              <a:buChar char="•"/>
            </a:pPr>
            <a:r>
              <a:rPr lang="en-GB" sz="2800" kern="100" dirty="0">
                <a:ln w="0"/>
                <a:effectLst>
                  <a:outerShdw blurRad="38100" dist="19050" dir="2700000" algn="tl" rotWithShape="0">
                    <a:schemeClr val="dk1">
                      <a:alpha val="40000"/>
                    </a:schemeClr>
                  </a:outerShdw>
                </a:effectLst>
                <a:latin typeface="Arial" panose="020B0604020202020204" pitchFamily="34" charset="0"/>
                <a:ea typeface="Aptos" panose="020B0004020202020204" pitchFamily="34" charset="0"/>
                <a:cs typeface="Arial" panose="020B0604020202020204" pitchFamily="34" charset="0"/>
              </a:rPr>
              <a:t>Not related to body image or weight</a:t>
            </a:r>
          </a:p>
          <a:p>
            <a:pPr marL="457200" indent="-457200">
              <a:lnSpc>
                <a:spcPct val="150000"/>
              </a:lnSpc>
              <a:buFont typeface="Arial" panose="020B0604020202020204" pitchFamily="34" charset="0"/>
              <a:buChar char="•"/>
            </a:pPr>
            <a:r>
              <a:rPr lang="en-GB" sz="2800" kern="100" dirty="0">
                <a:ln w="0"/>
                <a:effectLst>
                  <a:outerShdw blurRad="38100" dist="19050" dir="2700000" algn="tl" rotWithShape="0">
                    <a:schemeClr val="dk1">
                      <a:alpha val="40000"/>
                    </a:schemeClr>
                  </a:outerShdw>
                </a:effectLst>
                <a:latin typeface="Arial" panose="020B0604020202020204" pitchFamily="34" charset="0"/>
                <a:ea typeface="Aptos" panose="020B0004020202020204" pitchFamily="34" charset="0"/>
                <a:cs typeface="Arial" panose="020B0604020202020204" pitchFamily="34" charset="0"/>
              </a:rPr>
              <a:t> Restricted intake or limited food variety</a:t>
            </a:r>
          </a:p>
          <a:p>
            <a:pPr marL="457200" indent="-457200">
              <a:lnSpc>
                <a:spcPct val="150000"/>
              </a:lnSpc>
              <a:buFont typeface="Arial" panose="020B0604020202020204" pitchFamily="34" charset="0"/>
              <a:buChar char="•"/>
            </a:pPr>
            <a:r>
              <a:rPr lang="en-GB" sz="2800" kern="100" dirty="0">
                <a:ln w="0"/>
                <a:effectLst>
                  <a:outerShdw blurRad="38100" dist="19050" dir="2700000" algn="tl" rotWithShape="0">
                    <a:schemeClr val="dk1">
                      <a:alpha val="40000"/>
                    </a:schemeClr>
                  </a:outerShdw>
                </a:effectLst>
                <a:latin typeface="Arial" panose="020B0604020202020204" pitchFamily="34" charset="0"/>
                <a:ea typeface="Aptos" panose="020B0004020202020204" pitchFamily="34" charset="0"/>
                <a:cs typeface="Arial" panose="020B0604020202020204" pitchFamily="34" charset="0"/>
              </a:rPr>
              <a:t>Leads to poor nutrition and low </a:t>
            </a:r>
            <a:endParaRPr lang="en-GB" sz="2800" kern="100" dirty="0">
              <a:highlight>
                <a:srgbClr val="000000"/>
              </a:highlight>
              <a:latin typeface="Arial" panose="020B0604020202020204" pitchFamily="34" charset="0"/>
              <a:ea typeface="Aptos" panose="020B00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Caused by:</a:t>
            </a:r>
          </a:p>
          <a:p>
            <a:pPr marL="457200" indent="-457200">
              <a:lnSpc>
                <a:spcPct val="150000"/>
              </a:lnSpc>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Low interest in food</a:t>
            </a:r>
          </a:p>
          <a:p>
            <a:pPr marL="457200" indent="-457200">
              <a:lnSpc>
                <a:spcPct val="150000"/>
              </a:lnSpc>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Sensory sensitivity</a:t>
            </a:r>
          </a:p>
          <a:p>
            <a:pPr marL="457200" indent="-457200">
              <a:lnSpc>
                <a:spcPct val="150000"/>
              </a:lnSpc>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Fear (e.g. choking)</a:t>
            </a:r>
          </a:p>
          <a:p>
            <a:r>
              <a:rPr lang="en-GB" sz="2800" kern="100" dirty="0">
                <a:latin typeface="Arial" panose="020B0604020202020204" pitchFamily="34" charset="0"/>
                <a:ea typeface="Aptos" panose="020B0004020202020204" pitchFamily="34" charset="0"/>
                <a:cs typeface="Arial" panose="020B0604020202020204" pitchFamily="34" charset="0"/>
              </a:rPr>
              <a:t>(NHS Inform, 2024; Royal College of Psychiatrists, n.d.)</a:t>
            </a: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649711" y="4669439"/>
            <a:ext cx="10121170" cy="954099"/>
          </a:xfrm>
          <a:solidFill>
            <a:srgbClr val="C00000"/>
          </a:solidFill>
        </p:spPr>
        <p:txBody>
          <a:bodyPr/>
          <a:lstStyle/>
          <a:p>
            <a:r>
              <a:rPr lang="en-GB" sz="5000" dirty="0">
                <a:solidFill>
                  <a:srgbClr val="C00000"/>
                </a:solidFill>
                <a:highlight>
                  <a:srgbClr val="000000"/>
                </a:highlight>
                <a:latin typeface="Arial" panose="020B0604020202020204" pitchFamily="34" charset="0"/>
                <a:cs typeface="Arial" panose="020B0604020202020204" pitchFamily="34" charset="0"/>
              </a:rPr>
              <a:t>Historical Perspective</a:t>
            </a: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Feeding and Eating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(Title –AVOIDANT RESTRICTIVE FOOD INTAKE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7" name="Rectangle 26">
            <a:extLst>
              <a:ext uri="{FF2B5EF4-FFF2-40B4-BE49-F238E27FC236}">
                <a16:creationId xmlns:a16="http://schemas.microsoft.com/office/drawing/2014/main" id="{9EA05651-A815-E6DB-2048-97BAE0DBEA8B}"/>
              </a:ext>
            </a:extLst>
          </p:cNvPr>
          <p:cNvSpPr/>
          <p:nvPr/>
        </p:nvSpPr>
        <p:spPr>
          <a:xfrm rot="10800000" flipV="1">
            <a:off x="338209" y="21860996"/>
            <a:ext cx="10056813" cy="88382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800" b="1" dirty="0">
                <a:solidFill>
                  <a:schemeClr val="tx1"/>
                </a:solidFill>
                <a:latin typeface="Arial" panose="020B0604020202020204" pitchFamily="34" charset="0"/>
                <a:cs typeface="Arial" panose="020B0604020202020204" pitchFamily="34" charset="0"/>
              </a:rPr>
              <a:t>Incidence: about 2.79 per 1,000,000 young people</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In Ireland, about 0.73 per 100,000 young people</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Slightly more common in males than females:</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Males: 2.98 per 100,000</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Females: 2.58 per 100,000</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(Health Research Authority, 2024)</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Around 319 million new cases reported in 13 months</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(Sanchez-Cerezo et al., 2024)</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ARFID is more common than many people think</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More common in clinical and specialist settings</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Affects about 0.3% to 15.5% of the general population</a:t>
            </a:r>
          </a:p>
          <a:p>
            <a:pPr algn="ctr">
              <a:lnSpc>
                <a:spcPct val="150000"/>
              </a:lnSpc>
            </a:pPr>
            <a:endParaRPr lang="en-GB" sz="2800" dirty="0">
              <a:solidFill>
                <a:schemeClr val="tx1"/>
              </a:solidFill>
              <a:latin typeface="Arial" panose="020B0604020202020204" pitchFamily="34" charset="0"/>
              <a:cs typeface="Arial" panose="020B0604020202020204" pitchFamily="34" charset="0"/>
            </a:endParaRPr>
          </a:p>
        </p:txBody>
      </p:sp>
      <p:sp>
        <p:nvSpPr>
          <p:cNvPr id="37" name="Rectangle 36">
            <a:extLst>
              <a:ext uri="{FF2B5EF4-FFF2-40B4-BE49-F238E27FC236}">
                <a16:creationId xmlns:a16="http://schemas.microsoft.com/office/drawing/2014/main" id="{85355C0A-D27F-1C8C-13AB-AF97854E9C19}"/>
              </a:ext>
            </a:extLst>
          </p:cNvPr>
          <p:cNvSpPr/>
          <p:nvPr/>
        </p:nvSpPr>
        <p:spPr>
          <a:xfrm>
            <a:off x="11379068" y="5492122"/>
            <a:ext cx="9783953" cy="54107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No single cause (biopsychosocial model)</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Psychological: anxiety and negative feeding experiences</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Sensory: sensitivity to taste, texture, smell or appearance</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Fear-based: choking, gagging, vomiting</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Low interest in eating or poor appetite</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Social: family patterns and cultural influences</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Linked </a:t>
            </a:r>
            <a:r>
              <a:rPr lang="en-GB" sz="2800" dirty="0" err="1">
                <a:solidFill>
                  <a:schemeClr val="tx1"/>
                </a:solidFill>
                <a:latin typeface="Arial" panose="020B0604020202020204" pitchFamily="34" charset="0"/>
                <a:cs typeface="Arial" panose="020B0604020202020204" pitchFamily="34" charset="0"/>
              </a:rPr>
              <a:t>with:Autism,ADHD</a:t>
            </a:r>
            <a:r>
              <a:rPr lang="en-GB" sz="2800" dirty="0">
                <a:solidFill>
                  <a:schemeClr val="tx1"/>
                </a:solidFill>
                <a:latin typeface="Arial" panose="020B0604020202020204" pitchFamily="34" charset="0"/>
                <a:cs typeface="Arial" panose="020B0604020202020204" pitchFamily="34" charset="0"/>
              </a:rPr>
              <a:t> and Anxiety disorders</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(NHS Inform; Nicholas-Clow et al., 2024)</a:t>
            </a:r>
          </a:p>
        </p:txBody>
      </p:sp>
      <p:sp>
        <p:nvSpPr>
          <p:cNvPr id="40" name="Rectangle 39">
            <a:extLst>
              <a:ext uri="{FF2B5EF4-FFF2-40B4-BE49-F238E27FC236}">
                <a16:creationId xmlns:a16="http://schemas.microsoft.com/office/drawing/2014/main" id="{E19372D4-50BA-FCD1-7C9C-BEB8C92CE14F}"/>
              </a:ext>
            </a:extLst>
          </p:cNvPr>
          <p:cNvSpPr/>
          <p:nvPr/>
        </p:nvSpPr>
        <p:spPr>
          <a:xfrm>
            <a:off x="11379067" y="12780400"/>
            <a:ext cx="9783953" cy="56172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Avoids food (taste, texture, smell)</a:t>
            </a:r>
          </a:p>
          <a:p>
            <a:pPr marL="457200" indent="-457200">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Fear of consequences (choking, gagging)</a:t>
            </a:r>
          </a:p>
          <a:p>
            <a:pPr marL="457200" indent="-457200">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Nutritional deficiencies</a:t>
            </a:r>
          </a:p>
          <a:p>
            <a:pPr marL="457200" indent="-457200">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Lack of interest in food</a:t>
            </a:r>
          </a:p>
          <a:p>
            <a:pPr marL="457200" indent="-457200">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Eats very little or avoids foods</a:t>
            </a:r>
          </a:p>
          <a:p>
            <a:pPr marL="457200" indent="-457200">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Weight loss / poor growth (children)</a:t>
            </a:r>
          </a:p>
          <a:p>
            <a:pPr marL="457200" indent="-457200">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Not getting enough nutrients</a:t>
            </a:r>
          </a:p>
          <a:p>
            <a:pPr algn="ctr">
              <a:lnSpc>
                <a:spcPct val="150000"/>
              </a:lnSpc>
            </a:pPr>
            <a:r>
              <a:rPr lang="en-GB" sz="2800" dirty="0">
                <a:solidFill>
                  <a:schemeClr val="tx1"/>
                </a:solidFill>
                <a:latin typeface="Arial" panose="020B0604020202020204" pitchFamily="34" charset="0"/>
                <a:cs typeface="Arial" panose="020B0604020202020204" pitchFamily="34" charset="0"/>
              </a:rPr>
              <a:t>(van Buren et al., 2023; Royal College of Psychiatrists, n.d.; Attia &amp; Walsh, 2023)</a:t>
            </a:r>
          </a:p>
        </p:txBody>
      </p:sp>
      <p:pic>
        <p:nvPicPr>
          <p:cNvPr id="45" name="Picture 44">
            <a:extLst>
              <a:ext uri="{FF2B5EF4-FFF2-40B4-BE49-F238E27FC236}">
                <a16:creationId xmlns:a16="http://schemas.microsoft.com/office/drawing/2014/main" id="{769BE7E4-8F25-D7FB-E1E4-AE4938A36339}"/>
              </a:ext>
            </a:extLst>
          </p:cNvPr>
          <p:cNvPicPr>
            <a:picLocks noChangeAspect="1"/>
          </p:cNvPicPr>
          <p:nvPr/>
        </p:nvPicPr>
        <p:blipFill>
          <a:blip r:embed="rId3"/>
          <a:stretch>
            <a:fillRect/>
          </a:stretch>
        </p:blipFill>
        <p:spPr>
          <a:xfrm>
            <a:off x="10526702" y="26822794"/>
            <a:ext cx="5695642" cy="4998248"/>
          </a:xfrm>
          <a:prstGeom prst="rect">
            <a:avLst/>
          </a:prstGeom>
        </p:spPr>
      </p:pic>
      <p:sp>
        <p:nvSpPr>
          <p:cNvPr id="46" name="Rectangle: Rounded Corners 45">
            <a:extLst>
              <a:ext uri="{FF2B5EF4-FFF2-40B4-BE49-F238E27FC236}">
                <a16:creationId xmlns:a16="http://schemas.microsoft.com/office/drawing/2014/main" id="{1BE3776C-1E2A-5D8B-7BEE-DE298590642E}"/>
              </a:ext>
            </a:extLst>
          </p:cNvPr>
          <p:cNvSpPr/>
          <p:nvPr/>
        </p:nvSpPr>
        <p:spPr>
          <a:xfrm>
            <a:off x="22843371" y="9771322"/>
            <a:ext cx="10419441" cy="107246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800" b="1" dirty="0">
                <a:solidFill>
                  <a:schemeClr val="tx1"/>
                </a:solidFill>
                <a:latin typeface="Arial" panose="020B0604020202020204" pitchFamily="34" charset="0"/>
                <a:cs typeface="Arial" panose="020B0604020202020204" pitchFamily="34" charset="0"/>
              </a:rPr>
              <a:t>Past: </a:t>
            </a:r>
            <a:r>
              <a:rPr lang="en-GB" sz="2800" dirty="0">
                <a:solidFill>
                  <a:schemeClr val="tx1"/>
                </a:solidFill>
                <a:latin typeface="Arial" panose="020B0604020202020204" pitchFamily="34" charset="0"/>
                <a:cs typeface="Arial" panose="020B0604020202020204" pitchFamily="34" charset="0"/>
              </a:rPr>
              <a:t>Called “failure to thrive”</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Seen as “picky eating”</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Linked to anorexia (atypical cases)</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Included in childhood feeding disorders</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Focus on weight and body image</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Many cases were misdiagnosed  </a:t>
            </a:r>
          </a:p>
          <a:p>
            <a:pPr algn="ctr">
              <a:lnSpc>
                <a:spcPct val="150000"/>
              </a:lnSpc>
            </a:pPr>
            <a:r>
              <a:rPr lang="en-GB" sz="2800" b="1" dirty="0">
                <a:solidFill>
                  <a:schemeClr val="tx1"/>
                </a:solidFill>
                <a:latin typeface="Arial" panose="020B0604020202020204" pitchFamily="34" charset="0"/>
                <a:cs typeface="Arial" panose="020B0604020202020204" pitchFamily="34" charset="0"/>
              </a:rPr>
              <a:t>Now:</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Official diagnosis since 2013 (DSM-5)</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Recognised as ARFID</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Included in ICD (WHO)</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Treated in: Gastroenterology</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Psychological services; Paediatrics</a:t>
            </a:r>
          </a:p>
          <a:p>
            <a:pPr marL="457200" indent="-457200" algn="ctr">
              <a:lnSpc>
                <a:spcPct val="150000"/>
              </a:lnSpc>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Focus on both physical and emotional factors</a:t>
            </a:r>
          </a:p>
          <a:p>
            <a:pPr algn="ctr">
              <a:lnSpc>
                <a:spcPct val="150000"/>
              </a:lnSpc>
            </a:pPr>
            <a:r>
              <a:rPr lang="en-GB" sz="2800" dirty="0">
                <a:solidFill>
                  <a:schemeClr val="tx1"/>
                </a:solidFill>
                <a:latin typeface="Arial" panose="020B0604020202020204" pitchFamily="34" charset="0"/>
                <a:cs typeface="Arial" panose="020B0604020202020204" pitchFamily="34" charset="0"/>
              </a:rPr>
              <a:t>(Bjørndal et al., 2026; Fisher et al., 2003; Golding et al., 2020; ARFID Awareness UK, 2024)</a:t>
            </a:r>
          </a:p>
          <a:p>
            <a:pPr algn="ctr">
              <a:lnSpc>
                <a:spcPct val="150000"/>
              </a:lnSpc>
            </a:pPr>
            <a:endParaRPr lang="en-GB" sz="2800" dirty="0">
              <a:latin typeface="Arial" panose="020B0604020202020204" pitchFamily="34" charset="0"/>
              <a:cs typeface="Arial" panose="020B0604020202020204" pitchFamily="34" charset="0"/>
            </a:endParaRPr>
          </a:p>
          <a:p>
            <a:pPr algn="ctr"/>
            <a:endParaRPr lang="en-GB" sz="36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FD7D6CF-3252-8D5B-166B-E1181A39F119}"/>
              </a:ext>
            </a:extLst>
          </p:cNvPr>
          <p:cNvSpPr txBox="1"/>
          <p:nvPr/>
        </p:nvSpPr>
        <p:spPr>
          <a:xfrm>
            <a:off x="626134" y="4910635"/>
            <a:ext cx="6762218" cy="2893100"/>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6000" b="1" dirty="0">
                <a:latin typeface="Arial" panose="020B0604020202020204" pitchFamily="34" charset="0"/>
                <a:cs typeface="Arial" panose="020B0604020202020204" pitchFamily="34" charset="0"/>
              </a:rPr>
              <a:t>Classification</a:t>
            </a:r>
            <a:r>
              <a:rPr lang="en-GB" dirty="0"/>
              <a:t>: </a:t>
            </a:r>
            <a:r>
              <a:rPr lang="en-GB" sz="3200" dirty="0">
                <a:latin typeface="Arial" panose="020B0604020202020204" pitchFamily="34" charset="0"/>
                <a:cs typeface="Arial" panose="020B0604020202020204" pitchFamily="34" charset="0"/>
              </a:rPr>
              <a:t>Feeding and Eating Disorder</a:t>
            </a:r>
          </a:p>
          <a:p>
            <a:r>
              <a:rPr lang="en-GB" sz="3200" b="1" dirty="0">
                <a:latin typeface="Arial" panose="020B0604020202020204" pitchFamily="34" charset="0"/>
                <a:cs typeface="Arial" panose="020B0604020202020204" pitchFamily="34" charset="0"/>
              </a:rPr>
              <a:t>Definition</a:t>
            </a:r>
            <a:r>
              <a:rPr lang="en-GB" sz="3200" dirty="0">
                <a:latin typeface="Arial" panose="020B0604020202020204" pitchFamily="34" charset="0"/>
                <a:cs typeface="Arial" panose="020B0604020202020204" pitchFamily="34" charset="0"/>
              </a:rPr>
              <a:t>: Avoidant Restrictive Food Intake Disorder(ARFID)</a:t>
            </a:r>
          </a:p>
        </p:txBody>
      </p:sp>
      <p:pic>
        <p:nvPicPr>
          <p:cNvPr id="10" name="Picture 9">
            <a:extLst>
              <a:ext uri="{FF2B5EF4-FFF2-40B4-BE49-F238E27FC236}">
                <a16:creationId xmlns:a16="http://schemas.microsoft.com/office/drawing/2014/main" id="{A1F2947B-170E-E98E-E0B0-52AB150128E3}"/>
              </a:ext>
            </a:extLst>
          </p:cNvPr>
          <p:cNvPicPr>
            <a:picLocks noChangeAspect="1"/>
          </p:cNvPicPr>
          <p:nvPr/>
        </p:nvPicPr>
        <p:blipFill>
          <a:blip r:embed="rId4"/>
          <a:stretch>
            <a:fillRect/>
          </a:stretch>
        </p:blipFill>
        <p:spPr>
          <a:xfrm>
            <a:off x="7536659" y="5466392"/>
            <a:ext cx="2677853" cy="3092087"/>
          </a:xfrm>
          <a:prstGeom prst="rect">
            <a:avLst/>
          </a:prstGeom>
        </p:spPr>
      </p:pic>
      <p:sp>
        <p:nvSpPr>
          <p:cNvPr id="11" name="TextBox 10">
            <a:extLst>
              <a:ext uri="{FF2B5EF4-FFF2-40B4-BE49-F238E27FC236}">
                <a16:creationId xmlns:a16="http://schemas.microsoft.com/office/drawing/2014/main" id="{B6F17FAA-C9AB-B04A-4769-5CD618022A53}"/>
              </a:ext>
            </a:extLst>
          </p:cNvPr>
          <p:cNvSpPr txBox="1"/>
          <p:nvPr/>
        </p:nvSpPr>
        <p:spPr>
          <a:xfrm>
            <a:off x="12320648" y="26392521"/>
            <a:ext cx="9343864" cy="1415772"/>
          </a:xfrm>
          <a:prstGeom prst="rect">
            <a:avLst/>
          </a:prstGeom>
          <a:solidFill>
            <a:srgbClr val="7030A0"/>
          </a:solidFill>
        </p:spPr>
        <p:txBody>
          <a:bodyPr wrap="square" rtlCol="0">
            <a:spAutoFit/>
          </a:bodyPr>
          <a:lstStyle/>
          <a:p>
            <a:r>
              <a:rPr lang="en-GB" sz="8000" dirty="0">
                <a:latin typeface="Arial  "/>
              </a:rPr>
              <a:t>Current </a:t>
            </a:r>
            <a:r>
              <a:rPr lang="en-GB" dirty="0"/>
              <a:t>treatments</a:t>
            </a:r>
            <a:r>
              <a:rPr lang="en-GB" sz="8000" dirty="0">
                <a:latin typeface="Arial  "/>
              </a:rPr>
              <a:t> </a:t>
            </a:r>
          </a:p>
        </p:txBody>
      </p:sp>
      <p:sp>
        <p:nvSpPr>
          <p:cNvPr id="12" name="TextBox 11">
            <a:extLst>
              <a:ext uri="{FF2B5EF4-FFF2-40B4-BE49-F238E27FC236}">
                <a16:creationId xmlns:a16="http://schemas.microsoft.com/office/drawing/2014/main" id="{7D9DDA3F-B4EC-BC26-541C-B78FB03F39DD}"/>
              </a:ext>
            </a:extLst>
          </p:cNvPr>
          <p:cNvSpPr txBox="1"/>
          <p:nvPr/>
        </p:nvSpPr>
        <p:spPr>
          <a:xfrm>
            <a:off x="16387555" y="27776803"/>
            <a:ext cx="9881355"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Family-Based Treatment (FBT)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CBT-AR (anxiety-focused therapy)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Diet support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Occupational therapy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Medication</a:t>
            </a:r>
          </a:p>
          <a:p>
            <a:r>
              <a:rPr lang="en-GB" sz="2800" b="1" dirty="0">
                <a:latin typeface="Arial" panose="020B0604020202020204" pitchFamily="34" charset="0"/>
                <a:cs typeface="Arial" panose="020B0604020202020204" pitchFamily="34" charset="0"/>
              </a:rPr>
              <a:t>Severe cases: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Hospitalisation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Feeding therapy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t>
            </a:r>
            <a:r>
              <a:rPr lang="en-GB" sz="2800" dirty="0" err="1">
                <a:latin typeface="Arial" panose="020B0604020202020204" pitchFamily="34" charset="0"/>
                <a:cs typeface="Arial" panose="020B0604020202020204" pitchFamily="34" charset="0"/>
              </a:rPr>
              <a:t>Kambanis</a:t>
            </a:r>
            <a:r>
              <a:rPr lang="en-GB" sz="2800" dirty="0">
                <a:latin typeface="Arial" panose="020B0604020202020204" pitchFamily="34" charset="0"/>
                <a:cs typeface="Arial" panose="020B0604020202020204" pitchFamily="34" charset="0"/>
              </a:rPr>
              <a:t> &amp; Thomas, 2023)</a:t>
            </a:r>
          </a:p>
        </p:txBody>
      </p:sp>
      <p:sp>
        <p:nvSpPr>
          <p:cNvPr id="15" name="TextBox 14">
            <a:extLst>
              <a:ext uri="{FF2B5EF4-FFF2-40B4-BE49-F238E27FC236}">
                <a16:creationId xmlns:a16="http://schemas.microsoft.com/office/drawing/2014/main" id="{37F467FC-FA74-4A3E-D20E-4AEF4EB27B18}"/>
              </a:ext>
            </a:extLst>
          </p:cNvPr>
          <p:cNvSpPr txBox="1"/>
          <p:nvPr/>
        </p:nvSpPr>
        <p:spPr>
          <a:xfrm>
            <a:off x="11619707" y="4681562"/>
            <a:ext cx="9841117" cy="1015663"/>
          </a:xfrm>
          <a:prstGeom prst="rect">
            <a:avLst/>
          </a:prstGeom>
          <a:solidFill>
            <a:srgbClr val="7030A0"/>
          </a:solidFill>
        </p:spPr>
        <p:txBody>
          <a:bodyPr wrap="square" rtlCol="0">
            <a:spAutoFit/>
          </a:bodyPr>
          <a:lstStyle/>
          <a:p>
            <a:r>
              <a:rPr lang="en-GB" sz="6000" dirty="0">
                <a:latin typeface="Arial" panose="020B0604020202020204" pitchFamily="34" charset="0"/>
                <a:cs typeface="Arial" panose="020B0604020202020204" pitchFamily="34" charset="0"/>
              </a:rPr>
              <a:t>Causes</a:t>
            </a:r>
          </a:p>
        </p:txBody>
      </p:sp>
      <p:sp>
        <p:nvSpPr>
          <p:cNvPr id="24" name="TextBox 23">
            <a:extLst>
              <a:ext uri="{FF2B5EF4-FFF2-40B4-BE49-F238E27FC236}">
                <a16:creationId xmlns:a16="http://schemas.microsoft.com/office/drawing/2014/main" id="{48DE4C0B-5854-9D4C-DD6F-7F083F5716C2}"/>
              </a:ext>
            </a:extLst>
          </p:cNvPr>
          <p:cNvSpPr txBox="1"/>
          <p:nvPr/>
        </p:nvSpPr>
        <p:spPr>
          <a:xfrm>
            <a:off x="22789965" y="21328337"/>
            <a:ext cx="5824222" cy="3244158"/>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NHS eating disorder services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CAMHS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Specialist services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Community paediatrics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(Golding et al., 2022)</a:t>
            </a:r>
          </a:p>
        </p:txBody>
      </p:sp>
      <p:sp>
        <p:nvSpPr>
          <p:cNvPr id="26" name="TextBox 25">
            <a:extLst>
              <a:ext uri="{FF2B5EF4-FFF2-40B4-BE49-F238E27FC236}">
                <a16:creationId xmlns:a16="http://schemas.microsoft.com/office/drawing/2014/main" id="{96EB2FB4-B5A7-D33A-3DAA-DD9C2EF03819}"/>
              </a:ext>
            </a:extLst>
          </p:cNvPr>
          <p:cNvSpPr txBox="1"/>
          <p:nvPr/>
        </p:nvSpPr>
        <p:spPr>
          <a:xfrm>
            <a:off x="22649711" y="26120433"/>
            <a:ext cx="7351072" cy="3290324"/>
          </a:xfrm>
          <a:prstGeom prst="rect">
            <a:avLst/>
          </a:prstGeom>
          <a:noFill/>
        </p:spPr>
        <p:txBody>
          <a:bodyPr wrap="square" rtlCol="0">
            <a:spAutoFit/>
          </a:bodyPr>
          <a:lstStyle/>
          <a:p>
            <a:pPr>
              <a:lnSpc>
                <a:spcPct val="150000"/>
              </a:lnSpc>
            </a:pPr>
            <a:r>
              <a:rPr lang="en-GB" dirty="0">
                <a:latin typeface="+mj-lt"/>
                <a:cs typeface="Arial" panose="020B0604020202020204" pitchFamily="34" charset="0"/>
              </a:rPr>
              <a:t>Legislation: </a:t>
            </a:r>
            <a:r>
              <a:rPr lang="en-GB" sz="2800" dirty="0">
                <a:latin typeface="Arial" panose="020B0604020202020204" pitchFamily="34" charset="0"/>
                <a:cs typeface="Arial" panose="020B0604020202020204" pitchFamily="34" charset="0"/>
              </a:rPr>
              <a:t>Mental Health Act 1983 (amended 2007)</a:t>
            </a:r>
          </a:p>
          <a:p>
            <a:pPr>
              <a:lnSpc>
                <a:spcPct val="150000"/>
              </a:lnSpc>
            </a:pPr>
            <a:r>
              <a:rPr lang="en-GB" sz="2800" dirty="0">
                <a:latin typeface="Arial" panose="020B0604020202020204" pitchFamily="34" charset="0"/>
                <a:cs typeface="Arial" panose="020B0604020202020204" pitchFamily="34" charset="0"/>
              </a:rPr>
              <a:t>Equality Act 2010 (Gov.uk, 2013)</a:t>
            </a:r>
          </a:p>
        </p:txBody>
      </p:sp>
      <p:sp>
        <p:nvSpPr>
          <p:cNvPr id="30" name="TextBox 29">
            <a:extLst>
              <a:ext uri="{FF2B5EF4-FFF2-40B4-BE49-F238E27FC236}">
                <a16:creationId xmlns:a16="http://schemas.microsoft.com/office/drawing/2014/main" id="{992C4C0A-61BC-4008-ABD1-F208718B093C}"/>
              </a:ext>
            </a:extLst>
          </p:cNvPr>
          <p:cNvSpPr txBox="1"/>
          <p:nvPr/>
        </p:nvSpPr>
        <p:spPr>
          <a:xfrm>
            <a:off x="33888218" y="5135760"/>
            <a:ext cx="9376849" cy="1415772"/>
          </a:xfrm>
          <a:prstGeom prst="rect">
            <a:avLst/>
          </a:prstGeom>
          <a:solidFill>
            <a:srgbClr val="C00000"/>
          </a:solidFill>
        </p:spPr>
        <p:txBody>
          <a:bodyPr wrap="square" rtlCol="0">
            <a:spAutoFit/>
          </a:bodyPr>
          <a:lstStyle/>
          <a:p>
            <a:r>
              <a:rPr lang="en-GB" dirty="0"/>
              <a:t>Recommendations</a:t>
            </a:r>
          </a:p>
        </p:txBody>
      </p:sp>
      <p:sp>
        <p:nvSpPr>
          <p:cNvPr id="31" name="TextBox 30">
            <a:extLst>
              <a:ext uri="{FF2B5EF4-FFF2-40B4-BE49-F238E27FC236}">
                <a16:creationId xmlns:a16="http://schemas.microsoft.com/office/drawing/2014/main" id="{E7CABD7D-ED7A-7CC4-46E4-FD5381DDE14D}"/>
              </a:ext>
            </a:extLst>
          </p:cNvPr>
          <p:cNvSpPr txBox="1"/>
          <p:nvPr/>
        </p:nvSpPr>
        <p:spPr>
          <a:xfrm>
            <a:off x="33611127" y="6449666"/>
            <a:ext cx="9653940" cy="4536819"/>
          </a:xfrm>
          <a:prstGeom prst="rect">
            <a:avLst/>
          </a:prstGeom>
          <a:noFill/>
        </p:spPr>
        <p:txBody>
          <a:bodyPr wrap="square" rtlCol="0">
            <a:spAutoFit/>
          </a:bodyPr>
          <a:lstStyle/>
          <a:p>
            <a:pPr>
              <a:lnSpc>
                <a:spcPct val="150000"/>
              </a:lnSpc>
            </a:pPr>
            <a:r>
              <a:rPr lang="en-GB" sz="2800" dirty="0">
                <a:latin typeface="Arial" panose="020B0604020202020204" pitchFamily="34" charset="0"/>
                <a:cs typeface="Arial" panose="020B0604020202020204" pitchFamily="34" charset="0"/>
              </a:rPr>
              <a:t>More long-term research</a:t>
            </a:r>
          </a:p>
          <a:p>
            <a:pPr>
              <a:lnSpc>
                <a:spcPct val="150000"/>
              </a:lnSpc>
            </a:pPr>
            <a:r>
              <a:rPr lang="en-GB" sz="2800" dirty="0">
                <a:latin typeface="Arial" panose="020B0604020202020204" pitchFamily="34" charset="0"/>
                <a:cs typeface="Arial" panose="020B0604020202020204" pitchFamily="34" charset="0"/>
              </a:rPr>
              <a:t>Study different treatments</a:t>
            </a:r>
          </a:p>
          <a:p>
            <a:pPr>
              <a:lnSpc>
                <a:spcPct val="150000"/>
              </a:lnSpc>
            </a:pPr>
            <a:r>
              <a:rPr lang="en-GB" sz="2800" dirty="0">
                <a:latin typeface="Arial" panose="020B0604020202020204" pitchFamily="34" charset="0"/>
                <a:cs typeface="Arial" panose="020B0604020202020204" pitchFamily="34" charset="0"/>
              </a:rPr>
              <a:t>Identify risk factors</a:t>
            </a:r>
          </a:p>
          <a:p>
            <a:pPr>
              <a:lnSpc>
                <a:spcPct val="150000"/>
              </a:lnSpc>
            </a:pPr>
            <a:r>
              <a:rPr lang="en-GB" sz="2800" dirty="0">
                <a:latin typeface="Arial" panose="020B0604020202020204" pitchFamily="34" charset="0"/>
                <a:cs typeface="Arial" panose="020B0604020202020204" pitchFamily="34" charset="0"/>
              </a:rPr>
              <a:t>Improve service access</a:t>
            </a:r>
          </a:p>
          <a:p>
            <a:pPr>
              <a:lnSpc>
                <a:spcPct val="150000"/>
              </a:lnSpc>
            </a:pPr>
            <a:r>
              <a:rPr lang="en-GB" sz="2800" dirty="0">
                <a:latin typeface="Arial" panose="020B0604020202020204" pitchFamily="34" charset="0"/>
                <a:cs typeface="Arial" panose="020B0604020202020204" pitchFamily="34" charset="0"/>
              </a:rPr>
              <a:t>Better collaboration between services</a:t>
            </a:r>
          </a:p>
          <a:p>
            <a:pPr>
              <a:lnSpc>
                <a:spcPct val="150000"/>
              </a:lnSpc>
            </a:pPr>
            <a:r>
              <a:rPr lang="en-GB" sz="2800" dirty="0">
                <a:latin typeface="Arial" panose="020B0604020202020204" pitchFamily="34" charset="0"/>
                <a:cs typeface="Arial" panose="020B0604020202020204" pitchFamily="34" charset="0"/>
              </a:rPr>
              <a:t>Reduce pressure around eating</a:t>
            </a:r>
          </a:p>
          <a:p>
            <a:pPr>
              <a:lnSpc>
                <a:spcPct val="150000"/>
              </a:lnSpc>
            </a:pPr>
            <a:r>
              <a:rPr lang="en-GB" sz="2800" dirty="0">
                <a:latin typeface="Arial" panose="020B0604020202020204" pitchFamily="34" charset="0"/>
                <a:cs typeface="Arial" panose="020B0604020202020204" pitchFamily="34" charset="0"/>
              </a:rPr>
              <a:t>(van Buren et al., 2023; Norris et al., 2016)</a:t>
            </a:r>
          </a:p>
        </p:txBody>
      </p:sp>
      <p:sp>
        <p:nvSpPr>
          <p:cNvPr id="32" name="TextBox 31">
            <a:extLst>
              <a:ext uri="{FF2B5EF4-FFF2-40B4-BE49-F238E27FC236}">
                <a16:creationId xmlns:a16="http://schemas.microsoft.com/office/drawing/2014/main" id="{4CF2DE26-AEBA-6535-0FCB-FADE761FD434}"/>
              </a:ext>
            </a:extLst>
          </p:cNvPr>
          <p:cNvSpPr txBox="1"/>
          <p:nvPr/>
        </p:nvSpPr>
        <p:spPr>
          <a:xfrm>
            <a:off x="34312976" y="11112951"/>
            <a:ext cx="8250242" cy="1015663"/>
          </a:xfrm>
          <a:prstGeom prst="rect">
            <a:avLst/>
          </a:prstGeom>
          <a:solidFill>
            <a:schemeClr val="accent6">
              <a:lumMod val="60000"/>
              <a:lumOff val="40000"/>
            </a:schemeClr>
          </a:solidFill>
        </p:spPr>
        <p:txBody>
          <a:bodyPr wrap="square" rtlCol="0">
            <a:spAutoFit/>
          </a:bodyPr>
          <a:lstStyle/>
          <a:p>
            <a:r>
              <a:rPr lang="en-GB" sz="6000" b="1" dirty="0">
                <a:latin typeface="Arial" panose="020B0604020202020204" pitchFamily="34" charset="0"/>
                <a:cs typeface="Arial" panose="020B0604020202020204" pitchFamily="34" charset="0"/>
              </a:rPr>
              <a:t>Conclusion</a:t>
            </a:r>
          </a:p>
        </p:txBody>
      </p:sp>
      <p:sp>
        <p:nvSpPr>
          <p:cNvPr id="33" name="TextBox 32">
            <a:extLst>
              <a:ext uri="{FF2B5EF4-FFF2-40B4-BE49-F238E27FC236}">
                <a16:creationId xmlns:a16="http://schemas.microsoft.com/office/drawing/2014/main" id="{5FFF691E-BE65-F341-5EEB-53B06B349291}"/>
              </a:ext>
            </a:extLst>
          </p:cNvPr>
          <p:cNvSpPr txBox="1"/>
          <p:nvPr/>
        </p:nvSpPr>
        <p:spPr>
          <a:xfrm>
            <a:off x="33888218" y="12239364"/>
            <a:ext cx="9376849"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ARFID is a serious eating disorder that: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Affects nutrition, growth, and daily life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Is not related to body image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Early diagnosis + multi-disciplinary care = better outcomes</a:t>
            </a:r>
          </a:p>
        </p:txBody>
      </p:sp>
      <p:sp>
        <p:nvSpPr>
          <p:cNvPr id="35" name="TextBox 34">
            <a:extLst>
              <a:ext uri="{FF2B5EF4-FFF2-40B4-BE49-F238E27FC236}">
                <a16:creationId xmlns:a16="http://schemas.microsoft.com/office/drawing/2014/main" id="{38722462-EEC5-2871-5BEB-7858D86CD56A}"/>
              </a:ext>
            </a:extLst>
          </p:cNvPr>
          <p:cNvSpPr txBox="1"/>
          <p:nvPr/>
        </p:nvSpPr>
        <p:spPr>
          <a:xfrm>
            <a:off x="22789965" y="20495990"/>
            <a:ext cx="5347854" cy="1015663"/>
          </a:xfrm>
          <a:prstGeom prst="rect">
            <a:avLst/>
          </a:prstGeom>
          <a:solidFill>
            <a:srgbClr val="C00000"/>
          </a:solidFill>
        </p:spPr>
        <p:txBody>
          <a:bodyPr wrap="square" rtlCol="0">
            <a:spAutoFit/>
          </a:bodyPr>
          <a:lstStyle/>
          <a:p>
            <a:r>
              <a:rPr lang="en-GB" sz="6000" dirty="0">
                <a:latin typeface="Arial" panose="020B0604020202020204" pitchFamily="34" charset="0"/>
                <a:cs typeface="Arial" panose="020B0604020202020204" pitchFamily="34" charset="0"/>
              </a:rPr>
              <a:t>Services</a:t>
            </a:r>
          </a:p>
        </p:txBody>
      </p:sp>
      <p:sp>
        <p:nvSpPr>
          <p:cNvPr id="38" name="TextBox 37">
            <a:extLst>
              <a:ext uri="{FF2B5EF4-FFF2-40B4-BE49-F238E27FC236}">
                <a16:creationId xmlns:a16="http://schemas.microsoft.com/office/drawing/2014/main" id="{72A559DF-2D99-460A-09FF-D600364B306C}"/>
              </a:ext>
            </a:extLst>
          </p:cNvPr>
          <p:cNvSpPr txBox="1"/>
          <p:nvPr/>
        </p:nvSpPr>
        <p:spPr>
          <a:xfrm>
            <a:off x="12929439" y="19441606"/>
            <a:ext cx="8950036" cy="7122143"/>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Psychiatric assessment</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Weight loss or poor growth</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Nutritional deficiency</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Problems in daily life</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Not caused by: Lack of food</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Cultural practices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Medical condition</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Other eating disorders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 No body image problems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 Requires nutritional or emotional disturbance</a:t>
            </a:r>
          </a:p>
          <a:p>
            <a:pPr>
              <a:lnSpc>
                <a:spcPct val="150000"/>
              </a:lnSpc>
            </a:pPr>
            <a:r>
              <a:rPr lang="en-GB" sz="2800" dirty="0">
                <a:latin typeface="Arial" panose="020B0604020202020204" pitchFamily="34" charset="0"/>
                <a:cs typeface="Arial" panose="020B0604020202020204" pitchFamily="34" charset="0"/>
              </a:rPr>
              <a:t>(Attia &amp; Walsh, 2023; Fonseca et al., 2024).</a:t>
            </a:r>
          </a:p>
        </p:txBody>
      </p:sp>
      <p:sp>
        <p:nvSpPr>
          <p:cNvPr id="39" name="TextBox 38">
            <a:extLst>
              <a:ext uri="{FF2B5EF4-FFF2-40B4-BE49-F238E27FC236}">
                <a16:creationId xmlns:a16="http://schemas.microsoft.com/office/drawing/2014/main" id="{C5ED38A9-EB6B-D823-DCC9-BA2B28A321D8}"/>
              </a:ext>
            </a:extLst>
          </p:cNvPr>
          <p:cNvSpPr txBox="1"/>
          <p:nvPr/>
        </p:nvSpPr>
        <p:spPr>
          <a:xfrm>
            <a:off x="11762642" y="18493178"/>
            <a:ext cx="8287968" cy="1015663"/>
          </a:xfrm>
          <a:prstGeom prst="rect">
            <a:avLst/>
          </a:prstGeom>
          <a:solidFill>
            <a:srgbClr val="C00000"/>
          </a:solidFill>
        </p:spPr>
        <p:txBody>
          <a:bodyPr wrap="square" rtlCol="0">
            <a:spAutoFit/>
          </a:bodyPr>
          <a:lstStyle/>
          <a:p>
            <a:r>
              <a:rPr lang="en-GB" sz="6000" b="1" dirty="0">
                <a:latin typeface="Arial" panose="020B0604020202020204" pitchFamily="34" charset="0"/>
                <a:cs typeface="Arial" panose="020B0604020202020204" pitchFamily="34" charset="0"/>
              </a:rPr>
              <a:t>Diagnosis</a:t>
            </a:r>
          </a:p>
        </p:txBody>
      </p:sp>
      <p:sp>
        <p:nvSpPr>
          <p:cNvPr id="48" name="TextBox 47">
            <a:extLst>
              <a:ext uri="{FF2B5EF4-FFF2-40B4-BE49-F238E27FC236}">
                <a16:creationId xmlns:a16="http://schemas.microsoft.com/office/drawing/2014/main" id="{2F260A93-6E7A-2121-17BD-D139B787D94C}"/>
              </a:ext>
            </a:extLst>
          </p:cNvPr>
          <p:cNvSpPr txBox="1"/>
          <p:nvPr/>
        </p:nvSpPr>
        <p:spPr>
          <a:xfrm>
            <a:off x="11440694" y="11995570"/>
            <a:ext cx="8931865" cy="784830"/>
          </a:xfrm>
          <a:prstGeom prst="rect">
            <a:avLst/>
          </a:prstGeom>
          <a:solidFill>
            <a:srgbClr val="A18616"/>
          </a:solidFill>
        </p:spPr>
        <p:txBody>
          <a:bodyPr wrap="square" rtlCol="0">
            <a:spAutoFit/>
          </a:bodyPr>
          <a:lstStyle/>
          <a:p>
            <a:r>
              <a:rPr lang="en-GB" sz="4500" dirty="0">
                <a:latin typeface="Arial" panose="020B0604020202020204" pitchFamily="34" charset="0"/>
                <a:cs typeface="Arial" panose="020B0604020202020204" pitchFamily="34" charset="0"/>
              </a:rPr>
              <a:t>Symptoms</a:t>
            </a:r>
          </a:p>
        </p:txBody>
      </p:sp>
      <p:sp>
        <p:nvSpPr>
          <p:cNvPr id="49" name="TextBox 48">
            <a:extLst>
              <a:ext uri="{FF2B5EF4-FFF2-40B4-BE49-F238E27FC236}">
                <a16:creationId xmlns:a16="http://schemas.microsoft.com/office/drawing/2014/main" id="{83975B0E-18B0-D8CF-9D28-91EBA84B81FF}"/>
              </a:ext>
            </a:extLst>
          </p:cNvPr>
          <p:cNvSpPr txBox="1"/>
          <p:nvPr/>
        </p:nvSpPr>
        <p:spPr>
          <a:xfrm>
            <a:off x="33888218" y="15433964"/>
            <a:ext cx="9376849" cy="1415772"/>
          </a:xfrm>
          <a:prstGeom prst="rect">
            <a:avLst/>
          </a:prstGeom>
          <a:noFill/>
        </p:spPr>
        <p:txBody>
          <a:bodyPr wrap="square" rtlCol="0">
            <a:spAutoFit/>
          </a:bodyPr>
          <a:lstStyle/>
          <a:p>
            <a:r>
              <a:rPr lang="en-GB" dirty="0"/>
              <a:t>References</a:t>
            </a:r>
          </a:p>
        </p:txBody>
      </p:sp>
      <p:sp>
        <p:nvSpPr>
          <p:cNvPr id="52" name="TextBox 51">
            <a:extLst>
              <a:ext uri="{FF2B5EF4-FFF2-40B4-BE49-F238E27FC236}">
                <a16:creationId xmlns:a16="http://schemas.microsoft.com/office/drawing/2014/main" id="{15F3A614-94AB-5E4E-96BD-DD90BCC839BB}"/>
              </a:ext>
            </a:extLst>
          </p:cNvPr>
          <p:cNvSpPr txBox="1"/>
          <p:nvPr/>
        </p:nvSpPr>
        <p:spPr>
          <a:xfrm>
            <a:off x="702084" y="8755659"/>
            <a:ext cx="9521062" cy="1015663"/>
          </a:xfrm>
          <a:prstGeom prst="rect">
            <a:avLst/>
          </a:prstGeom>
          <a:solidFill>
            <a:srgbClr val="C00000"/>
          </a:solidFill>
        </p:spPr>
        <p:txBody>
          <a:bodyPr wrap="square" rtlCol="0">
            <a:spAutoFit/>
          </a:bodyPr>
          <a:lstStyle/>
          <a:p>
            <a:r>
              <a:rPr lang="en-GB" sz="6000" dirty="0">
                <a:latin typeface="Arial" panose="020B0604020202020204" pitchFamily="34" charset="0"/>
                <a:cs typeface="Arial" panose="020B0604020202020204" pitchFamily="34" charset="0"/>
              </a:rPr>
              <a:t>Introduction</a:t>
            </a:r>
          </a:p>
        </p:txBody>
      </p:sp>
      <p:sp>
        <p:nvSpPr>
          <p:cNvPr id="55" name="TextBox 54">
            <a:extLst>
              <a:ext uri="{FF2B5EF4-FFF2-40B4-BE49-F238E27FC236}">
                <a16:creationId xmlns:a16="http://schemas.microsoft.com/office/drawing/2014/main" id="{9B014651-1F7D-8161-7DAD-83E33978DACC}"/>
              </a:ext>
            </a:extLst>
          </p:cNvPr>
          <p:cNvSpPr txBox="1"/>
          <p:nvPr/>
        </p:nvSpPr>
        <p:spPr>
          <a:xfrm>
            <a:off x="33804988" y="16459200"/>
            <a:ext cx="9543308" cy="15980978"/>
          </a:xfrm>
          <a:prstGeom prst="rect">
            <a:avLst/>
          </a:prstGeom>
          <a:noFill/>
        </p:spPr>
        <p:txBody>
          <a:bodyPr wrap="square" rtlCol="0">
            <a:spAutoFit/>
          </a:bodyPr>
          <a:lstStyle/>
          <a:p>
            <a:r>
              <a:rPr lang="en-GB" sz="1900" dirty="0">
                <a:latin typeface="Arial" panose="020B0604020202020204" pitchFamily="34" charset="0"/>
                <a:cs typeface="Arial" panose="020B0604020202020204" pitchFamily="34" charset="0"/>
              </a:rPr>
              <a:t>Attia, E. and Walsh, B.T. (2025).</a:t>
            </a:r>
          </a:p>
          <a:p>
            <a:pPr>
              <a:lnSpc>
                <a:spcPct val="150000"/>
              </a:lnSpc>
            </a:pPr>
            <a:r>
              <a:rPr lang="en-GB" sz="1600" i="1" dirty="0">
                <a:latin typeface="Arial" panose="020B0604020202020204" pitchFamily="34" charset="0"/>
                <a:cs typeface="Arial" panose="020B0604020202020204" pitchFamily="34" charset="0"/>
              </a:rPr>
              <a:t>Avoidant/Restrictive Food Intake Disorder (ARFID). MSD Manual Professional Edition.</a:t>
            </a:r>
          </a:p>
          <a:p>
            <a:pPr>
              <a:lnSpc>
                <a:spcPct val="150000"/>
              </a:lnSpc>
            </a:pPr>
            <a:r>
              <a:rPr lang="en-GB" sz="1600" dirty="0">
                <a:latin typeface="Arial" panose="020B0604020202020204" pitchFamily="34" charset="0"/>
                <a:cs typeface="Arial" panose="020B0604020202020204" pitchFamily="34" charset="0"/>
              </a:rPr>
              <a:t>Available at: https://www.msdmanuals.com/professional/psychiatric-disorders/feeding-and-eating-disorders/avoidant-restrictive-food-intake-disorder-</a:t>
            </a:r>
            <a:r>
              <a:rPr lang="en-GB" sz="1600" dirty="0" err="1">
                <a:latin typeface="Arial" panose="020B0604020202020204" pitchFamily="34" charset="0"/>
                <a:cs typeface="Arial" panose="020B0604020202020204" pitchFamily="34" charset="0"/>
              </a:rPr>
              <a:t>arfid</a:t>
            </a:r>
            <a:r>
              <a:rPr lang="en-GB" sz="1600" dirty="0">
                <a:latin typeface="Arial" panose="020B0604020202020204" pitchFamily="34" charset="0"/>
                <a:cs typeface="Arial" panose="020B0604020202020204" pitchFamily="34" charset="0"/>
              </a:rPr>
              <a:t>⁠</a:t>
            </a:r>
          </a:p>
          <a:p>
            <a:pPr>
              <a:lnSpc>
                <a:spcPct val="150000"/>
              </a:lnSpc>
            </a:pPr>
            <a:r>
              <a:rPr lang="en-GB" sz="1600" dirty="0">
                <a:latin typeface="Arial" panose="020B0604020202020204" pitchFamily="34" charset="0"/>
                <a:cs typeface="Arial" panose="020B0604020202020204" pitchFamily="34" charset="0"/>
              </a:rPr>
              <a:t>Cleveland Clinic (2023).</a:t>
            </a:r>
          </a:p>
          <a:p>
            <a:pPr>
              <a:lnSpc>
                <a:spcPct val="150000"/>
              </a:lnSpc>
            </a:pPr>
            <a:r>
              <a:rPr lang="en-GB" sz="1600" dirty="0">
                <a:latin typeface="Arial" panose="020B0604020202020204" pitchFamily="34" charset="0"/>
                <a:cs typeface="Arial" panose="020B0604020202020204" pitchFamily="34" charset="0"/>
              </a:rPr>
              <a:t>What is ARFID (Avoidant/Restrictive Food Intake Disorder)?</a:t>
            </a:r>
          </a:p>
          <a:p>
            <a:pPr>
              <a:lnSpc>
                <a:spcPct val="150000"/>
              </a:lnSpc>
            </a:pPr>
            <a:r>
              <a:rPr lang="en-GB" sz="1600" dirty="0">
                <a:latin typeface="Arial" panose="020B0604020202020204" pitchFamily="34" charset="0"/>
                <a:cs typeface="Arial" panose="020B0604020202020204" pitchFamily="34" charset="0"/>
              </a:rPr>
              <a:t>Available at: https://my.clevelandclinic.org/health/diseases/24869-arfid-avoidant-restrictive-food-intake-disorder⁠</a:t>
            </a:r>
          </a:p>
          <a:p>
            <a:pPr>
              <a:lnSpc>
                <a:spcPct val="150000"/>
              </a:lnSpc>
            </a:pPr>
            <a:r>
              <a:rPr lang="en-GB" sz="1600" dirty="0">
                <a:latin typeface="Arial" panose="020B0604020202020204" pitchFamily="34" charset="0"/>
                <a:cs typeface="Arial" panose="020B0604020202020204" pitchFamily="34" charset="0"/>
              </a:rPr>
              <a:t>(Accessed: 20 March 2026)</a:t>
            </a:r>
          </a:p>
          <a:p>
            <a:pPr>
              <a:lnSpc>
                <a:spcPct val="150000"/>
              </a:lnSpc>
            </a:pPr>
            <a:r>
              <a:rPr lang="en-GB" sz="1600" dirty="0">
                <a:latin typeface="Arial" panose="020B0604020202020204" pitchFamily="34" charset="0"/>
                <a:cs typeface="Arial" panose="020B0604020202020204" pitchFamily="34" charset="0"/>
              </a:rPr>
              <a:t>Eddy, K.T. (2024).</a:t>
            </a:r>
          </a:p>
          <a:p>
            <a:pPr>
              <a:lnSpc>
                <a:spcPct val="150000"/>
              </a:lnSpc>
            </a:pPr>
            <a:r>
              <a:rPr lang="en-GB" sz="1600" dirty="0">
                <a:latin typeface="Arial" panose="020B0604020202020204" pitchFamily="34" charset="0"/>
                <a:cs typeface="Arial" panose="020B0604020202020204" pitchFamily="34" charset="0"/>
              </a:rPr>
              <a:t>Avoidant restrictive food intake disorder. </a:t>
            </a:r>
            <a:r>
              <a:rPr lang="en-GB" sz="1600" i="1" dirty="0">
                <a:latin typeface="Arial" panose="020B0604020202020204" pitchFamily="34" charset="0"/>
                <a:cs typeface="Arial" panose="020B0604020202020204" pitchFamily="34" charset="0"/>
              </a:rPr>
              <a:t>National Eating Disorders Association </a:t>
            </a:r>
            <a:r>
              <a:rPr lang="en-GB" sz="1600" dirty="0">
                <a:latin typeface="Arial" panose="020B0604020202020204" pitchFamily="34" charset="0"/>
                <a:cs typeface="Arial" panose="020B0604020202020204" pitchFamily="34" charset="0"/>
              </a:rPr>
              <a:t>(NEDA).</a:t>
            </a:r>
          </a:p>
          <a:p>
            <a:pPr>
              <a:lnSpc>
                <a:spcPct val="150000"/>
              </a:lnSpc>
            </a:pPr>
            <a:r>
              <a:rPr lang="en-GB" sz="1600" dirty="0">
                <a:latin typeface="Arial" panose="020B0604020202020204" pitchFamily="34" charset="0"/>
                <a:cs typeface="Arial" panose="020B0604020202020204" pitchFamily="34" charset="0"/>
              </a:rPr>
              <a:t>Available at: https://www.nationaleatingdisorders.org/avoidant-restrictive-food-intake-disorder-</a:t>
            </a:r>
            <a:r>
              <a:rPr lang="en-GB" sz="1600" dirty="0" err="1">
                <a:latin typeface="Arial" panose="020B0604020202020204" pitchFamily="34" charset="0"/>
                <a:cs typeface="Arial" panose="020B0604020202020204" pitchFamily="34" charset="0"/>
              </a:rPr>
              <a:t>arfid</a:t>
            </a:r>
            <a:r>
              <a:rPr lang="en-GB" sz="1600" dirty="0">
                <a:latin typeface="Arial" panose="020B0604020202020204" pitchFamily="34" charset="0"/>
                <a:cs typeface="Arial" panose="020B0604020202020204" pitchFamily="34" charset="0"/>
              </a:rPr>
              <a:t>/⁠d</a:t>
            </a:r>
          </a:p>
          <a:p>
            <a:pPr>
              <a:lnSpc>
                <a:spcPct val="150000"/>
              </a:lnSpc>
            </a:pPr>
            <a:r>
              <a:rPr lang="en-GB" sz="1600" dirty="0">
                <a:latin typeface="Arial" panose="020B0604020202020204" pitchFamily="34" charset="0"/>
                <a:cs typeface="Arial" panose="020B0604020202020204" pitchFamily="34" charset="0"/>
              </a:rPr>
              <a:t>Health Research Authority (2024).</a:t>
            </a:r>
          </a:p>
          <a:p>
            <a:pPr>
              <a:lnSpc>
                <a:spcPct val="150000"/>
              </a:lnSpc>
            </a:pPr>
            <a:r>
              <a:rPr lang="en-GB" sz="1600" i="1" dirty="0">
                <a:latin typeface="Arial" panose="020B0604020202020204" pitchFamily="34" charset="0"/>
                <a:cs typeface="Arial" panose="020B0604020202020204" pitchFamily="34" charset="0"/>
              </a:rPr>
              <a:t>Incidence of ARFID in children and young people in the UK and Ireland.</a:t>
            </a:r>
          </a:p>
          <a:p>
            <a:pPr>
              <a:lnSpc>
                <a:spcPct val="150000"/>
              </a:lnSpc>
            </a:pPr>
            <a:r>
              <a:rPr lang="en-GB" sz="1600" dirty="0">
                <a:latin typeface="Arial" panose="020B0604020202020204" pitchFamily="34" charset="0"/>
                <a:cs typeface="Arial" panose="020B0604020202020204" pitchFamily="34" charset="0"/>
              </a:rPr>
              <a:t>Available at: https://www.hra.nhs.uk/</a:t>
            </a:r>
            <a:r>
              <a:rPr lang="en-GB" sz="1600" i="1" dirty="0">
                <a:latin typeface="Arial" panose="020B0604020202020204" pitchFamily="34" charset="0"/>
                <a:cs typeface="Arial" panose="020B0604020202020204" pitchFamily="34" charset="0"/>
              </a:rPr>
              <a:t>planning-and-improving-research/application-summaries/research-summaries/incidence-of-arfid-in-children-and-young-people-in-the-uk-and-ireland/⁠</a:t>
            </a:r>
          </a:p>
          <a:p>
            <a:pPr>
              <a:lnSpc>
                <a:spcPct val="150000"/>
              </a:lnSpc>
            </a:pPr>
            <a:r>
              <a:rPr lang="en-GB" sz="1600" i="1" dirty="0">
                <a:latin typeface="Arial" panose="020B0604020202020204" pitchFamily="34" charset="0"/>
                <a:cs typeface="Arial" panose="020B0604020202020204" pitchFamily="34" charset="0"/>
              </a:rPr>
              <a:t>NHS Inform</a:t>
            </a:r>
            <a:r>
              <a:rPr lang="en-GB" sz="1600" dirty="0">
                <a:latin typeface="Arial" panose="020B0604020202020204" pitchFamily="34" charset="0"/>
                <a:cs typeface="Arial" panose="020B0604020202020204" pitchFamily="34" charset="0"/>
              </a:rPr>
              <a:t> (2024).</a:t>
            </a:r>
          </a:p>
          <a:p>
            <a:pPr>
              <a:lnSpc>
                <a:spcPct val="150000"/>
              </a:lnSpc>
            </a:pPr>
            <a:r>
              <a:rPr lang="en-GB" sz="1600" dirty="0">
                <a:latin typeface="Arial" panose="020B0604020202020204" pitchFamily="34" charset="0"/>
                <a:cs typeface="Arial" panose="020B0604020202020204" pitchFamily="34" charset="0"/>
              </a:rPr>
              <a:t>Avoidant restrictive food intake disorder (ARFID).</a:t>
            </a:r>
          </a:p>
          <a:p>
            <a:pPr>
              <a:lnSpc>
                <a:spcPct val="150000"/>
              </a:lnSpc>
            </a:pPr>
            <a:r>
              <a:rPr lang="en-GB" sz="1600" dirty="0">
                <a:latin typeface="Arial" panose="020B0604020202020204" pitchFamily="34" charset="0"/>
                <a:cs typeface="Arial" panose="020B0604020202020204" pitchFamily="34" charset="0"/>
              </a:rPr>
              <a:t>Available at: https://www.nhsinform.scot/</a:t>
            </a:r>
            <a:r>
              <a:rPr lang="en-GB" sz="1600" i="1" dirty="0">
                <a:latin typeface="Arial" panose="020B0604020202020204" pitchFamily="34" charset="0"/>
                <a:cs typeface="Arial" panose="020B0604020202020204" pitchFamily="34" charset="0"/>
              </a:rPr>
              <a:t>illnesses-and-conditions/mental-health/eating-disorders/avoidant-restrictive-food-intake-disorder-</a:t>
            </a:r>
            <a:r>
              <a:rPr lang="en-GB" sz="1600" i="1" dirty="0" err="1">
                <a:latin typeface="Arial" panose="020B0604020202020204" pitchFamily="34" charset="0"/>
                <a:cs typeface="Arial" panose="020B0604020202020204" pitchFamily="34" charset="0"/>
              </a:rPr>
              <a:t>arfid</a:t>
            </a:r>
            <a:r>
              <a:rPr lang="en-GB" sz="1600" dirty="0">
                <a:latin typeface="Arial" panose="020B0604020202020204" pitchFamily="34" charset="0"/>
                <a:cs typeface="Arial" panose="020B0604020202020204" pitchFamily="34" charset="0"/>
              </a:rPr>
              <a:t>/⁠</a:t>
            </a:r>
          </a:p>
          <a:p>
            <a:pPr>
              <a:lnSpc>
                <a:spcPct val="150000"/>
              </a:lnSpc>
            </a:pPr>
            <a:r>
              <a:rPr lang="en-GB" sz="1600" dirty="0">
                <a:latin typeface="Arial" panose="020B0604020202020204" pitchFamily="34" charset="0"/>
                <a:cs typeface="Arial" panose="020B0604020202020204" pitchFamily="34" charset="0"/>
              </a:rPr>
              <a:t>Royal College of Psychiatrists (n.d.).</a:t>
            </a:r>
          </a:p>
          <a:p>
            <a:pPr>
              <a:lnSpc>
                <a:spcPct val="150000"/>
              </a:lnSpc>
            </a:pPr>
            <a:r>
              <a:rPr lang="en-GB" sz="1600" dirty="0">
                <a:latin typeface="Arial" panose="020B0604020202020204" pitchFamily="34" charset="0"/>
                <a:cs typeface="Arial" panose="020B0604020202020204" pitchFamily="34" charset="0"/>
              </a:rPr>
              <a:t>Avoidant/restrictive food intake disorder (ARFID).</a:t>
            </a:r>
          </a:p>
          <a:p>
            <a:pPr>
              <a:lnSpc>
                <a:spcPct val="150000"/>
              </a:lnSpc>
            </a:pPr>
            <a:r>
              <a:rPr lang="en-GB" sz="1600" dirty="0">
                <a:latin typeface="Arial" panose="020B0604020202020204" pitchFamily="34" charset="0"/>
                <a:cs typeface="Arial" panose="020B0604020202020204" pitchFamily="34" charset="0"/>
              </a:rPr>
              <a:t>Available at: https://www.rcpsych.ac.uk/mental-health/mental-illnesses-and-mental-health-problems/avoidant-restrictive-food-intake-disorder-(</a:t>
            </a:r>
            <a:r>
              <a:rPr lang="en-GB" sz="1600" dirty="0" err="1">
                <a:latin typeface="Arial" panose="020B0604020202020204" pitchFamily="34" charset="0"/>
                <a:cs typeface="Arial" panose="020B0604020202020204" pitchFamily="34" charset="0"/>
              </a:rPr>
              <a:t>arfid</a:t>
            </a:r>
            <a:r>
              <a:rPr lang="en-GB" sz="1600" dirty="0">
                <a:latin typeface="Arial" panose="020B0604020202020204" pitchFamily="34" charset="0"/>
                <a:cs typeface="Arial" panose="020B0604020202020204" pitchFamily="34" charset="0"/>
              </a:rPr>
              <a:t>)⁠�</a:t>
            </a:r>
          </a:p>
          <a:p>
            <a:pPr>
              <a:lnSpc>
                <a:spcPct val="150000"/>
              </a:lnSpc>
            </a:pPr>
            <a:r>
              <a:rPr lang="en-GB" sz="1600" dirty="0">
                <a:latin typeface="Arial" panose="020B0604020202020204" pitchFamily="34" charset="0"/>
                <a:cs typeface="Arial" panose="020B0604020202020204" pitchFamily="34" charset="0"/>
              </a:rPr>
              <a:t>Sanchez-Cerezo, J., Neale, J., Julius, N., Lynn, R.M., Hudson, L. and Nicholls, D. (2024).</a:t>
            </a:r>
          </a:p>
          <a:p>
            <a:pPr>
              <a:lnSpc>
                <a:spcPct val="150000"/>
              </a:lnSpc>
            </a:pPr>
            <a:r>
              <a:rPr lang="en-GB" sz="1600" i="1" dirty="0">
                <a:latin typeface="Arial" panose="020B0604020202020204" pitchFamily="34" charset="0"/>
                <a:cs typeface="Arial" panose="020B0604020202020204" pitchFamily="34" charset="0"/>
              </a:rPr>
              <a:t>Incidence of avoidant/restrictive food intake disorder in children and adolescents across the UK and Ireland</a:t>
            </a:r>
            <a:r>
              <a:rPr lang="en-GB" sz="1600" dirty="0">
                <a:latin typeface="Arial" panose="020B0604020202020204" pitchFamily="34" charset="0"/>
                <a:cs typeface="Arial" panose="020B0604020202020204" pitchFamily="34" charset="0"/>
              </a:rPr>
              <a:t>. BMJ Open, 14(11), e088129.</a:t>
            </a:r>
          </a:p>
          <a:p>
            <a:pPr>
              <a:lnSpc>
                <a:spcPct val="150000"/>
              </a:lnSpc>
            </a:pPr>
            <a:r>
              <a:rPr lang="en-GB" sz="1600" dirty="0">
                <a:latin typeface="Arial" panose="020B0604020202020204" pitchFamily="34" charset="0"/>
                <a:cs typeface="Arial" panose="020B0604020202020204" pitchFamily="34" charset="0"/>
              </a:rPr>
              <a:t>Available at: https://doi.org/10.1136/bmjopen-2024-088129⁠</a:t>
            </a:r>
          </a:p>
          <a:p>
            <a:pPr>
              <a:lnSpc>
                <a:spcPct val="150000"/>
              </a:lnSpc>
            </a:pPr>
            <a:r>
              <a:rPr lang="en-GB" sz="1600" dirty="0">
                <a:latin typeface="Arial" panose="020B0604020202020204" pitchFamily="34" charset="0"/>
                <a:cs typeface="Arial" panose="020B0604020202020204" pitchFamily="34" charset="0"/>
              </a:rPr>
              <a:t>van Buren, D., Fleming, C., ACA, H.G., Bussey, K., Trompeter, N., Lonergan, A. and </a:t>
            </a:r>
            <a:r>
              <a:rPr lang="en-GB" sz="1600" dirty="0" err="1">
                <a:latin typeface="Arial" panose="020B0604020202020204" pitchFamily="34" charset="0"/>
                <a:cs typeface="Arial" panose="020B0604020202020204" pitchFamily="34" charset="0"/>
              </a:rPr>
              <a:t>Mitchison</a:t>
            </a:r>
            <a:r>
              <a:rPr lang="en-GB" sz="1600" dirty="0">
                <a:latin typeface="Arial" panose="020B0604020202020204" pitchFamily="34" charset="0"/>
                <a:cs typeface="Arial" panose="020B0604020202020204" pitchFamily="34" charset="0"/>
              </a:rPr>
              <a:t>, D. (2023).</a:t>
            </a:r>
          </a:p>
          <a:p>
            <a:pPr>
              <a:lnSpc>
                <a:spcPct val="150000"/>
              </a:lnSpc>
            </a:pPr>
            <a:r>
              <a:rPr lang="en-GB" sz="1600" i="1" dirty="0">
                <a:latin typeface="Arial" panose="020B0604020202020204" pitchFamily="34" charset="0"/>
                <a:cs typeface="Arial" panose="020B0604020202020204" pitchFamily="34" charset="0"/>
              </a:rPr>
              <a:t>The prevalence and burden of avoidant/restrictive food intake disorder (ARFID) in a general adolescent population. Journal of Eating Disorders, </a:t>
            </a:r>
            <a:r>
              <a:rPr lang="en-GB" sz="1600" dirty="0">
                <a:latin typeface="Arial" panose="020B0604020202020204" pitchFamily="34" charset="0"/>
                <a:cs typeface="Arial" panose="020B0604020202020204" pitchFamily="34" charset="0"/>
              </a:rPr>
              <a:t>11(1), p.104.</a:t>
            </a:r>
          </a:p>
          <a:p>
            <a:pPr>
              <a:lnSpc>
                <a:spcPct val="150000"/>
              </a:lnSpc>
            </a:pPr>
            <a:r>
              <a:rPr lang="en-GB" sz="1600" dirty="0" err="1">
                <a:latin typeface="Arial" panose="020B0604020202020204" pitchFamily="34" charset="0"/>
                <a:cs typeface="Arial" panose="020B0604020202020204" pitchFamily="34" charset="0"/>
              </a:rPr>
              <a:t>Kambanis</a:t>
            </a:r>
            <a:r>
              <a:rPr lang="en-GB" sz="1600" dirty="0">
                <a:latin typeface="Arial" panose="020B0604020202020204" pitchFamily="34" charset="0"/>
                <a:cs typeface="Arial" panose="020B0604020202020204" pitchFamily="34" charset="0"/>
              </a:rPr>
              <a:t>, P.E. and Thomas, J.J. (2023).</a:t>
            </a:r>
          </a:p>
          <a:p>
            <a:pPr>
              <a:lnSpc>
                <a:spcPct val="150000"/>
              </a:lnSpc>
            </a:pPr>
            <a:r>
              <a:rPr lang="en-GB" sz="1600" dirty="0">
                <a:latin typeface="Arial" panose="020B0604020202020204" pitchFamily="34" charset="0"/>
                <a:cs typeface="Arial" panose="020B0604020202020204" pitchFamily="34" charset="0"/>
              </a:rPr>
              <a:t>Assessment and treatment of avoidant/restrictive food intake disorder. Current Psychiatry Reports, 25(2), pp.53–64.</a:t>
            </a:r>
          </a:p>
          <a:p>
            <a:pPr>
              <a:lnSpc>
                <a:spcPct val="150000"/>
              </a:lnSpc>
            </a:pPr>
            <a:r>
              <a:rPr lang="en-GB" sz="1600" dirty="0">
                <a:latin typeface="Arial" panose="020B0604020202020204" pitchFamily="34" charset="0"/>
                <a:cs typeface="Arial" panose="020B0604020202020204" pitchFamily="34" charset="0"/>
              </a:rPr>
              <a:t>Bjorndal, L.D., Cornfield, E.C., Hannigan, L.J., Averbach, Z., Bulik, C.M., Watson, H.J., Dinkler, L., </a:t>
            </a:r>
            <a:r>
              <a:rPr lang="en-GB" sz="1600" dirty="0" err="1">
                <a:latin typeface="Arial" panose="020B0604020202020204" pitchFamily="34" charset="0"/>
                <a:cs typeface="Arial" panose="020B0604020202020204" pitchFamily="34" charset="0"/>
              </a:rPr>
              <a:t>Chawner</a:t>
            </a:r>
            <a:r>
              <a:rPr lang="en-GB" sz="1600" dirty="0">
                <a:latin typeface="Arial" panose="020B0604020202020204" pitchFamily="34" charset="0"/>
                <a:cs typeface="Arial" panose="020B0604020202020204" pitchFamily="34" charset="0"/>
              </a:rPr>
              <a:t>, S.J., Johansson, S., Andreassen, O.A. and Ask, H. (2026).</a:t>
            </a:r>
          </a:p>
          <a:p>
            <a:pPr>
              <a:lnSpc>
                <a:spcPct val="150000"/>
              </a:lnSpc>
            </a:pPr>
            <a:r>
              <a:rPr lang="en-GB" sz="1600" dirty="0">
                <a:latin typeface="Arial" panose="020B0604020202020204" pitchFamily="34" charset="0"/>
                <a:cs typeface="Arial" panose="020B0604020202020204" pitchFamily="34" charset="0"/>
              </a:rPr>
              <a:t>Prevalence, characteristics and genetic architecture of avoidant/restrictive food intake phenotypes. JAMA </a:t>
            </a:r>
            <a:r>
              <a:rPr lang="en-GB" sz="1600" dirty="0" err="1">
                <a:latin typeface="Arial" panose="020B0604020202020204" pitchFamily="34" charset="0"/>
                <a:cs typeface="Arial" panose="020B0604020202020204" pitchFamily="34" charset="0"/>
              </a:rPr>
              <a:t>Pediatrics</a:t>
            </a:r>
            <a:r>
              <a:rPr lang="en-GB" sz="1600" dirty="0">
                <a:latin typeface="Arial" panose="020B0604020202020204" pitchFamily="34" charset="0"/>
                <a:cs typeface="Arial" panose="020B0604020202020204" pitchFamily="34" charset="0"/>
              </a:rPr>
              <a:t>, 180(1), pp.45–55.</a:t>
            </a:r>
          </a:p>
          <a:p>
            <a:pPr>
              <a:lnSpc>
                <a:spcPct val="150000"/>
              </a:lnSpc>
            </a:pPr>
            <a:r>
              <a:rPr lang="en-GB" sz="1600" dirty="0">
                <a:latin typeface="Arial" panose="020B0604020202020204" pitchFamily="34" charset="0"/>
                <a:cs typeface="Arial" panose="020B0604020202020204" pitchFamily="34" charset="0"/>
              </a:rPr>
              <a:t>Golding, S., </a:t>
            </a:r>
            <a:r>
              <a:rPr lang="en-GB" sz="1600" dirty="0" err="1">
                <a:latin typeface="Arial" panose="020B0604020202020204" pitchFamily="34" charset="0"/>
                <a:cs typeface="Arial" panose="020B0604020202020204" pitchFamily="34" charset="0"/>
              </a:rPr>
              <a:t>Sievin</a:t>
            </a:r>
            <a:r>
              <a:rPr lang="en-GB" sz="1600" dirty="0">
                <a:latin typeface="Arial" panose="020B0604020202020204" pitchFamily="34" charset="0"/>
                <a:cs typeface="Arial" panose="020B0604020202020204" pitchFamily="34" charset="0"/>
              </a:rPr>
              <a:t>, H., McCullock, A.S., Birch, E., </a:t>
            </a:r>
            <a:r>
              <a:rPr lang="en-GB" sz="1600" dirty="0" err="1">
                <a:latin typeface="Arial" panose="020B0604020202020204" pitchFamily="34" charset="0"/>
                <a:cs typeface="Arial" panose="020B0604020202020204" pitchFamily="34" charset="0"/>
              </a:rPr>
              <a:t>Nikitovskyi</a:t>
            </a:r>
            <a:r>
              <a:rPr lang="en-GB" sz="1600" dirty="0">
                <a:latin typeface="Arial" panose="020B0604020202020204" pitchFamily="34" charset="0"/>
                <a:cs typeface="Arial" panose="020B0604020202020204" pitchFamily="34" charset="0"/>
              </a:rPr>
              <a:t>, A., Sharf, N., </a:t>
            </a:r>
            <a:r>
              <a:rPr lang="en-GB" sz="1600" dirty="0" err="1">
                <a:latin typeface="Arial" panose="020B0604020202020204" pitchFamily="34" charset="0"/>
                <a:cs typeface="Arial" panose="020B0604020202020204" pitchFamily="34" charset="0"/>
              </a:rPr>
              <a:t>Ochando</a:t>
            </a:r>
            <a:r>
              <a:rPr lang="en-GB" sz="1600" dirty="0">
                <a:latin typeface="Arial" panose="020B0604020202020204" pitchFamily="34" charset="0"/>
                <a:cs typeface="Arial" panose="020B0604020202020204" pitchFamily="34" charset="0"/>
              </a:rPr>
              <a:t>, D.C. and Elvins, R. (2022).</a:t>
            </a:r>
          </a:p>
          <a:p>
            <a:pPr>
              <a:lnSpc>
                <a:spcPct val="150000"/>
              </a:lnSpc>
            </a:pPr>
            <a:r>
              <a:rPr lang="en-GB" sz="1600" i="1" dirty="0">
                <a:latin typeface="Arial" panose="020B0604020202020204" pitchFamily="34" charset="0"/>
                <a:cs typeface="Arial" panose="020B0604020202020204" pitchFamily="34" charset="0"/>
              </a:rPr>
              <a:t>Avoidant/restrictive food intake disorder in children and young </a:t>
            </a:r>
            <a:r>
              <a:rPr lang="en-GB" sz="1600" i="1" dirty="0" err="1">
                <a:latin typeface="Arial" panose="020B0604020202020204" pitchFamily="34" charset="0"/>
                <a:cs typeface="Arial" panose="020B0604020202020204" pitchFamily="34" charset="0"/>
              </a:rPr>
              <a:t>people:an</a:t>
            </a:r>
            <a:r>
              <a:rPr lang="en-GB" sz="1600" i="1" dirty="0">
                <a:latin typeface="Arial" panose="020B0604020202020204" pitchFamily="34" charset="0"/>
                <a:cs typeface="Arial" panose="020B0604020202020204" pitchFamily="34" charset="0"/>
              </a:rPr>
              <a:t> update for </a:t>
            </a:r>
            <a:r>
              <a:rPr lang="en-GB" sz="1900" i="1" dirty="0">
                <a:latin typeface="Arial" panose="020B0604020202020204" pitchFamily="34" charset="0"/>
                <a:cs typeface="Arial" panose="020B0604020202020204" pitchFamily="34" charset="0"/>
              </a:rPr>
              <a:t>clinicians</a:t>
            </a:r>
            <a:r>
              <a:rPr lang="en-GB" sz="1900" dirty="0">
                <a:latin typeface="Arial" panose="020B0604020202020204" pitchFamily="34" charset="0"/>
                <a:cs typeface="Arial" panose="020B0604020202020204" pitchFamily="34" charset="0"/>
              </a:rPr>
              <a:t>. </a:t>
            </a:r>
            <a:r>
              <a:rPr lang="en-GB" sz="1900" dirty="0" err="1">
                <a:latin typeface="Arial" panose="020B0604020202020204" pitchFamily="34" charset="0"/>
                <a:cs typeface="Arial" panose="020B0604020202020204" pitchFamily="34" charset="0"/>
              </a:rPr>
              <a:t>BJPsych</a:t>
            </a:r>
            <a:r>
              <a:rPr lang="en-GB" sz="1900" dirty="0">
                <a:latin typeface="Arial" panose="020B0604020202020204" pitchFamily="34" charset="0"/>
                <a:cs typeface="Arial" panose="020B0604020202020204" pitchFamily="34" charset="0"/>
              </a:rPr>
              <a:t> Advances, pp.1–12. </a:t>
            </a:r>
          </a:p>
        </p:txBody>
      </p:sp>
      <p:pic>
        <p:nvPicPr>
          <p:cNvPr id="57" name="Picture 56">
            <a:extLst>
              <a:ext uri="{FF2B5EF4-FFF2-40B4-BE49-F238E27FC236}">
                <a16:creationId xmlns:a16="http://schemas.microsoft.com/office/drawing/2014/main" id="{A006B92A-E280-A1C3-C970-D6A584369DE8}"/>
              </a:ext>
            </a:extLst>
          </p:cNvPr>
          <p:cNvPicPr>
            <a:picLocks noChangeAspect="1"/>
          </p:cNvPicPr>
          <p:nvPr/>
        </p:nvPicPr>
        <p:blipFill>
          <a:blip r:embed="rId5"/>
          <a:stretch>
            <a:fillRect/>
          </a:stretch>
        </p:blipFill>
        <p:spPr>
          <a:xfrm>
            <a:off x="23438812" y="5879042"/>
            <a:ext cx="8162852" cy="4103565"/>
          </a:xfrm>
          <a:prstGeom prst="rect">
            <a:avLst/>
          </a:prstGeom>
        </p:spPr>
      </p:pic>
      <p:sp>
        <p:nvSpPr>
          <p:cNvPr id="59" name="TextBox 58">
            <a:extLst>
              <a:ext uri="{FF2B5EF4-FFF2-40B4-BE49-F238E27FC236}">
                <a16:creationId xmlns:a16="http://schemas.microsoft.com/office/drawing/2014/main" id="{0514DECA-5B7C-5CE6-0BB1-37F30859D19A}"/>
              </a:ext>
            </a:extLst>
          </p:cNvPr>
          <p:cNvSpPr txBox="1"/>
          <p:nvPr/>
        </p:nvSpPr>
        <p:spPr>
          <a:xfrm>
            <a:off x="626134" y="19922004"/>
            <a:ext cx="9736685" cy="1938992"/>
          </a:xfrm>
          <a:prstGeom prst="rect">
            <a:avLst/>
          </a:prstGeom>
          <a:solidFill>
            <a:srgbClr val="C00000"/>
          </a:solidFill>
        </p:spPr>
        <p:txBody>
          <a:bodyPr wrap="square" rtlCol="0">
            <a:spAutoFit/>
          </a:bodyPr>
          <a:lstStyle/>
          <a:p>
            <a:r>
              <a:rPr lang="en-GB" sz="6000" dirty="0">
                <a:latin typeface="Arial" panose="020B0604020202020204" pitchFamily="34" charset="0"/>
                <a:cs typeface="Arial" panose="020B0604020202020204" pitchFamily="34" charset="0"/>
              </a:rPr>
              <a:t>How common is the disorder? </a:t>
            </a:r>
          </a:p>
        </p:txBody>
      </p:sp>
      <p:pic>
        <p:nvPicPr>
          <p:cNvPr id="60" name="Picture 59">
            <a:extLst>
              <a:ext uri="{FF2B5EF4-FFF2-40B4-BE49-F238E27FC236}">
                <a16:creationId xmlns:a16="http://schemas.microsoft.com/office/drawing/2014/main" id="{08296AC8-5622-2A64-4A8F-2939F3EFA374}"/>
              </a:ext>
            </a:extLst>
          </p:cNvPr>
          <p:cNvPicPr>
            <a:picLocks noChangeAspect="1"/>
          </p:cNvPicPr>
          <p:nvPr/>
        </p:nvPicPr>
        <p:blipFill>
          <a:blip r:embed="rId6"/>
          <a:stretch>
            <a:fillRect/>
          </a:stretch>
        </p:blipFill>
        <p:spPr>
          <a:xfrm>
            <a:off x="7536659" y="14175131"/>
            <a:ext cx="4110933" cy="3677335"/>
          </a:xfrm>
          <a:prstGeom prst="rect">
            <a:avLst/>
          </a:prstGeom>
        </p:spPr>
      </p:pic>
      <p:pic>
        <p:nvPicPr>
          <p:cNvPr id="61" name="Picture 60">
            <a:extLst>
              <a:ext uri="{FF2B5EF4-FFF2-40B4-BE49-F238E27FC236}">
                <a16:creationId xmlns:a16="http://schemas.microsoft.com/office/drawing/2014/main" id="{46788E2B-4670-60EC-F058-CCF727CD3624}"/>
              </a:ext>
            </a:extLst>
          </p:cNvPr>
          <p:cNvPicPr>
            <a:picLocks noChangeAspect="1"/>
          </p:cNvPicPr>
          <p:nvPr/>
        </p:nvPicPr>
        <p:blipFill>
          <a:blip r:embed="rId7"/>
          <a:stretch>
            <a:fillRect/>
          </a:stretch>
        </p:blipFill>
        <p:spPr>
          <a:xfrm>
            <a:off x="27231973" y="23377064"/>
            <a:ext cx="5803146" cy="3662294"/>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13322</TotalTime>
  <Words>1265</Words>
  <Application>Microsoft Office PowerPoint</Application>
  <PresentationFormat>Custom</PresentationFormat>
  <Paragraphs>146</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Marinela Braganca Student number : 2328116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Marinela Bragança</cp:lastModifiedBy>
  <cp:revision>87</cp:revision>
  <cp:lastPrinted>2015-06-29T17:31:11Z</cp:lastPrinted>
  <dcterms:created xsi:type="dcterms:W3CDTF">2012-02-03T19:11:35Z</dcterms:created>
  <dcterms:modified xsi:type="dcterms:W3CDTF">2026-03-27T10:41:47Z</dcterms:modified>
</cp:coreProperties>
</file>