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0" r:id="rId1"/>
    <p:sldMasterId id="2147483672" r:id="rId2"/>
  </p:sldMasterIdLst>
  <p:notesMasterIdLst>
    <p:notesMasterId r:id="rId53"/>
  </p:notesMasterIdLst>
  <p:sldIdLst>
    <p:sldId id="256" r:id="rId3"/>
    <p:sldId id="257" r:id="rId4"/>
    <p:sldId id="283" r:id="rId5"/>
    <p:sldId id="258" r:id="rId6"/>
    <p:sldId id="281" r:id="rId7"/>
    <p:sldId id="277" r:id="rId8"/>
    <p:sldId id="284" r:id="rId9"/>
    <p:sldId id="285" r:id="rId10"/>
    <p:sldId id="294" r:id="rId11"/>
    <p:sldId id="296" r:id="rId12"/>
    <p:sldId id="302" r:id="rId13"/>
    <p:sldId id="298" r:id="rId14"/>
    <p:sldId id="299" r:id="rId15"/>
    <p:sldId id="301" r:id="rId16"/>
    <p:sldId id="303" r:id="rId17"/>
    <p:sldId id="300" r:id="rId18"/>
    <p:sldId id="279" r:id="rId19"/>
    <p:sldId id="306" r:id="rId20"/>
    <p:sldId id="259" r:id="rId21"/>
    <p:sldId id="282" r:id="rId22"/>
    <p:sldId id="262" r:id="rId23"/>
    <p:sldId id="317" r:id="rId24"/>
    <p:sldId id="318" r:id="rId25"/>
    <p:sldId id="270" r:id="rId26"/>
    <p:sldId id="264" r:id="rId27"/>
    <p:sldId id="307" r:id="rId28"/>
    <p:sldId id="265" r:id="rId29"/>
    <p:sldId id="315" r:id="rId30"/>
    <p:sldId id="314" r:id="rId31"/>
    <p:sldId id="304" r:id="rId32"/>
    <p:sldId id="286" r:id="rId33"/>
    <p:sldId id="287" r:id="rId34"/>
    <p:sldId id="312" r:id="rId35"/>
    <p:sldId id="313" r:id="rId36"/>
    <p:sldId id="288" r:id="rId37"/>
    <p:sldId id="293" r:id="rId38"/>
    <p:sldId id="290" r:id="rId39"/>
    <p:sldId id="308" r:id="rId40"/>
    <p:sldId id="309" r:id="rId41"/>
    <p:sldId id="310" r:id="rId42"/>
    <p:sldId id="289" r:id="rId43"/>
    <p:sldId id="266" r:id="rId44"/>
    <p:sldId id="280" r:id="rId45"/>
    <p:sldId id="292" r:id="rId46"/>
    <p:sldId id="267" r:id="rId47"/>
    <p:sldId id="268" r:id="rId48"/>
    <p:sldId id="276" r:id="rId49"/>
    <p:sldId id="269" r:id="rId50"/>
    <p:sldId id="261" r:id="rId51"/>
    <p:sldId id="274" r:id="rId5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4" d="100"/>
          <a:sy n="84" d="100"/>
        </p:scale>
        <p:origin x="1426" y="8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1027"/>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notesMaster" Target="notesMasters/notesMaster1.xml"/><Relationship Id="rId58"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theme" Target="theme/theme1.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4E2E30-6274-4D4B-9622-25A2E18FE857}" type="doc">
      <dgm:prSet loTypeId="urn:microsoft.com/office/officeart/2005/8/layout/arrow3" loCatId="relationship" qsTypeId="urn:microsoft.com/office/officeart/2005/8/quickstyle/simple1" qsCatId="simple" csTypeId="urn:microsoft.com/office/officeart/2005/8/colors/colorful1" csCatId="colorful" phldr="1"/>
      <dgm:spPr/>
      <dgm:t>
        <a:bodyPr/>
        <a:lstStyle/>
        <a:p>
          <a:endParaRPr lang="en-GB"/>
        </a:p>
      </dgm:t>
    </dgm:pt>
    <dgm:pt modelId="{6C53A5A2-B139-4704-BF7E-DFDBFCC097D5}">
      <dgm:prSet phldrT="[Text]" custT="1"/>
      <dgm:spPr>
        <a:solidFill>
          <a:srgbClr val="FFC000"/>
        </a:solidFill>
      </dgm:spPr>
      <dgm:t>
        <a:bodyPr/>
        <a:lstStyle/>
        <a:p>
          <a:r>
            <a:rPr lang="en-GB" sz="4000" dirty="0" smtClean="0"/>
            <a:t>Voluntary societies</a:t>
          </a:r>
          <a:endParaRPr lang="en-GB" sz="4000" dirty="0"/>
        </a:p>
      </dgm:t>
    </dgm:pt>
    <dgm:pt modelId="{1D2A5F6B-02C3-442C-92FC-E7923B1D3067}" type="parTrans" cxnId="{3968DC63-6833-40A2-B992-6533E04EAB7F}">
      <dgm:prSet/>
      <dgm:spPr/>
      <dgm:t>
        <a:bodyPr/>
        <a:lstStyle/>
        <a:p>
          <a:endParaRPr lang="en-GB"/>
        </a:p>
      </dgm:t>
    </dgm:pt>
    <dgm:pt modelId="{57F2C924-8133-4A06-88DE-0086000291F2}" type="sibTrans" cxnId="{3968DC63-6833-40A2-B992-6533E04EAB7F}">
      <dgm:prSet/>
      <dgm:spPr/>
      <dgm:t>
        <a:bodyPr/>
        <a:lstStyle/>
        <a:p>
          <a:endParaRPr lang="en-GB"/>
        </a:p>
      </dgm:t>
    </dgm:pt>
    <dgm:pt modelId="{F19693EC-7E9F-4990-8BEB-A2C0ED6A5045}">
      <dgm:prSet phldrT="[Text]" custT="1"/>
      <dgm:spPr>
        <a:solidFill>
          <a:srgbClr val="FFC000"/>
        </a:solidFill>
      </dgm:spPr>
      <dgm:t>
        <a:bodyPr/>
        <a:lstStyle/>
        <a:p>
          <a:r>
            <a:rPr lang="en-GB" sz="4000" dirty="0" smtClean="0"/>
            <a:t>Government</a:t>
          </a:r>
          <a:endParaRPr lang="en-GB" sz="4000" dirty="0"/>
        </a:p>
      </dgm:t>
    </dgm:pt>
    <dgm:pt modelId="{AD1E21B5-23C5-4C43-A82A-DF6CFA50490B}" type="parTrans" cxnId="{81790B79-789C-4C06-982B-7DA0C0110974}">
      <dgm:prSet/>
      <dgm:spPr/>
      <dgm:t>
        <a:bodyPr/>
        <a:lstStyle/>
        <a:p>
          <a:endParaRPr lang="en-GB"/>
        </a:p>
      </dgm:t>
    </dgm:pt>
    <dgm:pt modelId="{8182FDC4-D817-40F4-9589-B42A96F8DC00}" type="sibTrans" cxnId="{81790B79-789C-4C06-982B-7DA0C0110974}">
      <dgm:prSet/>
      <dgm:spPr/>
      <dgm:t>
        <a:bodyPr/>
        <a:lstStyle/>
        <a:p>
          <a:endParaRPr lang="en-GB"/>
        </a:p>
      </dgm:t>
    </dgm:pt>
    <dgm:pt modelId="{A1D370C1-5036-4E33-9B1C-696FF332661B}" type="pres">
      <dgm:prSet presAssocID="{DE4E2E30-6274-4D4B-9622-25A2E18FE857}" presName="compositeShape" presStyleCnt="0">
        <dgm:presLayoutVars>
          <dgm:chMax val="2"/>
          <dgm:dir/>
          <dgm:resizeHandles val="exact"/>
        </dgm:presLayoutVars>
      </dgm:prSet>
      <dgm:spPr/>
      <dgm:t>
        <a:bodyPr/>
        <a:lstStyle/>
        <a:p>
          <a:endParaRPr lang="en-GB"/>
        </a:p>
      </dgm:t>
    </dgm:pt>
    <dgm:pt modelId="{F979E7DA-356B-4ADD-9BD3-E446BEAFF015}" type="pres">
      <dgm:prSet presAssocID="{DE4E2E30-6274-4D4B-9622-25A2E18FE857}" presName="divider" presStyleLbl="fgShp" presStyleIdx="0" presStyleCnt="1"/>
      <dgm:spPr/>
    </dgm:pt>
    <dgm:pt modelId="{A706C8FD-CFA1-494F-AD40-C22854DA1064}" type="pres">
      <dgm:prSet presAssocID="{6C53A5A2-B139-4704-BF7E-DFDBFCC097D5}" presName="downArrow" presStyleLbl="node1" presStyleIdx="0" presStyleCnt="2"/>
      <dgm:spPr/>
    </dgm:pt>
    <dgm:pt modelId="{9F5157FB-5A0A-4C5D-87BB-F64BDAB42770}" type="pres">
      <dgm:prSet presAssocID="{6C53A5A2-B139-4704-BF7E-DFDBFCC097D5}" presName="downArrowText" presStyleLbl="revTx" presStyleIdx="0" presStyleCnt="2" custScaleX="138478" custScaleY="60792">
        <dgm:presLayoutVars>
          <dgm:bulletEnabled val="1"/>
        </dgm:presLayoutVars>
      </dgm:prSet>
      <dgm:spPr/>
      <dgm:t>
        <a:bodyPr/>
        <a:lstStyle/>
        <a:p>
          <a:endParaRPr lang="en-GB"/>
        </a:p>
      </dgm:t>
    </dgm:pt>
    <dgm:pt modelId="{9EC5A958-BC9A-4629-A28E-D648819C34CD}" type="pres">
      <dgm:prSet presAssocID="{F19693EC-7E9F-4990-8BEB-A2C0ED6A5045}" presName="upArrow" presStyleLbl="node1" presStyleIdx="1" presStyleCnt="2"/>
      <dgm:spPr/>
    </dgm:pt>
    <dgm:pt modelId="{77CEDEB1-E4A5-4400-92A2-770753B06906}" type="pres">
      <dgm:prSet presAssocID="{F19693EC-7E9F-4990-8BEB-A2C0ED6A5045}" presName="upArrowText" presStyleLbl="revTx" presStyleIdx="1" presStyleCnt="2" custScaleX="133631" custScaleY="62894" custLinFactNeighborX="14583" custLinFactNeighborY="-14410">
        <dgm:presLayoutVars>
          <dgm:bulletEnabled val="1"/>
        </dgm:presLayoutVars>
      </dgm:prSet>
      <dgm:spPr/>
      <dgm:t>
        <a:bodyPr/>
        <a:lstStyle/>
        <a:p>
          <a:endParaRPr lang="en-GB"/>
        </a:p>
      </dgm:t>
    </dgm:pt>
  </dgm:ptLst>
  <dgm:cxnLst>
    <dgm:cxn modelId="{C6EA19F2-9199-4D15-A131-B99C30B019E1}" type="presOf" srcId="{F19693EC-7E9F-4990-8BEB-A2C0ED6A5045}" destId="{77CEDEB1-E4A5-4400-92A2-770753B06906}" srcOrd="0" destOrd="0" presId="urn:microsoft.com/office/officeart/2005/8/layout/arrow3"/>
    <dgm:cxn modelId="{81790B79-789C-4C06-982B-7DA0C0110974}" srcId="{DE4E2E30-6274-4D4B-9622-25A2E18FE857}" destId="{F19693EC-7E9F-4990-8BEB-A2C0ED6A5045}" srcOrd="1" destOrd="0" parTransId="{AD1E21B5-23C5-4C43-A82A-DF6CFA50490B}" sibTransId="{8182FDC4-D817-40F4-9589-B42A96F8DC00}"/>
    <dgm:cxn modelId="{C34298BD-AE50-4620-B7BA-B724A5FF089B}" type="presOf" srcId="{6C53A5A2-B139-4704-BF7E-DFDBFCC097D5}" destId="{9F5157FB-5A0A-4C5D-87BB-F64BDAB42770}" srcOrd="0" destOrd="0" presId="urn:microsoft.com/office/officeart/2005/8/layout/arrow3"/>
    <dgm:cxn modelId="{3968DC63-6833-40A2-B992-6533E04EAB7F}" srcId="{DE4E2E30-6274-4D4B-9622-25A2E18FE857}" destId="{6C53A5A2-B139-4704-BF7E-DFDBFCC097D5}" srcOrd="0" destOrd="0" parTransId="{1D2A5F6B-02C3-442C-92FC-E7923B1D3067}" sibTransId="{57F2C924-8133-4A06-88DE-0086000291F2}"/>
    <dgm:cxn modelId="{16699366-51C0-497E-93C9-AA68A2DF1BD9}" type="presOf" srcId="{DE4E2E30-6274-4D4B-9622-25A2E18FE857}" destId="{A1D370C1-5036-4E33-9B1C-696FF332661B}" srcOrd="0" destOrd="0" presId="urn:microsoft.com/office/officeart/2005/8/layout/arrow3"/>
    <dgm:cxn modelId="{46D473C4-8880-4B10-BBD1-DA2D4158DB76}" type="presParOf" srcId="{A1D370C1-5036-4E33-9B1C-696FF332661B}" destId="{F979E7DA-356B-4ADD-9BD3-E446BEAFF015}" srcOrd="0" destOrd="0" presId="urn:microsoft.com/office/officeart/2005/8/layout/arrow3"/>
    <dgm:cxn modelId="{EBB2444D-B474-49D5-9F65-299F1A7E4800}" type="presParOf" srcId="{A1D370C1-5036-4E33-9B1C-696FF332661B}" destId="{A706C8FD-CFA1-494F-AD40-C22854DA1064}" srcOrd="1" destOrd="0" presId="urn:microsoft.com/office/officeart/2005/8/layout/arrow3"/>
    <dgm:cxn modelId="{3D4CFA1F-98BD-4806-B2C3-1034BB24A090}" type="presParOf" srcId="{A1D370C1-5036-4E33-9B1C-696FF332661B}" destId="{9F5157FB-5A0A-4C5D-87BB-F64BDAB42770}" srcOrd="2" destOrd="0" presId="urn:microsoft.com/office/officeart/2005/8/layout/arrow3"/>
    <dgm:cxn modelId="{7C0BFD38-95C4-481C-8DB9-B1B645A1839C}" type="presParOf" srcId="{A1D370C1-5036-4E33-9B1C-696FF332661B}" destId="{9EC5A958-BC9A-4629-A28E-D648819C34CD}" srcOrd="3" destOrd="0" presId="urn:microsoft.com/office/officeart/2005/8/layout/arrow3"/>
    <dgm:cxn modelId="{B662F28A-F119-4F56-845F-5E8BC26E5009}" type="presParOf" srcId="{A1D370C1-5036-4E33-9B1C-696FF332661B}" destId="{77CEDEB1-E4A5-4400-92A2-770753B06906}" srcOrd="4" destOrd="0" presId="urn:microsoft.com/office/officeart/2005/8/layout/arrow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79E7DA-356B-4ADD-9BD3-E446BEAFF015}">
      <dsp:nvSpPr>
        <dsp:cNvPr id="0" name=""/>
        <dsp:cNvSpPr/>
      </dsp:nvSpPr>
      <dsp:spPr>
        <a:xfrm rot="21300000">
          <a:off x="34373" y="2296271"/>
          <a:ext cx="11132652" cy="1274856"/>
        </a:xfrm>
        <a:prstGeom prst="mathMinus">
          <a:avLst/>
        </a:prstGeom>
        <a:solidFill>
          <a:schemeClr val="accent2">
            <a:tint val="40000"/>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706C8FD-CFA1-494F-AD40-C22854DA1064}">
      <dsp:nvSpPr>
        <dsp:cNvPr id="0" name=""/>
        <dsp:cNvSpPr/>
      </dsp:nvSpPr>
      <dsp:spPr>
        <a:xfrm>
          <a:off x="1344168" y="293370"/>
          <a:ext cx="3360420" cy="2346959"/>
        </a:xfrm>
        <a:prstGeom prst="downArrow">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F5157FB-5A0A-4C5D-87BB-F64BDAB42770}">
      <dsp:nvSpPr>
        <dsp:cNvPr id="0" name=""/>
        <dsp:cNvSpPr/>
      </dsp:nvSpPr>
      <dsp:spPr>
        <a:xfrm>
          <a:off x="5247130" y="483102"/>
          <a:ext cx="4963671" cy="1498102"/>
        </a:xfrm>
        <a:prstGeom prst="rect">
          <a:avLst/>
        </a:prstGeom>
        <a:solidFill>
          <a:srgbClr val="FFC000"/>
        </a:solidFill>
        <a:ln>
          <a:noFill/>
        </a:ln>
        <a:effectLst/>
      </dsp:spPr>
      <dsp:style>
        <a:lnRef idx="0">
          <a:scrgbClr r="0" g="0" b="0"/>
        </a:lnRef>
        <a:fillRef idx="0">
          <a:scrgbClr r="0" g="0" b="0"/>
        </a:fillRef>
        <a:effectRef idx="0">
          <a:scrgbClr r="0" g="0" b="0"/>
        </a:effectRef>
        <a:fontRef idx="minor"/>
      </dsp:style>
      <dsp:txBody>
        <a:bodyPr spcFirstLastPara="0" vert="horz" wrap="square" lIns="284480" tIns="284480" rIns="284480" bIns="284480" numCol="1" spcCol="1270" anchor="ctr" anchorCtr="0">
          <a:noAutofit/>
        </a:bodyPr>
        <a:lstStyle/>
        <a:p>
          <a:pPr lvl="0" algn="ctr" defTabSz="1778000">
            <a:lnSpc>
              <a:spcPct val="90000"/>
            </a:lnSpc>
            <a:spcBef>
              <a:spcPct val="0"/>
            </a:spcBef>
            <a:spcAft>
              <a:spcPct val="35000"/>
            </a:spcAft>
          </a:pPr>
          <a:r>
            <a:rPr lang="en-GB" sz="4000" kern="1200" dirty="0" smtClean="0"/>
            <a:t>Voluntary societies</a:t>
          </a:r>
          <a:endParaRPr lang="en-GB" sz="4000" kern="1200" dirty="0"/>
        </a:p>
      </dsp:txBody>
      <dsp:txXfrm>
        <a:off x="5247130" y="483102"/>
        <a:ext cx="4963671" cy="1498102"/>
      </dsp:txXfrm>
    </dsp:sp>
    <dsp:sp modelId="{9EC5A958-BC9A-4629-A28E-D648819C34CD}">
      <dsp:nvSpPr>
        <dsp:cNvPr id="0" name=""/>
        <dsp:cNvSpPr/>
      </dsp:nvSpPr>
      <dsp:spPr>
        <a:xfrm>
          <a:off x="6496811" y="3227070"/>
          <a:ext cx="3360420" cy="2346959"/>
        </a:xfrm>
        <a:prstGeom prst="upArrow">
          <a:avLst/>
        </a:prstGeom>
        <a:solidFill>
          <a:schemeClr val="accent3">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CEDEB1-E4A5-4400-92A2-770753B06906}">
      <dsp:nvSpPr>
        <dsp:cNvPr id="0" name=""/>
        <dsp:cNvSpPr/>
      </dsp:nvSpPr>
      <dsp:spPr>
        <a:xfrm>
          <a:off x="1600187" y="3505188"/>
          <a:ext cx="4789933" cy="1549901"/>
        </a:xfrm>
        <a:prstGeom prst="rect">
          <a:avLst/>
        </a:prstGeom>
        <a:solidFill>
          <a:srgbClr val="FFC000"/>
        </a:solidFill>
        <a:ln>
          <a:noFill/>
        </a:ln>
        <a:effectLst/>
      </dsp:spPr>
      <dsp:style>
        <a:lnRef idx="0">
          <a:scrgbClr r="0" g="0" b="0"/>
        </a:lnRef>
        <a:fillRef idx="0">
          <a:scrgbClr r="0" g="0" b="0"/>
        </a:fillRef>
        <a:effectRef idx="0">
          <a:scrgbClr r="0" g="0" b="0"/>
        </a:effectRef>
        <a:fontRef idx="minor"/>
      </dsp:style>
      <dsp:txBody>
        <a:bodyPr spcFirstLastPara="0" vert="horz" wrap="square" lIns="284480" tIns="284480" rIns="284480" bIns="284480" numCol="1" spcCol="1270" anchor="ctr" anchorCtr="0">
          <a:noAutofit/>
        </a:bodyPr>
        <a:lstStyle/>
        <a:p>
          <a:pPr lvl="0" algn="ctr" defTabSz="1778000">
            <a:lnSpc>
              <a:spcPct val="90000"/>
            </a:lnSpc>
            <a:spcBef>
              <a:spcPct val="0"/>
            </a:spcBef>
            <a:spcAft>
              <a:spcPct val="35000"/>
            </a:spcAft>
          </a:pPr>
          <a:r>
            <a:rPr lang="en-GB" sz="4000" kern="1200" dirty="0" smtClean="0"/>
            <a:t>Government</a:t>
          </a:r>
          <a:endParaRPr lang="en-GB" sz="4000" kern="1200" dirty="0"/>
        </a:p>
      </dsp:txBody>
      <dsp:txXfrm>
        <a:off x="1600187" y="3505188"/>
        <a:ext cx="4789933" cy="1549901"/>
      </dsp:txXfrm>
    </dsp:sp>
  </dsp:spTree>
</dsp:drawing>
</file>

<file path=ppt/diagrams/layout1.xml><?xml version="1.0" encoding="utf-8"?>
<dgm:layoutDef xmlns:dgm="http://schemas.openxmlformats.org/drawingml/2006/diagram" xmlns:a="http://schemas.openxmlformats.org/drawingml/2006/main" uniqueId="urn:microsoft.com/office/officeart/2005/8/layout/arrow3">
  <dgm:title val=""/>
  <dgm:desc val=""/>
  <dgm:catLst>
    <dgm:cat type="relationship" pri="5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none"/>
      <dgm:param type="vertAlign" val="none"/>
    </dgm:alg>
    <dgm:shape xmlns:r="http://schemas.openxmlformats.org/officeDocument/2006/relationships" r:blip="">
      <dgm:adjLst/>
    </dgm:shape>
    <dgm:presOf/>
    <dgm:choose name="Name0">
      <dgm:if name="Name1" func="var" arg="dir" op="equ" val="norm">
        <dgm:choose name="Name2">
          <dgm:if name="Name3"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l" for="ch" forName="downArrow" refType="w" fact="0.1"/>
              <dgm:constr type="t" for="ch" forName="downArrow" refType="h" fact="0.05"/>
              <dgm:constr type="lOff" for="ch" forName="downArrow" refType="w" fact="0.02"/>
              <dgm:constr type="w" for="ch" forName="downArrowText" refType="w" fact="0.32"/>
              <dgm:constr type="h" for="ch" forName="downArrowText" refType="h" fact="0.42"/>
              <dgm:constr type="t" for="ch" forName="downArrowText"/>
              <dgm:constr type="r" for="ch" forName="downArrowText" refType="w" fact="0.85"/>
              <dgm:constr type="w" for="ch" forName="upArrow" refType="w" fact="0.3"/>
              <dgm:constr type="h" for="ch" forName="upArrow" refType="h" fact="0.4"/>
              <dgm:constr type="b" for="ch" forName="upArrow" refType="h" fact="0.95"/>
              <dgm:constr type="r" for="ch" forName="upArrow" refType="w" fact="0.9"/>
              <dgm:constr type="rOff" for="ch" forName="upArrow" refType="w" fact="-0.02"/>
              <dgm:constr type="w" for="ch" forName="upArrowText" refType="w" fact="0.32"/>
              <dgm:constr type="h" for="ch" forName="upArrowText" refType="h" fact="0.42"/>
              <dgm:constr type="b" for="ch" forName="upArrowText" refType="h"/>
              <dgm:constr type="l" for="ch" forName="upArrowText" refType="w" fact="0.15"/>
              <dgm:constr type="primFontSz" for="ch" ptType="node" op="equ" val="65"/>
            </dgm:constrLst>
          </dgm:if>
          <dgm:else name="Name4">
            <dgm:constrLst>
              <dgm:constr type="w" for="ch" forName="downArrow" refType="w" fact="0.4"/>
              <dgm:constr type="h" for="ch" forName="downArrow" refType="h" fact="0.8"/>
              <dgm:constr type="l" for="ch" forName="downArrow" refType="w" fact="0.02"/>
              <dgm:constr type="t" for="ch" forName="downArrow" refType="h" fact="0.05"/>
              <dgm:constr type="lOff" for="ch" forName="downArrow" refType="w" fact="0.02"/>
              <dgm:constr type="w" for="ch" forName="downArrowText" refType="w" fact="0.5"/>
              <dgm:constr type="h" for="ch" forName="downArrowText" refType="h"/>
              <dgm:constr type="t" for="ch" forName="downArrowText"/>
              <dgm:constr type="r" for="ch" forName="downArrowText" refType="w"/>
              <dgm:constr type="primFontSz" for="ch" ptType="node" op="equ" val="65"/>
            </dgm:constrLst>
          </dgm:else>
        </dgm:choose>
      </dgm:if>
      <dgm:else name="Name5">
        <dgm:choose name="Name6">
          <dgm:if name="Name7"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r" for="ch" forName="downArrow" refType="w" fact="0.9"/>
              <dgm:constr type="t" for="ch" forName="downArrow" refType="h" fact="0.05"/>
              <dgm:constr type="rOff" for="ch" forName="downArrow" refType="w" fact="-0.02"/>
              <dgm:constr type="w" for="ch" forName="downArrowText" refType="w" fact="0.32"/>
              <dgm:constr type="h" for="ch" forName="downArrowText" refType="h" fact="0.42"/>
              <dgm:constr type="t" for="ch" forName="downArrowText"/>
              <dgm:constr type="l" for="ch" forName="downArrowText" refType="w" fact="0.15"/>
              <dgm:constr type="w" for="ch" forName="upArrow" refType="w" fact="0.3"/>
              <dgm:constr type="h" for="ch" forName="upArrow" refType="h" fact="0.4"/>
              <dgm:constr type="b" for="ch" forName="upArrow" refType="h" fact="0.95"/>
              <dgm:constr type="l" for="ch" forName="upArrow" refType="w" fact="0.1"/>
              <dgm:constr type="lOff" for="ch" forName="upArrow" refType="w" fact="0.02"/>
              <dgm:constr type="w" for="ch" forName="upArrowText" refType="w" fact="0.32"/>
              <dgm:constr type="h" for="ch" forName="upArrowText" refType="h" fact="0.42"/>
              <dgm:constr type="b" for="ch" forName="upArrowText" refType="h"/>
              <dgm:constr type="r" for="ch" forName="upArrowText" refType="w" fact="0.85"/>
              <dgm:constr type="primFontSz" for="ch" ptType="node" op="equ" val="65"/>
            </dgm:constrLst>
          </dgm:if>
          <dgm:else name="Name8">
            <dgm:constrLst>
              <dgm:constr type="w" for="ch" forName="downArrow" refType="w" fact="0.4"/>
              <dgm:constr type="h" for="ch" forName="downArrow" refType="h" fact="0.8"/>
              <dgm:constr type="r" for="ch" forName="downArrow" refType="w" fact="0.98"/>
              <dgm:constr type="t" for="ch" forName="downArrow" refType="h" fact="0.05"/>
              <dgm:constr type="rOff" for="ch" forName="downArrow" refType="w" fact="-0.02"/>
              <dgm:constr type="w" for="ch" forName="downArrowText" refType="w" fact="0.5"/>
              <dgm:constr type="h" for="ch" forName="downArrowText" refType="h"/>
              <dgm:constr type="t" for="ch" forName="downArrowText"/>
              <dgm:constr type="l" for="ch" forName="downArrowText"/>
              <dgm:constr type="primFontSz" for="ch" ptType="node" op="equ" val="65"/>
            </dgm:constrLst>
          </dgm:else>
        </dgm:choose>
      </dgm:else>
    </dgm:choose>
    <dgm:ruleLst/>
    <dgm:choose name="Name9">
      <dgm:if name="Name10" axis="ch" ptType="node" func="cnt" op="gte" val="2">
        <dgm:layoutNode name="divider" styleLbl="fgShp">
          <dgm:alg type="sp"/>
          <dgm:choose name="Name11">
            <dgm:if name="Name12" func="var" arg="dir" op="equ" val="norm">
              <dgm:shape xmlns:r="http://schemas.openxmlformats.org/officeDocument/2006/relationships" rot="-5" type="mathMinus" r:blip="">
                <dgm:adjLst/>
              </dgm:shape>
            </dgm:if>
            <dgm:else name="Name13">
              <dgm:shape xmlns:r="http://schemas.openxmlformats.org/officeDocument/2006/relationships" rot="5" type="mathMinus" r:blip="">
                <dgm:adjLst/>
              </dgm:shape>
            </dgm:else>
          </dgm:choose>
          <dgm:presOf/>
          <dgm:constrLst/>
          <dgm:ruleLst/>
        </dgm:layoutNode>
      </dgm:if>
      <dgm:else name="Name14"/>
    </dgm:choose>
    <dgm:forEach name="Name15" axis="ch" ptType="node"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forEach name="Name16" axis="ch" ptType="node" st="2" cnt="1">
      <dgm:layoutNode name="upArrow" styleLbl="node1">
        <dgm:alg type="sp"/>
        <dgm:shape xmlns:r="http://schemas.openxmlformats.org/officeDocument/2006/relationships" type="upArrow" r:blip="">
          <dgm:adjLst/>
        </dgm:shape>
        <dgm:presOf/>
        <dgm:constrLst/>
        <dgm:ruleLst/>
      </dgm:layoutNode>
      <dgm:layoutNode name="up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AFE7AF1-1149-4117-9CC2-37F199EB9C2E}" type="datetimeFigureOut">
              <a:rPr lang="en-US" smtClean="0"/>
              <a:pPr/>
              <a:t>11/26/2018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0AB3EFE-2CE7-4873-86F6-3A2D1C865E72}" type="slidenum">
              <a:rPr lang="en-GB" smtClean="0"/>
              <a:pPr/>
              <a:t>‹#›</a:t>
            </a:fld>
            <a:endParaRPr lang="en-GB"/>
          </a:p>
        </p:txBody>
      </p:sp>
    </p:spTree>
    <p:extLst>
      <p:ext uri="{BB962C8B-B14F-4D97-AF65-F5344CB8AC3E}">
        <p14:creationId xmlns:p14="http://schemas.microsoft.com/office/powerpoint/2010/main" val="7965137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0AB3EFE-2CE7-4873-86F6-3A2D1C865E72}" type="slidenum">
              <a:rPr lang="en-GB" smtClean="0"/>
              <a:pPr/>
              <a:t>27</a:t>
            </a:fld>
            <a:endParaRPr lang="en-GB"/>
          </a:p>
        </p:txBody>
      </p:sp>
    </p:spTree>
    <p:extLst>
      <p:ext uri="{BB962C8B-B14F-4D97-AF65-F5344CB8AC3E}">
        <p14:creationId xmlns:p14="http://schemas.microsoft.com/office/powerpoint/2010/main" val="1292119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1E6403E5-C3DC-49AB-9B99-87F62ED8AE65}" type="datetime1">
              <a:rPr lang="en-US" smtClean="0"/>
              <a:pPr/>
              <a:t>11/26/2018</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78C8EB9-0850-4756-B2F3-CC6E7046CB55}" type="datetime1">
              <a:rPr lang="en-US" smtClean="0"/>
              <a:pPr/>
              <a:t>11/26/2018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24BB199E-8426-4961-A568-643B00939C53}" type="datetime1">
              <a:rPr lang="en-US" smtClean="0"/>
              <a:pPr/>
              <a:t>11/26/2018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B4C61273-8C97-4F87-B08F-D27984056A7F}" type="datetime1">
              <a:rPr lang="en-US" smtClean="0"/>
              <a:pPr/>
              <a:t>11/26/2018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0BF8AAF1-C5E2-4696-9CD4-E2206E5A16D6}" type="datetime1">
              <a:rPr lang="en-US" smtClean="0"/>
              <a:pPr/>
              <a:t>11/26/2018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CEFEE3D1-F5D3-40C8-B765-90ECD40D36B3}" type="datetime1">
              <a:rPr lang="en-US" smtClean="0"/>
              <a:pPr/>
              <a:t>11/26/2018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C9E86FA-7158-4623-ADD8-802EE26B3947}" type="datetime1">
              <a:rPr lang="en-US" smtClean="0"/>
              <a:pPr/>
              <a:t>11/26/2018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09EC4455-46AD-4E36-B693-07E47CCACCFC}" type="datetime1">
              <a:rPr lang="en-US" smtClean="0"/>
              <a:pPr/>
              <a:t>11/26/2018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B89FE652-9140-4270-9627-60CAEC70D25E}" type="datetime1">
              <a:rPr lang="en-US" smtClean="0"/>
              <a:pPr/>
              <a:t>11/26/2018</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B6F15528-21DE-4FAA-801E-634DDDAF4B2B}" type="slidenum">
              <a:rPr lang="en-US" smtClean="0"/>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D0130584-76C9-435D-811B-223106C7BA24}" type="datetime1">
              <a:rPr lang="en-US" smtClean="0"/>
              <a:pPr/>
              <a:t>11/26/2018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4DAD6CA-432B-45AB-A1DE-25ADCF07E870}" type="datetime1">
              <a:rPr lang="en-US" smtClean="0"/>
              <a:pPr/>
              <a:t>11/26/2018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B71A169-6760-4451-B567-DD5E360501F2}" type="datetimeFigureOut">
              <a:rPr lang="en-GB" smtClean="0">
                <a:solidFill>
                  <a:prstClr val="black">
                    <a:tint val="75000"/>
                  </a:prstClr>
                </a:solidFill>
              </a:rPr>
              <a:pPr/>
              <a:t>26/11/2018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636893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B71A169-6760-4451-B567-DD5E360501F2}" type="datetimeFigureOut">
              <a:rPr lang="en-GB" smtClean="0">
                <a:solidFill>
                  <a:prstClr val="black">
                    <a:tint val="75000"/>
                  </a:prstClr>
                </a:solidFill>
              </a:rPr>
              <a:pPr/>
              <a:t>26/11/2018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63729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71A169-6760-4451-B567-DD5E360501F2}" type="datetimeFigureOut">
              <a:rPr lang="en-GB" smtClean="0">
                <a:solidFill>
                  <a:prstClr val="black">
                    <a:tint val="75000"/>
                  </a:prstClr>
                </a:solidFill>
              </a:rPr>
              <a:pPr/>
              <a:t>26/11/2018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915039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B71A169-6760-4451-B567-DD5E360501F2}" type="datetimeFigureOut">
              <a:rPr lang="en-GB" smtClean="0">
                <a:solidFill>
                  <a:prstClr val="black">
                    <a:tint val="75000"/>
                  </a:prstClr>
                </a:solidFill>
              </a:rPr>
              <a:pPr/>
              <a:t>26/11/2018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964211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B71A169-6760-4451-B567-DD5E360501F2}" type="datetimeFigureOut">
              <a:rPr lang="en-GB" smtClean="0">
                <a:solidFill>
                  <a:prstClr val="black">
                    <a:tint val="75000"/>
                  </a:prstClr>
                </a:solidFill>
              </a:rPr>
              <a:pPr/>
              <a:t>26/11/2018</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133444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B71A169-6760-4451-B567-DD5E360501F2}" type="datetimeFigureOut">
              <a:rPr lang="en-GB" smtClean="0">
                <a:solidFill>
                  <a:prstClr val="black">
                    <a:tint val="75000"/>
                  </a:prstClr>
                </a:solidFill>
              </a:rPr>
              <a:pPr/>
              <a:t>26/11/2018</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4624287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B71A169-6760-4451-B567-DD5E360501F2}" type="datetimeFigureOut">
              <a:rPr lang="en-GB" smtClean="0">
                <a:solidFill>
                  <a:prstClr val="black">
                    <a:tint val="75000"/>
                  </a:prstClr>
                </a:solidFill>
              </a:rPr>
              <a:pPr/>
              <a:t>26/11/2018</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128255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1B71A169-6760-4451-B567-DD5E360501F2}" type="datetimeFigureOut">
              <a:rPr lang="en-GB" smtClean="0">
                <a:solidFill>
                  <a:prstClr val="black">
                    <a:tint val="75000"/>
                  </a:prstClr>
                </a:solidFill>
              </a:rPr>
              <a:pPr/>
              <a:t>26/11/2018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8030096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1B71A169-6760-4451-B567-DD5E360501F2}" type="datetimeFigureOut">
              <a:rPr lang="en-GB" smtClean="0">
                <a:solidFill>
                  <a:prstClr val="black">
                    <a:tint val="75000"/>
                  </a:prstClr>
                </a:solidFill>
              </a:rPr>
              <a:pPr/>
              <a:t>26/11/2018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9209031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B71A169-6760-4451-B567-DD5E360501F2}" type="datetimeFigureOut">
              <a:rPr lang="en-GB" smtClean="0">
                <a:solidFill>
                  <a:prstClr val="black">
                    <a:tint val="75000"/>
                  </a:prstClr>
                </a:solidFill>
              </a:rPr>
              <a:pPr/>
              <a:t>26/11/2018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3398781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B71A169-6760-4451-B567-DD5E360501F2}" type="datetimeFigureOut">
              <a:rPr lang="en-GB" smtClean="0">
                <a:solidFill>
                  <a:prstClr val="black">
                    <a:tint val="75000"/>
                  </a:prstClr>
                </a:solidFill>
              </a:rPr>
              <a:pPr/>
              <a:t>26/11/2018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5870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963DBD9C-D60D-49C9-8DAB-B7B19305876D}" type="datetime1">
              <a:rPr lang="en-US" smtClean="0"/>
              <a:pPr/>
              <a:t>11/26/2018</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1B71A169-6760-4451-B567-DD5E360501F2}" type="datetimeFigureOut">
              <a:rPr lang="en-GB" smtClean="0">
                <a:solidFill>
                  <a:prstClr val="black">
                    <a:tint val="75000"/>
                  </a:prstClr>
                </a:solidFill>
              </a:rPr>
              <a:pPr/>
              <a:t>26/11/2018</a:t>
            </a:fld>
            <a:endParaRPr lang="en-GB">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8197F62-6C3C-41F7-A1BC-A026399F9CB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8754278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hyperlink" Target="http://www.choleraandthethames.co.uk/"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hyperlink" Target="http://www.choleraandthethames.co.uk/" TargetMode="Externa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www.choleraandthethames.co.uk/"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britannica.com/biography/Robert-Koch" TargetMode="Externa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www.choleraandthethames.co.uk/" TargetMode="Externa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fabians.org.uk/" TargetMode="Externa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booth.lse.ac.uk/" TargetMode="Externa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7.xml"/><Relationship Id="rId5" Type="http://schemas.openxmlformats.org/officeDocument/2006/relationships/image" Target="../media/image23.png"/><Relationship Id="rId4" Type="http://schemas.openxmlformats.org/officeDocument/2006/relationships/image" Target="../media/image22.png"/></Relationships>
</file>

<file path=ppt/slides/_rels/slide3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7.xml"/><Relationship Id="rId4" Type="http://schemas.openxmlformats.org/officeDocument/2006/relationships/image" Target="../media/image29.png"/></Relationships>
</file>

<file path=ppt/slides/_rels/slide3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wimd.wales.gov.uk/" TargetMode="Externa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hyperlink" Target="http://wimd.wales.gov.uk/explore?lang=en#z=13&amp;lat=51.621&amp;lng=-3.960&amp;domain=overall" TargetMode="External"/><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www.webbmemorialtrust.org.uk/download/publications_&amp;_reports/Beatrice_Webb_-_Her_quest_for_a_fairer_society.pdf" TargetMode="External"/><Relationship Id="rId2" Type="http://schemas.openxmlformats.org/officeDocument/2006/relationships/hyperlink" Target="https://www.fabians.org.uk/wp-content/uploads/2012/04/FromWorkhousetoWelfare.pdf" TargetMode="Externa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www.respublica.org.uk/" TargetMode="External"/><Relationship Id="rId2" Type="http://schemas.openxmlformats.org/officeDocument/2006/relationships/hyperlink" Target="http://www.fabians.org.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762000"/>
            <a:ext cx="3810000" cy="3886199"/>
          </a:xfrm>
        </p:spPr>
        <p:txBody>
          <a:bodyPr>
            <a:normAutofit/>
          </a:bodyPr>
          <a:lstStyle/>
          <a:p>
            <a:pPr algn="ctr"/>
            <a:r>
              <a:rPr lang="en-GB" dirty="0"/>
              <a:t>Social policy: </a:t>
            </a:r>
            <a:br>
              <a:rPr lang="en-GB" dirty="0"/>
            </a:br>
            <a:r>
              <a:rPr lang="en-GB" dirty="0"/>
              <a:t>a historical perspective</a:t>
            </a:r>
          </a:p>
        </p:txBody>
      </p:sp>
      <p:pic>
        <p:nvPicPr>
          <p:cNvPr id="4" name="Picture 3"/>
          <p:cNvPicPr>
            <a:picLocks noChangeAspect="1"/>
          </p:cNvPicPr>
          <p:nvPr/>
        </p:nvPicPr>
        <p:blipFill>
          <a:blip r:embed="rId2"/>
          <a:stretch>
            <a:fillRect/>
          </a:stretch>
        </p:blipFill>
        <p:spPr>
          <a:xfrm>
            <a:off x="4698125" y="0"/>
            <a:ext cx="4445876" cy="6858000"/>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8534400" cy="4525963"/>
          </a:xfrm>
        </p:spPr>
        <p:txBody>
          <a:bodyPr>
            <a:normAutofit/>
          </a:bodyPr>
          <a:lstStyle/>
          <a:p>
            <a:pPr>
              <a:buNone/>
            </a:pPr>
            <a:r>
              <a:rPr lang="en-GB" sz="3200" dirty="0"/>
              <a:t>Based on the research we have undertaken:</a:t>
            </a:r>
          </a:p>
          <a:p>
            <a:endParaRPr lang="en-GB" sz="3200" dirty="0"/>
          </a:p>
          <a:p>
            <a:r>
              <a:rPr lang="en-GB" sz="3200" dirty="0"/>
              <a:t>Can we list the key elements of industrialisation?</a:t>
            </a:r>
          </a:p>
          <a:p>
            <a:endParaRPr lang="en-GB" sz="3200" dirty="0"/>
          </a:p>
          <a:p>
            <a:r>
              <a:rPr lang="en-GB" sz="3200" dirty="0"/>
              <a:t>How did industry impact upon people’s lives?</a:t>
            </a:r>
          </a:p>
        </p:txBody>
      </p:sp>
      <p:sp>
        <p:nvSpPr>
          <p:cNvPr id="2" name="Title 1"/>
          <p:cNvSpPr>
            <a:spLocks noGrp="1"/>
          </p:cNvSpPr>
          <p:nvPr>
            <p:ph type="title"/>
          </p:nvPr>
        </p:nvSpPr>
        <p:spPr/>
        <p:txBody>
          <a:bodyPr/>
          <a:lstStyle/>
          <a:p>
            <a:r>
              <a:rPr lang="en-GB" dirty="0"/>
              <a:t>Task</a:t>
            </a:r>
          </a:p>
        </p:txBody>
      </p:sp>
      <p:sp>
        <p:nvSpPr>
          <p:cNvPr id="4" name="Slide Number Placeholder 3"/>
          <p:cNvSpPr>
            <a:spLocks noGrp="1"/>
          </p:cNvSpPr>
          <p:nvPr>
            <p:ph type="sldNum" sz="quarter" idx="12"/>
          </p:nvPr>
        </p:nvSpPr>
        <p:spPr/>
        <p:txBody>
          <a:bodyPr/>
          <a:lstStyle/>
          <a:p>
            <a:fld id="{B6F15528-21DE-4FAA-801E-634DDDAF4B2B}" type="slidenum">
              <a:rPr lang="en-US" smtClean="0"/>
              <a:pPr/>
              <a:t>2</a:t>
            </a:fld>
            <a:endParaRPr lang="en-US"/>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33496" y="1997441"/>
            <a:ext cx="8458200" cy="3776472"/>
          </a:xfrm>
        </p:spPr>
        <p:txBody>
          <a:bodyPr>
            <a:normAutofit/>
          </a:bodyPr>
          <a:lstStyle/>
          <a:p>
            <a:r>
              <a:rPr lang="en-GB" sz="3200" dirty="0"/>
              <a:t>Shift from country to town</a:t>
            </a:r>
          </a:p>
          <a:p>
            <a:r>
              <a:rPr lang="en-GB" sz="3200" dirty="0"/>
              <a:t>New functions for the state</a:t>
            </a:r>
          </a:p>
          <a:p>
            <a:r>
              <a:rPr lang="en-GB" sz="3200" dirty="0"/>
              <a:t>Great Stink and Cholera</a:t>
            </a:r>
          </a:p>
          <a:p>
            <a:r>
              <a:rPr lang="en-GB" sz="3200" dirty="0" smtClean="0"/>
              <a:t>Social </a:t>
            </a:r>
            <a:r>
              <a:rPr lang="en-GB" sz="3200" dirty="0"/>
              <a:t>Policy</a:t>
            </a:r>
          </a:p>
          <a:p>
            <a:r>
              <a:rPr lang="en-GB" sz="3200" dirty="0"/>
              <a:t>Royal Commission and reform</a:t>
            </a:r>
          </a:p>
        </p:txBody>
      </p:sp>
      <p:sp>
        <p:nvSpPr>
          <p:cNvPr id="3" name="Slide Number Placeholder 2"/>
          <p:cNvSpPr>
            <a:spLocks noGrp="1"/>
          </p:cNvSpPr>
          <p:nvPr>
            <p:ph type="sldNum" sz="quarter" idx="12"/>
          </p:nvPr>
        </p:nvSpPr>
        <p:spPr/>
        <p:txBody>
          <a:bodyPr/>
          <a:lstStyle/>
          <a:p>
            <a:fld id="{B6F15528-21DE-4FAA-801E-634DDDAF4B2B}" type="slidenum">
              <a:rPr lang="en-US" smtClean="0"/>
              <a:pPr/>
              <a:t>3</a:t>
            </a:fld>
            <a:endParaRPr lang="en-US"/>
          </a:p>
        </p:txBody>
      </p:sp>
      <p:sp>
        <p:nvSpPr>
          <p:cNvPr id="4" name="Title 3"/>
          <p:cNvSpPr>
            <a:spLocks noGrp="1"/>
          </p:cNvSpPr>
          <p:nvPr>
            <p:ph type="title"/>
          </p:nvPr>
        </p:nvSpPr>
        <p:spPr>
          <a:xfrm>
            <a:off x="457200" y="274638"/>
            <a:ext cx="8229600" cy="1325562"/>
          </a:xfrm>
        </p:spPr>
        <p:txBody>
          <a:bodyPr>
            <a:normAutofit/>
          </a:bodyPr>
          <a:lstStyle/>
          <a:p>
            <a:r>
              <a:rPr lang="en-GB" sz="6000" dirty="0"/>
              <a:t>Objectives</a:t>
            </a:r>
          </a:p>
        </p:txBody>
      </p:sp>
    </p:spTree>
    <p:extLst>
      <p:ext uri="{BB962C8B-B14F-4D97-AF65-F5344CB8AC3E}">
        <p14:creationId xmlns:p14="http://schemas.microsoft.com/office/powerpoint/2010/main" val="254080224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24352" y="1219200"/>
            <a:ext cx="8305800" cy="4267200"/>
          </a:xfrm>
          <a:solidFill>
            <a:srgbClr val="FFFF00"/>
          </a:solidFill>
          <a:ln w="76200">
            <a:solidFill>
              <a:schemeClr val="tx1"/>
            </a:solidFill>
          </a:ln>
        </p:spPr>
        <p:txBody>
          <a:bodyPr>
            <a:normAutofit/>
          </a:bodyPr>
          <a:lstStyle/>
          <a:p>
            <a:pPr algn="ctr">
              <a:buNone/>
            </a:pPr>
            <a:r>
              <a:rPr lang="en-GB" sz="3200" dirty="0"/>
              <a:t>	</a:t>
            </a:r>
            <a:endParaRPr lang="en-GB" sz="3200" dirty="0" smtClean="0"/>
          </a:p>
          <a:p>
            <a:pPr algn="ctr">
              <a:buNone/>
            </a:pPr>
            <a:r>
              <a:rPr lang="en-GB" sz="4000" dirty="0" smtClean="0"/>
              <a:t>‘</a:t>
            </a:r>
            <a:r>
              <a:rPr lang="en-GB" sz="4000" dirty="0"/>
              <a:t>By the end of the century, there had been a major shift away from the land and the country to the factory and the town.’ </a:t>
            </a:r>
          </a:p>
          <a:p>
            <a:pPr>
              <a:buNone/>
            </a:pPr>
            <a:endParaRPr lang="en-GB" sz="2000" dirty="0" smtClean="0"/>
          </a:p>
          <a:p>
            <a:pPr>
              <a:buNone/>
            </a:pPr>
            <a:r>
              <a:rPr lang="en-GB" sz="2000" dirty="0" smtClean="0"/>
              <a:t>Morgan </a:t>
            </a:r>
            <a:r>
              <a:rPr lang="en-GB" sz="2000" dirty="0"/>
              <a:t>(1999; p210)</a:t>
            </a:r>
          </a:p>
          <a:p>
            <a:pPr>
              <a:buNone/>
            </a:pP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4</a:t>
            </a:fld>
            <a:endParaRPr lang="en-US"/>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18288"/>
            <a:ext cx="5943600" cy="6306312"/>
          </a:xfrm>
        </p:spPr>
        <p:txBody>
          <a:bodyPr>
            <a:normAutofit/>
          </a:bodyPr>
          <a:lstStyle/>
          <a:p>
            <a:pPr>
              <a:buNone/>
            </a:pPr>
            <a:r>
              <a:rPr lang="en-GB" sz="3200" dirty="0"/>
              <a:t>	</a:t>
            </a:r>
          </a:p>
          <a:p>
            <a:r>
              <a:rPr lang="en-GB" sz="3200" dirty="0"/>
              <a:t>This shift didn’t just involve the development of manufacturing and a new industrial working class but</a:t>
            </a:r>
          </a:p>
          <a:p>
            <a:endParaRPr lang="en-GB" sz="3200" dirty="0"/>
          </a:p>
          <a:p>
            <a:r>
              <a:rPr lang="en-GB" sz="3200" dirty="0"/>
              <a:t>New functions for the state</a:t>
            </a:r>
          </a:p>
          <a:p>
            <a:endParaRPr lang="en-GB" sz="3200" b="1" dirty="0"/>
          </a:p>
          <a:p>
            <a:pPr marL="109728" indent="0" algn="ctr">
              <a:buNone/>
            </a:pPr>
            <a:r>
              <a:rPr lang="en-GB" sz="4400" b="1" dirty="0"/>
              <a:t>What new functions?</a:t>
            </a:r>
          </a:p>
          <a:p>
            <a:pPr marL="109728" indent="0">
              <a:buNone/>
            </a:pPr>
            <a:endParaRPr lang="en-GB" dirty="0"/>
          </a:p>
          <a:p>
            <a:pPr algn="r">
              <a:buNone/>
            </a:pPr>
            <a:r>
              <a:rPr lang="en-GB" sz="2000" dirty="0"/>
              <a:t>Morgan (1999; p210)</a:t>
            </a:r>
          </a:p>
          <a:p>
            <a:pPr>
              <a:buNone/>
            </a:pP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solidFill>
              </a:rPr>
              <a:pPr/>
              <a:t>5</a:t>
            </a:fld>
            <a:endParaRPr lang="en-US">
              <a:solidFill>
                <a:prstClr val="black"/>
              </a:solidFill>
            </a:endParaRPr>
          </a:p>
        </p:txBody>
      </p:sp>
      <p:pic>
        <p:nvPicPr>
          <p:cNvPr id="5" name="Picture 4"/>
          <p:cNvPicPr>
            <a:picLocks noChangeAspect="1"/>
          </p:cNvPicPr>
          <p:nvPr/>
        </p:nvPicPr>
        <p:blipFill>
          <a:blip r:embed="rId2"/>
          <a:stretch>
            <a:fillRect/>
          </a:stretch>
        </p:blipFill>
        <p:spPr>
          <a:xfrm>
            <a:off x="6281324" y="1024437"/>
            <a:ext cx="2862676" cy="4294014"/>
          </a:xfrm>
          <a:prstGeom prst="rect">
            <a:avLst/>
          </a:prstGeom>
        </p:spPr>
      </p:pic>
    </p:spTree>
    <p:extLst>
      <p:ext uri="{BB962C8B-B14F-4D97-AF65-F5344CB8AC3E}">
        <p14:creationId xmlns:p14="http://schemas.microsoft.com/office/powerpoint/2010/main" val="151010293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B6F15528-21DE-4FAA-801E-634DDDAF4B2B}" type="slidenum">
              <a:rPr lang="en-US" smtClean="0"/>
              <a:pPr/>
              <a:t>6</a:t>
            </a:fld>
            <a:endParaRPr lang="en-US"/>
          </a:p>
        </p:txBody>
      </p:sp>
      <p:sp>
        <p:nvSpPr>
          <p:cNvPr id="5" name="Rectangle 4"/>
          <p:cNvSpPr/>
          <p:nvPr/>
        </p:nvSpPr>
        <p:spPr>
          <a:xfrm>
            <a:off x="142006" y="1095686"/>
            <a:ext cx="8757003" cy="3046988"/>
          </a:xfrm>
          <a:prstGeom prst="rect">
            <a:avLst/>
          </a:prstGeom>
          <a:solidFill>
            <a:srgbClr val="FFFF00"/>
          </a:solidFill>
          <a:ln w="25400">
            <a:solidFill>
              <a:schemeClr val="accent1"/>
            </a:solidFill>
          </a:ln>
        </p:spPr>
        <p:txBody>
          <a:bodyPr wrap="square">
            <a:spAutoFit/>
          </a:bodyPr>
          <a:lstStyle/>
          <a:p>
            <a:pPr algn="ctr"/>
            <a:r>
              <a:rPr lang="en-GB" sz="3200" i="1" dirty="0"/>
              <a:t>‘If we neglect this subject, we cannot expect to do so with impunity; nor ought we to be surprised if, before many years are over, a hot season give us sad proof of the folly of our carelessness.’ </a:t>
            </a:r>
            <a:endParaRPr lang="en-GB" sz="3200" i="1" dirty="0" smtClean="0"/>
          </a:p>
          <a:p>
            <a:pPr algn="ctr"/>
            <a:r>
              <a:rPr lang="en-GB" sz="3200" dirty="0" smtClean="0"/>
              <a:t>Michael </a:t>
            </a:r>
            <a:r>
              <a:rPr lang="en-GB" sz="3200" dirty="0"/>
              <a:t>Faraday</a:t>
            </a:r>
          </a:p>
        </p:txBody>
      </p:sp>
      <p:sp>
        <p:nvSpPr>
          <p:cNvPr id="7" name="TextBox 6"/>
          <p:cNvSpPr txBox="1"/>
          <p:nvPr/>
        </p:nvSpPr>
        <p:spPr>
          <a:xfrm>
            <a:off x="339436" y="228600"/>
            <a:ext cx="7848600" cy="769441"/>
          </a:xfrm>
          <a:prstGeom prst="rect">
            <a:avLst/>
          </a:prstGeom>
          <a:noFill/>
        </p:spPr>
        <p:txBody>
          <a:bodyPr wrap="square" rtlCol="0">
            <a:spAutoFit/>
          </a:bodyPr>
          <a:lstStyle/>
          <a:p>
            <a:r>
              <a:rPr lang="en-GB" sz="4400" dirty="0"/>
              <a:t>The Great Stink (1855-58)</a:t>
            </a:r>
          </a:p>
        </p:txBody>
      </p:sp>
      <p:pic>
        <p:nvPicPr>
          <p:cNvPr id="1026" name="Picture 2" descr="http://tse1.mm.bing.net/th?&amp;id=OIP.M079caa0ba19df9022ffa2a9d7d9751b9o2&amp;w=300&amp;h=300&amp;c=0&amp;pid=1.9&amp;rs=0&amp;p=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26690" y="4240320"/>
            <a:ext cx="4987636" cy="26268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915836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B6F15528-21DE-4FAA-801E-634DDDAF4B2B}" type="slidenum">
              <a:rPr lang="en-US" smtClean="0">
                <a:solidFill>
                  <a:prstClr val="black"/>
                </a:solidFill>
              </a:rPr>
              <a:pPr/>
              <a:t>7</a:t>
            </a:fld>
            <a:endParaRPr lang="en-US">
              <a:solidFill>
                <a:prstClr val="black"/>
              </a:solidFill>
            </a:endParaRPr>
          </a:p>
        </p:txBody>
      </p:sp>
      <p:sp>
        <p:nvSpPr>
          <p:cNvPr id="6" name="Rectangle 5"/>
          <p:cNvSpPr/>
          <p:nvPr/>
        </p:nvSpPr>
        <p:spPr>
          <a:xfrm>
            <a:off x="370707" y="1524000"/>
            <a:ext cx="8642325" cy="4031873"/>
          </a:xfrm>
          <a:prstGeom prst="rect">
            <a:avLst/>
          </a:prstGeom>
        </p:spPr>
        <p:txBody>
          <a:bodyPr wrap="square">
            <a:spAutoFit/>
          </a:bodyPr>
          <a:lstStyle/>
          <a:p>
            <a:r>
              <a:rPr lang="en-GB" sz="3200" dirty="0">
                <a:solidFill>
                  <a:prstClr val="black"/>
                </a:solidFill>
              </a:rPr>
              <a:t>‘In 1855 the condition of the Thames appalled the eminent scientist but three yeas later, in 1858, the hottest summer on record reduced it to a state in which it offended a more influential body: </a:t>
            </a:r>
            <a:endParaRPr lang="en-GB" sz="3200" dirty="0" smtClean="0">
              <a:solidFill>
                <a:prstClr val="black"/>
              </a:solidFill>
            </a:endParaRPr>
          </a:p>
          <a:p>
            <a:r>
              <a:rPr lang="en-GB" sz="3200" dirty="0" smtClean="0">
                <a:solidFill>
                  <a:prstClr val="black"/>
                </a:solidFill>
              </a:rPr>
              <a:t>the </a:t>
            </a:r>
            <a:r>
              <a:rPr lang="en-GB" sz="3200" dirty="0">
                <a:solidFill>
                  <a:prstClr val="black"/>
                </a:solidFill>
              </a:rPr>
              <a:t>politicians whose recently rebuilt houses of Parliament stood upon its banks. </a:t>
            </a:r>
            <a:endParaRPr lang="en-GB" sz="3200" dirty="0" smtClean="0">
              <a:solidFill>
                <a:prstClr val="black"/>
              </a:solidFill>
            </a:endParaRPr>
          </a:p>
        </p:txBody>
      </p:sp>
      <p:sp>
        <p:nvSpPr>
          <p:cNvPr id="7" name="TextBox 6"/>
          <p:cNvSpPr txBox="1"/>
          <p:nvPr/>
        </p:nvSpPr>
        <p:spPr>
          <a:xfrm>
            <a:off x="370707" y="460444"/>
            <a:ext cx="7848600" cy="769441"/>
          </a:xfrm>
          <a:prstGeom prst="rect">
            <a:avLst/>
          </a:prstGeom>
          <a:noFill/>
        </p:spPr>
        <p:txBody>
          <a:bodyPr wrap="square" rtlCol="0">
            <a:spAutoFit/>
          </a:bodyPr>
          <a:lstStyle/>
          <a:p>
            <a:r>
              <a:rPr lang="en-GB" sz="4400" dirty="0">
                <a:solidFill>
                  <a:prstClr val="black"/>
                </a:solidFill>
              </a:rPr>
              <a:t>The Great Stink (1855-58)</a:t>
            </a:r>
          </a:p>
        </p:txBody>
      </p:sp>
      <p:sp>
        <p:nvSpPr>
          <p:cNvPr id="8" name="Rectangle 7"/>
          <p:cNvSpPr/>
          <p:nvPr/>
        </p:nvSpPr>
        <p:spPr>
          <a:xfrm>
            <a:off x="3460271" y="6014599"/>
            <a:ext cx="5444836" cy="369332"/>
          </a:xfrm>
          <a:prstGeom prst="rect">
            <a:avLst/>
          </a:prstGeom>
        </p:spPr>
        <p:txBody>
          <a:bodyPr wrap="square">
            <a:spAutoFit/>
          </a:bodyPr>
          <a:lstStyle/>
          <a:p>
            <a:r>
              <a:rPr lang="en-GB" dirty="0">
                <a:solidFill>
                  <a:prstClr val="black"/>
                </a:solidFill>
                <a:hlinkClick r:id="rId2"/>
              </a:rPr>
              <a:t>http://www.choleraandthethames.co.uk</a:t>
            </a:r>
            <a:r>
              <a:rPr lang="en-GB" dirty="0">
                <a:solidFill>
                  <a:prstClr val="black"/>
                </a:solidFill>
              </a:rPr>
              <a:t> </a:t>
            </a:r>
          </a:p>
        </p:txBody>
      </p:sp>
    </p:spTree>
    <p:extLst>
      <p:ext uri="{BB962C8B-B14F-4D97-AF65-F5344CB8AC3E}">
        <p14:creationId xmlns:p14="http://schemas.microsoft.com/office/powerpoint/2010/main" val="2816797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B6F15528-21DE-4FAA-801E-634DDDAF4B2B}" type="slidenum">
              <a:rPr lang="en-US" smtClean="0">
                <a:solidFill>
                  <a:prstClr val="black"/>
                </a:solidFill>
              </a:rPr>
              <a:pPr/>
              <a:t>8</a:t>
            </a:fld>
            <a:endParaRPr lang="en-US">
              <a:solidFill>
                <a:prstClr val="black"/>
              </a:solidFill>
            </a:endParaRPr>
          </a:p>
        </p:txBody>
      </p:sp>
      <p:sp>
        <p:nvSpPr>
          <p:cNvPr id="6" name="Rectangle 5"/>
          <p:cNvSpPr/>
          <p:nvPr/>
        </p:nvSpPr>
        <p:spPr>
          <a:xfrm>
            <a:off x="457200" y="1752600"/>
            <a:ext cx="8642325" cy="3970318"/>
          </a:xfrm>
          <a:prstGeom prst="rect">
            <a:avLst/>
          </a:prstGeom>
        </p:spPr>
        <p:txBody>
          <a:bodyPr wrap="square">
            <a:spAutoFit/>
          </a:bodyPr>
          <a:lstStyle/>
          <a:p>
            <a:r>
              <a:rPr lang="en-GB" sz="3600" dirty="0" smtClean="0">
                <a:solidFill>
                  <a:prstClr val="black"/>
                </a:solidFill>
              </a:rPr>
              <a:t>‘This </a:t>
            </a:r>
            <a:r>
              <a:rPr lang="en-GB" sz="3600" dirty="0">
                <a:solidFill>
                  <a:prstClr val="black"/>
                </a:solidFill>
              </a:rPr>
              <a:t>proximity to the source of the stench concentrated their attention on its causes in a way that many years of argument and campaigning had failed to do and prompted them to authorise actions which they had previously shunned.’</a:t>
            </a:r>
          </a:p>
        </p:txBody>
      </p:sp>
      <p:sp>
        <p:nvSpPr>
          <p:cNvPr id="7" name="TextBox 6"/>
          <p:cNvSpPr txBox="1"/>
          <p:nvPr/>
        </p:nvSpPr>
        <p:spPr>
          <a:xfrm>
            <a:off x="370707" y="777857"/>
            <a:ext cx="7848600" cy="769441"/>
          </a:xfrm>
          <a:prstGeom prst="rect">
            <a:avLst/>
          </a:prstGeom>
          <a:noFill/>
        </p:spPr>
        <p:txBody>
          <a:bodyPr wrap="square" rtlCol="0">
            <a:spAutoFit/>
          </a:bodyPr>
          <a:lstStyle/>
          <a:p>
            <a:r>
              <a:rPr lang="en-GB" sz="4400" dirty="0">
                <a:solidFill>
                  <a:prstClr val="black"/>
                </a:solidFill>
              </a:rPr>
              <a:t>The Great Stink (1855-58)</a:t>
            </a:r>
          </a:p>
        </p:txBody>
      </p:sp>
      <p:sp>
        <p:nvSpPr>
          <p:cNvPr id="8" name="Rectangle 7"/>
          <p:cNvSpPr/>
          <p:nvPr/>
        </p:nvSpPr>
        <p:spPr>
          <a:xfrm>
            <a:off x="3460271" y="6014599"/>
            <a:ext cx="5444836" cy="369332"/>
          </a:xfrm>
          <a:prstGeom prst="rect">
            <a:avLst/>
          </a:prstGeom>
        </p:spPr>
        <p:txBody>
          <a:bodyPr wrap="square">
            <a:spAutoFit/>
          </a:bodyPr>
          <a:lstStyle/>
          <a:p>
            <a:r>
              <a:rPr lang="en-GB" dirty="0">
                <a:solidFill>
                  <a:prstClr val="black"/>
                </a:solidFill>
                <a:hlinkClick r:id="rId2"/>
              </a:rPr>
              <a:t>http://www.choleraandthethames.co.uk</a:t>
            </a:r>
            <a:r>
              <a:rPr lang="en-GB" dirty="0">
                <a:solidFill>
                  <a:prstClr val="black"/>
                </a:solidFill>
              </a:rPr>
              <a:t> </a:t>
            </a:r>
          </a:p>
        </p:txBody>
      </p:sp>
    </p:spTree>
    <p:extLst>
      <p:ext uri="{BB962C8B-B14F-4D97-AF65-F5344CB8AC3E}">
        <p14:creationId xmlns:p14="http://schemas.microsoft.com/office/powerpoint/2010/main" val="107817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76200" y="609600"/>
            <a:ext cx="4910328" cy="5486400"/>
          </a:xfrm>
        </p:spPr>
        <p:txBody>
          <a:bodyPr>
            <a:noAutofit/>
          </a:bodyPr>
          <a:lstStyle/>
          <a:p>
            <a:pPr marL="109728" indent="0">
              <a:buNone/>
            </a:pPr>
            <a:r>
              <a:rPr lang="en-GB" sz="4000" b="1" dirty="0" smtClean="0"/>
              <a:t>Miasma Theory</a:t>
            </a:r>
            <a:endParaRPr lang="en-GB" sz="2800" dirty="0" smtClean="0"/>
          </a:p>
          <a:p>
            <a:r>
              <a:rPr lang="en-GB" sz="2800" dirty="0" smtClean="0"/>
              <a:t>Hippocrates and ‘bad air</a:t>
            </a:r>
          </a:p>
          <a:p>
            <a:r>
              <a:rPr lang="en-GB" sz="2800" dirty="0" smtClean="0"/>
              <a:t>It </a:t>
            </a:r>
            <a:r>
              <a:rPr lang="en-GB" sz="2800" dirty="0"/>
              <a:t>was believed that cholera was spread through ‘miasma’ or as punishment from </a:t>
            </a:r>
            <a:r>
              <a:rPr lang="en-GB" sz="2800" dirty="0" smtClean="0"/>
              <a:t>God</a:t>
            </a:r>
          </a:p>
          <a:p>
            <a:r>
              <a:rPr lang="en-GB" sz="2800" dirty="0" smtClean="0"/>
              <a:t>Cholera, chlamydia, malaria, bubonic plague</a:t>
            </a:r>
          </a:p>
          <a:p>
            <a:r>
              <a:rPr lang="en-GB" sz="2800" dirty="0" smtClean="0"/>
              <a:t>Foul smelling vapour</a:t>
            </a:r>
          </a:p>
          <a:p>
            <a:r>
              <a:rPr lang="en-GB" sz="2800" dirty="0" smtClean="0"/>
              <a:t>Now obsolete</a:t>
            </a:r>
            <a:endParaRPr lang="en-GB" sz="2800" dirty="0"/>
          </a:p>
        </p:txBody>
      </p:sp>
      <p:sp>
        <p:nvSpPr>
          <p:cNvPr id="2" name="Slide Number Placeholder 1"/>
          <p:cNvSpPr>
            <a:spLocks noGrp="1"/>
          </p:cNvSpPr>
          <p:nvPr>
            <p:ph type="sldNum" sz="quarter" idx="12"/>
          </p:nvPr>
        </p:nvSpPr>
        <p:spPr/>
        <p:txBody>
          <a:bodyPr/>
          <a:lstStyle/>
          <a:p>
            <a:fld id="{B6F15528-21DE-4FAA-801E-634DDDAF4B2B}" type="slidenum">
              <a:rPr lang="en-US" smtClean="0">
                <a:solidFill>
                  <a:prstClr val="black"/>
                </a:solidFill>
              </a:rPr>
              <a:pPr/>
              <a:t>9</a:t>
            </a:fld>
            <a:endParaRPr lang="en-US">
              <a:solidFill>
                <a:prstClr val="black"/>
              </a:solidFill>
            </a:endParaRPr>
          </a:p>
        </p:txBody>
      </p:sp>
      <p:sp>
        <p:nvSpPr>
          <p:cNvPr id="4" name="Title 3"/>
          <p:cNvSpPr>
            <a:spLocks noGrp="1"/>
          </p:cNvSpPr>
          <p:nvPr>
            <p:ph type="title"/>
          </p:nvPr>
        </p:nvSpPr>
        <p:spPr>
          <a:xfrm>
            <a:off x="5339467" y="5251626"/>
            <a:ext cx="3255168" cy="621947"/>
          </a:xfrm>
        </p:spPr>
        <p:txBody>
          <a:bodyPr>
            <a:normAutofit/>
          </a:bodyPr>
          <a:lstStyle/>
          <a:p>
            <a:r>
              <a:rPr lang="en-GB" sz="2400" dirty="0"/>
              <a:t>Cholera in London</a:t>
            </a:r>
          </a:p>
        </p:txBody>
      </p:sp>
      <p:sp>
        <p:nvSpPr>
          <p:cNvPr id="3" name="Rectangle 2"/>
          <p:cNvSpPr/>
          <p:nvPr/>
        </p:nvSpPr>
        <p:spPr>
          <a:xfrm>
            <a:off x="3962400" y="6433376"/>
            <a:ext cx="5486400" cy="369332"/>
          </a:xfrm>
          <a:prstGeom prst="rect">
            <a:avLst/>
          </a:prstGeom>
        </p:spPr>
        <p:txBody>
          <a:bodyPr wrap="square">
            <a:spAutoFit/>
          </a:bodyPr>
          <a:lstStyle/>
          <a:p>
            <a:r>
              <a:rPr lang="en-GB" dirty="0">
                <a:solidFill>
                  <a:prstClr val="black"/>
                </a:solidFill>
                <a:hlinkClick r:id="rId2"/>
              </a:rPr>
              <a:t>http://www.choleraandthethames.co.uk</a:t>
            </a:r>
            <a:r>
              <a:rPr lang="en-GB" dirty="0">
                <a:solidFill>
                  <a:prstClr val="black"/>
                </a:solidFill>
              </a:rPr>
              <a:t> </a:t>
            </a:r>
          </a:p>
        </p:txBody>
      </p:sp>
      <p:pic>
        <p:nvPicPr>
          <p:cNvPr id="7" name="Picture 6"/>
          <p:cNvPicPr>
            <a:picLocks noChangeAspect="1"/>
          </p:cNvPicPr>
          <p:nvPr/>
        </p:nvPicPr>
        <p:blipFill>
          <a:blip r:embed="rId3"/>
          <a:stretch>
            <a:fillRect/>
          </a:stretch>
        </p:blipFill>
        <p:spPr>
          <a:xfrm>
            <a:off x="4799686" y="2133600"/>
            <a:ext cx="4334731" cy="2895600"/>
          </a:xfrm>
          <a:prstGeom prst="rect">
            <a:avLst/>
          </a:prstGeom>
        </p:spPr>
      </p:pic>
    </p:spTree>
    <p:extLst>
      <p:ext uri="{BB962C8B-B14F-4D97-AF65-F5344CB8AC3E}">
        <p14:creationId xmlns:p14="http://schemas.microsoft.com/office/powerpoint/2010/main" val="3997594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 calcmode="lin" valueType="num">
                                      <p:cBhvr additive="base">
                                        <p:cTn id="31"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xEl>
                                              <p:pRg st="5" end="5"/>
                                            </p:txEl>
                                          </p:spTgt>
                                        </p:tgtEl>
                                        <p:attrNameLst>
                                          <p:attrName>style.visibility</p:attrName>
                                        </p:attrNameLst>
                                      </p:cBhvr>
                                      <p:to>
                                        <p:strVal val="visible"/>
                                      </p:to>
                                    </p:set>
                                    <p:anim calcmode="lin" valueType="num">
                                      <p:cBhvr additive="base">
                                        <p:cTn id="37"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B6F15528-21DE-4FAA-801E-634DDDAF4B2B}" type="slidenum">
              <a:rPr lang="en-US" smtClean="0"/>
              <a:pPr/>
              <a:t>10</a:t>
            </a:fld>
            <a:endParaRPr lang="en-US"/>
          </a:p>
        </p:txBody>
      </p:sp>
      <p:pic>
        <p:nvPicPr>
          <p:cNvPr id="5" name="Picture 4"/>
          <p:cNvPicPr>
            <a:picLocks noChangeAspect="1"/>
          </p:cNvPicPr>
          <p:nvPr/>
        </p:nvPicPr>
        <p:blipFill>
          <a:blip r:embed="rId2"/>
          <a:stretch>
            <a:fillRect/>
          </a:stretch>
        </p:blipFill>
        <p:spPr>
          <a:xfrm>
            <a:off x="838200" y="136422"/>
            <a:ext cx="7696200" cy="6271522"/>
          </a:xfrm>
          <a:prstGeom prst="rect">
            <a:avLst/>
          </a:prstGeom>
        </p:spPr>
      </p:pic>
    </p:spTree>
    <p:extLst>
      <p:ext uri="{BB962C8B-B14F-4D97-AF65-F5344CB8AC3E}">
        <p14:creationId xmlns:p14="http://schemas.microsoft.com/office/powerpoint/2010/main" val="83932010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562174"/>
            <a:ext cx="8153400" cy="4343400"/>
          </a:xfrm>
        </p:spPr>
        <p:txBody>
          <a:bodyPr>
            <a:normAutofit/>
          </a:bodyPr>
          <a:lstStyle/>
          <a:p>
            <a:r>
              <a:rPr lang="en-GB" sz="3600" dirty="0">
                <a:latin typeface="Calibri" panose="020F0502020204030204" pitchFamily="34" charset="0"/>
              </a:rPr>
              <a:t>Many diseases are caused by micro-organisms</a:t>
            </a:r>
          </a:p>
          <a:p>
            <a:r>
              <a:rPr lang="en-GB" sz="3600" dirty="0">
                <a:latin typeface="Calibri" panose="020F0502020204030204" pitchFamily="34" charset="0"/>
              </a:rPr>
              <a:t>Rather than by miasma (through the air) or contagion (direct contact</a:t>
            </a:r>
            <a:r>
              <a:rPr lang="en-GB" sz="3600" dirty="0" smtClean="0">
                <a:latin typeface="Calibri" panose="020F0502020204030204" pitchFamily="34" charset="0"/>
              </a:rPr>
              <a:t>)</a:t>
            </a:r>
          </a:p>
          <a:p>
            <a:r>
              <a:rPr lang="en-GB" sz="3600" dirty="0">
                <a:latin typeface="Calibri" panose="020F0502020204030204" pitchFamily="34" charset="0"/>
              </a:rPr>
              <a:t>Developed from the mid-1800s</a:t>
            </a:r>
          </a:p>
          <a:p>
            <a:r>
              <a:rPr lang="en-GB" sz="3600" dirty="0">
                <a:latin typeface="Calibri" panose="020F0502020204030204" pitchFamily="34" charset="0"/>
              </a:rPr>
              <a:t>Radically changed medicine and currently informs medical practice</a:t>
            </a:r>
          </a:p>
          <a:p>
            <a:endParaRPr lang="en-GB" dirty="0">
              <a:latin typeface="Calibri" panose="020F0502020204030204" pitchFamily="34" charset="0"/>
            </a:endParaRPr>
          </a:p>
        </p:txBody>
      </p:sp>
      <p:sp>
        <p:nvSpPr>
          <p:cNvPr id="2" name="Title 1"/>
          <p:cNvSpPr>
            <a:spLocks noGrp="1"/>
          </p:cNvSpPr>
          <p:nvPr>
            <p:ph type="title"/>
          </p:nvPr>
        </p:nvSpPr>
        <p:spPr>
          <a:xfrm>
            <a:off x="457200" y="385106"/>
            <a:ext cx="8229600" cy="1143000"/>
          </a:xfrm>
        </p:spPr>
        <p:txBody>
          <a:bodyPr>
            <a:normAutofit/>
          </a:bodyPr>
          <a:lstStyle/>
          <a:p>
            <a:r>
              <a:rPr lang="en-GB" sz="4800" dirty="0" smtClean="0"/>
              <a:t>Germ Theory</a:t>
            </a:r>
            <a:endParaRPr lang="en-GB" sz="4800" dirty="0"/>
          </a:p>
        </p:txBody>
      </p:sp>
      <p:sp>
        <p:nvSpPr>
          <p:cNvPr id="5" name="Rectangle 4"/>
          <p:cNvSpPr/>
          <p:nvPr/>
        </p:nvSpPr>
        <p:spPr>
          <a:xfrm>
            <a:off x="4572000" y="123496"/>
            <a:ext cx="4572000" cy="523220"/>
          </a:xfrm>
          <a:prstGeom prst="rect">
            <a:avLst/>
          </a:prstGeom>
        </p:spPr>
        <p:txBody>
          <a:bodyPr>
            <a:spAutoFit/>
          </a:bodyPr>
          <a:lstStyle/>
          <a:p>
            <a:pPr marL="457200" indent="-457200">
              <a:buFont typeface="Arial" panose="020B0604020202020204" pitchFamily="34" charset="0"/>
              <a:buChar char="•"/>
            </a:pPr>
            <a:endParaRPr lang="en-GB" sz="2800" dirty="0">
              <a:solidFill>
                <a:prstClr val="black"/>
              </a:solidFill>
              <a:latin typeface="Calibri" panose="020F0502020204030204" pitchFamily="34" charset="0"/>
            </a:endParaRPr>
          </a:p>
        </p:txBody>
      </p:sp>
    </p:spTree>
    <p:extLst>
      <p:ext uri="{BB962C8B-B14F-4D97-AF65-F5344CB8AC3E}">
        <p14:creationId xmlns:p14="http://schemas.microsoft.com/office/powerpoint/2010/main" val="1914287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152400"/>
            <a:ext cx="8686800" cy="6515100"/>
          </a:xfrm>
          <a:prstGeom prst="rect">
            <a:avLst/>
          </a:prstGeom>
        </p:spPr>
      </p:pic>
      <p:pic>
        <p:nvPicPr>
          <p:cNvPr id="6" name="Picture 5"/>
          <p:cNvPicPr>
            <a:picLocks noChangeAspect="1"/>
          </p:cNvPicPr>
          <p:nvPr/>
        </p:nvPicPr>
        <p:blipFill>
          <a:blip r:embed="rId3"/>
          <a:stretch>
            <a:fillRect/>
          </a:stretch>
        </p:blipFill>
        <p:spPr>
          <a:xfrm>
            <a:off x="742847" y="533400"/>
            <a:ext cx="8197174" cy="6019800"/>
          </a:xfrm>
          <a:prstGeom prst="rect">
            <a:avLst/>
          </a:prstGeom>
        </p:spPr>
      </p:pic>
    </p:spTree>
    <p:extLst>
      <p:ext uri="{BB962C8B-B14F-4D97-AF65-F5344CB8AC3E}">
        <p14:creationId xmlns:p14="http://schemas.microsoft.com/office/powerpoint/2010/main" val="1948348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 calcmode="lin" valueType="num">
                                      <p:cBhvr additive="base">
                                        <p:cTn id="14" dur="500" fill="hold"/>
                                        <p:tgtEl>
                                          <p:spTgt spid="6"/>
                                        </p:tgtEl>
                                        <p:attrNameLst>
                                          <p:attrName>ppt_x</p:attrName>
                                        </p:attrNameLst>
                                      </p:cBhvr>
                                      <p:tavLst>
                                        <p:tav tm="0">
                                          <p:val>
                                            <p:strVal val="#ppt_x"/>
                                          </p:val>
                                        </p:tav>
                                        <p:tav tm="100000">
                                          <p:val>
                                            <p:strVal val="#ppt_x"/>
                                          </p:val>
                                        </p:tav>
                                      </p:tavLst>
                                    </p:anim>
                                    <p:anim calcmode="lin" valueType="num">
                                      <p:cBhvr additive="base">
                                        <p:cTn id="1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1336" y="3412694"/>
            <a:ext cx="2798064" cy="3357677"/>
          </a:xfrm>
          <a:prstGeom prst="rect">
            <a:avLst/>
          </a:prstGeom>
        </p:spPr>
      </p:pic>
      <p:sp>
        <p:nvSpPr>
          <p:cNvPr id="5" name="Rectangle 4"/>
          <p:cNvSpPr/>
          <p:nvPr/>
        </p:nvSpPr>
        <p:spPr>
          <a:xfrm>
            <a:off x="2849880" y="3696301"/>
            <a:ext cx="6053110" cy="3061362"/>
          </a:xfrm>
          <a:prstGeom prst="rect">
            <a:avLst/>
          </a:prstGeom>
        </p:spPr>
        <p:txBody>
          <a:bodyPr wrap="square">
            <a:spAutoFit/>
          </a:bodyPr>
          <a:lstStyle/>
          <a:p>
            <a:r>
              <a:rPr lang="en-GB" sz="2400" b="1" dirty="0" err="1"/>
              <a:t>Ignaz</a:t>
            </a:r>
            <a:r>
              <a:rPr lang="en-GB" sz="2400" b="1" dirty="0"/>
              <a:t> </a:t>
            </a:r>
            <a:r>
              <a:rPr lang="en-GB" sz="2400" b="1" dirty="0" err="1"/>
              <a:t>Semmelweis</a:t>
            </a:r>
            <a:r>
              <a:rPr lang="en-GB" sz="2400" b="1" dirty="0"/>
              <a:t> (1818-65) </a:t>
            </a:r>
            <a:r>
              <a:rPr lang="en-GB" sz="2400" dirty="0"/>
              <a:t>In 1940s Vienna maternity, found that washing of the hands reduced infection rates. Surgeons would go from one patient to another, from handling a corpse to a pregnant woman, without washing their hands. Described as the ‘saviour of the mothers’</a:t>
            </a:r>
          </a:p>
        </p:txBody>
      </p:sp>
      <p:sp>
        <p:nvSpPr>
          <p:cNvPr id="6" name="Rectangle 5"/>
          <p:cNvSpPr/>
          <p:nvPr/>
        </p:nvSpPr>
        <p:spPr>
          <a:xfrm>
            <a:off x="304800" y="228600"/>
            <a:ext cx="5410200" cy="2677656"/>
          </a:xfrm>
          <a:prstGeom prst="rect">
            <a:avLst/>
          </a:prstGeom>
        </p:spPr>
        <p:txBody>
          <a:bodyPr wrap="square">
            <a:spAutoFit/>
          </a:bodyPr>
          <a:lstStyle/>
          <a:p>
            <a:r>
              <a:rPr lang="nl-NL" sz="2400" b="1" dirty="0"/>
              <a:t>Antonie van Leeuwenhoek (1632 - 1723) </a:t>
            </a:r>
            <a:r>
              <a:rPr lang="nl-NL" sz="2400" dirty="0"/>
              <a:t>The Dutch ‘microscopist’ textile expert. Close observation of bees, lice and fungi. The father of microbiology, he saw tiny organisms in water and discovered blood cells and sperm</a:t>
            </a:r>
            <a:endParaRPr lang="en-GB" sz="2400" dirty="0"/>
          </a:p>
        </p:txBody>
      </p:sp>
      <p:pic>
        <p:nvPicPr>
          <p:cNvPr id="7" name="Picture 6"/>
          <p:cNvPicPr>
            <a:picLocks noChangeAspect="1"/>
          </p:cNvPicPr>
          <p:nvPr/>
        </p:nvPicPr>
        <p:blipFill>
          <a:blip r:embed="rId3"/>
          <a:stretch>
            <a:fillRect/>
          </a:stretch>
        </p:blipFill>
        <p:spPr>
          <a:xfrm>
            <a:off x="5791200" y="60960"/>
            <a:ext cx="3111790" cy="3483348"/>
          </a:xfrm>
          <a:prstGeom prst="rect">
            <a:avLst/>
          </a:prstGeom>
        </p:spPr>
      </p:pic>
    </p:spTree>
    <p:extLst>
      <p:ext uri="{BB962C8B-B14F-4D97-AF65-F5344CB8AC3E}">
        <p14:creationId xmlns:p14="http://schemas.microsoft.com/office/powerpoint/2010/main" val="1154783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1" presetClass="entr" presetSubtype="1"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wheel(1)">
                                      <p:cBhvr>
                                        <p:cTn id="14" dur="2000"/>
                                        <p:tgtEl>
                                          <p:spTgt spid="7"/>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fade">
                                      <p:cBhvr>
                                        <p:cTn id="25" dur="1000"/>
                                        <p:tgtEl>
                                          <p:spTgt spid="4"/>
                                        </p:tgtEl>
                                      </p:cBhvr>
                                    </p:animEffect>
                                    <p:anim calcmode="lin" valueType="num">
                                      <p:cBhvr>
                                        <p:cTn id="26" dur="1000" fill="hold"/>
                                        <p:tgtEl>
                                          <p:spTgt spid="4"/>
                                        </p:tgtEl>
                                        <p:attrNameLst>
                                          <p:attrName>ppt_x</p:attrName>
                                        </p:attrNameLst>
                                      </p:cBhvr>
                                      <p:tavLst>
                                        <p:tav tm="0">
                                          <p:val>
                                            <p:strVal val="#ppt_x"/>
                                          </p:val>
                                        </p:tav>
                                        <p:tav tm="100000">
                                          <p:val>
                                            <p:strVal val="#ppt_x"/>
                                          </p:val>
                                        </p:tav>
                                      </p:tavLst>
                                    </p:anim>
                                    <p:anim calcmode="lin" valueType="num">
                                      <p:cBhvr>
                                        <p:cTn id="27"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52400" y="228600"/>
            <a:ext cx="5583254" cy="5816977"/>
          </a:xfrm>
          <a:prstGeom prst="rect">
            <a:avLst/>
          </a:prstGeom>
        </p:spPr>
        <p:txBody>
          <a:bodyPr wrap="square">
            <a:spAutoFit/>
          </a:bodyPr>
          <a:lstStyle/>
          <a:p>
            <a:r>
              <a:rPr lang="en-GB" sz="3600" b="1" dirty="0">
                <a:solidFill>
                  <a:prstClr val="black"/>
                </a:solidFill>
              </a:rPr>
              <a:t>John Snow </a:t>
            </a:r>
            <a:r>
              <a:rPr lang="en-GB" sz="3600" b="1" dirty="0" smtClean="0">
                <a:solidFill>
                  <a:prstClr val="black"/>
                </a:solidFill>
              </a:rPr>
              <a:t>(1813-1858)</a:t>
            </a:r>
            <a:endParaRPr lang="en-GB" sz="3600" dirty="0">
              <a:solidFill>
                <a:prstClr val="black"/>
              </a:solidFill>
            </a:endParaRPr>
          </a:p>
          <a:p>
            <a:endParaRPr lang="en-GB" sz="2800" dirty="0" smtClean="0">
              <a:solidFill>
                <a:prstClr val="black"/>
              </a:solidFill>
            </a:endParaRPr>
          </a:p>
          <a:p>
            <a:r>
              <a:rPr lang="en-GB" sz="2800" dirty="0" smtClean="0">
                <a:solidFill>
                  <a:prstClr val="black"/>
                </a:solidFill>
              </a:rPr>
              <a:t>The </a:t>
            </a:r>
            <a:r>
              <a:rPr lang="en-GB" sz="2800" dirty="0">
                <a:solidFill>
                  <a:prstClr val="black"/>
                </a:solidFill>
              </a:rPr>
              <a:t>father of modern epidemiology. His work on cholera in London remains valid – an exemplar of excellence. Ref. the Broad Street pump outbreak in Soho. Skilled anaesthetist who administered chloroform when Queen Victoria gave birth to Prince Leopold and Princess Beatrice</a:t>
            </a:r>
          </a:p>
        </p:txBody>
      </p:sp>
      <p:pic>
        <p:nvPicPr>
          <p:cNvPr id="9" name="Picture 8"/>
          <p:cNvPicPr>
            <a:picLocks noChangeAspect="1"/>
          </p:cNvPicPr>
          <p:nvPr/>
        </p:nvPicPr>
        <p:blipFill>
          <a:blip r:embed="rId2"/>
          <a:stretch>
            <a:fillRect/>
          </a:stretch>
        </p:blipFill>
        <p:spPr>
          <a:xfrm>
            <a:off x="5694589" y="1066800"/>
            <a:ext cx="3449411" cy="4572000"/>
          </a:xfrm>
          <a:prstGeom prst="rect">
            <a:avLst/>
          </a:prstGeom>
        </p:spPr>
      </p:pic>
    </p:spTree>
    <p:extLst>
      <p:ext uri="{BB962C8B-B14F-4D97-AF65-F5344CB8AC3E}">
        <p14:creationId xmlns:p14="http://schemas.microsoft.com/office/powerpoint/2010/main" val="3844957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1" presetClass="entr" presetSubtype="1"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wheel(1)">
                                      <p:cBhvr>
                                        <p:cTn id="13"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228600" y="457200"/>
            <a:ext cx="4822984" cy="6096000"/>
          </a:xfrm>
        </p:spPr>
        <p:txBody>
          <a:bodyPr>
            <a:normAutofit/>
          </a:bodyPr>
          <a:lstStyle/>
          <a:p>
            <a:r>
              <a:rPr lang="en-GB" dirty="0" smtClean="0"/>
              <a:t>Using microscopes and experiment he found substances went off because of very small organisms which multiply rapidly</a:t>
            </a:r>
          </a:p>
          <a:p>
            <a:r>
              <a:rPr lang="en-GB" dirty="0" smtClean="0"/>
              <a:t>Pasteurisation – killing off germs by heat</a:t>
            </a:r>
          </a:p>
          <a:p>
            <a:r>
              <a:rPr lang="en-GB" dirty="0" smtClean="0"/>
              <a:t>Microbes in meat …</a:t>
            </a:r>
          </a:p>
          <a:p>
            <a:r>
              <a:rPr lang="en-GB" dirty="0" smtClean="0"/>
              <a:t>Connections with disease led to the creation of ‘magic bullets’ to attach specific germs</a:t>
            </a:r>
          </a:p>
          <a:p>
            <a:endParaRPr lang="en-GB" dirty="0"/>
          </a:p>
        </p:txBody>
      </p:sp>
      <p:sp>
        <p:nvSpPr>
          <p:cNvPr id="2" name="Slide Number Placeholder 1"/>
          <p:cNvSpPr>
            <a:spLocks noGrp="1"/>
          </p:cNvSpPr>
          <p:nvPr>
            <p:ph type="sldNum" sz="quarter" idx="12"/>
          </p:nvPr>
        </p:nvSpPr>
        <p:spPr/>
        <p:txBody>
          <a:bodyPr/>
          <a:lstStyle/>
          <a:p>
            <a:fld id="{B6F15528-21DE-4FAA-801E-634DDDAF4B2B}" type="slidenum">
              <a:rPr lang="en-US" smtClean="0"/>
              <a:pPr/>
              <a:t>15</a:t>
            </a:fld>
            <a:endParaRPr lang="en-US"/>
          </a:p>
        </p:txBody>
      </p:sp>
      <p:sp>
        <p:nvSpPr>
          <p:cNvPr id="3" name="Title 2"/>
          <p:cNvSpPr>
            <a:spLocks noGrp="1"/>
          </p:cNvSpPr>
          <p:nvPr>
            <p:ph type="title"/>
          </p:nvPr>
        </p:nvSpPr>
        <p:spPr>
          <a:xfrm>
            <a:off x="5051584" y="45618"/>
            <a:ext cx="4092416" cy="1341438"/>
          </a:xfrm>
        </p:spPr>
        <p:txBody>
          <a:bodyPr>
            <a:normAutofit/>
          </a:bodyPr>
          <a:lstStyle/>
          <a:p>
            <a:r>
              <a:rPr lang="en-GB" dirty="0" smtClean="0"/>
              <a:t>Louis Pasteur (1822-1895)</a:t>
            </a:r>
            <a:endParaRPr lang="en-GB" dirty="0"/>
          </a:p>
        </p:txBody>
      </p:sp>
      <p:pic>
        <p:nvPicPr>
          <p:cNvPr id="5" name="Picture 4"/>
          <p:cNvPicPr>
            <a:picLocks noChangeAspect="1"/>
          </p:cNvPicPr>
          <p:nvPr/>
        </p:nvPicPr>
        <p:blipFill>
          <a:blip r:embed="rId2"/>
          <a:stretch>
            <a:fillRect/>
          </a:stretch>
        </p:blipFill>
        <p:spPr>
          <a:xfrm>
            <a:off x="5051584" y="1387056"/>
            <a:ext cx="3595688" cy="5020888"/>
          </a:xfrm>
          <a:prstGeom prst="rect">
            <a:avLst/>
          </a:prstGeom>
        </p:spPr>
      </p:pic>
    </p:spTree>
    <p:extLst>
      <p:ext uri="{BB962C8B-B14F-4D97-AF65-F5344CB8AC3E}">
        <p14:creationId xmlns:p14="http://schemas.microsoft.com/office/powerpoint/2010/main" val="3659751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animEffect transition="in" filter="wipe(down)">
                                      <p:cBhvr>
                                        <p:cTn id="3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hlinkClick r:id="rId2"/>
          </p:cNvPr>
          <p:cNvPicPr>
            <a:picLocks noChangeAspect="1"/>
          </p:cNvPicPr>
          <p:nvPr/>
        </p:nvPicPr>
        <p:blipFill>
          <a:blip r:embed="rId3"/>
          <a:stretch>
            <a:fillRect/>
          </a:stretch>
        </p:blipFill>
        <p:spPr>
          <a:xfrm>
            <a:off x="5800344" y="1690869"/>
            <a:ext cx="2816352" cy="3948157"/>
          </a:xfrm>
          <a:prstGeom prst="rect">
            <a:avLst/>
          </a:prstGeom>
        </p:spPr>
      </p:pic>
      <p:sp>
        <p:nvSpPr>
          <p:cNvPr id="5" name="Rectangle 4"/>
          <p:cNvSpPr/>
          <p:nvPr/>
        </p:nvSpPr>
        <p:spPr>
          <a:xfrm>
            <a:off x="457200" y="1587455"/>
            <a:ext cx="5343144" cy="4524315"/>
          </a:xfrm>
          <a:prstGeom prst="rect">
            <a:avLst/>
          </a:prstGeom>
        </p:spPr>
        <p:txBody>
          <a:bodyPr wrap="square">
            <a:spAutoFit/>
          </a:bodyPr>
          <a:lstStyle/>
          <a:p>
            <a:r>
              <a:rPr lang="en-GB" sz="2400" dirty="0" smtClean="0"/>
              <a:t>Koch’s </a:t>
            </a:r>
            <a:r>
              <a:rPr lang="en-GB" sz="2400" dirty="0"/>
              <a:t>postulates:</a:t>
            </a:r>
          </a:p>
          <a:p>
            <a:pPr marL="342900" indent="-342900">
              <a:buFont typeface="+mj-lt"/>
              <a:buAutoNum type="arabicPeriod"/>
            </a:pPr>
            <a:r>
              <a:rPr lang="en-GB" sz="2400" dirty="0"/>
              <a:t>A specific microorganism is always associated with a given disease.</a:t>
            </a:r>
          </a:p>
          <a:p>
            <a:pPr marL="342900" indent="-342900">
              <a:buFont typeface="+mj-lt"/>
              <a:buAutoNum type="arabicPeriod"/>
            </a:pPr>
            <a:r>
              <a:rPr lang="en-GB" sz="2400" dirty="0" smtClean="0"/>
              <a:t>Isolation of microorganisms and growth in </a:t>
            </a:r>
            <a:r>
              <a:rPr lang="en-GB" sz="2400" dirty="0"/>
              <a:t>the laboratory.</a:t>
            </a:r>
          </a:p>
          <a:p>
            <a:pPr marL="342900" indent="-342900">
              <a:buFont typeface="+mj-lt"/>
              <a:buAutoNum type="arabicPeriod"/>
            </a:pPr>
            <a:r>
              <a:rPr lang="en-GB" sz="2400" dirty="0"/>
              <a:t>The cultured microbe will cause disease when transferred to a healthy animal.</a:t>
            </a:r>
          </a:p>
          <a:p>
            <a:pPr marL="342900" indent="-342900">
              <a:buFont typeface="+mj-lt"/>
              <a:buAutoNum type="arabicPeriod"/>
            </a:pPr>
            <a:r>
              <a:rPr lang="en-GB" sz="2400" dirty="0"/>
              <a:t>The same type of microorganism can be isolated from the newly infected animal.</a:t>
            </a:r>
          </a:p>
        </p:txBody>
      </p:sp>
      <p:sp>
        <p:nvSpPr>
          <p:cNvPr id="2" name="Rectangle 1"/>
          <p:cNvSpPr/>
          <p:nvPr/>
        </p:nvSpPr>
        <p:spPr>
          <a:xfrm>
            <a:off x="228600" y="76200"/>
            <a:ext cx="8616696" cy="1200329"/>
          </a:xfrm>
          <a:prstGeom prst="rect">
            <a:avLst/>
          </a:prstGeom>
        </p:spPr>
        <p:txBody>
          <a:bodyPr wrap="square">
            <a:spAutoFit/>
          </a:bodyPr>
          <a:lstStyle/>
          <a:p>
            <a:pPr algn="r"/>
            <a:r>
              <a:rPr lang="de-DE" sz="3600" dirty="0"/>
              <a:t>Robert Heinrich </a:t>
            </a:r>
            <a:endParaRPr lang="de-DE" sz="3600" dirty="0" smtClean="0"/>
          </a:p>
          <a:p>
            <a:pPr algn="r"/>
            <a:r>
              <a:rPr lang="de-DE" sz="3600" dirty="0" smtClean="0"/>
              <a:t>Hermann Koch 1843-1910</a:t>
            </a:r>
            <a:endParaRPr lang="de-DE" sz="3600" dirty="0"/>
          </a:p>
        </p:txBody>
      </p:sp>
    </p:spTree>
    <p:extLst>
      <p:ext uri="{BB962C8B-B14F-4D97-AF65-F5344CB8AC3E}">
        <p14:creationId xmlns:p14="http://schemas.microsoft.com/office/powerpoint/2010/main" val="1503796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1" presetClass="entr" presetSubtype="1"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heel(1)">
                                      <p:cBhvr>
                                        <p:cTn id="13"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294394" y="1142999"/>
            <a:ext cx="5115806" cy="4917993"/>
          </a:xfrm>
        </p:spPr>
        <p:txBody>
          <a:bodyPr>
            <a:noAutofit/>
          </a:bodyPr>
          <a:lstStyle/>
          <a:p>
            <a:r>
              <a:rPr lang="en-GB" sz="2800" dirty="0" smtClean="0"/>
              <a:t>Dr </a:t>
            </a:r>
            <a:r>
              <a:rPr lang="en-GB" sz="2800" dirty="0"/>
              <a:t>John Snow’s research led him to question why cholera did not attack the lungs if spread through the air and how it covered such large areas if a disease of the poor</a:t>
            </a:r>
          </a:p>
          <a:p>
            <a:r>
              <a:rPr lang="en-GB" sz="2800" dirty="0"/>
              <a:t>He and the Rev. Henry Whitehead were led to the Broad Street water pump</a:t>
            </a:r>
          </a:p>
        </p:txBody>
      </p:sp>
      <p:sp>
        <p:nvSpPr>
          <p:cNvPr id="2" name="Slide Number Placeholder 1"/>
          <p:cNvSpPr>
            <a:spLocks noGrp="1"/>
          </p:cNvSpPr>
          <p:nvPr>
            <p:ph type="sldNum" sz="quarter" idx="12"/>
          </p:nvPr>
        </p:nvSpPr>
        <p:spPr/>
        <p:txBody>
          <a:bodyPr/>
          <a:lstStyle/>
          <a:p>
            <a:fld id="{B6F15528-21DE-4FAA-801E-634DDDAF4B2B}" type="slidenum">
              <a:rPr lang="en-US" smtClean="0"/>
              <a:pPr/>
              <a:t>17</a:t>
            </a:fld>
            <a:endParaRPr lang="en-US"/>
          </a:p>
        </p:txBody>
      </p:sp>
      <p:sp>
        <p:nvSpPr>
          <p:cNvPr id="4" name="Title 3"/>
          <p:cNvSpPr>
            <a:spLocks noGrp="1"/>
          </p:cNvSpPr>
          <p:nvPr>
            <p:ph type="title"/>
          </p:nvPr>
        </p:nvSpPr>
        <p:spPr>
          <a:xfrm>
            <a:off x="164523" y="215883"/>
            <a:ext cx="7240724" cy="914400"/>
          </a:xfrm>
        </p:spPr>
        <p:txBody>
          <a:bodyPr>
            <a:normAutofit/>
          </a:bodyPr>
          <a:lstStyle/>
          <a:p>
            <a:r>
              <a:rPr lang="en-GB" sz="4800" dirty="0"/>
              <a:t>Cholera in London</a:t>
            </a:r>
          </a:p>
        </p:txBody>
      </p:sp>
      <p:sp>
        <p:nvSpPr>
          <p:cNvPr id="3" name="Rectangle 2"/>
          <p:cNvSpPr/>
          <p:nvPr/>
        </p:nvSpPr>
        <p:spPr>
          <a:xfrm>
            <a:off x="3962400" y="6433376"/>
            <a:ext cx="5486400" cy="369332"/>
          </a:xfrm>
          <a:prstGeom prst="rect">
            <a:avLst/>
          </a:prstGeom>
        </p:spPr>
        <p:txBody>
          <a:bodyPr wrap="square">
            <a:spAutoFit/>
          </a:bodyPr>
          <a:lstStyle/>
          <a:p>
            <a:r>
              <a:rPr lang="en-GB" dirty="0">
                <a:hlinkClick r:id="rId2"/>
              </a:rPr>
              <a:t>http://www.choleraandthethames.co.uk</a:t>
            </a:r>
            <a:r>
              <a:rPr lang="en-GB" dirty="0"/>
              <a:t> </a:t>
            </a:r>
          </a:p>
        </p:txBody>
      </p:sp>
      <p:pic>
        <p:nvPicPr>
          <p:cNvPr id="1026" name="Picture 2" descr="http://tse1.mm.bing.net/th?&amp;id=OIP.M3190b7655c2b3d91fc6c29b31b5066d3o0&amp;w=300&amp;h=300&amp;c=0&amp;pid=1.9&amp;rs=0&amp;p=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76497" y="468271"/>
            <a:ext cx="2857500" cy="245745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www.streetsensation.co.uk/snaps/john_snow_cholera_water_pump.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37994" y="2932649"/>
            <a:ext cx="2334506" cy="31146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0453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3637005" y="-51403"/>
            <a:ext cx="5519187" cy="6858000"/>
          </a:xfrm>
          <a:prstGeom prst="rect">
            <a:avLst/>
          </a:prstGeom>
        </p:spPr>
      </p:pic>
      <p:sp>
        <p:nvSpPr>
          <p:cNvPr id="2" name="Content Placeholder 1"/>
          <p:cNvSpPr>
            <a:spLocks noGrp="1"/>
          </p:cNvSpPr>
          <p:nvPr>
            <p:ph idx="1"/>
          </p:nvPr>
        </p:nvSpPr>
        <p:spPr>
          <a:xfrm>
            <a:off x="-64008" y="488251"/>
            <a:ext cx="3701013" cy="5778691"/>
          </a:xfrm>
        </p:spPr>
        <p:txBody>
          <a:bodyPr>
            <a:normAutofit fontScale="92500" lnSpcReduction="20000"/>
          </a:bodyPr>
          <a:lstStyle/>
          <a:p>
            <a:r>
              <a:rPr lang="en-GB" dirty="0" smtClean="0"/>
              <a:t>Chief Engineer on  London’s Board of Works</a:t>
            </a:r>
          </a:p>
          <a:p>
            <a:r>
              <a:rPr lang="en-GB" dirty="0" smtClean="0"/>
              <a:t>Lead responsibility for the network of sewers beneath the city</a:t>
            </a:r>
          </a:p>
          <a:p>
            <a:r>
              <a:rPr lang="en-GB" dirty="0" smtClean="0"/>
              <a:t>Huge contribution to the health of Victorian Londoners</a:t>
            </a:r>
          </a:p>
          <a:p>
            <a:r>
              <a:rPr lang="en-GB" dirty="0" smtClean="0"/>
              <a:t>Most of the system he created is still in use today</a:t>
            </a:r>
          </a:p>
          <a:p>
            <a:r>
              <a:rPr lang="en-GB" dirty="0" smtClean="0"/>
              <a:t>Transformed the Thames and the riverside area</a:t>
            </a:r>
          </a:p>
        </p:txBody>
      </p:sp>
      <p:sp>
        <p:nvSpPr>
          <p:cNvPr id="3" name="Slide Number Placeholder 2"/>
          <p:cNvSpPr>
            <a:spLocks noGrp="1"/>
          </p:cNvSpPr>
          <p:nvPr>
            <p:ph type="sldNum" sz="quarter" idx="12"/>
          </p:nvPr>
        </p:nvSpPr>
        <p:spPr/>
        <p:txBody>
          <a:bodyPr/>
          <a:lstStyle/>
          <a:p>
            <a:fld id="{B6F15528-21DE-4FAA-801E-634DDDAF4B2B}" type="slidenum">
              <a:rPr lang="en-US" smtClean="0"/>
              <a:pPr/>
              <a:t>18</a:t>
            </a:fld>
            <a:endParaRPr lang="en-US"/>
          </a:p>
        </p:txBody>
      </p:sp>
      <p:sp>
        <p:nvSpPr>
          <p:cNvPr id="4" name="Title 3"/>
          <p:cNvSpPr>
            <a:spLocks noGrp="1"/>
          </p:cNvSpPr>
          <p:nvPr>
            <p:ph type="title"/>
          </p:nvPr>
        </p:nvSpPr>
        <p:spPr>
          <a:xfrm>
            <a:off x="3858864" y="5228368"/>
            <a:ext cx="5285136" cy="1143000"/>
          </a:xfrm>
        </p:spPr>
        <p:txBody>
          <a:bodyPr>
            <a:noAutofit/>
          </a:bodyPr>
          <a:lstStyle/>
          <a:p>
            <a:r>
              <a:rPr lang="en-GB" sz="4400" dirty="0" smtClean="0">
                <a:solidFill>
                  <a:schemeClr val="bg1"/>
                </a:solidFill>
                <a:effectLst/>
              </a:rPr>
              <a:t>Joseph </a:t>
            </a:r>
            <a:r>
              <a:rPr lang="en-GB" sz="4400" dirty="0" err="1" smtClean="0">
                <a:solidFill>
                  <a:schemeClr val="bg1"/>
                </a:solidFill>
                <a:effectLst/>
              </a:rPr>
              <a:t>Bazalgette</a:t>
            </a:r>
            <a:r>
              <a:rPr lang="en-GB" sz="4400" dirty="0" smtClean="0">
                <a:solidFill>
                  <a:schemeClr val="bg1"/>
                </a:solidFill>
                <a:effectLst/>
              </a:rPr>
              <a:t> (1819-1891)</a:t>
            </a:r>
            <a:endParaRPr lang="en-GB" sz="4400" dirty="0">
              <a:solidFill>
                <a:schemeClr val="bg1"/>
              </a:solidFill>
              <a:effectLst/>
            </a:endParaRPr>
          </a:p>
        </p:txBody>
      </p:sp>
    </p:spTree>
    <p:extLst>
      <p:ext uri="{BB962C8B-B14F-4D97-AF65-F5344CB8AC3E}">
        <p14:creationId xmlns:p14="http://schemas.microsoft.com/office/powerpoint/2010/main" val="3007162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 calcmode="lin" valueType="num">
                                      <p:cBhvr additive="base">
                                        <p:cTn id="3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133600"/>
            <a:ext cx="8458200" cy="3873691"/>
          </a:xfrm>
        </p:spPr>
        <p:txBody>
          <a:bodyPr>
            <a:normAutofit/>
          </a:bodyPr>
          <a:lstStyle/>
          <a:p>
            <a:r>
              <a:rPr lang="en-GB" sz="3200" dirty="0"/>
              <a:t>Education, the maintenance of professional armies, the collection of taxes and custom duties and the regulation of conditions in workplaces and public spaces (Mann 1993</a:t>
            </a:r>
            <a:r>
              <a:rPr lang="en-GB" sz="3200" dirty="0" smtClean="0"/>
              <a:t>)</a:t>
            </a:r>
            <a:endParaRPr lang="en-GB" sz="3200" dirty="0"/>
          </a:p>
        </p:txBody>
      </p:sp>
      <p:sp>
        <p:nvSpPr>
          <p:cNvPr id="2" name="Title 1"/>
          <p:cNvSpPr>
            <a:spLocks noGrp="1"/>
          </p:cNvSpPr>
          <p:nvPr>
            <p:ph type="title"/>
          </p:nvPr>
        </p:nvSpPr>
        <p:spPr>
          <a:xfrm>
            <a:off x="457200" y="274638"/>
            <a:ext cx="8229600" cy="1706562"/>
          </a:xfrm>
        </p:spPr>
        <p:txBody>
          <a:bodyPr>
            <a:noAutofit/>
          </a:bodyPr>
          <a:lstStyle/>
          <a:p>
            <a:r>
              <a:rPr lang="en-GB" sz="5400" dirty="0"/>
              <a:t>New Functions for the State?</a:t>
            </a:r>
          </a:p>
        </p:txBody>
      </p:sp>
      <p:sp>
        <p:nvSpPr>
          <p:cNvPr id="4" name="Slide Number Placeholder 3"/>
          <p:cNvSpPr>
            <a:spLocks noGrp="1"/>
          </p:cNvSpPr>
          <p:nvPr>
            <p:ph type="sldNum" sz="quarter" idx="12"/>
          </p:nvPr>
        </p:nvSpPr>
        <p:spPr/>
        <p:txBody>
          <a:bodyPr/>
          <a:lstStyle/>
          <a:p>
            <a:fld id="{B6F15528-21DE-4FAA-801E-634DDDAF4B2B}" type="slidenum">
              <a:rPr lang="en-US" smtClean="0"/>
              <a:pPr/>
              <a:t>19</a:t>
            </a:fld>
            <a:endParaRPr lang="en-US"/>
          </a:p>
        </p:txBody>
      </p:sp>
      <p:sp>
        <p:nvSpPr>
          <p:cNvPr id="5" name="Rectangle 4"/>
          <p:cNvSpPr/>
          <p:nvPr/>
        </p:nvSpPr>
        <p:spPr>
          <a:xfrm>
            <a:off x="6224773" y="4724400"/>
            <a:ext cx="2794355" cy="369332"/>
          </a:xfrm>
          <a:prstGeom prst="rect">
            <a:avLst/>
          </a:prstGeom>
        </p:spPr>
        <p:txBody>
          <a:bodyPr wrap="none">
            <a:spAutoFit/>
          </a:bodyPr>
          <a:lstStyle/>
          <a:p>
            <a:r>
              <a:rPr lang="en-GB" dirty="0"/>
              <a:t>Morgan (1999; p 210)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B6F15528-21DE-4FAA-801E-634DDDAF4B2B}" type="slidenum">
              <a:rPr lang="en-US" smtClean="0"/>
              <a:pPr/>
              <a:t>20</a:t>
            </a:fld>
            <a:endParaRPr lang="en-US"/>
          </a:p>
        </p:txBody>
      </p:sp>
      <p:sp>
        <p:nvSpPr>
          <p:cNvPr id="3" name="Title 2"/>
          <p:cNvSpPr>
            <a:spLocks noGrp="1"/>
          </p:cNvSpPr>
          <p:nvPr>
            <p:ph type="title"/>
          </p:nvPr>
        </p:nvSpPr>
        <p:spPr>
          <a:xfrm>
            <a:off x="457200" y="1143000"/>
            <a:ext cx="8458200" cy="4572000"/>
          </a:xfrm>
        </p:spPr>
        <p:txBody>
          <a:bodyPr>
            <a:normAutofit/>
          </a:bodyPr>
          <a:lstStyle/>
          <a:p>
            <a:r>
              <a:rPr lang="en-GB" u="sng" dirty="0"/>
              <a:t>Social policy </a:t>
            </a:r>
            <a:r>
              <a:rPr lang="en-GB" dirty="0"/>
              <a:t>in this period saw cutting edge research, a recognition of key issues, new ideas and a dynamic approach</a:t>
            </a:r>
            <a:br>
              <a:rPr lang="en-GB" dirty="0"/>
            </a:br>
            <a:r>
              <a:rPr lang="en-GB" dirty="0"/>
              <a:t/>
            </a:r>
            <a:br>
              <a:rPr lang="en-GB" dirty="0"/>
            </a:br>
            <a:r>
              <a:rPr lang="en-GB" dirty="0"/>
              <a:t>The state would intervene</a:t>
            </a:r>
          </a:p>
        </p:txBody>
      </p:sp>
    </p:spTree>
    <p:extLst>
      <p:ext uri="{BB962C8B-B14F-4D97-AF65-F5344CB8AC3E}">
        <p14:creationId xmlns:p14="http://schemas.microsoft.com/office/powerpoint/2010/main" val="52125610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9"/>
            <a:ext cx="8555832" cy="2252472"/>
          </a:xfrm>
        </p:spPr>
        <p:txBody>
          <a:bodyPr>
            <a:normAutofit/>
          </a:bodyPr>
          <a:lstStyle/>
          <a:p>
            <a:r>
              <a:rPr lang="en-GB" sz="3200" dirty="0"/>
              <a:t>‘The study of social policy is one of the academic social sciences</a:t>
            </a:r>
            <a:r>
              <a:rPr lang="en-GB" sz="3200" dirty="0" smtClean="0"/>
              <a:t>’</a:t>
            </a:r>
            <a:endParaRPr lang="en-GB" sz="3200" dirty="0"/>
          </a:p>
          <a:p>
            <a:r>
              <a:rPr lang="en-GB" sz="3200" dirty="0"/>
              <a:t>A term used by academics and also by policy-makers in the real </a:t>
            </a:r>
            <a:r>
              <a:rPr lang="en-GB" sz="3200" dirty="0" smtClean="0"/>
              <a:t>world</a:t>
            </a:r>
            <a:endParaRPr lang="en-GB" sz="3200" dirty="0"/>
          </a:p>
        </p:txBody>
      </p:sp>
      <p:sp>
        <p:nvSpPr>
          <p:cNvPr id="2" name="Title 1"/>
          <p:cNvSpPr>
            <a:spLocks noGrp="1"/>
          </p:cNvSpPr>
          <p:nvPr>
            <p:ph type="title"/>
          </p:nvPr>
        </p:nvSpPr>
        <p:spPr>
          <a:xfrm>
            <a:off x="457200" y="274637"/>
            <a:ext cx="8382000" cy="1206689"/>
          </a:xfrm>
        </p:spPr>
        <p:txBody>
          <a:bodyPr>
            <a:normAutofit/>
          </a:bodyPr>
          <a:lstStyle/>
          <a:p>
            <a:r>
              <a:rPr lang="en-GB" sz="4800" dirty="0"/>
              <a:t>What is social policy?</a:t>
            </a:r>
          </a:p>
        </p:txBody>
      </p:sp>
      <p:sp>
        <p:nvSpPr>
          <p:cNvPr id="4" name="Slide Number Placeholder 3"/>
          <p:cNvSpPr>
            <a:spLocks noGrp="1"/>
          </p:cNvSpPr>
          <p:nvPr>
            <p:ph type="sldNum" sz="quarter" idx="12"/>
          </p:nvPr>
        </p:nvSpPr>
        <p:spPr/>
        <p:txBody>
          <a:bodyPr/>
          <a:lstStyle/>
          <a:p>
            <a:fld id="{B6F15528-21DE-4FAA-801E-634DDDAF4B2B}" type="slidenum">
              <a:rPr lang="en-US" smtClean="0"/>
              <a:pPr/>
              <a:t>21</a:t>
            </a:fld>
            <a:endParaRPr lang="en-US"/>
          </a:p>
        </p:txBody>
      </p:sp>
      <p:sp>
        <p:nvSpPr>
          <p:cNvPr id="5" name="Rectangle 4"/>
          <p:cNvSpPr/>
          <p:nvPr/>
        </p:nvSpPr>
        <p:spPr>
          <a:xfrm>
            <a:off x="1034469" y="3886200"/>
            <a:ext cx="7315200" cy="1569660"/>
          </a:xfrm>
          <a:prstGeom prst="rect">
            <a:avLst/>
          </a:prstGeom>
          <a:solidFill>
            <a:srgbClr val="FFFF00"/>
          </a:solidFill>
          <a:ln w="25400">
            <a:solidFill>
              <a:schemeClr val="accent1"/>
            </a:solidFill>
          </a:ln>
        </p:spPr>
        <p:txBody>
          <a:bodyPr wrap="square">
            <a:spAutoFit/>
          </a:bodyPr>
          <a:lstStyle/>
          <a:p>
            <a:pPr algn="ctr"/>
            <a:r>
              <a:rPr lang="en-GB" sz="3200" dirty="0"/>
              <a:t>It concentrates on support for the well-being of the citizen provided through social action</a:t>
            </a:r>
          </a:p>
        </p:txBody>
      </p:sp>
      <p:sp>
        <p:nvSpPr>
          <p:cNvPr id="6" name="Rectangle 5"/>
          <p:cNvSpPr/>
          <p:nvPr/>
        </p:nvSpPr>
        <p:spPr>
          <a:xfrm>
            <a:off x="6105144" y="5715000"/>
            <a:ext cx="2244525" cy="369332"/>
          </a:xfrm>
          <a:prstGeom prst="rect">
            <a:avLst/>
          </a:prstGeom>
        </p:spPr>
        <p:txBody>
          <a:bodyPr wrap="none">
            <a:spAutoFit/>
          </a:bodyPr>
          <a:lstStyle/>
          <a:p>
            <a:r>
              <a:rPr lang="en-GB" dirty="0" err="1"/>
              <a:t>Alcock</a:t>
            </a:r>
            <a:r>
              <a:rPr lang="en-GB" dirty="0"/>
              <a:t> (2004; p3)</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762000"/>
            <a:ext cx="3810000" cy="3886199"/>
          </a:xfrm>
        </p:spPr>
        <p:txBody>
          <a:bodyPr>
            <a:normAutofit/>
          </a:bodyPr>
          <a:lstStyle/>
          <a:p>
            <a:pPr algn="ctr"/>
            <a:r>
              <a:rPr lang="en-GB" dirty="0"/>
              <a:t>Social policy: </a:t>
            </a:r>
            <a:br>
              <a:rPr lang="en-GB" dirty="0"/>
            </a:br>
            <a:r>
              <a:rPr lang="en-GB" dirty="0"/>
              <a:t>a historical perspective</a:t>
            </a:r>
          </a:p>
        </p:txBody>
      </p:sp>
      <p:pic>
        <p:nvPicPr>
          <p:cNvPr id="4" name="Picture 3"/>
          <p:cNvPicPr>
            <a:picLocks noChangeAspect="1"/>
          </p:cNvPicPr>
          <p:nvPr/>
        </p:nvPicPr>
        <p:blipFill>
          <a:blip r:embed="rId2"/>
          <a:stretch>
            <a:fillRect/>
          </a:stretch>
        </p:blipFill>
        <p:spPr>
          <a:xfrm>
            <a:off x="4698125" y="0"/>
            <a:ext cx="4445876" cy="6858000"/>
          </a:xfrm>
          <a:prstGeom prst="rect">
            <a:avLst/>
          </a:prstGeom>
        </p:spPr>
      </p:pic>
    </p:spTree>
    <p:extLst>
      <p:ext uri="{BB962C8B-B14F-4D97-AF65-F5344CB8AC3E}">
        <p14:creationId xmlns:p14="http://schemas.microsoft.com/office/powerpoint/2010/main" val="39057515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33496" y="1600200"/>
            <a:ext cx="8610504" cy="4807744"/>
          </a:xfrm>
        </p:spPr>
        <p:txBody>
          <a:bodyPr>
            <a:noAutofit/>
          </a:bodyPr>
          <a:lstStyle/>
          <a:p>
            <a:r>
              <a:rPr lang="en-GB" sz="3400" dirty="0"/>
              <a:t>Shift from country to town</a:t>
            </a:r>
          </a:p>
          <a:p>
            <a:r>
              <a:rPr lang="en-GB" sz="3400" dirty="0"/>
              <a:t>New functions for the state</a:t>
            </a:r>
          </a:p>
          <a:p>
            <a:r>
              <a:rPr lang="en-GB" sz="3400" dirty="0"/>
              <a:t>Great Stink and Cholera</a:t>
            </a:r>
          </a:p>
          <a:p>
            <a:r>
              <a:rPr lang="en-GB" sz="3400" dirty="0" smtClean="0"/>
              <a:t>Social Policy</a:t>
            </a:r>
          </a:p>
          <a:p>
            <a:r>
              <a:rPr lang="en-GB" sz="3400" dirty="0" smtClean="0"/>
              <a:t>Victorian facts and action</a:t>
            </a:r>
            <a:endParaRPr lang="en-GB" sz="3400" dirty="0"/>
          </a:p>
          <a:p>
            <a:r>
              <a:rPr lang="en-GB" sz="3400" dirty="0"/>
              <a:t>Royal Commission </a:t>
            </a:r>
            <a:r>
              <a:rPr lang="en-GB" sz="3400" dirty="0" smtClean="0"/>
              <a:t>on the Poor Law</a:t>
            </a:r>
          </a:p>
          <a:p>
            <a:r>
              <a:rPr lang="en-GB" sz="3400" dirty="0" smtClean="0"/>
              <a:t>A century of evolution in public services</a:t>
            </a:r>
            <a:endParaRPr lang="en-GB" sz="3400" dirty="0"/>
          </a:p>
        </p:txBody>
      </p:sp>
      <p:sp>
        <p:nvSpPr>
          <p:cNvPr id="3" name="Slide Number Placeholder 2"/>
          <p:cNvSpPr>
            <a:spLocks noGrp="1"/>
          </p:cNvSpPr>
          <p:nvPr>
            <p:ph type="sldNum" sz="quarter" idx="12"/>
          </p:nvPr>
        </p:nvSpPr>
        <p:spPr/>
        <p:txBody>
          <a:bodyPr/>
          <a:lstStyle/>
          <a:p>
            <a:fld id="{B6F15528-21DE-4FAA-801E-634DDDAF4B2B}" type="slidenum">
              <a:rPr lang="en-US" smtClean="0"/>
              <a:pPr/>
              <a:t>23</a:t>
            </a:fld>
            <a:endParaRPr lang="en-US"/>
          </a:p>
        </p:txBody>
      </p:sp>
      <p:sp>
        <p:nvSpPr>
          <p:cNvPr id="4" name="Title 3"/>
          <p:cNvSpPr>
            <a:spLocks noGrp="1"/>
          </p:cNvSpPr>
          <p:nvPr>
            <p:ph type="title"/>
          </p:nvPr>
        </p:nvSpPr>
        <p:spPr>
          <a:xfrm>
            <a:off x="457200" y="274638"/>
            <a:ext cx="8229600" cy="1325562"/>
          </a:xfrm>
        </p:spPr>
        <p:txBody>
          <a:bodyPr>
            <a:normAutofit/>
          </a:bodyPr>
          <a:lstStyle/>
          <a:p>
            <a:r>
              <a:rPr lang="en-GB" sz="6000" dirty="0"/>
              <a:t>Objectives</a:t>
            </a:r>
          </a:p>
        </p:txBody>
      </p:sp>
    </p:spTree>
    <p:extLst>
      <p:ext uri="{BB962C8B-B14F-4D97-AF65-F5344CB8AC3E}">
        <p14:creationId xmlns:p14="http://schemas.microsoft.com/office/powerpoint/2010/main" val="143182945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219200"/>
            <a:ext cx="8382000" cy="5410200"/>
          </a:xfrm>
        </p:spPr>
        <p:txBody>
          <a:bodyPr>
            <a:normAutofit/>
          </a:bodyPr>
          <a:lstStyle/>
          <a:p>
            <a:pPr marL="624078" indent="-514350">
              <a:buFont typeface="+mj-lt"/>
              <a:buAutoNum type="arabicPeriod"/>
            </a:pPr>
            <a:r>
              <a:rPr lang="en-GB" sz="3200" dirty="0"/>
              <a:t>Interest in the welfare of individuals and social groups</a:t>
            </a:r>
          </a:p>
          <a:p>
            <a:pPr marL="624078" indent="-514350">
              <a:buFont typeface="+mj-lt"/>
              <a:buAutoNum type="arabicPeriod"/>
            </a:pPr>
            <a:r>
              <a:rPr lang="en-GB" sz="3200" dirty="0"/>
              <a:t>Interest not just in philosophy or theory of welfare but in the analysis of policies and their impact</a:t>
            </a:r>
          </a:p>
          <a:p>
            <a:pPr marL="624078" indent="-514350">
              <a:buFont typeface="+mj-lt"/>
              <a:buAutoNum type="arabicPeriod"/>
            </a:pPr>
            <a:r>
              <a:rPr lang="en-GB" sz="3200" dirty="0"/>
              <a:t>How policies are organised and implemented</a:t>
            </a:r>
          </a:p>
          <a:p>
            <a:pPr marL="624078" indent="-514350">
              <a:buFont typeface="+mj-lt"/>
              <a:buAutoNum type="arabicPeriod"/>
            </a:pPr>
            <a:r>
              <a:rPr lang="en-GB" sz="3200" dirty="0"/>
              <a:t>An examination of the components of ‘welfare’</a:t>
            </a:r>
          </a:p>
          <a:p>
            <a:pPr>
              <a:buNone/>
            </a:pPr>
            <a:endParaRPr lang="en-GB" sz="2000" dirty="0"/>
          </a:p>
          <a:p>
            <a:pPr>
              <a:buNone/>
            </a:pPr>
            <a:r>
              <a:rPr lang="en-GB" sz="2000" dirty="0" smtClean="0"/>
              <a:t>				Erskine </a:t>
            </a:r>
            <a:r>
              <a:rPr lang="en-GB" sz="2000" dirty="0"/>
              <a:t>(1998; p15) in </a:t>
            </a:r>
            <a:r>
              <a:rPr lang="en-GB" sz="2000" dirty="0" err="1"/>
              <a:t>Alcock</a:t>
            </a:r>
            <a:r>
              <a:rPr lang="en-GB" sz="2000" dirty="0"/>
              <a:t> et al (2004)</a:t>
            </a:r>
          </a:p>
        </p:txBody>
      </p:sp>
      <p:sp>
        <p:nvSpPr>
          <p:cNvPr id="2" name="Title 1"/>
          <p:cNvSpPr>
            <a:spLocks noGrp="1"/>
          </p:cNvSpPr>
          <p:nvPr>
            <p:ph type="title"/>
          </p:nvPr>
        </p:nvSpPr>
        <p:spPr>
          <a:xfrm>
            <a:off x="457200" y="274638"/>
            <a:ext cx="8382000" cy="1173162"/>
          </a:xfrm>
        </p:spPr>
        <p:txBody>
          <a:bodyPr>
            <a:normAutofit/>
          </a:bodyPr>
          <a:lstStyle/>
          <a:p>
            <a:r>
              <a:rPr lang="en-GB" sz="4800" dirty="0"/>
              <a:t>What is social policy?</a:t>
            </a:r>
          </a:p>
        </p:txBody>
      </p:sp>
      <p:sp>
        <p:nvSpPr>
          <p:cNvPr id="4" name="Slide Number Placeholder 3"/>
          <p:cNvSpPr>
            <a:spLocks noGrp="1"/>
          </p:cNvSpPr>
          <p:nvPr>
            <p:ph type="sldNum" sz="quarter" idx="12"/>
          </p:nvPr>
        </p:nvSpPr>
        <p:spPr/>
        <p:txBody>
          <a:bodyPr/>
          <a:lstStyle/>
          <a:p>
            <a:fld id="{B6F15528-21DE-4FAA-801E-634DDDAF4B2B}" type="slidenum">
              <a:rPr lang="en-US" smtClean="0"/>
              <a:pPr/>
              <a:t>24</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19200"/>
            <a:ext cx="8229600" cy="4525963"/>
          </a:xfrm>
        </p:spPr>
        <p:txBody>
          <a:bodyPr>
            <a:noAutofit/>
          </a:bodyPr>
          <a:lstStyle/>
          <a:p>
            <a:r>
              <a:rPr lang="en-GB" sz="3200" dirty="0"/>
              <a:t>Late 19</a:t>
            </a:r>
            <a:r>
              <a:rPr lang="en-GB" sz="3200" baseline="30000" dirty="0"/>
              <a:t>th</a:t>
            </a:r>
            <a:r>
              <a:rPr lang="en-GB" sz="3200" dirty="0"/>
              <a:t> century society formed in 1884 which developed critical analysis of the social and economic problems of the day</a:t>
            </a:r>
          </a:p>
          <a:p>
            <a:r>
              <a:rPr lang="en-GB" sz="3200" dirty="0"/>
              <a:t>Sidney Webb MP and links with the establishment of the Labour Party</a:t>
            </a:r>
          </a:p>
          <a:p>
            <a:r>
              <a:rPr lang="en-GB" sz="3200" dirty="0"/>
              <a:t>Campaigned for introduction of social protection through the state</a:t>
            </a:r>
          </a:p>
          <a:p>
            <a:r>
              <a:rPr lang="en-GB" sz="3200" dirty="0"/>
              <a:t>New ground-breaking research</a:t>
            </a:r>
          </a:p>
          <a:p>
            <a:pPr>
              <a:buNone/>
            </a:pPr>
            <a:r>
              <a:rPr lang="en-GB" sz="2000" dirty="0"/>
              <a:t>							</a:t>
            </a:r>
            <a:r>
              <a:rPr lang="en-GB" sz="2000" dirty="0" err="1"/>
              <a:t>Alcock</a:t>
            </a:r>
            <a:r>
              <a:rPr lang="en-GB" sz="2000" dirty="0"/>
              <a:t>  (1998; p34)</a:t>
            </a:r>
          </a:p>
          <a:p>
            <a:endParaRPr lang="en-GB" sz="2000" dirty="0"/>
          </a:p>
        </p:txBody>
      </p:sp>
      <p:sp>
        <p:nvSpPr>
          <p:cNvPr id="3" name="Title 2"/>
          <p:cNvSpPr>
            <a:spLocks noGrp="1"/>
          </p:cNvSpPr>
          <p:nvPr>
            <p:ph type="title"/>
          </p:nvPr>
        </p:nvSpPr>
        <p:spPr>
          <a:xfrm>
            <a:off x="457200" y="76200"/>
            <a:ext cx="8229600" cy="1341438"/>
          </a:xfrm>
        </p:spPr>
        <p:txBody>
          <a:bodyPr>
            <a:normAutofit/>
          </a:bodyPr>
          <a:lstStyle/>
          <a:p>
            <a:r>
              <a:rPr lang="en-GB" sz="4800" dirty="0" err="1"/>
              <a:t>Fabian</a:t>
            </a:r>
            <a:r>
              <a:rPr lang="en-GB" sz="4800" dirty="0"/>
              <a:t> Society</a:t>
            </a:r>
          </a:p>
        </p:txBody>
      </p:sp>
      <p:sp>
        <p:nvSpPr>
          <p:cNvPr id="4" name="Slide Number Placeholder 3"/>
          <p:cNvSpPr>
            <a:spLocks noGrp="1"/>
          </p:cNvSpPr>
          <p:nvPr>
            <p:ph type="sldNum" sz="quarter" idx="12"/>
          </p:nvPr>
        </p:nvSpPr>
        <p:spPr/>
        <p:txBody>
          <a:bodyPr/>
          <a:lstStyle/>
          <a:p>
            <a:fld id="{B6F15528-21DE-4FAA-801E-634DDDAF4B2B}" type="slidenum">
              <a:rPr lang="en-US" smtClean="0"/>
              <a:pPr/>
              <a:t>25</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 calcmode="lin" valueType="num">
                                      <p:cBhvr additive="base">
                                        <p:cTn id="3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B6F15528-21DE-4FAA-801E-634DDDAF4B2B}" type="slidenum">
              <a:rPr lang="en-US" smtClean="0"/>
              <a:pPr/>
              <a:t>26</a:t>
            </a:fld>
            <a:endParaRPr lang="en-US"/>
          </a:p>
        </p:txBody>
      </p:sp>
      <p:pic>
        <p:nvPicPr>
          <p:cNvPr id="5" name="Picture 4">
            <a:hlinkClick r:id="rId2"/>
          </p:cNvPr>
          <p:cNvPicPr>
            <a:picLocks noChangeAspect="1"/>
          </p:cNvPicPr>
          <p:nvPr/>
        </p:nvPicPr>
        <p:blipFill>
          <a:blip r:embed="rId3"/>
          <a:stretch>
            <a:fillRect/>
          </a:stretch>
        </p:blipFill>
        <p:spPr>
          <a:xfrm>
            <a:off x="0" y="1126698"/>
            <a:ext cx="9144000" cy="4604603"/>
          </a:xfrm>
          <a:prstGeom prst="rect">
            <a:avLst/>
          </a:prstGeom>
        </p:spPr>
      </p:pic>
    </p:spTree>
    <p:extLst>
      <p:ext uri="{BB962C8B-B14F-4D97-AF65-F5344CB8AC3E}">
        <p14:creationId xmlns:p14="http://schemas.microsoft.com/office/powerpoint/2010/main" val="216845922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30480" y="813816"/>
            <a:ext cx="9107676" cy="6044184"/>
          </a:xfrm>
          <a:prstGeom prst="rect">
            <a:avLst/>
          </a:prstGeom>
        </p:spPr>
      </p:pic>
      <p:sp>
        <p:nvSpPr>
          <p:cNvPr id="2" name="Content Placeholder 1"/>
          <p:cNvSpPr>
            <a:spLocks noGrp="1"/>
          </p:cNvSpPr>
          <p:nvPr>
            <p:ph idx="1"/>
          </p:nvPr>
        </p:nvSpPr>
        <p:spPr>
          <a:xfrm>
            <a:off x="0" y="5257800"/>
            <a:ext cx="9138156" cy="1600200"/>
          </a:xfrm>
          <a:solidFill>
            <a:schemeClr val="tx1"/>
          </a:solidFill>
        </p:spPr>
        <p:txBody>
          <a:bodyPr>
            <a:normAutofit/>
          </a:bodyPr>
          <a:lstStyle/>
          <a:p>
            <a:pPr marL="109728" indent="0" algn="ctr">
              <a:buNone/>
            </a:pPr>
            <a:r>
              <a:rPr lang="en-GB" sz="3200" dirty="0" smtClean="0">
                <a:solidFill>
                  <a:schemeClr val="bg1">
                    <a:lumMod val="95000"/>
                  </a:schemeClr>
                </a:solidFill>
              </a:rPr>
              <a:t>Challenged </a:t>
            </a:r>
            <a:r>
              <a:rPr lang="en-GB" sz="3200" dirty="0">
                <a:solidFill>
                  <a:schemeClr val="bg1">
                    <a:lumMod val="95000"/>
                  </a:schemeClr>
                </a:solidFill>
              </a:rPr>
              <a:t>the  conservative assumption that the market could meet the welfare needs of </a:t>
            </a:r>
            <a:r>
              <a:rPr lang="en-GB" sz="3200" dirty="0" smtClean="0">
                <a:solidFill>
                  <a:schemeClr val="bg1">
                    <a:lumMod val="95000"/>
                  </a:schemeClr>
                </a:solidFill>
              </a:rPr>
              <a:t>all</a:t>
            </a:r>
            <a:endParaRPr lang="en-GB" sz="3200" dirty="0">
              <a:solidFill>
                <a:schemeClr val="bg1">
                  <a:lumMod val="95000"/>
                </a:schemeClr>
              </a:solidFill>
            </a:endParaRPr>
          </a:p>
        </p:txBody>
      </p:sp>
      <p:sp>
        <p:nvSpPr>
          <p:cNvPr id="3" name="Title 2"/>
          <p:cNvSpPr>
            <a:spLocks noGrp="1"/>
          </p:cNvSpPr>
          <p:nvPr>
            <p:ph type="title"/>
          </p:nvPr>
        </p:nvSpPr>
        <p:spPr>
          <a:xfrm>
            <a:off x="0" y="0"/>
            <a:ext cx="9144000" cy="1646746"/>
          </a:xfrm>
          <a:solidFill>
            <a:schemeClr val="tx1"/>
          </a:solidFill>
        </p:spPr>
        <p:txBody>
          <a:bodyPr>
            <a:noAutofit/>
          </a:bodyPr>
          <a:lstStyle/>
          <a:p>
            <a:pPr algn="ctr"/>
            <a:r>
              <a:rPr lang="en-GB" sz="4800" dirty="0">
                <a:solidFill>
                  <a:schemeClr val="bg1"/>
                </a:solidFill>
              </a:rPr>
              <a:t>Joseph Rowntree </a:t>
            </a:r>
            <a:r>
              <a:rPr lang="en-GB" sz="4800" dirty="0" smtClean="0">
                <a:solidFill>
                  <a:schemeClr val="bg1"/>
                </a:solidFill>
              </a:rPr>
              <a:t>and </a:t>
            </a:r>
            <a:r>
              <a:rPr lang="en-GB" sz="4800" dirty="0" smtClean="0">
                <a:solidFill>
                  <a:schemeClr val="bg1"/>
                </a:solidFill>
              </a:rPr>
              <a:t/>
            </a:r>
            <a:br>
              <a:rPr lang="en-GB" sz="4800" dirty="0" smtClean="0">
                <a:solidFill>
                  <a:schemeClr val="bg1"/>
                </a:solidFill>
              </a:rPr>
            </a:br>
            <a:r>
              <a:rPr lang="en-GB" sz="4800" dirty="0" smtClean="0">
                <a:solidFill>
                  <a:schemeClr val="bg1"/>
                </a:solidFill>
              </a:rPr>
              <a:t>Charles </a:t>
            </a:r>
            <a:r>
              <a:rPr lang="en-GB" sz="4800" dirty="0">
                <a:solidFill>
                  <a:schemeClr val="bg1"/>
                </a:solidFill>
              </a:rPr>
              <a:t>Booth </a:t>
            </a:r>
          </a:p>
        </p:txBody>
      </p:sp>
      <p:sp>
        <p:nvSpPr>
          <p:cNvPr id="4" name="Slide Number Placeholder 3"/>
          <p:cNvSpPr>
            <a:spLocks noGrp="1"/>
          </p:cNvSpPr>
          <p:nvPr>
            <p:ph type="sldNum" sz="quarter" idx="12"/>
          </p:nvPr>
        </p:nvSpPr>
        <p:spPr/>
        <p:txBody>
          <a:bodyPr/>
          <a:lstStyle/>
          <a:p>
            <a:fld id="{B6F15528-21DE-4FAA-801E-634DDDAF4B2B}" type="slidenum">
              <a:rPr lang="en-US" smtClean="0"/>
              <a:pPr/>
              <a:t>27</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bg/>
                                          </p:spTgt>
                                        </p:tgtEl>
                                        <p:attrNameLst>
                                          <p:attrName>style.visibility</p:attrName>
                                        </p:attrNameLst>
                                      </p:cBhvr>
                                      <p:to>
                                        <p:strVal val="visible"/>
                                      </p:to>
                                    </p:set>
                                    <p:anim calcmode="lin" valueType="num">
                                      <p:cBhvr additive="base">
                                        <p:cTn id="13" dur="500" fill="hold"/>
                                        <p:tgtEl>
                                          <p:spTgt spid="2">
                                            <p:bg/>
                                          </p:spTgt>
                                        </p:tgtEl>
                                        <p:attrNameLst>
                                          <p:attrName>ppt_x</p:attrName>
                                        </p:attrNameLst>
                                      </p:cBhvr>
                                      <p:tavLst>
                                        <p:tav tm="0">
                                          <p:val>
                                            <p:strVal val="#ppt_x"/>
                                          </p:val>
                                        </p:tav>
                                        <p:tav tm="100000">
                                          <p:val>
                                            <p:strVal val="#ppt_x"/>
                                          </p:val>
                                        </p:tav>
                                      </p:tavLst>
                                    </p:anim>
                                    <p:anim calcmode="lin" valueType="num">
                                      <p:cBhvr additive="base">
                                        <p:cTn id="14" dur="500" fill="hold"/>
                                        <p:tgtEl>
                                          <p:spTgt spid="2">
                                            <p:bg/>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0" end="0"/>
                                            </p:txEl>
                                          </p:spTgt>
                                        </p:tgtEl>
                                        <p:attrNameLst>
                                          <p:attrName>style.visibility</p:attrName>
                                        </p:attrNameLst>
                                      </p:cBhvr>
                                      <p:to>
                                        <p:strVal val="visible"/>
                                      </p:to>
                                    </p:set>
                                    <p:anim calcmode="lin" valueType="num">
                                      <p:cBhvr additive="base">
                                        <p:cTn id="19"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P spid="3"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B6F15528-21DE-4FAA-801E-634DDDAF4B2B}" type="slidenum">
              <a:rPr lang="en-US" smtClean="0"/>
              <a:pPr/>
              <a:t>28</a:t>
            </a:fld>
            <a:endParaRPr lang="en-US"/>
          </a:p>
        </p:txBody>
      </p:sp>
      <p:pic>
        <p:nvPicPr>
          <p:cNvPr id="5" name="Picture 4">
            <a:hlinkClick r:id="rId2"/>
          </p:cNvPr>
          <p:cNvPicPr>
            <a:picLocks noChangeAspect="1"/>
          </p:cNvPicPr>
          <p:nvPr/>
        </p:nvPicPr>
        <p:blipFill>
          <a:blip r:embed="rId3"/>
          <a:stretch>
            <a:fillRect/>
          </a:stretch>
        </p:blipFill>
        <p:spPr>
          <a:xfrm>
            <a:off x="0" y="1171660"/>
            <a:ext cx="9144000" cy="4514679"/>
          </a:xfrm>
          <a:prstGeom prst="rect">
            <a:avLst/>
          </a:prstGeom>
        </p:spPr>
      </p:pic>
    </p:spTree>
    <p:extLst>
      <p:ext uri="{BB962C8B-B14F-4D97-AF65-F5344CB8AC3E}">
        <p14:creationId xmlns:p14="http://schemas.microsoft.com/office/powerpoint/2010/main" val="222142492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B6F15528-21DE-4FAA-801E-634DDDAF4B2B}" type="slidenum">
              <a:rPr lang="en-US" smtClean="0"/>
              <a:pPr/>
              <a:t>29</a:t>
            </a:fld>
            <a:endParaRPr lang="en-US"/>
          </a:p>
        </p:txBody>
      </p:sp>
      <p:pic>
        <p:nvPicPr>
          <p:cNvPr id="5" name="Picture 4"/>
          <p:cNvPicPr>
            <a:picLocks noChangeAspect="1"/>
          </p:cNvPicPr>
          <p:nvPr/>
        </p:nvPicPr>
        <p:blipFill>
          <a:blip r:embed="rId2"/>
          <a:stretch>
            <a:fillRect/>
          </a:stretch>
        </p:blipFill>
        <p:spPr>
          <a:xfrm>
            <a:off x="76200" y="228600"/>
            <a:ext cx="9144000" cy="2933167"/>
          </a:xfrm>
          <a:prstGeom prst="rect">
            <a:avLst/>
          </a:prstGeom>
        </p:spPr>
      </p:pic>
      <p:pic>
        <p:nvPicPr>
          <p:cNvPr id="6" name="Picture 5"/>
          <p:cNvPicPr>
            <a:picLocks noChangeAspect="1"/>
          </p:cNvPicPr>
          <p:nvPr/>
        </p:nvPicPr>
        <p:blipFill>
          <a:blip r:embed="rId3"/>
          <a:stretch>
            <a:fillRect/>
          </a:stretch>
        </p:blipFill>
        <p:spPr>
          <a:xfrm>
            <a:off x="42672" y="2743200"/>
            <a:ext cx="9144000" cy="3473752"/>
          </a:xfrm>
          <a:prstGeom prst="rect">
            <a:avLst/>
          </a:prstGeom>
        </p:spPr>
      </p:pic>
      <p:grpSp>
        <p:nvGrpSpPr>
          <p:cNvPr id="10" name="Group 9"/>
          <p:cNvGrpSpPr/>
          <p:nvPr/>
        </p:nvGrpSpPr>
        <p:grpSpPr>
          <a:xfrm>
            <a:off x="990601" y="695950"/>
            <a:ext cx="3261506" cy="4882375"/>
            <a:chOff x="990601" y="695950"/>
            <a:chExt cx="3261506" cy="4882375"/>
          </a:xfrm>
        </p:grpSpPr>
        <p:pic>
          <p:nvPicPr>
            <p:cNvPr id="8" name="Picture 7"/>
            <p:cNvPicPr>
              <a:picLocks noChangeAspect="1"/>
            </p:cNvPicPr>
            <p:nvPr/>
          </p:nvPicPr>
          <p:blipFill>
            <a:blip r:embed="rId4"/>
            <a:stretch>
              <a:fillRect/>
            </a:stretch>
          </p:blipFill>
          <p:spPr>
            <a:xfrm>
              <a:off x="990601" y="695950"/>
              <a:ext cx="3261506" cy="4882375"/>
            </a:xfrm>
            <a:prstGeom prst="rect">
              <a:avLst/>
            </a:prstGeom>
          </p:spPr>
        </p:pic>
        <p:sp>
          <p:nvSpPr>
            <p:cNvPr id="9" name="TextBox 8"/>
            <p:cNvSpPr txBox="1"/>
            <p:nvPr/>
          </p:nvSpPr>
          <p:spPr>
            <a:xfrm>
              <a:off x="1066800" y="4654995"/>
              <a:ext cx="1846612" cy="923330"/>
            </a:xfrm>
            <a:prstGeom prst="rect">
              <a:avLst/>
            </a:prstGeom>
            <a:noFill/>
          </p:spPr>
          <p:txBody>
            <a:bodyPr wrap="square" rtlCol="0">
              <a:spAutoFit/>
            </a:bodyPr>
            <a:lstStyle/>
            <a:p>
              <a:r>
                <a:rPr lang="en-GB" dirty="0" smtClean="0"/>
                <a:t>Joseph Rowntree (1836 – 1925)</a:t>
              </a:r>
              <a:endParaRPr lang="en-GB" dirty="0"/>
            </a:p>
          </p:txBody>
        </p:sp>
      </p:grpSp>
      <p:grpSp>
        <p:nvGrpSpPr>
          <p:cNvPr id="12" name="Group 11"/>
          <p:cNvGrpSpPr/>
          <p:nvPr/>
        </p:nvGrpSpPr>
        <p:grpSpPr>
          <a:xfrm>
            <a:off x="5199412" y="745208"/>
            <a:ext cx="4063459" cy="4833117"/>
            <a:chOff x="5199412" y="745208"/>
            <a:chExt cx="4063459" cy="4833117"/>
          </a:xfrm>
        </p:grpSpPr>
        <p:pic>
          <p:nvPicPr>
            <p:cNvPr id="7" name="Picture 6"/>
            <p:cNvPicPr>
              <a:picLocks noChangeAspect="1"/>
            </p:cNvPicPr>
            <p:nvPr/>
          </p:nvPicPr>
          <p:blipFill>
            <a:blip r:embed="rId5"/>
            <a:stretch>
              <a:fillRect/>
            </a:stretch>
          </p:blipFill>
          <p:spPr>
            <a:xfrm>
              <a:off x="5199412" y="745208"/>
              <a:ext cx="3633788" cy="4833117"/>
            </a:xfrm>
            <a:prstGeom prst="rect">
              <a:avLst/>
            </a:prstGeom>
          </p:spPr>
        </p:pic>
        <p:sp>
          <p:nvSpPr>
            <p:cNvPr id="11" name="TextBox 10"/>
            <p:cNvSpPr txBox="1"/>
            <p:nvPr/>
          </p:nvSpPr>
          <p:spPr>
            <a:xfrm>
              <a:off x="7248143" y="4056024"/>
              <a:ext cx="2014728" cy="646331"/>
            </a:xfrm>
            <a:prstGeom prst="rect">
              <a:avLst/>
            </a:prstGeom>
            <a:noFill/>
          </p:spPr>
          <p:txBody>
            <a:bodyPr wrap="square" rtlCol="0">
              <a:spAutoFit/>
            </a:bodyPr>
            <a:lstStyle/>
            <a:p>
              <a:r>
                <a:rPr lang="en-GB" dirty="0" smtClean="0">
                  <a:solidFill>
                    <a:schemeClr val="bg1"/>
                  </a:solidFill>
                </a:rPr>
                <a:t>John Cadbury </a:t>
              </a:r>
            </a:p>
            <a:p>
              <a:r>
                <a:rPr lang="en-GB" dirty="0" smtClean="0">
                  <a:solidFill>
                    <a:schemeClr val="bg1"/>
                  </a:solidFill>
                </a:rPr>
                <a:t>(1801-1889)</a:t>
              </a:r>
              <a:endParaRPr lang="en-GB" dirty="0">
                <a:solidFill>
                  <a:schemeClr val="bg1"/>
                </a:solidFill>
              </a:endParaRPr>
            </a:p>
          </p:txBody>
        </p:sp>
      </p:grpSp>
    </p:spTree>
    <p:extLst>
      <p:ext uri="{BB962C8B-B14F-4D97-AF65-F5344CB8AC3E}">
        <p14:creationId xmlns:p14="http://schemas.microsoft.com/office/powerpoint/2010/main" val="2987916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ppt_x"/>
                                          </p:val>
                                        </p:tav>
                                        <p:tav tm="100000">
                                          <p:val>
                                            <p:strVal val="#ppt_x"/>
                                          </p:val>
                                        </p:tav>
                                      </p:tavLst>
                                    </p:anim>
                                    <p:anim calcmode="lin" valueType="num">
                                      <p:cBhvr additive="base">
                                        <p:cTn id="1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76200" y="1295400"/>
            <a:ext cx="4648200" cy="4876800"/>
          </a:xfrm>
        </p:spPr>
        <p:txBody>
          <a:bodyPr>
            <a:normAutofit/>
          </a:bodyPr>
          <a:lstStyle/>
          <a:p>
            <a:r>
              <a:rPr lang="en-GB" sz="2800" dirty="0" smtClean="0"/>
              <a:t>In </a:t>
            </a:r>
            <a:r>
              <a:rPr lang="en-GB" sz="2800" dirty="0"/>
              <a:t>the new Labour Party they saw the potential to establish a powerful political base to effect change</a:t>
            </a:r>
          </a:p>
          <a:p>
            <a:r>
              <a:rPr lang="en-GB" sz="2800" dirty="0"/>
              <a:t>Major Liberal reforms in the early 20</a:t>
            </a:r>
            <a:r>
              <a:rPr lang="en-GB" sz="2800" baseline="30000" dirty="0"/>
              <a:t>th</a:t>
            </a:r>
            <a:r>
              <a:rPr lang="en-GB" sz="2800" dirty="0"/>
              <a:t> </a:t>
            </a:r>
            <a:r>
              <a:rPr lang="en-GB" sz="2800" dirty="0" smtClean="0"/>
              <a:t>century</a:t>
            </a:r>
          </a:p>
          <a:p>
            <a:r>
              <a:rPr lang="en-GB" sz="2800" dirty="0" smtClean="0"/>
              <a:t>Facts and the scientific method</a:t>
            </a:r>
            <a:endParaRPr lang="en-GB" sz="2800" dirty="0"/>
          </a:p>
        </p:txBody>
      </p:sp>
      <p:sp>
        <p:nvSpPr>
          <p:cNvPr id="3" name="Title 2"/>
          <p:cNvSpPr>
            <a:spLocks noGrp="1"/>
          </p:cNvSpPr>
          <p:nvPr>
            <p:ph type="title"/>
          </p:nvPr>
        </p:nvSpPr>
        <p:spPr>
          <a:xfrm>
            <a:off x="76200" y="29654"/>
            <a:ext cx="9043416" cy="1722946"/>
          </a:xfrm>
        </p:spPr>
        <p:txBody>
          <a:bodyPr>
            <a:noAutofit/>
          </a:bodyPr>
          <a:lstStyle/>
          <a:p>
            <a:pPr algn="r"/>
            <a:r>
              <a:rPr lang="en-GB" sz="4400" dirty="0"/>
              <a:t>Joseph Rowntree and </a:t>
            </a:r>
            <a:r>
              <a:rPr lang="en-GB" sz="4400" dirty="0" smtClean="0"/>
              <a:t/>
            </a:r>
            <a:br>
              <a:rPr lang="en-GB" sz="4400" dirty="0" smtClean="0"/>
            </a:br>
            <a:r>
              <a:rPr lang="en-GB" sz="4400" dirty="0" smtClean="0"/>
              <a:t>Charles </a:t>
            </a:r>
            <a:r>
              <a:rPr lang="en-GB" sz="4400" dirty="0"/>
              <a:t>Booth </a:t>
            </a: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solidFill>
              </a:rPr>
              <a:pPr/>
              <a:t>30</a:t>
            </a:fld>
            <a:endParaRPr lang="en-US">
              <a:solidFill>
                <a:prstClr val="black"/>
              </a:solidFill>
            </a:endParaRPr>
          </a:p>
        </p:txBody>
      </p:sp>
      <p:pic>
        <p:nvPicPr>
          <p:cNvPr id="5" name="Picture 4"/>
          <p:cNvPicPr>
            <a:picLocks noChangeAspect="1"/>
          </p:cNvPicPr>
          <p:nvPr/>
        </p:nvPicPr>
        <p:blipFill>
          <a:blip r:embed="rId2"/>
          <a:stretch>
            <a:fillRect/>
          </a:stretch>
        </p:blipFill>
        <p:spPr>
          <a:xfrm>
            <a:off x="4724400" y="2322544"/>
            <a:ext cx="4233768" cy="2822512"/>
          </a:xfrm>
          <a:prstGeom prst="rect">
            <a:avLst/>
          </a:prstGeom>
        </p:spPr>
      </p:pic>
    </p:spTree>
    <p:extLst>
      <p:ext uri="{BB962C8B-B14F-4D97-AF65-F5344CB8AC3E}">
        <p14:creationId xmlns:p14="http://schemas.microsoft.com/office/powerpoint/2010/main" val="97231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B6F15528-21DE-4FAA-801E-634DDDAF4B2B}" type="slidenum">
              <a:rPr lang="en-US" smtClean="0"/>
              <a:pPr/>
              <a:t>31</a:t>
            </a:fld>
            <a:endParaRPr lang="en-US"/>
          </a:p>
        </p:txBody>
      </p:sp>
      <p:pic>
        <p:nvPicPr>
          <p:cNvPr id="5" name="Picture 4"/>
          <p:cNvPicPr>
            <a:picLocks noChangeAspect="1"/>
          </p:cNvPicPr>
          <p:nvPr/>
        </p:nvPicPr>
        <p:blipFill>
          <a:blip r:embed="rId2"/>
          <a:stretch>
            <a:fillRect/>
          </a:stretch>
        </p:blipFill>
        <p:spPr>
          <a:xfrm>
            <a:off x="914400" y="914399"/>
            <a:ext cx="3276600" cy="4529861"/>
          </a:xfrm>
          <a:prstGeom prst="rect">
            <a:avLst/>
          </a:prstGeom>
        </p:spPr>
      </p:pic>
      <p:pic>
        <p:nvPicPr>
          <p:cNvPr id="6" name="Picture 5"/>
          <p:cNvPicPr>
            <a:picLocks noChangeAspect="1"/>
          </p:cNvPicPr>
          <p:nvPr/>
        </p:nvPicPr>
        <p:blipFill>
          <a:blip r:embed="rId3"/>
          <a:stretch>
            <a:fillRect/>
          </a:stretch>
        </p:blipFill>
        <p:spPr>
          <a:xfrm>
            <a:off x="4724400" y="464705"/>
            <a:ext cx="3762375" cy="5429250"/>
          </a:xfrm>
          <a:prstGeom prst="rect">
            <a:avLst/>
          </a:prstGeom>
        </p:spPr>
      </p:pic>
    </p:spTree>
    <p:extLst>
      <p:ext uri="{BB962C8B-B14F-4D97-AF65-F5344CB8AC3E}">
        <p14:creationId xmlns:p14="http://schemas.microsoft.com/office/powerpoint/2010/main" val="165699834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B6F15528-21DE-4FAA-801E-634DDDAF4B2B}" type="slidenum">
              <a:rPr lang="en-US" smtClean="0"/>
              <a:pPr/>
              <a:t>32</a:t>
            </a:fld>
            <a:endParaRPr lang="en-US"/>
          </a:p>
        </p:txBody>
      </p:sp>
      <p:pic>
        <p:nvPicPr>
          <p:cNvPr id="3" name="Picture 2"/>
          <p:cNvPicPr>
            <a:picLocks noChangeAspect="1"/>
          </p:cNvPicPr>
          <p:nvPr/>
        </p:nvPicPr>
        <p:blipFill>
          <a:blip r:embed="rId2"/>
          <a:stretch>
            <a:fillRect/>
          </a:stretch>
        </p:blipFill>
        <p:spPr>
          <a:xfrm>
            <a:off x="21336" y="233337"/>
            <a:ext cx="4974432" cy="6106909"/>
          </a:xfrm>
          <a:prstGeom prst="rect">
            <a:avLst/>
          </a:prstGeom>
        </p:spPr>
      </p:pic>
      <p:pic>
        <p:nvPicPr>
          <p:cNvPr id="4" name="Picture 3"/>
          <p:cNvPicPr>
            <a:picLocks noChangeAspect="1"/>
          </p:cNvPicPr>
          <p:nvPr/>
        </p:nvPicPr>
        <p:blipFill>
          <a:blip r:embed="rId3"/>
          <a:stretch>
            <a:fillRect/>
          </a:stretch>
        </p:blipFill>
        <p:spPr>
          <a:xfrm>
            <a:off x="3413760" y="162591"/>
            <a:ext cx="5715000" cy="6248400"/>
          </a:xfrm>
          <a:prstGeom prst="rect">
            <a:avLst/>
          </a:prstGeom>
        </p:spPr>
      </p:pic>
      <p:pic>
        <p:nvPicPr>
          <p:cNvPr id="5" name="Picture 4"/>
          <p:cNvPicPr>
            <a:picLocks noChangeAspect="1"/>
          </p:cNvPicPr>
          <p:nvPr/>
        </p:nvPicPr>
        <p:blipFill>
          <a:blip r:embed="rId4"/>
          <a:stretch>
            <a:fillRect/>
          </a:stretch>
        </p:blipFill>
        <p:spPr>
          <a:xfrm rot="275051">
            <a:off x="4808274" y="394285"/>
            <a:ext cx="3920850" cy="6069427"/>
          </a:xfrm>
          <a:prstGeom prst="rect">
            <a:avLst/>
          </a:prstGeom>
        </p:spPr>
      </p:pic>
    </p:spTree>
    <p:extLst>
      <p:ext uri="{BB962C8B-B14F-4D97-AF65-F5344CB8AC3E}">
        <p14:creationId xmlns:p14="http://schemas.microsoft.com/office/powerpoint/2010/main" val="485346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heel(1)">
                                      <p:cBhvr>
                                        <p:cTn id="1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a:extLst>
              <a:ext uri="{FF2B5EF4-FFF2-40B4-BE49-F238E27FC236}">
                <a16:creationId xmlns:a16="http://schemas.microsoft.com/office/drawing/2014/main" xmlns="" id="{0CC8D912-BA58-4EBF-982F-1A4F98C942B0}"/>
              </a:ext>
            </a:extLst>
          </p:cNvPr>
          <p:cNvPicPr>
            <a:picLocks noChangeAspect="1"/>
          </p:cNvPicPr>
          <p:nvPr/>
        </p:nvPicPr>
        <p:blipFill>
          <a:blip r:embed="rId3"/>
          <a:stretch>
            <a:fillRect/>
          </a:stretch>
        </p:blipFill>
        <p:spPr>
          <a:xfrm>
            <a:off x="165064" y="149701"/>
            <a:ext cx="8674136" cy="5586732"/>
          </a:xfrm>
          <a:prstGeom prst="rect">
            <a:avLst/>
          </a:prstGeom>
        </p:spPr>
      </p:pic>
      <p:sp>
        <p:nvSpPr>
          <p:cNvPr id="4" name="TextBox 3">
            <a:extLst>
              <a:ext uri="{FF2B5EF4-FFF2-40B4-BE49-F238E27FC236}">
                <a16:creationId xmlns:a16="http://schemas.microsoft.com/office/drawing/2014/main" xmlns="" id="{20BD9AD3-6905-49C8-A8C0-34DF3C3C92D7}"/>
              </a:ext>
            </a:extLst>
          </p:cNvPr>
          <p:cNvSpPr txBox="1"/>
          <p:nvPr/>
        </p:nvSpPr>
        <p:spPr>
          <a:xfrm>
            <a:off x="0" y="5411450"/>
            <a:ext cx="7674864" cy="1446550"/>
          </a:xfrm>
          <a:prstGeom prst="rect">
            <a:avLst/>
          </a:prstGeom>
          <a:solidFill>
            <a:schemeClr val="bg2"/>
          </a:solidFill>
          <a:ln w="38100">
            <a:solidFill>
              <a:schemeClr val="tx1"/>
            </a:solidFill>
          </a:ln>
        </p:spPr>
        <p:txBody>
          <a:bodyPr wrap="square" rtlCol="0">
            <a:spAutoFit/>
          </a:bodyPr>
          <a:lstStyle/>
          <a:p>
            <a:pPr algn="ctr"/>
            <a:r>
              <a:rPr lang="en-GB" sz="4400" dirty="0"/>
              <a:t>Welsh Index of Multiple Deprivation (WIMD)</a:t>
            </a:r>
          </a:p>
        </p:txBody>
      </p:sp>
    </p:spTree>
    <p:extLst>
      <p:ext uri="{BB962C8B-B14F-4D97-AF65-F5344CB8AC3E}">
        <p14:creationId xmlns:p14="http://schemas.microsoft.com/office/powerpoint/2010/main" val="282545024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close up of a map&#10;&#10;Description generated with very high confidence">
            <a:hlinkClick r:id="rId2"/>
            <a:extLst>
              <a:ext uri="{FF2B5EF4-FFF2-40B4-BE49-F238E27FC236}">
                <a16:creationId xmlns:a16="http://schemas.microsoft.com/office/drawing/2014/main" xmlns="" id="{A3D7AF2D-37A5-41A2-B576-ABEC9566C590}"/>
              </a:ext>
            </a:extLst>
          </p:cNvPr>
          <p:cNvPicPr>
            <a:picLocks noChangeAspect="1"/>
          </p:cNvPicPr>
          <p:nvPr/>
        </p:nvPicPr>
        <p:blipFill rotWithShape="1">
          <a:blip r:embed="rId3"/>
          <a:srcRect b="36080"/>
          <a:stretch/>
        </p:blipFill>
        <p:spPr>
          <a:xfrm>
            <a:off x="15" y="857257"/>
            <a:ext cx="9143985" cy="5143493"/>
          </a:xfrm>
          <a:prstGeom prst="rect">
            <a:avLst/>
          </a:prstGeom>
        </p:spPr>
      </p:pic>
      <p:sp>
        <p:nvSpPr>
          <p:cNvPr id="6" name="TextBox 5"/>
          <p:cNvSpPr txBox="1"/>
          <p:nvPr/>
        </p:nvSpPr>
        <p:spPr>
          <a:xfrm>
            <a:off x="3810000" y="3657600"/>
            <a:ext cx="5150427" cy="3046988"/>
          </a:xfrm>
          <a:prstGeom prst="rect">
            <a:avLst/>
          </a:prstGeom>
          <a:solidFill>
            <a:schemeClr val="accent1">
              <a:lumMod val="20000"/>
              <a:lumOff val="80000"/>
            </a:schemeClr>
          </a:solidFill>
          <a:ln w="38100">
            <a:solidFill>
              <a:schemeClr val="tx1"/>
            </a:solidFill>
          </a:ln>
        </p:spPr>
        <p:txBody>
          <a:bodyPr wrap="square" rtlCol="0">
            <a:spAutoFit/>
          </a:bodyPr>
          <a:lstStyle/>
          <a:p>
            <a:pPr algn="ctr"/>
            <a:r>
              <a:rPr lang="en-GB" sz="4800" dirty="0">
                <a:solidFill>
                  <a:prstClr val="black"/>
                </a:solidFill>
              </a:rPr>
              <a:t>Welsh Index of Multiple Deprivation (WIMD)</a:t>
            </a:r>
          </a:p>
        </p:txBody>
      </p:sp>
    </p:spTree>
    <p:extLst>
      <p:ext uri="{BB962C8B-B14F-4D97-AF65-F5344CB8AC3E}">
        <p14:creationId xmlns:p14="http://schemas.microsoft.com/office/powerpoint/2010/main" val="418352592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B6F15528-21DE-4FAA-801E-634DDDAF4B2B}" type="slidenum">
              <a:rPr lang="en-US" smtClean="0"/>
              <a:pPr/>
              <a:t>35</a:t>
            </a:fld>
            <a:endParaRPr lang="en-US"/>
          </a:p>
        </p:txBody>
      </p:sp>
      <p:sp>
        <p:nvSpPr>
          <p:cNvPr id="4" name="Title 2"/>
          <p:cNvSpPr txBox="1">
            <a:spLocks/>
          </p:cNvSpPr>
          <p:nvPr/>
        </p:nvSpPr>
        <p:spPr>
          <a:xfrm>
            <a:off x="762000" y="1828800"/>
            <a:ext cx="8153400" cy="2286000"/>
          </a:xfrm>
          <a:prstGeom prst="rect">
            <a:avLst/>
          </a:prstGeom>
        </p:spPr>
        <p:txBody>
          <a:bodyPr>
            <a:normAutofit fontScale="52500" lnSpcReduction="20000"/>
          </a:bodyPr>
          <a:lst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a:lstStyle>
          <a:p>
            <a:r>
              <a:rPr lang="en-GB" sz="4400" dirty="0" smtClean="0"/>
              <a:t/>
            </a:r>
            <a:br>
              <a:rPr lang="en-GB" sz="4400" dirty="0" smtClean="0"/>
            </a:br>
            <a:r>
              <a:rPr lang="en-GB" sz="10000" dirty="0" smtClean="0"/>
              <a:t>Royal Commission </a:t>
            </a:r>
          </a:p>
          <a:p>
            <a:r>
              <a:rPr lang="en-GB" sz="10000" dirty="0" smtClean="0"/>
              <a:t>on the Poor Laws1905</a:t>
            </a:r>
            <a:r>
              <a:rPr lang="en-GB" sz="4400" dirty="0" smtClean="0"/>
              <a:t/>
            </a:r>
            <a:br>
              <a:rPr lang="en-GB" sz="4400" dirty="0" smtClean="0"/>
            </a:br>
            <a:endParaRPr lang="en-GB" dirty="0"/>
          </a:p>
        </p:txBody>
      </p:sp>
    </p:spTree>
    <p:extLst>
      <p:ext uri="{BB962C8B-B14F-4D97-AF65-F5344CB8AC3E}">
        <p14:creationId xmlns:p14="http://schemas.microsoft.com/office/powerpoint/2010/main" val="134778979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B6F15528-21DE-4FAA-801E-634DDDAF4B2B}" type="slidenum">
              <a:rPr lang="en-US" smtClean="0"/>
              <a:pPr/>
              <a:t>36</a:t>
            </a:fld>
            <a:endParaRPr lang="en-US"/>
          </a:p>
        </p:txBody>
      </p:sp>
      <p:sp>
        <p:nvSpPr>
          <p:cNvPr id="3" name="Title 2"/>
          <p:cNvSpPr>
            <a:spLocks noGrp="1"/>
          </p:cNvSpPr>
          <p:nvPr>
            <p:ph type="title"/>
          </p:nvPr>
        </p:nvSpPr>
        <p:spPr>
          <a:xfrm>
            <a:off x="228600" y="533400"/>
            <a:ext cx="8683752" cy="5440362"/>
          </a:xfrm>
        </p:spPr>
        <p:txBody>
          <a:bodyPr>
            <a:noAutofit/>
          </a:bodyPr>
          <a:lstStyle/>
          <a:p>
            <a:pPr algn="ctr"/>
            <a:r>
              <a:rPr lang="en-GB" sz="4400" dirty="0" smtClean="0"/>
              <a:t>What is ‘poverty’ and what are its causes?</a:t>
            </a:r>
            <a:br>
              <a:rPr lang="en-GB" sz="4400" dirty="0" smtClean="0"/>
            </a:br>
            <a:r>
              <a:rPr lang="en-GB" sz="4400" dirty="0" smtClean="0"/>
              <a:t/>
            </a:r>
            <a:br>
              <a:rPr lang="en-GB" sz="4400" dirty="0" smtClean="0"/>
            </a:br>
            <a:r>
              <a:rPr lang="en-GB" sz="4400" dirty="0" smtClean="0"/>
              <a:t>Who is responsible for ‘poverty’?</a:t>
            </a:r>
            <a:br>
              <a:rPr lang="en-GB" sz="4400" dirty="0" smtClean="0"/>
            </a:br>
            <a:r>
              <a:rPr lang="en-GB" sz="4400" dirty="0"/>
              <a:t/>
            </a:r>
            <a:br>
              <a:rPr lang="en-GB" sz="4400" dirty="0"/>
            </a:br>
            <a:r>
              <a:rPr lang="en-GB" sz="4400" dirty="0" smtClean="0"/>
              <a:t>What should happen to ‘poor people?’</a:t>
            </a:r>
            <a:endParaRPr lang="en-GB" sz="4400" dirty="0"/>
          </a:p>
        </p:txBody>
      </p:sp>
    </p:spTree>
    <p:extLst>
      <p:ext uri="{BB962C8B-B14F-4D97-AF65-F5344CB8AC3E}">
        <p14:creationId xmlns:p14="http://schemas.microsoft.com/office/powerpoint/2010/main" val="3404918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B6F15528-21DE-4FAA-801E-634DDDAF4B2B}" type="slidenum">
              <a:rPr lang="en-US" smtClean="0"/>
              <a:pPr/>
              <a:t>37</a:t>
            </a:fld>
            <a:endParaRPr lang="en-US"/>
          </a:p>
        </p:txBody>
      </p:sp>
      <p:sp>
        <p:nvSpPr>
          <p:cNvPr id="3" name="Title 2"/>
          <p:cNvSpPr>
            <a:spLocks noGrp="1"/>
          </p:cNvSpPr>
          <p:nvPr>
            <p:ph type="title"/>
          </p:nvPr>
        </p:nvSpPr>
        <p:spPr>
          <a:xfrm>
            <a:off x="228600" y="0"/>
            <a:ext cx="8534400" cy="1554162"/>
          </a:xfrm>
        </p:spPr>
        <p:txBody>
          <a:bodyPr>
            <a:noAutofit/>
          </a:bodyPr>
          <a:lstStyle/>
          <a:p>
            <a:pPr algn="r"/>
            <a:r>
              <a:rPr lang="en-GB" sz="4400" dirty="0" smtClean="0"/>
              <a:t>Reforming the Poor Laws: </a:t>
            </a:r>
            <a:r>
              <a:rPr lang="en-GB" sz="4400" dirty="0" smtClean="0"/>
              <a:t>How? </a:t>
            </a:r>
            <a:r>
              <a:rPr lang="en-GB" sz="4400" dirty="0"/>
              <a:t>W</a:t>
            </a:r>
            <a:r>
              <a:rPr lang="en-GB" sz="4400" dirty="0" smtClean="0"/>
              <a:t>ho </a:t>
            </a:r>
            <a:r>
              <a:rPr lang="en-GB" sz="4400" dirty="0" smtClean="0"/>
              <a:t>should lead?</a:t>
            </a:r>
            <a:endParaRPr lang="en-GB" sz="4400" dirty="0"/>
          </a:p>
        </p:txBody>
      </p:sp>
      <p:graphicFrame>
        <p:nvGraphicFramePr>
          <p:cNvPr id="5" name="Diagram 4"/>
          <p:cNvGraphicFramePr/>
          <p:nvPr>
            <p:extLst>
              <p:ext uri="{D42A27DB-BD31-4B8C-83A1-F6EECF244321}">
                <p14:modId xmlns:p14="http://schemas.microsoft.com/office/powerpoint/2010/main" val="2718450227"/>
              </p:ext>
            </p:extLst>
          </p:nvPr>
        </p:nvGraphicFramePr>
        <p:xfrm>
          <a:off x="-1066800" y="1143000"/>
          <a:ext cx="11201400" cy="5867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9566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F979E7DA-356B-4ADD-9BD3-E446BEAFF015}"/>
                                            </p:graphicEl>
                                          </p:spTgt>
                                        </p:tgtEl>
                                        <p:attrNameLst>
                                          <p:attrName>style.visibility</p:attrName>
                                        </p:attrNameLst>
                                      </p:cBhvr>
                                      <p:to>
                                        <p:strVal val="visible"/>
                                      </p:to>
                                    </p:set>
                                    <p:anim calcmode="lin" valueType="num">
                                      <p:cBhvr additive="base">
                                        <p:cTn id="7" dur="500" fill="hold"/>
                                        <p:tgtEl>
                                          <p:spTgt spid="5">
                                            <p:graphicEl>
                                              <a:dgm id="{F979E7DA-356B-4ADD-9BD3-E446BEAFF015}"/>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F979E7DA-356B-4ADD-9BD3-E446BEAFF015}"/>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graphicEl>
                                              <a:dgm id="{A706C8FD-CFA1-494F-AD40-C22854DA1064}"/>
                                            </p:graphicEl>
                                          </p:spTgt>
                                        </p:tgtEl>
                                        <p:attrNameLst>
                                          <p:attrName>style.visibility</p:attrName>
                                        </p:attrNameLst>
                                      </p:cBhvr>
                                      <p:to>
                                        <p:strVal val="visible"/>
                                      </p:to>
                                    </p:set>
                                    <p:anim calcmode="lin" valueType="num">
                                      <p:cBhvr additive="base">
                                        <p:cTn id="13" dur="500" fill="hold"/>
                                        <p:tgtEl>
                                          <p:spTgt spid="5">
                                            <p:graphicEl>
                                              <a:dgm id="{A706C8FD-CFA1-494F-AD40-C22854DA1064}"/>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graphicEl>
                                              <a:dgm id="{A706C8FD-CFA1-494F-AD40-C22854DA1064}"/>
                                            </p:graphic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5">
                                            <p:graphicEl>
                                              <a:dgm id="{9F5157FB-5A0A-4C5D-87BB-F64BDAB42770}"/>
                                            </p:graphicEl>
                                          </p:spTgt>
                                        </p:tgtEl>
                                        <p:attrNameLst>
                                          <p:attrName>style.visibility</p:attrName>
                                        </p:attrNameLst>
                                      </p:cBhvr>
                                      <p:to>
                                        <p:strVal val="visible"/>
                                      </p:to>
                                    </p:set>
                                    <p:anim calcmode="lin" valueType="num">
                                      <p:cBhvr additive="base">
                                        <p:cTn id="17" dur="500" fill="hold"/>
                                        <p:tgtEl>
                                          <p:spTgt spid="5">
                                            <p:graphicEl>
                                              <a:dgm id="{9F5157FB-5A0A-4C5D-87BB-F64BDAB42770}"/>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graphicEl>
                                              <a:dgm id="{9F5157FB-5A0A-4C5D-87BB-F64BDAB42770}"/>
                                            </p:graphic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5">
                                            <p:graphicEl>
                                              <a:dgm id="{9EC5A958-BC9A-4629-A28E-D648819C34CD}"/>
                                            </p:graphicEl>
                                          </p:spTgt>
                                        </p:tgtEl>
                                        <p:attrNameLst>
                                          <p:attrName>style.visibility</p:attrName>
                                        </p:attrNameLst>
                                      </p:cBhvr>
                                      <p:to>
                                        <p:strVal val="visible"/>
                                      </p:to>
                                    </p:set>
                                    <p:anim calcmode="lin" valueType="num">
                                      <p:cBhvr additive="base">
                                        <p:cTn id="23" dur="500" fill="hold"/>
                                        <p:tgtEl>
                                          <p:spTgt spid="5">
                                            <p:graphicEl>
                                              <a:dgm id="{9EC5A958-BC9A-4629-A28E-D648819C34CD}"/>
                                            </p:graphicEl>
                                          </p:spTgt>
                                        </p:tgtEl>
                                        <p:attrNameLst>
                                          <p:attrName>ppt_x</p:attrName>
                                        </p:attrNameLst>
                                      </p:cBhvr>
                                      <p:tavLst>
                                        <p:tav tm="0">
                                          <p:val>
                                            <p:strVal val="#ppt_x"/>
                                          </p:val>
                                        </p:tav>
                                        <p:tav tm="100000">
                                          <p:val>
                                            <p:strVal val="#ppt_x"/>
                                          </p:val>
                                        </p:tav>
                                      </p:tavLst>
                                    </p:anim>
                                    <p:anim calcmode="lin" valueType="num">
                                      <p:cBhvr additive="base">
                                        <p:cTn id="24" dur="500" fill="hold"/>
                                        <p:tgtEl>
                                          <p:spTgt spid="5">
                                            <p:graphicEl>
                                              <a:dgm id="{9EC5A958-BC9A-4629-A28E-D648819C34CD}"/>
                                            </p:graphic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5">
                                            <p:graphicEl>
                                              <a:dgm id="{77CEDEB1-E4A5-4400-92A2-770753B06906}"/>
                                            </p:graphicEl>
                                          </p:spTgt>
                                        </p:tgtEl>
                                        <p:attrNameLst>
                                          <p:attrName>style.visibility</p:attrName>
                                        </p:attrNameLst>
                                      </p:cBhvr>
                                      <p:to>
                                        <p:strVal val="visible"/>
                                      </p:to>
                                    </p:set>
                                    <p:anim calcmode="lin" valueType="num">
                                      <p:cBhvr additive="base">
                                        <p:cTn id="27" dur="500" fill="hold"/>
                                        <p:tgtEl>
                                          <p:spTgt spid="5">
                                            <p:graphicEl>
                                              <a:dgm id="{77CEDEB1-E4A5-4400-92A2-770753B06906}"/>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5">
                                            <p:graphicEl>
                                              <a:dgm id="{77CEDEB1-E4A5-4400-92A2-770753B06906}"/>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2438400"/>
            <a:ext cx="8229600" cy="3568891"/>
          </a:xfrm>
        </p:spPr>
        <p:txBody>
          <a:bodyPr>
            <a:normAutofit/>
          </a:bodyPr>
          <a:lstStyle/>
          <a:p>
            <a:r>
              <a:rPr lang="en-GB" sz="3200" dirty="0" smtClean="0"/>
              <a:t>This is an important area</a:t>
            </a:r>
          </a:p>
          <a:p>
            <a:r>
              <a:rPr lang="en-GB" sz="3200" dirty="0" smtClean="0"/>
              <a:t>A matter of ongoing debate</a:t>
            </a:r>
          </a:p>
          <a:p>
            <a:r>
              <a:rPr lang="en-GB" sz="3200" dirty="0" smtClean="0"/>
              <a:t>Tension between professionalised public services and grassroots community engagement and support</a:t>
            </a:r>
          </a:p>
        </p:txBody>
      </p:sp>
      <p:sp>
        <p:nvSpPr>
          <p:cNvPr id="3" name="Slide Number Placeholder 2"/>
          <p:cNvSpPr>
            <a:spLocks noGrp="1"/>
          </p:cNvSpPr>
          <p:nvPr>
            <p:ph type="sldNum" sz="quarter" idx="12"/>
          </p:nvPr>
        </p:nvSpPr>
        <p:spPr/>
        <p:txBody>
          <a:bodyPr/>
          <a:lstStyle/>
          <a:p>
            <a:fld id="{B6F15528-21DE-4FAA-801E-634DDDAF4B2B}" type="slidenum">
              <a:rPr lang="en-US" smtClean="0"/>
              <a:pPr/>
              <a:t>38</a:t>
            </a:fld>
            <a:endParaRPr lang="en-US"/>
          </a:p>
        </p:txBody>
      </p:sp>
      <p:sp>
        <p:nvSpPr>
          <p:cNvPr id="4" name="Title 3"/>
          <p:cNvSpPr>
            <a:spLocks noGrp="1"/>
          </p:cNvSpPr>
          <p:nvPr>
            <p:ph type="title"/>
          </p:nvPr>
        </p:nvSpPr>
        <p:spPr>
          <a:xfrm>
            <a:off x="457200" y="274638"/>
            <a:ext cx="8229600" cy="1630362"/>
          </a:xfrm>
        </p:spPr>
        <p:txBody>
          <a:bodyPr>
            <a:noAutofit/>
          </a:bodyPr>
          <a:lstStyle/>
          <a:p>
            <a:r>
              <a:rPr lang="en-GB" sz="5400" dirty="0" smtClean="0"/>
              <a:t>State intervention or voluntary/ community?</a:t>
            </a:r>
            <a:endParaRPr lang="en-GB" sz="5400" dirty="0"/>
          </a:p>
        </p:txBody>
      </p:sp>
    </p:spTree>
    <p:extLst>
      <p:ext uri="{BB962C8B-B14F-4D97-AF65-F5344CB8AC3E}">
        <p14:creationId xmlns:p14="http://schemas.microsoft.com/office/powerpoint/2010/main" val="631514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2133600"/>
            <a:ext cx="8229600" cy="3873691"/>
          </a:xfrm>
        </p:spPr>
        <p:txBody>
          <a:bodyPr>
            <a:normAutofit lnSpcReduction="10000"/>
          </a:bodyPr>
          <a:lstStyle/>
          <a:p>
            <a:r>
              <a:rPr lang="en-GB" sz="3200" dirty="0" smtClean="0"/>
              <a:t>Who is best placed to intervene?</a:t>
            </a:r>
          </a:p>
          <a:p>
            <a:r>
              <a:rPr lang="en-GB" sz="3200" dirty="0" smtClean="0"/>
              <a:t>What is the nature of the intervention?</a:t>
            </a:r>
          </a:p>
          <a:p>
            <a:r>
              <a:rPr lang="en-GB" sz="3200" dirty="0" smtClean="0"/>
              <a:t>What does success look like?</a:t>
            </a:r>
          </a:p>
          <a:p>
            <a:r>
              <a:rPr lang="en-GB" sz="3200" dirty="0" smtClean="0"/>
              <a:t>What ‘qualifications’ do we need to consider?</a:t>
            </a:r>
          </a:p>
          <a:p>
            <a:r>
              <a:rPr lang="en-GB" sz="3200" dirty="0" smtClean="0"/>
              <a:t>Should we respect the sanctity of the family, and the freedom of the individual?</a:t>
            </a:r>
          </a:p>
        </p:txBody>
      </p:sp>
      <p:sp>
        <p:nvSpPr>
          <p:cNvPr id="3" name="Slide Number Placeholder 2"/>
          <p:cNvSpPr>
            <a:spLocks noGrp="1"/>
          </p:cNvSpPr>
          <p:nvPr>
            <p:ph type="sldNum" sz="quarter" idx="12"/>
          </p:nvPr>
        </p:nvSpPr>
        <p:spPr/>
        <p:txBody>
          <a:bodyPr/>
          <a:lstStyle/>
          <a:p>
            <a:fld id="{B6F15528-21DE-4FAA-801E-634DDDAF4B2B}" type="slidenum">
              <a:rPr lang="en-US" smtClean="0">
                <a:solidFill>
                  <a:prstClr val="black"/>
                </a:solidFill>
              </a:rPr>
              <a:pPr/>
              <a:t>39</a:t>
            </a:fld>
            <a:endParaRPr lang="en-US">
              <a:solidFill>
                <a:prstClr val="black"/>
              </a:solidFill>
            </a:endParaRPr>
          </a:p>
        </p:txBody>
      </p:sp>
      <p:sp>
        <p:nvSpPr>
          <p:cNvPr id="4" name="Title 3"/>
          <p:cNvSpPr>
            <a:spLocks noGrp="1"/>
          </p:cNvSpPr>
          <p:nvPr>
            <p:ph type="title"/>
          </p:nvPr>
        </p:nvSpPr>
        <p:spPr>
          <a:xfrm>
            <a:off x="457200" y="274638"/>
            <a:ext cx="8229600" cy="1630362"/>
          </a:xfrm>
        </p:spPr>
        <p:txBody>
          <a:bodyPr>
            <a:noAutofit/>
          </a:bodyPr>
          <a:lstStyle/>
          <a:p>
            <a:r>
              <a:rPr lang="en-GB" sz="5400" dirty="0" smtClean="0"/>
              <a:t>State intervention or voluntary/ community?</a:t>
            </a:r>
            <a:endParaRPr lang="en-GB" sz="5400" dirty="0"/>
          </a:p>
        </p:txBody>
      </p:sp>
    </p:spTree>
    <p:extLst>
      <p:ext uri="{BB962C8B-B14F-4D97-AF65-F5344CB8AC3E}">
        <p14:creationId xmlns:p14="http://schemas.microsoft.com/office/powerpoint/2010/main" val="593939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 calcmode="lin" valueType="num">
                                      <p:cBhvr additive="base">
                                        <p:cTn id="3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29136" y="304800"/>
            <a:ext cx="4614864" cy="6400800"/>
          </a:xfrm>
          <a:solidFill>
            <a:srgbClr val="FFFF00"/>
          </a:solidFill>
        </p:spPr>
        <p:txBody>
          <a:bodyPr>
            <a:normAutofit/>
          </a:bodyPr>
          <a:lstStyle/>
          <a:p>
            <a:pPr marL="109728" indent="0">
              <a:buNone/>
            </a:pPr>
            <a:r>
              <a:rPr lang="en-GB" sz="3200" dirty="0" smtClean="0"/>
              <a:t>‘that </a:t>
            </a:r>
            <a:r>
              <a:rPr lang="en-GB" sz="3200" dirty="0"/>
              <a:t>we will do collectively, through our government, only those things that we cannot do as well or at all individually and privately. </a:t>
            </a:r>
            <a:endParaRPr lang="en-GB" sz="3200" dirty="0" smtClean="0"/>
          </a:p>
          <a:p>
            <a:pPr marL="109728" indent="0">
              <a:buNone/>
            </a:pPr>
            <a:r>
              <a:rPr lang="en-GB" sz="3200" dirty="0" smtClean="0"/>
              <a:t>In </a:t>
            </a:r>
            <a:r>
              <a:rPr lang="en-GB" sz="3200" dirty="0"/>
              <a:t>other words, we should be guided by what </a:t>
            </a:r>
            <a:r>
              <a:rPr lang="en-GB" sz="3200" dirty="0" smtClean="0"/>
              <a:t>works’ </a:t>
            </a:r>
          </a:p>
          <a:p>
            <a:pPr marL="109728" indent="0">
              <a:buNone/>
            </a:pPr>
            <a:endParaRPr lang="en-GB" dirty="0" smtClean="0"/>
          </a:p>
          <a:p>
            <a:pPr marL="109728" indent="0">
              <a:buNone/>
            </a:pPr>
            <a:r>
              <a:rPr lang="en-GB" dirty="0" smtClean="0"/>
              <a:t>(</a:t>
            </a:r>
            <a:r>
              <a:rPr lang="en-GB" dirty="0"/>
              <a:t>Obama, 2007: 159</a:t>
            </a:r>
            <a:r>
              <a:rPr lang="en-GB" dirty="0" smtClean="0"/>
              <a:t>)</a:t>
            </a:r>
            <a:endParaRPr lang="en-GB" dirty="0"/>
          </a:p>
          <a:p>
            <a:endParaRPr lang="en-GB" dirty="0"/>
          </a:p>
        </p:txBody>
      </p:sp>
      <p:sp>
        <p:nvSpPr>
          <p:cNvPr id="3" name="Slide Number Placeholder 2"/>
          <p:cNvSpPr>
            <a:spLocks noGrp="1"/>
          </p:cNvSpPr>
          <p:nvPr>
            <p:ph type="sldNum" sz="quarter" idx="12"/>
          </p:nvPr>
        </p:nvSpPr>
        <p:spPr/>
        <p:txBody>
          <a:bodyPr/>
          <a:lstStyle/>
          <a:p>
            <a:fld id="{B6F15528-21DE-4FAA-801E-634DDDAF4B2B}" type="slidenum">
              <a:rPr lang="en-US" smtClean="0"/>
              <a:pPr/>
              <a:t>40</a:t>
            </a:fld>
            <a:endParaRPr lang="en-US"/>
          </a:p>
        </p:txBody>
      </p:sp>
      <p:sp>
        <p:nvSpPr>
          <p:cNvPr id="4" name="Title 3"/>
          <p:cNvSpPr>
            <a:spLocks noGrp="1"/>
          </p:cNvSpPr>
          <p:nvPr>
            <p:ph type="title"/>
          </p:nvPr>
        </p:nvSpPr>
        <p:spPr>
          <a:xfrm>
            <a:off x="152400" y="-304800"/>
            <a:ext cx="4876800" cy="2286000"/>
          </a:xfrm>
        </p:spPr>
        <p:txBody>
          <a:bodyPr>
            <a:normAutofit/>
          </a:bodyPr>
          <a:lstStyle/>
          <a:p>
            <a:r>
              <a:rPr lang="en-GB" sz="4800" dirty="0" smtClean="0"/>
              <a:t>Lincoln’s simple maxim</a:t>
            </a:r>
            <a:endParaRPr lang="en-GB" sz="4800" dirty="0"/>
          </a:p>
        </p:txBody>
      </p:sp>
      <p:pic>
        <p:nvPicPr>
          <p:cNvPr id="1026" name="Picture 2" descr="The Audacity of Hop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3400" y="1579905"/>
            <a:ext cx="3336608" cy="51931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4386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B6F15528-21DE-4FAA-801E-634DDDAF4B2B}" type="slidenum">
              <a:rPr lang="en-US" smtClean="0"/>
              <a:pPr/>
              <a:t>41</a:t>
            </a:fld>
            <a:endParaRPr lang="en-US"/>
          </a:p>
        </p:txBody>
      </p:sp>
      <p:sp>
        <p:nvSpPr>
          <p:cNvPr id="2" name="Title 1"/>
          <p:cNvSpPr>
            <a:spLocks noGrp="1"/>
          </p:cNvSpPr>
          <p:nvPr>
            <p:ph type="title"/>
          </p:nvPr>
        </p:nvSpPr>
        <p:spPr>
          <a:xfrm>
            <a:off x="457200" y="274638"/>
            <a:ext cx="8229600" cy="1477962"/>
          </a:xfrm>
        </p:spPr>
        <p:txBody>
          <a:bodyPr>
            <a:noAutofit/>
          </a:bodyPr>
          <a:lstStyle/>
          <a:p>
            <a:r>
              <a:rPr lang="en-GB" sz="5400" dirty="0"/>
              <a:t>Royal Commission </a:t>
            </a:r>
            <a:r>
              <a:rPr lang="en-GB" sz="5400" dirty="0" smtClean="0"/>
              <a:t>on </a:t>
            </a:r>
            <a:r>
              <a:rPr lang="en-GB" sz="5400" dirty="0"/>
              <a:t>the </a:t>
            </a:r>
            <a:r>
              <a:rPr lang="en-GB" sz="5400" dirty="0" smtClean="0"/>
              <a:t>Poor Laws1905</a:t>
            </a:r>
            <a:endParaRPr lang="en-GB" sz="5400" dirty="0"/>
          </a:p>
        </p:txBody>
      </p:sp>
      <p:sp>
        <p:nvSpPr>
          <p:cNvPr id="5" name="Rectangle 4"/>
          <p:cNvSpPr/>
          <p:nvPr/>
        </p:nvSpPr>
        <p:spPr>
          <a:xfrm>
            <a:off x="152400" y="2057400"/>
            <a:ext cx="8860632" cy="3785652"/>
          </a:xfrm>
          <a:prstGeom prst="rect">
            <a:avLst/>
          </a:prstGeom>
          <a:solidFill>
            <a:srgbClr val="FFFF00"/>
          </a:solidFill>
          <a:ln w="76200">
            <a:solidFill>
              <a:schemeClr val="accent1"/>
            </a:solidFill>
          </a:ln>
        </p:spPr>
        <p:txBody>
          <a:bodyPr wrap="square">
            <a:spAutoFit/>
          </a:bodyPr>
          <a:lstStyle/>
          <a:p>
            <a:pPr algn="ctr"/>
            <a:r>
              <a:rPr lang="en-GB" sz="4800" b="1" dirty="0">
                <a:solidFill>
                  <a:schemeClr val="bg1"/>
                </a:solidFill>
              </a:rPr>
              <a:t>Minority Report </a:t>
            </a:r>
          </a:p>
          <a:p>
            <a:pPr marL="571500" indent="-571500" algn="ctr">
              <a:buFontTx/>
              <a:buChar char="-"/>
            </a:pPr>
            <a:r>
              <a:rPr lang="en-GB" sz="3600" dirty="0" smtClean="0">
                <a:solidFill>
                  <a:schemeClr val="bg1"/>
                </a:solidFill>
              </a:rPr>
              <a:t>Beatrice </a:t>
            </a:r>
            <a:r>
              <a:rPr lang="en-GB" sz="3600" dirty="0">
                <a:solidFill>
                  <a:schemeClr val="bg1"/>
                </a:solidFill>
              </a:rPr>
              <a:t>Webb of the Fabian </a:t>
            </a:r>
            <a:r>
              <a:rPr lang="en-GB" sz="3600" dirty="0" smtClean="0">
                <a:solidFill>
                  <a:schemeClr val="bg1"/>
                </a:solidFill>
              </a:rPr>
              <a:t>Society</a:t>
            </a:r>
          </a:p>
          <a:p>
            <a:pPr algn="ctr"/>
            <a:endParaRPr lang="en-GB" sz="3600" dirty="0">
              <a:solidFill>
                <a:schemeClr val="bg1"/>
              </a:solidFill>
            </a:endParaRPr>
          </a:p>
          <a:p>
            <a:pPr algn="ctr"/>
            <a:r>
              <a:rPr lang="en-GB" sz="4800" b="1" dirty="0">
                <a:solidFill>
                  <a:schemeClr val="bg1"/>
                </a:solidFill>
              </a:rPr>
              <a:t>Majority Report </a:t>
            </a:r>
          </a:p>
          <a:p>
            <a:pPr algn="ctr"/>
            <a:r>
              <a:rPr lang="en-GB" sz="3600" dirty="0">
                <a:solidFill>
                  <a:schemeClr val="bg1"/>
                </a:solidFill>
              </a:rPr>
              <a:t>– Helen </a:t>
            </a:r>
            <a:r>
              <a:rPr lang="en-GB" sz="3600" dirty="0" err="1">
                <a:solidFill>
                  <a:schemeClr val="bg1"/>
                </a:solidFill>
              </a:rPr>
              <a:t>Bosanquet</a:t>
            </a:r>
            <a:r>
              <a:rPr lang="en-GB" sz="3600" dirty="0">
                <a:solidFill>
                  <a:schemeClr val="bg1"/>
                </a:solidFill>
              </a:rPr>
              <a:t> of the Charity Organisation Society (COS)</a:t>
            </a:r>
          </a:p>
        </p:txBody>
      </p:sp>
    </p:spTree>
    <p:extLst>
      <p:ext uri="{BB962C8B-B14F-4D97-AF65-F5344CB8AC3E}">
        <p14:creationId xmlns:p14="http://schemas.microsoft.com/office/powerpoint/2010/main" val="298459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9208" y="4343400"/>
            <a:ext cx="8305800" cy="1478119"/>
          </a:xfrm>
        </p:spPr>
        <p:txBody>
          <a:bodyPr>
            <a:noAutofit/>
          </a:bodyPr>
          <a:lstStyle/>
          <a:p>
            <a:pPr algn="ctr">
              <a:buNone/>
            </a:pPr>
            <a:r>
              <a:rPr lang="en-GB" sz="2800" b="1" dirty="0"/>
              <a:t>	</a:t>
            </a:r>
            <a:r>
              <a:rPr lang="en-GB" sz="3200" dirty="0"/>
              <a:t>Both reports stressed the need for policy reform to improve welfare provision</a:t>
            </a:r>
          </a:p>
        </p:txBody>
      </p:sp>
      <p:sp>
        <p:nvSpPr>
          <p:cNvPr id="4" name="Slide Number Placeholder 3"/>
          <p:cNvSpPr>
            <a:spLocks noGrp="1"/>
          </p:cNvSpPr>
          <p:nvPr>
            <p:ph type="sldNum" sz="quarter" idx="12"/>
          </p:nvPr>
        </p:nvSpPr>
        <p:spPr/>
        <p:txBody>
          <a:bodyPr/>
          <a:lstStyle/>
          <a:p>
            <a:fld id="{B6F15528-21DE-4FAA-801E-634DDDAF4B2B}" type="slidenum">
              <a:rPr lang="en-US" smtClean="0"/>
              <a:pPr/>
              <a:t>42</a:t>
            </a:fld>
            <a:endParaRPr lang="en-US"/>
          </a:p>
        </p:txBody>
      </p:sp>
      <p:sp>
        <p:nvSpPr>
          <p:cNvPr id="6" name="Rectangle 5"/>
          <p:cNvSpPr/>
          <p:nvPr/>
        </p:nvSpPr>
        <p:spPr>
          <a:xfrm>
            <a:off x="533400" y="1143000"/>
            <a:ext cx="7897416" cy="2985433"/>
          </a:xfrm>
          <a:prstGeom prst="rect">
            <a:avLst/>
          </a:prstGeom>
          <a:solidFill>
            <a:srgbClr val="FFFF00"/>
          </a:solidFill>
          <a:ln w="76200">
            <a:solidFill>
              <a:schemeClr val="tx1"/>
            </a:solidFill>
          </a:ln>
        </p:spPr>
        <p:txBody>
          <a:bodyPr wrap="square">
            <a:spAutoFit/>
          </a:bodyPr>
          <a:lstStyle/>
          <a:p>
            <a:pPr algn="ctr"/>
            <a:r>
              <a:rPr lang="en-GB" sz="3200" dirty="0"/>
              <a:t>‘The 1909 Minority Report of the Royal Commission on the Poor Laws has long been seen as a key influence on the emergence of Britain’s welfare state.’ </a:t>
            </a:r>
            <a:endParaRPr lang="en-GB" sz="3200" dirty="0" smtClean="0"/>
          </a:p>
          <a:p>
            <a:pPr algn="ctr"/>
            <a:r>
              <a:rPr lang="en-GB" sz="2800" dirty="0" smtClean="0"/>
              <a:t>(</a:t>
            </a:r>
            <a:r>
              <a:rPr lang="en-GB" sz="2800" dirty="0"/>
              <a:t>Ward 2011:4)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6"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33400" y="304800"/>
            <a:ext cx="8113872" cy="2392362"/>
          </a:xfrm>
        </p:spPr>
        <p:txBody>
          <a:bodyPr>
            <a:normAutofit/>
          </a:bodyPr>
          <a:lstStyle/>
          <a:p>
            <a:pPr lvl="1">
              <a:buClr>
                <a:srgbClr val="2DA2BF"/>
              </a:buClr>
            </a:pPr>
            <a:r>
              <a:rPr lang="en-GB" sz="3200" b="1" dirty="0">
                <a:solidFill>
                  <a:prstClr val="black"/>
                </a:solidFill>
              </a:rPr>
              <a:t>Minority Report </a:t>
            </a:r>
            <a:r>
              <a:rPr lang="en-GB" sz="3200" dirty="0">
                <a:solidFill>
                  <a:prstClr val="black"/>
                </a:solidFill>
              </a:rPr>
              <a:t>saw services by the state as the way forward</a:t>
            </a:r>
          </a:p>
          <a:p>
            <a:pPr lvl="1">
              <a:buClr>
                <a:srgbClr val="2DA2BF"/>
              </a:buClr>
            </a:pPr>
            <a:r>
              <a:rPr lang="en-GB" sz="3200" b="1" dirty="0">
                <a:solidFill>
                  <a:prstClr val="black"/>
                </a:solidFill>
              </a:rPr>
              <a:t>Majority Report </a:t>
            </a:r>
            <a:r>
              <a:rPr lang="en-GB" sz="3200" dirty="0">
                <a:solidFill>
                  <a:prstClr val="black"/>
                </a:solidFill>
              </a:rPr>
              <a:t>saw the continuing role of the voluntary sector</a:t>
            </a:r>
          </a:p>
          <a:p>
            <a:endParaRPr lang="en-GB" dirty="0"/>
          </a:p>
        </p:txBody>
      </p:sp>
      <p:sp>
        <p:nvSpPr>
          <p:cNvPr id="3" name="Slide Number Placeholder 2"/>
          <p:cNvSpPr>
            <a:spLocks noGrp="1"/>
          </p:cNvSpPr>
          <p:nvPr>
            <p:ph type="sldNum" sz="quarter" idx="12"/>
          </p:nvPr>
        </p:nvSpPr>
        <p:spPr/>
        <p:txBody>
          <a:bodyPr/>
          <a:lstStyle/>
          <a:p>
            <a:fld id="{B6F15528-21DE-4FAA-801E-634DDDAF4B2B}" type="slidenum">
              <a:rPr lang="en-US" smtClean="0"/>
              <a:pPr/>
              <a:t>43</a:t>
            </a:fld>
            <a:endParaRPr lang="en-US"/>
          </a:p>
        </p:txBody>
      </p:sp>
      <p:pic>
        <p:nvPicPr>
          <p:cNvPr id="5" name="Picture 4"/>
          <p:cNvPicPr>
            <a:picLocks noChangeAspect="1"/>
          </p:cNvPicPr>
          <p:nvPr/>
        </p:nvPicPr>
        <p:blipFill>
          <a:blip r:embed="rId2"/>
          <a:stretch>
            <a:fillRect/>
          </a:stretch>
        </p:blipFill>
        <p:spPr>
          <a:xfrm>
            <a:off x="780336" y="2491576"/>
            <a:ext cx="7620000" cy="4158530"/>
          </a:xfrm>
          <a:prstGeom prst="rect">
            <a:avLst/>
          </a:prstGeom>
        </p:spPr>
      </p:pic>
    </p:spTree>
    <p:extLst>
      <p:ext uri="{BB962C8B-B14F-4D97-AF65-F5344CB8AC3E}">
        <p14:creationId xmlns:p14="http://schemas.microsoft.com/office/powerpoint/2010/main" val="2395650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xEl>
                                              <p:pRg st="1" end="1"/>
                                            </p:txEl>
                                          </p:spTgt>
                                        </p:tgtEl>
                                        <p:attrNameLst>
                                          <p:attrName>style.visibility</p:attrName>
                                        </p:attrNameLst>
                                      </p:cBhvr>
                                      <p:to>
                                        <p:strVal val="visible"/>
                                      </p:to>
                                    </p:set>
                                    <p:animEffect transition="in" filter="fade">
                                      <p:cBhvr>
                                        <p:cTn id="10" dur="500"/>
                                        <p:tgtEl>
                                          <p:spTgt spid="2">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500" fill="hold"/>
                                        <p:tgtEl>
                                          <p:spTgt spid="5"/>
                                        </p:tgtEl>
                                        <p:attrNameLst>
                                          <p:attrName>ppt_x</p:attrName>
                                        </p:attrNameLst>
                                      </p:cBhvr>
                                      <p:tavLst>
                                        <p:tav tm="0">
                                          <p:val>
                                            <p:strVal val="#ppt_x"/>
                                          </p:val>
                                        </p:tav>
                                        <p:tav tm="100000">
                                          <p:val>
                                            <p:strVal val="#ppt_x"/>
                                          </p:val>
                                        </p:tav>
                                      </p:tavLst>
                                    </p:anim>
                                    <p:anim calcmode="lin" valueType="num">
                                      <p:cBhvr additive="base">
                                        <p:cTn id="1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B6F15528-21DE-4FAA-801E-634DDDAF4B2B}" type="slidenum">
              <a:rPr lang="en-US" smtClean="0"/>
              <a:pPr/>
              <a:t>44</a:t>
            </a:fld>
            <a:endParaRPr lang="en-US"/>
          </a:p>
        </p:txBody>
      </p:sp>
      <p:pic>
        <p:nvPicPr>
          <p:cNvPr id="5" name="Picture 4"/>
          <p:cNvPicPr>
            <a:picLocks noChangeAspect="1"/>
          </p:cNvPicPr>
          <p:nvPr/>
        </p:nvPicPr>
        <p:blipFill>
          <a:blip r:embed="rId2"/>
          <a:stretch>
            <a:fillRect/>
          </a:stretch>
        </p:blipFill>
        <p:spPr>
          <a:xfrm>
            <a:off x="4546218" y="-84931"/>
            <a:ext cx="4597782" cy="6858000"/>
          </a:xfrm>
          <a:prstGeom prst="rect">
            <a:avLst/>
          </a:prstGeom>
        </p:spPr>
      </p:pic>
      <p:sp>
        <p:nvSpPr>
          <p:cNvPr id="6" name="Content Placeholder 1"/>
          <p:cNvSpPr txBox="1">
            <a:spLocks/>
          </p:cNvSpPr>
          <p:nvPr/>
        </p:nvSpPr>
        <p:spPr>
          <a:xfrm>
            <a:off x="76200" y="381000"/>
            <a:ext cx="4470018" cy="5791200"/>
          </a:xfrm>
          <a:prstGeom prst="rect">
            <a:avLst/>
          </a:prstGeom>
        </p:spPr>
        <p:txBody>
          <a:bodyPr>
            <a:noAutofit/>
          </a:bodyPr>
          <a:lst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a:lstStyle>
          <a:p>
            <a:pPr marL="109728" indent="0">
              <a:buNone/>
            </a:pPr>
            <a:r>
              <a:rPr lang="en-GB" sz="2800" dirty="0" smtClean="0"/>
              <a:t>‘The Minority Report mattered, and should matter still, because it began a new public argument about the causes of poverty, about responsibility for preventing it and, by extension, about the nature of citizenship. Those arguments continue today.’</a:t>
            </a:r>
          </a:p>
          <a:p>
            <a:pPr marL="109728" indent="0">
              <a:buNone/>
            </a:pPr>
            <a:r>
              <a:rPr lang="en-GB" sz="2800" dirty="0" smtClean="0"/>
              <a:t>(Fabian Society 2009)</a:t>
            </a:r>
            <a:endParaRPr lang="en-GB" sz="2800" dirty="0"/>
          </a:p>
        </p:txBody>
      </p:sp>
    </p:spTree>
    <p:extLst>
      <p:ext uri="{BB962C8B-B14F-4D97-AF65-F5344CB8AC3E}">
        <p14:creationId xmlns:p14="http://schemas.microsoft.com/office/powerpoint/2010/main" val="807893980"/>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143000"/>
            <a:ext cx="8610600" cy="4864291"/>
          </a:xfrm>
        </p:spPr>
        <p:txBody>
          <a:bodyPr>
            <a:noAutofit/>
          </a:bodyPr>
          <a:lstStyle/>
          <a:p>
            <a:r>
              <a:rPr lang="en-GB" sz="3200" dirty="0"/>
              <a:t>The </a:t>
            </a:r>
            <a:r>
              <a:rPr lang="en-GB" sz="3200" dirty="0" err="1" smtClean="0"/>
              <a:t>Webbs</a:t>
            </a:r>
            <a:r>
              <a:rPr lang="en-GB" sz="3200" smtClean="0"/>
              <a:t>’ </a:t>
            </a:r>
            <a:r>
              <a:rPr lang="en-GB" sz="3200" dirty="0"/>
              <a:t>established the London School of Economics (LSE) incorporating the COS’s School of Sociology to form the Department of Social Sciences and Administration in 1912</a:t>
            </a:r>
          </a:p>
          <a:p>
            <a:pPr marL="109728" indent="0">
              <a:buNone/>
            </a:pPr>
            <a:endParaRPr lang="en-GB" sz="3200" dirty="0"/>
          </a:p>
          <a:p>
            <a:r>
              <a:rPr lang="en-GB" sz="3200" dirty="0"/>
              <a:t>First new lecturer was Clement Attlee who later became the Prime Minister in the reforming Labour government after the second world war</a:t>
            </a:r>
          </a:p>
        </p:txBody>
      </p:sp>
      <p:sp>
        <p:nvSpPr>
          <p:cNvPr id="3" name="Title 2"/>
          <p:cNvSpPr>
            <a:spLocks noGrp="1"/>
          </p:cNvSpPr>
          <p:nvPr>
            <p:ph type="title"/>
          </p:nvPr>
        </p:nvSpPr>
        <p:spPr>
          <a:xfrm>
            <a:off x="439008" y="3048"/>
            <a:ext cx="8229600" cy="1292352"/>
          </a:xfrm>
        </p:spPr>
        <p:txBody>
          <a:bodyPr>
            <a:normAutofit/>
          </a:bodyPr>
          <a:lstStyle/>
          <a:p>
            <a:r>
              <a:rPr lang="en-GB" sz="4800" dirty="0"/>
              <a:t>Developments</a:t>
            </a:r>
          </a:p>
        </p:txBody>
      </p:sp>
      <p:sp>
        <p:nvSpPr>
          <p:cNvPr id="4" name="Slide Number Placeholder 3"/>
          <p:cNvSpPr>
            <a:spLocks noGrp="1"/>
          </p:cNvSpPr>
          <p:nvPr>
            <p:ph type="sldNum" sz="quarter" idx="12"/>
          </p:nvPr>
        </p:nvSpPr>
        <p:spPr/>
        <p:txBody>
          <a:bodyPr/>
          <a:lstStyle/>
          <a:p>
            <a:fld id="{B6F15528-21DE-4FAA-801E-634DDDAF4B2B}" type="slidenum">
              <a:rPr lang="en-US" smtClean="0"/>
              <a:pPr/>
              <a:t>45</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143000"/>
            <a:ext cx="8686800" cy="4864291"/>
          </a:xfrm>
        </p:spPr>
        <p:txBody>
          <a:bodyPr>
            <a:noAutofit/>
          </a:bodyPr>
          <a:lstStyle/>
          <a:p>
            <a:r>
              <a:rPr lang="en-GB" sz="3200" dirty="0"/>
              <a:t>The LSE was and remains a leading light in this context with a long roll call of prominent academics</a:t>
            </a:r>
          </a:p>
          <a:p>
            <a:r>
              <a:rPr lang="en-GB" sz="3200" dirty="0"/>
              <a:t>Early on there was a focus on teaching social workers to provide welfare services, with less focus on what welfare should be provided</a:t>
            </a:r>
          </a:p>
          <a:p>
            <a:r>
              <a:rPr lang="en-GB" sz="3200" dirty="0"/>
              <a:t>There was also a concentration on measuring poverty and social problems to provide evidence for intervention</a:t>
            </a:r>
          </a:p>
        </p:txBody>
      </p:sp>
      <p:sp>
        <p:nvSpPr>
          <p:cNvPr id="3" name="Title 2"/>
          <p:cNvSpPr>
            <a:spLocks noGrp="1"/>
          </p:cNvSpPr>
          <p:nvPr>
            <p:ph type="title"/>
          </p:nvPr>
        </p:nvSpPr>
        <p:spPr>
          <a:xfrm>
            <a:off x="457200" y="30480"/>
            <a:ext cx="8229600" cy="1264920"/>
          </a:xfrm>
        </p:spPr>
        <p:txBody>
          <a:bodyPr>
            <a:normAutofit/>
          </a:bodyPr>
          <a:lstStyle/>
          <a:p>
            <a:r>
              <a:rPr lang="en-GB" sz="5400" dirty="0"/>
              <a:t>Developments</a:t>
            </a:r>
          </a:p>
        </p:txBody>
      </p:sp>
      <p:sp>
        <p:nvSpPr>
          <p:cNvPr id="4" name="Slide Number Placeholder 3"/>
          <p:cNvSpPr>
            <a:spLocks noGrp="1"/>
          </p:cNvSpPr>
          <p:nvPr>
            <p:ph type="sldNum" sz="quarter" idx="12"/>
          </p:nvPr>
        </p:nvSpPr>
        <p:spPr/>
        <p:txBody>
          <a:bodyPr/>
          <a:lstStyle/>
          <a:p>
            <a:fld id="{B6F15528-21DE-4FAA-801E-634DDDAF4B2B}" type="slidenum">
              <a:rPr lang="en-US" smtClean="0"/>
              <a:pPr/>
              <a:t>46</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B6F15528-21DE-4FAA-801E-634DDDAF4B2B}" type="slidenum">
              <a:rPr lang="en-US" smtClean="0"/>
              <a:pPr/>
              <a:t>47</a:t>
            </a:fld>
            <a:endParaRPr lang="en-US"/>
          </a:p>
        </p:txBody>
      </p:sp>
      <p:pic>
        <p:nvPicPr>
          <p:cNvPr id="1026" name="Picture 2" descr="C:\Documents and Settings\bus-md2\My Documents\My Pictures\Children Act 1908.jpg"/>
          <p:cNvPicPr>
            <a:picLocks noChangeAspect="1" noChangeArrowheads="1"/>
          </p:cNvPicPr>
          <p:nvPr/>
        </p:nvPicPr>
        <p:blipFill>
          <a:blip r:embed="rId2"/>
          <a:srcRect/>
          <a:stretch>
            <a:fillRect/>
          </a:stretch>
        </p:blipFill>
        <p:spPr bwMode="auto">
          <a:xfrm>
            <a:off x="3733800" y="0"/>
            <a:ext cx="4991100" cy="6828732"/>
          </a:xfrm>
          <a:prstGeom prst="rect">
            <a:avLst/>
          </a:prstGeom>
          <a:noFill/>
        </p:spPr>
      </p:pic>
      <p:sp>
        <p:nvSpPr>
          <p:cNvPr id="2" name="TextBox 1"/>
          <p:cNvSpPr txBox="1"/>
          <p:nvPr/>
        </p:nvSpPr>
        <p:spPr>
          <a:xfrm>
            <a:off x="329184" y="152400"/>
            <a:ext cx="3429000" cy="5693866"/>
          </a:xfrm>
          <a:prstGeom prst="rect">
            <a:avLst/>
          </a:prstGeom>
          <a:noFill/>
        </p:spPr>
        <p:txBody>
          <a:bodyPr wrap="square" rtlCol="0">
            <a:spAutoFit/>
          </a:bodyPr>
          <a:lstStyle/>
          <a:p>
            <a:r>
              <a:rPr lang="en-GB" sz="2800" dirty="0"/>
              <a:t>Research provided evidence about the lives of the poor</a:t>
            </a:r>
          </a:p>
          <a:p>
            <a:endParaRPr lang="en-GB" sz="2800" dirty="0"/>
          </a:p>
          <a:p>
            <a:r>
              <a:rPr lang="en-GB" sz="2800" dirty="0"/>
              <a:t>Leading campaigners lobbied the government</a:t>
            </a:r>
          </a:p>
          <a:p>
            <a:endParaRPr lang="en-GB" sz="2800" dirty="0"/>
          </a:p>
          <a:p>
            <a:r>
              <a:rPr lang="en-GB" sz="2800" dirty="0"/>
              <a:t>New laws were created to protect the vulnerable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fade">
                                      <p:cBhvr>
                                        <p:cTn id="12" dur="1000"/>
                                        <p:tgtEl>
                                          <p:spTgt spid="2">
                                            <p:txEl>
                                              <p:pRg st="2" end="2"/>
                                            </p:txEl>
                                          </p:spTgt>
                                        </p:tgtEl>
                                      </p:cBhvr>
                                    </p:animEffect>
                                    <p:anim calcmode="lin" valueType="num">
                                      <p:cBhvr>
                                        <p:cTn id="13"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2">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fade">
                                      <p:cBhvr>
                                        <p:cTn id="17" dur="1000"/>
                                        <p:tgtEl>
                                          <p:spTgt spid="2">
                                            <p:txEl>
                                              <p:pRg st="4" end="4"/>
                                            </p:txEl>
                                          </p:spTgt>
                                        </p:tgtEl>
                                      </p:cBhvr>
                                    </p:animEffect>
                                    <p:anim calcmode="lin" valueType="num">
                                      <p:cBhvr>
                                        <p:cTn id="18"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49362"/>
            <a:ext cx="8610600" cy="5075238"/>
          </a:xfrm>
        </p:spPr>
        <p:txBody>
          <a:bodyPr>
            <a:normAutofit/>
          </a:bodyPr>
          <a:lstStyle/>
          <a:p>
            <a:r>
              <a:rPr lang="en-GB" sz="3200" dirty="0">
                <a:latin typeface="Arial" pitchFamily="34" charset="0"/>
                <a:cs typeface="Arial" pitchFamily="34" charset="0"/>
              </a:rPr>
              <a:t>The Liberal reforms of 1906 onwards laid the foundations of the welfare state today. These historians believe that Lloyd George's reforms </a:t>
            </a:r>
            <a:r>
              <a:rPr lang="en-GB" sz="3200">
                <a:latin typeface="Arial" pitchFamily="34" charset="0"/>
                <a:cs typeface="Arial" pitchFamily="34" charset="0"/>
              </a:rPr>
              <a:t>changed </a:t>
            </a:r>
            <a:r>
              <a:rPr lang="en-GB" sz="3200" smtClean="0">
                <a:latin typeface="Arial" pitchFamily="34" charset="0"/>
                <a:cs typeface="Arial" pitchFamily="34" charset="0"/>
              </a:rPr>
              <a:t>attitudes</a:t>
            </a:r>
            <a:endParaRPr lang="en-GB" sz="3200" dirty="0">
              <a:latin typeface="Arial" pitchFamily="34" charset="0"/>
              <a:cs typeface="Arial" pitchFamily="34" charset="0"/>
            </a:endParaRPr>
          </a:p>
          <a:p>
            <a:r>
              <a:rPr lang="en-GB" sz="3200" dirty="0">
                <a:latin typeface="Arial" pitchFamily="34" charset="0"/>
                <a:cs typeface="Arial" pitchFamily="34" charset="0"/>
              </a:rPr>
              <a:t>They convinced people that governments should help the poor and needy. This made it possible for later governments to bring in reforms like the National Health Service (in 1948). </a:t>
            </a:r>
          </a:p>
          <a:p>
            <a:endParaRPr lang="en-GB" sz="1200" dirty="0"/>
          </a:p>
        </p:txBody>
      </p:sp>
      <p:sp>
        <p:nvSpPr>
          <p:cNvPr id="3" name="Title 2"/>
          <p:cNvSpPr>
            <a:spLocks noGrp="1"/>
          </p:cNvSpPr>
          <p:nvPr>
            <p:ph type="title"/>
          </p:nvPr>
        </p:nvSpPr>
        <p:spPr>
          <a:xfrm>
            <a:off x="457200" y="152400"/>
            <a:ext cx="8229600" cy="1096962"/>
          </a:xfrm>
        </p:spPr>
        <p:txBody>
          <a:bodyPr>
            <a:normAutofit/>
          </a:bodyPr>
          <a:lstStyle/>
          <a:p>
            <a:r>
              <a:rPr lang="en-GB" sz="4800" dirty="0"/>
              <a:t>A Century of Evolution</a:t>
            </a:r>
          </a:p>
        </p:txBody>
      </p:sp>
      <p:sp>
        <p:nvSpPr>
          <p:cNvPr id="4" name="Slide Number Placeholder 3"/>
          <p:cNvSpPr>
            <a:spLocks noGrp="1"/>
          </p:cNvSpPr>
          <p:nvPr>
            <p:ph type="sldNum" sz="quarter" idx="12"/>
          </p:nvPr>
        </p:nvSpPr>
        <p:spPr/>
        <p:txBody>
          <a:bodyPr/>
          <a:lstStyle/>
          <a:p>
            <a:fld id="{B6F15528-21DE-4FAA-801E-634DDDAF4B2B}" type="slidenum">
              <a:rPr lang="en-US" smtClean="0"/>
              <a:pPr/>
              <a:t>48</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8555832" cy="4690872"/>
          </a:xfrm>
        </p:spPr>
        <p:txBody>
          <a:bodyPr>
            <a:normAutofit fontScale="85000" lnSpcReduction="20000"/>
          </a:bodyPr>
          <a:lstStyle/>
          <a:p>
            <a:r>
              <a:rPr lang="en-GB" sz="2400" dirty="0" err="1"/>
              <a:t>Alcock</a:t>
            </a:r>
            <a:r>
              <a:rPr lang="en-GB" sz="2400" dirty="0"/>
              <a:t> P, Erskine A and May M (2004) The Student’s Companion to Social Policy. Oxford: </a:t>
            </a:r>
            <a:r>
              <a:rPr lang="en-GB" sz="2400" dirty="0" smtClean="0"/>
              <a:t>Blackwell</a:t>
            </a:r>
            <a:endParaRPr lang="en-GB" sz="2400" dirty="0"/>
          </a:p>
          <a:p>
            <a:r>
              <a:rPr lang="en-GB" sz="2400" dirty="0"/>
              <a:t>Fabian Society (2009) From the Workhouse to Welfare: What Beatrice Webb’s 1909 Minority Report can teach us today, Fabian Society, available at </a:t>
            </a:r>
            <a:r>
              <a:rPr lang="en-GB" sz="2400" dirty="0">
                <a:hlinkClick r:id="rId2"/>
              </a:rPr>
              <a:t>https://</a:t>
            </a:r>
            <a:r>
              <a:rPr lang="en-GB" sz="2400" dirty="0" smtClean="0">
                <a:hlinkClick r:id="rId2"/>
              </a:rPr>
              <a:t>www.fabians.org.uk/wp-content/uploads/2012/04/FromWorkhousetoWelfare.pdf</a:t>
            </a:r>
            <a:r>
              <a:rPr lang="en-GB" sz="2400" dirty="0" smtClean="0"/>
              <a:t>  </a:t>
            </a:r>
          </a:p>
          <a:p>
            <a:r>
              <a:rPr lang="en-GB" sz="2400" dirty="0" smtClean="0"/>
              <a:t>Morgan </a:t>
            </a:r>
            <a:r>
              <a:rPr lang="en-GB" sz="2400" dirty="0"/>
              <a:t>G (1999) ‘The Rise of Industrial Societies: Work and Organisation in the Classical Sociologists’ in Taylor S et al (1999) (</a:t>
            </a:r>
            <a:r>
              <a:rPr lang="en-GB" sz="2400" dirty="0" err="1"/>
              <a:t>ed</a:t>
            </a:r>
            <a:r>
              <a:rPr lang="en-GB" sz="2400" dirty="0"/>
              <a:t>)  Sociology: Issues and debates. Basingstoke: </a:t>
            </a:r>
            <a:r>
              <a:rPr lang="en-GB" sz="2400" dirty="0" smtClean="0"/>
              <a:t>Palgrave</a:t>
            </a:r>
          </a:p>
          <a:p>
            <a:r>
              <a:rPr lang="en-GB" sz="2400" dirty="0"/>
              <a:t>Obama B </a:t>
            </a:r>
            <a:r>
              <a:rPr lang="en-GB" sz="2400" dirty="0" smtClean="0"/>
              <a:t>(2007) </a:t>
            </a:r>
            <a:r>
              <a:rPr lang="en-GB" sz="2400" dirty="0"/>
              <a:t>The Audacity of Hope: thoughts on reclaiming the American </a:t>
            </a:r>
            <a:r>
              <a:rPr lang="en-GB" sz="2400" dirty="0" smtClean="0"/>
              <a:t>Dream. Edinburgh: </a:t>
            </a:r>
            <a:r>
              <a:rPr lang="en-GB" sz="2400" dirty="0" err="1" smtClean="0"/>
              <a:t>Cannongate</a:t>
            </a:r>
            <a:endParaRPr lang="en-GB" sz="2400" dirty="0"/>
          </a:p>
          <a:p>
            <a:r>
              <a:rPr lang="en-GB" sz="2400" dirty="0"/>
              <a:t>Ward M (2011) Beatrice Webb: her quest for a fairer society - A hundred years of the Minority Report, available at </a:t>
            </a:r>
            <a:r>
              <a:rPr lang="en-GB" sz="2400" dirty="0">
                <a:hlinkClick r:id="rId3"/>
              </a:rPr>
              <a:t>http://www.webbmemorialtrust.org.uk/download/publications_&amp;_reports/Beatrice_Webb_-_Her_quest_for_a_fairer_society.pdf</a:t>
            </a:r>
            <a:r>
              <a:rPr lang="en-GB" sz="2400" dirty="0"/>
              <a:t> accessed on 11th November 2016</a:t>
            </a:r>
          </a:p>
          <a:p>
            <a:endParaRPr lang="en-GB" sz="2400" dirty="0"/>
          </a:p>
          <a:p>
            <a:endParaRPr lang="en-GB" sz="1800" dirty="0"/>
          </a:p>
          <a:p>
            <a:endParaRPr lang="en-GB" sz="1800" dirty="0"/>
          </a:p>
          <a:p>
            <a:endParaRPr lang="en-GB" dirty="0"/>
          </a:p>
        </p:txBody>
      </p:sp>
      <p:sp>
        <p:nvSpPr>
          <p:cNvPr id="2" name="Title 1"/>
          <p:cNvSpPr>
            <a:spLocks noGrp="1"/>
          </p:cNvSpPr>
          <p:nvPr>
            <p:ph type="title"/>
          </p:nvPr>
        </p:nvSpPr>
        <p:spPr/>
        <p:txBody>
          <a:bodyPr/>
          <a:lstStyle/>
          <a:p>
            <a:r>
              <a:rPr lang="en-GB" dirty="0"/>
              <a:t>References</a:t>
            </a:r>
          </a:p>
        </p:txBody>
      </p:sp>
      <p:sp>
        <p:nvSpPr>
          <p:cNvPr id="4" name="Slide Number Placeholder 3"/>
          <p:cNvSpPr>
            <a:spLocks noGrp="1"/>
          </p:cNvSpPr>
          <p:nvPr>
            <p:ph type="sldNum" sz="quarter" idx="12"/>
          </p:nvPr>
        </p:nvSpPr>
        <p:spPr/>
        <p:txBody>
          <a:bodyPr/>
          <a:lstStyle/>
          <a:p>
            <a:fld id="{B6F15528-21DE-4FAA-801E-634DDDAF4B2B}" type="slidenum">
              <a:rPr lang="en-US" smtClean="0"/>
              <a:pPr/>
              <a:t>49</a:t>
            </a:fld>
            <a:endParaRPr lang="en-US"/>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524000"/>
            <a:ext cx="8229600" cy="4483291"/>
          </a:xfrm>
        </p:spPr>
        <p:txBody>
          <a:bodyPr>
            <a:normAutofit fontScale="85000" lnSpcReduction="20000"/>
          </a:bodyPr>
          <a:lstStyle/>
          <a:p>
            <a:r>
              <a:rPr lang="en-GB" dirty="0"/>
              <a:t>A vibrant society still:</a:t>
            </a:r>
          </a:p>
          <a:p>
            <a:pPr algn="ctr">
              <a:buNone/>
            </a:pPr>
            <a:r>
              <a:rPr lang="en-GB" sz="2400" dirty="0">
                <a:hlinkClick r:id="rId2"/>
              </a:rPr>
              <a:t>http://www.fabians.org.uk/</a:t>
            </a:r>
            <a:endParaRPr lang="en-GB" sz="2400" dirty="0"/>
          </a:p>
          <a:p>
            <a:pPr>
              <a:buNone/>
            </a:pPr>
            <a:endParaRPr lang="en-GB" dirty="0"/>
          </a:p>
          <a:p>
            <a:r>
              <a:rPr lang="en-GB" sz="2400" dirty="0"/>
              <a:t>The </a:t>
            </a:r>
            <a:r>
              <a:rPr lang="en-GB" sz="2400" dirty="0" err="1"/>
              <a:t>Fabian</a:t>
            </a:r>
            <a:r>
              <a:rPr lang="en-GB" sz="2400" dirty="0"/>
              <a:t> Society is Britain’s oldest political think tank. Founded in 1884, the Society is at the forefront of developing political ideas and public policy on the left.</a:t>
            </a:r>
          </a:p>
          <a:p>
            <a:endParaRPr lang="en-GB" sz="2400" dirty="0"/>
          </a:p>
          <a:p>
            <a:r>
              <a:rPr lang="en-GB" sz="2400" dirty="0" err="1"/>
              <a:t>ResPublica</a:t>
            </a:r>
            <a:r>
              <a:rPr lang="en-GB" sz="2400" dirty="0"/>
              <a:t> (2009) is a more centre right think tank</a:t>
            </a:r>
          </a:p>
          <a:p>
            <a:pPr algn="ctr">
              <a:buNone/>
            </a:pPr>
            <a:r>
              <a:rPr lang="en-GB" sz="2400" dirty="0"/>
              <a:t>	</a:t>
            </a:r>
            <a:r>
              <a:rPr lang="en-GB" sz="2400" dirty="0">
                <a:hlinkClick r:id="rId3"/>
              </a:rPr>
              <a:t>http://www.respublica.org.uk/</a:t>
            </a:r>
            <a:endParaRPr lang="en-GB" sz="2400" dirty="0"/>
          </a:p>
          <a:p>
            <a:pPr>
              <a:buNone/>
            </a:pPr>
            <a:endParaRPr lang="en-GB" sz="2600" dirty="0"/>
          </a:p>
          <a:p>
            <a:r>
              <a:rPr lang="en-GB" sz="2600" dirty="0"/>
              <a:t>Our ideas are founded on the principles of a post-liberal vision of the future which moves beyond the traditional political dichotomies of left and right, and which prioritise the need to recover the language and practice of the common good.  </a:t>
            </a:r>
          </a:p>
          <a:p>
            <a:pPr>
              <a:buNone/>
            </a:pPr>
            <a:endParaRPr lang="en-GB" dirty="0"/>
          </a:p>
        </p:txBody>
      </p:sp>
      <p:sp>
        <p:nvSpPr>
          <p:cNvPr id="3" name="Slide Number Placeholder 2"/>
          <p:cNvSpPr>
            <a:spLocks noGrp="1"/>
          </p:cNvSpPr>
          <p:nvPr>
            <p:ph type="sldNum" sz="quarter" idx="12"/>
          </p:nvPr>
        </p:nvSpPr>
        <p:spPr/>
        <p:txBody>
          <a:bodyPr/>
          <a:lstStyle/>
          <a:p>
            <a:fld id="{B6F15528-21DE-4FAA-801E-634DDDAF4B2B}" type="slidenum">
              <a:rPr lang="en-US" smtClean="0"/>
              <a:pPr/>
              <a:t>50</a:t>
            </a:fld>
            <a:endParaRPr lang="en-US"/>
          </a:p>
        </p:txBody>
      </p:sp>
      <p:sp>
        <p:nvSpPr>
          <p:cNvPr id="4" name="Title 3"/>
          <p:cNvSpPr>
            <a:spLocks noGrp="1"/>
          </p:cNvSpPr>
          <p:nvPr>
            <p:ph type="title"/>
          </p:nvPr>
        </p:nvSpPr>
        <p:spPr>
          <a:xfrm>
            <a:off x="457200" y="274638"/>
            <a:ext cx="8229600" cy="1020762"/>
          </a:xfrm>
        </p:spPr>
        <p:txBody>
          <a:bodyPr>
            <a:normAutofit fontScale="90000"/>
          </a:bodyPr>
          <a:lstStyle/>
          <a:p>
            <a:r>
              <a:rPr lang="en-GB" dirty="0"/>
              <a:t>Note: The Fabians and Res </a:t>
            </a:r>
            <a:r>
              <a:rPr lang="en-GB" dirty="0" err="1"/>
              <a:t>Publica</a:t>
            </a:r>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617</TotalTime>
  <Words>1696</Words>
  <Application>Microsoft Office PowerPoint</Application>
  <PresentationFormat>On-screen Show (4:3)</PresentationFormat>
  <Paragraphs>227</Paragraphs>
  <Slides>50</Slides>
  <Notes>1</Notes>
  <HiddenSlides>1</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50</vt:i4>
      </vt:variant>
    </vt:vector>
  </HeadingPairs>
  <TitlesOfParts>
    <vt:vector size="59" baseType="lpstr">
      <vt:lpstr>Arial</vt:lpstr>
      <vt:lpstr>Calibri</vt:lpstr>
      <vt:lpstr>Calibri Light</vt:lpstr>
      <vt:lpstr>Lucida Sans Unicode</vt:lpstr>
      <vt:lpstr>Verdana</vt:lpstr>
      <vt:lpstr>Wingdings 2</vt:lpstr>
      <vt:lpstr>Wingdings 3</vt:lpstr>
      <vt:lpstr>Concourse</vt:lpstr>
      <vt:lpstr>Office Theme</vt:lpstr>
      <vt:lpstr>Social policy:  a historical perspective</vt:lpstr>
      <vt:lpstr>Task</vt:lpstr>
      <vt:lpstr>Objectives</vt:lpstr>
      <vt:lpstr>PowerPoint Presentation</vt:lpstr>
      <vt:lpstr>PowerPoint Presentation</vt:lpstr>
      <vt:lpstr>PowerPoint Presentation</vt:lpstr>
      <vt:lpstr>PowerPoint Presentation</vt:lpstr>
      <vt:lpstr>PowerPoint Presentation</vt:lpstr>
      <vt:lpstr>Cholera in London</vt:lpstr>
      <vt:lpstr>PowerPoint Presentation</vt:lpstr>
      <vt:lpstr>Germ Theory</vt:lpstr>
      <vt:lpstr>PowerPoint Presentation</vt:lpstr>
      <vt:lpstr>PowerPoint Presentation</vt:lpstr>
      <vt:lpstr>PowerPoint Presentation</vt:lpstr>
      <vt:lpstr>Louis Pasteur (1822-1895)</vt:lpstr>
      <vt:lpstr>PowerPoint Presentation</vt:lpstr>
      <vt:lpstr>Cholera in London</vt:lpstr>
      <vt:lpstr>Joseph Bazalgette (1819-1891)</vt:lpstr>
      <vt:lpstr>New Functions for the State?</vt:lpstr>
      <vt:lpstr>Social policy in this period saw cutting edge research, a recognition of key issues, new ideas and a dynamic approach  The state would intervene</vt:lpstr>
      <vt:lpstr>What is social policy?</vt:lpstr>
      <vt:lpstr>Social policy:  a historical perspective</vt:lpstr>
      <vt:lpstr>Objectives</vt:lpstr>
      <vt:lpstr>What is social policy?</vt:lpstr>
      <vt:lpstr>Fabian Society</vt:lpstr>
      <vt:lpstr>PowerPoint Presentation</vt:lpstr>
      <vt:lpstr>Joseph Rowntree and  Charles Booth </vt:lpstr>
      <vt:lpstr>PowerPoint Presentation</vt:lpstr>
      <vt:lpstr>PowerPoint Presentation</vt:lpstr>
      <vt:lpstr>Joseph Rowntree and  Charles Booth </vt:lpstr>
      <vt:lpstr>PowerPoint Presentation</vt:lpstr>
      <vt:lpstr>PowerPoint Presentation</vt:lpstr>
      <vt:lpstr>PowerPoint Presentation</vt:lpstr>
      <vt:lpstr>PowerPoint Presentation</vt:lpstr>
      <vt:lpstr>PowerPoint Presentation</vt:lpstr>
      <vt:lpstr>What is ‘poverty’ and what are its causes?  Who is responsible for ‘poverty’?  What should happen to ‘poor people?’</vt:lpstr>
      <vt:lpstr>Reforming the Poor Laws: How? Who should lead?</vt:lpstr>
      <vt:lpstr>State intervention or voluntary/ community?</vt:lpstr>
      <vt:lpstr>State intervention or voluntary/ community?</vt:lpstr>
      <vt:lpstr>Lincoln’s simple maxim</vt:lpstr>
      <vt:lpstr>Royal Commission on the Poor Laws1905</vt:lpstr>
      <vt:lpstr>PowerPoint Presentation</vt:lpstr>
      <vt:lpstr>PowerPoint Presentation</vt:lpstr>
      <vt:lpstr>PowerPoint Presentation</vt:lpstr>
      <vt:lpstr>Developments</vt:lpstr>
      <vt:lpstr>Developments</vt:lpstr>
      <vt:lpstr>PowerPoint Presentation</vt:lpstr>
      <vt:lpstr>A Century of Evolution</vt:lpstr>
      <vt:lpstr>References</vt:lpstr>
      <vt:lpstr>Note: The Fabians and Res Publica</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policy: a historical perspective</dc:title>
  <dc:creator/>
  <cp:lastModifiedBy>Mike Durke</cp:lastModifiedBy>
  <cp:revision>49</cp:revision>
  <dcterms:created xsi:type="dcterms:W3CDTF">2006-08-16T00:00:00Z</dcterms:created>
  <dcterms:modified xsi:type="dcterms:W3CDTF">2018-11-26T09:57:15Z</dcterms:modified>
</cp:coreProperties>
</file>