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61" r:id="rId3"/>
    <p:sldId id="267" r:id="rId4"/>
    <p:sldId id="268" r:id="rId5"/>
    <p:sldId id="266" r:id="rId6"/>
    <p:sldId id="259" r:id="rId7"/>
    <p:sldId id="260" r:id="rId8"/>
    <p:sldId id="356" r:id="rId9"/>
    <p:sldId id="355" r:id="rId10"/>
    <p:sldId id="269" r:id="rId11"/>
    <p:sldId id="357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773" autoAdjust="0"/>
    <p:restoredTop sz="94660"/>
  </p:normalViewPr>
  <p:slideViewPr>
    <p:cSldViewPr snapToGrid="0">
      <p:cViewPr varScale="1">
        <p:scale>
          <a:sx n="47" d="100"/>
          <a:sy n="47" d="100"/>
        </p:scale>
        <p:origin x="58" y="49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75" d="100"/>
          <a:sy n="75" d="100"/>
        </p:scale>
        <p:origin x="2938" y="-42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DDD759-6659-4A71-B1FE-6B424FD66B6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315859-97EA-447E-B3EB-69A339E54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374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D1E652-6F55-45ED-94CC-55FE7D5FE18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6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315859-97EA-447E-B3EB-69A339E54A4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751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315859-97EA-447E-B3EB-69A339E54A4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1823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315859-97EA-447E-B3EB-69A339E54A4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2555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315859-97EA-447E-B3EB-69A339E54A4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410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1" y="0"/>
            <a:ext cx="12191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3355848"/>
            <a:ext cx="107696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828800"/>
            <a:ext cx="107696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C05E-85B3-437C-9EC7-69D0B8675A7B}" type="datetimeFigureOut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14/05/2020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B0FD-EBBF-4A7D-A6B8-316DC3170C0E}" type="slidenum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12192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625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5448"/>
            <a:ext cx="109728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C05E-85B3-437C-9EC7-69D0B8675A7B}" type="datetimeFigureOut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14/05/2020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B0FD-EBBF-4A7D-A6B8-316DC3170C0E}" type="slidenum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173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12192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12192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9744" y="118872"/>
            <a:ext cx="10684256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7552" y="1828800"/>
            <a:ext cx="10696448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C05E-85B3-437C-9EC7-69D0B8675A7B}" type="datetimeFigureOut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14/05/2020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B0FD-EBBF-4A7D-A6B8-316DC3170C0E}" type="slidenum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71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73936"/>
            <a:ext cx="53848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773936"/>
            <a:ext cx="53848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C05E-85B3-437C-9EC7-69D0B8675A7B}" type="datetimeFigureOut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14/05/2020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B0FD-EBBF-4A7D-A6B8-316DC3170C0E}" type="slidenum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37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98988"/>
            <a:ext cx="5386917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49512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698988"/>
            <a:ext cx="5389033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449512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C05E-85B3-437C-9EC7-69D0B8675A7B}" type="datetimeFigureOut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14/05/2020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B0FD-EBBF-4A7D-A6B8-316DC3170C0E}" type="slidenum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139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C05E-85B3-437C-9EC7-69D0B8675A7B}" type="datetimeFigureOut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14/05/2020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B0FD-EBBF-4A7D-A6B8-316DC3170C0E}" type="slidenum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685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C05E-85B3-437C-9EC7-69D0B8675A7B}" type="datetimeFigureOut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14/05/2020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B0FD-EBBF-4A7D-A6B8-316DC3170C0E}" type="slidenum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573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784" y="152400"/>
            <a:ext cx="3364992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5837" y="1743134"/>
            <a:ext cx="7894188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784" y="1730018"/>
            <a:ext cx="329184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C05E-85B3-437C-9EC7-69D0B8675A7B}" type="datetimeFigureOut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14/05/2020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B0FD-EBBF-4A7D-A6B8-316DC3170C0E}" type="slidenum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12" name="Rectangle 11"/>
          <p:cNvSpPr/>
          <p:nvPr/>
        </p:nvSpPr>
        <p:spPr bwMode="invGray">
          <a:xfrm>
            <a:off x="3807649" y="0"/>
            <a:ext cx="6096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 bwMode="invGray">
          <a:xfrm>
            <a:off x="3807649" y="0"/>
            <a:ext cx="6096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507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5448"/>
            <a:ext cx="3366867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71741" y="1484808"/>
            <a:ext cx="8329863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" y="1728216"/>
            <a:ext cx="329184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19456" y="1170432"/>
            <a:ext cx="3364992" cy="201168"/>
          </a:xfrm>
        </p:spPr>
        <p:txBody>
          <a:bodyPr/>
          <a:lstStyle/>
          <a:p>
            <a:fld id="{9CE4C05E-85B3-437C-9EC7-69D0B8675A7B}" type="datetimeFigureOut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14/05/2020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07649" y="0"/>
            <a:ext cx="6096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 bwMode="invGray">
          <a:xfrm>
            <a:off x="3807649" y="0"/>
            <a:ext cx="6096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47744" y="1170432"/>
            <a:ext cx="6925056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119104" y="1170432"/>
            <a:ext cx="978485" cy="201168"/>
          </a:xfrm>
        </p:spPr>
        <p:txBody>
          <a:bodyPr/>
          <a:lstStyle/>
          <a:p>
            <a:fld id="{9806B0FD-EBBF-4A7D-A6B8-316DC3170C0E}" type="slidenum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063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C05E-85B3-437C-9EC7-69D0B8675A7B}" type="datetimeFigureOut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14/05/2020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B0FD-EBBF-4A7D-A6B8-316DC3170C0E}" type="slidenum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68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8798560" y="0"/>
            <a:ext cx="6096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ltGray">
          <a:xfrm>
            <a:off x="8863584" y="0"/>
            <a:ext cx="33528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274641"/>
            <a:ext cx="2540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304801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C05E-85B3-437C-9EC7-69D0B8675A7B}" type="datetimeFigureOut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14/05/2020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20796" y="6377460"/>
            <a:ext cx="5115205" cy="365125"/>
          </a:xfrm>
        </p:spPr>
        <p:txBody>
          <a:bodyPr/>
          <a:lstStyle/>
          <a:p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B0FD-EBBF-4A7D-A6B8-316DC3170C0E}" type="slidenum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122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12192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 bwMode="ltGray">
          <a:xfrm>
            <a:off x="1" y="1"/>
            <a:ext cx="12191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775192"/>
            <a:ext cx="109728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476999"/>
            <a:ext cx="28448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CE4C05E-85B3-437C-9EC7-69D0B8675A7B}" type="datetimeFigureOut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14/05/2020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20796" y="6476999"/>
            <a:ext cx="7343625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39195" y="6476999"/>
            <a:ext cx="978485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806B0FD-EBBF-4A7D-A6B8-316DC3170C0E}" type="slidenum">
              <a:rPr lang="en-GB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4198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en-GB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Excavation, methods, techniques.</a:t>
            </a:r>
            <a:br>
              <a:rPr lang="en-GB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828800"/>
            <a:ext cx="6071016" cy="1499616"/>
          </a:xfrm>
        </p:spPr>
        <p:txBody>
          <a:bodyPr>
            <a:normAutofit/>
          </a:bodyPr>
          <a:lstStyle/>
          <a:p>
            <a:r>
              <a:rPr lang="en-GB" sz="4000" dirty="0"/>
              <a:t>Excavation: Introduction Strata Florida 2020</a:t>
            </a:r>
          </a:p>
        </p:txBody>
      </p:sp>
      <p:sp>
        <p:nvSpPr>
          <p:cNvPr id="5" name="Rectangle 4"/>
          <p:cNvSpPr/>
          <p:nvPr/>
        </p:nvSpPr>
        <p:spPr>
          <a:xfrm>
            <a:off x="914400" y="5395225"/>
            <a:ext cx="68212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/>
                <a:ea typeface="+mn-ea"/>
                <a:cs typeface="+mn-cs"/>
              </a:rPr>
              <a:t>Excavation background information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prstClr val="white"/>
                </a:solidFill>
                <a:latin typeface="Corbel"/>
              </a:rPr>
              <a:t>Images from Google images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0766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3520B-EFFC-4F43-9C16-470D91620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Excavation: Sir Mortimer Wheeler: Box Grid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25118B4-9BD1-42A8-86EB-3409003C7B6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323" y="1997621"/>
            <a:ext cx="6239862" cy="390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90662E-0EBB-49C6-AA00-87142511BCC7}"/>
              </a:ext>
            </a:extLst>
          </p:cNvPr>
          <p:cNvSpPr txBox="1"/>
          <p:nvPr/>
        </p:nvSpPr>
        <p:spPr>
          <a:xfrm>
            <a:off x="4600809" y="5999159"/>
            <a:ext cx="6242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</a:t>
            </a:r>
            <a:r>
              <a:rPr lang="en-GB" dirty="0" err="1"/>
              <a:t>Arikamedu</a:t>
            </a:r>
            <a:r>
              <a:rPr lang="en-GB" dirty="0"/>
              <a:t> excavations – a lost Roman trading post in India </a:t>
            </a:r>
          </a:p>
        </p:txBody>
      </p:sp>
      <p:pic>
        <p:nvPicPr>
          <p:cNvPr id="9" name="Picture 4" descr="See the source image">
            <a:extLst>
              <a:ext uri="{FF2B5EF4-FFF2-40B4-BE49-F238E27FC236}">
                <a16:creationId xmlns:a16="http://schemas.microsoft.com/office/drawing/2014/main" id="{AD2D5003-6BDA-4FED-BA49-1719DBCB0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37" y="1960834"/>
            <a:ext cx="3513047" cy="393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806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3520B-EFFC-4F43-9C16-470D91620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Excavation: Strata </a:t>
            </a:r>
            <a:r>
              <a:rPr lang="en-GB" dirty="0" err="1"/>
              <a:t>Flordia</a:t>
            </a:r>
            <a:r>
              <a:rPr lang="en-GB" dirty="0"/>
              <a:t> Open Area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0284CA5-6DB1-4C7E-8AD2-36010E3FAA6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23721" y="1975891"/>
            <a:ext cx="5153155" cy="29062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D44723F-0C6B-45BC-A2AA-C5F1B550C0E9}"/>
              </a:ext>
            </a:extLst>
          </p:cNvPr>
          <p:cNvSpPr txBox="1"/>
          <p:nvPr/>
        </p:nvSpPr>
        <p:spPr>
          <a:xfrm>
            <a:off x="609600" y="5321508"/>
            <a:ext cx="44603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Stephen Williams Excavation 188</a:t>
            </a:r>
          </a:p>
          <a:p>
            <a:r>
              <a:rPr lang="en-GB" dirty="0"/>
              <a:t>http://history.powys.org.uk/history/rhaeadr/william3.html8</a:t>
            </a:r>
          </a:p>
          <a:p>
            <a:endParaRPr lang="en-GB" dirty="0"/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40F27EE2-7E8C-4AAF-ABC2-241209FC46C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593" y="1975891"/>
            <a:ext cx="5195473" cy="2906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AE64E4E-BF35-441F-BB6D-61D22F833ABE}"/>
              </a:ext>
            </a:extLst>
          </p:cNvPr>
          <p:cNvSpPr txBox="1"/>
          <p:nvPr/>
        </p:nvSpPr>
        <p:spPr>
          <a:xfrm>
            <a:off x="5765593" y="5321508"/>
            <a:ext cx="5981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Excavation around the Abbey Farm Complex 2019</a:t>
            </a:r>
          </a:p>
        </p:txBody>
      </p:sp>
    </p:spTree>
    <p:extLst>
      <p:ext uri="{BB962C8B-B14F-4D97-AF65-F5344CB8AC3E}">
        <p14:creationId xmlns:p14="http://schemas.microsoft.com/office/powerpoint/2010/main" val="1244761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3520B-EFFC-4F43-9C16-470D91620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Excavation: </a:t>
            </a:r>
            <a:r>
              <a:rPr lang="en-GB" dirty="0" err="1"/>
              <a:t>Llanllyr</a:t>
            </a:r>
            <a:r>
              <a:rPr lang="en-GB" dirty="0"/>
              <a:t> 2017-19 Test pits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0FBA1E-847E-4916-96D6-DD252586EE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8164" y="1790182"/>
            <a:ext cx="4641954" cy="4625609"/>
          </a:xfrm>
        </p:spPr>
        <p:txBody>
          <a:bodyPr/>
          <a:lstStyle/>
          <a:p>
            <a:r>
              <a:rPr lang="en-GB" dirty="0"/>
              <a:t>Test pitting and excavation of a mound-like feature</a:t>
            </a:r>
          </a:p>
          <a:p>
            <a:r>
              <a:rPr lang="en-GB" dirty="0"/>
              <a:t>Recording sediments</a:t>
            </a:r>
          </a:p>
          <a:p>
            <a:r>
              <a:rPr lang="en-GB" dirty="0"/>
              <a:t>Surveying</a:t>
            </a:r>
          </a:p>
          <a:p>
            <a:r>
              <a:rPr lang="en-GB" dirty="0" err="1"/>
              <a:t>Augering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Why?  To understand the buried archaeology</a:t>
            </a:r>
          </a:p>
          <a:p>
            <a:endParaRPr lang="en-GB" dirty="0"/>
          </a:p>
        </p:txBody>
      </p:sp>
      <p:pic>
        <p:nvPicPr>
          <p:cNvPr id="4" name="Picture 3" descr="fully overlain.jpg">
            <a:extLst>
              <a:ext uri="{FF2B5EF4-FFF2-40B4-BE49-F238E27FC236}">
                <a16:creationId xmlns:a16="http://schemas.microsoft.com/office/drawing/2014/main" id="{FAE06407-8A54-401D-A359-CF13C7BC796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1882" y="1938967"/>
            <a:ext cx="6803199" cy="3997137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23ECD8C-DE3F-4B8C-BDA3-E62770D69805}"/>
              </a:ext>
            </a:extLst>
          </p:cNvPr>
          <p:cNvCxnSpPr/>
          <p:nvPr/>
        </p:nvCxnSpPr>
        <p:spPr>
          <a:xfrm flipH="1" flipV="1">
            <a:off x="4938322" y="4854939"/>
            <a:ext cx="928688" cy="68472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64BCD6C-1449-4F39-896E-C18A4DCE96B2}"/>
              </a:ext>
            </a:extLst>
          </p:cNvPr>
          <p:cNvSpPr txBox="1"/>
          <p:nvPr/>
        </p:nvSpPr>
        <p:spPr>
          <a:xfrm>
            <a:off x="4938322" y="5539668"/>
            <a:ext cx="20714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Site of </a:t>
            </a:r>
            <a:r>
              <a:rPr lang="en-GB" sz="2400" dirty="0" err="1">
                <a:solidFill>
                  <a:srgbClr val="FF0000"/>
                </a:solidFill>
              </a:rPr>
              <a:t>Llanllyr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B08139-D7FB-4932-873C-0E54AD0FC333}"/>
              </a:ext>
            </a:extLst>
          </p:cNvPr>
          <p:cNvSpPr txBox="1"/>
          <p:nvPr/>
        </p:nvSpPr>
        <p:spPr>
          <a:xfrm>
            <a:off x="884420" y="6415791"/>
            <a:ext cx="4063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Slides of </a:t>
            </a:r>
            <a:r>
              <a:rPr lang="en-GB" dirty="0" err="1"/>
              <a:t>Llanllyr</a:t>
            </a:r>
            <a:r>
              <a:rPr lang="en-GB" dirty="0"/>
              <a:t> </a:t>
            </a:r>
            <a:r>
              <a:rPr lang="en-GB" dirty="0" err="1"/>
              <a:t>ourtesy</a:t>
            </a:r>
            <a:r>
              <a:rPr lang="en-GB" dirty="0"/>
              <a:t> of Martin  Bates</a:t>
            </a:r>
          </a:p>
        </p:txBody>
      </p:sp>
    </p:spTree>
    <p:extLst>
      <p:ext uri="{BB962C8B-B14F-4D97-AF65-F5344CB8AC3E}">
        <p14:creationId xmlns:p14="http://schemas.microsoft.com/office/powerpoint/2010/main" val="673727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3520B-EFFC-4F43-9C16-470D91620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Excavation: Before the excavation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0FBA1E-847E-4916-96D6-DD252586EE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Historical archives (county, national)</a:t>
            </a:r>
          </a:p>
          <a:p>
            <a:r>
              <a:rPr lang="en-GB" dirty="0"/>
              <a:t>Estate maps, plans, archives (legal letters, notes, legal documents) etc. wills, transfer of deeds/landholdings.</a:t>
            </a:r>
          </a:p>
          <a:p>
            <a:r>
              <a:rPr lang="en-GB" dirty="0"/>
              <a:t>Paintings, sketches, drawings.</a:t>
            </a:r>
          </a:p>
          <a:p>
            <a:r>
              <a:rPr lang="en-GB" dirty="0"/>
              <a:t>Diaries, personal correspondence, family bible, memorabilia</a:t>
            </a:r>
          </a:p>
          <a:p>
            <a:r>
              <a:rPr lang="en-GB" dirty="0"/>
              <a:t>Oral traditions, stories and histories</a:t>
            </a:r>
          </a:p>
          <a:p>
            <a:r>
              <a:rPr lang="en-GB" dirty="0"/>
              <a:t>Antiquarian records, reports, collections, correspondence……</a:t>
            </a:r>
          </a:p>
          <a:p>
            <a:endParaRPr lang="en-GB" dirty="0"/>
          </a:p>
          <a:p>
            <a:pPr marL="118872" indent="0">
              <a:buNone/>
            </a:pPr>
            <a:r>
              <a:rPr lang="en-GB" dirty="0">
                <a:solidFill>
                  <a:srgbClr val="FFC000"/>
                </a:solidFill>
              </a:rPr>
              <a:t>All are extensive and exhaustive before excavation</a:t>
            </a:r>
          </a:p>
        </p:txBody>
      </p:sp>
    </p:spTree>
    <p:extLst>
      <p:ext uri="{BB962C8B-B14F-4D97-AF65-F5344CB8AC3E}">
        <p14:creationId xmlns:p14="http://schemas.microsoft.com/office/powerpoint/2010/main" val="829282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804" y="118743"/>
            <a:ext cx="10515600" cy="1325563"/>
          </a:xfrm>
        </p:spPr>
        <p:txBody>
          <a:bodyPr/>
          <a:lstStyle/>
          <a:p>
            <a:r>
              <a:rPr lang="en-GB" dirty="0"/>
              <a:t> Excavation: </a:t>
            </a:r>
            <a:r>
              <a:rPr lang="en-GB" dirty="0" err="1"/>
              <a:t>Llanllyr</a:t>
            </a:r>
            <a:r>
              <a:rPr lang="en-GB" dirty="0"/>
              <a:t> Aerial photograph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70349E-33F4-49E1-A5DF-34861B0D75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17" t="9542" r="4468" b="7768"/>
          <a:stretch/>
        </p:blipFill>
        <p:spPr>
          <a:xfrm>
            <a:off x="908016" y="1520435"/>
            <a:ext cx="8445845" cy="5218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90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602" y="1069478"/>
            <a:ext cx="7778490" cy="5587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7423" y="300037"/>
            <a:ext cx="509761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C000"/>
                </a:solidFill>
              </a:rPr>
              <a:t>Excavation:  </a:t>
            </a:r>
            <a:r>
              <a:rPr lang="en-GB" sz="4400" b="1" dirty="0" err="1">
                <a:solidFill>
                  <a:srgbClr val="FFC000"/>
                </a:solidFill>
              </a:rPr>
              <a:t>Llanllyr</a:t>
            </a:r>
            <a:endParaRPr lang="en-GB" sz="4400" b="1" dirty="0">
              <a:solidFill>
                <a:srgbClr val="FFC000"/>
              </a:solidFill>
            </a:endParaRP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9E81822C-AC59-4ECE-BE6A-98F6F957FCA1}"/>
              </a:ext>
            </a:extLst>
          </p:cNvPr>
          <p:cNvSpPr/>
          <p:nvPr/>
        </p:nvSpPr>
        <p:spPr>
          <a:xfrm>
            <a:off x="7516536" y="4202884"/>
            <a:ext cx="478172" cy="612397"/>
          </a:xfrm>
          <a:custGeom>
            <a:avLst/>
            <a:gdLst>
              <a:gd name="connsiteX0" fmla="*/ 142613 w 478172"/>
              <a:gd name="connsiteY0" fmla="*/ 0 h 612397"/>
              <a:gd name="connsiteX1" fmla="*/ 478172 w 478172"/>
              <a:gd name="connsiteY1" fmla="*/ 109057 h 612397"/>
              <a:gd name="connsiteX2" fmla="*/ 285225 w 478172"/>
              <a:gd name="connsiteY2" fmla="*/ 612397 h 612397"/>
              <a:gd name="connsiteX3" fmla="*/ 142613 w 478172"/>
              <a:gd name="connsiteY3" fmla="*/ 545285 h 612397"/>
              <a:gd name="connsiteX4" fmla="*/ 0 w 478172"/>
              <a:gd name="connsiteY4" fmla="*/ 302004 h 612397"/>
              <a:gd name="connsiteX5" fmla="*/ 92279 w 478172"/>
              <a:gd name="connsiteY5" fmla="*/ 0 h 612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8172" h="612397">
                <a:moveTo>
                  <a:pt x="142613" y="0"/>
                </a:moveTo>
                <a:lnTo>
                  <a:pt x="478172" y="109057"/>
                </a:lnTo>
                <a:lnTo>
                  <a:pt x="285225" y="612397"/>
                </a:lnTo>
                <a:lnTo>
                  <a:pt x="142613" y="545285"/>
                </a:lnTo>
                <a:lnTo>
                  <a:pt x="0" y="302004"/>
                </a:lnTo>
                <a:lnTo>
                  <a:pt x="92279" y="0"/>
                </a:lnTo>
              </a:path>
            </a:pathLst>
          </a:cu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24476D-0808-4251-B4FC-3B2A5B50123D}"/>
              </a:ext>
            </a:extLst>
          </p:cNvPr>
          <p:cNvSpPr txBox="1"/>
          <p:nvPr/>
        </p:nvSpPr>
        <p:spPr>
          <a:xfrm>
            <a:off x="377422" y="2263891"/>
            <a:ext cx="341508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Old river channels: evidence of a buried landscape and archaeology, can’t open area excavate all of this. Hence, test pitting, auguring and boreholes  as a strategy</a:t>
            </a:r>
          </a:p>
        </p:txBody>
      </p:sp>
    </p:spTree>
    <p:extLst>
      <p:ext uri="{BB962C8B-B14F-4D97-AF65-F5344CB8AC3E}">
        <p14:creationId xmlns:p14="http://schemas.microsoft.com/office/powerpoint/2010/main" val="102994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77132" y="1435497"/>
            <a:ext cx="7884432" cy="4715839"/>
            <a:chOff x="1120095" y="1421209"/>
            <a:chExt cx="7884432" cy="471583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/>
            <a:srcRect l="19658" t="9276" b="8185"/>
            <a:stretch/>
          </p:blipFill>
          <p:spPr>
            <a:xfrm>
              <a:off x="1120095" y="1582981"/>
              <a:ext cx="7884432" cy="4554067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55856" y="1421209"/>
              <a:ext cx="3359007" cy="2816474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88" t="18959" r="17202" b="18541"/>
          <a:stretch/>
        </p:blipFill>
        <p:spPr>
          <a:xfrm>
            <a:off x="7451751" y="1731176"/>
            <a:ext cx="4614862" cy="428625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7132" y="528638"/>
            <a:ext cx="11965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C000"/>
                </a:solidFill>
              </a:rPr>
              <a:t>Excavation: Geophysical survey and boreholes</a:t>
            </a:r>
          </a:p>
        </p:txBody>
      </p:sp>
    </p:spTree>
    <p:extLst>
      <p:ext uri="{BB962C8B-B14F-4D97-AF65-F5344CB8AC3E}">
        <p14:creationId xmlns:p14="http://schemas.microsoft.com/office/powerpoint/2010/main" val="19388989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6037"/>
            <a:ext cx="11125200" cy="1325563"/>
          </a:xfrm>
        </p:spPr>
        <p:txBody>
          <a:bodyPr>
            <a:normAutofit/>
          </a:bodyPr>
          <a:lstStyle/>
          <a:p>
            <a:r>
              <a:rPr lang="en-GB" dirty="0"/>
              <a:t>Excavation Recording: Digital Revolution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7084" y="1858780"/>
            <a:ext cx="2925530" cy="473215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737608"/>
            <a:ext cx="5212830" cy="485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0026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6FFFF-A952-4B69-8152-189959F22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Excavation: Fieldwork and survey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7979A9-B2A2-466D-BE9D-66EFC7E3F5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775192"/>
            <a:ext cx="6096000" cy="4625609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Sub-surface: e.g. Magnetometers, Ground Penetrating Radar </a:t>
            </a:r>
          </a:p>
          <a:p>
            <a:r>
              <a:rPr lang="en-GB" dirty="0"/>
              <a:t>Near ground surface, e.g. total stations to plot, map upstanding features</a:t>
            </a:r>
          </a:p>
          <a:p>
            <a:r>
              <a:rPr lang="en-GB" dirty="0"/>
              <a:t>Aerial photography, cherry pickers, balloons, planes, etc.</a:t>
            </a:r>
          </a:p>
          <a:p>
            <a:pPr marL="118872" indent="0">
              <a:buNone/>
            </a:pPr>
            <a:r>
              <a:rPr lang="en-GB" dirty="0"/>
              <a:t>These are all basically using a hand held methods</a:t>
            </a:r>
          </a:p>
          <a:p>
            <a:pPr marL="118872" indent="0">
              <a:buNone/>
            </a:pPr>
            <a:r>
              <a:rPr lang="en-GB" dirty="0"/>
              <a:t>  </a:t>
            </a:r>
          </a:p>
          <a:p>
            <a:endParaRPr lang="en-GB" dirty="0"/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DF1DC2A8-CE09-4BD1-AD6A-CF5873FCD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185" y="1546189"/>
            <a:ext cx="4770064" cy="50836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24AA0B-FAF8-49EC-B1C3-DC8C26BF0B69}"/>
              </a:ext>
            </a:extLst>
          </p:cNvPr>
          <p:cNvSpPr txBox="1"/>
          <p:nvPr/>
        </p:nvSpPr>
        <p:spPr>
          <a:xfrm>
            <a:off x="173594" y="6031469"/>
            <a:ext cx="57536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Geophys</a:t>
            </a:r>
            <a:r>
              <a:rPr lang="en-GB" dirty="0"/>
              <a:t> of  College just outside the front of Old Building. OB is at the bottom in red. UWTSD Students 2016.</a:t>
            </a:r>
          </a:p>
        </p:txBody>
      </p:sp>
    </p:spTree>
    <p:extLst>
      <p:ext uri="{BB962C8B-B14F-4D97-AF65-F5344CB8AC3E}">
        <p14:creationId xmlns:p14="http://schemas.microsoft.com/office/powerpoint/2010/main" val="22417108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9658E-8815-42B8-B2B6-D27D22F3C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Excavation: Remote sensing survey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AF882C-070E-46C8-8B76-34AADF94B6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775192"/>
            <a:ext cx="5941102" cy="4625609"/>
          </a:xfrm>
        </p:spPr>
        <p:txBody>
          <a:bodyPr/>
          <a:lstStyle/>
          <a:p>
            <a:r>
              <a:rPr lang="en-GB" dirty="0"/>
              <a:t>Drones, to space satellites and sensor remote sensing technologies</a:t>
            </a:r>
          </a:p>
          <a:p>
            <a:endParaRPr lang="en-GB" dirty="0"/>
          </a:p>
          <a:p>
            <a:r>
              <a:rPr lang="en-GB" dirty="0"/>
              <a:t>Geography of the air!</a:t>
            </a:r>
          </a:p>
          <a:p>
            <a:endParaRPr lang="en-GB" dirty="0"/>
          </a:p>
          <a:p>
            <a:endParaRPr lang="en-GB" dirty="0"/>
          </a:p>
          <a:p>
            <a:pPr marL="118872" indent="0">
              <a:buNone/>
            </a:pPr>
            <a:r>
              <a:rPr lang="en-GB" sz="2400" dirty="0"/>
              <a:t>Dr Sarah </a:t>
            </a:r>
            <a:r>
              <a:rPr lang="en-GB" sz="2400" dirty="0" err="1"/>
              <a:t>Parcak</a:t>
            </a:r>
            <a:r>
              <a:rPr lang="en-GB" sz="2400" dirty="0"/>
              <a:t> use of NASA technology in Egypt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A2EB8E-773D-4E90-AB2B-75B2B3DA81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451" t="1490" b="-1490"/>
          <a:stretch/>
        </p:blipFill>
        <p:spPr>
          <a:xfrm>
            <a:off x="6847114" y="2019301"/>
            <a:ext cx="4735286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1223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11B94-1F7A-4887-99BB-3EBD90DD9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Excavation: Further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AD13AA-7C51-4CD2-BE9A-5F505DA4ED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err="1"/>
              <a:t>Drewett</a:t>
            </a:r>
            <a:r>
              <a:rPr lang="en-GB" dirty="0"/>
              <a:t>, P., 2012. </a:t>
            </a:r>
            <a:r>
              <a:rPr lang="en-GB" i="1" dirty="0"/>
              <a:t>Field Archaeology: An Introduction</a:t>
            </a:r>
            <a:r>
              <a:rPr lang="en-GB" dirty="0"/>
              <a:t>, Hoboken: Taylor and Francis.</a:t>
            </a:r>
          </a:p>
          <a:p>
            <a:endParaRPr lang="en-GB" dirty="0"/>
          </a:p>
          <a:p>
            <a:r>
              <a:rPr lang="en-GB" dirty="0"/>
              <a:t>Grant, J., Fleming, N. &amp; </a:t>
            </a:r>
            <a:r>
              <a:rPr lang="en-GB" dirty="0" err="1"/>
              <a:t>Gorin</a:t>
            </a:r>
            <a:r>
              <a:rPr lang="en-GB" dirty="0"/>
              <a:t>, S., 2008. </a:t>
            </a:r>
            <a:r>
              <a:rPr lang="en-GB" i="1" dirty="0"/>
              <a:t>The archaeology coursebook an introduction to themes, sites, methods, and skills</a:t>
            </a:r>
            <a:r>
              <a:rPr lang="en-GB" dirty="0"/>
              <a:t> 3rd ed., London: Routledge.</a:t>
            </a:r>
          </a:p>
          <a:p>
            <a:endParaRPr lang="en-GB" dirty="0"/>
          </a:p>
          <a:p>
            <a:r>
              <a:rPr lang="en-GB" dirty="0"/>
              <a:t>Greene, K. and Moore, T. 2010 </a:t>
            </a:r>
            <a:r>
              <a:rPr lang="en-GB" i="1" dirty="0"/>
              <a:t>Archaeology: An Introduction. </a:t>
            </a:r>
            <a:r>
              <a:rPr lang="en-GB" dirty="0"/>
              <a:t>London/New York: Routledge (Chapter 2 Discovery and Excavation is particularly useful). </a:t>
            </a:r>
          </a:p>
          <a:p>
            <a:endParaRPr lang="en-GB" dirty="0"/>
          </a:p>
          <a:p>
            <a:r>
              <a:rPr lang="en-GB" dirty="0"/>
              <a:t>Renfrew, P. and Bahn, P. 2016/19/20 </a:t>
            </a:r>
            <a:r>
              <a:rPr lang="en-GB" dirty="0" err="1"/>
              <a:t>Archeology</a:t>
            </a:r>
            <a:r>
              <a:rPr lang="en-GB" dirty="0"/>
              <a:t>: </a:t>
            </a:r>
            <a:r>
              <a:rPr lang="en-GB" i="1" dirty="0"/>
              <a:t>Theories Methods and Practice</a:t>
            </a:r>
            <a:r>
              <a:rPr lang="en-GB" dirty="0"/>
              <a:t>. Thames and Hudson. (Chapter 3 Where? Survey and excavation of sites and features is particularly useful).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09798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2103</TotalTime>
  <Words>347</Words>
  <Application>Microsoft Office PowerPoint</Application>
  <PresentationFormat>Widescreen</PresentationFormat>
  <Paragraphs>60</Paragraphs>
  <Slides>12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Corbel</vt:lpstr>
      <vt:lpstr>Wingdings</vt:lpstr>
      <vt:lpstr>Wingdings 2</vt:lpstr>
      <vt:lpstr>Wingdings 3</vt:lpstr>
      <vt:lpstr>Module</vt:lpstr>
      <vt:lpstr> Excavation, methods, techniques. </vt:lpstr>
      <vt:lpstr>Excavation: Sir Mortimer Wheeler: Box Grid</vt:lpstr>
      <vt:lpstr>Excavation: Strata Flordia Open Area </vt:lpstr>
      <vt:lpstr>Excavation: Llanllyr 2017-19 Test pits </vt:lpstr>
      <vt:lpstr>Excavation: Before the excavation </vt:lpstr>
      <vt:lpstr> Excavation: Llanllyr Aerial photograph</vt:lpstr>
      <vt:lpstr>PowerPoint Presentation</vt:lpstr>
      <vt:lpstr>PowerPoint Presentation</vt:lpstr>
      <vt:lpstr>Excavation Recording: Digital Revolution</vt:lpstr>
      <vt:lpstr>Excavation: Fieldwork and survey</vt:lpstr>
      <vt:lpstr>Excavation: Remote sensing survey</vt:lpstr>
      <vt:lpstr>Excavation: Further Reading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Ros Coard</dc:creator>
  <cp:lastModifiedBy>Ros Coard</cp:lastModifiedBy>
  <cp:revision>46</cp:revision>
  <dcterms:created xsi:type="dcterms:W3CDTF">2020-04-27T18:51:22Z</dcterms:created>
  <dcterms:modified xsi:type="dcterms:W3CDTF">2020-05-14T19:25:50Z</dcterms:modified>
</cp:coreProperties>
</file>