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82" r:id="rId1"/>
  </p:sldMasterIdLst>
  <p:notesMasterIdLst>
    <p:notesMasterId r:id="rId31"/>
  </p:notesMasterIdLst>
  <p:sldIdLst>
    <p:sldId id="257" r:id="rId2"/>
    <p:sldId id="259" r:id="rId3"/>
    <p:sldId id="261" r:id="rId4"/>
    <p:sldId id="260" r:id="rId5"/>
    <p:sldId id="262" r:id="rId6"/>
    <p:sldId id="263" r:id="rId7"/>
    <p:sldId id="264" r:id="rId8"/>
    <p:sldId id="268" r:id="rId9"/>
    <p:sldId id="265" r:id="rId10"/>
    <p:sldId id="275" r:id="rId11"/>
    <p:sldId id="266" r:id="rId12"/>
    <p:sldId id="276" r:id="rId13"/>
    <p:sldId id="267" r:id="rId14"/>
    <p:sldId id="277" r:id="rId15"/>
    <p:sldId id="269" r:id="rId16"/>
    <p:sldId id="278" r:id="rId17"/>
    <p:sldId id="279" r:id="rId18"/>
    <p:sldId id="298" r:id="rId19"/>
    <p:sldId id="299" r:id="rId20"/>
    <p:sldId id="280" r:id="rId21"/>
    <p:sldId id="270" r:id="rId22"/>
    <p:sldId id="271" r:id="rId23"/>
    <p:sldId id="272" r:id="rId24"/>
    <p:sldId id="281" r:id="rId25"/>
    <p:sldId id="273" r:id="rId26"/>
    <p:sldId id="274" r:id="rId27"/>
    <p:sldId id="300" r:id="rId28"/>
    <p:sldId id="284" r:id="rId29"/>
    <p:sldId id="297" r:id="rId3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66"/>
    <a:srgbClr val="6600CC"/>
    <a:srgbClr val="0066FF"/>
    <a:srgbClr val="777777"/>
    <a:srgbClr val="000000"/>
    <a:srgbClr val="808000"/>
    <a:srgbClr val="663300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ACA538-92EB-45AC-BD69-BEC55C76977A}" v="1" dt="2024-06-10T13:28:13.85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857" y="4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ena Joseph" userId="cf2afdda-3d9d-41a3-a122-1e48d3b244a1" providerId="ADAL" clId="{14ACA538-92EB-45AC-BD69-BEC55C76977A}"/>
    <pc:docChg chg="undo custSel addSld modSld sldOrd">
      <pc:chgData name="Seena Joseph" userId="cf2afdda-3d9d-41a3-a122-1e48d3b244a1" providerId="ADAL" clId="{14ACA538-92EB-45AC-BD69-BEC55C76977A}" dt="2024-06-11T11:37:23.450" v="1004" actId="20577"/>
      <pc:docMkLst>
        <pc:docMk/>
      </pc:docMkLst>
      <pc:sldChg chg="modSp mod">
        <pc:chgData name="Seena Joseph" userId="cf2afdda-3d9d-41a3-a122-1e48d3b244a1" providerId="ADAL" clId="{14ACA538-92EB-45AC-BD69-BEC55C76977A}" dt="2024-06-10T12:45:43.289" v="38" actId="20577"/>
        <pc:sldMkLst>
          <pc:docMk/>
          <pc:sldMk cId="0" sldId="257"/>
        </pc:sldMkLst>
        <pc:spChg chg="mod">
          <ac:chgData name="Seena Joseph" userId="cf2afdda-3d9d-41a3-a122-1e48d3b244a1" providerId="ADAL" clId="{14ACA538-92EB-45AC-BD69-BEC55C76977A}" dt="2024-06-10T12:45:43.289" v="38" actId="20577"/>
          <ac:spMkLst>
            <pc:docMk/>
            <pc:sldMk cId="0" sldId="257"/>
            <ac:spMk id="3075" creationId="{00000000-0000-0000-0000-000000000000}"/>
          </ac:spMkLst>
        </pc:spChg>
      </pc:sldChg>
      <pc:sldChg chg="modSp mod">
        <pc:chgData name="Seena Joseph" userId="cf2afdda-3d9d-41a3-a122-1e48d3b244a1" providerId="ADAL" clId="{14ACA538-92EB-45AC-BD69-BEC55C76977A}" dt="2024-06-10T13:42:24.524" v="996" actId="20577"/>
        <pc:sldMkLst>
          <pc:docMk/>
          <pc:sldMk cId="887946537" sldId="275"/>
        </pc:sldMkLst>
        <pc:spChg chg="mod">
          <ac:chgData name="Seena Joseph" userId="cf2afdda-3d9d-41a3-a122-1e48d3b244a1" providerId="ADAL" clId="{14ACA538-92EB-45AC-BD69-BEC55C76977A}" dt="2024-06-10T13:42:24.524" v="996" actId="20577"/>
          <ac:spMkLst>
            <pc:docMk/>
            <pc:sldMk cId="887946537" sldId="275"/>
            <ac:spMk id="3" creationId="{00000000-0000-0000-0000-000000000000}"/>
          </ac:spMkLst>
        </pc:spChg>
      </pc:sldChg>
      <pc:sldChg chg="modSp mod">
        <pc:chgData name="Seena Joseph" userId="cf2afdda-3d9d-41a3-a122-1e48d3b244a1" providerId="ADAL" clId="{14ACA538-92EB-45AC-BD69-BEC55C76977A}" dt="2024-06-10T12:41:26.334" v="12"/>
        <pc:sldMkLst>
          <pc:docMk/>
          <pc:sldMk cId="2710471553" sldId="278"/>
        </pc:sldMkLst>
        <pc:spChg chg="mod">
          <ac:chgData name="Seena Joseph" userId="cf2afdda-3d9d-41a3-a122-1e48d3b244a1" providerId="ADAL" clId="{14ACA538-92EB-45AC-BD69-BEC55C76977A}" dt="2024-06-10T12:41:26.334" v="12"/>
          <ac:spMkLst>
            <pc:docMk/>
            <pc:sldMk cId="2710471553" sldId="278"/>
            <ac:spMk id="3" creationId="{00000000-0000-0000-0000-000000000000}"/>
          </ac:spMkLst>
        </pc:spChg>
      </pc:sldChg>
      <pc:sldChg chg="modSp mod ord">
        <pc:chgData name="Seena Joseph" userId="cf2afdda-3d9d-41a3-a122-1e48d3b244a1" providerId="ADAL" clId="{14ACA538-92EB-45AC-BD69-BEC55C76977A}" dt="2024-06-10T12:58:43.565" v="798" actId="20577"/>
        <pc:sldMkLst>
          <pc:docMk/>
          <pc:sldMk cId="2169119913" sldId="280"/>
        </pc:sldMkLst>
        <pc:spChg chg="mod">
          <ac:chgData name="Seena Joseph" userId="cf2afdda-3d9d-41a3-a122-1e48d3b244a1" providerId="ADAL" clId="{14ACA538-92EB-45AC-BD69-BEC55C76977A}" dt="2024-06-10T12:58:43.565" v="798" actId="20577"/>
          <ac:spMkLst>
            <pc:docMk/>
            <pc:sldMk cId="2169119913" sldId="280"/>
            <ac:spMk id="2" creationId="{00000000-0000-0000-0000-000000000000}"/>
          </ac:spMkLst>
        </pc:spChg>
      </pc:sldChg>
      <pc:sldChg chg="modSp mod">
        <pc:chgData name="Seena Joseph" userId="cf2afdda-3d9d-41a3-a122-1e48d3b244a1" providerId="ADAL" clId="{14ACA538-92EB-45AC-BD69-BEC55C76977A}" dt="2024-06-10T13:41:47.298" v="984" actId="20577"/>
        <pc:sldMkLst>
          <pc:docMk/>
          <pc:sldMk cId="3480678997" sldId="284"/>
        </pc:sldMkLst>
        <pc:spChg chg="mod">
          <ac:chgData name="Seena Joseph" userId="cf2afdda-3d9d-41a3-a122-1e48d3b244a1" providerId="ADAL" clId="{14ACA538-92EB-45AC-BD69-BEC55C76977A}" dt="2024-06-10T13:41:47.298" v="984" actId="20577"/>
          <ac:spMkLst>
            <pc:docMk/>
            <pc:sldMk cId="3480678997" sldId="284"/>
            <ac:spMk id="3" creationId="{00000000-0000-0000-0000-000000000000}"/>
          </ac:spMkLst>
        </pc:spChg>
      </pc:sldChg>
      <pc:sldChg chg="modSp add mod">
        <pc:chgData name="Seena Joseph" userId="cf2afdda-3d9d-41a3-a122-1e48d3b244a1" providerId="ADAL" clId="{14ACA538-92EB-45AC-BD69-BEC55C76977A}" dt="2024-06-11T11:37:23.450" v="1004" actId="20577"/>
        <pc:sldMkLst>
          <pc:docMk/>
          <pc:sldMk cId="4158077378" sldId="298"/>
        </pc:sldMkLst>
        <pc:spChg chg="mod">
          <ac:chgData name="Seena Joseph" userId="cf2afdda-3d9d-41a3-a122-1e48d3b244a1" providerId="ADAL" clId="{14ACA538-92EB-45AC-BD69-BEC55C76977A}" dt="2024-06-10T12:58:31.667" v="794" actId="20577"/>
          <ac:spMkLst>
            <pc:docMk/>
            <pc:sldMk cId="4158077378" sldId="298"/>
            <ac:spMk id="2" creationId="{00000000-0000-0000-0000-000000000000}"/>
          </ac:spMkLst>
        </pc:spChg>
        <pc:spChg chg="mod">
          <ac:chgData name="Seena Joseph" userId="cf2afdda-3d9d-41a3-a122-1e48d3b244a1" providerId="ADAL" clId="{14ACA538-92EB-45AC-BD69-BEC55C76977A}" dt="2024-06-11T11:37:23.450" v="1004" actId="20577"/>
          <ac:spMkLst>
            <pc:docMk/>
            <pc:sldMk cId="4158077378" sldId="298"/>
            <ac:spMk id="3" creationId="{00000000-0000-0000-0000-000000000000}"/>
          </ac:spMkLst>
        </pc:spChg>
      </pc:sldChg>
      <pc:sldChg chg="modSp add mod">
        <pc:chgData name="Seena Joseph" userId="cf2afdda-3d9d-41a3-a122-1e48d3b244a1" providerId="ADAL" clId="{14ACA538-92EB-45AC-BD69-BEC55C76977A}" dt="2024-06-10T12:58:36.346" v="796" actId="20577"/>
        <pc:sldMkLst>
          <pc:docMk/>
          <pc:sldMk cId="1930959477" sldId="299"/>
        </pc:sldMkLst>
        <pc:spChg chg="mod">
          <ac:chgData name="Seena Joseph" userId="cf2afdda-3d9d-41a3-a122-1e48d3b244a1" providerId="ADAL" clId="{14ACA538-92EB-45AC-BD69-BEC55C76977A}" dt="2024-06-10T12:58:36.346" v="796" actId="20577"/>
          <ac:spMkLst>
            <pc:docMk/>
            <pc:sldMk cId="1930959477" sldId="299"/>
            <ac:spMk id="2" creationId="{00000000-0000-0000-0000-000000000000}"/>
          </ac:spMkLst>
        </pc:spChg>
        <pc:spChg chg="mod">
          <ac:chgData name="Seena Joseph" userId="cf2afdda-3d9d-41a3-a122-1e48d3b244a1" providerId="ADAL" clId="{14ACA538-92EB-45AC-BD69-BEC55C76977A}" dt="2024-06-10T12:57:43.732" v="788" actId="207"/>
          <ac:spMkLst>
            <pc:docMk/>
            <pc:sldMk cId="1930959477" sldId="299"/>
            <ac:spMk id="3" creationId="{00000000-0000-0000-0000-000000000000}"/>
          </ac:spMkLst>
        </pc:spChg>
      </pc:sldChg>
      <pc:sldChg chg="addSp modSp add mod">
        <pc:chgData name="Seena Joseph" userId="cf2afdda-3d9d-41a3-a122-1e48d3b244a1" providerId="ADAL" clId="{14ACA538-92EB-45AC-BD69-BEC55C76977A}" dt="2024-06-10T13:32:48.701" v="849" actId="1076"/>
        <pc:sldMkLst>
          <pc:docMk/>
          <pc:sldMk cId="2931993232" sldId="300"/>
        </pc:sldMkLst>
        <pc:spChg chg="mod">
          <ac:chgData name="Seena Joseph" userId="cf2afdda-3d9d-41a3-a122-1e48d3b244a1" providerId="ADAL" clId="{14ACA538-92EB-45AC-BD69-BEC55C76977A}" dt="2024-06-10T13:25:27.536" v="810" actId="20577"/>
          <ac:spMkLst>
            <pc:docMk/>
            <pc:sldMk cId="2931993232" sldId="300"/>
            <ac:spMk id="2" creationId="{00000000-0000-0000-0000-000000000000}"/>
          </ac:spMkLst>
        </pc:spChg>
        <pc:spChg chg="mod">
          <ac:chgData name="Seena Joseph" userId="cf2afdda-3d9d-41a3-a122-1e48d3b244a1" providerId="ADAL" clId="{14ACA538-92EB-45AC-BD69-BEC55C76977A}" dt="2024-06-10T13:29:39.658" v="846" actId="20577"/>
          <ac:spMkLst>
            <pc:docMk/>
            <pc:sldMk cId="2931993232" sldId="300"/>
            <ac:spMk id="3" creationId="{00000000-0000-0000-0000-000000000000}"/>
          </ac:spMkLst>
        </pc:spChg>
        <pc:picChg chg="add mod">
          <ac:chgData name="Seena Joseph" userId="cf2afdda-3d9d-41a3-a122-1e48d3b244a1" providerId="ADAL" clId="{14ACA538-92EB-45AC-BD69-BEC55C76977A}" dt="2024-06-10T13:29:32.370" v="823" actId="1076"/>
          <ac:picMkLst>
            <pc:docMk/>
            <pc:sldMk cId="2931993232" sldId="300"/>
            <ac:picMk id="5" creationId="{7417668E-1165-DB47-C6B4-725727B371D5}"/>
          </ac:picMkLst>
        </pc:picChg>
        <pc:picChg chg="add mod">
          <ac:chgData name="Seena Joseph" userId="cf2afdda-3d9d-41a3-a122-1e48d3b244a1" providerId="ADAL" clId="{14ACA538-92EB-45AC-BD69-BEC55C76977A}" dt="2024-06-10T13:32:48.701" v="849" actId="1076"/>
          <ac:picMkLst>
            <pc:docMk/>
            <pc:sldMk cId="2931993232" sldId="300"/>
            <ac:picMk id="7" creationId="{9E0451F8-931D-27EF-24EF-8004C0AF1710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5492ACD-F42D-4B63-9E34-D78A94F0171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62373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19A590-F88F-496D-88E0-14EBDEAE19A4}" type="slidenum">
              <a:rPr lang="en-GB"/>
              <a:pPr/>
              <a:t>1</a:t>
            </a:fld>
            <a:endParaRPr lang="en-GB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Ch5, p108 (Weaver, Success In</a:t>
            </a:r>
            <a:r>
              <a:rPr lang="en-GB" baseline="0" dirty="0"/>
              <a:t> Your Project)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5BB4A-8CDF-4A88-90FA-F8FE6AA5FB5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8141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Ch5, p109 (Weaver, Success In</a:t>
            </a:r>
            <a:r>
              <a:rPr lang="en-GB" baseline="0"/>
              <a:t> Your Project)</a:t>
            </a:r>
            <a:endParaRPr lang="en-GB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5BB4A-8CDF-4A88-90FA-F8FE6AA5FB5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6791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936EB1A-E503-4BA0-9103-33DB356C7602}" type="slidenum">
              <a:rPr lang="en-GB"/>
              <a:pPr/>
              <a:t>29</a:t>
            </a:fld>
            <a:endParaRPr lang="en-GB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66" name="Group 65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67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8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0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1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2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3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4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5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6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7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8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9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2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6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7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8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96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8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0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6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7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08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0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1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2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3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4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5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6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7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8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9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0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00238" y="1122363"/>
            <a:ext cx="6593681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00238" y="3602038"/>
            <a:ext cx="6593681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01052" y="5410202"/>
            <a:ext cx="20574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00237" y="5410202"/>
            <a:ext cx="384366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15603" y="5410200"/>
            <a:ext cx="578317" cy="365125"/>
          </a:xfrm>
        </p:spPr>
        <p:txBody>
          <a:bodyPr/>
          <a:lstStyle/>
          <a:p>
            <a:fld id="{51A0A728-58A8-4400-8922-32EBFA9DE4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0764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1"/>
          <p:cNvSpPr>
            <a:spLocks noGrp="1"/>
          </p:cNvSpPr>
          <p:nvPr>
            <p:ph type="title"/>
          </p:nvPr>
        </p:nvSpPr>
        <p:spPr>
          <a:xfrm>
            <a:off x="856060" y="188640"/>
            <a:ext cx="7429499" cy="72008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8" name="Content Placeholder 2"/>
          <p:cNvSpPr>
            <a:spLocks noGrp="1"/>
          </p:cNvSpPr>
          <p:nvPr>
            <p:ph idx="1"/>
          </p:nvPr>
        </p:nvSpPr>
        <p:spPr>
          <a:xfrm>
            <a:off x="856061" y="980727"/>
            <a:ext cx="7429499" cy="532859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9" name="Date Placeholder 3"/>
          <p:cNvSpPr>
            <a:spLocks noGrp="1"/>
          </p:cNvSpPr>
          <p:nvPr>
            <p:ph type="dt" sz="half" idx="10"/>
          </p:nvPr>
        </p:nvSpPr>
        <p:spPr>
          <a:xfrm>
            <a:off x="5592691" y="6375325"/>
            <a:ext cx="2057400" cy="365125"/>
          </a:xfrm>
        </p:spPr>
        <p:txBody>
          <a:bodyPr/>
          <a:lstStyle/>
          <a:p>
            <a:fld id="{61B6A65E-2E7B-45D1-A4B9-0680C068B11A}" type="datetimeFigureOut">
              <a:rPr lang="en-US" smtClean="0"/>
              <a:t>6/11/2024</a:t>
            </a:fld>
            <a:endParaRPr lang="en-US" dirty="0"/>
          </a:p>
        </p:txBody>
      </p:sp>
      <p:sp>
        <p:nvSpPr>
          <p:cNvPr id="50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56060" y="6381328"/>
            <a:ext cx="467948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07241" y="6375325"/>
            <a:ext cx="578317" cy="365125"/>
          </a:xfrm>
        </p:spPr>
        <p:txBody>
          <a:bodyPr/>
          <a:lstStyle/>
          <a:p>
            <a:fld id="{9D8DC0F4-76EC-4928-B389-C9FEDA3416A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160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1419227"/>
            <a:ext cx="74295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58" y="4424362"/>
            <a:ext cx="74295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CAD4A-9A78-436A-B712-C2F2C1BDE2D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69131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56058" y="980728"/>
            <a:ext cx="3658792" cy="532859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1" y="980728"/>
            <a:ext cx="3656408" cy="532859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A3118-2D63-46DE-A5FD-62B7769B1823}" type="datetimeFigureOut">
              <a:rPr lang="en-US" smtClean="0"/>
              <a:t>6/11/2024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7557F-7AD8-4A27-9C27-E480EA56204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2063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619127"/>
            <a:ext cx="74295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78902" y="2249486"/>
            <a:ext cx="3435949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56058" y="3073398"/>
            <a:ext cx="3658793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1992" y="2249485"/>
            <a:ext cx="3433565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3073398"/>
            <a:ext cx="3656408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4316E-0BDD-430E-94E9-748E7FD875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8582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55670-3E6A-43D3-8215-C1C48E0C9650}" type="datetimeFigureOut">
              <a:rPr lang="en-US" smtClean="0"/>
              <a:t>6/11/2024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1745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5338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0029" y="609601"/>
            <a:ext cx="2892028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150" y="592666"/>
            <a:ext cx="4418407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0029" y="2249486"/>
            <a:ext cx="2892028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33DB5-9604-4A11-AA59-4A2BA65D2EC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1863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61" y="609600"/>
            <a:ext cx="3753962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32866" y="609600"/>
            <a:ext cx="3452693" cy="5181602"/>
          </a:xfrm>
          <a:prstGeom prst="round2DiagRect">
            <a:avLst>
              <a:gd name="adj1" fmla="val 6074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9" y="2249486"/>
            <a:ext cx="3753964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604B-AEF8-4CAD-9FCE-84916A090B4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91846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4304665"/>
            <a:ext cx="7434266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56058" y="606426"/>
            <a:ext cx="7434266" cy="3299778"/>
          </a:xfrm>
          <a:prstGeom prst="round2DiagRect">
            <a:avLst>
              <a:gd name="adj1" fmla="val 5101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4" y="5124020"/>
            <a:ext cx="7433144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3370507"/>
      </p:ext>
    </p:extLst>
  </p:cSld>
  <p:clrMapOvr>
    <a:masterClrMapping/>
  </p:clrMapOvr>
  <p:hf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93" y="609600"/>
            <a:ext cx="7429466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419600"/>
            <a:ext cx="7428344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1480058"/>
      </p:ext>
    </p:extLst>
  </p:cSld>
  <p:clrMapOvr>
    <a:masterClrMapping/>
  </p:clrMapOvr>
  <p:hf hdr="0" ft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365557"/>
            <a:ext cx="6564224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309919"/>
            <a:ext cx="74295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2" name="TextBox 51"/>
          <p:cNvSpPr txBox="1"/>
          <p:nvPr/>
        </p:nvSpPr>
        <p:spPr>
          <a:xfrm>
            <a:off x="696579" y="718458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7817473" y="2764972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90241565"/>
      </p:ext>
    </p:extLst>
  </p:cSld>
  <p:clrMapOvr>
    <a:masterClrMapping/>
  </p:clrMapOvr>
  <p:hf hdr="0" ft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2134042"/>
            <a:ext cx="74295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3" y="4657655"/>
            <a:ext cx="7428379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743746"/>
      </p:ext>
    </p:extLst>
  </p:cSld>
  <p:clrMapOvr>
    <a:masterClrMapping/>
  </p:clrMapOvr>
  <p:hf hdr="0" ft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56060" y="609600"/>
            <a:ext cx="74294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856058" y="2674463"/>
            <a:ext cx="2397674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856059" y="3360263"/>
            <a:ext cx="2396432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86075" y="2677635"/>
            <a:ext cx="238828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86075" y="3363435"/>
            <a:ext cx="238895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332" y="2674463"/>
            <a:ext cx="2396226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89332" y="3360263"/>
            <a:ext cx="2396226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4799025"/>
      </p:ext>
    </p:extLst>
  </p:cSld>
  <p:clrMapOvr>
    <a:masterClrMapping/>
  </p:clrMapOvr>
  <p:hf hdr="0" ft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56059" y="609600"/>
            <a:ext cx="74294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856060" y="4404596"/>
            <a:ext cx="239643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56060" y="2666998"/>
            <a:ext cx="239643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856060" y="4980859"/>
            <a:ext cx="239643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66790" y="4404596"/>
            <a:ext cx="24003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66790" y="2666998"/>
            <a:ext cx="2399205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65695" y="4980857"/>
            <a:ext cx="24003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426" y="4404595"/>
            <a:ext cx="2393056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89332" y="2666998"/>
            <a:ext cx="2396227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89332" y="4980855"/>
            <a:ext cx="2396226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cap="all" baseline="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2437273"/>
      </p:ext>
    </p:extLst>
  </p:cSld>
  <p:clrMapOvr>
    <a:masterClrMapping/>
  </p:clrMapOvr>
  <p:hf hdr="0" ft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0EE74-0717-4790-87C9-294E4E01F89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82027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1" y="609600"/>
            <a:ext cx="1503758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6057" y="609600"/>
            <a:ext cx="5811443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7706E-F231-41A3-8F0A-B1292F3E562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4913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9041774" cy="6858001"/>
            <a:chOff x="-14288" y="0"/>
            <a:chExt cx="9041774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8352798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56060" y="260648"/>
            <a:ext cx="7429499" cy="6426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60" y="974725"/>
            <a:ext cx="7429499" cy="53467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92691" y="6423025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56059" y="6413500"/>
            <a:ext cx="467948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07241" y="6423024"/>
            <a:ext cx="5783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73757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83" r:id="rId1"/>
    <p:sldLayoutId id="2147483784" r:id="rId2"/>
    <p:sldLayoutId id="2147483785" r:id="rId3"/>
    <p:sldLayoutId id="2147483786" r:id="rId4"/>
    <p:sldLayoutId id="2147483787" r:id="rId5"/>
    <p:sldLayoutId id="2147483788" r:id="rId6"/>
    <p:sldLayoutId id="2147483789" r:id="rId7"/>
    <p:sldLayoutId id="2147483790" r:id="rId8"/>
    <p:sldLayoutId id="2147483791" r:id="rId9"/>
    <p:sldLayoutId id="2147483792" r:id="rId10"/>
    <p:sldLayoutId id="2147483793" r:id="rId11"/>
    <p:sldLayoutId id="2147483794" r:id="rId12"/>
    <p:sldLayoutId id="2147483795" r:id="rId13"/>
    <p:sldLayoutId id="2147483796" r:id="rId14"/>
    <p:sldLayoutId id="2147483797" r:id="rId15"/>
    <p:sldLayoutId id="2147483798" r:id="rId16"/>
    <p:sldLayoutId id="2147483799" r:id="rId17"/>
  </p:sldLayoutIdLst>
  <p:hf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clockify.me/timeboxing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zC22yPmc6Kw?si=NyKFAwSwIfzj1sw5" TargetMode="External"/><Relationship Id="rId2" Type="http://schemas.openxmlformats.org/officeDocument/2006/relationships/hyperlink" Target="https://www.projectmanager.com/guides/gantt-chart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7" name="Rectangle 3079">
            <a:extLst>
              <a:ext uri="{FF2B5EF4-FFF2-40B4-BE49-F238E27FC236}">
                <a16:creationId xmlns:a16="http://schemas.microsoft.com/office/drawing/2014/main" id="{61C6D790-69F0-40CA-813A-84D724D1C6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48476"/>
          </a:xfrm>
          <a:prstGeom prst="rect">
            <a:avLst/>
          </a:prstGeom>
          <a:solidFill>
            <a:schemeClr val="bg2">
              <a:lumMod val="5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78" name="Round Diagonal Corner Rectangle 7">
            <a:extLst>
              <a:ext uri="{FF2B5EF4-FFF2-40B4-BE49-F238E27FC236}">
                <a16:creationId xmlns:a16="http://schemas.microsoft.com/office/drawing/2014/main" id="{F5A78137-DBB7-4A93-98AC-5606814E2D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0504" y="806450"/>
            <a:ext cx="6989607" cy="4502149"/>
          </a:xfrm>
          <a:prstGeom prst="round2DiagRect">
            <a:avLst>
              <a:gd name="adj1" fmla="val 7929"/>
              <a:gd name="adj2" fmla="val 0"/>
            </a:avLst>
          </a:prstGeom>
          <a:solidFill>
            <a:schemeClr val="bg2">
              <a:lumMod val="50000"/>
              <a:alpha val="80000"/>
            </a:schemeClr>
          </a:solidFill>
          <a:ln w="19050" cap="sq">
            <a:solidFill>
              <a:srgbClr val="FFFFFF">
                <a:alpha val="60000"/>
              </a:srgbClr>
            </a:solidFill>
            <a:miter lim="800000"/>
          </a:ln>
          <a:effectLst>
            <a:outerShdw blurRad="88900" dist="38100" dir="5400000" algn="t" rotWithShape="0">
              <a:srgbClr val="092338">
                <a:alpha val="40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013858" y="1125511"/>
            <a:ext cx="5351675" cy="2656971"/>
          </a:xfrm>
        </p:spPr>
        <p:txBody>
          <a:bodyPr>
            <a:normAutofit/>
          </a:bodyPr>
          <a:lstStyle/>
          <a:p>
            <a:r>
              <a:rPr lang="en-GB" sz="4700">
                <a:solidFill>
                  <a:srgbClr val="FFFFFF"/>
                </a:solidFill>
              </a:rPr>
              <a:t>Industrial-Based Research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013104" y="3782482"/>
            <a:ext cx="5352570" cy="1204383"/>
          </a:xfrm>
        </p:spPr>
        <p:txBody>
          <a:bodyPr>
            <a:normAutofit/>
          </a:bodyPr>
          <a:lstStyle/>
          <a:p>
            <a:r>
              <a:rPr lang="en-GB" sz="1600" dirty="0">
                <a:solidFill>
                  <a:srgbClr val="FFFFFF"/>
                </a:solidFill>
              </a:rPr>
              <a:t>Project Planning</a:t>
            </a:r>
          </a:p>
          <a:p>
            <a:r>
              <a:rPr lang="en-GB" sz="1600" dirty="0">
                <a:solidFill>
                  <a:srgbClr val="FFFFFF"/>
                </a:solidFill>
              </a:rPr>
              <a:t>prof Nik Whitehead and Dr </a:t>
            </a:r>
            <a:r>
              <a:rPr lang="en-GB" sz="1600" dirty="0" err="1">
                <a:solidFill>
                  <a:srgbClr val="FFFFFF"/>
                </a:solidFill>
              </a:rPr>
              <a:t>seena</a:t>
            </a:r>
            <a:r>
              <a:rPr lang="en-GB" sz="1600" dirty="0">
                <a:solidFill>
                  <a:srgbClr val="FFFFFF"/>
                </a:solidFill>
              </a:rPr>
              <a:t> joseph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Getting organised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 is possible to successfully complete a project without proper planning, but it will be much harder and far more stressful</a:t>
            </a:r>
          </a:p>
          <a:p>
            <a:r>
              <a:rPr lang="en-GB" dirty="0"/>
              <a:t>Planning and setting up a project in advance saves a lot of time and effort in the long term</a:t>
            </a:r>
          </a:p>
          <a:p>
            <a:r>
              <a:rPr lang="en-GB" dirty="0"/>
              <a:t>Not everything needs to be done on a computer</a:t>
            </a:r>
          </a:p>
          <a:p>
            <a:pPr lvl="1"/>
            <a:r>
              <a:rPr lang="en-GB" dirty="0"/>
              <a:t>Use the most efficient mechanism, not the most technologically impressive</a:t>
            </a:r>
          </a:p>
          <a:p>
            <a:r>
              <a:rPr lang="en-GB" dirty="0"/>
              <a:t>Keep backups of paper as well as electronic materials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36850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Your project notebook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should be relatively informal, and contain things such as</a:t>
            </a:r>
          </a:p>
          <a:p>
            <a:pPr lvl="1"/>
            <a:r>
              <a:rPr lang="en-GB" dirty="0"/>
              <a:t>A diary with brief notes on what you have done each day</a:t>
            </a:r>
          </a:p>
          <a:p>
            <a:pPr lvl="1"/>
            <a:r>
              <a:rPr lang="en-GB" dirty="0"/>
              <a:t>A to-do list (regularly updated!)</a:t>
            </a:r>
          </a:p>
          <a:p>
            <a:pPr lvl="1"/>
            <a:r>
              <a:rPr lang="en-GB" dirty="0"/>
              <a:t>Questions for your supervisor and follow-up actions for yourself</a:t>
            </a:r>
          </a:p>
          <a:p>
            <a:pPr lvl="1"/>
            <a:r>
              <a:rPr lang="en-GB" dirty="0"/>
              <a:t>Ideas on how to solve problems or address requirements</a:t>
            </a:r>
          </a:p>
          <a:p>
            <a:pPr lvl="1"/>
            <a:r>
              <a:rPr lang="en-GB" dirty="0"/>
              <a:t>Notes on newly-identified issues or risks</a:t>
            </a:r>
          </a:p>
          <a:p>
            <a:pPr lvl="1"/>
            <a:r>
              <a:rPr lang="en-GB" dirty="0"/>
              <a:t>Useful bits of information such as websites or software tools that you come across</a:t>
            </a:r>
          </a:p>
          <a:p>
            <a:pPr lvl="1"/>
            <a:endParaRPr lang="en-GB" dirty="0"/>
          </a:p>
          <a:p>
            <a:r>
              <a:rPr lang="en-GB" dirty="0"/>
              <a:t>Depending on your preference this can be electronic or paper – Microsoft OneNote is a good app for this</a:t>
            </a:r>
          </a:p>
        </p:txBody>
      </p:sp>
    </p:spTree>
    <p:extLst>
      <p:ext uri="{BB962C8B-B14F-4D97-AF65-F5344CB8AC3E}">
        <p14:creationId xmlns:p14="http://schemas.microsoft.com/office/powerpoint/2010/main" val="24979499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Notebook sections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Background documents</a:t>
            </a:r>
          </a:p>
          <a:p>
            <a:r>
              <a:rPr lang="en-GB" dirty="0"/>
              <a:t>Project start-up documents</a:t>
            </a:r>
          </a:p>
          <a:p>
            <a:r>
              <a:rPr lang="en-GB" dirty="0"/>
              <a:t>Project plans</a:t>
            </a:r>
          </a:p>
          <a:p>
            <a:r>
              <a:rPr lang="en-GB" dirty="0"/>
              <a:t>Literature search results</a:t>
            </a:r>
          </a:p>
          <a:p>
            <a:r>
              <a:rPr lang="en-GB" dirty="0"/>
              <a:t>System development documents &amp; models</a:t>
            </a:r>
          </a:p>
          <a:p>
            <a:r>
              <a:rPr lang="en-GB" dirty="0"/>
              <a:t>Fact-finding results</a:t>
            </a:r>
          </a:p>
          <a:p>
            <a:r>
              <a:rPr lang="en-GB" dirty="0"/>
              <a:t>Project control documents</a:t>
            </a:r>
          </a:p>
          <a:p>
            <a:r>
              <a:rPr lang="en-GB" dirty="0"/>
              <a:t>Correspondence</a:t>
            </a:r>
          </a:p>
          <a:p>
            <a:r>
              <a:rPr lang="en-GB" dirty="0"/>
              <a:t>Draft reports</a:t>
            </a:r>
          </a:p>
          <a:p>
            <a:r>
              <a:rPr lang="en-GB" dirty="0"/>
              <a:t>Project handbook</a:t>
            </a:r>
          </a:p>
          <a:p>
            <a:r>
              <a:rPr lang="en-GB" dirty="0"/>
              <a:t>Meeting agendas and minutes</a:t>
            </a:r>
          </a:p>
        </p:txBody>
      </p:sp>
    </p:spTree>
    <p:extLst>
      <p:ext uri="{BB962C8B-B14F-4D97-AF65-F5344CB8AC3E}">
        <p14:creationId xmlns:p14="http://schemas.microsoft.com/office/powerpoint/2010/main" val="15515349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Project 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Always plan a project; don’t just start doing things</a:t>
            </a:r>
          </a:p>
          <a:p>
            <a:r>
              <a:rPr lang="en-GB" dirty="0"/>
              <a:t>Whenever you start something you need to know </a:t>
            </a:r>
          </a:p>
          <a:p>
            <a:pPr lvl="1"/>
            <a:r>
              <a:rPr lang="en-GB" dirty="0"/>
              <a:t>Why are you doing it?</a:t>
            </a:r>
          </a:p>
          <a:p>
            <a:pPr lvl="1"/>
            <a:r>
              <a:rPr lang="en-GB" dirty="0"/>
              <a:t>What is the planned outcome?</a:t>
            </a:r>
          </a:p>
          <a:p>
            <a:pPr lvl="1"/>
            <a:r>
              <a:rPr lang="en-GB" dirty="0"/>
              <a:t>How long it will take?</a:t>
            </a:r>
          </a:p>
          <a:p>
            <a:pPr lvl="1"/>
            <a:r>
              <a:rPr lang="en-GB" dirty="0"/>
              <a:t>What you will do once you’ve finished?</a:t>
            </a:r>
          </a:p>
          <a:p>
            <a:r>
              <a:rPr lang="en-GB" dirty="0"/>
              <a:t>Your project will almost certainly not go according to plan, but a good plan can adapt to change</a:t>
            </a:r>
          </a:p>
          <a:p>
            <a:r>
              <a:rPr lang="en-GB" dirty="0"/>
              <a:t>Plans therefore need to be monitored carefully and (sometimes) adjusted as needed</a:t>
            </a:r>
          </a:p>
        </p:txBody>
      </p:sp>
    </p:spTree>
    <p:extLst>
      <p:ext uri="{BB962C8B-B14F-4D97-AF65-F5344CB8AC3E}">
        <p14:creationId xmlns:p14="http://schemas.microsoft.com/office/powerpoint/2010/main" val="27244618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project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plan should attempt to do the following:</a:t>
            </a:r>
          </a:p>
          <a:p>
            <a:pPr lvl="1"/>
            <a:r>
              <a:rPr lang="en-GB" dirty="0"/>
              <a:t>Ensure you can complete all necessary activities in time</a:t>
            </a:r>
          </a:p>
          <a:p>
            <a:pPr lvl="1"/>
            <a:r>
              <a:rPr lang="en-GB" dirty="0"/>
              <a:t>Establish what you need to do each day</a:t>
            </a:r>
          </a:p>
          <a:p>
            <a:pPr lvl="1"/>
            <a:r>
              <a:rPr lang="en-GB" dirty="0"/>
              <a:t>Identify when you need to obtain certain skills</a:t>
            </a:r>
          </a:p>
          <a:p>
            <a:pPr lvl="1"/>
            <a:r>
              <a:rPr lang="en-GB" dirty="0"/>
              <a:t>Identify project dependencies and conflicts</a:t>
            </a:r>
          </a:p>
          <a:p>
            <a:pPr lvl="1"/>
            <a:r>
              <a:rPr lang="en-GB" dirty="0"/>
              <a:t>Demonstrate you your markers that you have thought out the project carefully</a:t>
            </a:r>
          </a:p>
          <a:p>
            <a:pPr lvl="1"/>
            <a:r>
              <a:rPr lang="en-GB" dirty="0"/>
              <a:t>Enable you to track progress</a:t>
            </a:r>
          </a:p>
          <a:p>
            <a:pPr lvl="1"/>
            <a:r>
              <a:rPr lang="en-GB" dirty="0"/>
              <a:t>Identify when you need to have access to particular resources</a:t>
            </a:r>
          </a:p>
        </p:txBody>
      </p:sp>
    </p:spTree>
    <p:extLst>
      <p:ext uri="{BB962C8B-B14F-4D97-AF65-F5344CB8AC3E}">
        <p14:creationId xmlns:p14="http://schemas.microsoft.com/office/powerpoint/2010/main" val="29050325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Producing a task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produce an effective plan you need to identify a set of small tasks you can schedule</a:t>
            </a:r>
          </a:p>
          <a:p>
            <a:r>
              <a:rPr lang="en-GB" dirty="0"/>
              <a:t>A task is something that cannot be </a:t>
            </a:r>
            <a:r>
              <a:rPr lang="en-GB" i="1" dirty="0"/>
              <a:t>meaningfully</a:t>
            </a:r>
            <a:r>
              <a:rPr lang="en-GB" dirty="0"/>
              <a:t> broken down further but is small enough to estimated accurately</a:t>
            </a:r>
          </a:p>
          <a:p>
            <a:r>
              <a:rPr lang="en-GB" dirty="0"/>
              <a:t>This will normally be between 2 and 15 hours (most are between 4 and 10)</a:t>
            </a:r>
          </a:p>
          <a:p>
            <a:pPr lvl="1"/>
            <a:r>
              <a:rPr lang="en-GB" dirty="0"/>
              <a:t>Anything smaller than this is too detailed</a:t>
            </a:r>
          </a:p>
          <a:p>
            <a:pPr lvl="1"/>
            <a:r>
              <a:rPr lang="en-GB" dirty="0"/>
              <a:t>Anything larger than this will be difficult to estimate effectively</a:t>
            </a:r>
          </a:p>
          <a:p>
            <a:pPr lvl="1"/>
            <a:r>
              <a:rPr lang="en-GB" dirty="0"/>
              <a:t>Larger tasks will also contain smaller tasks that should themselves be scheduled</a:t>
            </a:r>
          </a:p>
        </p:txBody>
      </p:sp>
    </p:spTree>
    <p:extLst>
      <p:ext uri="{BB962C8B-B14F-4D97-AF65-F5344CB8AC3E}">
        <p14:creationId xmlns:p14="http://schemas.microsoft.com/office/powerpoint/2010/main" val="39491939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Producing a task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first step is to create a </a:t>
            </a:r>
            <a:r>
              <a:rPr lang="en-GB" i="1" dirty="0"/>
              <a:t>work breakdown structure</a:t>
            </a:r>
            <a:endParaRPr lang="en-GB" dirty="0"/>
          </a:p>
          <a:p>
            <a:r>
              <a:rPr lang="en-GB" dirty="0"/>
              <a:t>This starts with a list of the high-level phases of the subject</a:t>
            </a:r>
          </a:p>
          <a:p>
            <a:r>
              <a:rPr lang="en-GB" dirty="0"/>
              <a:t>Some of the phases identified will probably resemble the objectives defined in the project proposal</a:t>
            </a:r>
          </a:p>
          <a:p>
            <a:r>
              <a:rPr lang="en-GB" dirty="0"/>
              <a:t>Not all phases will be equal in size</a:t>
            </a:r>
          </a:p>
          <a:p>
            <a:pPr lvl="1"/>
            <a:r>
              <a:rPr lang="en-GB" dirty="0"/>
              <a:t>They don’t need to be, but make sure that everything is covered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95851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Producing a task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792088"/>
          </a:xfrm>
        </p:spPr>
        <p:txBody>
          <a:bodyPr/>
          <a:lstStyle/>
          <a:p>
            <a:r>
              <a:rPr lang="en-GB" dirty="0"/>
              <a:t>Phase-level work breakdown structure</a:t>
            </a:r>
          </a:p>
        </p:txBody>
      </p:sp>
      <p:sp>
        <p:nvSpPr>
          <p:cNvPr id="4" name="Rectangle 3"/>
          <p:cNvSpPr/>
          <p:nvPr/>
        </p:nvSpPr>
        <p:spPr>
          <a:xfrm>
            <a:off x="2843808" y="1844824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0: Machine translation project</a:t>
            </a:r>
          </a:p>
        </p:txBody>
      </p:sp>
      <p:sp>
        <p:nvSpPr>
          <p:cNvPr id="5" name="Rectangle 4"/>
          <p:cNvSpPr/>
          <p:nvPr/>
        </p:nvSpPr>
        <p:spPr>
          <a:xfrm>
            <a:off x="755576" y="450912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1: Literature review</a:t>
            </a:r>
          </a:p>
        </p:txBody>
      </p:sp>
      <p:sp>
        <p:nvSpPr>
          <p:cNvPr id="6" name="Rectangle 5"/>
          <p:cNvSpPr/>
          <p:nvPr/>
        </p:nvSpPr>
        <p:spPr>
          <a:xfrm>
            <a:off x="2051720" y="347092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2: Capture </a:t>
            </a:r>
            <a:r>
              <a:rPr lang="en-GB" sz="1600" dirty="0" err="1"/>
              <a:t>req’ments</a:t>
            </a:r>
            <a:endParaRPr lang="en-GB" sz="1600" dirty="0"/>
          </a:p>
        </p:txBody>
      </p:sp>
      <p:sp>
        <p:nvSpPr>
          <p:cNvPr id="7" name="Rectangle 6"/>
          <p:cNvSpPr/>
          <p:nvPr/>
        </p:nvSpPr>
        <p:spPr>
          <a:xfrm>
            <a:off x="3312580" y="450912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3:Design system</a:t>
            </a:r>
          </a:p>
        </p:txBody>
      </p:sp>
      <p:sp>
        <p:nvSpPr>
          <p:cNvPr id="8" name="Rectangle 7"/>
          <p:cNvSpPr/>
          <p:nvPr/>
        </p:nvSpPr>
        <p:spPr>
          <a:xfrm>
            <a:off x="4615139" y="347092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4: Implement prototype</a:t>
            </a:r>
          </a:p>
        </p:txBody>
      </p:sp>
      <p:sp>
        <p:nvSpPr>
          <p:cNvPr id="9" name="Rectangle 8"/>
          <p:cNvSpPr/>
          <p:nvPr/>
        </p:nvSpPr>
        <p:spPr>
          <a:xfrm>
            <a:off x="5868144" y="450912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5: Critical evaluation</a:t>
            </a:r>
          </a:p>
        </p:txBody>
      </p:sp>
      <p:sp>
        <p:nvSpPr>
          <p:cNvPr id="10" name="Rectangle 9"/>
          <p:cNvSpPr/>
          <p:nvPr/>
        </p:nvSpPr>
        <p:spPr>
          <a:xfrm>
            <a:off x="7164288" y="347092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6: Write final report</a:t>
            </a:r>
          </a:p>
        </p:txBody>
      </p:sp>
      <p:cxnSp>
        <p:nvCxnSpPr>
          <p:cNvPr id="31" name="Straight Connector 30"/>
          <p:cNvCxnSpPr/>
          <p:nvPr/>
        </p:nvCxnSpPr>
        <p:spPr>
          <a:xfrm>
            <a:off x="1511660" y="2996952"/>
            <a:ext cx="640871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/>
          <p:cNvCxnSpPr>
            <a:endCxn id="4" idx="2"/>
          </p:cNvCxnSpPr>
          <p:nvPr/>
        </p:nvCxnSpPr>
        <p:spPr>
          <a:xfrm flipV="1">
            <a:off x="3599892" y="2708920"/>
            <a:ext cx="0" cy="28803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>
            <a:stCxn id="5" idx="0"/>
          </p:cNvCxnSpPr>
          <p:nvPr/>
        </p:nvCxnSpPr>
        <p:spPr>
          <a:xfrm flipV="1">
            <a:off x="1511660" y="2996952"/>
            <a:ext cx="0" cy="15121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/>
          <p:cNvCxnSpPr>
            <a:stCxn id="6" idx="0"/>
          </p:cNvCxnSpPr>
          <p:nvPr/>
        </p:nvCxnSpPr>
        <p:spPr>
          <a:xfrm flipV="1">
            <a:off x="2807804" y="2996952"/>
            <a:ext cx="0" cy="4739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/>
          <p:cNvCxnSpPr>
            <a:stCxn id="7" idx="0"/>
          </p:cNvCxnSpPr>
          <p:nvPr/>
        </p:nvCxnSpPr>
        <p:spPr>
          <a:xfrm flipH="1" flipV="1">
            <a:off x="4062878" y="2996952"/>
            <a:ext cx="5786" cy="15121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>
            <a:stCxn id="8" idx="0"/>
          </p:cNvCxnSpPr>
          <p:nvPr/>
        </p:nvCxnSpPr>
        <p:spPr>
          <a:xfrm flipV="1">
            <a:off x="5371223" y="2996952"/>
            <a:ext cx="0" cy="4739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>
            <a:stCxn id="9" idx="0"/>
          </p:cNvCxnSpPr>
          <p:nvPr/>
        </p:nvCxnSpPr>
        <p:spPr>
          <a:xfrm flipV="1">
            <a:off x="6624228" y="2996952"/>
            <a:ext cx="0" cy="15121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/>
          <p:cNvCxnSpPr>
            <a:stCxn id="10" idx="0"/>
          </p:cNvCxnSpPr>
          <p:nvPr/>
        </p:nvCxnSpPr>
        <p:spPr>
          <a:xfrm flipV="1">
            <a:off x="7920372" y="2996952"/>
            <a:ext cx="0" cy="4739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48101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Define a phase-level work breakdown package for the project below</a:t>
            </a:r>
          </a:p>
          <a:p>
            <a:pPr lvl="1"/>
            <a:r>
              <a:rPr lang="en-GB" sz="2200" dirty="0"/>
              <a:t>Investigating the factors responsible for network outages</a:t>
            </a:r>
          </a:p>
          <a:p>
            <a:pPr lvl="1"/>
            <a:r>
              <a:rPr lang="en-GB" sz="2000" dirty="0"/>
              <a:t>Or any </a:t>
            </a:r>
            <a:r>
              <a:rPr lang="en-GB" sz="2000"/>
              <a:t>suitable project </a:t>
            </a:r>
            <a:r>
              <a:rPr lang="en-GB" sz="2000" dirty="0"/>
              <a:t>that relates to your field of work/expertise </a:t>
            </a:r>
          </a:p>
          <a:p>
            <a:pPr lvl="1"/>
            <a:endParaRPr lang="en-GB" sz="2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79465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Producing a task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1296144"/>
          </a:xfrm>
        </p:spPr>
        <p:txBody>
          <a:bodyPr>
            <a:normAutofit/>
          </a:bodyPr>
          <a:lstStyle/>
          <a:p>
            <a:r>
              <a:rPr lang="en-GB" dirty="0"/>
              <a:t>Next, split each phase into the activities involved in that phase to produce a second-level work breakdown structure</a:t>
            </a:r>
          </a:p>
        </p:txBody>
      </p:sp>
      <p:sp>
        <p:nvSpPr>
          <p:cNvPr id="4" name="Rectangle 3"/>
          <p:cNvSpPr/>
          <p:nvPr/>
        </p:nvSpPr>
        <p:spPr>
          <a:xfrm>
            <a:off x="2843808" y="2564904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2: Capture </a:t>
            </a:r>
            <a:r>
              <a:rPr lang="en-GB" dirty="0" err="1"/>
              <a:t>req’ments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755576" y="522920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2.1: Conduct workshop</a:t>
            </a:r>
          </a:p>
        </p:txBody>
      </p:sp>
      <p:sp>
        <p:nvSpPr>
          <p:cNvPr id="6" name="Rectangle 5"/>
          <p:cNvSpPr/>
          <p:nvPr/>
        </p:nvSpPr>
        <p:spPr>
          <a:xfrm>
            <a:off x="2051720" y="419100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2.2: Examine previous study</a:t>
            </a:r>
          </a:p>
        </p:txBody>
      </p:sp>
      <p:sp>
        <p:nvSpPr>
          <p:cNvPr id="7" name="Rectangle 6"/>
          <p:cNvSpPr/>
          <p:nvPr/>
        </p:nvSpPr>
        <p:spPr>
          <a:xfrm>
            <a:off x="3312580" y="522920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2.3: Interview users</a:t>
            </a:r>
          </a:p>
        </p:txBody>
      </p:sp>
      <p:sp>
        <p:nvSpPr>
          <p:cNvPr id="8" name="Rectangle 7"/>
          <p:cNvSpPr/>
          <p:nvPr/>
        </p:nvSpPr>
        <p:spPr>
          <a:xfrm>
            <a:off x="4615139" y="419100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2.4: Model existing system</a:t>
            </a:r>
          </a:p>
        </p:txBody>
      </p:sp>
      <p:sp>
        <p:nvSpPr>
          <p:cNvPr id="9" name="Rectangle 8"/>
          <p:cNvSpPr/>
          <p:nvPr/>
        </p:nvSpPr>
        <p:spPr>
          <a:xfrm>
            <a:off x="5868144" y="522920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2.5 Define &amp; document </a:t>
            </a:r>
            <a:r>
              <a:rPr lang="en-GB" sz="1600" dirty="0" err="1"/>
              <a:t>req’ments</a:t>
            </a:r>
            <a:endParaRPr lang="en-GB" sz="1600" dirty="0"/>
          </a:p>
        </p:txBody>
      </p:sp>
      <p:sp>
        <p:nvSpPr>
          <p:cNvPr id="10" name="Rectangle 9"/>
          <p:cNvSpPr/>
          <p:nvPr/>
        </p:nvSpPr>
        <p:spPr>
          <a:xfrm>
            <a:off x="7164288" y="4191000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2.6: Investigate poss. </a:t>
            </a:r>
            <a:r>
              <a:rPr lang="en-GB" sz="1600" dirty="0" err="1"/>
              <a:t>sol’ns</a:t>
            </a:r>
            <a:endParaRPr lang="en-GB" sz="1600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511660" y="3717032"/>
            <a:ext cx="640871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/>
          <p:cNvCxnSpPr>
            <a:endCxn id="4" idx="2"/>
          </p:cNvCxnSpPr>
          <p:nvPr/>
        </p:nvCxnSpPr>
        <p:spPr>
          <a:xfrm flipV="1">
            <a:off x="3599892" y="3429000"/>
            <a:ext cx="0" cy="28803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>
            <a:stCxn id="5" idx="0"/>
          </p:cNvCxnSpPr>
          <p:nvPr/>
        </p:nvCxnSpPr>
        <p:spPr>
          <a:xfrm flipV="1">
            <a:off x="1511660" y="3717032"/>
            <a:ext cx="0" cy="15121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/>
          <p:cNvCxnSpPr>
            <a:stCxn id="6" idx="0"/>
          </p:cNvCxnSpPr>
          <p:nvPr/>
        </p:nvCxnSpPr>
        <p:spPr>
          <a:xfrm flipV="1">
            <a:off x="2807804" y="3717032"/>
            <a:ext cx="0" cy="4739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/>
          <p:cNvCxnSpPr>
            <a:stCxn id="7" idx="0"/>
          </p:cNvCxnSpPr>
          <p:nvPr/>
        </p:nvCxnSpPr>
        <p:spPr>
          <a:xfrm flipH="1" flipV="1">
            <a:off x="4062878" y="3717032"/>
            <a:ext cx="5786" cy="15121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>
            <a:stCxn id="8" idx="0"/>
          </p:cNvCxnSpPr>
          <p:nvPr/>
        </p:nvCxnSpPr>
        <p:spPr>
          <a:xfrm flipV="1">
            <a:off x="5371223" y="3717032"/>
            <a:ext cx="0" cy="4739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>
            <a:stCxn id="9" idx="0"/>
          </p:cNvCxnSpPr>
          <p:nvPr/>
        </p:nvCxnSpPr>
        <p:spPr>
          <a:xfrm flipV="1">
            <a:off x="6624228" y="3717032"/>
            <a:ext cx="0" cy="15121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/>
          <p:cNvCxnSpPr>
            <a:stCxn id="10" idx="0"/>
          </p:cNvCxnSpPr>
          <p:nvPr/>
        </p:nvCxnSpPr>
        <p:spPr>
          <a:xfrm flipV="1">
            <a:off x="7920372" y="3717032"/>
            <a:ext cx="0" cy="4739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03690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Using the phase-level work breakdown structure, create a second-level work breakdown structure</a:t>
            </a:r>
          </a:p>
          <a:p>
            <a:pPr lvl="1"/>
            <a:r>
              <a:rPr lang="en-GB" sz="2400" dirty="0"/>
              <a:t>Investigating the factors responsible for network outages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72548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Producing a task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1944216"/>
          </a:xfrm>
        </p:spPr>
        <p:txBody>
          <a:bodyPr/>
          <a:lstStyle/>
          <a:p>
            <a:r>
              <a:rPr lang="en-GB" dirty="0"/>
              <a:t>At this point some of the tasks are still likely to be too big to estimate effectively</a:t>
            </a:r>
          </a:p>
          <a:p>
            <a:pPr lvl="1"/>
            <a:r>
              <a:rPr lang="en-GB" dirty="0"/>
              <a:t>Some tasks may take weeks</a:t>
            </a:r>
          </a:p>
          <a:p>
            <a:pPr lvl="1"/>
            <a:r>
              <a:rPr lang="en-GB" dirty="0"/>
              <a:t>These tasks will need to be split further</a:t>
            </a:r>
          </a:p>
        </p:txBody>
      </p:sp>
      <p:sp>
        <p:nvSpPr>
          <p:cNvPr id="4" name="Rectangle 3"/>
          <p:cNvSpPr/>
          <p:nvPr/>
        </p:nvSpPr>
        <p:spPr>
          <a:xfrm>
            <a:off x="3568969" y="3284984"/>
            <a:ext cx="15121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2.4: Model existing system</a:t>
            </a:r>
          </a:p>
        </p:txBody>
      </p:sp>
      <p:sp>
        <p:nvSpPr>
          <p:cNvPr id="5" name="Rectangle 4"/>
          <p:cNvSpPr/>
          <p:nvPr/>
        </p:nvSpPr>
        <p:spPr>
          <a:xfrm>
            <a:off x="755576" y="4911079"/>
            <a:ext cx="1512168" cy="12324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2.4.1: Produce business activity model</a:t>
            </a:r>
          </a:p>
        </p:txBody>
      </p:sp>
      <p:sp>
        <p:nvSpPr>
          <p:cNvPr id="6" name="Rectangle 5"/>
          <p:cNvSpPr/>
          <p:nvPr/>
        </p:nvSpPr>
        <p:spPr>
          <a:xfrm>
            <a:off x="2627784" y="4911080"/>
            <a:ext cx="1512168" cy="123243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2.4.2: Produce logical data model</a:t>
            </a:r>
          </a:p>
        </p:txBody>
      </p:sp>
      <p:sp>
        <p:nvSpPr>
          <p:cNvPr id="8" name="Rectangle 7"/>
          <p:cNvSpPr/>
          <p:nvPr/>
        </p:nvSpPr>
        <p:spPr>
          <a:xfrm>
            <a:off x="4499992" y="4911080"/>
            <a:ext cx="1512168" cy="123243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2.4.3: Create user catalogue</a:t>
            </a:r>
          </a:p>
        </p:txBody>
      </p:sp>
      <p:sp>
        <p:nvSpPr>
          <p:cNvPr id="10" name="Rectangle 9"/>
          <p:cNvSpPr/>
          <p:nvPr/>
        </p:nvSpPr>
        <p:spPr>
          <a:xfrm>
            <a:off x="6382362" y="4919378"/>
            <a:ext cx="1512168" cy="12241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2.4.4:Produce technical infrastructure diagram</a:t>
            </a:r>
          </a:p>
        </p:txBody>
      </p:sp>
      <p:cxnSp>
        <p:nvCxnSpPr>
          <p:cNvPr id="11" name="Straight Connector 10"/>
          <p:cNvCxnSpPr/>
          <p:nvPr/>
        </p:nvCxnSpPr>
        <p:spPr>
          <a:xfrm>
            <a:off x="1511660" y="4437112"/>
            <a:ext cx="5626786" cy="8299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>
            <a:endCxn id="4" idx="2"/>
          </p:cNvCxnSpPr>
          <p:nvPr/>
        </p:nvCxnSpPr>
        <p:spPr>
          <a:xfrm flipV="1">
            <a:off x="4325053" y="4149080"/>
            <a:ext cx="0" cy="28803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>
            <a:stCxn id="5" idx="0"/>
          </p:cNvCxnSpPr>
          <p:nvPr/>
        </p:nvCxnSpPr>
        <p:spPr>
          <a:xfrm flipV="1">
            <a:off x="1511660" y="4437113"/>
            <a:ext cx="0" cy="473966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>
            <a:stCxn id="6" idx="0"/>
          </p:cNvCxnSpPr>
          <p:nvPr/>
        </p:nvCxnSpPr>
        <p:spPr>
          <a:xfrm flipV="1">
            <a:off x="3383868" y="4437112"/>
            <a:ext cx="0" cy="4739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>
            <a:stCxn id="8" idx="0"/>
          </p:cNvCxnSpPr>
          <p:nvPr/>
        </p:nvCxnSpPr>
        <p:spPr>
          <a:xfrm flipV="1">
            <a:off x="5256076" y="4437112"/>
            <a:ext cx="0" cy="47396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>
            <a:stCxn id="10" idx="0"/>
          </p:cNvCxnSpPr>
          <p:nvPr/>
        </p:nvCxnSpPr>
        <p:spPr>
          <a:xfrm flipV="1">
            <a:off x="7138446" y="4445412"/>
            <a:ext cx="0" cy="473966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2455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Using the second-level work breakdown structure as a starting point, generate a task list for the project</a:t>
            </a:r>
          </a:p>
          <a:p>
            <a:pPr lvl="1"/>
            <a:r>
              <a:rPr lang="en-GB" sz="2200" dirty="0"/>
              <a:t>Investigating the factors responsible for network outages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27814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Adding timings to tasks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Once the task list is complete you should estimate how many hours each task will take</a:t>
            </a:r>
          </a:p>
          <a:p>
            <a:pPr lvl="1"/>
            <a:r>
              <a:rPr lang="en-GB" dirty="0"/>
              <a:t>Task length – how many hours are needed, e.g. 6 hours</a:t>
            </a:r>
          </a:p>
          <a:p>
            <a:pPr lvl="1"/>
            <a:r>
              <a:rPr lang="en-GB" dirty="0"/>
              <a:t>Task duration – those hours may have to be split over 2 days, so the duration would be 2 days</a:t>
            </a:r>
          </a:p>
          <a:p>
            <a:r>
              <a:rPr lang="en-GB" dirty="0"/>
              <a:t>A 40-credit module requires 400 hours of work</a:t>
            </a:r>
          </a:p>
          <a:p>
            <a:pPr lvl="1"/>
            <a:r>
              <a:rPr lang="en-GB" dirty="0"/>
              <a:t>Approximately 65 6-hour tasks</a:t>
            </a:r>
          </a:p>
          <a:p>
            <a:pPr lvl="1"/>
            <a:r>
              <a:rPr lang="en-GB" dirty="0"/>
              <a:t>Less than 2 pages at one task per line </a:t>
            </a:r>
            <a:r>
              <a:rPr lang="en-GB" dirty="0">
                <a:sym typeface="Wingdings" pitchFamily="2" charset="2"/>
              </a:rPr>
              <a:t></a:t>
            </a:r>
          </a:p>
          <a:p>
            <a:r>
              <a:rPr lang="en-GB" dirty="0">
                <a:sym typeface="Wingdings" pitchFamily="2" charset="2"/>
              </a:rPr>
              <a:t>Tasks such as fact-finding, prototyping and writing the final report may be open-ended</a:t>
            </a:r>
          </a:p>
          <a:p>
            <a:pPr lvl="1"/>
            <a:r>
              <a:rPr lang="en-GB" dirty="0">
                <a:sym typeface="Wingdings" pitchFamily="2" charset="2"/>
              </a:rPr>
              <a:t>Consider </a:t>
            </a:r>
            <a:r>
              <a:rPr lang="en-GB" dirty="0" err="1">
                <a:sym typeface="Wingdings" pitchFamily="2" charset="2"/>
              </a:rPr>
              <a:t>timeboxing</a:t>
            </a:r>
            <a:r>
              <a:rPr lang="en-GB" dirty="0">
                <a:sym typeface="Wingdings" pitchFamily="2" charset="2"/>
              </a:rPr>
              <a:t> these tasks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61833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Timeboxing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Timeboxing is a time management technique that defines a set period of time (a </a:t>
            </a:r>
            <a:r>
              <a:rPr lang="en-GB" i="1" dirty="0"/>
              <a:t>timebox</a:t>
            </a:r>
            <a:r>
              <a:rPr lang="en-GB" dirty="0"/>
              <a:t>) for each planned activity.</a:t>
            </a:r>
          </a:p>
          <a:p>
            <a:r>
              <a:rPr lang="en-GB" dirty="0"/>
              <a:t>Example: </a:t>
            </a:r>
            <a:r>
              <a:rPr lang="en-US" dirty="0">
                <a:hlinkClick r:id="rId2"/>
              </a:rPr>
              <a:t>Timeboxing - The Complete Guide (clockify.me)</a:t>
            </a:r>
            <a:endParaRPr lang="en-GB" dirty="0"/>
          </a:p>
          <a:p>
            <a:r>
              <a:rPr lang="en-GB" dirty="0"/>
              <a:t>Commonly used in Agile software development</a:t>
            </a:r>
          </a:p>
          <a:p>
            <a:pPr lvl="1"/>
            <a:r>
              <a:rPr lang="en-GB" dirty="0"/>
              <a:t>A project </a:t>
            </a:r>
            <a:r>
              <a:rPr lang="en-GB" dirty="0" err="1"/>
              <a:t>timebox</a:t>
            </a:r>
            <a:r>
              <a:rPr lang="en-GB" dirty="0"/>
              <a:t> is often 1-2 weeks</a:t>
            </a:r>
          </a:p>
          <a:p>
            <a:r>
              <a:rPr lang="en-GB" dirty="0" err="1"/>
              <a:t>Timeboxes</a:t>
            </a:r>
            <a:r>
              <a:rPr lang="en-GB" dirty="0"/>
              <a:t> support risk management</a:t>
            </a:r>
          </a:p>
          <a:p>
            <a:pPr lvl="1"/>
            <a:r>
              <a:rPr lang="en-GB" dirty="0"/>
              <a:t>To identify uncertain task/time relationships</a:t>
            </a:r>
          </a:p>
          <a:p>
            <a:pPr lvl="1"/>
            <a:r>
              <a:rPr lang="en-GB" dirty="0"/>
              <a:t>Time is fixed; if something overruns then either reduce the scope or increase the cost</a:t>
            </a:r>
          </a:p>
          <a:p>
            <a:r>
              <a:rPr lang="en-GB" dirty="0"/>
              <a:t>Ordering of items in </a:t>
            </a:r>
            <a:r>
              <a:rPr lang="en-GB" dirty="0" err="1"/>
              <a:t>timeboxes</a:t>
            </a:r>
            <a:r>
              <a:rPr lang="en-GB" dirty="0"/>
              <a:t> is done using the </a:t>
            </a:r>
            <a:r>
              <a:rPr lang="en-GB" dirty="0" err="1"/>
              <a:t>MoSCoW</a:t>
            </a:r>
            <a:r>
              <a:rPr lang="en-GB" dirty="0"/>
              <a:t> criteria</a:t>
            </a:r>
          </a:p>
        </p:txBody>
      </p:sp>
    </p:spTree>
    <p:extLst>
      <p:ext uri="{BB962C8B-B14F-4D97-AF65-F5344CB8AC3E}">
        <p14:creationId xmlns:p14="http://schemas.microsoft.com/office/powerpoint/2010/main" val="27104715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MoSCoW</a:t>
            </a:r>
            <a:r>
              <a:rPr lang="en-GB" dirty="0"/>
              <a:t> Criteria </a:t>
            </a:r>
          </a:p>
        </p:txBody>
      </p:sp>
      <p:sp>
        <p:nvSpPr>
          <p:cNvPr id="23555" name="Rectangle 5"/>
          <p:cNvSpPr>
            <a:spLocks noGrp="1" noChangeArrowheads="1"/>
          </p:cNvSpPr>
          <p:nvPr>
            <p:ph idx="1"/>
          </p:nvPr>
        </p:nvSpPr>
        <p:spPr>
          <a:xfrm>
            <a:off x="457200" y="1142984"/>
            <a:ext cx="8472518" cy="5572164"/>
          </a:xfrm>
        </p:spPr>
        <p:txBody>
          <a:bodyPr>
            <a:normAutofit/>
          </a:bodyPr>
          <a:lstStyle/>
          <a:p>
            <a:r>
              <a:rPr lang="en-GB" dirty="0"/>
              <a:t>M = ‘the Must Haves’</a:t>
            </a:r>
          </a:p>
          <a:p>
            <a:pPr lvl="1"/>
            <a:r>
              <a:rPr lang="en-GB" dirty="0"/>
              <a:t>Without these features the project is not viable, i.e. these are the minimum critical success factors fundamental to the project’s success</a:t>
            </a:r>
          </a:p>
          <a:p>
            <a:r>
              <a:rPr lang="en-GB" dirty="0"/>
              <a:t>S = ‘the Should Haves’</a:t>
            </a:r>
          </a:p>
          <a:p>
            <a:pPr lvl="1"/>
            <a:r>
              <a:rPr lang="en-GB" dirty="0"/>
              <a:t>To gain maximum benefit these features will be delivered but the project’s success does not rely on them</a:t>
            </a:r>
          </a:p>
          <a:p>
            <a:r>
              <a:rPr lang="en-GB" dirty="0"/>
              <a:t>C = ‘the Could Haves’</a:t>
            </a:r>
          </a:p>
          <a:p>
            <a:pPr lvl="1"/>
            <a:r>
              <a:rPr lang="en-GB" dirty="0"/>
              <a:t>If time and resources allow these features will be delivered but they can easily be left out without impacting on the project</a:t>
            </a:r>
            <a:endParaRPr lang="fr-FR" dirty="0"/>
          </a:p>
          <a:p>
            <a:r>
              <a:rPr lang="en-GB" dirty="0"/>
              <a:t>W = ‘the Won't Haves’</a:t>
            </a:r>
          </a:p>
          <a:p>
            <a:pPr lvl="1"/>
            <a:r>
              <a:rPr lang="en-GB" dirty="0"/>
              <a:t>These features will not be delivered. They can be left out and possibly, although not necessarily, be done in a later version of the project</a:t>
            </a:r>
          </a:p>
        </p:txBody>
      </p:sp>
    </p:spTree>
    <p:extLst>
      <p:ext uri="{BB962C8B-B14F-4D97-AF65-F5344CB8AC3E}">
        <p14:creationId xmlns:p14="http://schemas.microsoft.com/office/powerpoint/2010/main" val="9844165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Example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Apply the </a:t>
            </a:r>
            <a:r>
              <a:rPr lang="en-GB" dirty="0" err="1"/>
              <a:t>MoSCoW</a:t>
            </a:r>
            <a:r>
              <a:rPr lang="en-GB" dirty="0"/>
              <a:t> criteria to the project plan and classify each task as a ‘</a:t>
            </a:r>
            <a:r>
              <a:rPr lang="en-GB" i="1" dirty="0"/>
              <a:t>Must</a:t>
            </a:r>
            <a:r>
              <a:rPr lang="en-GB" dirty="0"/>
              <a:t>’, ‘</a:t>
            </a:r>
            <a:r>
              <a:rPr lang="en-GB" i="1" dirty="0"/>
              <a:t>Should</a:t>
            </a:r>
            <a:r>
              <a:rPr lang="en-GB" dirty="0"/>
              <a:t>’, ‘</a:t>
            </a:r>
            <a:r>
              <a:rPr lang="en-GB" i="1" dirty="0"/>
              <a:t>Could</a:t>
            </a:r>
            <a:r>
              <a:rPr lang="en-GB" dirty="0"/>
              <a:t>’, ‘</a:t>
            </a:r>
            <a:r>
              <a:rPr lang="en-GB" i="1" dirty="0"/>
              <a:t>Won’t</a:t>
            </a:r>
            <a:r>
              <a:rPr lang="en-GB" dirty="0"/>
              <a:t>’</a:t>
            </a:r>
          </a:p>
          <a:p>
            <a:pPr lvl="1"/>
            <a:r>
              <a:rPr lang="en-GB" dirty="0"/>
              <a:t>A project to develop a </a:t>
            </a:r>
            <a:r>
              <a:rPr lang="en-GB"/>
              <a:t>new e-commerce website</a:t>
            </a:r>
            <a:endParaRPr lang="en-GB" dirty="0"/>
          </a:p>
          <a:p>
            <a:pPr lvl="2"/>
            <a:r>
              <a:rPr lang="en-GB" b="1" dirty="0">
                <a:solidFill>
                  <a:srgbClr val="FFFF00"/>
                </a:solidFill>
              </a:rPr>
              <a:t>Must have</a:t>
            </a:r>
            <a:endParaRPr lang="en-GB" dirty="0"/>
          </a:p>
          <a:p>
            <a:pPr lvl="3"/>
            <a:r>
              <a:rPr lang="en-GB" dirty="0"/>
              <a:t>Account management and user authentication</a:t>
            </a:r>
          </a:p>
          <a:p>
            <a:pPr lvl="3"/>
            <a:r>
              <a:rPr lang="en-GB" dirty="0"/>
              <a:t>Product listing and functionality</a:t>
            </a:r>
          </a:p>
          <a:p>
            <a:pPr lvl="3"/>
            <a:r>
              <a:rPr lang="en-GB" dirty="0"/>
              <a:t>Shopping cart and checkout process</a:t>
            </a:r>
          </a:p>
          <a:p>
            <a:pPr lvl="3"/>
            <a:r>
              <a:rPr lang="en-GB" dirty="0"/>
              <a:t>Payment gateway process</a:t>
            </a:r>
          </a:p>
          <a:p>
            <a:pPr lvl="2"/>
            <a:r>
              <a:rPr lang="en-GB" b="1" dirty="0">
                <a:solidFill>
                  <a:srgbClr val="FFFF00"/>
                </a:solidFill>
              </a:rPr>
              <a:t>Should have</a:t>
            </a:r>
          </a:p>
          <a:p>
            <a:pPr lvl="3"/>
            <a:r>
              <a:rPr lang="en-GB" dirty="0"/>
              <a:t>Order Tracking</a:t>
            </a:r>
          </a:p>
          <a:p>
            <a:pPr lvl="3"/>
            <a:r>
              <a:rPr lang="en-GB" dirty="0"/>
              <a:t>Customer review and ratings</a:t>
            </a:r>
          </a:p>
          <a:p>
            <a:pPr lvl="3"/>
            <a:r>
              <a:rPr lang="en-GB" dirty="0"/>
              <a:t>Personalized comments</a:t>
            </a:r>
          </a:p>
        </p:txBody>
      </p:sp>
    </p:spTree>
    <p:extLst>
      <p:ext uri="{BB962C8B-B14F-4D97-AF65-F5344CB8AC3E}">
        <p14:creationId xmlns:p14="http://schemas.microsoft.com/office/powerpoint/2010/main" val="41580773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Example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Apply the </a:t>
            </a:r>
            <a:r>
              <a:rPr lang="en-GB" dirty="0" err="1"/>
              <a:t>MoSCoW</a:t>
            </a:r>
            <a:r>
              <a:rPr lang="en-GB" dirty="0"/>
              <a:t> criteria to the project plan and classify each task as a ‘</a:t>
            </a:r>
            <a:r>
              <a:rPr lang="en-GB" i="1" dirty="0"/>
              <a:t>Must</a:t>
            </a:r>
            <a:r>
              <a:rPr lang="en-GB" dirty="0"/>
              <a:t>’, ‘</a:t>
            </a:r>
            <a:r>
              <a:rPr lang="en-GB" i="1" dirty="0"/>
              <a:t>Should</a:t>
            </a:r>
            <a:r>
              <a:rPr lang="en-GB" dirty="0"/>
              <a:t>’, ‘</a:t>
            </a:r>
            <a:r>
              <a:rPr lang="en-GB" i="1" dirty="0"/>
              <a:t>Could</a:t>
            </a:r>
            <a:r>
              <a:rPr lang="en-GB" dirty="0"/>
              <a:t>’, ‘</a:t>
            </a:r>
            <a:r>
              <a:rPr lang="en-GB" i="1" dirty="0"/>
              <a:t>Won’t</a:t>
            </a:r>
            <a:r>
              <a:rPr lang="en-GB" dirty="0"/>
              <a:t>’</a:t>
            </a:r>
          </a:p>
          <a:p>
            <a:pPr lvl="1"/>
            <a:r>
              <a:rPr lang="en-GB" dirty="0"/>
              <a:t>A project to develop a new e-commerce</a:t>
            </a:r>
          </a:p>
          <a:p>
            <a:pPr lvl="2"/>
            <a:r>
              <a:rPr lang="en-GB" b="1" dirty="0">
                <a:solidFill>
                  <a:srgbClr val="FFFF00"/>
                </a:solidFill>
              </a:rPr>
              <a:t>Could have</a:t>
            </a:r>
          </a:p>
          <a:p>
            <a:pPr lvl="3"/>
            <a:r>
              <a:rPr lang="en-GB" dirty="0"/>
              <a:t>Advanced Search filter</a:t>
            </a:r>
          </a:p>
          <a:p>
            <a:pPr lvl="3"/>
            <a:r>
              <a:rPr lang="en-GB" dirty="0"/>
              <a:t>Social media sharing option</a:t>
            </a:r>
          </a:p>
          <a:p>
            <a:pPr lvl="3"/>
            <a:r>
              <a:rPr lang="en-GB" dirty="0"/>
              <a:t>Multilanguage support</a:t>
            </a:r>
          </a:p>
          <a:p>
            <a:pPr lvl="2"/>
            <a:r>
              <a:rPr lang="en-GB" b="1" dirty="0">
                <a:solidFill>
                  <a:srgbClr val="FFFF00"/>
                </a:solidFill>
              </a:rPr>
              <a:t>Won’t have</a:t>
            </a:r>
          </a:p>
          <a:p>
            <a:pPr lvl="3"/>
            <a:r>
              <a:rPr lang="en-GB" dirty="0"/>
              <a:t>AI enabled chatbots for customer service</a:t>
            </a:r>
          </a:p>
          <a:p>
            <a:pPr lvl="3"/>
            <a:r>
              <a:rPr lang="en-GB" dirty="0"/>
              <a:t>Virtual reality product review</a:t>
            </a:r>
          </a:p>
          <a:p>
            <a:pPr lvl="3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3095947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Example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Apply the </a:t>
            </a:r>
            <a:r>
              <a:rPr lang="en-GB" dirty="0" err="1"/>
              <a:t>MoSCoW</a:t>
            </a:r>
            <a:r>
              <a:rPr lang="en-GB" dirty="0"/>
              <a:t> criteria to the project plan and classify each task as a ‘</a:t>
            </a:r>
            <a:r>
              <a:rPr lang="en-GB" i="1" dirty="0"/>
              <a:t>Must</a:t>
            </a:r>
            <a:r>
              <a:rPr lang="en-GB" dirty="0"/>
              <a:t>’, ‘</a:t>
            </a:r>
            <a:r>
              <a:rPr lang="en-GB" i="1" dirty="0"/>
              <a:t>Should</a:t>
            </a:r>
            <a:r>
              <a:rPr lang="en-GB" dirty="0"/>
              <a:t>’, ‘</a:t>
            </a:r>
            <a:r>
              <a:rPr lang="en-GB" i="1" dirty="0"/>
              <a:t>Could</a:t>
            </a:r>
            <a:r>
              <a:rPr lang="en-GB" dirty="0"/>
              <a:t>’, ‘</a:t>
            </a:r>
            <a:r>
              <a:rPr lang="en-GB" i="1" dirty="0"/>
              <a:t>Won’t</a:t>
            </a:r>
            <a:r>
              <a:rPr lang="en-GB" dirty="0"/>
              <a:t>’</a:t>
            </a:r>
          </a:p>
          <a:p>
            <a:pPr lvl="1"/>
            <a:r>
              <a:rPr lang="en-GB" sz="2400" dirty="0"/>
              <a:t>Investigating the factors responsible for network outages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91199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Identifying task dependencies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Many of the tasks will come in a logical order</a:t>
            </a:r>
          </a:p>
          <a:p>
            <a:pPr lvl="1"/>
            <a:r>
              <a:rPr lang="en-GB" dirty="0"/>
              <a:t>You cannot demonstrate a prototype before building it!</a:t>
            </a:r>
          </a:p>
          <a:p>
            <a:r>
              <a:rPr lang="en-GB" dirty="0"/>
              <a:t>These are often in long chains of tasks that are interdependent on each other, but independent of tasks in a separate chain</a:t>
            </a:r>
          </a:p>
          <a:p>
            <a:pPr lvl="1"/>
            <a:r>
              <a:rPr lang="en-GB" dirty="0"/>
              <a:t>Defining requirements are probably independent of learning Java</a:t>
            </a:r>
          </a:p>
          <a:p>
            <a:r>
              <a:rPr lang="en-GB" dirty="0"/>
              <a:t>These can be shown in a Gantt chart, with each chain shown as a linked set of tasks</a:t>
            </a:r>
          </a:p>
        </p:txBody>
      </p:sp>
    </p:spTree>
    <p:extLst>
      <p:ext uri="{BB962C8B-B14F-4D97-AF65-F5344CB8AC3E}">
        <p14:creationId xmlns:p14="http://schemas.microsoft.com/office/powerpoint/2010/main" val="84916012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Identifying planning constraints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Constraints need to be considered when planning a project</a:t>
            </a:r>
          </a:p>
          <a:p>
            <a:r>
              <a:rPr lang="en-GB" dirty="0"/>
              <a:t>Obvious constraints are presentation dates and hand-in dates</a:t>
            </a:r>
          </a:p>
          <a:p>
            <a:pPr lvl="1"/>
            <a:r>
              <a:rPr lang="en-GB" dirty="0"/>
              <a:t>These are shown as milestones</a:t>
            </a:r>
          </a:p>
          <a:p>
            <a:r>
              <a:rPr lang="en-GB" dirty="0"/>
              <a:t>Less obvious constraints include the availability of resources</a:t>
            </a:r>
          </a:p>
          <a:p>
            <a:pPr lvl="1"/>
            <a:r>
              <a:rPr lang="en-GB" dirty="0"/>
              <a:t>Access to specific equipment or people</a:t>
            </a:r>
          </a:p>
          <a:p>
            <a:pPr lvl="1"/>
            <a:r>
              <a:rPr lang="en-GB" dirty="0"/>
              <a:t>Holidays</a:t>
            </a:r>
          </a:p>
          <a:p>
            <a:pPr lvl="1"/>
            <a:r>
              <a:rPr lang="en-GB" dirty="0"/>
              <a:t>Other </a:t>
            </a:r>
            <a:r>
              <a:rPr lang="en-GB" dirty="0" err="1"/>
              <a:t>courseworks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628828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Contingency 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</a:t>
            </a:r>
            <a:r>
              <a:rPr lang="en-GB" b="1" dirty="0"/>
              <a:t>will</a:t>
            </a:r>
            <a:r>
              <a:rPr lang="en-GB" dirty="0"/>
              <a:t> be over-optimistic in what you think you can do in a set period of time </a:t>
            </a:r>
            <a:r>
              <a:rPr lang="en-GB" dirty="0">
                <a:sym typeface="Wingdings" pitchFamily="2" charset="2"/>
              </a:rPr>
              <a:t></a:t>
            </a:r>
          </a:p>
          <a:p>
            <a:r>
              <a:rPr lang="en-GB" dirty="0">
                <a:sym typeface="Wingdings" pitchFamily="2" charset="2"/>
              </a:rPr>
              <a:t>You should therefore build time into your plan for contingencies</a:t>
            </a:r>
          </a:p>
          <a:p>
            <a:pPr lvl="1"/>
            <a:r>
              <a:rPr lang="en-GB" dirty="0">
                <a:sym typeface="Wingdings" pitchFamily="2" charset="2"/>
              </a:rPr>
              <a:t>Task-level: Identify high-risk tasks and allocate them extra time</a:t>
            </a:r>
          </a:p>
          <a:p>
            <a:pPr lvl="1"/>
            <a:r>
              <a:rPr lang="en-GB" dirty="0">
                <a:sym typeface="Wingdings" pitchFamily="2" charset="2"/>
              </a:rPr>
              <a:t>Phase-level: Common practice is to add 20% extra time to phases to cope with unexpected events such as sickness</a:t>
            </a:r>
          </a:p>
          <a:p>
            <a:pPr lvl="1"/>
            <a:r>
              <a:rPr lang="en-GB" dirty="0">
                <a:sym typeface="Wingdings" pitchFamily="2" charset="2"/>
              </a:rPr>
              <a:t>Alternative plans: Some tasks may have more time-efficient but less desirable alternatives that could be used if the project falls behind. Identify these early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105788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Contingency 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6061" y="980727"/>
            <a:ext cx="7429499" cy="5877273"/>
          </a:xfrm>
        </p:spPr>
        <p:txBody>
          <a:bodyPr>
            <a:normAutofit/>
          </a:bodyPr>
          <a:lstStyle/>
          <a:p>
            <a:r>
              <a:rPr lang="en-GB" dirty="0"/>
              <a:t>The Minimum Viable Project (MVP) requires all of the ‘Must Have’ tasks to the completed</a:t>
            </a:r>
          </a:p>
          <a:p>
            <a:r>
              <a:rPr lang="en-GB" dirty="0"/>
              <a:t>The Expected Outcome (EO) is all of the ‘Must Have’ tasks and all of the </a:t>
            </a:r>
            <a:r>
              <a:rPr lang="en-GB" dirty="0" err="1"/>
              <a:t>the</a:t>
            </a:r>
            <a:r>
              <a:rPr lang="en-GB" dirty="0"/>
              <a:t> ‘Should Have’ tasks</a:t>
            </a:r>
          </a:p>
          <a:p>
            <a:r>
              <a:rPr lang="en-GB" dirty="0"/>
              <a:t>Use of the </a:t>
            </a:r>
            <a:r>
              <a:rPr lang="en-GB" dirty="0" err="1"/>
              <a:t>MoSCoW</a:t>
            </a:r>
            <a:r>
              <a:rPr lang="en-GB" dirty="0"/>
              <a:t> criteria can be helpful in contingency planning</a:t>
            </a:r>
          </a:p>
          <a:p>
            <a:r>
              <a:rPr lang="en-GB" dirty="0"/>
              <a:t>If necessary, ‘Could Have’ tasks can be eliminated if things over-run</a:t>
            </a:r>
          </a:p>
          <a:p>
            <a:r>
              <a:rPr lang="en-GB" dirty="0"/>
              <a:t>If absolutely necessary, ‘Should Have’ tasks can be eliminated</a:t>
            </a:r>
          </a:p>
          <a:p>
            <a:pPr lvl="1"/>
            <a:r>
              <a:rPr lang="en-GB" dirty="0"/>
              <a:t>But not until all of the ‘Could Have’ tasks are removed</a:t>
            </a:r>
          </a:p>
        </p:txBody>
      </p:sp>
    </p:spTree>
    <p:extLst>
      <p:ext uri="{BB962C8B-B14F-4D97-AF65-F5344CB8AC3E}">
        <p14:creationId xmlns:p14="http://schemas.microsoft.com/office/powerpoint/2010/main" val="171577587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Scheduling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Use an appropriate software package to create a Gantt chart</a:t>
            </a:r>
          </a:p>
          <a:p>
            <a:r>
              <a:rPr lang="en-GB" dirty="0"/>
              <a:t>Create the task list before setting any timings</a:t>
            </a:r>
          </a:p>
          <a:p>
            <a:r>
              <a:rPr lang="en-GB" dirty="0"/>
              <a:t>Add any milestones and their dates</a:t>
            </a:r>
          </a:p>
          <a:p>
            <a:r>
              <a:rPr lang="en-GB" dirty="0"/>
              <a:t>Identify task and milestone dependencies by linking tasks with arrows</a:t>
            </a:r>
          </a:p>
          <a:p>
            <a:r>
              <a:rPr lang="en-GB" dirty="0"/>
              <a:t>Take each task in turn and add the start date and projected length</a:t>
            </a:r>
          </a:p>
          <a:p>
            <a:r>
              <a:rPr lang="en-GB" dirty="0"/>
              <a:t>Double-check that you will complete all tasks by their respective milestones and that you are not trying to do too many things in parallel</a:t>
            </a:r>
          </a:p>
        </p:txBody>
      </p:sp>
    </p:spTree>
    <p:extLst>
      <p:ext uri="{BB962C8B-B14F-4D97-AF65-F5344CB8AC3E}">
        <p14:creationId xmlns:p14="http://schemas.microsoft.com/office/powerpoint/2010/main" val="61327227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If it doesn’t fit…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may need to tweak some of your tasks to make sure that you can complete the project in the time allotted</a:t>
            </a:r>
          </a:p>
          <a:p>
            <a:r>
              <a:rPr lang="en-GB" dirty="0"/>
              <a:t>If it doesn’t fit after this, you </a:t>
            </a:r>
            <a:r>
              <a:rPr lang="en-GB" b="1" dirty="0"/>
              <a:t>must</a:t>
            </a:r>
            <a:r>
              <a:rPr lang="en-GB" dirty="0"/>
              <a:t> discuss this with your supervisor</a:t>
            </a:r>
          </a:p>
          <a:p>
            <a:pPr lvl="1"/>
            <a:r>
              <a:rPr lang="en-GB" dirty="0"/>
              <a:t>You may have to change your project objectives or otherwise reduce the scope of your project</a:t>
            </a:r>
          </a:p>
          <a:p>
            <a:r>
              <a:rPr lang="en-GB" dirty="0"/>
              <a:t>You </a:t>
            </a:r>
            <a:r>
              <a:rPr lang="en-GB" b="1" dirty="0"/>
              <a:t>must not</a:t>
            </a:r>
            <a:r>
              <a:rPr lang="en-GB" dirty="0"/>
              <a:t> just cut time off tasks until it fits</a:t>
            </a:r>
          </a:p>
          <a:p>
            <a:pPr lvl="1"/>
            <a:r>
              <a:rPr lang="en-GB" dirty="0"/>
              <a:t>You will just end up falling behind and having to change the scope later in the project or accept that you will complete the project late</a:t>
            </a:r>
          </a:p>
          <a:p>
            <a:pPr lvl="1"/>
            <a:r>
              <a:rPr lang="en-GB" dirty="0"/>
              <a:t>Neither of these is likely to have a happy ending</a:t>
            </a:r>
          </a:p>
        </p:txBody>
      </p:sp>
    </p:spTree>
    <p:extLst>
      <p:ext uri="{BB962C8B-B14F-4D97-AF65-F5344CB8AC3E}">
        <p14:creationId xmlns:p14="http://schemas.microsoft.com/office/powerpoint/2010/main" val="33873093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Gantt chart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What Is a Gantt Chart? (Examples &amp; Templates) – </a:t>
            </a:r>
            <a:r>
              <a:rPr lang="en-US" dirty="0" err="1">
                <a:hlinkClick r:id="rId2"/>
              </a:rPr>
              <a:t>ProjectManager</a:t>
            </a:r>
            <a:endParaRPr lang="en-US" dirty="0"/>
          </a:p>
          <a:p>
            <a:r>
              <a:rPr lang="en-GB" dirty="0">
                <a:hlinkClick r:id="rId3"/>
              </a:rPr>
              <a:t>https://youtu.be/zC22yPmc6Kw?si=NyKFAwSwIfzj1sw5</a:t>
            </a:r>
            <a:endParaRPr lang="en-GB" dirty="0"/>
          </a:p>
          <a:p>
            <a:r>
              <a:rPr lang="en-GB" dirty="0"/>
              <a:t>Sample Gantt charts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417668E-1165-DB47-C6B4-725727B371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5860" y="3429000"/>
            <a:ext cx="3347864" cy="197454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E0451F8-931D-27EF-24EF-8004C0AF171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60032" y="3356992"/>
            <a:ext cx="3993849" cy="1492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199323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Apply the </a:t>
            </a:r>
            <a:r>
              <a:rPr lang="en-GB" dirty="0" err="1"/>
              <a:t>MoSCoW</a:t>
            </a:r>
            <a:r>
              <a:rPr lang="en-GB" dirty="0"/>
              <a:t> criteria to the project plan and identify the minimum set of tasks that are needed to make the project a success</a:t>
            </a:r>
          </a:p>
          <a:p>
            <a:pPr lvl="1"/>
            <a:r>
              <a:rPr lang="en-GB" sz="2400" dirty="0"/>
              <a:t>Investigating the factors responsible for network outages</a:t>
            </a:r>
          </a:p>
          <a:p>
            <a:pPr lvl="1"/>
            <a:r>
              <a:rPr lang="en-GB" sz="2400" dirty="0"/>
              <a:t>Or any suitable topic that relates to your field of work/expertise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067899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Coming Soon…</a:t>
            </a:r>
            <a:endParaRPr lang="en-US" dirty="0"/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session: Critical reading and the literature review</a:t>
            </a:r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CEF5-A40A-470B-BA13-25B297AB4A9C}" type="slidenum">
              <a:rPr lang="en-GB" smtClean="0"/>
              <a:pPr/>
              <a:t>29</a:t>
            </a:fld>
            <a:endParaRPr lang="en-GB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ustom 1">
      <a:dk1>
        <a:sysClr val="windowText" lastClr="000000"/>
      </a:dk1>
      <a:lt1>
        <a:sysClr val="window" lastClr="FFFFFF"/>
      </a:lt1>
      <a:dk2>
        <a:srgbClr val="632E62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FFFF00"/>
      </a:hlink>
      <a:folHlink>
        <a:srgbClr val="92D050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2503</TotalTime>
  <Words>1782</Words>
  <Application>Microsoft Office PowerPoint</Application>
  <PresentationFormat>On-screen Show (4:3)</PresentationFormat>
  <Paragraphs>209</Paragraphs>
  <Slides>29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4" baseType="lpstr">
      <vt:lpstr>Arial</vt:lpstr>
      <vt:lpstr>Calibri</vt:lpstr>
      <vt:lpstr>Tw Cen MT</vt:lpstr>
      <vt:lpstr>Wingdings</vt:lpstr>
      <vt:lpstr>Circuit</vt:lpstr>
      <vt:lpstr>Industrial-Based Research</vt:lpstr>
      <vt:lpstr>Getting organised</vt:lpstr>
      <vt:lpstr>Your project notebook</vt:lpstr>
      <vt:lpstr>Notebook sections</vt:lpstr>
      <vt:lpstr>Project planning</vt:lpstr>
      <vt:lpstr>The project plan</vt:lpstr>
      <vt:lpstr>Producing a task list</vt:lpstr>
      <vt:lpstr>Producing a task list</vt:lpstr>
      <vt:lpstr>Producing a task list</vt:lpstr>
      <vt:lpstr>Examples</vt:lpstr>
      <vt:lpstr>Producing a task list</vt:lpstr>
      <vt:lpstr>Example</vt:lpstr>
      <vt:lpstr>Producing a task list</vt:lpstr>
      <vt:lpstr>Example</vt:lpstr>
      <vt:lpstr>Adding timings to tasks</vt:lpstr>
      <vt:lpstr>Timeboxing</vt:lpstr>
      <vt:lpstr>MoSCoW Criteria </vt:lpstr>
      <vt:lpstr>Example 1</vt:lpstr>
      <vt:lpstr>Example 1</vt:lpstr>
      <vt:lpstr>Example 2</vt:lpstr>
      <vt:lpstr>Identifying task dependencies</vt:lpstr>
      <vt:lpstr>Identifying planning constraints</vt:lpstr>
      <vt:lpstr>Contingency planning</vt:lpstr>
      <vt:lpstr>Contingency Planning</vt:lpstr>
      <vt:lpstr>Scheduling</vt:lpstr>
      <vt:lpstr>If it doesn’t fit…</vt:lpstr>
      <vt:lpstr>Gantt chart</vt:lpstr>
      <vt:lpstr>Example</vt:lpstr>
      <vt:lpstr>Coming Soon…</vt:lpstr>
    </vt:vector>
  </TitlesOfParts>
  <Company>University of Akureyri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Visualisation</dc:title>
  <dc:subject>Data Representation</dc:subject>
  <dc:creator>Nik Whitehead</dc:creator>
  <cp:lastModifiedBy>Seena Joseph</cp:lastModifiedBy>
  <cp:revision>121</cp:revision>
  <dcterms:created xsi:type="dcterms:W3CDTF">2006-01-28T12:00:35Z</dcterms:created>
  <dcterms:modified xsi:type="dcterms:W3CDTF">2024-06-11T11:37:24Z</dcterms:modified>
</cp:coreProperties>
</file>