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5033" autoAdjust="0"/>
  </p:normalViewPr>
  <p:slideViewPr>
    <p:cSldViewPr snapToGrid="0" snapToObjects="1" showGuides="1">
      <p:cViewPr>
        <p:scale>
          <a:sx n="25" d="100"/>
          <a:sy n="25" d="100"/>
        </p:scale>
        <p:origin x="730" y="-41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4388900" rtl="0" eaLnBrk="1" fontAlgn="auto" latinLnBrk="0" hangingPunct="1">
              <a:lnSpc>
                <a:spcPct val="100000"/>
              </a:lnSpc>
              <a:spcBef>
                <a:spcPts val="0"/>
              </a:spcBef>
              <a:spcAft>
                <a:spcPts val="0"/>
              </a:spcAft>
              <a:buClrTx/>
              <a:buSzPts val="1400"/>
              <a:buFontTx/>
              <a:buNone/>
              <a:tabLst/>
              <a:defRPr/>
            </a:pPr>
            <a:r>
              <a:rPr lang="en-GB" sz="800" b="0" i="0" u="none" strike="noStrike" noProof="0" dirty="0">
                <a:solidFill>
                  <a:srgbClr val="000000"/>
                </a:solidFill>
                <a:effectLst/>
                <a:latin typeface="Times New Roman" panose="02020603050405020304" pitchFamily="18" charset="0"/>
              </a:rPr>
              <a:t>The prevalence of this system includes continuous and low-level fluoride exposure, which safely and cost-effectively strengthens enamel for all members of the public, regardless of socioeconomic status (</a:t>
            </a:r>
            <a:r>
              <a:rPr lang="en-GB" sz="800" b="0" i="0" u="none" strike="noStrike" noProof="0" dirty="0" err="1">
                <a:solidFill>
                  <a:srgbClr val="000000"/>
                </a:solidFill>
                <a:effectLst/>
                <a:latin typeface="Times New Roman" panose="02020603050405020304" pitchFamily="18" charset="0"/>
              </a:rPr>
              <a:t>Moothedath</a:t>
            </a:r>
            <a:r>
              <a:rPr lang="en-GB" sz="800" b="0" i="0" u="none" strike="noStrike" noProof="0" dirty="0">
                <a:solidFill>
                  <a:srgbClr val="000000"/>
                </a:solidFill>
                <a:effectLst/>
                <a:latin typeface="Times New Roman" panose="02020603050405020304" pitchFamily="18" charset="0"/>
              </a:rPr>
              <a:t> </a:t>
            </a:r>
            <a:r>
              <a:rPr lang="en-GB" sz="800" b="0" i="1" u="none" strike="noStrike" noProof="0" dirty="0">
                <a:solidFill>
                  <a:srgbClr val="000000"/>
                </a:solidFill>
                <a:effectLst/>
                <a:latin typeface="Times New Roman" panose="02020603050405020304" pitchFamily="18" charset="0"/>
              </a:rPr>
              <a:t>et al. </a:t>
            </a:r>
            <a:r>
              <a:rPr lang="en-GB" sz="800" b="0" i="0" u="none" strike="noStrike" noProof="0" dirty="0">
                <a:solidFill>
                  <a:srgbClr val="000000"/>
                </a:solidFill>
                <a:effectLst/>
                <a:latin typeface="Times New Roman" panose="02020603050405020304" pitchFamily="18" charset="0"/>
              </a:rPr>
              <a:t>2026). The UK faces a major challenge in dental health, and tooth decay is the most common reason for hospital admissions among children aged 5 to 9 years (Fluoridation, 2026). Similar to the context, Yeh </a:t>
            </a:r>
            <a:r>
              <a:rPr lang="en-GB" sz="800" b="0" i="1" u="none" strike="noStrike" noProof="0" dirty="0">
                <a:solidFill>
                  <a:srgbClr val="000000"/>
                </a:solidFill>
                <a:effectLst/>
                <a:latin typeface="Times New Roman" panose="02020603050405020304" pitchFamily="18" charset="0"/>
              </a:rPr>
              <a:t>et al. </a:t>
            </a:r>
            <a:r>
              <a:rPr lang="en-GB" sz="800" b="0" i="0" u="none" strike="noStrike" noProof="0" dirty="0">
                <a:solidFill>
                  <a:srgbClr val="000000"/>
                </a:solidFill>
                <a:effectLst/>
                <a:latin typeface="Times New Roman" panose="02020603050405020304" pitchFamily="18" charset="0"/>
              </a:rPr>
              <a:t>(2025) have highlighted that Fluoridation is used to be handled by public health bodies to reduce the burden of tooth decay. However, the admissions for tooth decay are costly for the NHS and distressing for families. Therefore, balancing the socio-economic facts with healthcare policies within the NHS is important to provide a healthy structure to children from different backgrounds.</a:t>
            </a:r>
          </a:p>
          <a:p>
            <a:pPr marL="0" marR="0" lvl="0" indent="0" algn="l" defTabSz="4388900" rtl="0" eaLnBrk="1" fontAlgn="auto" latinLnBrk="0" hangingPunct="1">
              <a:lnSpc>
                <a:spcPct val="100000"/>
              </a:lnSpc>
              <a:spcBef>
                <a:spcPts val="0"/>
              </a:spcBef>
              <a:spcAft>
                <a:spcPts val="0"/>
              </a:spcAft>
              <a:buClrTx/>
              <a:buSzPts val="1400"/>
              <a:buFontTx/>
              <a:buNone/>
              <a:tabLst/>
              <a:defRPr/>
            </a:pPr>
            <a:r>
              <a:rPr lang="en-GB" sz="800" b="0" i="0" u="none" strike="noStrike" noProof="0" dirty="0">
                <a:solidFill>
                  <a:srgbClr val="000000"/>
                </a:solidFill>
                <a:effectLst/>
                <a:latin typeface="Times New Roman" panose="02020603050405020304" pitchFamily="18" charset="0"/>
              </a:rPr>
              <a:t>Rationale </a:t>
            </a:r>
          </a:p>
          <a:p>
            <a:pPr algn="just" rtl="0">
              <a:spcBef>
                <a:spcPts val="0"/>
              </a:spcBef>
              <a:spcAft>
                <a:spcPts val="0"/>
              </a:spcAft>
            </a:pPr>
            <a:r>
              <a:rPr lang="en-GB" sz="800" b="0" i="0" u="none" strike="noStrike" noProof="0" dirty="0">
                <a:solidFill>
                  <a:srgbClr val="000000"/>
                </a:solidFill>
                <a:effectLst/>
                <a:latin typeface="Times New Roman" panose="02020603050405020304" pitchFamily="18" charset="0"/>
              </a:rPr>
              <a:t>It has been recognised that dental caries or tooth decay remains a leading reason for preventable childhood hospitalisation in the UK healthcare system, and it mainly affects families in low-socioeconomic areas (Kaddour </a:t>
            </a:r>
            <a:r>
              <a:rPr lang="en-GB" sz="800" b="0" i="1" u="none" strike="noStrike" noProof="0" dirty="0">
                <a:solidFill>
                  <a:srgbClr val="000000"/>
                </a:solidFill>
                <a:effectLst/>
                <a:latin typeface="Times New Roman" panose="02020603050405020304" pitchFamily="18" charset="0"/>
              </a:rPr>
              <a:t>et al. </a:t>
            </a:r>
            <a:r>
              <a:rPr lang="en-GB" sz="800" b="0" i="0" u="none" strike="noStrike" noProof="0" dirty="0">
                <a:solidFill>
                  <a:srgbClr val="000000"/>
                </a:solidFill>
                <a:effectLst/>
                <a:latin typeface="Times New Roman" panose="02020603050405020304" pitchFamily="18" charset="0"/>
              </a:rPr>
              <a:t>2023). Community water fluoridation is known as a highly cost-effective population-level intervention (Almutairi </a:t>
            </a:r>
            <a:r>
              <a:rPr lang="en-GB" sz="800" b="0" i="1" u="none" strike="noStrike" noProof="0" dirty="0">
                <a:solidFill>
                  <a:srgbClr val="000000"/>
                </a:solidFill>
                <a:effectLst/>
                <a:latin typeface="Times New Roman" panose="02020603050405020304" pitchFamily="18" charset="0"/>
              </a:rPr>
              <a:t>et al. </a:t>
            </a:r>
            <a:r>
              <a:rPr lang="en-GB" sz="800" b="0" i="0" u="none" strike="noStrike" noProof="0" dirty="0">
                <a:solidFill>
                  <a:srgbClr val="000000"/>
                </a:solidFill>
                <a:effectLst/>
                <a:latin typeface="Times New Roman" panose="02020603050405020304" pitchFamily="18" charset="0"/>
              </a:rPr>
              <a:t>2026). However, socioeconomic factors and other constraints in the UK healthcare system lower its effectiveness, leading to a health equity gap (Sekhon </a:t>
            </a:r>
            <a:r>
              <a:rPr lang="en-GB" sz="800" b="0" i="1" u="none" strike="noStrike" noProof="0" dirty="0">
                <a:solidFill>
                  <a:srgbClr val="000000"/>
                </a:solidFill>
                <a:effectLst/>
                <a:latin typeface="Times New Roman" panose="02020603050405020304" pitchFamily="18" charset="0"/>
              </a:rPr>
              <a:t>et al. </a:t>
            </a:r>
            <a:r>
              <a:rPr lang="en-GB" sz="800" b="0" i="0" u="none" strike="noStrike" noProof="0" dirty="0">
                <a:solidFill>
                  <a:srgbClr val="000000"/>
                </a:solidFill>
                <a:effectLst/>
                <a:latin typeface="Times New Roman" panose="02020603050405020304" pitchFamily="18" charset="0"/>
              </a:rPr>
              <a:t>2025). Therefore, a secondary systematic review can be conducted, with critical appraisal and synthesis of high-level global and regional evidence. This research will clarify how water fluoridation actively contributes to decreasing socioeconomic oral health inequalities among UK children, and provide policymakers with definitive, evidence-based.</a:t>
            </a:r>
            <a:endParaRPr lang="en-GB" sz="800" b="0" noProof="0" dirty="0">
              <a:effectLst/>
            </a:endParaRPr>
          </a:p>
          <a:p>
            <a:r>
              <a:rPr lang="en-GB" sz="800" b="0" noProof="0" dirty="0">
                <a:effectLst/>
              </a:rPr>
              <a:t>Impact </a:t>
            </a:r>
          </a:p>
          <a:p>
            <a:r>
              <a:rPr lang="en-GB" sz="800" b="0" i="0" u="none" strike="noStrike" noProof="0" dirty="0">
                <a:solidFill>
                  <a:srgbClr val="000000"/>
                </a:solidFill>
                <a:effectLst/>
                <a:latin typeface="Times New Roman" panose="02020603050405020304" pitchFamily="18" charset="0"/>
              </a:rPr>
              <a:t>This research will provide data on community water fluoridation strategy implications, the constraints and strategies to address. The UK healthcare system under the NHS can be positively influenced through this research. It has been recognised that people in the poorest areas have higher rates of illness and emergency hospital visits, yet face longer waits for treatment and poorer health outcomes compared to wealthier groups. </a:t>
            </a:r>
            <a:endParaRPr lang="en-GB" sz="800" b="0" noProof="0" dirty="0">
              <a:effectLst/>
            </a:endParaRPr>
          </a:p>
          <a:p>
            <a:pPr marL="0" lvl="0" indent="0" algn="l" rtl="0">
              <a:lnSpc>
                <a:spcPct val="100000"/>
              </a:lnSpc>
              <a:spcBef>
                <a:spcPts val="0"/>
              </a:spcBef>
              <a:spcAft>
                <a:spcPts val="0"/>
              </a:spcAft>
              <a:buSzPts val="1400"/>
              <a:buNone/>
            </a:pPr>
            <a:endParaRPr lang="en-US" sz="800"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076850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fluoridation.co.uk/#:~:text=Why%20It%20Matters%20in%20the,NHS%20and%20distressing%20for%20families" TargetMode="External"/><Relationship Id="rId13" Type="http://schemas.openxmlformats.org/officeDocument/2006/relationships/hyperlink" Target="https://doi.org/10.1186/s12887-026-06543-w" TargetMode="External"/><Relationship Id="rId18" Type="http://schemas.openxmlformats.org/officeDocument/2006/relationships/hyperlink" Target="https://doi.org/10.1186/s12903-023-03373-5" TargetMode="External"/><Relationship Id="rId3" Type="http://schemas.openxmlformats.org/officeDocument/2006/relationships/image" Target="../media/image10.png"/><Relationship Id="rId7" Type="http://schemas.openxmlformats.org/officeDocument/2006/relationships/hyperlink" Target="https://doi.org/10.1177/00220345251394295" TargetMode="External"/><Relationship Id="rId12" Type="http://schemas.openxmlformats.org/officeDocument/2006/relationships/hyperlink" Target="https://researchbriefings.files.parliament.uk/documents/POST-PB-0063/POST-PB-0063.pdf" TargetMode="External"/><Relationship Id="rId17" Type="http://schemas.openxmlformats.org/officeDocument/2006/relationships/hyperlink" Target="https://doi.org/10.1186/s13643-025-03008-6" TargetMode="External"/><Relationship Id="rId2" Type="http://schemas.openxmlformats.org/officeDocument/2006/relationships/notesSlide" Target="../notesSlides/notesSlide1.xml"/><Relationship Id="rId16" Type="http://schemas.openxmlformats.org/officeDocument/2006/relationships/hyperlink" Target="https://www.rcseng.ac.uk/news-and-events/media-centre/press-releases/dental-stats-sept-25/" TargetMode="External"/><Relationship Id="rId20" Type="http://schemas.openxmlformats.org/officeDocument/2006/relationships/hyperlink" Target="https://doi.org/10.3390/healthcare13172246" TargetMode="External"/><Relationship Id="rId1" Type="http://schemas.openxmlformats.org/officeDocument/2006/relationships/slideLayout" Target="../slideLayouts/slideLayout2.xml"/><Relationship Id="rId6" Type="http://schemas.openxmlformats.org/officeDocument/2006/relationships/hyperlink" Target="https://doi.org/10.1016/j.identj.2026.109619" TargetMode="External"/><Relationship Id="rId11" Type="http://schemas.openxmlformats.org/officeDocument/2006/relationships/hyperlink" Target="https://doi.org/10.1136/bmjopen-2023-072171" TargetMode="External"/><Relationship Id="rId5" Type="http://schemas.openxmlformats.org/officeDocument/2006/relationships/image" Target="../media/image12.png"/><Relationship Id="rId15" Type="http://schemas.openxmlformats.org/officeDocument/2006/relationships/hyperlink" Target="https://stateofchildhealth.rcpch.ac.uk/evidence/prevention-of-ill-health/oral-health/" TargetMode="External"/><Relationship Id="rId10" Type="http://schemas.openxmlformats.org/officeDocument/2006/relationships/hyperlink" Target="https://www.gov.uk/government/statistics/oral-health-survey-of-5-year-old-schoolchildren-2024" TargetMode="External"/><Relationship Id="rId19" Type="http://schemas.openxmlformats.org/officeDocument/2006/relationships/hyperlink" Target="https://doi.org/10.1080/09581596.2025.2605755" TargetMode="External"/><Relationship Id="rId4" Type="http://schemas.openxmlformats.org/officeDocument/2006/relationships/image" Target="../media/image11.png"/><Relationship Id="rId9" Type="http://schemas.openxmlformats.org/officeDocument/2006/relationships/hyperlink" Target="https://assets.publishing.service.gov.uk/media/6051f994d3bf7f0453f7b9a9/Inequalities_in_oral_health_in_England.pdf" TargetMode="External"/><Relationship Id="rId14" Type="http://schemas.openxmlformats.org/officeDocument/2006/relationships/hyperlink" Target="https://doi.org/10.3390/pediatric16020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777240" y="19735199"/>
            <a:ext cx="42095285" cy="2821408"/>
          </a:xfrm>
        </p:spPr>
        <p:txBody>
          <a:bodyPr>
            <a:normAutofit fontScale="90000"/>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t>
            </a:r>
            <a:r>
              <a:rPr lang="en-GB" sz="5400" b="1" dirty="0">
                <a:latin typeface="Arial" panose="020B0604020202020204" pitchFamily="34" charset="0"/>
                <a:cs typeface="Arial" panose="020B0604020202020204" pitchFamily="34" charset="0"/>
              </a:rPr>
              <a:t>Vignesh </a:t>
            </a:r>
            <a:r>
              <a:rPr lang="en-GB" sz="5400" b="1" dirty="0" err="1">
                <a:latin typeface="Arial" panose="020B0604020202020204" pitchFamily="34" charset="0"/>
                <a:cs typeface="Arial" panose="020B0604020202020204" pitchFamily="34" charset="0"/>
              </a:rPr>
              <a:t>Kalsariya</a:t>
            </a:r>
            <a:br>
              <a:rPr lang="en-GB" sz="5400" b="1"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a:t>
            </a:r>
            <a:r>
              <a:rPr lang="en-GB" sz="5400" b="1" dirty="0">
                <a:latin typeface="Arial" panose="020B0604020202020204" pitchFamily="34" charset="0"/>
                <a:cs typeface="Arial" panose="020B0604020202020204" pitchFamily="34" charset="0"/>
              </a:rPr>
              <a:t>: 2525353</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103697" y="24496294"/>
            <a:ext cx="40397229" cy="529389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10009472" y="5358865"/>
            <a:ext cx="29036209" cy="13383536"/>
          </a:xfrm>
          <a:prstGeom prst="rect">
            <a:avLst/>
          </a:prstGeom>
          <a:noFill/>
        </p:spPr>
        <p:txBody>
          <a:bodyPr wrap="square" rtlCol="0">
            <a:spAutoFit/>
          </a:bodyPr>
          <a:lstStyle/>
          <a:p>
            <a:pPr algn="ctr"/>
            <a:r>
              <a:rPr lang="en-GB" sz="8800" b="1" dirty="0">
                <a:latin typeface="Arial" panose="020B0604020202020204" pitchFamily="34" charset="0"/>
                <a:ea typeface="Arial" panose="020B0604020202020204" pitchFamily="34" charset="0"/>
              </a:rPr>
              <a:t>LCHS7008</a:t>
            </a:r>
            <a:endParaRPr lang="en-GB" sz="8800" b="1" i="0" u="none" strike="noStrike" dirty="0">
              <a:effectLst/>
              <a:latin typeface="Arial" panose="020B0604020202020204" pitchFamily="34" charset="0"/>
              <a:cs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PROGRAMME: MSC PUBLIC HEALTH AND SOCIAL CARE IN PRACTICE</a:t>
            </a:r>
            <a:endParaRPr lang="en-GB" sz="7200" dirty="0">
              <a:latin typeface="Arial" panose="020B0604020202020204" pitchFamily="34" charset="0"/>
              <a:ea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MODULE: PRACTICE-BASED RESEARCH</a:t>
            </a:r>
          </a:p>
          <a:p>
            <a:pPr algn="ctr">
              <a:lnSpc>
                <a:spcPct val="150000"/>
              </a:lnSpc>
            </a:pPr>
            <a:r>
              <a:rPr lang="en-GB" sz="8800" b="1" dirty="0">
                <a:latin typeface="Arial" panose="020B0604020202020204" pitchFamily="34" charset="0"/>
                <a:ea typeface="Arial" panose="020B0604020202020204" pitchFamily="34" charset="0"/>
              </a:rPr>
              <a:t>ASSIGNMENT TITLE: COMPONENT 1 POSTER PRESENTATION</a:t>
            </a:r>
          </a:p>
          <a:p>
            <a:pPr algn="ctr">
              <a:lnSpc>
                <a:spcPct val="150000"/>
              </a:lnSpc>
            </a:pPr>
            <a:r>
              <a:rPr lang="en-US" sz="8800" b="1" dirty="0">
                <a:solidFill>
                  <a:srgbClr val="000000"/>
                </a:solidFill>
                <a:latin typeface="Arial Bold"/>
                <a:ea typeface="Arial Bold"/>
                <a:cs typeface="Arial Bold"/>
                <a:sym typeface="Arial Bold"/>
              </a:rPr>
              <a:t>LECTURER: Dr Zeno Leung</a:t>
            </a: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69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71558" y="5652741"/>
            <a:ext cx="9786490" cy="2320806"/>
          </a:xfrm>
        </p:spPr>
        <p:txBody>
          <a:bodyPr/>
          <a:lstStyle/>
          <a:p>
            <a:pPr marL="342900" indent="-342900" algn="just" rtl="0" fontAlgn="base">
              <a:lnSpc>
                <a:spcPct val="150000"/>
              </a:lnSpc>
              <a:spcBef>
                <a:spcPts val="0"/>
              </a:spcBef>
              <a:spcAft>
                <a:spcPts val="0"/>
              </a:spcAft>
              <a:buFont typeface="Arial" panose="020B0604020202020204" pitchFamily="34" charset="0"/>
              <a:buChar char="•"/>
            </a:pPr>
            <a:r>
              <a:rPr lang="en-US" sz="2800" b="0" i="0" u="none" strike="noStrike" dirty="0">
                <a:solidFill>
                  <a:srgbClr val="000000"/>
                </a:solidFill>
                <a:effectLst/>
                <a:latin typeface="Arial" panose="020B0604020202020204" pitchFamily="34" charset="0"/>
                <a:cs typeface="Arial" panose="020B0604020202020204" pitchFamily="34" charset="0"/>
              </a:rPr>
              <a:t>As per the analysis of Sengupta </a:t>
            </a:r>
            <a:r>
              <a:rPr lang="en-US" sz="2800" b="0" i="1" u="none" strike="noStrike" dirty="0">
                <a:solidFill>
                  <a:srgbClr val="000000"/>
                </a:solidFill>
                <a:effectLst/>
                <a:latin typeface="Arial" panose="020B0604020202020204" pitchFamily="34" charset="0"/>
                <a:cs typeface="Arial" panose="020B0604020202020204" pitchFamily="34" charset="0"/>
              </a:rPr>
              <a:t>et al. </a:t>
            </a:r>
            <a:r>
              <a:rPr lang="en-US" sz="2800" b="0" i="0" u="none" strike="noStrike" dirty="0">
                <a:solidFill>
                  <a:srgbClr val="000000"/>
                </a:solidFill>
                <a:effectLst/>
                <a:latin typeface="Arial" panose="020B0604020202020204" pitchFamily="34" charset="0"/>
                <a:cs typeface="Arial" panose="020B0604020202020204" pitchFamily="34" charset="0"/>
              </a:rPr>
              <a:t>(2023), the social class gradient regarding dental caries is significantly flatter in fluoridated areas.</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593547" y="4754192"/>
            <a:ext cx="9734556" cy="716248"/>
          </a:xfrm>
        </p:spPr>
        <p:txBody>
          <a:bodyPr/>
          <a:lstStyle/>
          <a:p>
            <a:r>
              <a:rPr lang="en-GB" sz="40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77180" y="7720588"/>
            <a:ext cx="10038660" cy="800211"/>
          </a:xfrm>
        </p:spPr>
        <p:txBody>
          <a:bodyPr/>
          <a:lstStyle/>
          <a:p>
            <a:r>
              <a:rPr lang="en-GB" sz="4000" dirty="0">
                <a:solidFill>
                  <a:prstClr val="black"/>
                </a:solidFill>
                <a:latin typeface="Arial" panose="020B0604020202020204" pitchFamily="34" charset="0"/>
                <a:cs typeface="Arial" panose="020B0604020202020204" pitchFamily="34" charset="0"/>
              </a:rPr>
              <a:t>Background</a:t>
            </a:r>
            <a:endParaRPr lang="en-GB" sz="4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344249" y="24498491"/>
            <a:ext cx="10048874" cy="6284968"/>
          </a:xfrm>
        </p:spPr>
        <p:txBody>
          <a:bodyPr/>
          <a:lstStyle/>
          <a:p>
            <a:pPr marL="388620" lvl="1" indent="-194310" algn="just">
              <a:lnSpc>
                <a:spcPct val="150000"/>
              </a:lnSpc>
              <a:buFont typeface="Arial"/>
              <a:buChar char="•"/>
            </a:pPr>
            <a:r>
              <a:rPr lang="en-GB" sz="2800" b="0" i="0" u="none" strike="noStrike" noProof="0" dirty="0">
                <a:solidFill>
                  <a:srgbClr val="000000"/>
                </a:solidFill>
                <a:effectLst/>
                <a:latin typeface="Arial" panose="020B0604020202020204" pitchFamily="34" charset="0"/>
                <a:cs typeface="Arial" panose="020B0604020202020204" pitchFamily="34" charset="0"/>
              </a:rPr>
              <a:t>It has been recognised that “Community Water Fluoridation” is defined as the controlled adjustment of natural fluoride concentration within a public water supply to an optimal level, around 0.7 mg/L, in order to prevent tooth decay (</a:t>
            </a:r>
            <a:r>
              <a:rPr lang="en-GB" sz="2800" b="0" i="0" u="none" strike="noStrike" noProof="0" dirty="0" err="1">
                <a:solidFill>
                  <a:srgbClr val="000000"/>
                </a:solidFill>
                <a:effectLst/>
                <a:latin typeface="Arial" panose="020B0604020202020204" pitchFamily="34" charset="0"/>
                <a:cs typeface="Arial" panose="020B0604020202020204" pitchFamily="34" charset="0"/>
              </a:rPr>
              <a:t>Pontigo</a:t>
            </a:r>
            <a:r>
              <a:rPr lang="en-GB" sz="2800" b="0" i="0" u="none" strike="noStrike" noProof="0" dirty="0">
                <a:solidFill>
                  <a:srgbClr val="000000"/>
                </a:solidFill>
                <a:effectLst/>
                <a:latin typeface="Arial" panose="020B0604020202020204" pitchFamily="34" charset="0"/>
                <a:cs typeface="Arial" panose="020B0604020202020204" pitchFamily="34" charset="0"/>
              </a:rPr>
              <a:t>-Loyola </a:t>
            </a:r>
            <a:r>
              <a:rPr lang="en-GB" sz="2800" b="0" i="1" u="none" strike="noStrike" noProof="0" dirty="0">
                <a:solidFill>
                  <a:srgbClr val="000000"/>
                </a:solidFill>
                <a:effectLst/>
                <a:latin typeface="Arial" panose="020B0604020202020204" pitchFamily="34" charset="0"/>
                <a:cs typeface="Arial" panose="020B0604020202020204" pitchFamily="34" charset="0"/>
              </a:rPr>
              <a:t>et al. </a:t>
            </a:r>
            <a:r>
              <a:rPr lang="en-GB" sz="2800" b="0" i="0" u="none" strike="noStrike" noProof="0" dirty="0">
                <a:solidFill>
                  <a:srgbClr val="000000"/>
                </a:solidFill>
                <a:effectLst/>
                <a:latin typeface="Arial" panose="020B0604020202020204" pitchFamily="34" charset="0"/>
                <a:cs typeface="Arial" panose="020B0604020202020204" pitchFamily="34" charset="0"/>
              </a:rPr>
              <a:t>2024). </a:t>
            </a:r>
          </a:p>
          <a:p>
            <a:pPr marL="388620" lvl="1" indent="-194310" algn="just">
              <a:lnSpc>
                <a:spcPct val="150000"/>
              </a:lnSpc>
              <a:buFont typeface="Arial"/>
              <a:buChar char="•"/>
            </a:pPr>
            <a:r>
              <a:rPr lang="en-GB" sz="2800" b="0" i="0" u="none" strike="noStrike" noProof="0" dirty="0">
                <a:solidFill>
                  <a:srgbClr val="000000"/>
                </a:solidFill>
                <a:effectLst/>
                <a:latin typeface="Arial" panose="020B0604020202020204" pitchFamily="34" charset="0"/>
                <a:cs typeface="Arial" panose="020B0604020202020204" pitchFamily="34" charset="0"/>
              </a:rPr>
              <a:t>On the other hand, different socioeconomic factors and healthcare constraints, such as a lack of funding, lower the effectiveness of the Water Fluoridation strategies and programs in a negative way (Sexton </a:t>
            </a:r>
            <a:r>
              <a:rPr lang="en-GB" sz="2800" b="0" i="1" u="none" strike="noStrike" noProof="0" dirty="0">
                <a:solidFill>
                  <a:srgbClr val="000000"/>
                </a:solidFill>
                <a:effectLst/>
                <a:latin typeface="Arial" panose="020B0604020202020204" pitchFamily="34" charset="0"/>
                <a:cs typeface="Arial" panose="020B0604020202020204" pitchFamily="34" charset="0"/>
              </a:rPr>
              <a:t>et al. </a:t>
            </a:r>
            <a:r>
              <a:rPr lang="en-GB" sz="2800" b="0" i="0" u="none" strike="noStrike" noProof="0" dirty="0">
                <a:solidFill>
                  <a:srgbClr val="000000"/>
                </a:solidFill>
                <a:effectLst/>
                <a:latin typeface="Arial" panose="020B0604020202020204" pitchFamily="34" charset="0"/>
                <a:cs typeface="Arial" panose="020B0604020202020204" pitchFamily="34" charset="0"/>
              </a:rPr>
              <a:t>2026). </a:t>
            </a:r>
            <a:endParaRPr lang="en-GB" sz="2800" noProof="0" dirty="0">
              <a:solidFill>
                <a:srgbClr val="000000"/>
              </a:solidFill>
              <a:latin typeface="Arial" panose="020B0604020202020204" pitchFamily="34" charset="0"/>
              <a:ea typeface="Arial"/>
              <a:cs typeface="Arial" panose="020B0604020202020204" pitchFamily="34" charset="0"/>
              <a:sym typeface="Arial"/>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637914" y="23390019"/>
            <a:ext cx="10048875" cy="861766"/>
          </a:xfrm>
        </p:spPr>
        <p:txBody>
          <a:bodyPr/>
          <a:lstStyle/>
          <a:p>
            <a:pPr lvl="0"/>
            <a:r>
              <a:rPr lang="en-GB" sz="4400" dirty="0">
                <a:solidFill>
                  <a:prstClr val="black"/>
                </a:solidFill>
                <a:latin typeface="Arial" panose="020B0604020202020204" pitchFamily="34" charset="0"/>
                <a:cs typeface="Arial" panose="020B0604020202020204" pitchFamily="34" charset="0"/>
              </a:rPr>
              <a:t>Literature Review</a:t>
            </a:r>
            <a:endParaRPr lang="en-GB" sz="4400" b="0" dirty="0">
              <a:solidFill>
                <a:prstClr val="black"/>
              </a:solidFill>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488669" y="24211411"/>
            <a:ext cx="9819092" cy="6434767"/>
          </a:xfrm>
        </p:spPr>
        <p:txBody>
          <a:bodyPr/>
          <a:lstStyle/>
          <a:p>
            <a:pPr marL="342900" marR="0" lvl="0" indent="-342900" algn="just" rtl="0">
              <a:lnSpc>
                <a:spcPct val="150000"/>
              </a:lnSpc>
              <a:spcBef>
                <a:spcPts val="0"/>
              </a:spcBef>
              <a:spcAft>
                <a:spcPts val="0"/>
              </a:spcAft>
              <a:buClr>
                <a:schemeClr val="dk1"/>
              </a:buClr>
              <a:buSzPts val="2000"/>
              <a:buFont typeface="Arial"/>
              <a:buChar char="●"/>
            </a:pPr>
            <a:r>
              <a:rPr lang="en-US" sz="2800" b="0" i="0" u="none" strike="noStrike" cap="none" dirty="0">
                <a:solidFill>
                  <a:schemeClr val="dk1"/>
                </a:solidFill>
                <a:latin typeface="Arial"/>
                <a:ea typeface="Arial"/>
                <a:cs typeface="Arial"/>
                <a:sym typeface="Arial"/>
              </a:rPr>
              <a:t>The research is important because PND prevalence is growing significantly, and women face barriers when seeking support.</a:t>
            </a:r>
          </a:p>
          <a:p>
            <a:pPr marL="342900" marR="0" lvl="0" indent="-342900" algn="just" rtl="0">
              <a:lnSpc>
                <a:spcPct val="150000"/>
              </a:lnSpc>
              <a:spcBef>
                <a:spcPts val="2000"/>
              </a:spcBef>
              <a:spcAft>
                <a:spcPts val="0"/>
              </a:spcAft>
              <a:buClr>
                <a:schemeClr val="dk1"/>
              </a:buClr>
              <a:buSzPts val="2000"/>
              <a:buFont typeface="Arial"/>
              <a:buChar char="●"/>
            </a:pPr>
            <a:r>
              <a:rPr lang="en-US" sz="2800" b="0" i="0" u="none" strike="noStrike" cap="none" dirty="0">
                <a:solidFill>
                  <a:schemeClr val="dk1"/>
                </a:solidFill>
                <a:latin typeface="Arial"/>
                <a:ea typeface="Arial"/>
                <a:cs typeface="Arial"/>
                <a:sym typeface="Arial"/>
              </a:rPr>
              <a:t>Minor and major depressive symptoms at 6 weeks postpartum was 41.49% (Qi et al., 2022). </a:t>
            </a:r>
          </a:p>
          <a:p>
            <a:pPr marL="342900" marR="0" lvl="0" indent="-342900" algn="just" rtl="0">
              <a:lnSpc>
                <a:spcPct val="150000"/>
              </a:lnSpc>
              <a:spcBef>
                <a:spcPts val="2000"/>
              </a:spcBef>
              <a:spcAft>
                <a:spcPts val="0"/>
              </a:spcAft>
              <a:buClr>
                <a:schemeClr val="dk1"/>
              </a:buClr>
              <a:buSzPts val="2000"/>
              <a:buFont typeface="Arial"/>
              <a:buChar char="●"/>
            </a:pPr>
            <a:r>
              <a:rPr lang="en-US" sz="2800" b="0" i="0" u="none" strike="noStrike" cap="none" dirty="0">
                <a:solidFill>
                  <a:schemeClr val="dk1"/>
                </a:solidFill>
                <a:latin typeface="Arial"/>
                <a:ea typeface="Arial"/>
                <a:cs typeface="Arial"/>
                <a:sym typeface="Arial"/>
              </a:rPr>
              <a:t>A negative association between postpartum depression and social support has been recorded, reflecting that strong social support acts as a protective factor (</a:t>
            </a:r>
            <a:r>
              <a:rPr lang="en-US" sz="2800" b="0" i="0" u="none" strike="noStrike" cap="none" dirty="0" err="1">
                <a:solidFill>
                  <a:schemeClr val="dk1"/>
                </a:solidFill>
                <a:latin typeface="Arial"/>
                <a:ea typeface="Arial"/>
                <a:cs typeface="Arial"/>
                <a:sym typeface="Arial"/>
              </a:rPr>
              <a:t>Ekpenyong</a:t>
            </a:r>
            <a:r>
              <a:rPr lang="en-US" sz="2800" b="0" i="0" u="none" strike="noStrike" cap="none" dirty="0">
                <a:solidFill>
                  <a:schemeClr val="dk1"/>
                </a:solidFill>
                <a:latin typeface="Arial"/>
                <a:ea typeface="Arial"/>
                <a:cs typeface="Arial"/>
                <a:sym typeface="Arial"/>
              </a:rPr>
              <a:t> and </a:t>
            </a:r>
            <a:r>
              <a:rPr lang="en-US" sz="2800" b="0" i="0" u="none" strike="noStrike" cap="none" dirty="0" err="1">
                <a:solidFill>
                  <a:schemeClr val="dk1"/>
                </a:solidFill>
                <a:latin typeface="Arial"/>
                <a:ea typeface="Arial"/>
                <a:cs typeface="Arial"/>
                <a:sym typeface="Arial"/>
              </a:rPr>
              <a:t>Munshitha</a:t>
            </a:r>
            <a:r>
              <a:rPr lang="en-US" sz="2800" b="0" i="0" u="none" strike="noStrike" cap="none" dirty="0">
                <a:solidFill>
                  <a:schemeClr val="dk1"/>
                </a:solidFill>
                <a:latin typeface="Arial"/>
                <a:ea typeface="Arial"/>
                <a:cs typeface="Arial"/>
                <a:sym typeface="Arial"/>
              </a:rPr>
              <a:t>, 2023).</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631109" y="15720544"/>
            <a:ext cx="10047018" cy="738656"/>
          </a:xfrm>
        </p:spPr>
        <p:txBody>
          <a:bodyPr/>
          <a:lstStyle/>
          <a:p>
            <a:r>
              <a:rPr lang="en-GB" sz="3600" dirty="0">
                <a:latin typeface="Arial" panose="020B0604020202020204" pitchFamily="34" charset="0"/>
                <a:cs typeface="Arial" panose="020B0604020202020204" pitchFamily="34" charset="0"/>
              </a:rPr>
              <a:t>Research Question and Aim</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441579" y="16567549"/>
            <a:ext cx="9819092" cy="14506706"/>
          </a:xfrm>
        </p:spPr>
        <p:txBody>
          <a:bodyPr/>
          <a:lstStyle/>
          <a:p>
            <a:pPr marL="571500" indent="-571500" algn="just">
              <a:lnSpc>
                <a:spcPct val="150000"/>
              </a:lnSpc>
              <a:buFont typeface="Wingdings" panose="05000000000000000000" pitchFamily="2" charset="2"/>
              <a:buChar char="q"/>
            </a:pPr>
            <a:r>
              <a:rPr lang="en-GB" sz="2800" b="1" u="sng" dirty="0">
                <a:latin typeface="Arial" panose="020B0604020202020204" pitchFamily="34" charset="0"/>
                <a:cs typeface="Arial" panose="020B0604020202020204" pitchFamily="34" charset="0"/>
              </a:rPr>
              <a:t>Aim</a:t>
            </a:r>
            <a:r>
              <a:rPr lang="en-GB" sz="2800" b="1" i="1"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2800" dirty="0">
                <a:latin typeface="Arial" panose="020B0604020202020204" pitchFamily="34" charset="0"/>
                <a:cs typeface="Arial" panose="020B0604020202020204" pitchFamily="34" charset="0"/>
              </a:rPr>
              <a:t>The research will focus on examining the impact of community water fluoridation on socioeconomic inequalities in dental health outcomes among children  in the UK </a:t>
            </a:r>
          </a:p>
          <a:p>
            <a:pPr marL="571500" indent="-571500" algn="just">
              <a:lnSpc>
                <a:spcPct val="150000"/>
              </a:lnSpc>
              <a:buFont typeface="Wingdings" panose="05000000000000000000" pitchFamily="2" charset="2"/>
              <a:buChar char="q"/>
            </a:pPr>
            <a:r>
              <a:rPr lang="en-GB" sz="2800" b="1" i="1" u="sng" dirty="0">
                <a:latin typeface="Arial" panose="020B0604020202020204" pitchFamily="34" charset="0"/>
                <a:cs typeface="Arial" panose="020B0604020202020204" pitchFamily="34" charset="0"/>
              </a:rPr>
              <a:t>Objectives </a:t>
            </a:r>
            <a:endParaRPr lang="en-GB" sz="2800" u="sng" dirty="0">
              <a:latin typeface="Arial" panose="020B0604020202020204" pitchFamily="34" charset="0"/>
              <a:cs typeface="Arial" panose="020B0604020202020204" pitchFamily="34" charset="0"/>
            </a:endParaRPr>
          </a:p>
          <a:p>
            <a:pPr marL="457200" marR="0" lvl="0" indent="-457200" algn="just" rtl="0">
              <a:lnSpc>
                <a:spcPct val="150000"/>
              </a:lnSpc>
              <a:spcBef>
                <a:spcPts val="2000"/>
              </a:spcBef>
              <a:spcAft>
                <a:spcPts val="0"/>
              </a:spcAft>
              <a:buClr>
                <a:schemeClr val="dk1"/>
              </a:buClr>
              <a:buSzPts val="2000"/>
              <a:buFont typeface="Arial" panose="020B0604020202020204" pitchFamily="34" charset="0"/>
              <a:buChar char="•"/>
            </a:pPr>
            <a:r>
              <a:rPr lang="en-US" sz="2800" b="0" i="0" u="none" strike="noStrike" cap="none" dirty="0">
                <a:solidFill>
                  <a:schemeClr val="dk1"/>
                </a:solidFill>
                <a:latin typeface="Arial"/>
                <a:ea typeface="Arial"/>
                <a:cs typeface="Arial"/>
                <a:sym typeface="Arial"/>
              </a:rPr>
              <a:t>To identify and critically appraise the impact of community water fluoridation programs on dental caries experience among UK children </a:t>
            </a:r>
          </a:p>
          <a:p>
            <a:pPr marL="457200" marR="0" lvl="0" indent="-457200" algn="just" rtl="0">
              <a:lnSpc>
                <a:spcPct val="150000"/>
              </a:lnSpc>
              <a:spcBef>
                <a:spcPts val="2000"/>
              </a:spcBef>
              <a:spcAft>
                <a:spcPts val="0"/>
              </a:spcAft>
              <a:buClr>
                <a:schemeClr val="dk1"/>
              </a:buClr>
              <a:buSzPts val="2000"/>
              <a:buFont typeface="Arial" panose="020B0604020202020204" pitchFamily="34" charset="0"/>
              <a:buChar char="•"/>
            </a:pPr>
            <a:r>
              <a:rPr lang="en-GB" sz="2800" b="0" i="0" u="none" strike="noStrike" cap="none" noProof="0" dirty="0">
                <a:solidFill>
                  <a:schemeClr val="dk1"/>
                </a:solidFill>
                <a:latin typeface="Arial"/>
                <a:ea typeface="Arial"/>
                <a:cs typeface="Arial"/>
                <a:sym typeface="Arial"/>
              </a:rPr>
              <a:t>To analyse the ways in which community water fluoridation reduces the gap in oral health outcomes between children from the most deprived and least deprived socioeconomic backgrounds in the UK</a:t>
            </a:r>
          </a:p>
          <a:p>
            <a:pPr marL="457200" marR="0" lvl="0" indent="-457200" algn="just" rtl="0">
              <a:lnSpc>
                <a:spcPct val="150000"/>
              </a:lnSpc>
              <a:spcBef>
                <a:spcPts val="2000"/>
              </a:spcBef>
              <a:spcAft>
                <a:spcPts val="0"/>
              </a:spcAft>
              <a:buClr>
                <a:schemeClr val="dk1"/>
              </a:buClr>
              <a:buSzPts val="2000"/>
              <a:buFont typeface="Arial" panose="020B0604020202020204" pitchFamily="34" charset="0"/>
              <a:buChar char="•"/>
            </a:pPr>
            <a:r>
              <a:rPr lang="en-GB" sz="2800" b="0" i="0" u="none" strike="noStrike" cap="none" noProof="0" dirty="0">
                <a:solidFill>
                  <a:schemeClr val="dk1"/>
                </a:solidFill>
                <a:latin typeface="Arial"/>
                <a:ea typeface="Arial"/>
                <a:cs typeface="Arial"/>
                <a:sym typeface="Arial"/>
              </a:rPr>
              <a:t>To analyse the challenges that hinder community water fluoridation programs on dental caries that lead to health inequalities among UK children regarding dental health </a:t>
            </a:r>
          </a:p>
          <a:p>
            <a:pPr marL="457200" marR="0" lvl="0" indent="-457200" algn="just" rtl="0">
              <a:lnSpc>
                <a:spcPct val="150000"/>
              </a:lnSpc>
              <a:spcBef>
                <a:spcPts val="2000"/>
              </a:spcBef>
              <a:spcAft>
                <a:spcPts val="0"/>
              </a:spcAft>
              <a:buClr>
                <a:schemeClr val="dk1"/>
              </a:buClr>
              <a:buSzPts val="2000"/>
              <a:buFont typeface="Arial" panose="020B0604020202020204" pitchFamily="34" charset="0"/>
              <a:buChar char="•"/>
            </a:pPr>
            <a:r>
              <a:rPr lang="en-GB" sz="2800" b="0" i="0" u="none" strike="noStrike" cap="none" noProof="0" dirty="0">
                <a:solidFill>
                  <a:schemeClr val="dk1"/>
                </a:solidFill>
                <a:latin typeface="Arial"/>
                <a:ea typeface="Arial"/>
                <a:cs typeface="Arial"/>
                <a:sym typeface="Arial"/>
              </a:rPr>
              <a:t>To provide evidence-based recommendations for future UK public health policies for implementing water fluoridation strategies and address the health inequality in children from deprived socioeconomic backgrounds </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500880" y="9637531"/>
            <a:ext cx="10047018" cy="861766"/>
          </a:xfrm>
        </p:spPr>
        <p:txBody>
          <a:bodyPr/>
          <a:lstStyle/>
          <a:p>
            <a:r>
              <a:rPr lang="en-GB" sz="4400" dirty="0">
                <a:latin typeface="Arial" panose="020B0604020202020204" pitchFamily="34" charset="0"/>
                <a:cs typeface="Arial" panose="020B0604020202020204" pitchFamily="34" charset="0"/>
              </a:rPr>
              <a:t>Research Impact</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06115" y="10764973"/>
            <a:ext cx="10052050" cy="4906129"/>
          </a:xfrm>
        </p:spPr>
        <p:txBody>
          <a:bodyPr/>
          <a:lstStyle/>
          <a:p>
            <a:pPr marL="342900" indent="-342900" algn="just" rtl="0" fontAlgn="base">
              <a:lnSpc>
                <a:spcPct val="150000"/>
              </a:lnSpc>
              <a:spcBef>
                <a:spcPts val="0"/>
              </a:spcBef>
              <a:spcAft>
                <a:spcPts val="0"/>
              </a:spcAft>
              <a:buFont typeface="Arial" panose="020B0604020202020204" pitchFamily="34" charset="0"/>
              <a:buChar char="•"/>
            </a:pPr>
            <a:r>
              <a:rPr lang="en-US" sz="2800" b="0" i="0" u="none" strike="noStrike" dirty="0">
                <a:solidFill>
                  <a:srgbClr val="000000"/>
                </a:solidFill>
                <a:effectLst/>
                <a:latin typeface="Arial" panose="020B0604020202020204" pitchFamily="34" charset="0"/>
                <a:cs typeface="Arial" panose="020B0604020202020204" pitchFamily="34" charset="0"/>
              </a:rPr>
              <a:t>This research on community water fluoridation in the UK can positively impact its health system for addressing inequalities and ensuring the dental health of children.</a:t>
            </a:r>
          </a:p>
          <a:p>
            <a:pPr marL="342900" indent="-342900" algn="just" rtl="0" fontAlgn="base">
              <a:lnSpc>
                <a:spcPct val="150000"/>
              </a:lnSpc>
              <a:spcBef>
                <a:spcPts val="0"/>
              </a:spcBef>
              <a:spcAft>
                <a:spcPts val="0"/>
              </a:spcAft>
              <a:buFont typeface="Arial" panose="020B0604020202020204" pitchFamily="34" charset="0"/>
              <a:buChar char="•"/>
            </a:pPr>
            <a:r>
              <a:rPr lang="en-US" sz="2800" b="0" i="0" u="none" strike="noStrike" dirty="0">
                <a:solidFill>
                  <a:srgbClr val="000000"/>
                </a:solidFill>
                <a:effectLst/>
                <a:latin typeface="Arial" panose="020B0604020202020204" pitchFamily="34" charset="0"/>
                <a:cs typeface="Arial" panose="020B0604020202020204" pitchFamily="34" charset="0"/>
              </a:rPr>
              <a:t>This research can also contribute to the academic field related to fluoride management in water and make it accessible to all individuals with different socioeconomic backgrounds.</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12506" y="8520799"/>
            <a:ext cx="9819092" cy="4992306"/>
          </a:xfrm>
        </p:spPr>
        <p:txBody>
          <a:bodyPr/>
          <a:lstStyle/>
          <a:p>
            <a:pPr marL="571500" lvl="0" indent="-571500" algn="just">
              <a:lnSpc>
                <a:spcPct val="150000"/>
              </a:lnSpc>
              <a:buFont typeface="Wingdings" panose="05000000000000000000" pitchFamily="2" charset="2"/>
              <a:buChar char="Ø"/>
            </a:pPr>
            <a:r>
              <a:rPr lang="en-GB" sz="2800" noProof="0" dirty="0">
                <a:latin typeface="Arial" panose="020B0604020202020204" pitchFamily="34" charset="0"/>
                <a:cs typeface="Arial" panose="020B0604020202020204" pitchFamily="34" charset="0"/>
              </a:rPr>
              <a:t>It has been recognised that dental caries is the leading cause of preventable childhood morbidity in the UK, that have impacted children from lower socio-economic backgrounds (</a:t>
            </a:r>
            <a:r>
              <a:rPr lang="en-GB" sz="2800" noProof="0" dirty="0" err="1">
                <a:latin typeface="Arial" panose="020B0604020202020204" pitchFamily="34" charset="0"/>
                <a:cs typeface="Arial" panose="020B0604020202020204" pitchFamily="34" charset="0"/>
              </a:rPr>
              <a:t>Rcpch</a:t>
            </a:r>
            <a:r>
              <a:rPr lang="en-GB" sz="2800" noProof="0" dirty="0">
                <a:latin typeface="Arial" panose="020B0604020202020204" pitchFamily="34" charset="0"/>
                <a:cs typeface="Arial" panose="020B0604020202020204" pitchFamily="34" charset="0"/>
              </a:rPr>
              <a:t>, 2026). </a:t>
            </a:r>
          </a:p>
          <a:p>
            <a:pPr marL="571500" lvl="0" indent="-571500" algn="just">
              <a:lnSpc>
                <a:spcPct val="150000"/>
              </a:lnSpc>
              <a:buFont typeface="Wingdings" panose="05000000000000000000" pitchFamily="2" charset="2"/>
              <a:buChar char="Ø"/>
            </a:pPr>
            <a:r>
              <a:rPr lang="en-GB" sz="2800" noProof="0" dirty="0">
                <a:latin typeface="Arial" panose="020B0604020202020204" pitchFamily="34" charset="0"/>
                <a:cs typeface="Arial" panose="020B0604020202020204" pitchFamily="34" charset="0"/>
              </a:rPr>
              <a:t>The implementation of Community Water Fluoridation is considered to be celebrated as the cornerstone of population-level preventative dentistry (Do </a:t>
            </a:r>
            <a:r>
              <a:rPr lang="en-GB" sz="2800" i="1" noProof="0" dirty="0">
                <a:latin typeface="Arial" panose="020B0604020202020204" pitchFamily="34" charset="0"/>
                <a:cs typeface="Arial" panose="020B0604020202020204" pitchFamily="34" charset="0"/>
              </a:rPr>
              <a:t>et al. </a:t>
            </a:r>
            <a:r>
              <a:rPr lang="en-GB" sz="2800" noProof="0" dirty="0">
                <a:latin typeface="Arial" panose="020B0604020202020204" pitchFamily="34" charset="0"/>
                <a:cs typeface="Arial" panose="020B0604020202020204" pitchFamily="34" charset="0"/>
              </a:rPr>
              <a:t>2026).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244536" y="1011705"/>
            <a:ext cx="43402127" cy="3139321"/>
          </a:xfrm>
        </p:spPr>
        <p:txBody>
          <a:bodyPr/>
          <a:lstStyle/>
          <a:p>
            <a:r>
              <a:rPr lang="en-US" sz="6600" dirty="0">
                <a:latin typeface="Arial" panose="020B0604020202020204" pitchFamily="34" charset="0"/>
                <a:cs typeface="Arial" panose="020B0604020202020204" pitchFamily="34" charset="0"/>
              </a:rPr>
              <a:t>THE IMPACT OF COMMUNITY WATER FLUORIDATION ON SOCIOECONOMIC DENTAL HEALTH INEQUALITIES AMONG UK CHILDREN: A SECONDARY SYSTEMATIC REVIEW OF PUBLIC DENTAL HEALTH OUTCOMES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1"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450371" y="5955837"/>
            <a:ext cx="9720135" cy="7386822"/>
          </a:xfrm>
        </p:spPr>
        <p:txBody>
          <a:bodyPr/>
          <a:lstStyle/>
          <a:p>
            <a:pPr marL="388620" lvl="1" indent="-194310" algn="just">
              <a:lnSpc>
                <a:spcPct val="150000"/>
              </a:lnSpc>
              <a:buFont typeface="Arial"/>
              <a:buChar char="•"/>
            </a:pPr>
            <a:r>
              <a:rPr lang="en-US" sz="2800" dirty="0">
                <a:solidFill>
                  <a:srgbClr val="000000"/>
                </a:solidFill>
                <a:latin typeface="Arial"/>
                <a:ea typeface="Arial"/>
                <a:cs typeface="Arial"/>
                <a:sym typeface="Arial"/>
              </a:rPr>
              <a:t>The UK faces a major challenge in dental health, and tooth decay is the most common reason for hospital admissions among children aged 5 to 9 years (Fluoridation, 2026).</a:t>
            </a:r>
          </a:p>
          <a:p>
            <a:pPr marL="388620" lvl="1" indent="-194310" algn="just">
              <a:lnSpc>
                <a:spcPct val="150000"/>
              </a:lnSpc>
              <a:buFont typeface="Arial"/>
              <a:buChar char="•"/>
            </a:pPr>
            <a:r>
              <a:rPr lang="en-US" sz="2800" dirty="0">
                <a:solidFill>
                  <a:srgbClr val="000000"/>
                </a:solidFill>
                <a:latin typeface="Arial"/>
                <a:ea typeface="Arial"/>
                <a:cs typeface="Arial"/>
                <a:sym typeface="Arial"/>
              </a:rPr>
              <a:t>As per the report of national dental health surveys, about 23.7% of children belonging to the age group of 5 years in England experience dental caries (Gov, 2026).</a:t>
            </a:r>
          </a:p>
          <a:p>
            <a:pPr marL="388620" lvl="1" indent="-194310" algn="just">
              <a:lnSpc>
                <a:spcPct val="150000"/>
              </a:lnSpc>
              <a:buFont typeface="Arial"/>
              <a:buChar char="•"/>
            </a:pPr>
            <a:r>
              <a:rPr lang="en-US" sz="2800" dirty="0">
                <a:solidFill>
                  <a:srgbClr val="000000"/>
                </a:solidFill>
                <a:latin typeface="Arial"/>
                <a:ea typeface="Arial"/>
                <a:cs typeface="Arial"/>
                <a:sym typeface="Arial"/>
              </a:rPr>
              <a:t>Community Water Fluoridation schemes traditionally target a fluoride concentration of 1.0 mg/L, currently reaching roughly 10% of the UK’s population (Mian </a:t>
            </a:r>
            <a:r>
              <a:rPr lang="en-US" sz="2800" i="1" dirty="0">
                <a:solidFill>
                  <a:srgbClr val="000000"/>
                </a:solidFill>
                <a:latin typeface="Arial"/>
                <a:ea typeface="Arial"/>
                <a:cs typeface="Arial"/>
                <a:sym typeface="Arial"/>
              </a:rPr>
              <a:t>et al.</a:t>
            </a:r>
            <a:r>
              <a:rPr lang="en-US" sz="2800" dirty="0">
                <a:solidFill>
                  <a:srgbClr val="000000"/>
                </a:solidFill>
                <a:latin typeface="Arial"/>
                <a:ea typeface="Arial"/>
                <a:cs typeface="Arial"/>
                <a:sym typeface="Arial"/>
              </a:rPr>
              <a:t> 2024)</a:t>
            </a:r>
          </a:p>
        </p:txBody>
      </p:sp>
      <p:sp>
        <p:nvSpPr>
          <p:cNvPr id="30" name="Google Shape;149;p4">
            <a:extLst>
              <a:ext uri="{FF2B5EF4-FFF2-40B4-BE49-F238E27FC236}">
                <a16:creationId xmlns:a16="http://schemas.microsoft.com/office/drawing/2014/main" id="{9C3C3E15-DAE6-4369-A4AD-C8C5957F5D87}"/>
              </a:ext>
            </a:extLst>
          </p:cNvPr>
          <p:cNvSpPr txBox="1"/>
          <p:nvPr/>
        </p:nvSpPr>
        <p:spPr>
          <a:xfrm>
            <a:off x="15120778" y="23227646"/>
            <a:ext cx="5453312" cy="846386"/>
          </a:xfrm>
          <a:prstGeom prst="rect">
            <a:avLst/>
          </a:prstGeom>
          <a:noFill/>
          <a:ln>
            <a:noFill/>
          </a:ln>
        </p:spPr>
        <p:txBody>
          <a:bodyPr spcFirstLastPara="1" wrap="square" lIns="0" tIns="0" rIns="0" bIns="0" anchor="t" anchorCtr="0">
            <a:spAutoFit/>
          </a:bodyPr>
          <a:lstStyle/>
          <a:p>
            <a:pPr marL="0" marR="0" lvl="0" indent="0" algn="l" rtl="0">
              <a:lnSpc>
                <a:spcPct val="125008"/>
              </a:lnSpc>
              <a:spcBef>
                <a:spcPts val="0"/>
              </a:spcBef>
              <a:spcAft>
                <a:spcPts val="0"/>
              </a:spcAft>
              <a:buClr>
                <a:srgbClr val="000000"/>
              </a:buClr>
              <a:buSzPts val="2999"/>
              <a:buFont typeface="Arial"/>
              <a:buNone/>
            </a:pPr>
            <a:r>
              <a:rPr lang="en-US" sz="4400" b="1" i="0" u="sng" strike="noStrike" cap="none" dirty="0">
                <a:latin typeface="Arial" panose="020B0604020202020204" pitchFamily="34" charset="0"/>
                <a:ea typeface="Times"/>
                <a:cs typeface="Arial" panose="020B0604020202020204" pitchFamily="34" charset="0"/>
                <a:sym typeface="Times"/>
              </a:rPr>
              <a:t>Rationale </a:t>
            </a:r>
            <a:endParaRPr lang="en-US" sz="2400" b="1" i="0" u="sng" strike="noStrike" cap="none" dirty="0">
              <a:latin typeface="Arial" panose="020B0604020202020204" pitchFamily="34" charset="0"/>
              <a:ea typeface="Arial"/>
              <a:cs typeface="Arial" panose="020B0604020202020204" pitchFamily="34" charset="0"/>
              <a:sym typeface="Arial"/>
            </a:endParaRPr>
          </a:p>
        </p:txBody>
      </p:sp>
      <p:sp>
        <p:nvSpPr>
          <p:cNvPr id="31" name="TextBox 30">
            <a:extLst>
              <a:ext uri="{FF2B5EF4-FFF2-40B4-BE49-F238E27FC236}">
                <a16:creationId xmlns:a16="http://schemas.microsoft.com/office/drawing/2014/main" id="{1A7AB0EA-6949-4B94-821F-21493FA3D09F}"/>
              </a:ext>
            </a:extLst>
          </p:cNvPr>
          <p:cNvSpPr txBox="1"/>
          <p:nvPr/>
        </p:nvSpPr>
        <p:spPr>
          <a:xfrm>
            <a:off x="33384704" y="4467144"/>
            <a:ext cx="9978696" cy="5049780"/>
          </a:xfrm>
          <a:prstGeom prst="rect">
            <a:avLst/>
          </a:prstGeom>
          <a:noFill/>
        </p:spPr>
        <p:txBody>
          <a:bodyPr wrap="square" rtlCol="0">
            <a:spAutoFit/>
          </a:bodyPr>
          <a:lstStyle/>
          <a:p>
            <a:pPr lvl="0" algn="ctr">
              <a:lnSpc>
                <a:spcPct val="150000"/>
              </a:lnSpc>
            </a:pPr>
            <a:r>
              <a:rPr lang="en-GB" sz="2800" b="1" i="1" u="sng" dirty="0">
                <a:latin typeface="Arial" panose="020B0604020202020204" pitchFamily="34" charset="0"/>
                <a:cs typeface="Arial" panose="020B0604020202020204" pitchFamily="34" charset="0"/>
              </a:rPr>
              <a:t>Question </a:t>
            </a:r>
          </a:p>
          <a:p>
            <a:pPr marL="342900" marR="0" lvl="0" indent="-342900" algn="just" rtl="0">
              <a:lnSpc>
                <a:spcPct val="150000"/>
              </a:lnSpc>
              <a:spcBef>
                <a:spcPts val="2000"/>
              </a:spcBef>
              <a:spcAft>
                <a:spcPts val="0"/>
              </a:spcAft>
              <a:buClr>
                <a:schemeClr val="dk1"/>
              </a:buClr>
              <a:buSzPts val="2000"/>
              <a:buFont typeface="Arial"/>
              <a:buChar char="●"/>
            </a:pPr>
            <a:r>
              <a:rPr lang="en-US" sz="2800" b="0" i="0" u="none" strike="noStrike" cap="none" dirty="0">
                <a:solidFill>
                  <a:schemeClr val="dk1"/>
                </a:solidFill>
                <a:latin typeface="Arial"/>
                <a:ea typeface="Arial"/>
                <a:cs typeface="Arial"/>
                <a:sym typeface="Arial"/>
              </a:rPr>
              <a:t>What are the impacts of community water fluoridation programs on dental caries experience among UK children?</a:t>
            </a:r>
          </a:p>
          <a:p>
            <a:pPr marL="342900" marR="0" lvl="0" indent="-342900" algn="just" rtl="0">
              <a:lnSpc>
                <a:spcPct val="150000"/>
              </a:lnSpc>
              <a:spcBef>
                <a:spcPts val="2000"/>
              </a:spcBef>
              <a:spcAft>
                <a:spcPts val="0"/>
              </a:spcAft>
              <a:buClr>
                <a:schemeClr val="dk1"/>
              </a:buClr>
              <a:buSzPts val="2000"/>
              <a:buFont typeface="Arial"/>
              <a:buChar char="●"/>
            </a:pPr>
            <a:r>
              <a:rPr lang="en-US" sz="2800" b="0" i="0" u="none" strike="noStrike" cap="none" dirty="0">
                <a:solidFill>
                  <a:schemeClr val="dk1"/>
                </a:solidFill>
                <a:latin typeface="Arial"/>
                <a:ea typeface="Arial"/>
                <a:cs typeface="Arial"/>
                <a:sym typeface="Arial"/>
              </a:rPr>
              <a:t>What are the ways in which community water fluoridation reduces the gap in oral health outcomes between children from the most deprived and least deprived socioeconomic backgrounds in the UK?</a:t>
            </a:r>
          </a:p>
        </p:txBody>
      </p:sp>
      <p:sp>
        <p:nvSpPr>
          <p:cNvPr id="36" name="Text Placeholder 3">
            <a:extLst>
              <a:ext uri="{FF2B5EF4-FFF2-40B4-BE49-F238E27FC236}">
                <a16:creationId xmlns:a16="http://schemas.microsoft.com/office/drawing/2014/main" id="{FD40F4E9-D5DD-4D90-A206-3B1152F12C90}"/>
              </a:ext>
            </a:extLst>
          </p:cNvPr>
          <p:cNvSpPr txBox="1">
            <a:spLocks/>
          </p:cNvSpPr>
          <p:nvPr/>
        </p:nvSpPr>
        <p:spPr>
          <a:xfrm>
            <a:off x="11163182" y="4986703"/>
            <a:ext cx="10038660" cy="800211"/>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000" dirty="0">
                <a:solidFill>
                  <a:prstClr val="black"/>
                </a:solidFill>
                <a:latin typeface="Arial" panose="020B0604020202020204" pitchFamily="34" charset="0"/>
                <a:cs typeface="Arial" panose="020B0604020202020204" pitchFamily="34" charset="0"/>
              </a:rPr>
              <a:t>Prevalence </a:t>
            </a:r>
          </a:p>
        </p:txBody>
      </p:sp>
      <p:pic>
        <p:nvPicPr>
          <p:cNvPr id="7" name="Picture 6">
            <a:extLst>
              <a:ext uri="{FF2B5EF4-FFF2-40B4-BE49-F238E27FC236}">
                <a16:creationId xmlns:a16="http://schemas.microsoft.com/office/drawing/2014/main" id="{9ADDAE73-A46A-45C5-9AFE-A2D4D75D6C60}"/>
              </a:ext>
            </a:extLst>
          </p:cNvPr>
          <p:cNvPicPr>
            <a:picLocks noChangeAspect="1"/>
          </p:cNvPicPr>
          <p:nvPr/>
        </p:nvPicPr>
        <p:blipFill>
          <a:blip r:embed="rId3"/>
          <a:stretch>
            <a:fillRect/>
          </a:stretch>
        </p:blipFill>
        <p:spPr>
          <a:xfrm>
            <a:off x="734946" y="13633243"/>
            <a:ext cx="9676917" cy="6992827"/>
          </a:xfrm>
          <a:prstGeom prst="rect">
            <a:avLst/>
          </a:prstGeom>
          <a:ln w="57150">
            <a:solidFill>
              <a:schemeClr val="tx1"/>
            </a:solidFill>
          </a:ln>
        </p:spPr>
      </p:pic>
      <p:sp>
        <p:nvSpPr>
          <p:cNvPr id="25" name="TextBox 24">
            <a:extLst>
              <a:ext uri="{FF2B5EF4-FFF2-40B4-BE49-F238E27FC236}">
                <a16:creationId xmlns:a16="http://schemas.microsoft.com/office/drawing/2014/main" id="{2F90AA1B-4ED2-4FE0-9C5F-9306B9071B03}"/>
              </a:ext>
            </a:extLst>
          </p:cNvPr>
          <p:cNvSpPr txBox="1"/>
          <p:nvPr/>
        </p:nvSpPr>
        <p:spPr>
          <a:xfrm>
            <a:off x="637914" y="21173323"/>
            <a:ext cx="9720134" cy="1961755"/>
          </a:xfrm>
          <a:prstGeom prst="rect">
            <a:avLst/>
          </a:prstGeom>
          <a:noFill/>
        </p:spPr>
        <p:txBody>
          <a:bodyPr wrap="square">
            <a:spAutoFit/>
          </a:bodyPr>
          <a:lstStyle/>
          <a:p>
            <a:pPr algn="ctr">
              <a:lnSpc>
                <a:spcPct val="150000"/>
              </a:lnSpc>
            </a:pPr>
            <a:r>
              <a:rPr lang="en-GB" sz="2800" b="1" dirty="0">
                <a:solidFill>
                  <a:srgbClr val="1A1D20"/>
                </a:solidFill>
                <a:latin typeface="Arial" panose="020B0604020202020204" pitchFamily="34" charset="0"/>
                <a:ea typeface="DM Sans"/>
                <a:cs typeface="Arial" panose="020B0604020202020204" pitchFamily="34" charset="0"/>
                <a:sym typeface="DM Sans"/>
              </a:rPr>
              <a:t>Figure 1: Implementation of Community Water Fluoridation in the UK) </a:t>
            </a:r>
          </a:p>
          <a:p>
            <a:pPr algn="ctr">
              <a:lnSpc>
                <a:spcPct val="150000"/>
              </a:lnSpc>
            </a:pPr>
            <a:r>
              <a:rPr lang="en-GB" sz="2800" dirty="0">
                <a:solidFill>
                  <a:srgbClr val="1A1D20"/>
                </a:solidFill>
                <a:latin typeface="Arial" panose="020B0604020202020204" pitchFamily="34" charset="0"/>
                <a:ea typeface="DM Sans"/>
                <a:cs typeface="Arial" panose="020B0604020202020204" pitchFamily="34" charset="0"/>
                <a:sym typeface="DM Sans"/>
              </a:rPr>
              <a:t>(Source: </a:t>
            </a:r>
            <a:r>
              <a:rPr lang="en-GB" sz="2800" dirty="0" err="1">
                <a:solidFill>
                  <a:srgbClr val="1A1D20"/>
                </a:solidFill>
                <a:latin typeface="Arial" panose="020B0604020202020204" pitchFamily="34" charset="0"/>
                <a:ea typeface="DM Sans"/>
                <a:cs typeface="Arial" panose="020B0604020202020204" pitchFamily="34" charset="0"/>
                <a:sym typeface="DM Sans"/>
              </a:rPr>
              <a:t>Rcpch</a:t>
            </a:r>
            <a:r>
              <a:rPr lang="en-GB" sz="2800" dirty="0">
                <a:solidFill>
                  <a:srgbClr val="1A1D20"/>
                </a:solidFill>
                <a:latin typeface="Arial" panose="020B0604020202020204" pitchFamily="34" charset="0"/>
                <a:ea typeface="DM Sans"/>
                <a:cs typeface="Arial" panose="020B0604020202020204" pitchFamily="34" charset="0"/>
                <a:sym typeface="DM Sans"/>
              </a:rPr>
              <a:t>, 2026)</a:t>
            </a:r>
            <a:endParaRPr lang="en-GB" sz="2800" dirty="0"/>
          </a:p>
        </p:txBody>
      </p:sp>
      <p:pic>
        <p:nvPicPr>
          <p:cNvPr id="13" name="Picture 12">
            <a:extLst>
              <a:ext uri="{FF2B5EF4-FFF2-40B4-BE49-F238E27FC236}">
                <a16:creationId xmlns:a16="http://schemas.microsoft.com/office/drawing/2014/main" id="{6D673D9B-69A0-410F-AB5F-795B9DD3A406}"/>
              </a:ext>
            </a:extLst>
          </p:cNvPr>
          <p:cNvPicPr>
            <a:picLocks noChangeAspect="1"/>
          </p:cNvPicPr>
          <p:nvPr/>
        </p:nvPicPr>
        <p:blipFill>
          <a:blip r:embed="rId4"/>
          <a:stretch>
            <a:fillRect/>
          </a:stretch>
        </p:blipFill>
        <p:spPr>
          <a:xfrm>
            <a:off x="11571807" y="13406086"/>
            <a:ext cx="9819093" cy="6992827"/>
          </a:xfrm>
          <a:prstGeom prst="rect">
            <a:avLst/>
          </a:prstGeom>
        </p:spPr>
      </p:pic>
      <p:sp>
        <p:nvSpPr>
          <p:cNvPr id="32" name="TextBox 31">
            <a:extLst>
              <a:ext uri="{FF2B5EF4-FFF2-40B4-BE49-F238E27FC236}">
                <a16:creationId xmlns:a16="http://schemas.microsoft.com/office/drawing/2014/main" id="{485B4A9A-EC0C-4DC2-A1F7-F6C49D1ECE20}"/>
              </a:ext>
            </a:extLst>
          </p:cNvPr>
          <p:cNvSpPr txBox="1"/>
          <p:nvPr/>
        </p:nvSpPr>
        <p:spPr>
          <a:xfrm>
            <a:off x="11571807" y="20754263"/>
            <a:ext cx="9989240" cy="1951496"/>
          </a:xfrm>
          <a:prstGeom prst="rect">
            <a:avLst/>
          </a:prstGeom>
          <a:noFill/>
        </p:spPr>
        <p:txBody>
          <a:bodyPr wrap="square" rtlCol="0">
            <a:spAutoFit/>
          </a:bodyPr>
          <a:lstStyle/>
          <a:p>
            <a:pPr algn="ctr">
              <a:lnSpc>
                <a:spcPct val="150000"/>
              </a:lnSpc>
            </a:pPr>
            <a:r>
              <a:rPr lang="en-GB" sz="2800" b="1" dirty="0">
                <a:latin typeface="Arial" panose="020B0604020202020204" pitchFamily="34" charset="0"/>
                <a:cs typeface="Arial" panose="020B0604020202020204" pitchFamily="34" charset="0"/>
              </a:rPr>
              <a:t>Figure 2: Prevalence of </a:t>
            </a:r>
            <a:r>
              <a:rPr lang="en-GB" sz="2800" b="1" dirty="0">
                <a:solidFill>
                  <a:srgbClr val="1A1D20"/>
                </a:solidFill>
                <a:latin typeface="Arial" panose="020B0604020202020204" pitchFamily="34" charset="0"/>
                <a:ea typeface="DM Sans"/>
                <a:cs typeface="Arial" panose="020B0604020202020204" pitchFamily="34" charset="0"/>
                <a:sym typeface="DM Sans"/>
              </a:rPr>
              <a:t>Community Water Fluoridation in the UK </a:t>
            </a:r>
          </a:p>
          <a:p>
            <a:pPr algn="ctr">
              <a:lnSpc>
                <a:spcPct val="150000"/>
              </a:lnSpc>
            </a:pPr>
            <a:r>
              <a:rPr lang="en-GB" sz="2800" dirty="0">
                <a:solidFill>
                  <a:srgbClr val="1A1D20"/>
                </a:solidFill>
                <a:latin typeface="Arial" panose="020B0604020202020204" pitchFamily="34" charset="0"/>
                <a:cs typeface="Arial" panose="020B0604020202020204" pitchFamily="34" charset="0"/>
                <a:sym typeface="DM Sans"/>
              </a:rPr>
              <a:t>(Source: </a:t>
            </a:r>
            <a:r>
              <a:rPr lang="en-US" sz="2800" b="0" i="0" u="none" strike="noStrike" dirty="0">
                <a:solidFill>
                  <a:srgbClr val="000000"/>
                </a:solidFill>
                <a:effectLst/>
                <a:latin typeface="Arial" panose="020B0604020202020204" pitchFamily="34" charset="0"/>
                <a:cs typeface="Arial" panose="020B0604020202020204" pitchFamily="34" charset="0"/>
              </a:rPr>
              <a:t>Gov, 2026)</a:t>
            </a:r>
            <a:endParaRPr lang="en-GB" sz="2800" dirty="0">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FDD2880E-7B2F-4E1D-B7F1-BDE37FEF1DCC}"/>
              </a:ext>
            </a:extLst>
          </p:cNvPr>
          <p:cNvPicPr>
            <a:picLocks noChangeAspect="1"/>
          </p:cNvPicPr>
          <p:nvPr/>
        </p:nvPicPr>
        <p:blipFill>
          <a:blip r:embed="rId5"/>
          <a:stretch>
            <a:fillRect/>
          </a:stretch>
        </p:blipFill>
        <p:spPr>
          <a:xfrm>
            <a:off x="22572246" y="5156644"/>
            <a:ext cx="9557758" cy="8555826"/>
          </a:xfrm>
          <a:prstGeom prst="rect">
            <a:avLst/>
          </a:prstGeom>
          <a:ln w="28575">
            <a:solidFill>
              <a:schemeClr val="tx1"/>
            </a:solidFill>
          </a:ln>
        </p:spPr>
      </p:pic>
      <p:sp>
        <p:nvSpPr>
          <p:cNvPr id="35" name="TextBox 34">
            <a:extLst>
              <a:ext uri="{FF2B5EF4-FFF2-40B4-BE49-F238E27FC236}">
                <a16:creationId xmlns:a16="http://schemas.microsoft.com/office/drawing/2014/main" id="{26CF4440-27B8-47A4-B899-2B20FC1BF9E4}"/>
              </a:ext>
            </a:extLst>
          </p:cNvPr>
          <p:cNvSpPr txBox="1"/>
          <p:nvPr/>
        </p:nvSpPr>
        <p:spPr>
          <a:xfrm>
            <a:off x="22238345" y="14085350"/>
            <a:ext cx="9566472"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Figure 3: NHS expenditure on dental health </a:t>
            </a:r>
          </a:p>
          <a:p>
            <a:pPr algn="ctr"/>
            <a:r>
              <a:rPr lang="en-GB" sz="2800" dirty="0">
                <a:latin typeface="Arial" panose="020B0604020202020204" pitchFamily="34" charset="0"/>
                <a:cs typeface="Arial" panose="020B0604020202020204" pitchFamily="34" charset="0"/>
              </a:rPr>
              <a:t>(Source: </a:t>
            </a:r>
            <a:r>
              <a:rPr lang="en-GB" sz="2800" b="0" i="0" u="none" strike="noStrike" dirty="0">
                <a:solidFill>
                  <a:srgbClr val="000000"/>
                </a:solidFill>
                <a:effectLst/>
                <a:latin typeface="Arial" panose="020B0604020202020204" pitchFamily="34" charset="0"/>
                <a:cs typeface="Arial" panose="020B0604020202020204" pitchFamily="34" charset="0"/>
              </a:rPr>
              <a:t>Gov, 2026). </a:t>
            </a:r>
            <a:endParaRPr lang="en-GB" sz="28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E8DE91BE-8169-47AC-A5D5-4F5193670A09}"/>
              </a:ext>
            </a:extLst>
          </p:cNvPr>
          <p:cNvSpPr txBox="1"/>
          <p:nvPr/>
        </p:nvSpPr>
        <p:spPr>
          <a:xfrm>
            <a:off x="33500880" y="15658188"/>
            <a:ext cx="9862520" cy="14896386"/>
          </a:xfrm>
          <a:prstGeom prst="rect">
            <a:avLst/>
          </a:prstGeom>
          <a:noFill/>
        </p:spPr>
        <p:txBody>
          <a:bodyPr wrap="square" rtlCol="0">
            <a:spAutoFit/>
          </a:bodyPr>
          <a:lstStyle/>
          <a:p>
            <a:pPr algn="ctr"/>
            <a:r>
              <a:rPr lang="en-US" sz="3200" b="1" u="sng" dirty="0">
                <a:latin typeface="Arial" panose="020B0604020202020204" pitchFamily="34" charset="0"/>
                <a:cs typeface="Arial" panose="020B0604020202020204" pitchFamily="34" charset="0"/>
              </a:rPr>
              <a:t>References</a:t>
            </a: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Almutairi, D., Al </a:t>
            </a:r>
            <a:r>
              <a:rPr lang="en-GB" sz="1600" dirty="0" err="1">
                <a:effectLst/>
                <a:latin typeface="Arial" panose="020B0604020202020204" pitchFamily="34" charset="0"/>
                <a:ea typeface="Times New Roman" panose="02020603050405020304" pitchFamily="18" charset="0"/>
                <a:cs typeface="Arial" panose="020B0604020202020204" pitchFamily="34" charset="0"/>
              </a:rPr>
              <a:t>Humaidi</a:t>
            </a:r>
            <a:r>
              <a:rPr lang="en-GB" sz="1600" dirty="0">
                <a:effectLst/>
                <a:latin typeface="Arial" panose="020B0604020202020204" pitchFamily="34" charset="0"/>
                <a:ea typeface="Times New Roman" panose="02020603050405020304" pitchFamily="18" charset="0"/>
                <a:cs typeface="Arial" panose="020B0604020202020204" pitchFamily="34" charset="0"/>
              </a:rPr>
              <a:t>, M., </a:t>
            </a:r>
            <a:r>
              <a:rPr lang="en-GB" sz="1600" dirty="0" err="1">
                <a:effectLst/>
                <a:latin typeface="Arial" panose="020B0604020202020204" pitchFamily="34" charset="0"/>
                <a:ea typeface="Times New Roman" panose="02020603050405020304" pitchFamily="18" charset="0"/>
                <a:cs typeface="Arial" panose="020B0604020202020204" pitchFamily="34" charset="0"/>
              </a:rPr>
              <a:t>Alshahrani</a:t>
            </a:r>
            <a:r>
              <a:rPr lang="en-GB" sz="1600" dirty="0">
                <a:effectLst/>
                <a:latin typeface="Arial" panose="020B0604020202020204" pitchFamily="34" charset="0"/>
                <a:ea typeface="Times New Roman" panose="02020603050405020304" pitchFamily="18" charset="0"/>
                <a:cs typeface="Arial" panose="020B0604020202020204" pitchFamily="34" charset="0"/>
              </a:rPr>
              <a:t>, S.M.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Albalawi</a:t>
            </a:r>
            <a:r>
              <a:rPr lang="en-GB" sz="1600" dirty="0">
                <a:effectLst/>
                <a:latin typeface="Arial" panose="020B0604020202020204" pitchFamily="34" charset="0"/>
                <a:ea typeface="Times New Roman" panose="02020603050405020304" pitchFamily="18" charset="0"/>
                <a:cs typeface="Arial" panose="020B0604020202020204" pitchFamily="34" charset="0"/>
              </a:rPr>
              <a:t>, A., (2026). ‘Cost-Effectiveness of Population-Level Fluoride Policies: A Systematic Review of Health and Economic Outcomes’. </a:t>
            </a:r>
            <a:r>
              <a:rPr lang="en-GB" sz="1600" i="1" dirty="0">
                <a:effectLst/>
                <a:latin typeface="Arial" panose="020B0604020202020204" pitchFamily="34" charset="0"/>
                <a:ea typeface="Times New Roman" panose="02020603050405020304" pitchFamily="18" charset="0"/>
                <a:cs typeface="Arial" panose="020B0604020202020204" pitchFamily="34" charset="0"/>
              </a:rPr>
              <a:t>International Dental Journal</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76</a:t>
            </a:r>
            <a:r>
              <a:rPr lang="en-GB" sz="1600" dirty="0">
                <a:effectLst/>
                <a:latin typeface="Arial" panose="020B0604020202020204" pitchFamily="34" charset="0"/>
                <a:ea typeface="Times New Roman" panose="02020603050405020304" pitchFamily="18" charset="0"/>
                <a:cs typeface="Arial" panose="020B0604020202020204" pitchFamily="34" charset="0"/>
              </a:rPr>
              <a:t>(4), p.109619.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https://doi.org/10.1016/j.identj.2026.109619</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Do, L.G., Ha, D.H., Spencer, A.J. and Rugg-Gunn, A., (2026). ‘Controversies and public health implications of community water fluoridation’. </a:t>
            </a:r>
            <a:r>
              <a:rPr lang="en-GB" sz="1600" i="1" dirty="0">
                <a:effectLst/>
                <a:latin typeface="Arial" panose="020B0604020202020204" pitchFamily="34" charset="0"/>
                <a:ea typeface="Times New Roman" panose="02020603050405020304" pitchFamily="18" charset="0"/>
                <a:cs typeface="Arial" panose="020B0604020202020204" pitchFamily="34" charset="0"/>
              </a:rPr>
              <a:t>Journal of Dental Research</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105</a:t>
            </a:r>
            <a:r>
              <a:rPr lang="en-GB" sz="1600" dirty="0">
                <a:effectLst/>
                <a:latin typeface="Arial" panose="020B0604020202020204" pitchFamily="34" charset="0"/>
                <a:ea typeface="Times New Roman" panose="02020603050405020304" pitchFamily="18" charset="0"/>
                <a:cs typeface="Arial" panose="020B0604020202020204" pitchFamily="34" charset="0"/>
              </a:rPr>
              <a:t>(5), pp.561-569.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https://doi.org/10.1177/00220345251394295</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Fluoridation, (2026). ‘</a:t>
            </a:r>
            <a:r>
              <a:rPr lang="en-IN" sz="1600" i="1" dirty="0">
                <a:effectLst/>
                <a:latin typeface="Arial" panose="020B0604020202020204" pitchFamily="34" charset="0"/>
                <a:ea typeface="Times New Roman" panose="02020603050405020304" pitchFamily="18" charset="0"/>
                <a:cs typeface="Arial" panose="020B0604020202020204" pitchFamily="34" charset="0"/>
              </a:rPr>
              <a:t>The UK Fluoridation Evidence Base and Information Centre’. </a:t>
            </a:r>
            <a:r>
              <a:rPr lang="en-IN" sz="16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https://fluoridation.co.uk/#:~:text=Why%20It%20Matters%20in%20the,NHS%20and%20distressing%20for%20families</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22 June 2026).</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Gov, (2026). ‘</a:t>
            </a:r>
            <a:r>
              <a:rPr lang="en-GB" sz="1600" i="1" dirty="0">
                <a:effectLst/>
                <a:latin typeface="Arial" panose="020B0604020202020204" pitchFamily="34" charset="0"/>
                <a:ea typeface="Times New Roman" panose="02020603050405020304" pitchFamily="18" charset="0"/>
                <a:cs typeface="Arial" panose="020B0604020202020204" pitchFamily="34" charset="0"/>
              </a:rPr>
              <a:t>Inequalities in oral health in England’. </a:t>
            </a:r>
            <a:r>
              <a:rPr lang="en-GB" sz="16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https://assets.publishing.service.gov.uk/media/6051f994d3bf7f0453f7b9a9/Inequalities_in_oral_health_in_England.pdf</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22 June 2026).</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Gov, (2026). ‘</a:t>
            </a:r>
            <a:r>
              <a:rPr lang="en-IN" sz="1600" i="1" dirty="0">
                <a:effectLst/>
                <a:latin typeface="Arial" panose="020B0604020202020204" pitchFamily="34" charset="0"/>
                <a:ea typeface="Times New Roman" panose="02020603050405020304" pitchFamily="18" charset="0"/>
                <a:cs typeface="Arial" panose="020B0604020202020204" pitchFamily="34" charset="0"/>
              </a:rPr>
              <a:t>Oral health survey of 5 year old schoolchildren 2024’. </a:t>
            </a:r>
            <a:r>
              <a:rPr lang="en-IN" sz="16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https://www.gov.uk/government/statistics/oral-health-survey-of-5-year-old-schoolchildren-2024</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22 June 2026).</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err="1">
                <a:effectLst/>
                <a:latin typeface="Arial" panose="020B0604020202020204" pitchFamily="34" charset="0"/>
                <a:ea typeface="Times New Roman" panose="02020603050405020304" pitchFamily="18" charset="0"/>
                <a:cs typeface="Arial" panose="020B0604020202020204" pitchFamily="34" charset="0"/>
              </a:rPr>
              <a:t>Kaddour</a:t>
            </a:r>
            <a:r>
              <a:rPr lang="en-GB" sz="1600" dirty="0">
                <a:effectLst/>
                <a:latin typeface="Arial" panose="020B0604020202020204" pitchFamily="34" charset="0"/>
                <a:ea typeface="Times New Roman" panose="02020603050405020304" pitchFamily="18" charset="0"/>
                <a:cs typeface="Arial" panose="020B0604020202020204" pitchFamily="34" charset="0"/>
              </a:rPr>
              <a:t>, S., Slater, S., </a:t>
            </a:r>
            <a:r>
              <a:rPr lang="en-GB" sz="1600" dirty="0" err="1">
                <a:effectLst/>
                <a:latin typeface="Arial" panose="020B0604020202020204" pitchFamily="34" charset="0"/>
                <a:ea typeface="Times New Roman" panose="02020603050405020304" pitchFamily="18" charset="0"/>
                <a:cs typeface="Arial" panose="020B0604020202020204" pitchFamily="34" charset="0"/>
              </a:rPr>
              <a:t>Feleke</a:t>
            </a:r>
            <a:r>
              <a:rPr lang="en-GB" sz="1600" dirty="0">
                <a:effectLst/>
                <a:latin typeface="Arial" panose="020B0604020202020204" pitchFamily="34" charset="0"/>
                <a:ea typeface="Times New Roman" panose="02020603050405020304" pitchFamily="18" charset="0"/>
                <a:cs typeface="Arial" panose="020B0604020202020204" pitchFamily="34" charset="0"/>
              </a:rPr>
              <a:t>, R., Doran, G., Halpin, L., Srinivasan, A. and Yusuf, H., (2023). ‘Secondary analysis of child hospital admission data for dental caries in London, UK: what the data tells us about oral health inequalities’. </a:t>
            </a:r>
            <a:r>
              <a:rPr lang="en-GB" sz="1600" i="1" dirty="0">
                <a:effectLst/>
                <a:latin typeface="Arial" panose="020B0604020202020204" pitchFamily="34" charset="0"/>
                <a:ea typeface="Times New Roman" panose="02020603050405020304" pitchFamily="18" charset="0"/>
                <a:cs typeface="Arial" panose="020B0604020202020204" pitchFamily="34" charset="0"/>
              </a:rPr>
              <a:t>BMJ open</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13</a:t>
            </a:r>
            <a:r>
              <a:rPr lang="en-GB" sz="1600" dirty="0">
                <a:effectLst/>
                <a:latin typeface="Arial" panose="020B0604020202020204" pitchFamily="34" charset="0"/>
                <a:ea typeface="Times New Roman" panose="02020603050405020304" pitchFamily="18" charset="0"/>
                <a:cs typeface="Arial" panose="020B0604020202020204" pitchFamily="34" charset="0"/>
              </a:rPr>
              <a:t>(10), p.e072171.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https://doi.org/10.1136/bmjopen-2023-072171</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Mian, S., Bunn, S., and Lally, C., (2024). ‘</a:t>
            </a:r>
            <a:r>
              <a:rPr lang="en-GB" sz="1600" i="1" dirty="0">
                <a:effectLst/>
                <a:latin typeface="Arial" panose="020B0604020202020204" pitchFamily="34" charset="0"/>
                <a:ea typeface="Times New Roman" panose="02020603050405020304" pitchFamily="18" charset="0"/>
                <a:cs typeface="Arial" panose="020B0604020202020204" pitchFamily="34" charset="0"/>
              </a:rPr>
              <a:t>Water fluoridation and dental health: 2024 update’. </a:t>
            </a:r>
            <a:r>
              <a:rPr lang="en-GB" sz="16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https://researchbriefings.files.parliament.uk/documents/POST-PB-0063/POST-PB-0063.pdf</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22 June 2026).</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err="1">
                <a:effectLst/>
                <a:latin typeface="Arial" panose="020B0604020202020204" pitchFamily="34" charset="0"/>
                <a:ea typeface="Times New Roman" panose="02020603050405020304" pitchFamily="18" charset="0"/>
                <a:cs typeface="Arial" panose="020B0604020202020204" pitchFamily="34" charset="0"/>
              </a:rPr>
              <a:t>Moothedath</a:t>
            </a:r>
            <a:r>
              <a:rPr lang="en-GB" sz="1600" dirty="0">
                <a:effectLst/>
                <a:latin typeface="Arial" panose="020B0604020202020204" pitchFamily="34" charset="0"/>
                <a:ea typeface="Times New Roman" panose="02020603050405020304" pitchFamily="18" charset="0"/>
                <a:cs typeface="Arial" panose="020B0604020202020204" pitchFamily="34" charset="0"/>
              </a:rPr>
              <a:t>, M., Ali, J.K., Omar, S.M. and Adam, I., (2026). ‘The prevalence and factors associated with dental fluorosis among adolescents in central Sudan: a community-based cross-sectional study, 2025’. </a:t>
            </a:r>
            <a:r>
              <a:rPr lang="en-GB" sz="1600" i="1" dirty="0">
                <a:effectLst/>
                <a:latin typeface="Arial" panose="020B0604020202020204" pitchFamily="34" charset="0"/>
                <a:ea typeface="Times New Roman" panose="02020603050405020304" pitchFamily="18" charset="0"/>
                <a:cs typeface="Arial" panose="020B0604020202020204" pitchFamily="34" charset="0"/>
              </a:rPr>
              <a:t>BMC </a:t>
            </a:r>
            <a:r>
              <a:rPr lang="en-GB" sz="1600" i="1" dirty="0" err="1">
                <a:effectLst/>
                <a:latin typeface="Arial" panose="020B0604020202020204" pitchFamily="34" charset="0"/>
                <a:ea typeface="Times New Roman" panose="02020603050405020304" pitchFamily="18" charset="0"/>
                <a:cs typeface="Arial" panose="020B0604020202020204" pitchFamily="34" charset="0"/>
              </a:rPr>
              <a:t>pediatrics</a:t>
            </a:r>
            <a:r>
              <a:rPr lang="en-GB" sz="16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3"/>
              </a:rPr>
              <a:t>https://doi.org/10.1186/s12887-026-06543-w</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err="1">
                <a:effectLst/>
                <a:latin typeface="Arial" panose="020B0604020202020204" pitchFamily="34" charset="0"/>
                <a:ea typeface="Times New Roman" panose="02020603050405020304" pitchFamily="18" charset="0"/>
                <a:cs typeface="Arial" panose="020B0604020202020204" pitchFamily="34" charset="0"/>
              </a:rPr>
              <a:t>Pontigo</a:t>
            </a:r>
            <a:r>
              <a:rPr lang="en-GB" sz="1600" dirty="0">
                <a:effectLst/>
                <a:latin typeface="Arial" panose="020B0604020202020204" pitchFamily="34" charset="0"/>
                <a:ea typeface="Times New Roman" panose="02020603050405020304" pitchFamily="18" charset="0"/>
                <a:cs typeface="Arial" panose="020B0604020202020204" pitchFamily="34" charset="0"/>
              </a:rPr>
              <a:t>-Loyola, A.P., Mendoza-Rodriguez, M., de la Rosa-</a:t>
            </a:r>
            <a:r>
              <a:rPr lang="en-GB" sz="1600" dirty="0" err="1">
                <a:effectLst/>
                <a:latin typeface="Arial" panose="020B0604020202020204" pitchFamily="34" charset="0"/>
                <a:ea typeface="Times New Roman" panose="02020603050405020304" pitchFamily="18" charset="0"/>
                <a:cs typeface="Arial" panose="020B0604020202020204" pitchFamily="34" charset="0"/>
              </a:rPr>
              <a:t>Santillana</a:t>
            </a:r>
            <a:r>
              <a:rPr lang="en-GB" sz="1600" dirty="0">
                <a:effectLst/>
                <a:latin typeface="Arial" panose="020B0604020202020204" pitchFamily="34" charset="0"/>
                <a:ea typeface="Times New Roman" panose="02020603050405020304" pitchFamily="18" charset="0"/>
                <a:cs typeface="Arial" panose="020B0604020202020204" pitchFamily="34" charset="0"/>
              </a:rPr>
              <a:t>, R., Rivera-Pacheco, M.G., Islas-</a:t>
            </a:r>
            <a:r>
              <a:rPr lang="en-GB" sz="1600" dirty="0" err="1">
                <a:effectLst/>
                <a:latin typeface="Arial" panose="020B0604020202020204" pitchFamily="34" charset="0"/>
                <a:ea typeface="Times New Roman" panose="02020603050405020304" pitchFamily="18" charset="0"/>
                <a:cs typeface="Arial" panose="020B0604020202020204" pitchFamily="34" charset="0"/>
              </a:rPr>
              <a:t>Granillo</a:t>
            </a:r>
            <a:r>
              <a:rPr lang="en-GB" sz="1600" dirty="0">
                <a:effectLst/>
                <a:latin typeface="Arial" panose="020B0604020202020204" pitchFamily="34" charset="0"/>
                <a:ea typeface="Times New Roman" panose="02020603050405020304" pitchFamily="18" charset="0"/>
                <a:cs typeface="Arial" panose="020B0604020202020204" pitchFamily="34" charset="0"/>
              </a:rPr>
              <a:t>, H., Casanova-Rosado, J.F., Márquez-Corona, M.D.L., Navarrete-Hernández, J.D.J., Medina-Solís, C.E. and Manton, D.J., (2024). ‘Control of dental caries in children and adolescents using fluoride: an overview of community-level fluoridation methods’. </a:t>
            </a:r>
            <a:r>
              <a:rPr lang="en-GB" sz="1600" i="1" dirty="0" err="1">
                <a:effectLst/>
                <a:latin typeface="Arial" panose="020B0604020202020204" pitchFamily="34" charset="0"/>
                <a:ea typeface="Times New Roman" panose="02020603050405020304" pitchFamily="18" charset="0"/>
                <a:cs typeface="Arial" panose="020B0604020202020204" pitchFamily="34" charset="0"/>
              </a:rPr>
              <a:t>Pediatric</a:t>
            </a:r>
            <a:r>
              <a:rPr lang="en-GB" sz="1600" i="1" dirty="0">
                <a:effectLst/>
                <a:latin typeface="Arial" panose="020B0604020202020204" pitchFamily="34" charset="0"/>
                <a:ea typeface="Times New Roman" panose="02020603050405020304" pitchFamily="18" charset="0"/>
                <a:cs typeface="Arial" panose="020B0604020202020204" pitchFamily="34" charset="0"/>
              </a:rPr>
              <a:t> Reports</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16</a:t>
            </a:r>
            <a:r>
              <a:rPr lang="en-GB" sz="1600" dirty="0">
                <a:effectLst/>
                <a:latin typeface="Arial" panose="020B0604020202020204" pitchFamily="34" charset="0"/>
                <a:ea typeface="Times New Roman" panose="02020603050405020304" pitchFamily="18" charset="0"/>
                <a:cs typeface="Arial" panose="020B0604020202020204" pitchFamily="34" charset="0"/>
              </a:rPr>
              <a:t>(2), pp.243-253.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4"/>
              </a:rPr>
              <a:t>https://doi.org/10.3390/pediatric16020021</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err="1">
                <a:effectLst/>
                <a:latin typeface="Arial" panose="020B0604020202020204" pitchFamily="34" charset="0"/>
                <a:ea typeface="Times New Roman" panose="02020603050405020304" pitchFamily="18" charset="0"/>
                <a:cs typeface="Arial" panose="020B0604020202020204" pitchFamily="34" charset="0"/>
              </a:rPr>
              <a:t>Rcpch</a:t>
            </a:r>
            <a:r>
              <a:rPr lang="en-GB" sz="1600" dirty="0">
                <a:effectLst/>
                <a:latin typeface="Arial" panose="020B0604020202020204" pitchFamily="34" charset="0"/>
                <a:ea typeface="Times New Roman" panose="02020603050405020304" pitchFamily="18" charset="0"/>
                <a:cs typeface="Arial" panose="020B0604020202020204" pitchFamily="34" charset="0"/>
              </a:rPr>
              <a:t>, (2026). ‘</a:t>
            </a:r>
            <a:r>
              <a:rPr lang="en-IN" sz="1600" i="1" dirty="0">
                <a:effectLst/>
                <a:latin typeface="Arial" panose="020B0604020202020204" pitchFamily="34" charset="0"/>
                <a:ea typeface="Times New Roman" panose="02020603050405020304" pitchFamily="18" charset="0"/>
                <a:cs typeface="Arial" panose="020B0604020202020204" pitchFamily="34" charset="0"/>
              </a:rPr>
              <a:t>Oral health.’ </a:t>
            </a:r>
            <a:r>
              <a:rPr lang="en-IN" sz="16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5"/>
              </a:rPr>
              <a:t>https://stateofchildhealth.rcpch.ac.uk/evidence/prevention-of-ill-health/oral-health/</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22 June 2026).</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err="1">
                <a:effectLst/>
                <a:latin typeface="Arial" panose="020B0604020202020204" pitchFamily="34" charset="0"/>
                <a:ea typeface="Times New Roman" panose="02020603050405020304" pitchFamily="18" charset="0"/>
                <a:cs typeface="Arial" panose="020B0604020202020204" pitchFamily="34" charset="0"/>
              </a:rPr>
              <a:t>Rcseng</a:t>
            </a:r>
            <a:r>
              <a:rPr lang="en-GB" sz="1600" dirty="0">
                <a:effectLst/>
                <a:latin typeface="Arial" panose="020B0604020202020204" pitchFamily="34" charset="0"/>
                <a:ea typeface="Times New Roman" panose="02020603050405020304" pitchFamily="18" charset="0"/>
                <a:cs typeface="Arial" panose="020B0604020202020204" pitchFamily="34" charset="0"/>
              </a:rPr>
              <a:t>, (2026). ‘</a:t>
            </a:r>
            <a:r>
              <a:rPr lang="en-IN" sz="1600" i="1" dirty="0">
                <a:effectLst/>
                <a:latin typeface="Arial" panose="020B0604020202020204" pitchFamily="34" charset="0"/>
                <a:ea typeface="Times New Roman" panose="02020603050405020304" pitchFamily="18" charset="0"/>
                <a:cs typeface="Arial" panose="020B0604020202020204" pitchFamily="34" charset="0"/>
              </a:rPr>
              <a:t>Tooth decay leading cause of hospital admissions among young children’. </a:t>
            </a:r>
            <a:r>
              <a:rPr lang="en-IN" sz="16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6"/>
              </a:rPr>
              <a:t>https://www.rcseng.ac.uk/news-and-events/media-centre/press-releases/dental-stats-sept-25/</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on: 22 June 2026).</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err="1">
                <a:effectLst/>
                <a:latin typeface="Arial" panose="020B0604020202020204" pitchFamily="34" charset="0"/>
                <a:ea typeface="Times New Roman" panose="02020603050405020304" pitchFamily="18" charset="0"/>
                <a:cs typeface="Arial" panose="020B0604020202020204" pitchFamily="34" charset="0"/>
              </a:rPr>
              <a:t>Sekhon</a:t>
            </a:r>
            <a:r>
              <a:rPr lang="en-GB" sz="1600" dirty="0">
                <a:effectLst/>
                <a:latin typeface="Arial" panose="020B0604020202020204" pitchFamily="34" charset="0"/>
                <a:ea typeface="Times New Roman" panose="02020603050405020304" pitchFamily="18" charset="0"/>
                <a:cs typeface="Arial" panose="020B0604020202020204" pitchFamily="34" charset="0"/>
              </a:rPr>
              <a:t>, G., Wray, J., </a:t>
            </a:r>
            <a:r>
              <a:rPr lang="en-GB" sz="1600" dirty="0" err="1">
                <a:effectLst/>
                <a:latin typeface="Arial" panose="020B0604020202020204" pitchFamily="34" charset="0"/>
                <a:ea typeface="Times New Roman" panose="02020603050405020304" pitchFamily="18" charset="0"/>
                <a:cs typeface="Arial" panose="020B0604020202020204" pitchFamily="34" charset="0"/>
              </a:rPr>
              <a:t>Ifederu</a:t>
            </a:r>
            <a:r>
              <a:rPr lang="en-GB" sz="1600" dirty="0">
                <a:effectLst/>
                <a:latin typeface="Arial" panose="020B0604020202020204" pitchFamily="34" charset="0"/>
                <a:ea typeface="Times New Roman" panose="02020603050405020304" pitchFamily="18" charset="0"/>
                <a:cs typeface="Arial" panose="020B0604020202020204" pitchFamily="34" charset="0"/>
              </a:rPr>
              <a:t>, A., </a:t>
            </a:r>
            <a:r>
              <a:rPr lang="en-GB" sz="1600" dirty="0" err="1">
                <a:effectLst/>
                <a:latin typeface="Arial" panose="020B0604020202020204" pitchFamily="34" charset="0"/>
                <a:ea typeface="Times New Roman" panose="02020603050405020304" pitchFamily="18" charset="0"/>
                <a:cs typeface="Arial" panose="020B0604020202020204" pitchFamily="34" charset="0"/>
              </a:rPr>
              <a:t>Gungor</a:t>
            </a:r>
            <a:r>
              <a:rPr lang="en-GB" sz="1600" dirty="0">
                <a:effectLst/>
                <a:latin typeface="Arial" panose="020B0604020202020204" pitchFamily="34" charset="0"/>
                <a:ea typeface="Times New Roman" panose="02020603050405020304" pitchFamily="18" charset="0"/>
                <a:cs typeface="Arial" panose="020B0604020202020204" pitchFamily="34" charset="0"/>
              </a:rPr>
              <a:t>, J., Durham, S.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Sipanoun</a:t>
            </a:r>
            <a:r>
              <a:rPr lang="en-GB" sz="1600" dirty="0">
                <a:effectLst/>
                <a:latin typeface="Arial" panose="020B0604020202020204" pitchFamily="34" charset="0"/>
                <a:ea typeface="Times New Roman" panose="02020603050405020304" pitchFamily="18" charset="0"/>
                <a:cs typeface="Arial" panose="020B0604020202020204" pitchFamily="34" charset="0"/>
              </a:rPr>
              <a:t>, P., (2025). ‘The impact of socioeconomic determinants of health and resulting health inequalities on children and young people with long-term health conditions in the UK: a scoping review protocol’. </a:t>
            </a:r>
            <a:r>
              <a:rPr lang="en-GB" sz="1600" i="1" dirty="0">
                <a:effectLst/>
                <a:latin typeface="Arial" panose="020B0604020202020204" pitchFamily="34" charset="0"/>
                <a:ea typeface="Times New Roman" panose="02020603050405020304" pitchFamily="18" charset="0"/>
                <a:cs typeface="Arial" panose="020B0604020202020204" pitchFamily="34" charset="0"/>
              </a:rPr>
              <a:t>Systematic Reviews</a:t>
            </a:r>
            <a:r>
              <a:rPr lang="en-GB" sz="16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7"/>
              </a:rPr>
              <a:t>https://doi.org/10.1186/s13643-025-03008-6</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Sengupta, K., </a:t>
            </a:r>
            <a:r>
              <a:rPr lang="en-GB" sz="1600" dirty="0" err="1">
                <a:effectLst/>
                <a:latin typeface="Arial" panose="020B0604020202020204" pitchFamily="34" charset="0"/>
                <a:ea typeface="Times New Roman" panose="02020603050405020304" pitchFamily="18" charset="0"/>
                <a:cs typeface="Arial" panose="020B0604020202020204" pitchFamily="34" charset="0"/>
              </a:rPr>
              <a:t>Bihrmann</a:t>
            </a:r>
            <a:r>
              <a:rPr lang="en-GB" sz="1600" dirty="0">
                <a:effectLst/>
                <a:latin typeface="Arial" panose="020B0604020202020204" pitchFamily="34" charset="0"/>
                <a:ea typeface="Times New Roman" panose="02020603050405020304" pitchFamily="18" charset="0"/>
                <a:cs typeface="Arial" panose="020B0604020202020204" pitchFamily="34" charset="0"/>
              </a:rPr>
              <a:t>, K., Christensen, L.B., Mortensen, L.H., Andersen, I.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Ersbøll</a:t>
            </a:r>
            <a:r>
              <a:rPr lang="en-GB" sz="1600" dirty="0">
                <a:effectLst/>
                <a:latin typeface="Arial" panose="020B0604020202020204" pitchFamily="34" charset="0"/>
                <a:ea typeface="Times New Roman" panose="02020603050405020304" pitchFamily="18" charset="0"/>
                <a:cs typeface="Arial" panose="020B0604020202020204" pitchFamily="34" charset="0"/>
              </a:rPr>
              <a:t>, A.K., (2023). ‘Development of geographic inequality in dental caries and its association with socioeconomic factors over an 18-year period in Denmark’. </a:t>
            </a:r>
            <a:r>
              <a:rPr lang="en-GB" sz="1600" i="1" dirty="0">
                <a:effectLst/>
                <a:latin typeface="Arial" panose="020B0604020202020204" pitchFamily="34" charset="0"/>
                <a:ea typeface="Times New Roman" panose="02020603050405020304" pitchFamily="18" charset="0"/>
                <a:cs typeface="Arial" panose="020B0604020202020204" pitchFamily="34" charset="0"/>
              </a:rPr>
              <a:t>BMC Oral Health</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23</a:t>
            </a:r>
            <a:r>
              <a:rPr lang="en-GB" sz="1600" dirty="0">
                <a:effectLst/>
                <a:latin typeface="Arial" panose="020B0604020202020204" pitchFamily="34" charset="0"/>
                <a:ea typeface="Times New Roman" panose="02020603050405020304" pitchFamily="18" charset="0"/>
                <a:cs typeface="Arial" panose="020B0604020202020204" pitchFamily="34" charset="0"/>
              </a:rPr>
              <a:t>(1), p.662.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8"/>
              </a:rPr>
              <a:t>https://doi.org/10.1186/s12903-023-03373-5</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Sexton, C.T., </a:t>
            </a:r>
            <a:r>
              <a:rPr lang="en-GB" sz="1600" dirty="0" err="1">
                <a:effectLst/>
                <a:latin typeface="Arial" panose="020B0604020202020204" pitchFamily="34" charset="0"/>
                <a:ea typeface="Times New Roman" panose="02020603050405020304" pitchFamily="18" charset="0"/>
                <a:cs typeface="Arial" panose="020B0604020202020204" pitchFamily="34" charset="0"/>
              </a:rPr>
              <a:t>Barzi</a:t>
            </a:r>
            <a:r>
              <a:rPr lang="en-GB" sz="1600" dirty="0">
                <a:effectLst/>
                <a:latin typeface="Arial" panose="020B0604020202020204" pitchFamily="34" charset="0"/>
                <a:ea typeface="Times New Roman" panose="02020603050405020304" pitchFamily="18" charset="0"/>
                <a:cs typeface="Arial" panose="020B0604020202020204" pitchFamily="34" charset="0"/>
              </a:rPr>
              <a:t>, F., Do, L., </a:t>
            </a:r>
            <a:r>
              <a:rPr lang="en-GB" sz="1600" dirty="0" err="1">
                <a:effectLst/>
                <a:latin typeface="Arial" panose="020B0604020202020204" pitchFamily="34" charset="0"/>
                <a:ea typeface="Times New Roman" panose="02020603050405020304" pitchFamily="18" charset="0"/>
                <a:cs typeface="Arial" panose="020B0604020202020204" pitchFamily="34" charset="0"/>
              </a:rPr>
              <a:t>Lalloo</a:t>
            </a:r>
            <a:r>
              <a:rPr lang="en-GB" sz="1600" dirty="0">
                <a:effectLst/>
                <a:latin typeface="Arial" panose="020B0604020202020204" pitchFamily="34" charset="0"/>
                <a:ea typeface="Times New Roman" panose="02020603050405020304" pitchFamily="18" charset="0"/>
                <a:cs typeface="Arial" panose="020B0604020202020204" pitchFamily="34" charset="0"/>
              </a:rPr>
              <a:t>, R.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Stormon</a:t>
            </a:r>
            <a:r>
              <a:rPr lang="en-GB" sz="1600" dirty="0">
                <a:effectLst/>
                <a:latin typeface="Arial" panose="020B0604020202020204" pitchFamily="34" charset="0"/>
                <a:ea typeface="Times New Roman" panose="02020603050405020304" pitchFamily="18" charset="0"/>
                <a:cs typeface="Arial" panose="020B0604020202020204" pitchFamily="34" charset="0"/>
              </a:rPr>
              <a:t>, N., (2026). ‘Government decisions to remove water fluoridation: a qualitative analysis’. </a:t>
            </a:r>
            <a:r>
              <a:rPr lang="en-GB" sz="1600" i="1" dirty="0">
                <a:effectLst/>
                <a:latin typeface="Arial" panose="020B0604020202020204" pitchFamily="34" charset="0"/>
                <a:ea typeface="Times New Roman" panose="02020603050405020304" pitchFamily="18" charset="0"/>
                <a:cs typeface="Arial" panose="020B0604020202020204" pitchFamily="34" charset="0"/>
              </a:rPr>
              <a:t>Critical Public Health</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36</a:t>
            </a:r>
            <a:r>
              <a:rPr lang="en-GB" sz="1600" dirty="0">
                <a:effectLst/>
                <a:latin typeface="Arial" panose="020B0604020202020204" pitchFamily="34" charset="0"/>
                <a:ea typeface="Times New Roman" panose="02020603050405020304" pitchFamily="18" charset="0"/>
                <a:cs typeface="Arial" panose="020B0604020202020204" pitchFamily="34" charset="0"/>
              </a:rPr>
              <a:t>(1), p.2605755.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9"/>
              </a:rPr>
              <a:t>https://doi.org/10.1080/09581596.2025.2605755</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spcBef>
                <a:spcPts val="1200"/>
              </a:spcBef>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Yeh, C.H., Wang, Y.L., Vo, T.T.T., Lee, Y.C. and Lee, I.T., (2025), September. ‘Fluoride in dental caries prevention and treatment: mechanisms, clinical evidence, and public health perspectives’. In </a:t>
            </a:r>
            <a:r>
              <a:rPr lang="en-GB" sz="1600" i="1" dirty="0">
                <a:effectLst/>
                <a:latin typeface="Arial" panose="020B0604020202020204" pitchFamily="34" charset="0"/>
                <a:ea typeface="Times New Roman" panose="02020603050405020304" pitchFamily="18" charset="0"/>
                <a:cs typeface="Arial" panose="020B0604020202020204" pitchFamily="34" charset="0"/>
              </a:rPr>
              <a:t>Healthcare</a:t>
            </a:r>
            <a:r>
              <a:rPr lang="en-GB" sz="1600" dirty="0">
                <a:effectLst/>
                <a:latin typeface="Arial" panose="020B0604020202020204" pitchFamily="34" charset="0"/>
                <a:ea typeface="Times New Roman" panose="02020603050405020304" pitchFamily="18" charset="0"/>
                <a:cs typeface="Arial" panose="020B0604020202020204" pitchFamily="34" charset="0"/>
              </a:rPr>
              <a:t> (Vol. 13, No. 17, p. 2246). MDPI. Available at:  </a:t>
            </a:r>
            <a:r>
              <a:rPr lang="en-GB" sz="16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0"/>
              </a:rPr>
              <a:t>https://doi.org/10.3390/healthcare13172246</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3028</TotalTime>
  <Words>2057</Words>
  <PresentationFormat>Custom</PresentationFormat>
  <Paragraphs>67</Paragraphs>
  <Slides>2</Slides>
  <Notes>1</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2</vt:i4>
      </vt:variant>
    </vt:vector>
  </HeadingPairs>
  <TitlesOfParts>
    <vt:vector size="16" baseType="lpstr">
      <vt:lpstr>Aptos</vt:lpstr>
      <vt:lpstr>Aptos Display</vt:lpstr>
      <vt:lpstr>Arial</vt:lpstr>
      <vt:lpstr>Arial Black</vt:lpstr>
      <vt:lpstr>Arial Bold</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Vignesh Kalsariya  Student number: 2525353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Printed>2015-06-29T17:31:11Z</cp:lastPrinted>
  <dcterms:created xsi:type="dcterms:W3CDTF">2012-02-03T19:11:35Z</dcterms:created>
  <dcterms:modified xsi:type="dcterms:W3CDTF">2026-07-04T06:54:26Z</dcterms:modified>
</cp:coreProperties>
</file>