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0"/>
  </p:notesMasterIdLst>
  <p:sldIdLst>
    <p:sldId id="256" r:id="rId2"/>
    <p:sldId id="274" r:id="rId3"/>
    <p:sldId id="282" r:id="rId4"/>
    <p:sldId id="283" r:id="rId5"/>
    <p:sldId id="285" r:id="rId6"/>
    <p:sldId id="275" r:id="rId7"/>
    <p:sldId id="286" r:id="rId8"/>
    <p:sldId id="27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9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6B340-1F62-4FB0-BB75-DBAD127E276D}" type="datetimeFigureOut">
              <a:rPr lang="en-US" smtClean="0"/>
              <a:pPr/>
              <a:t>7/10/2012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F73CD3-8614-414D-B46E-05B9848ED3B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DWfBI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08"/>
            <a:ext cx="4038600" cy="5429288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08"/>
            <a:ext cx="4038600" cy="5429288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584182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28670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928670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4488"/>
            <a:ext cx="4040188" cy="4714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714488"/>
            <a:ext cx="4041775" cy="4714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98496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42984"/>
            <a:ext cx="3008313" cy="528641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615634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154758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154758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000108"/>
            <a:ext cx="8229600" cy="53092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36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nicola.whitehead@smu.ac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Data Warehousing for Business Intelligence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M3X8636</a:t>
            </a:r>
          </a:p>
          <a:p>
            <a:r>
              <a:rPr lang="en-GB" dirty="0" smtClean="0"/>
              <a:t>Data Warehousing – Lecture 5</a:t>
            </a:r>
          </a:p>
          <a:p>
            <a:r>
              <a:rPr lang="en-GB" dirty="0" smtClean="0"/>
              <a:t> More Dimensional Modelling</a:t>
            </a:r>
          </a:p>
          <a:p>
            <a:endParaRPr lang="en-GB" dirty="0" smtClean="0"/>
          </a:p>
          <a:p>
            <a:r>
              <a:rPr lang="en-GB" dirty="0" smtClean="0"/>
              <a:t>Dr </a:t>
            </a:r>
            <a:r>
              <a:rPr lang="en-GB" dirty="0" err="1" smtClean="0"/>
              <a:t>Nik</a:t>
            </a:r>
            <a:r>
              <a:rPr lang="en-GB" dirty="0" smtClean="0"/>
              <a:t> Whitehead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Families of fact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66925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Real-world DW systems are made up of </a:t>
            </a:r>
            <a:r>
              <a:rPr lang="en-GB" i="1" dirty="0" smtClean="0"/>
              <a:t>families</a:t>
            </a:r>
            <a:r>
              <a:rPr lang="en-GB" dirty="0" smtClean="0"/>
              <a:t> of fact tables using a </a:t>
            </a:r>
            <a:r>
              <a:rPr lang="en-GB" i="1" dirty="0" smtClean="0"/>
              <a:t>constellation</a:t>
            </a:r>
            <a:r>
              <a:rPr lang="en-GB" dirty="0" smtClean="0"/>
              <a:t> of conformed dimensions</a:t>
            </a:r>
          </a:p>
          <a:p>
            <a:r>
              <a:rPr lang="en-GB" dirty="0" smtClean="0"/>
              <a:t>Businesses with a logical flow have fact tables that  each represent a stage in the flow, e.g.</a:t>
            </a:r>
          </a:p>
          <a:p>
            <a:pPr lvl="1"/>
            <a:r>
              <a:rPr lang="en-GB" dirty="0" smtClean="0"/>
              <a:t>Materials purchasing</a:t>
            </a:r>
          </a:p>
          <a:p>
            <a:pPr lvl="1"/>
            <a:r>
              <a:rPr lang="en-GB" dirty="0" smtClean="0"/>
              <a:t>Materials delivery</a:t>
            </a:r>
          </a:p>
          <a:p>
            <a:pPr lvl="1"/>
            <a:r>
              <a:rPr lang="en-GB" dirty="0" smtClean="0"/>
              <a:t>Materials inventory</a:t>
            </a:r>
          </a:p>
          <a:p>
            <a:pPr lvl="1"/>
            <a:r>
              <a:rPr lang="en-GB" dirty="0" smtClean="0"/>
              <a:t>Bill of materials</a:t>
            </a:r>
          </a:p>
          <a:p>
            <a:pPr lvl="1"/>
            <a:r>
              <a:rPr lang="en-GB" dirty="0" smtClean="0"/>
              <a:t>Manufacturing process control</a:t>
            </a:r>
          </a:p>
          <a:p>
            <a:pPr lvl="1"/>
            <a:r>
              <a:rPr lang="en-GB" dirty="0" smtClean="0"/>
              <a:t>Manufacturing costs</a:t>
            </a:r>
          </a:p>
          <a:p>
            <a:pPr lvl="1"/>
            <a:r>
              <a:rPr lang="en-GB" dirty="0" smtClean="0"/>
              <a:t>Packaging</a:t>
            </a:r>
          </a:p>
          <a:p>
            <a:pPr lvl="1"/>
            <a:r>
              <a:rPr lang="en-GB" dirty="0" smtClean="0"/>
              <a:t>Trans-shipping to warehouse</a:t>
            </a:r>
          </a:p>
          <a:p>
            <a:pPr lvl="1"/>
            <a:r>
              <a:rPr lang="en-GB" dirty="0" smtClean="0"/>
              <a:t>Finished goods inventory</a:t>
            </a:r>
          </a:p>
          <a:p>
            <a:r>
              <a:rPr lang="en-GB" dirty="0" smtClean="0"/>
              <a:t>In these cases each stage of the process has its own fact table and set of associated dimensions</a:t>
            </a:r>
          </a:p>
          <a:p>
            <a:pPr lvl="1"/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Transactions and snapshots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Some structures are common to DW for many different applications</a:t>
            </a:r>
          </a:p>
          <a:p>
            <a:pPr lvl="1"/>
            <a:r>
              <a:rPr lang="en-GB" dirty="0" smtClean="0"/>
              <a:t>Transactions</a:t>
            </a:r>
          </a:p>
          <a:p>
            <a:pPr lvl="1"/>
            <a:r>
              <a:rPr lang="en-GB" dirty="0" smtClean="0"/>
              <a:t>Snapshots</a:t>
            </a:r>
          </a:p>
          <a:p>
            <a:r>
              <a:rPr lang="en-GB" dirty="0" smtClean="0"/>
              <a:t>A transaction is a single fact representing a single business operation, e.g. a sale, a phone call, a bank deposit...</a:t>
            </a:r>
          </a:p>
          <a:p>
            <a:r>
              <a:rPr lang="en-GB" dirty="0" smtClean="0"/>
              <a:t>These are generally low-level records and have a structure that seldom changes because the transaction capture system usually returns only one amount in a transaction</a:t>
            </a:r>
          </a:p>
          <a:p>
            <a:r>
              <a:rPr lang="en-GB" dirty="0" smtClean="0"/>
              <a:t>New transaction types are added by adding values to dimensions, not to the fact</a:t>
            </a:r>
          </a:p>
          <a:p>
            <a:r>
              <a:rPr lang="en-GB" dirty="0" smtClean="0"/>
              <a:t>Transaction-level data allows behaviour to be analysed, e.g. time-of-day analyses, queue analyses and basket analyses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Transactions and snapshots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dirty="0" smtClean="0"/>
              <a:t>Snapshot</a:t>
            </a:r>
            <a:r>
              <a:rPr lang="en-GB" dirty="0" smtClean="0"/>
              <a:t> facts show summary data at the end of a specific reporting period, e.g. weekly or monthly</a:t>
            </a:r>
          </a:p>
          <a:p>
            <a:r>
              <a:rPr lang="en-GB" dirty="0" smtClean="0"/>
              <a:t>The application that creates the snapshot goes through the transaction fact to calculate the current status (this might take some time...)</a:t>
            </a:r>
          </a:p>
          <a:p>
            <a:r>
              <a:rPr lang="en-GB" dirty="0" smtClean="0"/>
              <a:t>A </a:t>
            </a:r>
            <a:r>
              <a:rPr lang="en-GB" i="1" dirty="0" smtClean="0"/>
              <a:t>current rolling snapshot</a:t>
            </a:r>
            <a:r>
              <a:rPr lang="en-GB" dirty="0" smtClean="0"/>
              <a:t> stores a daily snapshot for each day of a set period, e.g. 36 months</a:t>
            </a:r>
          </a:p>
          <a:p>
            <a:r>
              <a:rPr lang="en-GB" dirty="0" smtClean="0"/>
              <a:t>Transaction facts are operational facts; snapshots are management facts</a:t>
            </a:r>
          </a:p>
          <a:p>
            <a:r>
              <a:rPr lang="en-GB" dirty="0" smtClean="0"/>
              <a:t>Snapshot fact structure is related to the transaction fact structure but will have many summary and calculated measures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Stars and snowflakes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Although the star schema is good for high-performance data access, some DW designers try to over-normalise their schema by allowing the dimensions to use look-up tables</a:t>
            </a:r>
          </a:p>
          <a:p>
            <a:r>
              <a:rPr lang="en-GB" dirty="0" smtClean="0"/>
              <a:t>This leads to a </a:t>
            </a:r>
            <a:r>
              <a:rPr lang="en-GB" i="1" dirty="0" smtClean="0"/>
              <a:t>snowflake </a:t>
            </a:r>
            <a:r>
              <a:rPr lang="en-GB" dirty="0" smtClean="0"/>
              <a:t>schema with the fact connected to dimensions which may themselves have  one or more dimensions</a:t>
            </a:r>
          </a:p>
          <a:p>
            <a:r>
              <a:rPr lang="en-GB" dirty="0" smtClean="0"/>
              <a:t>This is sometimes not a good idea</a:t>
            </a:r>
          </a:p>
          <a:p>
            <a:pPr lvl="1"/>
            <a:r>
              <a:rPr lang="en-GB" dirty="0" smtClean="0"/>
              <a:t>Users are often confused by the added detail</a:t>
            </a:r>
          </a:p>
          <a:p>
            <a:pPr lvl="1"/>
            <a:r>
              <a:rPr lang="en-GB" dirty="0" smtClean="0"/>
              <a:t>Writing the user interface becomes more difficult</a:t>
            </a:r>
          </a:p>
          <a:p>
            <a:pPr lvl="1"/>
            <a:r>
              <a:rPr lang="en-GB" dirty="0" smtClean="0"/>
              <a:t>It slows down the query because it adds complex joins</a:t>
            </a:r>
          </a:p>
          <a:p>
            <a:pPr lvl="1"/>
            <a:r>
              <a:rPr lang="en-GB" dirty="0" smtClean="0"/>
              <a:t>It can cause problems with indexes in dimensions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6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071538" y="3643314"/>
            <a:ext cx="1982274" cy="203132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Store_key</a:t>
            </a:r>
            <a:r>
              <a:rPr lang="en-GB" dirty="0" smtClean="0"/>
              <a:t> (PK)</a:t>
            </a:r>
          </a:p>
          <a:p>
            <a:r>
              <a:rPr lang="en-GB" dirty="0" err="1" smtClean="0"/>
              <a:t>Store_ID</a:t>
            </a:r>
            <a:endParaRPr lang="en-GB" dirty="0" smtClean="0"/>
          </a:p>
          <a:p>
            <a:r>
              <a:rPr lang="en-GB" dirty="0" err="1" smtClean="0"/>
              <a:t>Store_name</a:t>
            </a:r>
            <a:endParaRPr lang="en-GB" dirty="0" smtClean="0"/>
          </a:p>
          <a:p>
            <a:r>
              <a:rPr lang="en-GB" b="1" dirty="0" err="1" smtClean="0"/>
              <a:t>Address_key</a:t>
            </a:r>
            <a:r>
              <a:rPr lang="en-GB" b="1" dirty="0" smtClean="0"/>
              <a:t> (FK)</a:t>
            </a:r>
          </a:p>
          <a:p>
            <a:r>
              <a:rPr lang="en-GB" dirty="0" smtClean="0"/>
              <a:t>District</a:t>
            </a:r>
          </a:p>
          <a:p>
            <a:r>
              <a:rPr lang="en-GB" dirty="0" err="1" smtClean="0"/>
              <a:t>Floor_type</a:t>
            </a:r>
            <a:endParaRPr lang="en-GB" dirty="0" smtClean="0"/>
          </a:p>
          <a:p>
            <a:r>
              <a:rPr lang="en-GB" dirty="0" smtClean="0"/>
              <a:t>Etc...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14282" y="285728"/>
            <a:ext cx="2200282" cy="2585323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Time_key</a:t>
            </a:r>
            <a:r>
              <a:rPr lang="en-GB" dirty="0" smtClean="0"/>
              <a:t> (FK)</a:t>
            </a:r>
          </a:p>
          <a:p>
            <a:r>
              <a:rPr lang="en-GB" b="1" dirty="0" err="1" smtClean="0"/>
              <a:t>Product_key</a:t>
            </a:r>
            <a:r>
              <a:rPr lang="en-GB" dirty="0" smtClean="0"/>
              <a:t> (FK)</a:t>
            </a:r>
          </a:p>
          <a:p>
            <a:r>
              <a:rPr lang="en-GB" b="1" dirty="0" err="1" smtClean="0"/>
              <a:t>Store_key</a:t>
            </a:r>
            <a:r>
              <a:rPr lang="en-GB" dirty="0" smtClean="0"/>
              <a:t> (FK)</a:t>
            </a:r>
          </a:p>
          <a:p>
            <a:r>
              <a:rPr lang="en-GB" b="1" dirty="0" err="1" smtClean="0"/>
              <a:t>Customer_key</a:t>
            </a:r>
            <a:r>
              <a:rPr lang="en-GB" dirty="0" smtClean="0"/>
              <a:t> (FK)</a:t>
            </a:r>
          </a:p>
          <a:p>
            <a:r>
              <a:rPr lang="en-GB" b="1" dirty="0" err="1" smtClean="0"/>
              <a:t>Clerk_key</a:t>
            </a:r>
            <a:r>
              <a:rPr lang="en-GB" dirty="0" smtClean="0"/>
              <a:t> (FK)</a:t>
            </a:r>
          </a:p>
          <a:p>
            <a:r>
              <a:rPr lang="en-GB" b="1" dirty="0" err="1" smtClean="0"/>
              <a:t>Promotion_key</a:t>
            </a:r>
            <a:r>
              <a:rPr lang="en-GB" dirty="0" smtClean="0"/>
              <a:t> (FK)</a:t>
            </a:r>
          </a:p>
          <a:p>
            <a:r>
              <a:rPr lang="en-GB" dirty="0" err="1" smtClean="0"/>
              <a:t>Pounds_sold</a:t>
            </a:r>
            <a:endParaRPr lang="en-GB" dirty="0" smtClean="0"/>
          </a:p>
          <a:p>
            <a:r>
              <a:rPr lang="en-GB" dirty="0" err="1" smtClean="0"/>
              <a:t>Units_sold</a:t>
            </a:r>
            <a:endParaRPr lang="en-GB" dirty="0" smtClean="0"/>
          </a:p>
          <a:p>
            <a:r>
              <a:rPr lang="en-GB" dirty="0" err="1" smtClean="0"/>
              <a:t>Pounds_cost</a:t>
            </a: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3643306" y="4143380"/>
            <a:ext cx="1956626" cy="1754326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Address_key</a:t>
            </a:r>
            <a:r>
              <a:rPr lang="en-GB" dirty="0" smtClean="0"/>
              <a:t> (PK)</a:t>
            </a:r>
          </a:p>
          <a:p>
            <a:r>
              <a:rPr lang="en-GB" dirty="0" err="1" smtClean="0"/>
              <a:t>Street_Address</a:t>
            </a:r>
            <a:endParaRPr lang="en-GB" dirty="0" smtClean="0"/>
          </a:p>
          <a:p>
            <a:r>
              <a:rPr lang="en-GB" dirty="0" smtClean="0"/>
              <a:t>Town</a:t>
            </a:r>
          </a:p>
          <a:p>
            <a:r>
              <a:rPr lang="en-GB" dirty="0" smtClean="0"/>
              <a:t>County</a:t>
            </a:r>
          </a:p>
          <a:p>
            <a:r>
              <a:rPr lang="en-GB" dirty="0" smtClean="0"/>
              <a:t>Postcode</a:t>
            </a:r>
          </a:p>
          <a:p>
            <a:r>
              <a:rPr lang="en-GB" dirty="0" smtClean="0"/>
              <a:t>Etc...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019083" y="285728"/>
            <a:ext cx="2056973" cy="2585323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Product_key</a:t>
            </a:r>
            <a:r>
              <a:rPr lang="en-GB" dirty="0" smtClean="0"/>
              <a:t> (PK)</a:t>
            </a:r>
          </a:p>
          <a:p>
            <a:r>
              <a:rPr lang="en-GB" dirty="0" smtClean="0"/>
              <a:t>SKO</a:t>
            </a:r>
          </a:p>
          <a:p>
            <a:r>
              <a:rPr lang="en-GB" dirty="0" smtClean="0"/>
              <a:t>Description</a:t>
            </a:r>
          </a:p>
          <a:p>
            <a:r>
              <a:rPr lang="en-GB" dirty="0" smtClean="0"/>
              <a:t>Brand</a:t>
            </a:r>
          </a:p>
          <a:p>
            <a:r>
              <a:rPr lang="en-GB" dirty="0" smtClean="0"/>
              <a:t>Category</a:t>
            </a:r>
          </a:p>
          <a:p>
            <a:r>
              <a:rPr lang="en-GB" b="1" dirty="0" err="1" smtClean="0"/>
              <a:t>Package_key</a:t>
            </a:r>
            <a:r>
              <a:rPr lang="en-GB" b="1" dirty="0" smtClean="0"/>
              <a:t>  (FK)</a:t>
            </a:r>
          </a:p>
          <a:p>
            <a:r>
              <a:rPr lang="en-GB" dirty="0" smtClean="0"/>
              <a:t>Size</a:t>
            </a:r>
          </a:p>
          <a:p>
            <a:r>
              <a:rPr lang="en-GB" dirty="0" smtClean="0"/>
              <a:t>Flavour</a:t>
            </a:r>
          </a:p>
          <a:p>
            <a:r>
              <a:rPr lang="en-GB" dirty="0" smtClean="0"/>
              <a:t>Etc...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00034" y="2857496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Sales fact table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187624" y="5661248"/>
            <a:ext cx="1691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Store dimension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652120" y="2636912"/>
            <a:ext cx="1973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Package dimension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635896" y="5877272"/>
            <a:ext cx="1960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Address dimension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3077411" y="2852936"/>
            <a:ext cx="1922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Product dimension</a:t>
            </a:r>
            <a:endParaRPr lang="en-GB" dirty="0"/>
          </a:p>
        </p:txBody>
      </p:sp>
      <p:cxnSp>
        <p:nvCxnSpPr>
          <p:cNvPr id="22" name="Straight Connector 21"/>
          <p:cNvCxnSpPr>
            <a:stCxn id="6" idx="0"/>
            <a:endCxn id="8" idx="2"/>
          </p:cNvCxnSpPr>
          <p:nvPr/>
        </p:nvCxnSpPr>
        <p:spPr>
          <a:xfrm rot="16200000" flipV="1">
            <a:off x="1302418" y="2883057"/>
            <a:ext cx="772263" cy="74825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1" idx="1"/>
            <a:endCxn id="8" idx="3"/>
          </p:cNvCxnSpPr>
          <p:nvPr/>
        </p:nvCxnSpPr>
        <p:spPr>
          <a:xfrm flipH="1">
            <a:off x="2414564" y="1578390"/>
            <a:ext cx="60451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9" idx="1"/>
            <a:endCxn id="6" idx="3"/>
          </p:cNvCxnSpPr>
          <p:nvPr/>
        </p:nvCxnSpPr>
        <p:spPr>
          <a:xfrm rot="10800000">
            <a:off x="3053812" y="4658977"/>
            <a:ext cx="589494" cy="3615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Date Placeholder 2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5643570" y="642918"/>
            <a:ext cx="2037737" cy="203132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Package_key</a:t>
            </a:r>
            <a:r>
              <a:rPr lang="en-GB" dirty="0" smtClean="0"/>
              <a:t> (PK)</a:t>
            </a:r>
          </a:p>
          <a:p>
            <a:r>
              <a:rPr lang="en-GB" dirty="0" smtClean="0"/>
              <a:t>Number _stored</a:t>
            </a:r>
          </a:p>
          <a:p>
            <a:r>
              <a:rPr lang="en-GB" b="1" dirty="0" err="1" smtClean="0"/>
              <a:t>Material_key</a:t>
            </a:r>
            <a:r>
              <a:rPr lang="en-GB" b="1" dirty="0" smtClean="0"/>
              <a:t> (FK)</a:t>
            </a:r>
          </a:p>
          <a:p>
            <a:r>
              <a:rPr lang="en-GB" dirty="0" smtClean="0"/>
              <a:t>Length</a:t>
            </a:r>
          </a:p>
          <a:p>
            <a:r>
              <a:rPr lang="en-GB" dirty="0" smtClean="0"/>
              <a:t>Width</a:t>
            </a:r>
          </a:p>
          <a:p>
            <a:r>
              <a:rPr lang="en-GB" dirty="0" smtClean="0"/>
              <a:t>Breadth</a:t>
            </a:r>
          </a:p>
          <a:p>
            <a:r>
              <a:rPr lang="en-GB" dirty="0" smtClean="0"/>
              <a:t>Etc...</a:t>
            </a:r>
            <a:endParaRPr lang="en-GB" dirty="0"/>
          </a:p>
        </p:txBody>
      </p:sp>
      <p:cxnSp>
        <p:nvCxnSpPr>
          <p:cNvPr id="48" name="Straight Connector 47"/>
          <p:cNvCxnSpPr>
            <a:stCxn id="47" idx="1"/>
            <a:endCxn id="11" idx="3"/>
          </p:cNvCxnSpPr>
          <p:nvPr/>
        </p:nvCxnSpPr>
        <p:spPr>
          <a:xfrm flipH="1" flipV="1">
            <a:off x="5076056" y="1578390"/>
            <a:ext cx="567514" cy="801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948264" y="3419708"/>
            <a:ext cx="2012089" cy="646331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Material_key</a:t>
            </a:r>
            <a:r>
              <a:rPr lang="en-GB" dirty="0" smtClean="0"/>
              <a:t> (PK)</a:t>
            </a:r>
          </a:p>
          <a:p>
            <a:r>
              <a:rPr lang="en-GB" dirty="0" smtClean="0"/>
              <a:t>Description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948264" y="4067780"/>
            <a:ext cx="1986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Material dimension</a:t>
            </a:r>
            <a:endParaRPr lang="en-GB" dirty="0"/>
          </a:p>
        </p:txBody>
      </p:sp>
      <p:cxnSp>
        <p:nvCxnSpPr>
          <p:cNvPr id="21" name="Straight Connector 20"/>
          <p:cNvCxnSpPr>
            <a:stCxn id="19" idx="0"/>
            <a:endCxn id="47" idx="2"/>
          </p:cNvCxnSpPr>
          <p:nvPr/>
        </p:nvCxnSpPr>
        <p:spPr>
          <a:xfrm flipH="1" flipV="1">
            <a:off x="6662439" y="2674243"/>
            <a:ext cx="1291870" cy="7454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Tips for generating schema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Identify everything you might possibly want to record</a:t>
            </a:r>
          </a:p>
          <a:p>
            <a:r>
              <a:rPr lang="en-GB" dirty="0" smtClean="0"/>
              <a:t>Decide whether these things are look-up tables (dimensions), important entities (facts) or numerical attributes of important entities (measures within facts)</a:t>
            </a:r>
          </a:p>
          <a:p>
            <a:r>
              <a:rPr lang="en-GB" dirty="0" smtClean="0"/>
              <a:t>Identify all of the user groups who might want to use your data warehouse</a:t>
            </a:r>
          </a:p>
          <a:p>
            <a:r>
              <a:rPr lang="en-GB" dirty="0" smtClean="0"/>
              <a:t>Imagine the questions that your users might want to ask</a:t>
            </a:r>
          </a:p>
          <a:p>
            <a:r>
              <a:rPr lang="en-GB" dirty="0" smtClean="0"/>
              <a:t>Work out which dimensions are used by more than one fact; these are your conformed dimensions</a:t>
            </a:r>
          </a:p>
          <a:p>
            <a:r>
              <a:rPr lang="en-GB" dirty="0" smtClean="0"/>
              <a:t>Decide if your dimensions need their own look-up tables; if so then you have a snowflake schema, not a star schema; </a:t>
            </a:r>
            <a:r>
              <a:rPr lang="en-GB" dirty="0" err="1" smtClean="0"/>
              <a:t>snowflaking</a:t>
            </a:r>
            <a:r>
              <a:rPr lang="en-GB" dirty="0" smtClean="0"/>
              <a:t> is allowed, but it may not be the best solution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Looking ahead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Next week: </a:t>
            </a:r>
            <a:r>
              <a:rPr lang="en-GB" smtClean="0"/>
              <a:t>Source </a:t>
            </a:r>
            <a:r>
              <a:rPr lang="en-GB" smtClean="0"/>
              <a:t>data &amp; ETL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Homework: </a:t>
            </a:r>
          </a:p>
          <a:p>
            <a:pPr lvl="1"/>
            <a:r>
              <a:rPr lang="en-GB" dirty="0" smtClean="0"/>
              <a:t>Using Visio, each team should create an electronic version of your schema and email it to </a:t>
            </a:r>
            <a:r>
              <a:rPr lang="en-GB" dirty="0" smtClean="0">
                <a:hlinkClick r:id="rId2"/>
              </a:rPr>
              <a:t>nicola.whitehead@smu.ac.uk</a:t>
            </a:r>
            <a:r>
              <a:rPr lang="en-GB" dirty="0" smtClean="0"/>
              <a:t> before the next lecture.</a:t>
            </a:r>
          </a:p>
          <a:p>
            <a:pPr lvl="1"/>
            <a:r>
              <a:rPr lang="en-GB" dirty="0" smtClean="0"/>
              <a:t>Read chapter 7 of Kimball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8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DWfBI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Lecture1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NikLecture1</Template>
  <TotalTime>2627</TotalTime>
  <Words>647</Words>
  <Application>Microsoft Office PowerPoint</Application>
  <PresentationFormat>On-screen Show (4:3)</PresentationFormat>
  <Paragraphs>114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NikLecture1</vt:lpstr>
      <vt:lpstr>Data Warehousing for Business Intelligence</vt:lpstr>
      <vt:lpstr>Families of fact tables</vt:lpstr>
      <vt:lpstr>Transactions and snapshots</vt:lpstr>
      <vt:lpstr>Transactions and snapshots</vt:lpstr>
      <vt:lpstr>Stars and snowflakes</vt:lpstr>
      <vt:lpstr>Slide 6</vt:lpstr>
      <vt:lpstr>Tips for generating schema</vt:lpstr>
      <vt:lpstr>Looking ahead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Warehousing for Business Intelligence</dc:title>
  <dc:creator>Dr. Nik Whitehead</dc:creator>
  <cp:lastModifiedBy>Dr Nik Whitehead</cp:lastModifiedBy>
  <cp:revision>224</cp:revision>
  <dcterms:created xsi:type="dcterms:W3CDTF">2011-09-13T10:27:46Z</dcterms:created>
  <dcterms:modified xsi:type="dcterms:W3CDTF">2012-07-10T11:20:53Z</dcterms:modified>
</cp:coreProperties>
</file>