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57" r:id="rId5"/>
    <p:sldId id="258" r:id="rId6"/>
    <p:sldId id="461" r:id="rId7"/>
    <p:sldId id="469" r:id="rId8"/>
    <p:sldId id="462" r:id="rId9"/>
    <p:sldId id="460" r:id="rId10"/>
    <p:sldId id="468" r:id="rId11"/>
    <p:sldId id="467" r:id="rId12"/>
    <p:sldId id="470" r:id="rId13"/>
    <p:sldId id="463" r:id="rId14"/>
    <p:sldId id="464" r:id="rId15"/>
    <p:sldId id="465" r:id="rId16"/>
    <p:sldId id="466" r:id="rId17"/>
    <p:sldId id="471" r:id="rId18"/>
    <p:sldId id="264" r:id="rId19"/>
    <p:sldId id="458" r:id="rId20"/>
    <p:sldId id="45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E5B3F9-6A38-FF42-1CEF-A2DB5C5B9FC3}" v="57" dt="2020-12-01T10:58:53.713"/>
    <p1510:client id="{669A7509-3C11-B649-8AE1-2021DE0B79C3}" v="35" dt="2020-11-27T17:06:53.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5" autoAdjust="0"/>
    <p:restoredTop sz="85603"/>
  </p:normalViewPr>
  <p:slideViewPr>
    <p:cSldViewPr snapToGrid="0">
      <p:cViewPr varScale="1">
        <p:scale>
          <a:sx n="93" d="100"/>
          <a:sy n="93" d="100"/>
        </p:scale>
        <p:origin x="112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ED389-8EE5-4057-B125-DDA3E649DE21}" type="datetimeFigureOut">
              <a:rPr lang="en-GB" smtClean="0"/>
              <a:t>01/12/2020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535ADC-F2BF-4929-B688-61399459F500}" type="slidenum">
              <a:rPr lang="en-GB" smtClean="0"/>
              <a:t>‹#›</a:t>
            </a:fld>
            <a:endParaRPr lang="en-GB" dirty="0"/>
          </a:p>
        </p:txBody>
      </p:sp>
    </p:spTree>
    <p:extLst>
      <p:ext uri="{BB962C8B-B14F-4D97-AF65-F5344CB8AC3E}">
        <p14:creationId xmlns:p14="http://schemas.microsoft.com/office/powerpoint/2010/main" val="157127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Stress that LinkedIn is traditionally searched by recruitment officers and recruitment companies looking to find candidates for jobs. In addition, it is used too by HR departments trying to find out whether to shortlist applicants for jobs. Also, people bidding for contracts with firms understand that their LinkedIn profiles are searched by the potential Contracting Authority. If you are a sales professional then your customers will have searched your LinkedIn profile and maybe your posts. In addition, everything that you post on LinkedIn should be consistent with what you are posting on line in any other platform.</a:t>
            </a:r>
          </a:p>
        </p:txBody>
      </p:sp>
      <p:sp>
        <p:nvSpPr>
          <p:cNvPr id="4" name="Slide Number Placeholder 3"/>
          <p:cNvSpPr>
            <a:spLocks noGrp="1"/>
          </p:cNvSpPr>
          <p:nvPr>
            <p:ph type="sldNum" sz="quarter" idx="5"/>
          </p:nvPr>
        </p:nvSpPr>
        <p:spPr/>
        <p:txBody>
          <a:bodyPr/>
          <a:lstStyle/>
          <a:p>
            <a:fld id="{F7535ADC-F2BF-4929-B688-61399459F500}" type="slidenum">
              <a:rPr lang="en-GB" smtClean="0"/>
              <a:t>11</a:t>
            </a:fld>
            <a:endParaRPr lang="en-GB" dirty="0"/>
          </a:p>
        </p:txBody>
      </p:sp>
    </p:spTree>
    <p:extLst>
      <p:ext uri="{BB962C8B-B14F-4D97-AF65-F5344CB8AC3E}">
        <p14:creationId xmlns:p14="http://schemas.microsoft.com/office/powerpoint/2010/main" val="815317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additional services can save you time. For the assignment for this module, we expect to see a copy of the student’s LinkedIn profile in the appendices of the assignment.</a:t>
            </a:r>
          </a:p>
        </p:txBody>
      </p:sp>
      <p:sp>
        <p:nvSpPr>
          <p:cNvPr id="4" name="Slide Number Placeholder 3"/>
          <p:cNvSpPr>
            <a:spLocks noGrp="1"/>
          </p:cNvSpPr>
          <p:nvPr>
            <p:ph type="sldNum" sz="quarter" idx="5"/>
          </p:nvPr>
        </p:nvSpPr>
        <p:spPr/>
        <p:txBody>
          <a:bodyPr/>
          <a:lstStyle/>
          <a:p>
            <a:fld id="{F7535ADC-F2BF-4929-B688-61399459F500}" type="slidenum">
              <a:rPr lang="en-GB" smtClean="0"/>
              <a:t>12</a:t>
            </a:fld>
            <a:endParaRPr lang="en-GB" dirty="0"/>
          </a:p>
        </p:txBody>
      </p:sp>
    </p:spTree>
    <p:extLst>
      <p:ext uri="{BB962C8B-B14F-4D97-AF65-F5344CB8AC3E}">
        <p14:creationId xmlns:p14="http://schemas.microsoft.com/office/powerpoint/2010/main" val="27716006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28999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347390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53295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2934861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128169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919715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410179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91053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456253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316279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2337300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8048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Alqt7pIbp_o?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08/02756661111165435" TargetMode="External"/><Relationship Id="rId2" Type="http://schemas.openxmlformats.org/officeDocument/2006/relationships/hyperlink" Target="https://doi.org/10.1108/1750614071075801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BMSK4007</a:t>
            </a:r>
            <a:endParaRPr lang="en-GB" dirty="0"/>
          </a:p>
        </p:txBody>
      </p:sp>
      <p:sp>
        <p:nvSpPr>
          <p:cNvPr id="3" name="Subtitle 2"/>
          <p:cNvSpPr>
            <a:spLocks noGrp="1"/>
          </p:cNvSpPr>
          <p:nvPr>
            <p:ph type="subTitle" idx="1"/>
          </p:nvPr>
        </p:nvSpPr>
        <p:spPr/>
        <p:txBody>
          <a:bodyPr/>
          <a:lstStyle/>
          <a:p>
            <a:r>
              <a:rPr lang="en-GB" dirty="0"/>
              <a:t>Digital Skills and Personal Branding</a:t>
            </a:r>
          </a:p>
          <a:p>
            <a:endParaRPr lang="en-GB" dirty="0"/>
          </a:p>
          <a:p>
            <a:r>
              <a:rPr lang="en-GB" altLang="en-US" sz="2000" b="1" dirty="0"/>
              <a:t>Online Session 7</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4D9E-C334-0B4C-9C0C-3A0A46CC885D}"/>
              </a:ext>
            </a:extLst>
          </p:cNvPr>
          <p:cNvSpPr>
            <a:spLocks noGrp="1"/>
          </p:cNvSpPr>
          <p:nvPr>
            <p:ph type="title"/>
          </p:nvPr>
        </p:nvSpPr>
        <p:spPr/>
        <p:txBody>
          <a:bodyPr/>
          <a:lstStyle/>
          <a:p>
            <a:r>
              <a:rPr lang="en-US" b="1" dirty="0"/>
              <a:t>Overview</a:t>
            </a:r>
          </a:p>
        </p:txBody>
      </p:sp>
      <p:sp>
        <p:nvSpPr>
          <p:cNvPr id="3" name="Content Placeholder 2">
            <a:extLst>
              <a:ext uri="{FF2B5EF4-FFF2-40B4-BE49-F238E27FC236}">
                <a16:creationId xmlns:a16="http://schemas.microsoft.com/office/drawing/2014/main" id="{3DC87199-D3B6-AA41-9A05-D40C0DAB340E}"/>
              </a:ext>
            </a:extLst>
          </p:cNvPr>
          <p:cNvSpPr>
            <a:spLocks noGrp="1"/>
          </p:cNvSpPr>
          <p:nvPr>
            <p:ph idx="1"/>
          </p:nvPr>
        </p:nvSpPr>
        <p:spPr>
          <a:xfrm>
            <a:off x="941070" y="1690689"/>
            <a:ext cx="10515600" cy="3464241"/>
          </a:xfrm>
        </p:spPr>
        <p:txBody>
          <a:bodyPr/>
          <a:lstStyle/>
          <a:p>
            <a:pPr marL="514350" indent="-514350">
              <a:buFont typeface="+mj-lt"/>
              <a:buAutoNum type="arabicPeriod"/>
            </a:pPr>
            <a:r>
              <a:rPr lang="en-US" dirty="0"/>
              <a:t>Review of last session;</a:t>
            </a:r>
          </a:p>
          <a:p>
            <a:pPr marL="514350" indent="-514350">
              <a:buFont typeface="+mj-lt"/>
              <a:buAutoNum type="arabicPeriod"/>
            </a:pPr>
            <a:r>
              <a:rPr lang="en-US" dirty="0"/>
              <a:t>What is important when building a personal brand?</a:t>
            </a:r>
          </a:p>
          <a:p>
            <a:r>
              <a:rPr lang="en-US" dirty="0"/>
              <a:t>What do I need to do to build my personal brand?</a:t>
            </a:r>
          </a:p>
          <a:p>
            <a:r>
              <a:rPr lang="en-US" dirty="0"/>
              <a:t>The value of networking.</a:t>
            </a:r>
          </a:p>
          <a:p>
            <a:r>
              <a:rPr lang="en-US" dirty="0"/>
              <a:t>Using social media to promote your personal brand.</a:t>
            </a:r>
          </a:p>
          <a:p>
            <a:r>
              <a:rPr lang="en-US"/>
              <a:t>Self-directed learning</a:t>
            </a:r>
            <a:r>
              <a:rPr lang="en-US" dirty="0"/>
              <a:t>.</a:t>
            </a:r>
            <a:endParaRPr lang="en-US"/>
          </a:p>
        </p:txBody>
      </p:sp>
    </p:spTree>
    <p:extLst>
      <p:ext uri="{BB962C8B-B14F-4D97-AF65-F5344CB8AC3E}">
        <p14:creationId xmlns:p14="http://schemas.microsoft.com/office/powerpoint/2010/main" val="3076641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AB8E1-CC40-BF4F-8D79-B414A2A820F9}"/>
              </a:ext>
            </a:extLst>
          </p:cNvPr>
          <p:cNvSpPr>
            <a:spLocks noGrp="1"/>
          </p:cNvSpPr>
          <p:nvPr>
            <p:ph type="title"/>
          </p:nvPr>
        </p:nvSpPr>
        <p:spPr/>
        <p:txBody>
          <a:bodyPr/>
          <a:lstStyle/>
          <a:p>
            <a:r>
              <a:rPr lang="en-GB" b="1" dirty="0"/>
              <a:t>Review of last session</a:t>
            </a:r>
          </a:p>
        </p:txBody>
      </p:sp>
      <p:sp>
        <p:nvSpPr>
          <p:cNvPr id="5" name="Text Placeholder 4">
            <a:extLst>
              <a:ext uri="{FF2B5EF4-FFF2-40B4-BE49-F238E27FC236}">
                <a16:creationId xmlns:a16="http://schemas.microsoft.com/office/drawing/2014/main" id="{F5711016-3BEA-B243-87DD-37A32C20A0C2}"/>
              </a:ext>
            </a:extLst>
          </p:cNvPr>
          <p:cNvSpPr>
            <a:spLocks noGrp="1"/>
          </p:cNvSpPr>
          <p:nvPr>
            <p:ph type="body" sz="half" idx="2"/>
          </p:nvPr>
        </p:nvSpPr>
        <p:spPr>
          <a:xfrm>
            <a:off x="840318" y="2057400"/>
            <a:ext cx="3932767" cy="2589551"/>
          </a:xfrm>
        </p:spPr>
        <p:txBody>
          <a:bodyPr/>
          <a:lstStyle/>
          <a:p>
            <a:r>
              <a:rPr lang="en-GB" sz="2000" dirty="0"/>
              <a:t>We asked you to produce a short evidence based narrative report using the structure shown on the right. Let’s see how you did</a:t>
            </a:r>
          </a:p>
          <a:p>
            <a:r>
              <a:rPr lang="en-GB" sz="2000" dirty="0"/>
              <a:t>Would anyone like to start and tell us what you wrote in your narrative?</a:t>
            </a:r>
          </a:p>
        </p:txBody>
      </p:sp>
      <p:pic>
        <p:nvPicPr>
          <p:cNvPr id="6" name="Content Placeholder 4" descr="A picture containing text&#10;&#10;Description automatically generated">
            <a:extLst>
              <a:ext uri="{FF2B5EF4-FFF2-40B4-BE49-F238E27FC236}">
                <a16:creationId xmlns:a16="http://schemas.microsoft.com/office/drawing/2014/main" id="{B56E1942-2E4A-8446-9238-C25B4442467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5343609" y="105677"/>
            <a:ext cx="6008073" cy="5575492"/>
          </a:xfrm>
          <a:prstGeom prst="rect">
            <a:avLst/>
          </a:prstGeom>
          <a:noFill/>
        </p:spPr>
      </p:pic>
    </p:spTree>
    <p:extLst>
      <p:ext uri="{BB962C8B-B14F-4D97-AF65-F5344CB8AC3E}">
        <p14:creationId xmlns:p14="http://schemas.microsoft.com/office/powerpoint/2010/main" val="2908471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884ED9-A46C-1A46-988E-E02F7D747A9E}"/>
              </a:ext>
            </a:extLst>
          </p:cNvPr>
          <p:cNvSpPr>
            <a:spLocks noGrp="1"/>
          </p:cNvSpPr>
          <p:nvPr>
            <p:ph type="title"/>
          </p:nvPr>
        </p:nvSpPr>
        <p:spPr/>
        <p:txBody>
          <a:bodyPr/>
          <a:lstStyle/>
          <a:p>
            <a:r>
              <a:rPr lang="en-GB" b="1" dirty="0"/>
              <a:t>Values and beliefs</a:t>
            </a:r>
          </a:p>
        </p:txBody>
      </p:sp>
    </p:spTree>
    <p:extLst>
      <p:ext uri="{BB962C8B-B14F-4D97-AF65-F5344CB8AC3E}">
        <p14:creationId xmlns:p14="http://schemas.microsoft.com/office/powerpoint/2010/main" val="212466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2FB10C-41A3-7049-A70A-A5B896C610D9}"/>
              </a:ext>
            </a:extLst>
          </p:cNvPr>
          <p:cNvSpPr>
            <a:spLocks noGrp="1"/>
          </p:cNvSpPr>
          <p:nvPr>
            <p:ph type="title"/>
          </p:nvPr>
        </p:nvSpPr>
        <p:spPr>
          <a:xfrm>
            <a:off x="838200" y="365126"/>
            <a:ext cx="10515600" cy="1325563"/>
          </a:xfrm>
        </p:spPr>
        <p:txBody>
          <a:bodyPr>
            <a:normAutofit/>
          </a:bodyPr>
          <a:lstStyle/>
          <a:p>
            <a:r>
              <a:rPr lang="en-GB" b="1" dirty="0"/>
              <a:t>Building your </a:t>
            </a:r>
            <a:br>
              <a:rPr lang="en-GB" b="1" dirty="0"/>
            </a:br>
            <a:r>
              <a:rPr lang="en-GB" b="1" dirty="0"/>
              <a:t>personal brand</a:t>
            </a:r>
          </a:p>
        </p:txBody>
      </p:sp>
      <p:sp>
        <p:nvSpPr>
          <p:cNvPr id="9" name="Text Placeholder 8">
            <a:extLst>
              <a:ext uri="{FF2B5EF4-FFF2-40B4-BE49-F238E27FC236}">
                <a16:creationId xmlns:a16="http://schemas.microsoft.com/office/drawing/2014/main" id="{825863BC-E0F3-8040-B976-7730438B89AC}"/>
              </a:ext>
            </a:extLst>
          </p:cNvPr>
          <p:cNvSpPr>
            <a:spLocks noGrp="1"/>
          </p:cNvSpPr>
          <p:nvPr>
            <p:ph sz="half" idx="1"/>
          </p:nvPr>
        </p:nvSpPr>
        <p:spPr>
          <a:xfrm>
            <a:off x="838200" y="1825625"/>
            <a:ext cx="5156200" cy="4351338"/>
          </a:xfrm>
        </p:spPr>
        <p:txBody>
          <a:bodyPr>
            <a:normAutofit/>
          </a:bodyPr>
          <a:lstStyle/>
          <a:p>
            <a:r>
              <a:rPr lang="en-GB"/>
              <a:t>As we saw in the last lesson, your personal brand is about you.</a:t>
            </a:r>
          </a:p>
          <a:p>
            <a:r>
              <a:rPr lang="en-GB"/>
              <a:t>Additionally,  it’s about communicating your values and beliefs to others.</a:t>
            </a:r>
          </a:p>
        </p:txBody>
      </p:sp>
      <p:pic>
        <p:nvPicPr>
          <p:cNvPr id="12" name="Picture 11">
            <a:extLst>
              <a:ext uri="{FF2B5EF4-FFF2-40B4-BE49-F238E27FC236}">
                <a16:creationId xmlns:a16="http://schemas.microsoft.com/office/drawing/2014/main" id="{4E6332D0-B5CA-9345-858A-49B3397919FE}"/>
              </a:ext>
            </a:extLst>
          </p:cNvPr>
          <p:cNvPicPr>
            <a:picLocks noChangeAspect="1"/>
          </p:cNvPicPr>
          <p:nvPr/>
        </p:nvPicPr>
        <p:blipFill>
          <a:blip r:embed="rId2"/>
          <a:stretch>
            <a:fillRect/>
          </a:stretch>
        </p:blipFill>
        <p:spPr>
          <a:xfrm>
            <a:off x="6685613" y="5036"/>
            <a:ext cx="5506387" cy="5662094"/>
          </a:xfrm>
          <a:prstGeom prst="rect">
            <a:avLst/>
          </a:prstGeom>
          <a:noFill/>
        </p:spPr>
      </p:pic>
    </p:spTree>
    <p:extLst>
      <p:ext uri="{BB962C8B-B14F-4D97-AF65-F5344CB8AC3E}">
        <p14:creationId xmlns:p14="http://schemas.microsoft.com/office/powerpoint/2010/main" val="2932105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6B3D6-18AD-604A-AEAC-8B181A60B1B0}"/>
              </a:ext>
            </a:extLst>
          </p:cNvPr>
          <p:cNvSpPr>
            <a:spLocks noGrp="1"/>
          </p:cNvSpPr>
          <p:nvPr>
            <p:ph type="title"/>
          </p:nvPr>
        </p:nvSpPr>
        <p:spPr/>
        <p:txBody>
          <a:bodyPr/>
          <a:lstStyle/>
          <a:p>
            <a:r>
              <a:rPr lang="en-GB" b="1" dirty="0"/>
              <a:t>Values and Beliefs</a:t>
            </a:r>
          </a:p>
        </p:txBody>
      </p:sp>
      <p:sp>
        <p:nvSpPr>
          <p:cNvPr id="3" name="Content Placeholder 2">
            <a:extLst>
              <a:ext uri="{FF2B5EF4-FFF2-40B4-BE49-F238E27FC236}">
                <a16:creationId xmlns:a16="http://schemas.microsoft.com/office/drawing/2014/main" id="{3AAB1F8E-DD78-2B45-B41F-9C251E1687A8}"/>
              </a:ext>
            </a:extLst>
          </p:cNvPr>
          <p:cNvSpPr>
            <a:spLocks noGrp="1"/>
          </p:cNvSpPr>
          <p:nvPr>
            <p:ph idx="1"/>
          </p:nvPr>
        </p:nvSpPr>
        <p:spPr>
          <a:xfrm>
            <a:off x="838200" y="1397362"/>
            <a:ext cx="10515600" cy="4351338"/>
          </a:xfrm>
        </p:spPr>
        <p:txBody>
          <a:bodyPr lIns="91440" tIns="45720" rIns="91440" bIns="45720" anchor="t"/>
          <a:lstStyle/>
          <a:p>
            <a:r>
              <a:rPr lang="en-GB" sz="2400" dirty="0"/>
              <a:t>Gibson et al (2009), found that there are generational differences that develop over time in the values and beliefs held. They studied the differences between baby boomers, Gen X and Gen Y.</a:t>
            </a:r>
          </a:p>
          <a:p>
            <a:r>
              <a:rPr lang="en-GB" sz="2400" dirty="0"/>
              <a:t>It is necessary to be aware of these differences when developing your brand and communicating it to people in different generational groups.</a:t>
            </a:r>
          </a:p>
          <a:p>
            <a:r>
              <a:rPr lang="en-GB" sz="2400" dirty="0"/>
              <a:t>What works for one generation may alienate an older/younger generation. </a:t>
            </a:r>
          </a:p>
          <a:p>
            <a:r>
              <a:rPr lang="en-GB" sz="2400" dirty="0"/>
              <a:t>What we think are valid values and beliefs may not be shared by others.</a:t>
            </a:r>
          </a:p>
          <a:p>
            <a:r>
              <a:rPr lang="en-GB" sz="2400" dirty="0"/>
              <a:t>However, values permeate our lives, and influence our actions.</a:t>
            </a:r>
          </a:p>
          <a:p>
            <a:r>
              <a:rPr lang="en-GB" sz="2400" dirty="0"/>
              <a:t>If we wish to influence others “to do business with us” then we should be aware of how we are perceived by others.</a:t>
            </a:r>
          </a:p>
        </p:txBody>
      </p:sp>
    </p:spTree>
    <p:extLst>
      <p:ext uri="{BB962C8B-B14F-4D97-AF65-F5344CB8AC3E}">
        <p14:creationId xmlns:p14="http://schemas.microsoft.com/office/powerpoint/2010/main" val="41383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7F1FC1-4118-F14D-9841-857705E3C342}"/>
              </a:ext>
            </a:extLst>
          </p:cNvPr>
          <p:cNvSpPr>
            <a:spLocks noGrp="1"/>
          </p:cNvSpPr>
          <p:nvPr>
            <p:ph type="title"/>
          </p:nvPr>
        </p:nvSpPr>
        <p:spPr/>
        <p:txBody>
          <a:bodyPr/>
          <a:lstStyle/>
          <a:p>
            <a:r>
              <a:rPr lang="en-GB" b="1" dirty="0"/>
              <a:t>How to build your personal brand</a:t>
            </a:r>
          </a:p>
        </p:txBody>
      </p:sp>
    </p:spTree>
    <p:extLst>
      <p:ext uri="{BB962C8B-B14F-4D97-AF65-F5344CB8AC3E}">
        <p14:creationId xmlns:p14="http://schemas.microsoft.com/office/powerpoint/2010/main" val="2674892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Designing a purposeful personal brand from zero to infinity | Tai Tran | TEDxBerkeley">
            <a:hlinkClick r:id="" action="ppaction://media"/>
            <a:extLst>
              <a:ext uri="{FF2B5EF4-FFF2-40B4-BE49-F238E27FC236}">
                <a16:creationId xmlns:a16="http://schemas.microsoft.com/office/drawing/2014/main" id="{8FD5937C-7A4A-8645-9D7C-C23A4C6E9C0F}"/>
              </a:ext>
            </a:extLst>
          </p:cNvPr>
          <p:cNvPicPr>
            <a:picLocks noGrp="1" noRot="1" noChangeAspect="1"/>
          </p:cNvPicPr>
          <p:nvPr>
            <p:ph idx="1"/>
            <a:videoFile r:link="rId1"/>
          </p:nvPr>
        </p:nvPicPr>
        <p:blipFill>
          <a:blip r:embed="rId3"/>
          <a:stretch>
            <a:fillRect/>
          </a:stretch>
        </p:blipFill>
        <p:spPr>
          <a:xfrm>
            <a:off x="959371" y="0"/>
            <a:ext cx="10199088" cy="5736856"/>
          </a:xfrm>
          <a:prstGeom prst="rect">
            <a:avLst/>
          </a:prstGeom>
        </p:spPr>
      </p:pic>
    </p:spTree>
    <p:extLst>
      <p:ext uri="{BB962C8B-B14F-4D97-AF65-F5344CB8AC3E}">
        <p14:creationId xmlns:p14="http://schemas.microsoft.com/office/powerpoint/2010/main" val="158031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1F8E-2EEC-4F44-A15B-6F2E53CACEF5}"/>
              </a:ext>
            </a:extLst>
          </p:cNvPr>
          <p:cNvSpPr>
            <a:spLocks noGrp="1"/>
          </p:cNvSpPr>
          <p:nvPr>
            <p:ph type="title"/>
          </p:nvPr>
        </p:nvSpPr>
        <p:spPr/>
        <p:txBody>
          <a:bodyPr/>
          <a:lstStyle/>
          <a:p>
            <a:r>
              <a:rPr lang="en-GB" b="1" dirty="0"/>
              <a:t>Networking</a:t>
            </a:r>
          </a:p>
        </p:txBody>
      </p:sp>
    </p:spTree>
    <p:extLst>
      <p:ext uri="{BB962C8B-B14F-4D97-AF65-F5344CB8AC3E}">
        <p14:creationId xmlns:p14="http://schemas.microsoft.com/office/powerpoint/2010/main" val="106153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DB336-FA4D-474C-B0C1-336953BAED75}"/>
              </a:ext>
            </a:extLst>
          </p:cNvPr>
          <p:cNvSpPr>
            <a:spLocks noGrp="1"/>
          </p:cNvSpPr>
          <p:nvPr>
            <p:ph type="title"/>
          </p:nvPr>
        </p:nvSpPr>
        <p:spPr/>
        <p:txBody>
          <a:bodyPr/>
          <a:lstStyle/>
          <a:p>
            <a:r>
              <a:rPr lang="en-GB" b="1" dirty="0"/>
              <a:t>The importance of networking</a:t>
            </a:r>
          </a:p>
        </p:txBody>
      </p:sp>
      <p:sp>
        <p:nvSpPr>
          <p:cNvPr id="3" name="Content Placeholder 2">
            <a:extLst>
              <a:ext uri="{FF2B5EF4-FFF2-40B4-BE49-F238E27FC236}">
                <a16:creationId xmlns:a16="http://schemas.microsoft.com/office/drawing/2014/main" id="{56327280-B950-A543-8BA4-11F5DB24F75C}"/>
              </a:ext>
            </a:extLst>
          </p:cNvPr>
          <p:cNvSpPr>
            <a:spLocks noGrp="1"/>
          </p:cNvSpPr>
          <p:nvPr>
            <p:ph idx="1"/>
          </p:nvPr>
        </p:nvSpPr>
        <p:spPr>
          <a:xfrm>
            <a:off x="838200" y="1253331"/>
            <a:ext cx="10515600" cy="4351338"/>
          </a:xfrm>
        </p:spPr>
        <p:txBody>
          <a:bodyPr/>
          <a:lstStyle/>
          <a:p>
            <a:r>
              <a:rPr lang="en-GB" dirty="0"/>
              <a:t>It is essential to create sustainable networks when building a personal brand;</a:t>
            </a:r>
          </a:p>
          <a:p>
            <a:r>
              <a:rPr lang="en-GB" dirty="0"/>
              <a:t>Your personal brand needs to be promoted on your behalf by members of your network;</a:t>
            </a:r>
          </a:p>
          <a:p>
            <a:pPr lvl="1"/>
            <a:r>
              <a:rPr lang="en-GB" dirty="0"/>
              <a:t>Advocates are essential;</a:t>
            </a:r>
          </a:p>
          <a:p>
            <a:pPr lvl="1"/>
            <a:r>
              <a:rPr lang="en-GB" dirty="0"/>
              <a:t>Supporters (active and passive) are essential too;</a:t>
            </a:r>
          </a:p>
          <a:p>
            <a:pPr lvl="1"/>
            <a:r>
              <a:rPr lang="en-GB" dirty="0"/>
              <a:t>Sound relationships are indispensable, as from that you find mentors, free advice; and you stay in touch with the members of the network.</a:t>
            </a:r>
          </a:p>
          <a:p>
            <a:r>
              <a:rPr lang="en-GB" dirty="0"/>
              <a:t>Both online, and person to person contact is necessary;</a:t>
            </a:r>
          </a:p>
          <a:p>
            <a:r>
              <a:rPr lang="en-GB" dirty="0"/>
              <a:t>Above all you need to be perceived as consistent and credible.</a:t>
            </a:r>
          </a:p>
        </p:txBody>
      </p:sp>
    </p:spTree>
    <p:extLst>
      <p:ext uri="{BB962C8B-B14F-4D97-AF65-F5344CB8AC3E}">
        <p14:creationId xmlns:p14="http://schemas.microsoft.com/office/powerpoint/2010/main" val="2490886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8B54E-EBC3-184F-A3E8-D1869663377D}"/>
              </a:ext>
            </a:extLst>
          </p:cNvPr>
          <p:cNvSpPr>
            <a:spLocks noGrp="1"/>
          </p:cNvSpPr>
          <p:nvPr>
            <p:ph type="title"/>
          </p:nvPr>
        </p:nvSpPr>
        <p:spPr/>
        <p:txBody>
          <a:bodyPr/>
          <a:lstStyle/>
          <a:p>
            <a:r>
              <a:rPr lang="en-GB" b="1" dirty="0"/>
              <a:t>Building a personal brand through social networking</a:t>
            </a:r>
            <a:br>
              <a:rPr lang="en-GB" dirty="0"/>
            </a:br>
            <a:endParaRPr lang="en-GB" dirty="0"/>
          </a:p>
        </p:txBody>
      </p:sp>
      <p:sp>
        <p:nvSpPr>
          <p:cNvPr id="3" name="Content Placeholder 2">
            <a:extLst>
              <a:ext uri="{FF2B5EF4-FFF2-40B4-BE49-F238E27FC236}">
                <a16:creationId xmlns:a16="http://schemas.microsoft.com/office/drawing/2014/main" id="{88AE0543-521C-E14C-A179-B42352F64AED}"/>
              </a:ext>
            </a:extLst>
          </p:cNvPr>
          <p:cNvSpPr>
            <a:spLocks noGrp="1"/>
          </p:cNvSpPr>
          <p:nvPr>
            <p:ph idx="1"/>
          </p:nvPr>
        </p:nvSpPr>
        <p:spPr>
          <a:xfrm>
            <a:off x="838200" y="1777430"/>
            <a:ext cx="11046994" cy="3957236"/>
          </a:xfrm>
        </p:spPr>
        <p:txBody>
          <a:bodyPr lIns="91440" tIns="45720" rIns="91440" bIns="45720" anchor="t"/>
          <a:lstStyle/>
          <a:p>
            <a:r>
              <a:rPr lang="en-GB" sz="2600" dirty="0"/>
              <a:t>Various online services, such as blogging and social networking, can be harnessed to develop and enhance a personal brand.</a:t>
            </a:r>
          </a:p>
          <a:p>
            <a:r>
              <a:rPr lang="en-GB" sz="2600" dirty="0"/>
              <a:t>Finding a job and managing career progression increasingly involves understanding how social networks work and how to deploy them. It is necessary to do this effectively if you are to build a personal brand.</a:t>
            </a:r>
          </a:p>
          <a:p>
            <a:r>
              <a:rPr lang="en-GB" sz="2600" dirty="0"/>
              <a:t>It is necessary to be consistent about your personal brand, both online and offline.</a:t>
            </a:r>
          </a:p>
          <a:p>
            <a:r>
              <a:rPr lang="en-GB" sz="2600" dirty="0"/>
              <a:t>LinkedIn is the most popular social network used by business people.</a:t>
            </a:r>
          </a:p>
          <a:p>
            <a:r>
              <a:rPr lang="en-GB" sz="2600" dirty="0"/>
              <a:t>Facebook/Instagram posts etc., to friends should not undermine your brand. </a:t>
            </a:r>
            <a:endParaRPr lang="en-GB" sz="2600" dirty="0">
              <a:cs typeface="Calibri"/>
            </a:endParaRPr>
          </a:p>
        </p:txBody>
      </p:sp>
    </p:spTree>
    <p:extLst>
      <p:ext uri="{BB962C8B-B14F-4D97-AF65-F5344CB8AC3E}">
        <p14:creationId xmlns:p14="http://schemas.microsoft.com/office/powerpoint/2010/main" val="3939891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4BCA5-42C6-8B41-81FD-D3386B3761D9}"/>
              </a:ext>
            </a:extLst>
          </p:cNvPr>
          <p:cNvSpPr>
            <a:spLocks noGrp="1"/>
          </p:cNvSpPr>
          <p:nvPr>
            <p:ph type="title"/>
          </p:nvPr>
        </p:nvSpPr>
        <p:spPr>
          <a:xfrm>
            <a:off x="840318" y="457200"/>
            <a:ext cx="3932767" cy="530226"/>
          </a:xfrm>
        </p:spPr>
        <p:txBody>
          <a:bodyPr/>
          <a:lstStyle/>
          <a:p>
            <a:r>
              <a:rPr lang="en-GB" b="1" dirty="0"/>
              <a:t>LinkedIn profiles</a:t>
            </a:r>
          </a:p>
        </p:txBody>
      </p:sp>
      <p:sp>
        <p:nvSpPr>
          <p:cNvPr id="5" name="Text Placeholder 4">
            <a:extLst>
              <a:ext uri="{FF2B5EF4-FFF2-40B4-BE49-F238E27FC236}">
                <a16:creationId xmlns:a16="http://schemas.microsoft.com/office/drawing/2014/main" id="{9FF76926-183C-374A-8208-358FC8451749}"/>
              </a:ext>
            </a:extLst>
          </p:cNvPr>
          <p:cNvSpPr>
            <a:spLocks noGrp="1"/>
          </p:cNvSpPr>
          <p:nvPr>
            <p:ph type="body" sz="half" idx="2"/>
          </p:nvPr>
        </p:nvSpPr>
        <p:spPr>
          <a:xfrm>
            <a:off x="840317" y="1481498"/>
            <a:ext cx="3932767" cy="3148375"/>
          </a:xfrm>
        </p:spPr>
        <p:txBody>
          <a:bodyPr/>
          <a:lstStyle/>
          <a:p>
            <a:r>
              <a:rPr lang="en-GB" sz="2400" dirty="0"/>
              <a:t>Not only can you build and promote your personal brand on LinkedIn, you can:-</a:t>
            </a:r>
          </a:p>
          <a:p>
            <a:pPr marL="285750" indent="-285750">
              <a:buFont typeface="Arial" panose="020B0604020202020204" pitchFamily="34" charset="0"/>
              <a:buChar char="•"/>
            </a:pPr>
            <a:r>
              <a:rPr lang="en-GB" sz="2400" dirty="0"/>
              <a:t>Share your profile in a message;</a:t>
            </a:r>
          </a:p>
          <a:p>
            <a:pPr marL="285750" indent="-285750">
              <a:buFont typeface="Arial" panose="020B0604020202020204" pitchFamily="34" charset="0"/>
              <a:buChar char="•"/>
            </a:pPr>
            <a:r>
              <a:rPr lang="en-GB" sz="2400" dirty="0"/>
              <a:t>Save to PDF;</a:t>
            </a:r>
          </a:p>
          <a:p>
            <a:pPr marL="285750" indent="-285750">
              <a:buFont typeface="Arial" panose="020B0604020202020204" pitchFamily="34" charset="0"/>
              <a:buChar char="•"/>
            </a:pPr>
            <a:r>
              <a:rPr lang="en-GB" sz="2400" dirty="0"/>
              <a:t>Build a resume (CV)</a:t>
            </a:r>
          </a:p>
        </p:txBody>
      </p:sp>
      <p:pic>
        <p:nvPicPr>
          <p:cNvPr id="19" name="Picture 18" descr="Graphical user interface, text, application&#10;&#10;Description automatically generated">
            <a:extLst>
              <a:ext uri="{FF2B5EF4-FFF2-40B4-BE49-F238E27FC236}">
                <a16:creationId xmlns:a16="http://schemas.microsoft.com/office/drawing/2014/main" id="{7258FD9A-5DAA-B54F-8181-94B31447E0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07731"/>
            <a:ext cx="5315560" cy="2614564"/>
          </a:xfrm>
          <a:prstGeom prst="rect">
            <a:avLst/>
          </a:prstGeom>
        </p:spPr>
      </p:pic>
    </p:spTree>
    <p:extLst>
      <p:ext uri="{BB962C8B-B14F-4D97-AF65-F5344CB8AC3E}">
        <p14:creationId xmlns:p14="http://schemas.microsoft.com/office/powerpoint/2010/main" val="152795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3FD0C-A4FE-BB4A-A04E-4E30DFBAFDB5}"/>
              </a:ext>
            </a:extLst>
          </p:cNvPr>
          <p:cNvSpPr>
            <a:spLocks noGrp="1"/>
          </p:cNvSpPr>
          <p:nvPr>
            <p:ph type="title"/>
          </p:nvPr>
        </p:nvSpPr>
        <p:spPr>
          <a:xfrm>
            <a:off x="840317" y="244955"/>
            <a:ext cx="3932767" cy="706582"/>
          </a:xfrm>
        </p:spPr>
        <p:txBody>
          <a:bodyPr/>
          <a:lstStyle/>
          <a:p>
            <a:r>
              <a:rPr lang="en-GB" b="1" dirty="0"/>
              <a:t>LinkedIn tips</a:t>
            </a:r>
          </a:p>
        </p:txBody>
      </p:sp>
      <p:sp>
        <p:nvSpPr>
          <p:cNvPr id="4" name="Text Placeholder 3">
            <a:extLst>
              <a:ext uri="{FF2B5EF4-FFF2-40B4-BE49-F238E27FC236}">
                <a16:creationId xmlns:a16="http://schemas.microsoft.com/office/drawing/2014/main" id="{1E92FDDD-D27F-C04B-AE14-270FCE4197AC}"/>
              </a:ext>
            </a:extLst>
          </p:cNvPr>
          <p:cNvSpPr>
            <a:spLocks noGrp="1"/>
          </p:cNvSpPr>
          <p:nvPr>
            <p:ph type="body" sz="half" idx="2"/>
          </p:nvPr>
        </p:nvSpPr>
        <p:spPr>
          <a:xfrm>
            <a:off x="840317" y="1131815"/>
            <a:ext cx="4481191" cy="4369575"/>
          </a:xfrm>
        </p:spPr>
        <p:txBody>
          <a:bodyPr lIns="91440" tIns="45720" rIns="91440" bIns="45720" anchor="t"/>
          <a:lstStyle/>
          <a:p>
            <a:r>
              <a:rPr lang="en-GB" sz="1950" dirty="0"/>
              <a:t>Be professional at all times on every social </a:t>
            </a:r>
            <a:r>
              <a:rPr lang="en-GB" sz="2000" dirty="0"/>
              <a:t>media platform.</a:t>
            </a:r>
          </a:p>
          <a:p>
            <a:r>
              <a:rPr lang="en-GB" sz="2000" dirty="0"/>
              <a:t>Be consistent and credible. State who you are, clearly, succinctly, and passionately.</a:t>
            </a:r>
          </a:p>
          <a:p>
            <a:r>
              <a:rPr lang="en-GB" sz="2000" dirty="0"/>
              <a:t>Use professionally looking photos – never look straight towards the camera. Your body language conveys a message too. </a:t>
            </a:r>
          </a:p>
          <a:p>
            <a:r>
              <a:rPr lang="en-GB" sz="2000" dirty="0"/>
              <a:t>Avoid using a job title as your strap line, under your name. It pigeon-holes you. </a:t>
            </a:r>
          </a:p>
          <a:p>
            <a:r>
              <a:rPr lang="en-GB" sz="2000" dirty="0"/>
              <a:t>Use adjectives that are cogent. Three or four adjectives in the first line “About” you is good.</a:t>
            </a:r>
          </a:p>
        </p:txBody>
      </p:sp>
      <p:pic>
        <p:nvPicPr>
          <p:cNvPr id="10" name="Picture 9" descr="Graphical user interface, text, application&#10;&#10;Description automatically generated">
            <a:extLst>
              <a:ext uri="{FF2B5EF4-FFF2-40B4-BE49-F238E27FC236}">
                <a16:creationId xmlns:a16="http://schemas.microsoft.com/office/drawing/2014/main" id="{C25BBC37-4684-BA40-A6BC-842847A264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6394" y="0"/>
            <a:ext cx="6096000" cy="5710890"/>
          </a:xfrm>
          <a:prstGeom prst="rect">
            <a:avLst/>
          </a:prstGeom>
        </p:spPr>
      </p:pic>
    </p:spTree>
    <p:extLst>
      <p:ext uri="{BB962C8B-B14F-4D97-AF65-F5344CB8AC3E}">
        <p14:creationId xmlns:p14="http://schemas.microsoft.com/office/powerpoint/2010/main" val="2037579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53E0E-9778-7A4F-994E-D2D0A67FFC36}"/>
              </a:ext>
            </a:extLst>
          </p:cNvPr>
          <p:cNvSpPr>
            <a:spLocks noGrp="1"/>
          </p:cNvSpPr>
          <p:nvPr>
            <p:ph type="title"/>
          </p:nvPr>
        </p:nvSpPr>
        <p:spPr/>
        <p:txBody>
          <a:bodyPr/>
          <a:lstStyle/>
          <a:p>
            <a:r>
              <a:rPr lang="en-GB" b="1" dirty="0"/>
              <a:t>Self-directed learning</a:t>
            </a:r>
          </a:p>
        </p:txBody>
      </p:sp>
    </p:spTree>
    <p:extLst>
      <p:ext uri="{BB962C8B-B14F-4D97-AF65-F5344CB8AC3E}">
        <p14:creationId xmlns:p14="http://schemas.microsoft.com/office/powerpoint/2010/main" val="821848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203A4-8837-0944-A3A1-E6A2260A8ED1}"/>
              </a:ext>
            </a:extLst>
          </p:cNvPr>
          <p:cNvSpPr>
            <a:spLocks noGrp="1"/>
          </p:cNvSpPr>
          <p:nvPr>
            <p:ph type="title"/>
          </p:nvPr>
        </p:nvSpPr>
        <p:spPr/>
        <p:txBody>
          <a:bodyPr/>
          <a:lstStyle/>
          <a:p>
            <a:r>
              <a:rPr lang="en-GB" b="1" dirty="0"/>
              <a:t>Check out these References</a:t>
            </a:r>
          </a:p>
        </p:txBody>
      </p:sp>
      <p:sp>
        <p:nvSpPr>
          <p:cNvPr id="3" name="Content Placeholder 2">
            <a:extLst>
              <a:ext uri="{FF2B5EF4-FFF2-40B4-BE49-F238E27FC236}">
                <a16:creationId xmlns:a16="http://schemas.microsoft.com/office/drawing/2014/main" id="{66C987FF-6B21-324A-9502-1299A92DE232}"/>
              </a:ext>
            </a:extLst>
          </p:cNvPr>
          <p:cNvSpPr>
            <a:spLocks noGrp="1"/>
          </p:cNvSpPr>
          <p:nvPr>
            <p:ph idx="1"/>
          </p:nvPr>
        </p:nvSpPr>
        <p:spPr>
          <a:xfrm>
            <a:off x="838200" y="1443660"/>
            <a:ext cx="10515600" cy="2906667"/>
          </a:xfrm>
        </p:spPr>
        <p:txBody>
          <a:bodyPr lIns="91440" tIns="45720" rIns="91440" bIns="45720" anchor="t"/>
          <a:lstStyle/>
          <a:p>
            <a:r>
              <a:rPr lang="en-GB" sz="2000" dirty="0"/>
              <a:t>Baglione, S. and Zimmener, T. (2007), "Ethics, values, and leadership beliefs and practices: An empirical study of US and Chinese business executives", </a:t>
            </a:r>
            <a:r>
              <a:rPr lang="en-GB" sz="2000" i="1" dirty="0"/>
              <a:t>Chinese Management Studies</a:t>
            </a:r>
            <a:r>
              <a:rPr lang="en-GB" sz="2000" dirty="0"/>
              <a:t>, Vol. 1 No. 2, pp. 111-125. </a:t>
            </a:r>
            <a:r>
              <a:rPr lang="en-GB" sz="2000" dirty="0">
                <a:hlinkClick r:id="rId2" tooltip="DOI: https://doi.org/10.1108/17506140710758017"/>
              </a:rPr>
              <a:t>https://doi.org/10.1108/17506140710758017 </a:t>
            </a:r>
            <a:endParaRPr lang="en-GB" sz="2000" dirty="0"/>
          </a:p>
          <a:p>
            <a:r>
              <a:rPr lang="en-GB" sz="2000" dirty="0"/>
              <a:t>Gibson, W., J., Greenwood, R. A. and Murphy, Jr., E. F. (2009) “Generational Differences In The Workplace: Personal Values, Behaviors, And Popular Beliefs”, </a:t>
            </a:r>
            <a:r>
              <a:rPr lang="en-GB" sz="2000" i="1" dirty="0"/>
              <a:t>Journal of Diversity Management (JDM)</a:t>
            </a:r>
            <a:r>
              <a:rPr lang="en-GB" sz="2000" dirty="0"/>
              <a:t>, 4(3), pp. 1-8. doi: 10.19030/jdm.v4i3.4959 </a:t>
            </a:r>
          </a:p>
          <a:p>
            <a:r>
              <a:rPr lang="en-GB" sz="2000" dirty="0"/>
              <a:t>Harris, L. and Rae, A. (2011), "Building a personal brand through social networking", </a:t>
            </a:r>
            <a:r>
              <a:rPr lang="en-GB" sz="2000" i="1" dirty="0"/>
              <a:t>Journal of Business Strategy</a:t>
            </a:r>
            <a:r>
              <a:rPr lang="en-GB" sz="2000" dirty="0"/>
              <a:t>, Vol. 32 No. 5, pp. 14-21. </a:t>
            </a:r>
            <a:r>
              <a:rPr lang="en-GB" sz="2000" dirty="0">
                <a:hlinkClick r:id="rId3" tooltip="DOI: https://doi.org/10.1108/02756661111165435"/>
              </a:rPr>
              <a:t>https://doi.org/10.1108/02756661111165435</a:t>
            </a:r>
            <a:endParaRPr lang="en-GB" sz="2000" dirty="0"/>
          </a:p>
        </p:txBody>
      </p:sp>
    </p:spTree>
    <p:extLst>
      <p:ext uri="{BB962C8B-B14F-4D97-AF65-F5344CB8AC3E}">
        <p14:creationId xmlns:p14="http://schemas.microsoft.com/office/powerpoint/2010/main" val="2941538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3"/>
            <a:ext cx="12192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1703512" y="365126"/>
            <a:ext cx="8748783" cy="1325563"/>
          </a:xfrm>
        </p:spPr>
        <p:txBody>
          <a:bodyPr/>
          <a:lstStyle/>
          <a:p>
            <a:r>
              <a:rPr lang="en-GB" dirty="0">
                <a:solidFill>
                  <a:srgbClr val="FFFF00"/>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lnSpcReduction="10000"/>
          </a:bodyPr>
          <a:lstStyle/>
          <a:p>
            <a:r>
              <a:rPr lang="en-GB" dirty="0">
                <a:solidFill>
                  <a:srgbClr val="FFFF00"/>
                </a:solidFill>
              </a:rPr>
              <a:t>Take 5 minutes to reflect upon in this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a:p>
            <a:r>
              <a:rPr lang="en-GB"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3245205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32298-F766-ED45-9C9A-464CED327580}"/>
              </a:ext>
            </a:extLst>
          </p:cNvPr>
          <p:cNvSpPr>
            <a:spLocks noGrp="1"/>
          </p:cNvSpPr>
          <p:nvPr>
            <p:ph type="title"/>
          </p:nvPr>
        </p:nvSpPr>
        <p:spPr>
          <a:xfrm>
            <a:off x="840318" y="457200"/>
            <a:ext cx="4541151" cy="622092"/>
          </a:xfrm>
        </p:spPr>
        <p:txBody>
          <a:bodyPr anchor="b">
            <a:normAutofit/>
          </a:bodyPr>
          <a:lstStyle/>
          <a:p>
            <a:pPr>
              <a:lnSpc>
                <a:spcPct val="100000"/>
              </a:lnSpc>
            </a:pPr>
            <a:r>
              <a:rPr lang="en-GB" b="1" dirty="0"/>
              <a:t>Before the next session</a:t>
            </a:r>
          </a:p>
        </p:txBody>
      </p:sp>
      <p:sp>
        <p:nvSpPr>
          <p:cNvPr id="10" name="Text Placeholder 3">
            <a:extLst>
              <a:ext uri="{FF2B5EF4-FFF2-40B4-BE49-F238E27FC236}">
                <a16:creationId xmlns:a16="http://schemas.microsoft.com/office/drawing/2014/main" id="{9BC45F45-251D-42F9-82D8-D29DA4AF2AAA}"/>
              </a:ext>
            </a:extLst>
          </p:cNvPr>
          <p:cNvSpPr>
            <a:spLocks noGrp="1"/>
          </p:cNvSpPr>
          <p:nvPr>
            <p:ph type="body" sz="half" idx="2"/>
          </p:nvPr>
        </p:nvSpPr>
        <p:spPr>
          <a:xfrm>
            <a:off x="840318" y="1570220"/>
            <a:ext cx="4883774" cy="3717560"/>
          </a:xfrm>
        </p:spPr>
        <p:txBody>
          <a:bodyPr lIns="91440" tIns="45720" rIns="91440" bIns="45720" anchor="t"/>
          <a:lstStyle/>
          <a:p>
            <a:r>
              <a:rPr lang="en-US" sz="2200" dirty="0"/>
              <a:t>Produce your own LinkedIn profile to promote your brand. </a:t>
            </a:r>
          </a:p>
          <a:p>
            <a:r>
              <a:rPr lang="en-US" sz="2200" dirty="0"/>
              <a:t>Download a copy of this profile or take  screenshots and save it, you will need this later.</a:t>
            </a:r>
            <a:endParaRPr lang="en-US" sz="2200" dirty="0">
              <a:cs typeface="Calibri"/>
            </a:endParaRPr>
          </a:p>
          <a:p>
            <a:r>
              <a:rPr lang="en-US" sz="2200" dirty="0"/>
              <a:t>Use a complex password (of a least nine characters, which includes at least one random capital letter, lowercase letters and non-sequential numbers) to sign up. </a:t>
            </a:r>
          </a:p>
          <a:p>
            <a:r>
              <a:rPr lang="en-US" sz="2200" dirty="0"/>
              <a:t>More about cybersecurity in a later session.</a:t>
            </a:r>
          </a:p>
        </p:txBody>
      </p:sp>
      <p:pic>
        <p:nvPicPr>
          <p:cNvPr id="12" name="Picture 11" descr="Graphical user interface, text&#10;&#10;Description automatically generated">
            <a:extLst>
              <a:ext uri="{FF2B5EF4-FFF2-40B4-BE49-F238E27FC236}">
                <a16:creationId xmlns:a16="http://schemas.microsoft.com/office/drawing/2014/main" id="{370AE8F9-33C5-DB4A-8AE4-B447BAF684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115" y="119412"/>
            <a:ext cx="4883774" cy="5379535"/>
          </a:xfrm>
          <a:prstGeom prst="rect">
            <a:avLst/>
          </a:prstGeom>
          <a:noFill/>
        </p:spPr>
      </p:pic>
    </p:spTree>
    <p:extLst>
      <p:ext uri="{BB962C8B-B14F-4D97-AF65-F5344CB8AC3E}">
        <p14:creationId xmlns:p14="http://schemas.microsoft.com/office/powerpoint/2010/main" val="29147952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4005 Online SESSION 7" id="{D64830FF-3CB6-754F-9CDA-8E9430B1A869}" vid="{8198E2FE-2C92-2B4D-A992-7F16CC1674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E26017-664A-42E3-9D03-93FD65F9F125}">
  <ds:schemaRefs>
    <ds:schemaRef ds:uri="http://schemas.microsoft.com/sharepoint/v3/contenttype/forms"/>
  </ds:schemaRefs>
</ds:datastoreItem>
</file>

<file path=customXml/itemProps2.xml><?xml version="1.0" encoding="utf-8"?>
<ds:datastoreItem xmlns:ds="http://schemas.openxmlformats.org/officeDocument/2006/customXml" ds:itemID="{438A8531-B181-4AFD-995C-50BE17257416}">
  <ds:schemaRefs>
    <ds:schemaRef ds:uri="http://purl.org/dc/dcmitype/"/>
    <ds:schemaRef ds:uri="http://purl.org/dc/elements/1.1/"/>
    <ds:schemaRef ds:uri="f66716c4-314f-46c1-b01e-5a44c61897d8"/>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a908d394-d138-480e-87a3-ff44c37f991a"/>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0E519A2-7968-4DCF-AAC8-29172B967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TotalTime>
  <Words>1037</Words>
  <Application>Microsoft Office PowerPoint</Application>
  <PresentationFormat>Widescreen</PresentationFormat>
  <Paragraphs>72</Paragraphs>
  <Slides>17</Slides>
  <Notes>2</Notes>
  <HiddenSlides>0</HiddenSlides>
  <MMClips>1</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Custom Design</vt:lpstr>
      <vt:lpstr>CertHE Skills for the Workplace Module: BMSK4007</vt:lpstr>
      <vt:lpstr>Overview</vt:lpstr>
      <vt:lpstr>Review of last session</vt:lpstr>
      <vt:lpstr>Values and beliefs</vt:lpstr>
      <vt:lpstr>Building your  personal brand</vt:lpstr>
      <vt:lpstr>Values and Beliefs</vt:lpstr>
      <vt:lpstr>How to build your personal brand</vt:lpstr>
      <vt:lpstr>PowerPoint Presentation</vt:lpstr>
      <vt:lpstr>Networking</vt:lpstr>
      <vt:lpstr>The importance of networking</vt:lpstr>
      <vt:lpstr>Building a personal brand through social networking </vt:lpstr>
      <vt:lpstr>LinkedIn profiles</vt:lpstr>
      <vt:lpstr>LinkedIn tips</vt:lpstr>
      <vt:lpstr>Self-directed learning</vt:lpstr>
      <vt:lpstr>Check out these References</vt:lpstr>
      <vt:lpstr>Summary</vt:lpstr>
      <vt:lpstr>Before the 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BMSK4007</dc:title>
  <dc:creator>Stuart Morgan</dc:creator>
  <cp:lastModifiedBy>Stuart Morgan</cp:lastModifiedBy>
  <cp:revision>26</cp:revision>
  <dcterms:created xsi:type="dcterms:W3CDTF">2020-11-24T15:19:28Z</dcterms:created>
  <dcterms:modified xsi:type="dcterms:W3CDTF">2020-12-01T10:58:55Z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