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A90150-D4E2-47F9-8058-BFFE50E3BD99}" v="4" dt="2023-10-03T08:14:01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C0EA7-0701-2216-07E4-B2EF5F2BB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007CFE-8211-4F23-91A8-F0943C0464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27D51-D727-1024-0500-4A2836BA4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A8EF7-2DD9-1C27-97B8-D1E928041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F5712-12A1-6F82-AA80-25A0409EE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54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94EE1-244B-2DFF-25EF-AB3B6BD9F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E7B72-47B2-BB3F-07AA-B455B6E25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D5AE4-0009-909C-BEAB-74D58BA1E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0CC46-12A4-EEC1-4FD0-5FB024C39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1DA36-C930-F58F-634E-AF8FAED85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935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6F5C5-CF2E-D0A8-640A-C71662A79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6CA04-50FA-32A3-CD61-24CE75B14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CD1E0-D833-F0E5-B1BC-76A0D5658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093E73-17CC-2778-898E-42FD17BBC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2BBAF-C224-7446-DB70-C38BA25FE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329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19FA7-63C8-B10C-ABB7-F53513FF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1D08B-E019-F6B8-7A11-269DC9EBEF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06EBA-C3C9-D877-A09E-0F9B68976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EDA10-A3A5-6710-D8CB-9D4777B57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C99D0-E2F2-F36C-5661-B45771675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04831C-CD4A-E731-9C52-5FB6A7971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74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3B746-AE72-F3FD-4D27-E982F64A2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10A88-B045-612F-4C76-C88A6C6CB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BC402-AB7D-D3D7-9F53-878A7DE07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D5D028-7EAD-307B-BD09-EEE7E517F7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082DEB-BE44-205F-E334-6EC4D9FA21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7B44F0-EA5E-3B93-DD67-70FE2E930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E5CFD2-969A-3014-BFF0-A0C6FADCD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2FCDD2-54AD-EB47-8408-F87D03FCF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822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09A5B-EE94-D288-84A9-379F7B8AF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508657-22D0-E6C5-9703-22032E30F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4C45A4-29C6-F4DA-90DC-CB21A8825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772121-F8D6-6B27-0B6A-9C3773E51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32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82BB02-DAFD-E8BB-601B-F1DE61C1F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1355DE-BB75-BBB2-72B3-36990ADBC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70C61-78F8-3DEF-982C-019564AB8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146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B1D14-20D6-8662-7C9D-0D59A22F1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F04AD-CCF4-9B7B-DF7C-B9C45875B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D8C3EB-C509-B559-A733-E8C03E8D7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75482-AE1B-4636-7DB9-E7D694172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F1284A-FCF2-7851-229E-092716CAD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17EB0-C4EE-CC31-A4D0-7CC2C1E47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428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70200-2F9D-6124-462C-0DC128FA7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8456D5-F08E-4587-3C40-8ACFD8F3E3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0CA18E-1031-A2D3-0368-5FB357A0C6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F90FE6-F6B5-F33A-E298-4864CD081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B6027D-E6D8-742D-A1C5-9EF94F57B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83A730-2DB1-72A3-6AF0-A74C701BF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069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28AE6-032D-E338-8DC8-88FE0CC5C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0EC3A-DB9E-0B8E-12D6-7A3D951437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89F88-5208-8A56-E39D-F28C292AD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1B081-E6FB-B26B-BFF9-733842592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91738-5A27-A801-6CBF-2B3FD8E9D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19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6CDD40-E636-3750-8963-1013F81ECE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1C98F-B0ED-CE3D-A072-ABE76EB611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E9867-849A-667F-D4BD-39A0EA4FB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E3A2F-1CD3-3D0E-BB46-57EE23DD3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6A77C-E3C1-83F2-0514-6E8050B25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53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835FD5-A41A-56E0-A68A-3A19B1065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FAF4C3-025A-507D-C8D3-FA49127BB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E870F-65F3-6FE9-D29F-553F70E2E5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C4789-2DB9-4465-94F8-7DAE25A637A5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79994-38D8-B7C4-F8CF-ED540EE343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88242-D208-EC56-4902-6A3678C43A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DC2CF-F825-47BF-B9E0-6498264F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9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D597-6AF8-7984-8DCE-F8EE3C49B8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Module: Leadership and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7757BF-44EE-BDDA-1D39-9D8E4CD08C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88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8">
            <a:extLst>
              <a:ext uri="{FF2B5EF4-FFF2-40B4-BE49-F238E27FC236}">
                <a16:creationId xmlns:a16="http://schemas.microsoft.com/office/drawing/2014/main" id="{5D11FD0E-2D27-4A5A-949D-222E61ECB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4CA6344F-AE54-EB81-B43C-89EE0878D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225" y="279400"/>
            <a:ext cx="5362576" cy="1892300"/>
          </a:xfrm>
        </p:spPr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599AB5F-5125-85A2-6B71-C9A56AC9AE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050480"/>
              </p:ext>
            </p:extLst>
          </p:nvPr>
        </p:nvGraphicFramePr>
        <p:xfrm>
          <a:off x="838200" y="2157717"/>
          <a:ext cx="10515600" cy="3890356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</a:tblPr>
              <a:tblGrid>
                <a:gridCol w="4607281">
                  <a:extLst>
                    <a:ext uri="{9D8B030D-6E8A-4147-A177-3AD203B41FA5}">
                      <a16:colId xmlns:a16="http://schemas.microsoft.com/office/drawing/2014/main" val="2841395087"/>
                    </a:ext>
                  </a:extLst>
                </a:gridCol>
                <a:gridCol w="5908319">
                  <a:extLst>
                    <a:ext uri="{9D8B030D-6E8A-4147-A177-3AD203B41FA5}">
                      <a16:colId xmlns:a16="http://schemas.microsoft.com/office/drawing/2014/main" val="2032853275"/>
                    </a:ext>
                  </a:extLst>
                </a:gridCol>
              </a:tblGrid>
              <a:tr h="671616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Module Code</a:t>
                      </a:r>
                      <a:endParaRPr lang="en-GB" sz="29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BMSW6010</a:t>
                      </a:r>
                      <a:endParaRPr lang="en-GB" sz="29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8423019"/>
                  </a:ext>
                </a:extLst>
              </a:tr>
              <a:tr h="643748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5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Title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55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Leadership and Change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525129"/>
                  </a:ext>
                </a:extLst>
              </a:tr>
              <a:tr h="643748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6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Date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60"/>
                        </a:lnSpc>
                        <a:spcBef>
                          <a:spcPts val="1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08/12/2021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5396568"/>
                  </a:ext>
                </a:extLst>
              </a:tr>
              <a:tr h="643748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Level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417135"/>
                  </a:ext>
                </a:extLst>
              </a:tr>
              <a:tr h="643748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Credits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20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2379680"/>
                  </a:ext>
                </a:extLst>
              </a:tr>
              <a:tr h="643748"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Pre-Requisites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64008" algn="l" eaLnBrk="0" fontAlgn="t" hangingPunct="0">
                        <a:lnSpc>
                          <a:spcPts val="117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kern="1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None</a:t>
                      </a:r>
                      <a:endParaRPr lang="en-GB" sz="2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7045" marR="52252" marT="33441" marB="25081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39339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3239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DFD1-8513-E45E-B8A4-ADA34D0C3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FE6AF-90FB-EC69-CD9D-0E2202F53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4765" eaLnBrk="0" hangingPunct="0">
              <a:lnSpc>
                <a:spcPts val="1235"/>
              </a:lnSpc>
              <a:spcAft>
                <a:spcPts val="800"/>
              </a:spcAft>
            </a:pPr>
            <a:r>
              <a:rPr lang="en-GB" sz="1800" b="1" kern="0" spc="-1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AIM(S)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152400" lvl="0" indent="-342900" eaLnBrk="0" hangingPunct="0">
              <a:lnSpc>
                <a:spcPct val="98000"/>
              </a:lnSpc>
              <a:spcBef>
                <a:spcPts val="20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To critically evaluate strategies that focus on how leaders and managers achieve sustainable organisational improvement and how leaders effectively manage change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marR="83820" lvl="0" indent="-342900" eaLnBrk="0" hangingPunct="0">
              <a:lnSpc>
                <a:spcPct val="98000"/>
              </a:lnSpc>
              <a:spcBef>
                <a:spcPts val="2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To critically evaluate leadership and change strategies in order to achieve sustainable organisation performance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362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1E69C-2FFF-E491-BF98-567BF6AA3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69A3D-895A-155C-E720-5455F74FE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930" eaLnBrk="0" hangingPunct="0">
              <a:lnSpc>
                <a:spcPct val="107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OUTCOMES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02260" eaLnBrk="0" hangingPunct="0">
              <a:lnSpc>
                <a:spcPct val="107000"/>
              </a:lnSpc>
              <a:spcBef>
                <a:spcPts val="595"/>
              </a:spcBef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207010" lvl="0" indent="-342900" eaLnBrk="0" hangingPunct="0">
              <a:lnSpc>
                <a:spcPct val="98000"/>
              </a:lnSpc>
              <a:spcBef>
                <a:spcPts val="620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Evaluate the complexities involved in leading and managing people in organisations and the practical application of theory and practice;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marR="657860" lvl="0" indent="-342900" eaLnBrk="0" hangingPunct="0">
              <a:lnSpc>
                <a:spcPct val="98000"/>
              </a:lnSpc>
              <a:spcBef>
                <a:spcPts val="1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Evaluate a range of leadership theories and practice engaged in leading and managing people in organisations to sustain organisation performance..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marR="361315" lvl="0" indent="-342900" eaLnBrk="0" hangingPunct="0">
              <a:lnSpc>
                <a:spcPct val="98000"/>
              </a:lnSpc>
              <a:spcBef>
                <a:spcPts val="20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Critically analyse the nature of change and evaluate complex concepts relating to leadership in a changing business environment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marR="457200" lvl="0" indent="-342900" eaLnBrk="0" hangingPunct="0">
              <a:lnSpc>
                <a:spcPct val="98000"/>
              </a:lnSpc>
              <a:spcBef>
                <a:spcPts val="1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Critically evaluate own skills and competencies to fulfil the responsibilities of the leadership role in a changing environment.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396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85671-436A-1A9A-CC3D-60E64724B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213E3-330A-5AB3-F230-7ADEA618F0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930" eaLnBrk="0" hangingPunct="0">
              <a:lnSpc>
                <a:spcPct val="107000"/>
              </a:lnSpc>
              <a:spcAft>
                <a:spcPts val="800"/>
              </a:spcAft>
            </a:pPr>
            <a:r>
              <a:rPr lang="en-GB" sz="1800" b="1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INDICATIVE CONTENT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1630" eaLnBrk="0" hangingPunct="0">
              <a:lnSpc>
                <a:spcPct val="107000"/>
              </a:lnSpc>
              <a:spcBef>
                <a:spcPts val="595"/>
              </a:spcBef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Key responsibilities of the leadership role.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400050" lvl="0" indent="-342900" eaLnBrk="0" hangingPunct="0">
              <a:lnSpc>
                <a:spcPct val="98000"/>
              </a:lnSpc>
              <a:spcBef>
                <a:spcPts val="620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The differences between leadership and management and how this may operate within different organisations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marR="330835" lvl="0" indent="-342900" eaLnBrk="0" hangingPunct="0">
              <a:lnSpc>
                <a:spcPct val="107000"/>
              </a:lnSpc>
              <a:spcBef>
                <a:spcPts val="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Models and frameworks of leadership and management traits, styles, situational transformational, contingency and consideration of the appropriateness of each to differing organisational context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lvl="0" indent="-342900" eaLnBrk="0" hangingPunct="0">
              <a:lnSpc>
                <a:spcPts val="1340"/>
              </a:lnSpc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050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The value of management and leadership development to organisational success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001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37615-906E-1428-257E-61669BCBF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3E1A4-4433-FE20-A3DA-C96009D93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588010" lvl="0" indent="-342900" eaLnBrk="0" hangingPunct="0">
              <a:lnSpc>
                <a:spcPct val="98000"/>
              </a:lnSpc>
              <a:spcBef>
                <a:spcPts val="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685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Evaluate different leadership styles and change theories in the context of own responsibilities.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lvl="0" indent="-342900" eaLnBrk="0" hangingPunct="0">
              <a:lnSpc>
                <a:spcPts val="1345"/>
              </a:lnSpc>
              <a:spcBef>
                <a:spcPts val="5"/>
              </a:spcBef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050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Concept of emotional intelligence and how it applies to the leadership role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lvl="0" indent="-342900" eaLnBrk="0" hangingPunct="0">
              <a:lnSpc>
                <a:spcPts val="1340"/>
              </a:lnSpc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050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Importance of understanding one’s own strengths and limitations as a leader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pPr marL="342900" lvl="0" indent="-342900" eaLnBrk="0" hangingPunct="0">
              <a:lnSpc>
                <a:spcPts val="1340"/>
              </a:lnSpc>
              <a:spcAft>
                <a:spcPts val="800"/>
              </a:spcAft>
              <a:buSzPts val="1100"/>
              <a:buFont typeface="Wingdings" panose="05000000000000000000" pitchFamily="2" charset="2"/>
              <a:buChar char=""/>
              <a:tabLst>
                <a:tab pos="527050" algn="l"/>
              </a:tabLst>
            </a:pPr>
            <a:r>
              <a:rPr lang="en-GB" sz="1800" kern="0" spc="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Symbol" panose="05050102010706020507" pitchFamily="18" charset="2"/>
              </a:rPr>
              <a:t>Relationship management in terms of inspiring others.</a:t>
            </a:r>
            <a:endParaRPr lang="en-GB" sz="1800" kern="100" spc="0" dirty="0">
              <a:effectLst/>
              <a:latin typeface="Symbol" panose="05050102010706020507" pitchFamily="18" charset="2"/>
              <a:ea typeface="DengXian" panose="02010600030101010101" pitchFamily="2" charset="-12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786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11FD0E-2D27-4A5A-949D-222E61ECB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F193B-6F97-8D3C-0C5A-B7B70BB82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225" y="279400"/>
            <a:ext cx="5362576" cy="1892300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Study Time Allocation</a:t>
            </a:r>
            <a:endParaRPr kumimoji="0" lang="en-GB" altLang="en-US" sz="3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allocation of teaching to deliver the module is:</a:t>
            </a:r>
            <a:endParaRPr kumimoji="0" lang="en-GB" altLang="en-US" sz="3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736701-C681-F63F-D35C-32AA69AE14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799279"/>
              </p:ext>
            </p:extLst>
          </p:nvPr>
        </p:nvGraphicFramePr>
        <p:xfrm>
          <a:off x="838200" y="2383469"/>
          <a:ext cx="10515601" cy="343885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098435">
                  <a:extLst>
                    <a:ext uri="{9D8B030D-6E8A-4147-A177-3AD203B41FA5}">
                      <a16:colId xmlns:a16="http://schemas.microsoft.com/office/drawing/2014/main" val="2728413443"/>
                    </a:ext>
                  </a:extLst>
                </a:gridCol>
                <a:gridCol w="2546011">
                  <a:extLst>
                    <a:ext uri="{9D8B030D-6E8A-4147-A177-3AD203B41FA5}">
                      <a16:colId xmlns:a16="http://schemas.microsoft.com/office/drawing/2014/main" val="1831773672"/>
                    </a:ext>
                  </a:extLst>
                </a:gridCol>
                <a:gridCol w="2871155">
                  <a:extLst>
                    <a:ext uri="{9D8B030D-6E8A-4147-A177-3AD203B41FA5}">
                      <a16:colId xmlns:a16="http://schemas.microsoft.com/office/drawing/2014/main" val="656731573"/>
                    </a:ext>
                  </a:extLst>
                </a:gridCol>
              </a:tblGrid>
              <a:tr h="1060861">
                <a:tc>
                  <a:txBody>
                    <a:bodyPr/>
                    <a:lstStyle/>
                    <a:p>
                      <a:pPr marL="67945" eaLnBrk="0" hangingPunct="0">
                        <a:lnSpc>
                          <a:spcPts val="1160"/>
                        </a:lnSpc>
                        <a:spcBef>
                          <a:spcPts val="10"/>
                        </a:spcBef>
                        <a:spcAft>
                          <a:spcPts val="800"/>
                        </a:spcAft>
                      </a:pPr>
                      <a:r>
                        <a:rPr lang="en-GB" sz="2400" b="1" kern="0" cap="all" spc="6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 b="1" kern="10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184698" marB="18469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28295" marR="325755" algn="ctr" eaLnBrk="0" hangingPunct="0">
                        <a:lnSpc>
                          <a:spcPts val="1160"/>
                        </a:lnSpc>
                        <a:spcBef>
                          <a:spcPts val="10"/>
                        </a:spcBef>
                        <a:spcAft>
                          <a:spcPts val="800"/>
                        </a:spcAft>
                      </a:pPr>
                      <a:r>
                        <a:rPr lang="en-GB" sz="2400" b="1" kern="0" cap="all" spc="60">
                          <a:solidFill>
                            <a:schemeClr val="tx1"/>
                          </a:solidFill>
                          <a:effectLst/>
                        </a:rPr>
                        <a:t>Hours</a:t>
                      </a:r>
                      <a:endParaRPr lang="en-GB" sz="2400" b="1" kern="10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184698" marB="18469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01295" marR="196215" algn="ctr" eaLnBrk="0" hangingPunct="0">
                        <a:lnSpc>
                          <a:spcPts val="1160"/>
                        </a:lnSpc>
                        <a:spcBef>
                          <a:spcPts val="10"/>
                        </a:spcBef>
                        <a:spcAft>
                          <a:spcPts val="800"/>
                        </a:spcAft>
                      </a:pPr>
                      <a:r>
                        <a:rPr lang="en-GB" sz="2400" b="1" kern="0" cap="all" spc="60">
                          <a:solidFill>
                            <a:schemeClr val="tx1"/>
                          </a:solidFill>
                          <a:effectLst/>
                        </a:rPr>
                        <a:t>Percentage</a:t>
                      </a:r>
                      <a:endParaRPr lang="en-GB" sz="2400" b="1" kern="100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184698" marB="184698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304954"/>
                  </a:ext>
                </a:extLst>
              </a:tr>
              <a:tr h="594498">
                <a:tc>
                  <a:txBody>
                    <a:bodyPr/>
                    <a:lstStyle/>
                    <a:p>
                      <a:pPr marL="67945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Scheduled learning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28295" marR="324485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40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01295" marR="195580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20%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0622523"/>
                  </a:ext>
                </a:extLst>
              </a:tr>
              <a:tr h="594498">
                <a:tc>
                  <a:txBody>
                    <a:bodyPr/>
                    <a:lstStyle/>
                    <a:p>
                      <a:pPr marL="67945" eaLnBrk="0" hangingPunct="0">
                        <a:lnSpc>
                          <a:spcPts val="116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Independent learning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28295" marR="325755" algn="ctr" eaLnBrk="0" hangingPunct="0">
                        <a:lnSpc>
                          <a:spcPts val="116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160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01295" marR="195580" algn="ctr" eaLnBrk="0" hangingPunct="0">
                        <a:lnSpc>
                          <a:spcPts val="116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80%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7259659"/>
                  </a:ext>
                </a:extLst>
              </a:tr>
              <a:tr h="594498">
                <a:tc>
                  <a:txBody>
                    <a:bodyPr/>
                    <a:lstStyle/>
                    <a:p>
                      <a:pPr marL="67945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Placement Learning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540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00025" marR="196215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0%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8582991"/>
                  </a:ext>
                </a:extLst>
              </a:tr>
              <a:tr h="594498">
                <a:tc>
                  <a:txBody>
                    <a:bodyPr/>
                    <a:lstStyle/>
                    <a:p>
                      <a:pPr marL="67945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28295" marR="325755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00025" marR="196215" algn="ctr" eaLnBrk="0" hangingPunct="0">
                        <a:lnSpc>
                          <a:spcPts val="1170"/>
                        </a:lnSpc>
                        <a:spcAft>
                          <a:spcPts val="800"/>
                        </a:spcAft>
                      </a:pPr>
                      <a:r>
                        <a:rPr lang="en-GB" sz="3200" kern="0" cap="none" spc="0">
                          <a:solidFill>
                            <a:schemeClr val="tx1"/>
                          </a:solidFill>
                          <a:effectLst/>
                        </a:rPr>
                        <a:t>100%</a:t>
                      </a:r>
                      <a:endParaRPr lang="en-GB" sz="32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18469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803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57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5C7D6-48BD-D867-4429-2399D2C00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0E214-A5B9-6C23-6C6D-EB119F404F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Component:100%</a:t>
            </a:r>
          </a:p>
          <a:p>
            <a:endParaRPr lang="en-GB" dirty="0"/>
          </a:p>
          <a:p>
            <a:r>
              <a:rPr lang="en-GB" dirty="0"/>
              <a:t>1 Essay- 2000 Words</a:t>
            </a:r>
          </a:p>
          <a:p>
            <a:r>
              <a:rPr lang="en-GB" dirty="0"/>
              <a:t>1 </a:t>
            </a:r>
            <a:r>
              <a:rPr lang="en-GB"/>
              <a:t>Individual Presentation- 10 Mins.</a:t>
            </a:r>
          </a:p>
        </p:txBody>
      </p:sp>
    </p:spTree>
    <p:extLst>
      <p:ext uri="{BB962C8B-B14F-4D97-AF65-F5344CB8AC3E}">
        <p14:creationId xmlns:p14="http://schemas.microsoft.com/office/powerpoint/2010/main" val="1688740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311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Symbol</vt:lpstr>
      <vt:lpstr>Wingdings</vt:lpstr>
      <vt:lpstr>Office Theme</vt:lpstr>
      <vt:lpstr>Module: Leadership and Change</vt:lpstr>
      <vt:lpstr>PowerPoint Presentation</vt:lpstr>
      <vt:lpstr>PowerPoint Presentation</vt:lpstr>
      <vt:lpstr>PowerPoint Presentation</vt:lpstr>
      <vt:lpstr>PowerPoint Presentation</vt:lpstr>
      <vt:lpstr>CONT:</vt:lpstr>
      <vt:lpstr>Study Time Allocation The allocation of teaching to deliver the module is:</vt:lpstr>
      <vt:lpstr>Assessment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Leadership and Change</dc:title>
  <dc:creator>Maria Heffernan</dc:creator>
  <cp:lastModifiedBy>Maria Heffernan</cp:lastModifiedBy>
  <cp:revision>2</cp:revision>
  <dcterms:created xsi:type="dcterms:W3CDTF">2023-10-03T08:01:40Z</dcterms:created>
  <dcterms:modified xsi:type="dcterms:W3CDTF">2023-10-12T15:50:31Z</dcterms:modified>
</cp:coreProperties>
</file>