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9" r:id="rId1"/>
  </p:sldMasterIdLst>
  <p:notesMasterIdLst>
    <p:notesMasterId r:id="rId56"/>
  </p:notesMasterIdLst>
  <p:handoutMasterIdLst>
    <p:handoutMasterId r:id="rId57"/>
  </p:handoutMasterIdLst>
  <p:sldIdLst>
    <p:sldId id="314" r:id="rId2"/>
    <p:sldId id="549" r:id="rId3"/>
    <p:sldId id="550" r:id="rId4"/>
    <p:sldId id="551" r:id="rId5"/>
    <p:sldId id="552" r:id="rId6"/>
    <p:sldId id="555" r:id="rId7"/>
    <p:sldId id="553" r:id="rId8"/>
    <p:sldId id="554" r:id="rId9"/>
    <p:sldId id="556" r:id="rId10"/>
    <p:sldId id="547" r:id="rId11"/>
    <p:sldId id="548" r:id="rId12"/>
    <p:sldId id="557" r:id="rId13"/>
    <p:sldId id="569" r:id="rId14"/>
    <p:sldId id="559" r:id="rId15"/>
    <p:sldId id="570" r:id="rId16"/>
    <p:sldId id="571" r:id="rId17"/>
    <p:sldId id="561" r:id="rId18"/>
    <p:sldId id="558" r:id="rId19"/>
    <p:sldId id="572" r:id="rId20"/>
    <p:sldId id="560" r:id="rId21"/>
    <p:sldId id="573" r:id="rId22"/>
    <p:sldId id="562" r:id="rId23"/>
    <p:sldId id="565" r:id="rId24"/>
    <p:sldId id="567" r:id="rId25"/>
    <p:sldId id="563" r:id="rId26"/>
    <p:sldId id="564" r:id="rId27"/>
    <p:sldId id="568" r:id="rId28"/>
    <p:sldId id="574" r:id="rId29"/>
    <p:sldId id="566" r:id="rId30"/>
    <p:sldId id="575" r:id="rId31"/>
    <p:sldId id="580" r:id="rId32"/>
    <p:sldId id="577" r:id="rId33"/>
    <p:sldId id="578" r:id="rId34"/>
    <p:sldId id="579" r:id="rId35"/>
    <p:sldId id="581" r:id="rId36"/>
    <p:sldId id="582" r:id="rId37"/>
    <p:sldId id="583" r:id="rId38"/>
    <p:sldId id="584" r:id="rId39"/>
    <p:sldId id="586" r:id="rId40"/>
    <p:sldId id="383" r:id="rId41"/>
    <p:sldId id="585" r:id="rId42"/>
    <p:sldId id="587" r:id="rId43"/>
    <p:sldId id="588" r:id="rId44"/>
    <p:sldId id="589" r:id="rId45"/>
    <p:sldId id="591" r:id="rId46"/>
    <p:sldId id="590" r:id="rId47"/>
    <p:sldId id="592" r:id="rId48"/>
    <p:sldId id="593" r:id="rId49"/>
    <p:sldId id="594" r:id="rId50"/>
    <p:sldId id="595" r:id="rId51"/>
    <p:sldId id="576" r:id="rId52"/>
    <p:sldId id="596" r:id="rId53"/>
    <p:sldId id="597" r:id="rId54"/>
    <p:sldId id="598" r:id="rId55"/>
  </p:sldIdLst>
  <p:sldSz cx="9144000" cy="6858000" type="screen4x3"/>
  <p:notesSz cx="7302500" cy="9588500"/>
  <p:defaultTextStyle>
    <a:defPPr>
      <a:defRPr lang="en-US"/>
    </a:defPPr>
    <a:lvl1pPr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p:defaultTextStyle>
  <p:extLst>
    <p:ext uri="{521415D9-36F7-43E2-AB2F-B90AF26B5E84}">
      <p14:sectionLst xmlns:p14="http://schemas.microsoft.com/office/powerpoint/2010/main">
        <p14:section name="Default Section" id="{A40789CF-04C3-4F9F-B261-665585167B4D}">
          <p14:sldIdLst>
            <p14:sldId id="314"/>
          </p14:sldIdLst>
        </p14:section>
        <p14:section name="Untitled Section" id="{28777A00-2DD7-4E4E-98DB-9E3D9C6C0474}">
          <p14:sldIdLst>
            <p14:sldId id="549"/>
            <p14:sldId id="550"/>
            <p14:sldId id="551"/>
            <p14:sldId id="552"/>
            <p14:sldId id="555"/>
            <p14:sldId id="553"/>
            <p14:sldId id="554"/>
            <p14:sldId id="556"/>
            <p14:sldId id="547"/>
            <p14:sldId id="548"/>
            <p14:sldId id="557"/>
            <p14:sldId id="569"/>
            <p14:sldId id="559"/>
            <p14:sldId id="570"/>
            <p14:sldId id="571"/>
            <p14:sldId id="561"/>
            <p14:sldId id="558"/>
            <p14:sldId id="572"/>
            <p14:sldId id="560"/>
            <p14:sldId id="573"/>
            <p14:sldId id="562"/>
            <p14:sldId id="565"/>
            <p14:sldId id="567"/>
            <p14:sldId id="563"/>
            <p14:sldId id="564"/>
            <p14:sldId id="568"/>
            <p14:sldId id="574"/>
            <p14:sldId id="566"/>
            <p14:sldId id="575"/>
            <p14:sldId id="580"/>
            <p14:sldId id="577"/>
            <p14:sldId id="578"/>
            <p14:sldId id="579"/>
            <p14:sldId id="581"/>
            <p14:sldId id="582"/>
            <p14:sldId id="583"/>
            <p14:sldId id="584"/>
            <p14:sldId id="586"/>
            <p14:sldId id="383"/>
            <p14:sldId id="585"/>
            <p14:sldId id="587"/>
            <p14:sldId id="588"/>
            <p14:sldId id="589"/>
            <p14:sldId id="591"/>
            <p14:sldId id="590"/>
            <p14:sldId id="592"/>
            <p14:sldId id="593"/>
            <p14:sldId id="594"/>
            <p14:sldId id="595"/>
            <p14:sldId id="576"/>
            <p14:sldId id="596"/>
            <p14:sldId id="597"/>
            <p14:sldId id="598"/>
          </p14:sldIdLst>
        </p14:section>
        <p14:section name="Untitled Section" id="{C310DF6B-37C9-4A6A-A52F-D0147F7551D5}">
          <p14:sldIdLst/>
        </p14:section>
        <p14:section name="Untitled Section" id="{F0775640-F074-4B4C-9F63-5684BD74D745}">
          <p14:sldIdLst/>
        </p14:section>
      </p14:sectionLst>
    </p:ext>
    <p:ext uri="{EFAFB233-063F-42B5-8137-9DF3F51BA10A}">
      <p15:sldGuideLst xmlns:p15="http://schemas.microsoft.com/office/powerpoint/2012/main">
        <p15:guide id="1" orient="horz" pos="4156" userDrawn="1">
          <p15:clr>
            <a:srgbClr val="A4A3A4"/>
          </p15:clr>
        </p15:guide>
        <p15:guide id="2" pos="2880">
          <p15:clr>
            <a:srgbClr val="A4A3A4"/>
          </p15:clr>
        </p15:guide>
      </p15:sldGuideLst>
    </p:ext>
    <p:ext uri="{2D200454-40CA-4A62-9FC3-DE9A4176ACB9}">
      <p15:notesGuideLst xmlns:p15="http://schemas.microsoft.com/office/powerpoint/2012/main">
        <p15:guide id="1" orient="horz" pos="3020">
          <p15:clr>
            <a:srgbClr val="A4A3A4"/>
          </p15:clr>
        </p15:guide>
        <p15:guide id="2" pos="23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B3E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8" autoAdjust="0"/>
    <p:restoredTop sz="96433" autoAdjust="0"/>
  </p:normalViewPr>
  <p:slideViewPr>
    <p:cSldViewPr snapToGrid="0">
      <p:cViewPr varScale="1">
        <p:scale>
          <a:sx n="99" d="100"/>
          <a:sy n="99" d="100"/>
        </p:scale>
        <p:origin x="210" y="42"/>
      </p:cViewPr>
      <p:guideLst>
        <p:guide orient="horz" pos="415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4" d="100"/>
          <a:sy n="74" d="100"/>
        </p:scale>
        <p:origin x="1893" y="45"/>
      </p:cViewPr>
      <p:guideLst>
        <p:guide orient="horz" pos="3020"/>
        <p:guide pos="230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smtClean="0"/>
            </a:lvl1pPr>
          </a:lstStyle>
          <a:p>
            <a:pPr>
              <a:defRPr/>
            </a:pPr>
            <a:endParaRPr lang="en-US" altLang="en-US"/>
          </a:p>
        </p:txBody>
      </p:sp>
      <p:sp>
        <p:nvSpPr>
          <p:cNvPr id="46083" name="Rectangle 3"/>
          <p:cNvSpPr>
            <a:spLocks noGrp="1" noChangeArrowheads="1"/>
          </p:cNvSpPr>
          <p:nvPr>
            <p:ph type="dt" sz="quarter" idx="1"/>
          </p:nvPr>
        </p:nvSpPr>
        <p:spPr bwMode="auto">
          <a:xfrm>
            <a:off x="411480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smtClean="0"/>
            </a:lvl1pPr>
          </a:lstStyle>
          <a:p>
            <a:pPr>
              <a:defRPr/>
            </a:pPr>
            <a:endParaRPr lang="en-US" altLang="en-US"/>
          </a:p>
        </p:txBody>
      </p:sp>
      <p:sp>
        <p:nvSpPr>
          <p:cNvPr id="46084" name="Rectangle 4"/>
          <p:cNvSpPr>
            <a:spLocks noGrp="1" noChangeArrowheads="1"/>
          </p:cNvSpPr>
          <p:nvPr>
            <p:ph type="ftr" sz="quarter" idx="2"/>
          </p:nvPr>
        </p:nvSpPr>
        <p:spPr bwMode="auto">
          <a:xfrm>
            <a:off x="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smtClean="0"/>
            </a:lvl1pPr>
          </a:lstStyle>
          <a:p>
            <a:pPr>
              <a:defRPr/>
            </a:pPr>
            <a:endParaRPr lang="en-US" altLang="en-US"/>
          </a:p>
        </p:txBody>
      </p:sp>
      <p:sp>
        <p:nvSpPr>
          <p:cNvPr id="46085" name="Rectangle 5"/>
          <p:cNvSpPr>
            <a:spLocks noGrp="1" noChangeArrowheads="1"/>
          </p:cNvSpPr>
          <p:nvPr>
            <p:ph type="sldNum" sz="quarter" idx="3"/>
          </p:nvPr>
        </p:nvSpPr>
        <p:spPr bwMode="auto">
          <a:xfrm>
            <a:off x="411480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smtClean="0"/>
            </a:lvl1pPr>
          </a:lstStyle>
          <a:p>
            <a:pPr>
              <a:defRPr/>
            </a:pPr>
            <a:fld id="{085AE3E6-3B06-4DEE-8B65-79A38B662D6E}" type="slidenum">
              <a:rPr lang="en-US" altLang="en-US"/>
              <a:pPr>
                <a:defRPr/>
              </a:pPr>
              <a:t>‹#›</a:t>
            </a:fld>
            <a:endParaRPr lang="en-US" altLang="en-US"/>
          </a:p>
        </p:txBody>
      </p:sp>
    </p:spTree>
    <p:extLst>
      <p:ext uri="{BB962C8B-B14F-4D97-AF65-F5344CB8AC3E}">
        <p14:creationId xmlns:p14="http://schemas.microsoft.com/office/powerpoint/2010/main" val="40646287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47" name="Rectangle 3"/>
          <p:cNvSpPr>
            <a:spLocks noGrp="1" noChangeArrowheads="1"/>
          </p:cNvSpPr>
          <p:nvPr>
            <p:ph type="dt" idx="1"/>
          </p:nvPr>
        </p:nvSpPr>
        <p:spPr bwMode="auto">
          <a:xfrm>
            <a:off x="4138613" y="0"/>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r" defTabSz="965200">
              <a:defRPr sz="1300" smtClean="0">
                <a:latin typeface="Times New Roman" panose="02020603050405020304" pitchFamily="18" charset="0"/>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1254125" y="719138"/>
            <a:ext cx="4794250" cy="3595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973138" y="4554538"/>
            <a:ext cx="5356225" cy="43148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6150" name="Rectangle 6"/>
          <p:cNvSpPr>
            <a:spLocks noGrp="1" noChangeArrowheads="1"/>
          </p:cNvSpPr>
          <p:nvPr>
            <p:ph type="ftr" sz="quarter" idx="4"/>
          </p:nvPr>
        </p:nvSpPr>
        <p:spPr bwMode="auto">
          <a:xfrm>
            <a:off x="0" y="9109075"/>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51" name="Rectangle 7"/>
          <p:cNvSpPr>
            <a:spLocks noGrp="1" noChangeArrowheads="1"/>
          </p:cNvSpPr>
          <p:nvPr>
            <p:ph type="sldNum" sz="quarter" idx="5"/>
          </p:nvPr>
        </p:nvSpPr>
        <p:spPr bwMode="auto">
          <a:xfrm>
            <a:off x="4138613" y="9109075"/>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r" defTabSz="965200">
              <a:defRPr sz="1300" smtClean="0">
                <a:latin typeface="Times New Roman" panose="02020603050405020304" pitchFamily="18" charset="0"/>
              </a:defRPr>
            </a:lvl1pPr>
          </a:lstStyle>
          <a:p>
            <a:pPr>
              <a:defRPr/>
            </a:pPr>
            <a:fld id="{91D68F69-EA38-4BF2-AACB-9A80CFE5F833}" type="slidenum">
              <a:rPr lang="en-US" altLang="en-US"/>
              <a:pPr>
                <a:defRPr/>
              </a:pPr>
              <a:t>‹#›</a:t>
            </a:fld>
            <a:endParaRPr lang="en-US" altLang="en-US"/>
          </a:p>
        </p:txBody>
      </p:sp>
    </p:spTree>
    <p:extLst>
      <p:ext uri="{BB962C8B-B14F-4D97-AF65-F5344CB8AC3E}">
        <p14:creationId xmlns:p14="http://schemas.microsoft.com/office/powerpoint/2010/main" val="17048036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white">
          <a:xfrm>
            <a:off x="0" y="0"/>
            <a:ext cx="9144000" cy="2540000"/>
          </a:xfrm>
          <a:prstGeom prst="rect">
            <a:avLst/>
          </a:prstGeom>
          <a:gradFill rotWithShape="0">
            <a:gsLst>
              <a:gs pos="0">
                <a:schemeClr va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5" name="Rectangle 3"/>
          <p:cNvSpPr>
            <a:spLocks noChangeArrowheads="1"/>
          </p:cNvSpPr>
          <p:nvPr/>
        </p:nvSpPr>
        <p:spPr bwMode="white">
          <a:xfrm>
            <a:off x="0" y="2540000"/>
            <a:ext cx="9144000" cy="4318000"/>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6" name="Rectangle 4"/>
          <p:cNvSpPr>
            <a:spLocks noChangeArrowheads="1"/>
          </p:cNvSpPr>
          <p:nvPr/>
        </p:nvSpPr>
        <p:spPr bwMode="ltGray">
          <a:xfrm flipV="1">
            <a:off x="0" y="2595563"/>
            <a:ext cx="6816725" cy="254000"/>
          </a:xfrm>
          <a:prstGeom prst="rect">
            <a:avLst/>
          </a:prstGeom>
          <a:gradFill rotWithShape="0">
            <a:gsLst>
              <a:gs pos="0">
                <a:schemeClr va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33797" name="Rectangle 5"/>
          <p:cNvSpPr>
            <a:spLocks noGrp="1" noChangeArrowheads="1"/>
          </p:cNvSpPr>
          <p:nvPr>
            <p:ph type="ctrTitle"/>
          </p:nvPr>
        </p:nvSpPr>
        <p:spPr>
          <a:xfrm>
            <a:off x="1179513" y="182563"/>
            <a:ext cx="7772400" cy="706437"/>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lvl1pPr>
              <a:defRPr sz="2000" b="0">
                <a:latin typeface="Helvetica-Narrow" pitchFamily="34" charset="0"/>
              </a:defRPr>
            </a:lvl1pPr>
          </a:lstStyle>
          <a:p>
            <a:pPr lvl="0"/>
            <a:r>
              <a:rPr lang="en-US" altLang="en-US" noProof="0"/>
              <a:t>Click to edit Master title style</a:t>
            </a:r>
          </a:p>
        </p:txBody>
      </p:sp>
      <p:sp>
        <p:nvSpPr>
          <p:cNvPr id="33798" name="Rectangle 6"/>
          <p:cNvSpPr>
            <a:spLocks noGrp="1" noChangeArrowheads="1"/>
          </p:cNvSpPr>
          <p:nvPr>
            <p:ph type="subTitle" idx="1"/>
          </p:nvPr>
        </p:nvSpPr>
        <p:spPr>
          <a:xfrm>
            <a:off x="1371600" y="3886200"/>
            <a:ext cx="6400800" cy="1752600"/>
          </a:xfrm>
        </p:spPr>
        <p:txBody>
          <a:bodyPr/>
          <a:lstStyle>
            <a:lvl1pPr marL="0" indent="0">
              <a:buFont typeface="Monotype Sorts" pitchFamily="2" charset="2"/>
              <a:buNone/>
              <a:defRPr/>
            </a:lvl1pPr>
          </a:lstStyle>
          <a:p>
            <a:pPr lvl="0"/>
            <a:r>
              <a:rPr lang="en-US" altLang="en-US" noProof="0"/>
              <a:t>Click to edit Master subtitle style</a:t>
            </a:r>
          </a:p>
        </p:txBody>
      </p:sp>
      <p:sp>
        <p:nvSpPr>
          <p:cNvPr id="7" name="Rectangle 7"/>
          <p:cNvSpPr>
            <a:spLocks noGrp="1" noChangeArrowheads="1"/>
          </p:cNvSpPr>
          <p:nvPr>
            <p:ph type="dt" sz="half" idx="10"/>
          </p:nvPr>
        </p:nvSpPr>
        <p:spPr bwMode="auto">
          <a:xfrm>
            <a:off x="6858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8" name="Rectangle 8"/>
          <p:cNvSpPr>
            <a:spLocks noGrp="1" noChangeArrowheads="1"/>
          </p:cNvSpPr>
          <p:nvPr>
            <p:ph type="ftr" sz="quarter" idx="11"/>
          </p:nvPr>
        </p:nvSpPr>
        <p:spPr>
          <a:xfrm>
            <a:off x="3124200" y="6248400"/>
            <a:ext cx="2895600" cy="457200"/>
          </a:xfrm>
        </p:spPr>
        <p:txBody>
          <a:bodyPr/>
          <a:lstStyle>
            <a:lvl1pPr algn="ctr">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9" name="Rectangle 9"/>
          <p:cNvSpPr>
            <a:spLocks noGrp="1" noChangeArrowheads="1"/>
          </p:cNvSpPr>
          <p:nvPr>
            <p:ph type="sldNum" sz="quarter" idx="12"/>
          </p:nvPr>
        </p:nvSpPr>
        <p:spPr bwMode="auto">
          <a:xfrm>
            <a:off x="65532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smtClean="0">
                <a:solidFill>
                  <a:srgbClr val="660066"/>
                </a:solidFill>
                <a:latin typeface="Impact" panose="020B0806030902050204" pitchFamily="34" charset="0"/>
              </a:defRPr>
            </a:lvl1pPr>
          </a:lstStyle>
          <a:p>
            <a:pPr>
              <a:defRPr/>
            </a:pPr>
            <a:fld id="{23E998F6-3482-401C-B7FE-C90059762FA7}" type="slidenum">
              <a:rPr lang="en-US" altLang="en-US"/>
              <a:pPr>
                <a:defRPr/>
              </a:pPr>
              <a:t>‹#›</a:t>
            </a:fld>
            <a:endParaRPr lang="en-US" altLang="en-US"/>
          </a:p>
        </p:txBody>
      </p:sp>
    </p:spTree>
    <p:extLst>
      <p:ext uri="{BB962C8B-B14F-4D97-AF65-F5344CB8AC3E}">
        <p14:creationId xmlns:p14="http://schemas.microsoft.com/office/powerpoint/2010/main" val="30154440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dirty="0"/>
              <a:t>WEB</a:t>
            </a:r>
          </a:p>
        </p:txBody>
      </p:sp>
    </p:spTree>
    <p:extLst>
      <p:ext uri="{BB962C8B-B14F-4D97-AF65-F5344CB8AC3E}">
        <p14:creationId xmlns:p14="http://schemas.microsoft.com/office/powerpoint/2010/main" val="225901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827785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47750" y="1724025"/>
            <a:ext cx="343852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38675" y="1724025"/>
            <a:ext cx="343852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966181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12931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605257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4222065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81464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593714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357622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2275" y="0"/>
            <a:ext cx="2171700" cy="58388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0"/>
            <a:ext cx="6362700" cy="58388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3115371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6858000"/>
          </a:xfrm>
          <a:prstGeom prst="rect">
            <a:avLst/>
          </a:prstGeom>
          <a:gradFill rotWithShape="0">
            <a:gsLst>
              <a:gs pos="0">
                <a:srgbClr val="99CCFF"/>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1027" name="Rectangle 3"/>
          <p:cNvSpPr>
            <a:spLocks noGrp="1" noChangeArrowheads="1"/>
          </p:cNvSpPr>
          <p:nvPr>
            <p:ph type="title"/>
          </p:nvPr>
        </p:nvSpPr>
        <p:spPr bwMode="auto">
          <a:xfrm>
            <a:off x="257175" y="0"/>
            <a:ext cx="8686800" cy="84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69"/>
          <p:cNvSpPr>
            <a:spLocks noChangeArrowheads="1"/>
          </p:cNvSpPr>
          <p:nvPr/>
        </p:nvSpPr>
        <p:spPr bwMode="auto">
          <a:xfrm>
            <a:off x="7934325" y="6537325"/>
            <a:ext cx="12096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r>
              <a:rPr lang="en-US" altLang="en-US" sz="1000"/>
              <a:t>Mike Dacey</a:t>
            </a:r>
            <a:endParaRPr lang="en-US" altLang="en-US" sz="1400">
              <a:latin typeface="Times New Roman" panose="02020603050405020304" pitchFamily="18" charset="0"/>
            </a:endParaRPr>
          </a:p>
        </p:txBody>
      </p:sp>
      <p:sp>
        <p:nvSpPr>
          <p:cNvPr id="1029" name="Text Box 70"/>
          <p:cNvSpPr txBox="1">
            <a:spLocks noChangeArrowheads="1"/>
          </p:cNvSpPr>
          <p:nvPr/>
        </p:nvSpPr>
        <p:spPr bwMode="auto">
          <a:xfrm>
            <a:off x="4268788" y="6546850"/>
            <a:ext cx="339725" cy="2444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spcBef>
                <a:spcPct val="50000"/>
              </a:spcBef>
            </a:pPr>
            <a:fld id="{A8AD1263-4F9C-453B-B47E-27E02C13953D}" type="slidenum">
              <a:rPr lang="en-US" altLang="en-US" sz="1000"/>
              <a:pPr>
                <a:spcBef>
                  <a:spcPct val="50000"/>
                </a:spcBef>
              </a:pPr>
              <a:t>‹#›</a:t>
            </a:fld>
            <a:endParaRPr lang="en-US" altLang="en-US" sz="1000"/>
          </a:p>
        </p:txBody>
      </p:sp>
      <p:sp>
        <p:nvSpPr>
          <p:cNvPr id="32923" name="Rectangle 155"/>
          <p:cNvSpPr>
            <a:spLocks noGrp="1" noChangeArrowheads="1"/>
          </p:cNvSpPr>
          <p:nvPr>
            <p:ph type="ftr" sz="quarter" idx="3"/>
          </p:nvPr>
        </p:nvSpPr>
        <p:spPr bwMode="auto">
          <a:xfrm>
            <a:off x="79375"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smtClean="0"/>
            </a:lvl1pPr>
          </a:lstStyle>
          <a:p>
            <a:pPr>
              <a:defRPr/>
            </a:pPr>
            <a:r>
              <a:rPr lang="en-US" altLang="en-US" dirty="0"/>
              <a:t>WEB</a:t>
            </a:r>
          </a:p>
        </p:txBody>
      </p:sp>
      <p:sp>
        <p:nvSpPr>
          <p:cNvPr id="1031" name="Freeform 233"/>
          <p:cNvSpPr>
            <a:spLocks/>
          </p:cNvSpPr>
          <p:nvPr/>
        </p:nvSpPr>
        <p:spPr bwMode="auto">
          <a:xfrm>
            <a:off x="930275" y="1852613"/>
            <a:ext cx="34925" cy="17462"/>
          </a:xfrm>
          <a:custGeom>
            <a:avLst/>
            <a:gdLst>
              <a:gd name="T0" fmla="*/ 9284 w 79"/>
              <a:gd name="T1" fmla="*/ 14451 h 29"/>
              <a:gd name="T2" fmla="*/ 11494 w 79"/>
              <a:gd name="T3" fmla="*/ 15053 h 29"/>
              <a:gd name="T4" fmla="*/ 15031 w 79"/>
              <a:gd name="T5" fmla="*/ 15656 h 29"/>
              <a:gd name="T6" fmla="*/ 18568 w 79"/>
              <a:gd name="T7" fmla="*/ 16258 h 29"/>
              <a:gd name="T8" fmla="*/ 22547 w 79"/>
              <a:gd name="T9" fmla="*/ 16860 h 29"/>
              <a:gd name="T10" fmla="*/ 26083 w 79"/>
              <a:gd name="T11" fmla="*/ 17462 h 29"/>
              <a:gd name="T12" fmla="*/ 30062 w 79"/>
              <a:gd name="T13" fmla="*/ 17462 h 29"/>
              <a:gd name="T14" fmla="*/ 31830 w 79"/>
              <a:gd name="T15" fmla="*/ 17462 h 29"/>
              <a:gd name="T16" fmla="*/ 33599 w 79"/>
              <a:gd name="T17" fmla="*/ 16258 h 29"/>
              <a:gd name="T18" fmla="*/ 34483 w 79"/>
              <a:gd name="T19" fmla="*/ 13849 h 29"/>
              <a:gd name="T20" fmla="*/ 34925 w 79"/>
              <a:gd name="T21" fmla="*/ 11441 h 29"/>
              <a:gd name="T22" fmla="*/ 34925 w 79"/>
              <a:gd name="T23" fmla="*/ 9634 h 29"/>
              <a:gd name="T24" fmla="*/ 34925 w 79"/>
              <a:gd name="T25" fmla="*/ 9032 h 29"/>
              <a:gd name="T26" fmla="*/ 32715 w 79"/>
              <a:gd name="T27" fmla="*/ 7828 h 29"/>
              <a:gd name="T28" fmla="*/ 28736 w 79"/>
              <a:gd name="T29" fmla="*/ 6624 h 29"/>
              <a:gd name="T30" fmla="*/ 24315 w 79"/>
              <a:gd name="T31" fmla="*/ 5419 h 29"/>
              <a:gd name="T32" fmla="*/ 20778 w 79"/>
              <a:gd name="T33" fmla="*/ 3613 h 29"/>
              <a:gd name="T34" fmla="*/ 17684 w 79"/>
              <a:gd name="T35" fmla="*/ 1806 h 29"/>
              <a:gd name="T36" fmla="*/ 13705 w 79"/>
              <a:gd name="T37" fmla="*/ 602 h 29"/>
              <a:gd name="T38" fmla="*/ 9284 w 79"/>
              <a:gd name="T39" fmla="*/ 0 h 29"/>
              <a:gd name="T40" fmla="*/ 6631 w 79"/>
              <a:gd name="T41" fmla="*/ 1204 h 29"/>
              <a:gd name="T42" fmla="*/ 3979 w 79"/>
              <a:gd name="T43" fmla="*/ 4817 h 29"/>
              <a:gd name="T44" fmla="*/ 1326 w 79"/>
              <a:gd name="T45" fmla="*/ 7828 h 29"/>
              <a:gd name="T46" fmla="*/ 0 w 79"/>
              <a:gd name="T47" fmla="*/ 10838 h 29"/>
              <a:gd name="T48" fmla="*/ 442 w 79"/>
              <a:gd name="T49" fmla="*/ 12645 h 29"/>
              <a:gd name="T50" fmla="*/ 2210 w 79"/>
              <a:gd name="T51" fmla="*/ 13849 h 29"/>
              <a:gd name="T52" fmla="*/ 4863 w 79"/>
              <a:gd name="T53" fmla="*/ 13849 h 29"/>
              <a:gd name="T54" fmla="*/ 7516 w 79"/>
              <a:gd name="T55" fmla="*/ 14451 h 29"/>
              <a:gd name="T56" fmla="*/ 9284 w 79"/>
              <a:gd name="T57" fmla="*/ 14451 h 2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 h="29">
                <a:moveTo>
                  <a:pt x="21" y="24"/>
                </a:moveTo>
                <a:lnTo>
                  <a:pt x="26" y="25"/>
                </a:lnTo>
                <a:lnTo>
                  <a:pt x="34" y="26"/>
                </a:lnTo>
                <a:lnTo>
                  <a:pt x="42" y="27"/>
                </a:lnTo>
                <a:lnTo>
                  <a:pt x="51" y="28"/>
                </a:lnTo>
                <a:lnTo>
                  <a:pt x="59" y="29"/>
                </a:lnTo>
                <a:lnTo>
                  <a:pt x="68" y="29"/>
                </a:lnTo>
                <a:lnTo>
                  <a:pt x="72" y="29"/>
                </a:lnTo>
                <a:lnTo>
                  <a:pt x="76" y="27"/>
                </a:lnTo>
                <a:lnTo>
                  <a:pt x="78" y="23"/>
                </a:lnTo>
                <a:lnTo>
                  <a:pt x="79" y="19"/>
                </a:lnTo>
                <a:lnTo>
                  <a:pt x="79" y="16"/>
                </a:lnTo>
                <a:lnTo>
                  <a:pt x="79" y="15"/>
                </a:lnTo>
                <a:lnTo>
                  <a:pt x="74" y="13"/>
                </a:lnTo>
                <a:lnTo>
                  <a:pt x="65" y="11"/>
                </a:lnTo>
                <a:lnTo>
                  <a:pt x="55" y="9"/>
                </a:lnTo>
                <a:lnTo>
                  <a:pt x="47" y="6"/>
                </a:ln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close/>
              </a:path>
            </a:pathLst>
          </a:custGeom>
          <a:solidFill>
            <a:srgbClr val="284C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2" name="Freeform 234"/>
          <p:cNvSpPr>
            <a:spLocks/>
          </p:cNvSpPr>
          <p:nvPr/>
        </p:nvSpPr>
        <p:spPr bwMode="auto">
          <a:xfrm>
            <a:off x="930275" y="1852613"/>
            <a:ext cx="28575" cy="17462"/>
          </a:xfrm>
          <a:custGeom>
            <a:avLst/>
            <a:gdLst>
              <a:gd name="T0" fmla="*/ 20985 w 64"/>
              <a:gd name="T1" fmla="*/ 3880 h 27"/>
              <a:gd name="T2" fmla="*/ 17859 w 64"/>
              <a:gd name="T3" fmla="*/ 1940 h 27"/>
              <a:gd name="T4" fmla="*/ 13841 w 64"/>
              <a:gd name="T5" fmla="*/ 647 h 27"/>
              <a:gd name="T6" fmla="*/ 9376 w 64"/>
              <a:gd name="T7" fmla="*/ 0 h 27"/>
              <a:gd name="T8" fmla="*/ 6697 w 64"/>
              <a:gd name="T9" fmla="*/ 1293 h 27"/>
              <a:gd name="T10" fmla="*/ 4018 w 64"/>
              <a:gd name="T11" fmla="*/ 5174 h 27"/>
              <a:gd name="T12" fmla="*/ 1339 w 64"/>
              <a:gd name="T13" fmla="*/ 8408 h 27"/>
              <a:gd name="T14" fmla="*/ 0 w 64"/>
              <a:gd name="T15" fmla="*/ 11641 h 27"/>
              <a:gd name="T16" fmla="*/ 446 w 64"/>
              <a:gd name="T17" fmla="*/ 13582 h 27"/>
              <a:gd name="T18" fmla="*/ 2232 w 64"/>
              <a:gd name="T19" fmla="*/ 14875 h 27"/>
              <a:gd name="T20" fmla="*/ 4911 w 64"/>
              <a:gd name="T21" fmla="*/ 14875 h 27"/>
              <a:gd name="T22" fmla="*/ 7590 w 64"/>
              <a:gd name="T23" fmla="*/ 15522 h 27"/>
              <a:gd name="T24" fmla="*/ 9376 w 64"/>
              <a:gd name="T25" fmla="*/ 15522 h 27"/>
              <a:gd name="T26" fmla="*/ 11609 w 64"/>
              <a:gd name="T27" fmla="*/ 16169 h 27"/>
              <a:gd name="T28" fmla="*/ 14288 w 64"/>
              <a:gd name="T29" fmla="*/ 16815 h 27"/>
              <a:gd name="T30" fmla="*/ 17413 w 64"/>
              <a:gd name="T31" fmla="*/ 16815 h 27"/>
              <a:gd name="T32" fmla="*/ 20538 w 64"/>
              <a:gd name="T33" fmla="*/ 17462 h 27"/>
              <a:gd name="T34" fmla="*/ 22771 w 64"/>
              <a:gd name="T35" fmla="*/ 17462 h 27"/>
              <a:gd name="T36" fmla="*/ 25450 w 64"/>
              <a:gd name="T37" fmla="*/ 16815 h 27"/>
              <a:gd name="T38" fmla="*/ 27682 w 64"/>
              <a:gd name="T39" fmla="*/ 16815 h 27"/>
              <a:gd name="T40" fmla="*/ 28575 w 64"/>
              <a:gd name="T41" fmla="*/ 15522 h 27"/>
              <a:gd name="T42" fmla="*/ 28575 w 64"/>
              <a:gd name="T43" fmla="*/ 13582 h 27"/>
              <a:gd name="T44" fmla="*/ 28129 w 64"/>
              <a:gd name="T45" fmla="*/ 10995 h 27"/>
              <a:gd name="T46" fmla="*/ 25450 w 64"/>
              <a:gd name="T47" fmla="*/ 7114 h 27"/>
              <a:gd name="T48" fmla="*/ 20985 w 64"/>
              <a:gd name="T49" fmla="*/ 3880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4" h="27">
                <a:moveTo>
                  <a:pt x="47" y="6"/>
                </a:move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lnTo>
                  <a:pt x="26" y="25"/>
                </a:lnTo>
                <a:lnTo>
                  <a:pt x="32" y="26"/>
                </a:lnTo>
                <a:lnTo>
                  <a:pt x="39" y="26"/>
                </a:lnTo>
                <a:lnTo>
                  <a:pt x="46" y="27"/>
                </a:lnTo>
                <a:lnTo>
                  <a:pt x="51" y="27"/>
                </a:lnTo>
                <a:lnTo>
                  <a:pt x="57" y="26"/>
                </a:lnTo>
                <a:lnTo>
                  <a:pt x="62" y="26"/>
                </a:lnTo>
                <a:lnTo>
                  <a:pt x="64" y="24"/>
                </a:lnTo>
                <a:lnTo>
                  <a:pt x="64" y="21"/>
                </a:lnTo>
                <a:lnTo>
                  <a:pt x="63" y="17"/>
                </a:lnTo>
                <a:lnTo>
                  <a:pt x="57" y="11"/>
                </a:lnTo>
                <a:lnTo>
                  <a:pt x="47" y="6"/>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235"/>
          <p:cNvSpPr>
            <a:spLocks/>
          </p:cNvSpPr>
          <p:nvPr/>
        </p:nvSpPr>
        <p:spPr bwMode="auto">
          <a:xfrm>
            <a:off x="1485900" y="1817688"/>
            <a:ext cx="44450" cy="30162"/>
          </a:xfrm>
          <a:custGeom>
            <a:avLst/>
            <a:gdLst>
              <a:gd name="T0" fmla="*/ 35387 w 103"/>
              <a:gd name="T1" fmla="*/ 29593 h 53"/>
              <a:gd name="T2" fmla="*/ 34093 w 103"/>
              <a:gd name="T3" fmla="*/ 30162 h 53"/>
              <a:gd name="T4" fmla="*/ 31503 w 103"/>
              <a:gd name="T5" fmla="*/ 29593 h 53"/>
              <a:gd name="T6" fmla="*/ 27619 w 103"/>
              <a:gd name="T7" fmla="*/ 29024 h 53"/>
              <a:gd name="T8" fmla="*/ 22872 w 103"/>
              <a:gd name="T9" fmla="*/ 28455 h 53"/>
              <a:gd name="T10" fmla="*/ 18557 w 103"/>
              <a:gd name="T11" fmla="*/ 27317 h 53"/>
              <a:gd name="T12" fmla="*/ 14673 w 103"/>
              <a:gd name="T13" fmla="*/ 25609 h 53"/>
              <a:gd name="T14" fmla="*/ 11652 w 103"/>
              <a:gd name="T15" fmla="*/ 24471 h 53"/>
              <a:gd name="T16" fmla="*/ 9494 w 103"/>
              <a:gd name="T17" fmla="*/ 23333 h 53"/>
              <a:gd name="T18" fmla="*/ 7768 w 103"/>
              <a:gd name="T19" fmla="*/ 21626 h 53"/>
              <a:gd name="T20" fmla="*/ 6042 w 103"/>
              <a:gd name="T21" fmla="*/ 20487 h 53"/>
              <a:gd name="T22" fmla="*/ 3452 w 103"/>
              <a:gd name="T23" fmla="*/ 20487 h 53"/>
              <a:gd name="T24" fmla="*/ 0 w 103"/>
              <a:gd name="T25" fmla="*/ 20487 h 53"/>
              <a:gd name="T26" fmla="*/ 2158 w 103"/>
              <a:gd name="T27" fmla="*/ 19349 h 53"/>
              <a:gd name="T28" fmla="*/ 4316 w 103"/>
              <a:gd name="T29" fmla="*/ 17642 h 53"/>
              <a:gd name="T30" fmla="*/ 5610 w 103"/>
              <a:gd name="T31" fmla="*/ 15935 h 53"/>
              <a:gd name="T32" fmla="*/ 7768 w 103"/>
              <a:gd name="T33" fmla="*/ 13089 h 53"/>
              <a:gd name="T34" fmla="*/ 9494 w 103"/>
              <a:gd name="T35" fmla="*/ 10813 h 53"/>
              <a:gd name="T36" fmla="*/ 12083 w 103"/>
              <a:gd name="T37" fmla="*/ 7967 h 53"/>
              <a:gd name="T38" fmla="*/ 14241 w 103"/>
              <a:gd name="T39" fmla="*/ 5691 h 53"/>
              <a:gd name="T40" fmla="*/ 16399 w 103"/>
              <a:gd name="T41" fmla="*/ 2845 h 53"/>
              <a:gd name="T42" fmla="*/ 18988 w 103"/>
              <a:gd name="T43" fmla="*/ 569 h 53"/>
              <a:gd name="T44" fmla="*/ 22009 w 103"/>
              <a:gd name="T45" fmla="*/ 0 h 53"/>
              <a:gd name="T46" fmla="*/ 24599 w 103"/>
              <a:gd name="T47" fmla="*/ 0 h 53"/>
              <a:gd name="T48" fmla="*/ 27619 w 103"/>
              <a:gd name="T49" fmla="*/ 1707 h 53"/>
              <a:gd name="T50" fmla="*/ 30209 w 103"/>
              <a:gd name="T51" fmla="*/ 2845 h 53"/>
              <a:gd name="T52" fmla="*/ 32367 w 103"/>
              <a:gd name="T53" fmla="*/ 3984 h 53"/>
              <a:gd name="T54" fmla="*/ 34956 w 103"/>
              <a:gd name="T55" fmla="*/ 6260 h 53"/>
              <a:gd name="T56" fmla="*/ 37114 w 103"/>
              <a:gd name="T57" fmla="*/ 7967 h 53"/>
              <a:gd name="T58" fmla="*/ 40134 w 103"/>
              <a:gd name="T59" fmla="*/ 11382 h 53"/>
              <a:gd name="T60" fmla="*/ 42724 w 103"/>
              <a:gd name="T61" fmla="*/ 14796 h 53"/>
              <a:gd name="T62" fmla="*/ 44450 w 103"/>
              <a:gd name="T63" fmla="*/ 17073 h 53"/>
              <a:gd name="T64" fmla="*/ 42292 w 103"/>
              <a:gd name="T65" fmla="*/ 17642 h 53"/>
              <a:gd name="T66" fmla="*/ 38840 w 103"/>
              <a:gd name="T67" fmla="*/ 18780 h 53"/>
              <a:gd name="T68" fmla="*/ 36682 w 103"/>
              <a:gd name="T69" fmla="*/ 19918 h 53"/>
              <a:gd name="T70" fmla="*/ 35387 w 103"/>
              <a:gd name="T71" fmla="*/ 23902 h 53"/>
              <a:gd name="T72" fmla="*/ 35387 w 103"/>
              <a:gd name="T73" fmla="*/ 29593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3" h="53">
                <a:moveTo>
                  <a:pt x="82" y="52"/>
                </a:moveTo>
                <a:lnTo>
                  <a:pt x="79" y="53"/>
                </a:lnTo>
                <a:lnTo>
                  <a:pt x="73" y="52"/>
                </a:lnTo>
                <a:lnTo>
                  <a:pt x="64" y="51"/>
                </a:lnTo>
                <a:lnTo>
                  <a:pt x="53" y="50"/>
                </a:lnTo>
                <a:lnTo>
                  <a:pt x="43" y="48"/>
                </a:lnTo>
                <a:lnTo>
                  <a:pt x="34" y="45"/>
                </a:lnTo>
                <a:lnTo>
                  <a:pt x="27" y="43"/>
                </a:lnTo>
                <a:lnTo>
                  <a:pt x="22" y="41"/>
                </a:lnTo>
                <a:lnTo>
                  <a:pt x="18" y="38"/>
                </a:lnTo>
                <a:lnTo>
                  <a:pt x="14" y="36"/>
                </a:lnTo>
                <a:lnTo>
                  <a:pt x="8" y="36"/>
                </a:lnTo>
                <a:lnTo>
                  <a:pt x="0" y="36"/>
                </a:lnTo>
                <a:lnTo>
                  <a:pt x="5" y="34"/>
                </a:lnTo>
                <a:lnTo>
                  <a:pt x="10" y="31"/>
                </a:lnTo>
                <a:lnTo>
                  <a:pt x="13" y="28"/>
                </a:lnTo>
                <a:lnTo>
                  <a:pt x="18" y="23"/>
                </a:lnTo>
                <a:lnTo>
                  <a:pt x="22" y="19"/>
                </a:lnTo>
                <a:lnTo>
                  <a:pt x="28" y="14"/>
                </a:lnTo>
                <a:lnTo>
                  <a:pt x="33" y="10"/>
                </a:lnTo>
                <a:lnTo>
                  <a:pt x="38" y="5"/>
                </a:lnTo>
                <a:lnTo>
                  <a:pt x="44" y="1"/>
                </a:lnTo>
                <a:lnTo>
                  <a:pt x="51" y="0"/>
                </a:lnTo>
                <a:lnTo>
                  <a:pt x="57" y="0"/>
                </a:lnTo>
                <a:lnTo>
                  <a:pt x="64" y="3"/>
                </a:lnTo>
                <a:lnTo>
                  <a:pt x="70" y="5"/>
                </a:lnTo>
                <a:lnTo>
                  <a:pt x="75" y="7"/>
                </a:lnTo>
                <a:lnTo>
                  <a:pt x="81" y="11"/>
                </a:lnTo>
                <a:lnTo>
                  <a:pt x="86" y="14"/>
                </a:lnTo>
                <a:lnTo>
                  <a:pt x="93" y="20"/>
                </a:lnTo>
                <a:lnTo>
                  <a:pt x="99" y="26"/>
                </a:lnTo>
                <a:lnTo>
                  <a:pt x="103" y="30"/>
                </a:lnTo>
                <a:lnTo>
                  <a:pt x="98" y="31"/>
                </a:lnTo>
                <a:lnTo>
                  <a:pt x="90" y="33"/>
                </a:lnTo>
                <a:lnTo>
                  <a:pt x="85" y="35"/>
                </a:lnTo>
                <a:lnTo>
                  <a:pt x="82" y="42"/>
                </a:lnTo>
                <a:lnTo>
                  <a:pt x="82" y="52"/>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4" name="Rectangle 312"/>
          <p:cNvSpPr>
            <a:spLocks noGrp="1" noChangeArrowheads="1"/>
          </p:cNvSpPr>
          <p:nvPr>
            <p:ph type="body" idx="1"/>
          </p:nvPr>
        </p:nvSpPr>
        <p:spPr bwMode="auto">
          <a:xfrm>
            <a:off x="1047750" y="1724025"/>
            <a:ext cx="70294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rtl="0" eaLnBrk="0" fontAlgn="base" hangingPunct="0">
        <a:spcBef>
          <a:spcPct val="0"/>
        </a:spcBef>
        <a:spcAft>
          <a:spcPct val="0"/>
        </a:spcAft>
        <a:defRPr kumimoji="1" sz="3200" b="1" kern="1200">
          <a:solidFill>
            <a:schemeClr val="tx2"/>
          </a:solidFill>
          <a:latin typeface="+mj-lt"/>
          <a:ea typeface="+mj-ea"/>
          <a:cs typeface="+mj-cs"/>
        </a:defRPr>
      </a:lvl1pPr>
      <a:lvl2pPr algn="ctr" rtl="0" eaLnBrk="0" fontAlgn="base" hangingPunct="0">
        <a:spcBef>
          <a:spcPct val="0"/>
        </a:spcBef>
        <a:spcAft>
          <a:spcPct val="0"/>
        </a:spcAft>
        <a:defRPr kumimoji="1" sz="3200" b="1">
          <a:solidFill>
            <a:schemeClr val="tx2"/>
          </a:solidFill>
          <a:latin typeface="Helvetica" panose="020B0604020202020204" pitchFamily="34" charset="0"/>
        </a:defRPr>
      </a:lvl2pPr>
      <a:lvl3pPr algn="ctr" rtl="0" eaLnBrk="0" fontAlgn="base" hangingPunct="0">
        <a:spcBef>
          <a:spcPct val="0"/>
        </a:spcBef>
        <a:spcAft>
          <a:spcPct val="0"/>
        </a:spcAft>
        <a:defRPr kumimoji="1" sz="3200" b="1">
          <a:solidFill>
            <a:schemeClr val="tx2"/>
          </a:solidFill>
          <a:latin typeface="Helvetica" panose="020B0604020202020204" pitchFamily="34" charset="0"/>
        </a:defRPr>
      </a:lvl3pPr>
      <a:lvl4pPr algn="ctr" rtl="0" eaLnBrk="0" fontAlgn="base" hangingPunct="0">
        <a:spcBef>
          <a:spcPct val="0"/>
        </a:spcBef>
        <a:spcAft>
          <a:spcPct val="0"/>
        </a:spcAft>
        <a:defRPr kumimoji="1" sz="3200" b="1">
          <a:solidFill>
            <a:schemeClr val="tx2"/>
          </a:solidFill>
          <a:latin typeface="Helvetica" panose="020B0604020202020204" pitchFamily="34" charset="0"/>
        </a:defRPr>
      </a:lvl4pPr>
      <a:lvl5pPr algn="ctr" rtl="0" eaLnBrk="0" fontAlgn="base" hangingPunct="0">
        <a:spcBef>
          <a:spcPct val="0"/>
        </a:spcBef>
        <a:spcAft>
          <a:spcPct val="0"/>
        </a:spcAft>
        <a:defRPr kumimoji="1" sz="3200" b="1">
          <a:solidFill>
            <a:schemeClr val="tx2"/>
          </a:solidFill>
          <a:latin typeface="Helvetica" panose="020B0604020202020204" pitchFamily="34" charset="0"/>
        </a:defRPr>
      </a:lvl5pPr>
      <a:lvl6pPr marL="457200" algn="ctr" rtl="0" eaLnBrk="0" fontAlgn="base" hangingPunct="0">
        <a:spcBef>
          <a:spcPct val="0"/>
        </a:spcBef>
        <a:spcAft>
          <a:spcPct val="0"/>
        </a:spcAft>
        <a:defRPr kumimoji="1" sz="3200" b="1">
          <a:solidFill>
            <a:schemeClr val="tx2"/>
          </a:solidFill>
          <a:latin typeface="Helvetica" panose="020B0604020202020204" pitchFamily="34" charset="0"/>
        </a:defRPr>
      </a:lvl6pPr>
      <a:lvl7pPr marL="914400" algn="ctr" rtl="0" eaLnBrk="0" fontAlgn="base" hangingPunct="0">
        <a:spcBef>
          <a:spcPct val="0"/>
        </a:spcBef>
        <a:spcAft>
          <a:spcPct val="0"/>
        </a:spcAft>
        <a:defRPr kumimoji="1" sz="3200" b="1">
          <a:solidFill>
            <a:schemeClr val="tx2"/>
          </a:solidFill>
          <a:latin typeface="Helvetica" panose="020B0604020202020204" pitchFamily="34" charset="0"/>
        </a:defRPr>
      </a:lvl7pPr>
      <a:lvl8pPr marL="1371600" algn="ctr" rtl="0" eaLnBrk="0" fontAlgn="base" hangingPunct="0">
        <a:spcBef>
          <a:spcPct val="0"/>
        </a:spcBef>
        <a:spcAft>
          <a:spcPct val="0"/>
        </a:spcAft>
        <a:defRPr kumimoji="1" sz="3200" b="1">
          <a:solidFill>
            <a:schemeClr val="tx2"/>
          </a:solidFill>
          <a:latin typeface="Helvetica" panose="020B0604020202020204" pitchFamily="34" charset="0"/>
        </a:defRPr>
      </a:lvl8pPr>
      <a:lvl9pPr marL="1828800" algn="ctr" rtl="0" eaLnBrk="0" fontAlgn="base" hangingPunct="0">
        <a:spcBef>
          <a:spcPct val="0"/>
        </a:spcBef>
        <a:spcAft>
          <a:spcPct val="0"/>
        </a:spcAft>
        <a:defRPr kumimoji="1" sz="3200" b="1">
          <a:solidFill>
            <a:schemeClr val="tx2"/>
          </a:solidFill>
          <a:latin typeface="Helvetica" panose="020B0604020202020204" pitchFamily="34" charset="0"/>
        </a:defRPr>
      </a:lvl9pPr>
    </p:titleStyle>
    <p:body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lgn="l"/>
            <a:r>
              <a:rPr lang="en-US" altLang="en-US" dirty="0"/>
              <a:t>WEB</a:t>
            </a:r>
          </a:p>
        </p:txBody>
      </p:sp>
      <p:sp>
        <p:nvSpPr>
          <p:cNvPr id="5123" name="Rectangle 2"/>
          <p:cNvSpPr>
            <a:spLocks noGrp="1" noChangeArrowheads="1"/>
          </p:cNvSpPr>
          <p:nvPr>
            <p:ph type="title"/>
          </p:nvPr>
        </p:nvSpPr>
        <p:spPr>
          <a:xfrm>
            <a:off x="266700" y="688975"/>
            <a:ext cx="8686800" cy="844550"/>
          </a:xfrm>
        </p:spPr>
        <p:txBody>
          <a:bodyPr/>
          <a:lstStyle/>
          <a:p>
            <a:r>
              <a:rPr lang="en-US" altLang="en-US" sz="4000" dirty="0"/>
              <a:t>React Next.js</a:t>
            </a:r>
          </a:p>
        </p:txBody>
      </p:sp>
      <p:sp>
        <p:nvSpPr>
          <p:cNvPr id="5124" name="Rectangle 3"/>
          <p:cNvSpPr>
            <a:spLocks noGrp="1" noChangeArrowheads="1"/>
          </p:cNvSpPr>
          <p:nvPr>
            <p:ph type="body" idx="1"/>
          </p:nvPr>
        </p:nvSpPr>
        <p:spPr>
          <a:xfrm>
            <a:off x="1036638" y="2103438"/>
            <a:ext cx="7029450" cy="4114800"/>
          </a:xfrm>
        </p:spPr>
        <p:txBody>
          <a:bodyPr/>
          <a:lstStyle/>
          <a:p>
            <a:pPr>
              <a:buFont typeface="Monotype Sorts" pitchFamily="2" charset="2"/>
              <a:buNone/>
            </a:pPr>
            <a:r>
              <a:rPr lang="en-US" altLang="en-US" sz="3200" dirty="0"/>
              <a:t>Lecturer: Michael Dacey</a:t>
            </a:r>
          </a:p>
          <a:p>
            <a:pPr>
              <a:buFont typeface="Monotype Sorts" pitchFamily="2" charset="2"/>
              <a:buNone/>
            </a:pPr>
            <a:endParaRPr lang="en-US" altLang="en-US" sz="3200" dirty="0"/>
          </a:p>
          <a:p>
            <a:pPr>
              <a:buFont typeface="Monotype Sorts" pitchFamily="2" charset="2"/>
              <a:buNone/>
            </a:pPr>
            <a:r>
              <a:rPr lang="en-US" altLang="en-US" sz="3200" dirty="0"/>
              <a:t>E-mail: michael.dacey@uwtsd.ac.uk</a:t>
            </a:r>
          </a:p>
          <a:p>
            <a:pPr>
              <a:buFont typeface="Monotype Sorts" pitchFamily="2" charset="2"/>
              <a:buNone/>
            </a:pPr>
            <a:endParaRPr lang="en-US" altLang="en-US" sz="3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B2788-996F-B5C6-1187-C71AB3E59E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09F7EB-65FD-CC94-ACF5-425485285B81}"/>
              </a:ext>
            </a:extLst>
          </p:cNvPr>
          <p:cNvSpPr>
            <a:spLocks noGrp="1"/>
          </p:cNvSpPr>
          <p:nvPr>
            <p:ph type="title"/>
          </p:nvPr>
        </p:nvSpPr>
        <p:spPr>
          <a:xfrm>
            <a:off x="257175" y="-1"/>
            <a:ext cx="8686800" cy="6462169"/>
          </a:xfrm>
        </p:spPr>
        <p:txBody>
          <a:bodyPr/>
          <a:lstStyle/>
          <a:p>
            <a:r>
              <a:rPr lang="en-GB" dirty="0"/>
              <a:t>React Server Components</a:t>
            </a:r>
          </a:p>
        </p:txBody>
      </p:sp>
      <p:sp>
        <p:nvSpPr>
          <p:cNvPr id="4" name="Footer Placeholder 3">
            <a:extLst>
              <a:ext uri="{FF2B5EF4-FFF2-40B4-BE49-F238E27FC236}">
                <a16:creationId xmlns:a16="http://schemas.microsoft.com/office/drawing/2014/main" id="{D3E282D6-DC10-C4EE-3ADC-16FBA23158A5}"/>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503189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4A055-1814-6CB3-D109-0AB3D9D7E9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E5CA87-906E-5684-3D0E-2560AC2649B2}"/>
              </a:ext>
            </a:extLst>
          </p:cNvPr>
          <p:cNvSpPr>
            <a:spLocks noGrp="1"/>
          </p:cNvSpPr>
          <p:nvPr>
            <p:ph type="title"/>
          </p:nvPr>
        </p:nvSpPr>
        <p:spPr/>
        <p:txBody>
          <a:bodyPr/>
          <a:lstStyle/>
          <a:p>
            <a:r>
              <a:rPr lang="en-GB" dirty="0"/>
              <a:t>Concepts</a:t>
            </a:r>
          </a:p>
        </p:txBody>
      </p:sp>
      <p:sp>
        <p:nvSpPr>
          <p:cNvPr id="3" name="Content Placeholder 2">
            <a:extLst>
              <a:ext uri="{FF2B5EF4-FFF2-40B4-BE49-F238E27FC236}">
                <a16:creationId xmlns:a16="http://schemas.microsoft.com/office/drawing/2014/main" id="{58FAA859-AA36-6226-B895-39FCA2170147}"/>
              </a:ext>
            </a:extLst>
          </p:cNvPr>
          <p:cNvSpPr>
            <a:spLocks noGrp="1"/>
          </p:cNvSpPr>
          <p:nvPr>
            <p:ph idx="1"/>
          </p:nvPr>
        </p:nvSpPr>
        <p:spPr>
          <a:xfrm>
            <a:off x="481263" y="1078029"/>
            <a:ext cx="8070783" cy="4760796"/>
          </a:xfrm>
        </p:spPr>
        <p:txBody>
          <a:bodyPr/>
          <a:lstStyle/>
          <a:p>
            <a:r>
              <a:rPr lang="en-GB" dirty="0"/>
              <a:t>There are a few concepts we need to be familiar with:</a:t>
            </a:r>
          </a:p>
          <a:p>
            <a:endParaRPr lang="en-GB" dirty="0"/>
          </a:p>
          <a:p>
            <a:pPr lvl="1">
              <a:buFont typeface="Wingdings" panose="05000000000000000000" pitchFamily="2" charset="2"/>
              <a:buChar char="v"/>
            </a:pPr>
            <a:r>
              <a:rPr lang="en-GB" dirty="0"/>
              <a:t>Client Side Rendering</a:t>
            </a:r>
          </a:p>
          <a:p>
            <a:pPr lvl="1">
              <a:buFont typeface="Wingdings" panose="05000000000000000000" pitchFamily="2" charset="2"/>
              <a:buChar char="v"/>
            </a:pPr>
            <a:endParaRPr lang="en-GB" dirty="0"/>
          </a:p>
          <a:p>
            <a:pPr lvl="1">
              <a:buFont typeface="Wingdings" panose="05000000000000000000" pitchFamily="2" charset="2"/>
              <a:buChar char="v"/>
            </a:pPr>
            <a:r>
              <a:rPr lang="en-GB" dirty="0"/>
              <a:t>Server Side Rendering</a:t>
            </a:r>
          </a:p>
          <a:p>
            <a:pPr lvl="1">
              <a:buFont typeface="Wingdings" panose="05000000000000000000" pitchFamily="2" charset="2"/>
              <a:buChar char="v"/>
            </a:pPr>
            <a:endParaRPr lang="en-GB" dirty="0"/>
          </a:p>
          <a:p>
            <a:pPr lvl="1">
              <a:buFont typeface="Wingdings" panose="05000000000000000000" pitchFamily="2" charset="2"/>
              <a:buChar char="v"/>
            </a:pPr>
            <a:r>
              <a:rPr lang="en-GB" dirty="0"/>
              <a:t>React Server Components</a:t>
            </a:r>
          </a:p>
          <a:p>
            <a:pPr lvl="1">
              <a:buFont typeface="Wingdings" panose="05000000000000000000" pitchFamily="2" charset="2"/>
              <a:buChar char="v"/>
            </a:pPr>
            <a:endParaRPr lang="en-GB" dirty="0"/>
          </a:p>
        </p:txBody>
      </p:sp>
      <p:sp>
        <p:nvSpPr>
          <p:cNvPr id="4" name="Footer Placeholder 3">
            <a:extLst>
              <a:ext uri="{FF2B5EF4-FFF2-40B4-BE49-F238E27FC236}">
                <a16:creationId xmlns:a16="http://schemas.microsoft.com/office/drawing/2014/main" id="{7AF010AB-9B98-A065-A03D-4766FCEE9116}"/>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D92A9257-986C-A41F-6297-E889667B5E12}"/>
              </a:ext>
            </a:extLst>
          </p:cNvPr>
          <p:cNvSpPr txBox="1"/>
          <p:nvPr/>
        </p:nvSpPr>
        <p:spPr>
          <a:xfrm>
            <a:off x="4288088" y="6229548"/>
            <a:ext cx="4776537" cy="307777"/>
          </a:xfrm>
          <a:prstGeom prst="rect">
            <a:avLst/>
          </a:prstGeom>
          <a:noFill/>
        </p:spPr>
        <p:txBody>
          <a:bodyPr wrap="square">
            <a:spAutoFit/>
          </a:bodyPr>
          <a:lstStyle/>
          <a:p>
            <a:r>
              <a:rPr lang="en-GB" sz="1400" i="1" dirty="0"/>
              <a:t>https://www.joshwcomeau.com/react/server-components/</a:t>
            </a:r>
          </a:p>
        </p:txBody>
      </p:sp>
    </p:spTree>
    <p:extLst>
      <p:ext uri="{BB962C8B-B14F-4D97-AF65-F5344CB8AC3E}">
        <p14:creationId xmlns:p14="http://schemas.microsoft.com/office/powerpoint/2010/main" val="3232384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3374C-FD7C-B37E-8A11-0BFC1BF969A4}"/>
              </a:ext>
            </a:extLst>
          </p:cNvPr>
          <p:cNvSpPr>
            <a:spLocks noGrp="1"/>
          </p:cNvSpPr>
          <p:nvPr>
            <p:ph type="title"/>
          </p:nvPr>
        </p:nvSpPr>
        <p:spPr/>
        <p:txBody>
          <a:bodyPr/>
          <a:lstStyle/>
          <a:p>
            <a:r>
              <a:rPr lang="en-GB" dirty="0"/>
              <a:t>Client Side Rendering</a:t>
            </a:r>
          </a:p>
        </p:txBody>
      </p:sp>
      <p:sp>
        <p:nvSpPr>
          <p:cNvPr id="3" name="Content Placeholder 2">
            <a:extLst>
              <a:ext uri="{FF2B5EF4-FFF2-40B4-BE49-F238E27FC236}">
                <a16:creationId xmlns:a16="http://schemas.microsoft.com/office/drawing/2014/main" id="{6C30C584-36B2-4B4F-23F3-FD74AA725571}"/>
              </a:ext>
            </a:extLst>
          </p:cNvPr>
          <p:cNvSpPr>
            <a:spLocks noGrp="1"/>
          </p:cNvSpPr>
          <p:nvPr>
            <p:ph idx="1"/>
          </p:nvPr>
        </p:nvSpPr>
        <p:spPr>
          <a:xfrm>
            <a:off x="79375" y="1046686"/>
            <a:ext cx="4420678" cy="1699566"/>
          </a:xfrm>
        </p:spPr>
        <p:txBody>
          <a:bodyPr/>
          <a:lstStyle/>
          <a:p>
            <a:pPr marL="0" indent="0">
              <a:buNone/>
            </a:pPr>
            <a:r>
              <a:rPr lang="en-GB" dirty="0"/>
              <a:t>In the client rendering approach, we load some basic HTML and a </a:t>
            </a:r>
            <a:r>
              <a:rPr lang="en-GB" dirty="0" err="1"/>
              <a:t>js</a:t>
            </a:r>
            <a:r>
              <a:rPr lang="en-GB" dirty="0"/>
              <a:t> file containing the JavaScript that uses React to update the contents of the page using the DOM</a:t>
            </a:r>
          </a:p>
        </p:txBody>
      </p:sp>
      <p:sp>
        <p:nvSpPr>
          <p:cNvPr id="4" name="Footer Placeholder 3">
            <a:extLst>
              <a:ext uri="{FF2B5EF4-FFF2-40B4-BE49-F238E27FC236}">
                <a16:creationId xmlns:a16="http://schemas.microsoft.com/office/drawing/2014/main" id="{540E80CD-FBAC-6A89-C533-594D7F946232}"/>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4ACB806A-4C95-2D1F-2D53-D982D0511137}"/>
              </a:ext>
            </a:extLst>
          </p:cNvPr>
          <p:cNvSpPr txBox="1"/>
          <p:nvPr/>
        </p:nvSpPr>
        <p:spPr>
          <a:xfrm>
            <a:off x="4500053" y="930370"/>
            <a:ext cx="4582677" cy="1815882"/>
          </a:xfrm>
          <a:prstGeom prst="rect">
            <a:avLst/>
          </a:prstGeom>
          <a:solidFill>
            <a:schemeClr val="accent6">
              <a:lumMod val="20000"/>
              <a:lumOff val="80000"/>
            </a:schemeClr>
          </a:solidFill>
        </p:spPr>
        <p:txBody>
          <a:bodyPr wrap="square" rtlCol="0">
            <a:spAutoFit/>
          </a:bodyPr>
          <a:lstStyle/>
          <a:p>
            <a:r>
              <a:rPr lang="en-GB" sz="1600" dirty="0"/>
              <a:t>&lt;!DOCTYPE html&gt;</a:t>
            </a:r>
          </a:p>
          <a:p>
            <a:r>
              <a:rPr lang="en-GB" sz="1600" dirty="0"/>
              <a:t>&lt;html&gt;</a:t>
            </a:r>
          </a:p>
          <a:p>
            <a:r>
              <a:rPr lang="en-GB" sz="1600" dirty="0"/>
              <a:t>  &lt;body&gt;</a:t>
            </a:r>
          </a:p>
          <a:p>
            <a:r>
              <a:rPr lang="en-GB" sz="1600" dirty="0"/>
              <a:t>    &lt;div id="root"&gt;&lt;/div&gt;</a:t>
            </a:r>
          </a:p>
          <a:p>
            <a:r>
              <a:rPr lang="en-GB" sz="1600" dirty="0"/>
              <a:t>    </a:t>
            </a:r>
            <a:r>
              <a:rPr lang="en-GB" sz="1600" b="1" dirty="0"/>
              <a:t>&lt;script </a:t>
            </a:r>
            <a:r>
              <a:rPr lang="en-GB" sz="1600" b="1" dirty="0" err="1"/>
              <a:t>src</a:t>
            </a:r>
            <a:r>
              <a:rPr lang="en-GB" sz="1600" b="1" dirty="0"/>
              <a:t>="/static/</a:t>
            </a:r>
            <a:r>
              <a:rPr lang="en-GB" sz="1600" b="1" dirty="0" err="1"/>
              <a:t>js</a:t>
            </a:r>
            <a:r>
              <a:rPr lang="en-GB" sz="1600" b="1" dirty="0"/>
              <a:t>/bundle.js"&gt;&lt;/script&gt;</a:t>
            </a:r>
          </a:p>
          <a:p>
            <a:r>
              <a:rPr lang="en-GB" sz="1600" dirty="0"/>
              <a:t>  &lt;/body&gt;</a:t>
            </a:r>
          </a:p>
          <a:p>
            <a:r>
              <a:rPr lang="en-GB" sz="1600" dirty="0"/>
              <a:t>&lt;/html&gt;</a:t>
            </a:r>
            <a:endParaRPr lang="en-GB" sz="1600" dirty="0">
              <a:solidFill>
                <a:schemeClr val="bg1">
                  <a:lumMod val="50000"/>
                </a:schemeClr>
              </a:solidFill>
            </a:endParaRPr>
          </a:p>
        </p:txBody>
      </p:sp>
      <p:sp>
        <p:nvSpPr>
          <p:cNvPr id="6" name="Content Placeholder 2">
            <a:extLst>
              <a:ext uri="{FF2B5EF4-FFF2-40B4-BE49-F238E27FC236}">
                <a16:creationId xmlns:a16="http://schemas.microsoft.com/office/drawing/2014/main" id="{B24E6746-DA99-B8B1-038C-D36C6ECFF7BF}"/>
              </a:ext>
            </a:extLst>
          </p:cNvPr>
          <p:cNvSpPr txBox="1">
            <a:spLocks/>
          </p:cNvSpPr>
          <p:nvPr/>
        </p:nvSpPr>
        <p:spPr bwMode="auto">
          <a:xfrm>
            <a:off x="79375" y="2862567"/>
            <a:ext cx="8953934" cy="977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 problem is the user gets to stare at a white screen while the </a:t>
            </a:r>
            <a:r>
              <a:rPr lang="en-GB" dirty="0" err="1"/>
              <a:t>js</a:t>
            </a:r>
            <a:r>
              <a:rPr lang="en-GB" dirty="0"/>
              <a:t> file is downloaded (can take some time for a big application) and then React renders all the components</a:t>
            </a:r>
          </a:p>
        </p:txBody>
      </p:sp>
      <p:sp>
        <p:nvSpPr>
          <p:cNvPr id="7" name="Content Placeholder 2">
            <a:extLst>
              <a:ext uri="{FF2B5EF4-FFF2-40B4-BE49-F238E27FC236}">
                <a16:creationId xmlns:a16="http://schemas.microsoft.com/office/drawing/2014/main" id="{19BB7FDB-77CA-7D3D-BC13-77EE4FA45C94}"/>
              </a:ext>
            </a:extLst>
          </p:cNvPr>
          <p:cNvSpPr txBox="1">
            <a:spLocks/>
          </p:cNvSpPr>
          <p:nvPr/>
        </p:nvSpPr>
        <p:spPr bwMode="auto">
          <a:xfrm>
            <a:off x="79375" y="3945661"/>
            <a:ext cx="4420678" cy="1699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onotype Sorts" pitchFamily="2" charset="2"/>
              <a:buNone/>
            </a:pPr>
            <a:r>
              <a:rPr lang="en-GB" dirty="0"/>
              <a:t>This gets worse when we use a REST web service and have to read the data from the server before we render the page. We have to go back to the server again to get the data. </a:t>
            </a:r>
          </a:p>
        </p:txBody>
      </p:sp>
      <p:pic>
        <p:nvPicPr>
          <p:cNvPr id="9" name="Picture 8">
            <a:extLst>
              <a:ext uri="{FF2B5EF4-FFF2-40B4-BE49-F238E27FC236}">
                <a16:creationId xmlns:a16="http://schemas.microsoft.com/office/drawing/2014/main" id="{72935345-74EB-0EFA-25D1-DB0C5FFAD95D}"/>
              </a:ext>
            </a:extLst>
          </p:cNvPr>
          <p:cNvPicPr>
            <a:picLocks noChangeAspect="1"/>
          </p:cNvPicPr>
          <p:nvPr/>
        </p:nvPicPr>
        <p:blipFill>
          <a:blip r:embed="rId2"/>
          <a:stretch>
            <a:fillRect/>
          </a:stretch>
        </p:blipFill>
        <p:spPr>
          <a:xfrm>
            <a:off x="4713672" y="3749198"/>
            <a:ext cx="4230303" cy="2236231"/>
          </a:xfrm>
          <a:prstGeom prst="rect">
            <a:avLst/>
          </a:prstGeom>
        </p:spPr>
      </p:pic>
      <p:sp>
        <p:nvSpPr>
          <p:cNvPr id="11" name="TextBox 10">
            <a:extLst>
              <a:ext uri="{FF2B5EF4-FFF2-40B4-BE49-F238E27FC236}">
                <a16:creationId xmlns:a16="http://schemas.microsoft.com/office/drawing/2014/main" id="{E5BD95F8-A484-7B30-12E5-31AFA4C574EE}"/>
              </a:ext>
            </a:extLst>
          </p:cNvPr>
          <p:cNvSpPr txBox="1"/>
          <p:nvPr/>
        </p:nvSpPr>
        <p:spPr>
          <a:xfrm>
            <a:off x="3186956" y="6260326"/>
            <a:ext cx="5895774" cy="276999"/>
          </a:xfrm>
          <a:prstGeom prst="rect">
            <a:avLst/>
          </a:prstGeom>
          <a:noFill/>
        </p:spPr>
        <p:txBody>
          <a:bodyPr wrap="square">
            <a:spAutoFit/>
          </a:bodyPr>
          <a:lstStyle/>
          <a:p>
            <a:r>
              <a:rPr lang="en-GB" sz="1200" i="1" dirty="0"/>
              <a:t>https://www.joshwcomeau.com/react/server-components/#bouncing-back-and-forth-2</a:t>
            </a:r>
          </a:p>
        </p:txBody>
      </p:sp>
    </p:spTree>
    <p:extLst>
      <p:ext uri="{BB962C8B-B14F-4D97-AF65-F5344CB8AC3E}">
        <p14:creationId xmlns:p14="http://schemas.microsoft.com/office/powerpoint/2010/main" val="1048013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53AB-9AC8-0421-005E-AD2AD1067984}"/>
              </a:ext>
            </a:extLst>
          </p:cNvPr>
          <p:cNvSpPr>
            <a:spLocks noGrp="1"/>
          </p:cNvSpPr>
          <p:nvPr>
            <p:ph type="title"/>
          </p:nvPr>
        </p:nvSpPr>
        <p:spPr/>
        <p:txBody>
          <a:bodyPr/>
          <a:lstStyle/>
          <a:p>
            <a:r>
              <a:rPr lang="en-GB" dirty="0"/>
              <a:t>Server Side Rendering</a:t>
            </a:r>
          </a:p>
        </p:txBody>
      </p:sp>
      <p:sp>
        <p:nvSpPr>
          <p:cNvPr id="3" name="Content Placeholder 2">
            <a:extLst>
              <a:ext uri="{FF2B5EF4-FFF2-40B4-BE49-F238E27FC236}">
                <a16:creationId xmlns:a16="http://schemas.microsoft.com/office/drawing/2014/main" id="{2476FCE0-D5B5-3381-8D47-F9EE95B6CBC6}"/>
              </a:ext>
            </a:extLst>
          </p:cNvPr>
          <p:cNvSpPr>
            <a:spLocks noGrp="1"/>
          </p:cNvSpPr>
          <p:nvPr>
            <p:ph idx="1"/>
          </p:nvPr>
        </p:nvSpPr>
        <p:spPr>
          <a:xfrm>
            <a:off x="160452" y="688207"/>
            <a:ext cx="8829543" cy="2012676"/>
          </a:xfrm>
        </p:spPr>
        <p:txBody>
          <a:bodyPr/>
          <a:lstStyle/>
          <a:p>
            <a:r>
              <a:rPr lang="en-GB" dirty="0"/>
              <a:t>Instead of sending an empty HTML page we render a HTML page at the server side and send this as the initial page content the user sees</a:t>
            </a:r>
          </a:p>
          <a:p>
            <a:r>
              <a:rPr lang="en-GB" dirty="0"/>
              <a:t>This HTML will still include the &lt;script&gt; tag, since we still need React to run on the client and handle any interactivity. </a:t>
            </a:r>
          </a:p>
          <a:p>
            <a:r>
              <a:rPr lang="en-GB" dirty="0"/>
              <a:t>React on the client now has to </a:t>
            </a:r>
            <a:r>
              <a:rPr lang="en-GB" i="1" dirty="0"/>
              <a:t>adopt</a:t>
            </a:r>
            <a:r>
              <a:rPr lang="en-GB" dirty="0"/>
              <a:t> the existing HTML that the server has sent to the browser. Known as </a:t>
            </a:r>
            <a:r>
              <a:rPr lang="en-GB" b="1" dirty="0"/>
              <a:t>hydration</a:t>
            </a:r>
            <a:endParaRPr lang="en-GB" dirty="0"/>
          </a:p>
          <a:p>
            <a:endParaRPr lang="en-GB" dirty="0"/>
          </a:p>
          <a:p>
            <a:endParaRPr lang="en-GB" dirty="0"/>
          </a:p>
          <a:p>
            <a:endParaRPr lang="en-GB" dirty="0"/>
          </a:p>
          <a:p>
            <a:endParaRPr lang="en-GB" dirty="0"/>
          </a:p>
        </p:txBody>
      </p:sp>
      <p:sp>
        <p:nvSpPr>
          <p:cNvPr id="4" name="Footer Placeholder 3">
            <a:extLst>
              <a:ext uri="{FF2B5EF4-FFF2-40B4-BE49-F238E27FC236}">
                <a16:creationId xmlns:a16="http://schemas.microsoft.com/office/drawing/2014/main" id="{A4F1A1BF-8657-95CF-837C-D4ACFC7D7572}"/>
              </a:ext>
            </a:extLst>
          </p:cNvPr>
          <p:cNvSpPr>
            <a:spLocks noGrp="1"/>
          </p:cNvSpPr>
          <p:nvPr>
            <p:ph type="ftr" sz="quarter" idx="10"/>
          </p:nvPr>
        </p:nvSpPr>
        <p:spPr/>
        <p:txBody>
          <a:bodyPr/>
          <a:lstStyle/>
          <a:p>
            <a:pPr>
              <a:defRPr/>
            </a:pPr>
            <a:r>
              <a:rPr lang="en-US" altLang="en-US"/>
              <a:t>WEB</a:t>
            </a:r>
            <a:endParaRPr lang="en-US" altLang="en-US" dirty="0"/>
          </a:p>
        </p:txBody>
      </p:sp>
      <p:grpSp>
        <p:nvGrpSpPr>
          <p:cNvPr id="12" name="Group 11">
            <a:extLst>
              <a:ext uri="{FF2B5EF4-FFF2-40B4-BE49-F238E27FC236}">
                <a16:creationId xmlns:a16="http://schemas.microsoft.com/office/drawing/2014/main" id="{7DC225DA-42E0-2FD4-7BD6-ECE4D17D742C}"/>
              </a:ext>
            </a:extLst>
          </p:cNvPr>
          <p:cNvGrpSpPr/>
          <p:nvPr/>
        </p:nvGrpSpPr>
        <p:grpSpPr>
          <a:xfrm>
            <a:off x="160452" y="2727655"/>
            <a:ext cx="4156008" cy="880389"/>
            <a:chOff x="2134403" y="3004224"/>
            <a:chExt cx="4901664" cy="880389"/>
          </a:xfrm>
        </p:grpSpPr>
        <p:sp>
          <p:nvSpPr>
            <p:cNvPr id="7" name="TextBox 6">
              <a:extLst>
                <a:ext uri="{FF2B5EF4-FFF2-40B4-BE49-F238E27FC236}">
                  <a16:creationId xmlns:a16="http://schemas.microsoft.com/office/drawing/2014/main" id="{A420134F-DF63-CCFC-C8F3-5748D7C4B9B3}"/>
                </a:ext>
              </a:extLst>
            </p:cNvPr>
            <p:cNvSpPr txBox="1"/>
            <p:nvPr/>
          </p:nvSpPr>
          <p:spPr>
            <a:xfrm>
              <a:off x="2134403" y="3004224"/>
              <a:ext cx="4901664" cy="646331"/>
            </a:xfrm>
            <a:prstGeom prst="rect">
              <a:avLst/>
            </a:prstGeom>
            <a:noFill/>
          </p:spPr>
          <p:txBody>
            <a:bodyPr wrap="square">
              <a:spAutoFit/>
            </a:bodyPr>
            <a:lstStyle/>
            <a:p>
              <a:r>
                <a:rPr lang="en-GB" dirty="0"/>
                <a:t>“</a:t>
              </a:r>
              <a:r>
                <a:rPr lang="en-GB" i="1" dirty="0"/>
                <a:t>Hydration is like watering the “dry” HTML with the “water” of interactivity and event handlers.”</a:t>
              </a:r>
            </a:p>
          </p:txBody>
        </p:sp>
        <p:sp>
          <p:nvSpPr>
            <p:cNvPr id="11" name="TextBox 10">
              <a:extLst>
                <a:ext uri="{FF2B5EF4-FFF2-40B4-BE49-F238E27FC236}">
                  <a16:creationId xmlns:a16="http://schemas.microsoft.com/office/drawing/2014/main" id="{7306F883-1440-B2B9-5B92-F9A394A66E68}"/>
                </a:ext>
              </a:extLst>
            </p:cNvPr>
            <p:cNvSpPr txBox="1"/>
            <p:nvPr/>
          </p:nvSpPr>
          <p:spPr>
            <a:xfrm>
              <a:off x="4969968" y="3576836"/>
              <a:ext cx="1534457" cy="307777"/>
            </a:xfrm>
            <a:prstGeom prst="rect">
              <a:avLst/>
            </a:prstGeom>
            <a:noFill/>
          </p:spPr>
          <p:txBody>
            <a:bodyPr wrap="square">
              <a:spAutoFit/>
            </a:bodyPr>
            <a:lstStyle/>
            <a:p>
              <a:r>
                <a:rPr lang="en-GB" sz="1400" dirty="0"/>
                <a:t>Dan Abramov</a:t>
              </a:r>
            </a:p>
          </p:txBody>
        </p:sp>
      </p:grpSp>
      <p:pic>
        <p:nvPicPr>
          <p:cNvPr id="16" name="Picture 15">
            <a:extLst>
              <a:ext uri="{FF2B5EF4-FFF2-40B4-BE49-F238E27FC236}">
                <a16:creationId xmlns:a16="http://schemas.microsoft.com/office/drawing/2014/main" id="{0CD5D74F-BEEA-B114-3113-82ED18E5A37C}"/>
              </a:ext>
            </a:extLst>
          </p:cNvPr>
          <p:cNvPicPr>
            <a:picLocks noChangeAspect="1"/>
          </p:cNvPicPr>
          <p:nvPr/>
        </p:nvPicPr>
        <p:blipFill>
          <a:blip r:embed="rId2"/>
          <a:stretch>
            <a:fillRect/>
          </a:stretch>
        </p:blipFill>
        <p:spPr>
          <a:xfrm>
            <a:off x="4600575" y="2762800"/>
            <a:ext cx="4201018" cy="2192855"/>
          </a:xfrm>
          <a:prstGeom prst="rect">
            <a:avLst/>
          </a:prstGeom>
        </p:spPr>
      </p:pic>
      <p:sp>
        <p:nvSpPr>
          <p:cNvPr id="17" name="Content Placeholder 2">
            <a:extLst>
              <a:ext uri="{FF2B5EF4-FFF2-40B4-BE49-F238E27FC236}">
                <a16:creationId xmlns:a16="http://schemas.microsoft.com/office/drawing/2014/main" id="{08CD2FA2-4019-8D8A-DE6C-69D318B848AB}"/>
              </a:ext>
            </a:extLst>
          </p:cNvPr>
          <p:cNvSpPr txBox="1">
            <a:spLocks/>
          </p:cNvSpPr>
          <p:nvPr/>
        </p:nvSpPr>
        <p:spPr bwMode="auto">
          <a:xfrm>
            <a:off x="79375" y="3634364"/>
            <a:ext cx="4069112" cy="1321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With this server side rendering approach, we still need to perform a round-trip to read the data and render parts of the page</a:t>
            </a:r>
          </a:p>
        </p:txBody>
      </p:sp>
      <p:pic>
        <p:nvPicPr>
          <p:cNvPr id="19" name="Picture 18" descr="A screenshot of a computer&#10;&#10;AI-generated content may be incorrect.">
            <a:extLst>
              <a:ext uri="{FF2B5EF4-FFF2-40B4-BE49-F238E27FC236}">
                <a16:creationId xmlns:a16="http://schemas.microsoft.com/office/drawing/2014/main" id="{6FB06F77-CC8E-4173-24CB-54FB2A745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0575" y="5032305"/>
            <a:ext cx="2732108" cy="1758966"/>
          </a:xfrm>
          <a:prstGeom prst="rect">
            <a:avLst/>
          </a:prstGeom>
          <a:ln>
            <a:solidFill>
              <a:schemeClr val="tx1"/>
            </a:solidFill>
          </a:ln>
        </p:spPr>
      </p:pic>
      <p:sp>
        <p:nvSpPr>
          <p:cNvPr id="21" name="TextBox 20">
            <a:extLst>
              <a:ext uri="{FF2B5EF4-FFF2-40B4-BE49-F238E27FC236}">
                <a16:creationId xmlns:a16="http://schemas.microsoft.com/office/drawing/2014/main" id="{3A15407F-2E54-7D16-DB27-0CF8ABF84A01}"/>
              </a:ext>
            </a:extLst>
          </p:cNvPr>
          <p:cNvSpPr txBox="1"/>
          <p:nvPr/>
        </p:nvSpPr>
        <p:spPr>
          <a:xfrm>
            <a:off x="160452" y="5032305"/>
            <a:ext cx="3949535" cy="646331"/>
          </a:xfrm>
          <a:prstGeom prst="rect">
            <a:avLst/>
          </a:prstGeom>
          <a:noFill/>
        </p:spPr>
        <p:txBody>
          <a:bodyPr wrap="square">
            <a:spAutoFit/>
          </a:bodyPr>
          <a:lstStyle/>
          <a:p>
            <a:pPr marL="0" indent="0">
              <a:buNone/>
            </a:pPr>
            <a:r>
              <a:rPr lang="en-GB" dirty="0"/>
              <a:t>A shell of a page is better than a blank page</a:t>
            </a:r>
          </a:p>
        </p:txBody>
      </p:sp>
      <p:sp>
        <p:nvSpPr>
          <p:cNvPr id="23" name="TextBox 22">
            <a:extLst>
              <a:ext uri="{FF2B5EF4-FFF2-40B4-BE49-F238E27FC236}">
                <a16:creationId xmlns:a16="http://schemas.microsoft.com/office/drawing/2014/main" id="{797B7374-F2F4-253D-8614-8CD39D760983}"/>
              </a:ext>
            </a:extLst>
          </p:cNvPr>
          <p:cNvSpPr txBox="1"/>
          <p:nvPr/>
        </p:nvSpPr>
        <p:spPr>
          <a:xfrm>
            <a:off x="1880706" y="5755286"/>
            <a:ext cx="2926643" cy="954107"/>
          </a:xfrm>
          <a:prstGeom prst="rect">
            <a:avLst/>
          </a:prstGeom>
          <a:noFill/>
        </p:spPr>
        <p:txBody>
          <a:bodyPr wrap="square">
            <a:spAutoFit/>
          </a:bodyPr>
          <a:lstStyle/>
          <a:p>
            <a:r>
              <a:rPr lang="en-GB" sz="1400" dirty="0"/>
              <a:t>Example: </a:t>
            </a:r>
            <a:r>
              <a:rPr lang="en-GB" sz="1400" dirty="0" err="1"/>
              <a:t>UberEats</a:t>
            </a:r>
            <a:r>
              <a:rPr lang="en-GB" sz="1400" dirty="0"/>
              <a:t> starts by rendering a shell while it fetches the data it needs to populate the actual restaurants</a:t>
            </a:r>
          </a:p>
        </p:txBody>
      </p:sp>
    </p:spTree>
    <p:extLst>
      <p:ext uri="{BB962C8B-B14F-4D97-AF65-F5344CB8AC3E}">
        <p14:creationId xmlns:p14="http://schemas.microsoft.com/office/powerpoint/2010/main" val="1215197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A540-1C0B-3B3B-7947-FC09DB901BB4}"/>
              </a:ext>
            </a:extLst>
          </p:cNvPr>
          <p:cNvSpPr>
            <a:spLocks noGrp="1"/>
          </p:cNvSpPr>
          <p:nvPr>
            <p:ph type="title"/>
          </p:nvPr>
        </p:nvSpPr>
        <p:spPr/>
        <p:txBody>
          <a:bodyPr/>
          <a:lstStyle/>
          <a:p>
            <a:r>
              <a:rPr lang="en-GB" dirty="0"/>
              <a:t>Static Site Generation</a:t>
            </a:r>
          </a:p>
        </p:txBody>
      </p:sp>
      <p:sp>
        <p:nvSpPr>
          <p:cNvPr id="3" name="Content Placeholder 2">
            <a:extLst>
              <a:ext uri="{FF2B5EF4-FFF2-40B4-BE49-F238E27FC236}">
                <a16:creationId xmlns:a16="http://schemas.microsoft.com/office/drawing/2014/main" id="{7214C553-B696-3931-93BC-AC1B93725990}"/>
              </a:ext>
            </a:extLst>
          </p:cNvPr>
          <p:cNvSpPr>
            <a:spLocks noGrp="1"/>
          </p:cNvSpPr>
          <p:nvPr>
            <p:ph idx="1"/>
          </p:nvPr>
        </p:nvSpPr>
        <p:spPr>
          <a:xfrm>
            <a:off x="486076" y="1294598"/>
            <a:ext cx="8167036" cy="4544227"/>
          </a:xfrm>
        </p:spPr>
        <p:txBody>
          <a:bodyPr/>
          <a:lstStyle/>
          <a:p>
            <a:r>
              <a:rPr lang="en-GB" dirty="0"/>
              <a:t>Kind of extreme server side rendering</a:t>
            </a:r>
          </a:p>
          <a:p>
            <a:r>
              <a:rPr lang="en-GB" dirty="0"/>
              <a:t>Render all the components into HTML </a:t>
            </a:r>
            <a:r>
              <a:rPr lang="en-GB" b="1" dirty="0"/>
              <a:t>when we build </a:t>
            </a:r>
            <a:r>
              <a:rPr lang="en-GB" dirty="0"/>
              <a:t>the site</a:t>
            </a:r>
          </a:p>
          <a:p>
            <a:pPr lvl="1">
              <a:buFont typeface="Wingdings" panose="05000000000000000000" pitchFamily="2" charset="2"/>
              <a:buChar char="ü"/>
            </a:pPr>
            <a:r>
              <a:rPr lang="en-GB" dirty="0"/>
              <a:t>“pre-rendered” all of the HTML for all of the different routes</a:t>
            </a:r>
          </a:p>
          <a:p>
            <a:pPr lvl="1">
              <a:buFont typeface="Wingdings" panose="05000000000000000000" pitchFamily="2" charset="2"/>
              <a:buChar char="ü"/>
            </a:pPr>
            <a:r>
              <a:rPr lang="en-GB" dirty="0"/>
              <a:t>generate static (as in vanilla HTML and CSS) files</a:t>
            </a:r>
          </a:p>
          <a:p>
            <a:endParaRPr lang="en-GB" dirty="0"/>
          </a:p>
          <a:p>
            <a:endParaRPr lang="en-GB" dirty="0"/>
          </a:p>
          <a:p>
            <a:r>
              <a:rPr lang="en-GB" dirty="0"/>
              <a:t>Next.js performs a version of this known as </a:t>
            </a:r>
            <a:r>
              <a:rPr lang="en-GB" b="1" dirty="0"/>
              <a:t>incremental static regeneration</a:t>
            </a:r>
          </a:p>
          <a:p>
            <a:pPr lvl="1"/>
            <a:r>
              <a:rPr lang="en-GB" dirty="0"/>
              <a:t>generate the “initial version” of the page statically during build time but are rebuild any page containing stale data </a:t>
            </a:r>
            <a:r>
              <a:rPr lang="en-GB" i="1" dirty="0"/>
              <a:t>after</a:t>
            </a:r>
            <a:r>
              <a:rPr lang="en-GB" dirty="0"/>
              <a:t> a user lands on it (i.e., the server request triggers the data check).</a:t>
            </a:r>
          </a:p>
          <a:p>
            <a:pPr lvl="1"/>
            <a:r>
              <a:rPr lang="en-GB" dirty="0"/>
              <a:t>That is, the server will serve new versions of that page statically in increments when needed</a:t>
            </a:r>
          </a:p>
          <a:p>
            <a:pPr lvl="1"/>
            <a:r>
              <a:rPr lang="en-GB" dirty="0"/>
              <a:t>However, it does not address the “stale content” symptom, where users may visit a page before it has finished being generated.</a:t>
            </a:r>
          </a:p>
        </p:txBody>
      </p:sp>
      <p:sp>
        <p:nvSpPr>
          <p:cNvPr id="4" name="Footer Placeholder 3">
            <a:extLst>
              <a:ext uri="{FF2B5EF4-FFF2-40B4-BE49-F238E27FC236}">
                <a16:creationId xmlns:a16="http://schemas.microsoft.com/office/drawing/2014/main" id="{C0527B61-DB30-BC5D-C5BE-CBA3674B709B}"/>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1822928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6B07B-8FE3-7BAB-4F48-38E2BA26E271}"/>
              </a:ext>
            </a:extLst>
          </p:cNvPr>
          <p:cNvSpPr>
            <a:spLocks noGrp="1"/>
          </p:cNvSpPr>
          <p:nvPr>
            <p:ph type="title"/>
          </p:nvPr>
        </p:nvSpPr>
        <p:spPr/>
        <p:txBody>
          <a:bodyPr/>
          <a:lstStyle/>
          <a:p>
            <a:r>
              <a:rPr lang="en-GB" dirty="0"/>
              <a:t>React Server Components</a:t>
            </a:r>
          </a:p>
        </p:txBody>
      </p:sp>
      <p:sp>
        <p:nvSpPr>
          <p:cNvPr id="3" name="Content Placeholder 2">
            <a:extLst>
              <a:ext uri="{FF2B5EF4-FFF2-40B4-BE49-F238E27FC236}">
                <a16:creationId xmlns:a16="http://schemas.microsoft.com/office/drawing/2014/main" id="{F3B8021C-9AEC-A706-9EDC-78343D294D18}"/>
              </a:ext>
            </a:extLst>
          </p:cNvPr>
          <p:cNvSpPr>
            <a:spLocks noGrp="1"/>
          </p:cNvSpPr>
          <p:nvPr>
            <p:ph idx="1"/>
          </p:nvPr>
        </p:nvSpPr>
        <p:spPr>
          <a:xfrm>
            <a:off x="257175" y="996215"/>
            <a:ext cx="4317006" cy="2228247"/>
          </a:xfrm>
        </p:spPr>
        <p:txBody>
          <a:bodyPr/>
          <a:lstStyle/>
          <a:p>
            <a:pPr marL="0" indent="0">
              <a:buNone/>
            </a:pPr>
            <a:r>
              <a:rPr lang="en-GB" dirty="0"/>
              <a:t>React Server Components allow us to execute database queries on the server side and populate the initial page with data before it is delivered to the browser avoiding the round trip back to the server to fetch this data. </a:t>
            </a:r>
          </a:p>
        </p:txBody>
      </p:sp>
      <p:sp>
        <p:nvSpPr>
          <p:cNvPr id="4" name="Footer Placeholder 3">
            <a:extLst>
              <a:ext uri="{FF2B5EF4-FFF2-40B4-BE49-F238E27FC236}">
                <a16:creationId xmlns:a16="http://schemas.microsoft.com/office/drawing/2014/main" id="{E5DC4B42-7EA9-7F91-1315-857DF5862A8E}"/>
              </a:ext>
            </a:extLst>
          </p:cNvPr>
          <p:cNvSpPr>
            <a:spLocks noGrp="1"/>
          </p:cNvSpPr>
          <p:nvPr>
            <p:ph type="ftr" sz="quarter" idx="10"/>
          </p:nvPr>
        </p:nvSpPr>
        <p:spPr/>
        <p:txBody>
          <a:bodyPr/>
          <a:lstStyle/>
          <a:p>
            <a:pPr>
              <a:defRPr/>
            </a:pPr>
            <a:r>
              <a:rPr lang="en-US" altLang="en-US" dirty="0"/>
              <a:t>WEB</a:t>
            </a:r>
          </a:p>
        </p:txBody>
      </p:sp>
      <p:pic>
        <p:nvPicPr>
          <p:cNvPr id="6" name="Picture 5">
            <a:extLst>
              <a:ext uri="{FF2B5EF4-FFF2-40B4-BE49-F238E27FC236}">
                <a16:creationId xmlns:a16="http://schemas.microsoft.com/office/drawing/2014/main" id="{486A10FA-ED2C-1E3E-6946-4117BCD0ECF8}"/>
              </a:ext>
            </a:extLst>
          </p:cNvPr>
          <p:cNvPicPr>
            <a:picLocks noChangeAspect="1"/>
          </p:cNvPicPr>
          <p:nvPr/>
        </p:nvPicPr>
        <p:blipFill>
          <a:blip r:embed="rId2"/>
          <a:stretch>
            <a:fillRect/>
          </a:stretch>
        </p:blipFill>
        <p:spPr>
          <a:xfrm>
            <a:off x="4899259" y="756752"/>
            <a:ext cx="4172552" cy="2616586"/>
          </a:xfrm>
          <a:prstGeom prst="rect">
            <a:avLst/>
          </a:prstGeom>
        </p:spPr>
      </p:pic>
      <p:sp>
        <p:nvSpPr>
          <p:cNvPr id="8" name="TextBox 7">
            <a:extLst>
              <a:ext uri="{FF2B5EF4-FFF2-40B4-BE49-F238E27FC236}">
                <a16:creationId xmlns:a16="http://schemas.microsoft.com/office/drawing/2014/main" id="{AA3EE3B1-5C8D-5606-B8B0-2BD81A05D9D5}"/>
              </a:ext>
            </a:extLst>
          </p:cNvPr>
          <p:cNvSpPr txBox="1"/>
          <p:nvPr/>
        </p:nvSpPr>
        <p:spPr>
          <a:xfrm>
            <a:off x="257175" y="4232783"/>
            <a:ext cx="8595360" cy="400110"/>
          </a:xfrm>
          <a:prstGeom prst="rect">
            <a:avLst/>
          </a:prstGeom>
          <a:noFill/>
        </p:spPr>
        <p:txBody>
          <a:bodyPr wrap="square">
            <a:spAutoFit/>
          </a:bodyPr>
          <a:lstStyle/>
          <a:p>
            <a:r>
              <a:rPr lang="en-GB" sz="2000" dirty="0"/>
              <a:t>The key thing to understand is this: Server Components never re-render. </a:t>
            </a:r>
          </a:p>
        </p:txBody>
      </p:sp>
      <p:sp>
        <p:nvSpPr>
          <p:cNvPr id="9" name="TextBox 8">
            <a:extLst>
              <a:ext uri="{FF2B5EF4-FFF2-40B4-BE49-F238E27FC236}">
                <a16:creationId xmlns:a16="http://schemas.microsoft.com/office/drawing/2014/main" id="{F4B23BDA-857A-577C-7D67-83B6D9EC7524}"/>
              </a:ext>
            </a:extLst>
          </p:cNvPr>
          <p:cNvSpPr txBox="1"/>
          <p:nvPr/>
        </p:nvSpPr>
        <p:spPr>
          <a:xfrm>
            <a:off x="257175" y="4745198"/>
            <a:ext cx="8595360" cy="1015663"/>
          </a:xfrm>
          <a:prstGeom prst="rect">
            <a:avLst/>
          </a:prstGeom>
          <a:noFill/>
        </p:spPr>
        <p:txBody>
          <a:bodyPr wrap="square">
            <a:spAutoFit/>
          </a:bodyPr>
          <a:lstStyle/>
          <a:p>
            <a:r>
              <a:rPr lang="en-GB" sz="2000" dirty="0"/>
              <a:t>They run once on the server to generate the initial page that is sent to the browser. As far as React running on the browser is concerned, this output is no longer changeable because the content was created on the server.</a:t>
            </a:r>
          </a:p>
        </p:txBody>
      </p:sp>
      <p:sp>
        <p:nvSpPr>
          <p:cNvPr id="10" name="TextBox 9">
            <a:extLst>
              <a:ext uri="{FF2B5EF4-FFF2-40B4-BE49-F238E27FC236}">
                <a16:creationId xmlns:a16="http://schemas.microsoft.com/office/drawing/2014/main" id="{78B53F76-A265-4EE6-072D-278E515685D6}"/>
              </a:ext>
            </a:extLst>
          </p:cNvPr>
          <p:cNvSpPr txBox="1"/>
          <p:nvPr/>
        </p:nvSpPr>
        <p:spPr>
          <a:xfrm>
            <a:off x="257175" y="5832821"/>
            <a:ext cx="8655894" cy="707886"/>
          </a:xfrm>
          <a:prstGeom prst="rect">
            <a:avLst/>
          </a:prstGeom>
          <a:noFill/>
        </p:spPr>
        <p:txBody>
          <a:bodyPr wrap="square">
            <a:spAutoFit/>
          </a:bodyPr>
          <a:lstStyle/>
          <a:p>
            <a:r>
              <a:rPr lang="en-GB" sz="2000" dirty="0"/>
              <a:t>We cannot use state or effects because these component never run on the client</a:t>
            </a:r>
          </a:p>
        </p:txBody>
      </p:sp>
      <p:sp>
        <p:nvSpPr>
          <p:cNvPr id="11" name="Content Placeholder 2">
            <a:extLst>
              <a:ext uri="{FF2B5EF4-FFF2-40B4-BE49-F238E27FC236}">
                <a16:creationId xmlns:a16="http://schemas.microsoft.com/office/drawing/2014/main" id="{542A9B4B-42C0-5C87-718F-8E37DF62ADB6}"/>
              </a:ext>
            </a:extLst>
          </p:cNvPr>
          <p:cNvSpPr txBox="1">
            <a:spLocks/>
          </p:cNvSpPr>
          <p:nvPr/>
        </p:nvSpPr>
        <p:spPr bwMode="auto">
          <a:xfrm>
            <a:off x="257175" y="3451519"/>
            <a:ext cx="8470232" cy="725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onotype Sorts" pitchFamily="2" charset="2"/>
              <a:buNone/>
            </a:pPr>
            <a:r>
              <a:rPr lang="en-GB" dirty="0"/>
              <a:t>Note: these components only really work when you use frameworks such as Next.js where server components are actually the default</a:t>
            </a:r>
          </a:p>
        </p:txBody>
      </p:sp>
    </p:spTree>
    <p:extLst>
      <p:ext uri="{BB962C8B-B14F-4D97-AF65-F5344CB8AC3E}">
        <p14:creationId xmlns:p14="http://schemas.microsoft.com/office/powerpoint/2010/main" val="4161606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1E76-18DE-F5CB-0C41-0D3A5C6BEAF6}"/>
              </a:ext>
            </a:extLst>
          </p:cNvPr>
          <p:cNvSpPr>
            <a:spLocks noGrp="1"/>
          </p:cNvSpPr>
          <p:nvPr>
            <p:ph type="title"/>
          </p:nvPr>
        </p:nvSpPr>
        <p:spPr/>
        <p:txBody>
          <a:bodyPr/>
          <a:lstStyle/>
          <a:p>
            <a:r>
              <a:rPr lang="en-GB" dirty="0"/>
              <a:t>Client vs Server Components</a:t>
            </a:r>
          </a:p>
        </p:txBody>
      </p:sp>
      <p:sp>
        <p:nvSpPr>
          <p:cNvPr id="3" name="Content Placeholder 2">
            <a:extLst>
              <a:ext uri="{FF2B5EF4-FFF2-40B4-BE49-F238E27FC236}">
                <a16:creationId xmlns:a16="http://schemas.microsoft.com/office/drawing/2014/main" id="{15368BD8-4B53-8A3F-5DD8-7124F57A9E1B}"/>
              </a:ext>
            </a:extLst>
          </p:cNvPr>
          <p:cNvSpPr>
            <a:spLocks noGrp="1"/>
          </p:cNvSpPr>
          <p:nvPr>
            <p:ph idx="1"/>
          </p:nvPr>
        </p:nvSpPr>
        <p:spPr>
          <a:xfrm>
            <a:off x="375385" y="832582"/>
            <a:ext cx="8325853" cy="726707"/>
          </a:xfrm>
        </p:spPr>
        <p:txBody>
          <a:bodyPr/>
          <a:lstStyle/>
          <a:p>
            <a:pPr marL="0" indent="0">
              <a:buNone/>
            </a:pPr>
            <a:r>
              <a:rPr lang="en-GB" dirty="0"/>
              <a:t>React now allows us to render components at both the client and server side – server side components are not bundled and sent to the browser</a:t>
            </a:r>
          </a:p>
        </p:txBody>
      </p:sp>
      <p:sp>
        <p:nvSpPr>
          <p:cNvPr id="4" name="Footer Placeholder 3">
            <a:extLst>
              <a:ext uri="{FF2B5EF4-FFF2-40B4-BE49-F238E27FC236}">
                <a16:creationId xmlns:a16="http://schemas.microsoft.com/office/drawing/2014/main" id="{66334BC9-6EFF-739C-B409-4EBEDF791B12}"/>
              </a:ext>
            </a:extLst>
          </p:cNvPr>
          <p:cNvSpPr>
            <a:spLocks noGrp="1"/>
          </p:cNvSpPr>
          <p:nvPr>
            <p:ph type="ftr" sz="quarter" idx="10"/>
          </p:nvPr>
        </p:nvSpPr>
        <p:spPr/>
        <p:txBody>
          <a:bodyPr/>
          <a:lstStyle/>
          <a:p>
            <a:pPr>
              <a:defRPr/>
            </a:pPr>
            <a:r>
              <a:rPr lang="en-US" altLang="en-US"/>
              <a:t>WEB</a:t>
            </a:r>
            <a:endParaRPr lang="en-US" altLang="en-US" dirty="0"/>
          </a:p>
        </p:txBody>
      </p:sp>
      <p:sp>
        <p:nvSpPr>
          <p:cNvPr id="5" name="Content Placeholder 2">
            <a:extLst>
              <a:ext uri="{FF2B5EF4-FFF2-40B4-BE49-F238E27FC236}">
                <a16:creationId xmlns:a16="http://schemas.microsoft.com/office/drawing/2014/main" id="{77E5D622-764B-54B5-5AB0-B1387606D692}"/>
              </a:ext>
            </a:extLst>
          </p:cNvPr>
          <p:cNvSpPr txBox="1">
            <a:spLocks/>
          </p:cNvSpPr>
          <p:nvPr/>
        </p:nvSpPr>
        <p:spPr bwMode="auto">
          <a:xfrm>
            <a:off x="375384" y="1586565"/>
            <a:ext cx="8325853" cy="14213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GB" b="1" dirty="0"/>
              <a:t>Client Components</a:t>
            </a:r>
            <a:r>
              <a:rPr lang="en-GB" dirty="0"/>
              <a:t> are components in a render tree that are rendered on the client.</a:t>
            </a:r>
          </a:p>
          <a:p>
            <a:pPr>
              <a:buFont typeface="Wingdings" panose="05000000000000000000" pitchFamily="2" charset="2"/>
              <a:buChar char="v"/>
            </a:pPr>
            <a:r>
              <a:rPr lang="en-GB" b="1" dirty="0"/>
              <a:t>Server Components</a:t>
            </a:r>
            <a:r>
              <a:rPr lang="en-GB" dirty="0"/>
              <a:t> are components in a render tree that are rendered on the server.</a:t>
            </a:r>
          </a:p>
        </p:txBody>
      </p:sp>
      <p:sp>
        <p:nvSpPr>
          <p:cNvPr id="8" name="TextBox 7">
            <a:extLst>
              <a:ext uri="{FF2B5EF4-FFF2-40B4-BE49-F238E27FC236}">
                <a16:creationId xmlns:a16="http://schemas.microsoft.com/office/drawing/2014/main" id="{2E85E22D-26D3-58A8-F0D6-272D7933C8F5}"/>
              </a:ext>
            </a:extLst>
          </p:cNvPr>
          <p:cNvSpPr txBox="1"/>
          <p:nvPr/>
        </p:nvSpPr>
        <p:spPr>
          <a:xfrm>
            <a:off x="327258" y="3003081"/>
            <a:ext cx="8325852" cy="1015663"/>
          </a:xfrm>
          <a:prstGeom prst="rect">
            <a:avLst/>
          </a:prstGeom>
          <a:noFill/>
        </p:spPr>
        <p:txBody>
          <a:bodyPr wrap="square">
            <a:spAutoFit/>
          </a:bodyPr>
          <a:lstStyle/>
          <a:p>
            <a:r>
              <a:rPr lang="en-GB" sz="2000" dirty="0"/>
              <a:t>Server components are the default.</a:t>
            </a:r>
          </a:p>
          <a:p>
            <a:r>
              <a:rPr lang="en-GB" sz="2000" dirty="0"/>
              <a:t>With </a:t>
            </a:r>
            <a:r>
              <a:rPr lang="en-GB" sz="2000" b="1" dirty="0"/>
              <a:t>'use client</a:t>
            </a:r>
            <a:r>
              <a:rPr lang="en-GB" sz="2000" dirty="0"/>
              <a:t>', you can determine when components are Client Components.</a:t>
            </a:r>
          </a:p>
        </p:txBody>
      </p:sp>
      <p:sp>
        <p:nvSpPr>
          <p:cNvPr id="10" name="TextBox 9">
            <a:extLst>
              <a:ext uri="{FF2B5EF4-FFF2-40B4-BE49-F238E27FC236}">
                <a16:creationId xmlns:a16="http://schemas.microsoft.com/office/drawing/2014/main" id="{B8325B00-C85E-309E-8E7E-E2CC735D3E17}"/>
              </a:ext>
            </a:extLst>
          </p:cNvPr>
          <p:cNvSpPr txBox="1"/>
          <p:nvPr/>
        </p:nvSpPr>
        <p:spPr>
          <a:xfrm>
            <a:off x="303193" y="4091787"/>
            <a:ext cx="8470233" cy="307777"/>
          </a:xfrm>
          <a:prstGeom prst="rect">
            <a:avLst/>
          </a:prstGeom>
          <a:noFill/>
        </p:spPr>
        <p:txBody>
          <a:bodyPr wrap="square">
            <a:spAutoFit/>
          </a:bodyPr>
          <a:lstStyle/>
          <a:p>
            <a:r>
              <a:rPr lang="en-GB" sz="1400" i="1" dirty="0"/>
              <a:t>Note 1: Server Components are NOT denoted by "use server“ only server functions</a:t>
            </a:r>
          </a:p>
        </p:txBody>
      </p:sp>
      <p:sp>
        <p:nvSpPr>
          <p:cNvPr id="11" name="TextBox 10">
            <a:extLst>
              <a:ext uri="{FF2B5EF4-FFF2-40B4-BE49-F238E27FC236}">
                <a16:creationId xmlns:a16="http://schemas.microsoft.com/office/drawing/2014/main" id="{911E9667-6A63-407D-B133-D3F9E54F9755}"/>
              </a:ext>
            </a:extLst>
          </p:cNvPr>
          <p:cNvSpPr txBox="1"/>
          <p:nvPr/>
        </p:nvSpPr>
        <p:spPr>
          <a:xfrm>
            <a:off x="303193" y="4335847"/>
            <a:ext cx="8470233" cy="2031325"/>
          </a:xfrm>
          <a:prstGeom prst="rect">
            <a:avLst/>
          </a:prstGeom>
          <a:noFill/>
        </p:spPr>
        <p:txBody>
          <a:bodyPr wrap="square">
            <a:spAutoFit/>
          </a:bodyPr>
          <a:lstStyle/>
          <a:p>
            <a:r>
              <a:rPr lang="en-GB" sz="1400" i="1" dirty="0"/>
              <a:t>Note 2: For server side rendering use the React Server API function </a:t>
            </a:r>
            <a:r>
              <a:rPr lang="en-GB" sz="1400" b="1" i="1" dirty="0" err="1"/>
              <a:t>renderToString</a:t>
            </a:r>
            <a:r>
              <a:rPr lang="en-GB" sz="1400" i="1" dirty="0"/>
              <a:t> but for the Server Components react creates an RSC Payload which is a special data format that the server generates as it renders the component tree to rendered HTML, placeholders where the Client Components should be rendered, references to the Client Components’ JavaScript files, instructions on which JavaScript files it should invoke and any props passed from a Server Component to a Client Component. Streaming allows react to progressively render the UI from the server. With RSCs, each component is capable of fetching its own data. Some components are fully static and ready to be sent immediately to the client, while others require more work before loading. Based on this, Next.js splits that work into multiple chunks and streams them to the browser as they become ready.  </a:t>
            </a:r>
          </a:p>
        </p:txBody>
      </p:sp>
      <p:sp>
        <p:nvSpPr>
          <p:cNvPr id="14" name="TextBox 13">
            <a:extLst>
              <a:ext uri="{FF2B5EF4-FFF2-40B4-BE49-F238E27FC236}">
                <a16:creationId xmlns:a16="http://schemas.microsoft.com/office/drawing/2014/main" id="{67463469-E329-5C70-2505-893786E127C5}"/>
              </a:ext>
            </a:extLst>
          </p:cNvPr>
          <p:cNvSpPr txBox="1"/>
          <p:nvPr/>
        </p:nvSpPr>
        <p:spPr>
          <a:xfrm>
            <a:off x="2360595" y="6547516"/>
            <a:ext cx="5753501" cy="276999"/>
          </a:xfrm>
          <a:prstGeom prst="rect">
            <a:avLst/>
          </a:prstGeom>
          <a:noFill/>
        </p:spPr>
        <p:txBody>
          <a:bodyPr wrap="square">
            <a:spAutoFit/>
          </a:bodyPr>
          <a:lstStyle/>
          <a:p>
            <a:r>
              <a:rPr lang="en-GB" sz="1200" i="1" dirty="0"/>
              <a:t>https://www.smashingmagazine.com/2024/05/forensics-react-server-components/</a:t>
            </a:r>
          </a:p>
        </p:txBody>
      </p:sp>
    </p:spTree>
    <p:extLst>
      <p:ext uri="{BB962C8B-B14F-4D97-AF65-F5344CB8AC3E}">
        <p14:creationId xmlns:p14="http://schemas.microsoft.com/office/powerpoint/2010/main" val="2872906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ECDB4-656F-9688-499C-C6AD00B74D2E}"/>
              </a:ext>
            </a:extLst>
          </p:cNvPr>
          <p:cNvSpPr>
            <a:spLocks noGrp="1"/>
          </p:cNvSpPr>
          <p:nvPr>
            <p:ph type="title"/>
          </p:nvPr>
        </p:nvSpPr>
        <p:spPr>
          <a:xfrm>
            <a:off x="257175" y="0"/>
            <a:ext cx="5142598" cy="844550"/>
          </a:xfrm>
        </p:spPr>
        <p:txBody>
          <a:bodyPr/>
          <a:lstStyle/>
          <a:p>
            <a:r>
              <a:rPr lang="en-GB" dirty="0"/>
              <a:t>Client Components</a:t>
            </a:r>
          </a:p>
        </p:txBody>
      </p:sp>
      <p:sp>
        <p:nvSpPr>
          <p:cNvPr id="4" name="Footer Placeholder 3">
            <a:extLst>
              <a:ext uri="{FF2B5EF4-FFF2-40B4-BE49-F238E27FC236}">
                <a16:creationId xmlns:a16="http://schemas.microsoft.com/office/drawing/2014/main" id="{E6675BA0-1339-9E33-A2BA-C0D184400969}"/>
              </a:ext>
            </a:extLst>
          </p:cNvPr>
          <p:cNvSpPr>
            <a:spLocks noGrp="1"/>
          </p:cNvSpPr>
          <p:nvPr>
            <p:ph type="ftr" sz="quarter" idx="10"/>
          </p:nvPr>
        </p:nvSpPr>
        <p:spPr/>
        <p:txBody>
          <a:bodyPr/>
          <a:lstStyle/>
          <a:p>
            <a:pPr>
              <a:defRPr/>
            </a:pPr>
            <a:r>
              <a:rPr lang="en-US" altLang="en-US"/>
              <a:t>WEB</a:t>
            </a:r>
            <a:endParaRPr lang="en-US" altLang="en-US" dirty="0"/>
          </a:p>
        </p:txBody>
      </p:sp>
      <p:pic>
        <p:nvPicPr>
          <p:cNvPr id="8" name="Picture 7">
            <a:extLst>
              <a:ext uri="{FF2B5EF4-FFF2-40B4-BE49-F238E27FC236}">
                <a16:creationId xmlns:a16="http://schemas.microsoft.com/office/drawing/2014/main" id="{C53F18F8-9978-65F2-4C53-28DEF2DFE75B}"/>
              </a:ext>
            </a:extLst>
          </p:cNvPr>
          <p:cNvPicPr>
            <a:picLocks noChangeAspect="1"/>
          </p:cNvPicPr>
          <p:nvPr/>
        </p:nvPicPr>
        <p:blipFill>
          <a:blip r:embed="rId2"/>
          <a:stretch>
            <a:fillRect/>
          </a:stretch>
        </p:blipFill>
        <p:spPr>
          <a:xfrm>
            <a:off x="5718718" y="61758"/>
            <a:ext cx="3383095" cy="3367242"/>
          </a:xfrm>
          <a:prstGeom prst="rect">
            <a:avLst/>
          </a:prstGeom>
        </p:spPr>
      </p:pic>
      <p:pic>
        <p:nvPicPr>
          <p:cNvPr id="10" name="Picture 9">
            <a:extLst>
              <a:ext uri="{FF2B5EF4-FFF2-40B4-BE49-F238E27FC236}">
                <a16:creationId xmlns:a16="http://schemas.microsoft.com/office/drawing/2014/main" id="{49B7D78B-ECC4-561A-6D98-57A5582F3942}"/>
              </a:ext>
            </a:extLst>
          </p:cNvPr>
          <p:cNvPicPr>
            <a:picLocks noChangeAspect="1"/>
          </p:cNvPicPr>
          <p:nvPr/>
        </p:nvPicPr>
        <p:blipFill>
          <a:blip r:embed="rId3"/>
          <a:stretch>
            <a:fillRect/>
          </a:stretch>
        </p:blipFill>
        <p:spPr>
          <a:xfrm>
            <a:off x="5718718" y="3467503"/>
            <a:ext cx="3383094" cy="3370837"/>
          </a:xfrm>
          <a:prstGeom prst="rect">
            <a:avLst/>
          </a:prstGeom>
        </p:spPr>
      </p:pic>
      <p:sp>
        <p:nvSpPr>
          <p:cNvPr id="13" name="TextBox 12">
            <a:extLst>
              <a:ext uri="{FF2B5EF4-FFF2-40B4-BE49-F238E27FC236}">
                <a16:creationId xmlns:a16="http://schemas.microsoft.com/office/drawing/2014/main" id="{0DEE6910-C51D-8203-1E54-DA668B2BF211}"/>
              </a:ext>
            </a:extLst>
          </p:cNvPr>
          <p:cNvSpPr txBox="1"/>
          <p:nvPr/>
        </p:nvSpPr>
        <p:spPr>
          <a:xfrm>
            <a:off x="257175" y="1037220"/>
            <a:ext cx="5219600" cy="1015663"/>
          </a:xfrm>
          <a:prstGeom prst="rect">
            <a:avLst/>
          </a:prstGeom>
          <a:noFill/>
        </p:spPr>
        <p:txBody>
          <a:bodyPr wrap="square">
            <a:spAutoFit/>
          </a:bodyPr>
          <a:lstStyle/>
          <a:p>
            <a:r>
              <a:rPr lang="en-GB" sz="2000" dirty="0"/>
              <a:t>When we add the 'use client' directive to the Article component, we create a “client boundary”. </a:t>
            </a:r>
          </a:p>
        </p:txBody>
      </p:sp>
      <p:sp>
        <p:nvSpPr>
          <p:cNvPr id="14" name="TextBox 13">
            <a:extLst>
              <a:ext uri="{FF2B5EF4-FFF2-40B4-BE49-F238E27FC236}">
                <a16:creationId xmlns:a16="http://schemas.microsoft.com/office/drawing/2014/main" id="{620C75BE-F9A6-31FF-9571-4D67DF19221F}"/>
              </a:ext>
            </a:extLst>
          </p:cNvPr>
          <p:cNvSpPr txBox="1"/>
          <p:nvPr/>
        </p:nvSpPr>
        <p:spPr>
          <a:xfrm>
            <a:off x="218674" y="2117275"/>
            <a:ext cx="5219600" cy="1015663"/>
          </a:xfrm>
          <a:prstGeom prst="rect">
            <a:avLst/>
          </a:prstGeom>
          <a:noFill/>
        </p:spPr>
        <p:txBody>
          <a:bodyPr wrap="square">
            <a:spAutoFit/>
          </a:bodyPr>
          <a:lstStyle/>
          <a:p>
            <a:r>
              <a:rPr lang="en-GB" sz="2000" dirty="0"/>
              <a:t>All of the components within this boundary are implicitly converted to Client Components. </a:t>
            </a:r>
          </a:p>
        </p:txBody>
      </p:sp>
      <p:sp>
        <p:nvSpPr>
          <p:cNvPr id="15" name="TextBox 14">
            <a:extLst>
              <a:ext uri="{FF2B5EF4-FFF2-40B4-BE49-F238E27FC236}">
                <a16:creationId xmlns:a16="http://schemas.microsoft.com/office/drawing/2014/main" id="{9C75536B-3BC6-51D8-A947-553773B5E063}"/>
              </a:ext>
            </a:extLst>
          </p:cNvPr>
          <p:cNvSpPr txBox="1"/>
          <p:nvPr/>
        </p:nvSpPr>
        <p:spPr>
          <a:xfrm>
            <a:off x="257175" y="3217441"/>
            <a:ext cx="5219600" cy="1323439"/>
          </a:xfrm>
          <a:prstGeom prst="rect">
            <a:avLst/>
          </a:prstGeom>
          <a:noFill/>
        </p:spPr>
        <p:txBody>
          <a:bodyPr wrap="square">
            <a:spAutoFit/>
          </a:bodyPr>
          <a:lstStyle/>
          <a:p>
            <a:r>
              <a:rPr lang="en-GB" sz="2000" dirty="0"/>
              <a:t>Even though components like </a:t>
            </a:r>
            <a:r>
              <a:rPr lang="en-GB" sz="2000" dirty="0" err="1"/>
              <a:t>HitCounter</a:t>
            </a:r>
            <a:r>
              <a:rPr lang="en-GB" sz="2000" dirty="0"/>
              <a:t> don't have the 'use client' directive, they'll still hydrate/render on the client in this particular situation.</a:t>
            </a:r>
          </a:p>
        </p:txBody>
      </p:sp>
      <p:sp>
        <p:nvSpPr>
          <p:cNvPr id="18" name="TextBox 17">
            <a:extLst>
              <a:ext uri="{FF2B5EF4-FFF2-40B4-BE49-F238E27FC236}">
                <a16:creationId xmlns:a16="http://schemas.microsoft.com/office/drawing/2014/main" id="{67A2352D-CA49-78EB-97D6-71A83702C915}"/>
              </a:ext>
            </a:extLst>
          </p:cNvPr>
          <p:cNvSpPr txBox="1"/>
          <p:nvPr/>
        </p:nvSpPr>
        <p:spPr>
          <a:xfrm>
            <a:off x="257174" y="4641662"/>
            <a:ext cx="5089659" cy="1631216"/>
          </a:xfrm>
          <a:prstGeom prst="rect">
            <a:avLst/>
          </a:prstGeom>
          <a:noFill/>
        </p:spPr>
        <p:txBody>
          <a:bodyPr wrap="square">
            <a:spAutoFit/>
          </a:bodyPr>
          <a:lstStyle/>
          <a:p>
            <a:r>
              <a:rPr lang="en-GB" sz="2000" dirty="0"/>
              <a:t>This means we don't have to add 'use client' to every single file that needs to run on the client. In practice, we only need to add it when we're creating new client boundaries.</a:t>
            </a:r>
          </a:p>
        </p:txBody>
      </p:sp>
    </p:spTree>
    <p:extLst>
      <p:ext uri="{BB962C8B-B14F-4D97-AF65-F5344CB8AC3E}">
        <p14:creationId xmlns:p14="http://schemas.microsoft.com/office/powerpoint/2010/main" val="1318891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6E131-D04C-325A-CC88-6C6B18A247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8FA0EF-6042-181D-FCA1-C3B6A48BC775}"/>
              </a:ext>
            </a:extLst>
          </p:cNvPr>
          <p:cNvSpPr>
            <a:spLocks noGrp="1"/>
          </p:cNvSpPr>
          <p:nvPr>
            <p:ph type="title"/>
          </p:nvPr>
        </p:nvSpPr>
        <p:spPr>
          <a:xfrm>
            <a:off x="257175" y="-1"/>
            <a:ext cx="8686800" cy="6462169"/>
          </a:xfrm>
        </p:spPr>
        <p:txBody>
          <a:bodyPr/>
          <a:lstStyle/>
          <a:p>
            <a:r>
              <a:rPr lang="en-GB" dirty="0"/>
              <a:t>Next.JS Framework</a:t>
            </a:r>
          </a:p>
        </p:txBody>
      </p:sp>
      <p:sp>
        <p:nvSpPr>
          <p:cNvPr id="4" name="Footer Placeholder 3">
            <a:extLst>
              <a:ext uri="{FF2B5EF4-FFF2-40B4-BE49-F238E27FC236}">
                <a16:creationId xmlns:a16="http://schemas.microsoft.com/office/drawing/2014/main" id="{8A41F703-F1B6-68CB-5846-F7E5E4961DA2}"/>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543068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802C9-D9CC-B896-4909-F7EA8DC68AE6}"/>
              </a:ext>
            </a:extLst>
          </p:cNvPr>
          <p:cNvSpPr>
            <a:spLocks noGrp="1"/>
          </p:cNvSpPr>
          <p:nvPr>
            <p:ph type="title"/>
          </p:nvPr>
        </p:nvSpPr>
        <p:spPr/>
        <p:txBody>
          <a:bodyPr/>
          <a:lstStyle/>
          <a:p>
            <a:r>
              <a:rPr lang="en-GB" dirty="0"/>
              <a:t>What is Next.js?</a:t>
            </a:r>
          </a:p>
        </p:txBody>
      </p:sp>
      <p:sp>
        <p:nvSpPr>
          <p:cNvPr id="3" name="Content Placeholder 2">
            <a:extLst>
              <a:ext uri="{FF2B5EF4-FFF2-40B4-BE49-F238E27FC236}">
                <a16:creationId xmlns:a16="http://schemas.microsoft.com/office/drawing/2014/main" id="{618E164B-93DE-E944-1F0D-AC9691B12841}"/>
              </a:ext>
            </a:extLst>
          </p:cNvPr>
          <p:cNvSpPr>
            <a:spLocks noGrp="1"/>
          </p:cNvSpPr>
          <p:nvPr>
            <p:ph idx="1"/>
          </p:nvPr>
        </p:nvSpPr>
        <p:spPr>
          <a:xfrm>
            <a:off x="394636" y="986589"/>
            <a:ext cx="8340290" cy="2709512"/>
          </a:xfrm>
        </p:spPr>
        <p:txBody>
          <a:bodyPr/>
          <a:lstStyle/>
          <a:p>
            <a:pPr marL="0" indent="0">
              <a:buNone/>
            </a:pPr>
            <a:r>
              <a:rPr lang="en-GB" dirty="0"/>
              <a:t>Next.js is a React </a:t>
            </a:r>
            <a:r>
              <a:rPr lang="en-GB" b="1" dirty="0"/>
              <a:t>framework</a:t>
            </a:r>
            <a:r>
              <a:rPr lang="en-GB" dirty="0"/>
              <a:t> that gives you building blocks to create web applications.</a:t>
            </a:r>
          </a:p>
          <a:p>
            <a:pPr marL="0" indent="0">
              <a:buNone/>
            </a:pPr>
            <a:r>
              <a:rPr lang="en-GB" dirty="0"/>
              <a:t>By framework, we mean Next.js handles the tooling and configuration needed for React, and provides additional structure, features, and optimizations for your application.</a:t>
            </a:r>
          </a:p>
          <a:p>
            <a:pPr marL="0" indent="0">
              <a:buNone/>
            </a:pPr>
            <a:r>
              <a:rPr lang="en-GB" dirty="0"/>
              <a:t>You can use React to build your UI, then incrementally adopt Next.js features to solve common application requirements such as routing, data fetching, and caching </a:t>
            </a:r>
          </a:p>
          <a:p>
            <a:pPr marL="0" indent="0">
              <a:buNone/>
            </a:pPr>
            <a:endParaRPr lang="en-GB" dirty="0"/>
          </a:p>
        </p:txBody>
      </p:sp>
      <p:sp>
        <p:nvSpPr>
          <p:cNvPr id="4" name="Footer Placeholder 3">
            <a:extLst>
              <a:ext uri="{FF2B5EF4-FFF2-40B4-BE49-F238E27FC236}">
                <a16:creationId xmlns:a16="http://schemas.microsoft.com/office/drawing/2014/main" id="{AE56BCC7-96BD-3B66-9A67-EC483CB51E8E}"/>
              </a:ext>
            </a:extLst>
          </p:cNvPr>
          <p:cNvSpPr>
            <a:spLocks noGrp="1"/>
          </p:cNvSpPr>
          <p:nvPr>
            <p:ph type="ftr" sz="quarter" idx="10"/>
          </p:nvPr>
        </p:nvSpPr>
        <p:spPr/>
        <p:txBody>
          <a:bodyPr/>
          <a:lstStyle/>
          <a:p>
            <a:pPr>
              <a:defRPr/>
            </a:pPr>
            <a:r>
              <a:rPr lang="en-US" altLang="en-US"/>
              <a:t>WEB</a:t>
            </a:r>
            <a:endParaRPr lang="en-US" altLang="en-US" dirty="0"/>
          </a:p>
        </p:txBody>
      </p:sp>
      <p:pic>
        <p:nvPicPr>
          <p:cNvPr id="6" name="Picture 5">
            <a:extLst>
              <a:ext uri="{FF2B5EF4-FFF2-40B4-BE49-F238E27FC236}">
                <a16:creationId xmlns:a16="http://schemas.microsoft.com/office/drawing/2014/main" id="{7288F0F1-45D9-010E-37E7-DD8D6F52FD80}"/>
              </a:ext>
            </a:extLst>
          </p:cNvPr>
          <p:cNvPicPr>
            <a:picLocks noChangeAspect="1"/>
          </p:cNvPicPr>
          <p:nvPr/>
        </p:nvPicPr>
        <p:blipFill>
          <a:blip r:embed="rId2"/>
          <a:stretch>
            <a:fillRect/>
          </a:stretch>
        </p:blipFill>
        <p:spPr>
          <a:xfrm>
            <a:off x="1578934" y="3807884"/>
            <a:ext cx="6289719" cy="2889778"/>
          </a:xfrm>
          <a:prstGeom prst="rect">
            <a:avLst/>
          </a:prstGeom>
        </p:spPr>
      </p:pic>
    </p:spTree>
    <p:extLst>
      <p:ext uri="{BB962C8B-B14F-4D97-AF65-F5344CB8AC3E}">
        <p14:creationId xmlns:p14="http://schemas.microsoft.com/office/powerpoint/2010/main" val="1274670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F3A55-53E2-5246-76BA-9121F72B039E}"/>
              </a:ext>
            </a:extLst>
          </p:cNvPr>
          <p:cNvSpPr>
            <a:spLocks noGrp="1"/>
          </p:cNvSpPr>
          <p:nvPr>
            <p:ph type="title"/>
          </p:nvPr>
        </p:nvSpPr>
        <p:spPr/>
        <p:txBody>
          <a:bodyPr/>
          <a:lstStyle/>
          <a:p>
            <a:r>
              <a:rPr lang="en-GB" dirty="0"/>
              <a:t>Install Next.js</a:t>
            </a:r>
          </a:p>
        </p:txBody>
      </p:sp>
      <p:sp>
        <p:nvSpPr>
          <p:cNvPr id="3" name="Content Placeholder 2">
            <a:extLst>
              <a:ext uri="{FF2B5EF4-FFF2-40B4-BE49-F238E27FC236}">
                <a16:creationId xmlns:a16="http://schemas.microsoft.com/office/drawing/2014/main" id="{44EBE78A-00EF-322E-B3AF-EF191A104660}"/>
              </a:ext>
            </a:extLst>
          </p:cNvPr>
          <p:cNvSpPr>
            <a:spLocks noGrp="1"/>
          </p:cNvSpPr>
          <p:nvPr>
            <p:ph idx="1"/>
          </p:nvPr>
        </p:nvSpPr>
        <p:spPr>
          <a:xfrm>
            <a:off x="428324" y="1049155"/>
            <a:ext cx="8321040" cy="1010652"/>
          </a:xfrm>
        </p:spPr>
        <p:txBody>
          <a:bodyPr/>
          <a:lstStyle/>
          <a:p>
            <a:r>
              <a:rPr lang="en-GB" dirty="0"/>
              <a:t>Create a new directory </a:t>
            </a:r>
            <a:r>
              <a:rPr lang="en-GB" b="1" dirty="0" err="1"/>
              <a:t>ReactNextJS</a:t>
            </a:r>
            <a:endParaRPr lang="en-GB" dirty="0"/>
          </a:p>
        </p:txBody>
      </p:sp>
      <p:sp>
        <p:nvSpPr>
          <p:cNvPr id="4" name="Footer Placeholder 3">
            <a:extLst>
              <a:ext uri="{FF2B5EF4-FFF2-40B4-BE49-F238E27FC236}">
                <a16:creationId xmlns:a16="http://schemas.microsoft.com/office/drawing/2014/main" id="{CD22E18D-9F14-BB7B-AE5F-AA16F27A71FE}"/>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FC62FE86-902A-8083-EA6E-1153057EACE4}"/>
              </a:ext>
            </a:extLst>
          </p:cNvPr>
          <p:cNvSpPr txBox="1"/>
          <p:nvPr/>
        </p:nvSpPr>
        <p:spPr>
          <a:xfrm>
            <a:off x="479259" y="1982777"/>
            <a:ext cx="8113291" cy="4524315"/>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t>
            </a:r>
            <a:r>
              <a:rPr lang="en-GB" dirty="0" err="1">
                <a:solidFill>
                  <a:schemeClr val="accent1">
                    <a:lumMod val="50000"/>
                  </a:schemeClr>
                </a:solidFill>
              </a:rPr>
              <a:t>ReactNextJS</a:t>
            </a:r>
            <a:endParaRPr lang="en-GB" dirty="0">
              <a:solidFill>
                <a:schemeClr val="accent1">
                  <a:lumMod val="50000"/>
                </a:schemeClr>
              </a:solidFill>
            </a:endParaRPr>
          </a:p>
          <a:p>
            <a:r>
              <a:rPr lang="en-GB" dirty="0">
                <a:solidFill>
                  <a:schemeClr val="bg1"/>
                </a:solidFill>
              </a:rPr>
              <a:t>$ </a:t>
            </a:r>
            <a:r>
              <a:rPr lang="en-GB" dirty="0">
                <a:solidFill>
                  <a:schemeClr val="accent1">
                    <a:lumMod val="50000"/>
                  </a:schemeClr>
                </a:solidFill>
              </a:rPr>
              <a:t>cd </a:t>
            </a:r>
            <a:r>
              <a:rPr lang="en-GB" dirty="0" err="1">
                <a:solidFill>
                  <a:schemeClr val="accent1">
                    <a:lumMod val="50000"/>
                  </a:schemeClr>
                </a:solidFill>
              </a:rPr>
              <a:t>ReactNextJS</a:t>
            </a:r>
            <a:endParaRPr lang="en-GB" dirty="0">
              <a:solidFill>
                <a:schemeClr val="accent1">
                  <a:lumMod val="50000"/>
                </a:schemeClr>
              </a:solidFill>
            </a:endParaRP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t>
            </a: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t>
            </a: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t>
            </a: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public</a:t>
            </a:r>
          </a:p>
          <a:p>
            <a:endParaRPr lang="en-GB" dirty="0">
              <a:solidFill>
                <a:schemeClr val="accent1">
                  <a:lumMod val="50000"/>
                </a:schemeClr>
              </a:solidFill>
            </a:endParaRPr>
          </a:p>
          <a:p>
            <a:endParaRPr lang="en-GB" dirty="0">
              <a:solidFill>
                <a:schemeClr val="accent1">
                  <a:lumMod val="50000"/>
                </a:schemeClr>
              </a:solidFill>
            </a:endParaRPr>
          </a:p>
          <a:p>
            <a:r>
              <a:rPr lang="en-GB" dirty="0">
                <a:solidFill>
                  <a:schemeClr val="bg1"/>
                </a:solidFill>
              </a:rPr>
              <a:t>Setup the node project</a:t>
            </a:r>
          </a:p>
          <a:p>
            <a:r>
              <a:rPr lang="en-GB" dirty="0">
                <a:solidFill>
                  <a:schemeClr val="bg1"/>
                </a:solidFill>
              </a:rPr>
              <a:t>$ </a:t>
            </a:r>
            <a:r>
              <a:rPr lang="en-GB" dirty="0" err="1">
                <a:solidFill>
                  <a:schemeClr val="accent1">
                    <a:lumMod val="50000"/>
                  </a:schemeClr>
                </a:solidFill>
              </a:rPr>
              <a:t>npm</a:t>
            </a:r>
            <a:r>
              <a:rPr lang="en-GB" dirty="0">
                <a:solidFill>
                  <a:schemeClr val="accent1">
                    <a:lumMod val="50000"/>
                  </a:schemeClr>
                </a:solidFill>
              </a:rPr>
              <a:t> </a:t>
            </a:r>
            <a:r>
              <a:rPr lang="en-GB" dirty="0" err="1">
                <a:solidFill>
                  <a:schemeClr val="accent1">
                    <a:lumMod val="50000"/>
                  </a:schemeClr>
                </a:solidFill>
              </a:rPr>
              <a:t>init</a:t>
            </a:r>
            <a:r>
              <a:rPr lang="en-GB" dirty="0">
                <a:solidFill>
                  <a:schemeClr val="accent1">
                    <a:lumMod val="50000"/>
                  </a:schemeClr>
                </a:solidFill>
              </a:rPr>
              <a:t> --yes</a:t>
            </a:r>
          </a:p>
          <a:p>
            <a:r>
              <a:rPr lang="en-GB" dirty="0">
                <a:solidFill>
                  <a:schemeClr val="bg1">
                    <a:lumMod val="95000"/>
                  </a:schemeClr>
                </a:solidFill>
              </a:rPr>
              <a:t>Install react </a:t>
            </a:r>
            <a:r>
              <a:rPr lang="en-GB" dirty="0" err="1">
                <a:solidFill>
                  <a:schemeClr val="bg1">
                    <a:lumMod val="95000"/>
                  </a:schemeClr>
                </a:solidFill>
              </a:rPr>
              <a:t>js</a:t>
            </a:r>
            <a:r>
              <a:rPr lang="en-GB" dirty="0">
                <a:solidFill>
                  <a:schemeClr val="bg1">
                    <a:lumMod val="95000"/>
                  </a:schemeClr>
                </a:solidFill>
              </a:rPr>
              <a:t> and next.js</a:t>
            </a:r>
          </a:p>
          <a:p>
            <a:r>
              <a:rPr lang="en-GB" dirty="0">
                <a:solidFill>
                  <a:schemeClr val="bg1"/>
                </a:solidFill>
              </a:rPr>
              <a:t>$ </a:t>
            </a:r>
            <a:r>
              <a:rPr lang="en-GB" dirty="0" err="1">
                <a:solidFill>
                  <a:schemeClr val="accent1">
                    <a:lumMod val="50000"/>
                  </a:schemeClr>
                </a:solidFill>
              </a:rPr>
              <a:t>npm</a:t>
            </a:r>
            <a:r>
              <a:rPr lang="en-GB" dirty="0">
                <a:solidFill>
                  <a:schemeClr val="accent1">
                    <a:lumMod val="50000"/>
                  </a:schemeClr>
                </a:solidFill>
              </a:rPr>
              <a:t> install react react-</a:t>
            </a:r>
            <a:r>
              <a:rPr lang="en-GB" dirty="0" err="1">
                <a:solidFill>
                  <a:schemeClr val="accent1">
                    <a:lumMod val="50000"/>
                  </a:schemeClr>
                </a:solidFill>
              </a:rPr>
              <a:t>dom</a:t>
            </a:r>
            <a:r>
              <a:rPr lang="en-GB" dirty="0">
                <a:solidFill>
                  <a:schemeClr val="accent1">
                    <a:lumMod val="50000"/>
                  </a:schemeClr>
                </a:solidFill>
              </a:rPr>
              <a:t> next</a:t>
            </a:r>
          </a:p>
          <a:p>
            <a:endParaRPr lang="en-GB" dirty="0">
              <a:solidFill>
                <a:schemeClr val="bg1"/>
              </a:solidFill>
            </a:endParaRPr>
          </a:p>
          <a:p>
            <a:r>
              <a:rPr lang="en-GB" dirty="0">
                <a:solidFill>
                  <a:schemeClr val="bg1"/>
                </a:solidFill>
              </a:rPr>
              <a:t>Create an </a:t>
            </a:r>
            <a:r>
              <a:rPr lang="en-GB" dirty="0" err="1">
                <a:solidFill>
                  <a:schemeClr val="bg1"/>
                </a:solidFill>
              </a:rPr>
              <a:t>page.tsx</a:t>
            </a:r>
            <a:r>
              <a:rPr lang="en-GB" dirty="0">
                <a:solidFill>
                  <a:schemeClr val="bg1"/>
                </a:solidFill>
              </a:rPr>
              <a:t> file in the app directory (see later page)</a:t>
            </a:r>
          </a:p>
          <a:p>
            <a:r>
              <a:rPr lang="en-GB" dirty="0">
                <a:solidFill>
                  <a:schemeClr val="bg1"/>
                </a:solidFill>
              </a:rPr>
              <a:t>$ </a:t>
            </a:r>
            <a:r>
              <a:rPr lang="en-GB" dirty="0">
                <a:solidFill>
                  <a:schemeClr val="accent1">
                    <a:lumMod val="50000"/>
                  </a:schemeClr>
                </a:solidFill>
              </a:rPr>
              <a:t>vi app/</a:t>
            </a:r>
            <a:r>
              <a:rPr lang="en-GB" dirty="0" err="1">
                <a:solidFill>
                  <a:schemeClr val="accent1">
                    <a:lumMod val="50000"/>
                  </a:schemeClr>
                </a:solidFill>
              </a:rPr>
              <a:t>page.tsx</a:t>
            </a:r>
            <a:endParaRPr lang="en-GB" dirty="0">
              <a:solidFill>
                <a:schemeClr val="accent1">
                  <a:lumMod val="50000"/>
                </a:schemeClr>
              </a:solidFill>
            </a:endParaRPr>
          </a:p>
          <a:p>
            <a:endParaRPr lang="en-GB" dirty="0">
              <a:solidFill>
                <a:schemeClr val="bg1"/>
              </a:solidFill>
            </a:endParaRPr>
          </a:p>
        </p:txBody>
      </p:sp>
      <p:sp>
        <p:nvSpPr>
          <p:cNvPr id="7" name="TextBox 6">
            <a:extLst>
              <a:ext uri="{FF2B5EF4-FFF2-40B4-BE49-F238E27FC236}">
                <a16:creationId xmlns:a16="http://schemas.microsoft.com/office/drawing/2014/main" id="{C811120A-AF98-76C5-0F1C-45B3D33956F5}"/>
              </a:ext>
            </a:extLst>
          </p:cNvPr>
          <p:cNvSpPr txBox="1"/>
          <p:nvPr/>
        </p:nvSpPr>
        <p:spPr>
          <a:xfrm>
            <a:off x="4172552" y="6195544"/>
            <a:ext cx="4419998" cy="307777"/>
          </a:xfrm>
          <a:prstGeom prst="rect">
            <a:avLst/>
          </a:prstGeom>
          <a:noFill/>
        </p:spPr>
        <p:txBody>
          <a:bodyPr wrap="square">
            <a:spAutoFit/>
          </a:bodyPr>
          <a:lstStyle/>
          <a:p>
            <a:r>
              <a:rPr lang="en-GB" sz="1400" i="1" dirty="0"/>
              <a:t>https://nextjs.org/learn/react-foundations/installation</a:t>
            </a:r>
          </a:p>
        </p:txBody>
      </p:sp>
    </p:spTree>
    <p:extLst>
      <p:ext uri="{BB962C8B-B14F-4D97-AF65-F5344CB8AC3E}">
        <p14:creationId xmlns:p14="http://schemas.microsoft.com/office/powerpoint/2010/main" val="1275717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0FFA0-B4D3-0852-DCE3-F1CC41229EB3}"/>
              </a:ext>
            </a:extLst>
          </p:cNvPr>
          <p:cNvSpPr>
            <a:spLocks noGrp="1"/>
          </p:cNvSpPr>
          <p:nvPr>
            <p:ph type="title"/>
          </p:nvPr>
        </p:nvSpPr>
        <p:spPr/>
        <p:txBody>
          <a:bodyPr/>
          <a:lstStyle/>
          <a:p>
            <a:r>
              <a:rPr lang="en-GB" dirty="0"/>
              <a:t>Typescript</a:t>
            </a:r>
          </a:p>
        </p:txBody>
      </p:sp>
      <p:sp>
        <p:nvSpPr>
          <p:cNvPr id="3" name="Content Placeholder 2">
            <a:extLst>
              <a:ext uri="{FF2B5EF4-FFF2-40B4-BE49-F238E27FC236}">
                <a16:creationId xmlns:a16="http://schemas.microsoft.com/office/drawing/2014/main" id="{E22E97FA-F007-2040-3E68-43DB3E37B0E2}"/>
              </a:ext>
            </a:extLst>
          </p:cNvPr>
          <p:cNvSpPr>
            <a:spLocks noGrp="1"/>
          </p:cNvSpPr>
          <p:nvPr>
            <p:ph idx="1"/>
          </p:nvPr>
        </p:nvSpPr>
        <p:spPr>
          <a:xfrm>
            <a:off x="1047750" y="1410101"/>
            <a:ext cx="7029450" cy="4428724"/>
          </a:xfrm>
        </p:spPr>
        <p:txBody>
          <a:bodyPr/>
          <a:lstStyle/>
          <a:p>
            <a:r>
              <a:rPr lang="en-GB" dirty="0"/>
              <a:t>Next.js comes with built-in TypeScript support. To add TypeScript to your project, </a:t>
            </a:r>
            <a:r>
              <a:rPr lang="en-GB" u="sng" dirty="0"/>
              <a:t>rename a file to .</a:t>
            </a:r>
            <a:r>
              <a:rPr lang="en-GB" u="sng" dirty="0" err="1"/>
              <a:t>ts</a:t>
            </a:r>
            <a:r>
              <a:rPr lang="en-GB" u="sng" dirty="0"/>
              <a:t> / .</a:t>
            </a:r>
            <a:r>
              <a:rPr lang="en-GB" u="sng" dirty="0" err="1"/>
              <a:t>tsx</a:t>
            </a:r>
            <a:r>
              <a:rPr lang="en-GB" u="sng" dirty="0"/>
              <a:t> then run </a:t>
            </a:r>
            <a:r>
              <a:rPr lang="en-GB" i="1" u="sng" dirty="0"/>
              <a:t>next dev</a:t>
            </a:r>
            <a:endParaRPr lang="en-GB" dirty="0"/>
          </a:p>
          <a:p>
            <a:pPr lvl="1"/>
            <a:r>
              <a:rPr lang="en-GB" dirty="0"/>
              <a:t>Next.js will automatically install the necessary dependencies and add a </a:t>
            </a:r>
            <a:r>
              <a:rPr lang="en-GB" b="1" dirty="0" err="1"/>
              <a:t>tsconfig.json</a:t>
            </a:r>
            <a:r>
              <a:rPr lang="en-GB" b="1" dirty="0"/>
              <a:t> </a:t>
            </a:r>
            <a:r>
              <a:rPr lang="en-GB" dirty="0"/>
              <a:t>file with the recommended config options.</a:t>
            </a:r>
          </a:p>
        </p:txBody>
      </p:sp>
      <p:sp>
        <p:nvSpPr>
          <p:cNvPr id="4" name="Footer Placeholder 3">
            <a:extLst>
              <a:ext uri="{FF2B5EF4-FFF2-40B4-BE49-F238E27FC236}">
                <a16:creationId xmlns:a16="http://schemas.microsoft.com/office/drawing/2014/main" id="{72359693-209E-D8C1-5A97-6E23C5BAE896}"/>
              </a:ext>
            </a:extLst>
          </p:cNvPr>
          <p:cNvSpPr>
            <a:spLocks noGrp="1"/>
          </p:cNvSpPr>
          <p:nvPr>
            <p:ph type="ftr" sz="quarter" idx="10"/>
          </p:nvPr>
        </p:nvSpPr>
        <p:spPr/>
        <p:txBody>
          <a:bodyPr/>
          <a:lstStyle/>
          <a:p>
            <a:pPr>
              <a:defRPr/>
            </a:pPr>
            <a:r>
              <a:rPr lang="en-US" altLang="en-US"/>
              <a:t>WEB</a:t>
            </a:r>
            <a:endParaRPr lang="en-US" altLang="en-US" dirty="0"/>
          </a:p>
        </p:txBody>
      </p:sp>
      <p:sp>
        <p:nvSpPr>
          <p:cNvPr id="7" name="TextBox 6">
            <a:extLst>
              <a:ext uri="{FF2B5EF4-FFF2-40B4-BE49-F238E27FC236}">
                <a16:creationId xmlns:a16="http://schemas.microsoft.com/office/drawing/2014/main" id="{4119BB5F-A553-0480-E69E-F916FCD61DB5}"/>
              </a:ext>
            </a:extLst>
          </p:cNvPr>
          <p:cNvSpPr txBox="1"/>
          <p:nvPr/>
        </p:nvSpPr>
        <p:spPr>
          <a:xfrm>
            <a:off x="3852512" y="6128168"/>
            <a:ext cx="4988292" cy="276999"/>
          </a:xfrm>
          <a:prstGeom prst="rect">
            <a:avLst/>
          </a:prstGeom>
          <a:noFill/>
        </p:spPr>
        <p:txBody>
          <a:bodyPr wrap="square">
            <a:spAutoFit/>
          </a:bodyPr>
          <a:lstStyle/>
          <a:p>
            <a:r>
              <a:rPr lang="en-GB" sz="1200" i="1" dirty="0"/>
              <a:t>https://nextjs.org/docs/app/getting-started/installation#set-up-typescript</a:t>
            </a:r>
          </a:p>
        </p:txBody>
      </p:sp>
      <p:sp>
        <p:nvSpPr>
          <p:cNvPr id="9" name="TextBox 8">
            <a:extLst>
              <a:ext uri="{FF2B5EF4-FFF2-40B4-BE49-F238E27FC236}">
                <a16:creationId xmlns:a16="http://schemas.microsoft.com/office/drawing/2014/main" id="{90FC8CFD-963D-F81D-EAC5-5C9C35CF1A07}"/>
              </a:ext>
            </a:extLst>
          </p:cNvPr>
          <p:cNvSpPr txBox="1"/>
          <p:nvPr/>
        </p:nvSpPr>
        <p:spPr>
          <a:xfrm>
            <a:off x="766411" y="3987611"/>
            <a:ext cx="7611177" cy="923330"/>
          </a:xfrm>
          <a:prstGeom prst="rect">
            <a:avLst/>
          </a:prstGeom>
          <a:noFill/>
          <a:ln>
            <a:solidFill>
              <a:schemeClr val="tx1"/>
            </a:solidFill>
          </a:ln>
        </p:spPr>
        <p:txBody>
          <a:bodyPr wrap="square">
            <a:spAutoFit/>
          </a:bodyPr>
          <a:lstStyle/>
          <a:p>
            <a:r>
              <a:rPr lang="en-GB" dirty="0"/>
              <a:t>Next.js comes with built-in </a:t>
            </a:r>
            <a:r>
              <a:rPr lang="en-GB" dirty="0" err="1"/>
              <a:t>ESLint</a:t>
            </a:r>
            <a:r>
              <a:rPr lang="en-GB" dirty="0"/>
              <a:t>, automatically installing the necessary packages (</a:t>
            </a:r>
            <a:r>
              <a:rPr lang="en-GB" dirty="0" err="1"/>
              <a:t>eslint</a:t>
            </a:r>
            <a:r>
              <a:rPr lang="en-GB" dirty="0"/>
              <a:t> and </a:t>
            </a:r>
            <a:r>
              <a:rPr lang="en-GB" dirty="0" err="1"/>
              <a:t>eslint</a:t>
            </a:r>
            <a:r>
              <a:rPr lang="en-GB" dirty="0"/>
              <a:t>-config-next) and creates a </a:t>
            </a:r>
            <a:r>
              <a:rPr lang="en-GB" b="1" dirty="0"/>
              <a:t>.</a:t>
            </a:r>
            <a:r>
              <a:rPr lang="en-GB" b="1" dirty="0" err="1"/>
              <a:t>eslintrc.json</a:t>
            </a:r>
            <a:r>
              <a:rPr lang="en-GB" dirty="0"/>
              <a:t> file (</a:t>
            </a:r>
            <a:r>
              <a:rPr lang="en-GB" dirty="0" err="1"/>
              <a:t>npm</a:t>
            </a:r>
            <a:r>
              <a:rPr lang="en-GB" dirty="0"/>
              <a:t> run lint)</a:t>
            </a:r>
          </a:p>
        </p:txBody>
      </p:sp>
    </p:spTree>
    <p:extLst>
      <p:ext uri="{BB962C8B-B14F-4D97-AF65-F5344CB8AC3E}">
        <p14:creationId xmlns:p14="http://schemas.microsoft.com/office/powerpoint/2010/main" val="2943262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a:xfrm>
            <a:off x="1047750" y="885525"/>
            <a:ext cx="7029450" cy="731520"/>
          </a:xfrm>
        </p:spPr>
        <p:txBody>
          <a:bodyPr/>
          <a:lstStyle/>
          <a:p>
            <a:r>
              <a:rPr lang="en-GB" dirty="0"/>
              <a:t>We will add some commands to the </a:t>
            </a:r>
            <a:r>
              <a:rPr lang="en-GB" b="1" dirty="0" err="1"/>
              <a:t>package.json</a:t>
            </a:r>
            <a:r>
              <a:rPr lang="en-GB" dirty="0"/>
              <a:t> file run the service</a:t>
            </a:r>
          </a:p>
        </p:txBody>
      </p:sp>
      <p:sp>
        <p:nvSpPr>
          <p:cNvPr id="4" name="Footer Placeholder 3"/>
          <p:cNvSpPr>
            <a:spLocks noGrp="1"/>
          </p:cNvSpPr>
          <p:nvPr>
            <p:ph type="ftr" sz="quarter" idx="10"/>
          </p:nvPr>
        </p:nvSpPr>
        <p:spPr/>
        <p:txBody>
          <a:bodyPr/>
          <a:lstStyle/>
          <a:p>
            <a:pPr>
              <a:defRPr/>
            </a:pPr>
            <a:r>
              <a:rPr lang="en-US" altLang="en-US"/>
              <a:t>WEB</a:t>
            </a:r>
            <a:endParaRPr lang="en-US" altLang="en-US" dirty="0"/>
          </a:p>
        </p:txBody>
      </p:sp>
      <p:sp>
        <p:nvSpPr>
          <p:cNvPr id="5" name="TextBox 4"/>
          <p:cNvSpPr txBox="1"/>
          <p:nvPr/>
        </p:nvSpPr>
        <p:spPr>
          <a:xfrm>
            <a:off x="127502" y="1751796"/>
            <a:ext cx="8073222" cy="2862322"/>
          </a:xfrm>
          <a:prstGeom prst="rect">
            <a:avLst/>
          </a:prstGeom>
          <a:solidFill>
            <a:schemeClr val="accent6">
              <a:lumMod val="20000"/>
              <a:lumOff val="80000"/>
            </a:schemeClr>
          </a:solidFill>
          <a:ln>
            <a:solidFill>
              <a:schemeClr val="tx1"/>
            </a:solidFill>
          </a:ln>
        </p:spPr>
        <p:txBody>
          <a:bodyPr wrap="square" rtlCol="0">
            <a:spAutoFit/>
          </a:bodyPr>
          <a:lstStyle/>
          <a:p>
            <a:r>
              <a:rPr lang="en-GB" dirty="0"/>
              <a:t>{  </a:t>
            </a:r>
          </a:p>
          <a:p>
            <a:r>
              <a:rPr lang="en-GB" dirty="0"/>
              <a:t>      "name": "</a:t>
            </a:r>
            <a:r>
              <a:rPr lang="en-GB" dirty="0" err="1"/>
              <a:t>nodewebservice</a:t>
            </a:r>
            <a:r>
              <a:rPr lang="en-GB" dirty="0"/>
              <a:t>",  </a:t>
            </a:r>
          </a:p>
          <a:p>
            <a:r>
              <a:rPr lang="en-GB" dirty="0"/>
              <a:t>      "version": "1.0.0",  </a:t>
            </a:r>
          </a:p>
          <a:p>
            <a:r>
              <a:rPr lang="en-GB" dirty="0"/>
              <a:t>      "description": "Node.js web service example",</a:t>
            </a:r>
          </a:p>
          <a:p>
            <a:r>
              <a:rPr lang="en-GB" dirty="0"/>
              <a:t>      "main": "service.js", </a:t>
            </a:r>
          </a:p>
          <a:p>
            <a:r>
              <a:rPr lang="en-GB" dirty="0"/>
              <a:t>      "scripts": {    </a:t>
            </a:r>
          </a:p>
          <a:p>
            <a:r>
              <a:rPr lang="en-GB" strike="sngStrike" dirty="0">
                <a:solidFill>
                  <a:srgbClr val="FF0000"/>
                </a:solidFill>
              </a:rPr>
              <a:t>           "test": "echo \"Error: no test specified\" &amp;&amp; exit 1"   </a:t>
            </a:r>
            <a:r>
              <a:rPr lang="en-GB" dirty="0">
                <a:sym typeface="Wingdings" panose="05000000000000000000" pitchFamily="2" charset="2"/>
              </a:rPr>
              <a:t> Replace this line</a:t>
            </a:r>
            <a:r>
              <a:rPr lang="en-GB" dirty="0"/>
              <a:t> </a:t>
            </a:r>
          </a:p>
          <a:p>
            <a:r>
              <a:rPr lang="en-GB" dirty="0"/>
              <a:t>       },  </a:t>
            </a:r>
          </a:p>
          <a:p>
            <a:r>
              <a:rPr lang="en-GB" dirty="0"/>
              <a:t>      "author": "Mike Dacey",  </a:t>
            </a:r>
          </a:p>
          <a:p>
            <a:r>
              <a:rPr lang="en-GB" dirty="0"/>
              <a:t>      ……</a:t>
            </a:r>
          </a:p>
        </p:txBody>
      </p:sp>
      <p:sp>
        <p:nvSpPr>
          <p:cNvPr id="6" name="TextBox 5"/>
          <p:cNvSpPr txBox="1"/>
          <p:nvPr/>
        </p:nvSpPr>
        <p:spPr>
          <a:xfrm>
            <a:off x="644893" y="4943336"/>
            <a:ext cx="8164329" cy="1754326"/>
          </a:xfrm>
          <a:prstGeom prst="rect">
            <a:avLst/>
          </a:prstGeom>
          <a:solidFill>
            <a:schemeClr val="accent6">
              <a:lumMod val="20000"/>
              <a:lumOff val="80000"/>
            </a:schemeClr>
          </a:solidFill>
          <a:ln>
            <a:solidFill>
              <a:schemeClr val="tx1"/>
            </a:solidFill>
          </a:ln>
        </p:spPr>
        <p:txBody>
          <a:bodyPr wrap="square" rtlCol="0">
            <a:spAutoFit/>
          </a:bodyPr>
          <a:lstStyle/>
          <a:p>
            <a:r>
              <a:rPr lang="en-GB" dirty="0"/>
              <a:t>    "scripts": {    </a:t>
            </a:r>
          </a:p>
          <a:p>
            <a:r>
              <a:rPr lang="en-GB" dirty="0">
                <a:solidFill>
                  <a:srgbClr val="FF0000"/>
                </a:solidFill>
              </a:rPr>
              <a:t>        "dev": "next dev",</a:t>
            </a:r>
          </a:p>
          <a:p>
            <a:r>
              <a:rPr lang="en-GB" dirty="0">
                <a:solidFill>
                  <a:srgbClr val="FF0000"/>
                </a:solidFill>
              </a:rPr>
              <a:t>        "build": "next build",</a:t>
            </a:r>
          </a:p>
          <a:p>
            <a:r>
              <a:rPr lang="en-GB" dirty="0">
                <a:solidFill>
                  <a:srgbClr val="FF0000"/>
                </a:solidFill>
              </a:rPr>
              <a:t>        "start": "next start",</a:t>
            </a:r>
          </a:p>
          <a:p>
            <a:r>
              <a:rPr lang="en-GB" dirty="0">
                <a:solidFill>
                  <a:srgbClr val="FF0000"/>
                </a:solidFill>
              </a:rPr>
              <a:t>        "lint": "next lint"</a:t>
            </a:r>
          </a:p>
          <a:p>
            <a:r>
              <a:rPr lang="en-GB" dirty="0"/>
              <a:t>     },  </a:t>
            </a:r>
          </a:p>
        </p:txBody>
      </p:sp>
      <p:sp>
        <p:nvSpPr>
          <p:cNvPr id="7" name="Down Arrow 6"/>
          <p:cNvSpPr/>
          <p:nvPr/>
        </p:nvSpPr>
        <p:spPr bwMode="auto">
          <a:xfrm rot="8640047">
            <a:off x="4165032" y="3674600"/>
            <a:ext cx="548640" cy="1887606"/>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3530883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9BCB8-A3B2-E117-1317-399358C4E120}"/>
              </a:ext>
            </a:extLst>
          </p:cNvPr>
          <p:cNvSpPr>
            <a:spLocks noGrp="1"/>
          </p:cNvSpPr>
          <p:nvPr>
            <p:ph type="title"/>
          </p:nvPr>
        </p:nvSpPr>
        <p:spPr/>
        <p:txBody>
          <a:bodyPr/>
          <a:lstStyle/>
          <a:p>
            <a:r>
              <a:rPr lang="en-GB" dirty="0"/>
              <a:t>Absolute Imports and Module Path Aliases</a:t>
            </a:r>
          </a:p>
        </p:txBody>
      </p:sp>
      <p:sp>
        <p:nvSpPr>
          <p:cNvPr id="3" name="Content Placeholder 2">
            <a:extLst>
              <a:ext uri="{FF2B5EF4-FFF2-40B4-BE49-F238E27FC236}">
                <a16:creationId xmlns:a16="http://schemas.microsoft.com/office/drawing/2014/main" id="{D9D79981-12A9-7BCF-C062-22F1B8EF3769}"/>
              </a:ext>
            </a:extLst>
          </p:cNvPr>
          <p:cNvSpPr>
            <a:spLocks noGrp="1"/>
          </p:cNvSpPr>
          <p:nvPr>
            <p:ph idx="1"/>
          </p:nvPr>
        </p:nvSpPr>
        <p:spPr>
          <a:xfrm>
            <a:off x="375385" y="1034717"/>
            <a:ext cx="8234413" cy="1357162"/>
          </a:xfrm>
        </p:spPr>
        <p:txBody>
          <a:bodyPr/>
          <a:lstStyle/>
          <a:p>
            <a:r>
              <a:rPr lang="en-GB" dirty="0"/>
              <a:t>Next.js has in-built support for the "paths" and "</a:t>
            </a:r>
            <a:r>
              <a:rPr lang="en-GB" dirty="0" err="1"/>
              <a:t>baseUrl</a:t>
            </a:r>
            <a:r>
              <a:rPr lang="en-GB" dirty="0"/>
              <a:t>" options of </a:t>
            </a:r>
            <a:r>
              <a:rPr lang="en-GB" dirty="0" err="1"/>
              <a:t>tsconfig.json</a:t>
            </a:r>
            <a:r>
              <a:rPr lang="en-GB" dirty="0"/>
              <a:t> and </a:t>
            </a:r>
            <a:r>
              <a:rPr lang="en-GB" dirty="0" err="1"/>
              <a:t>jsconfig.json</a:t>
            </a:r>
            <a:r>
              <a:rPr lang="en-GB" dirty="0"/>
              <a:t> files. </a:t>
            </a:r>
          </a:p>
          <a:p>
            <a:r>
              <a:rPr lang="en-GB" dirty="0"/>
              <a:t>These options allow you to alias project directories to absolute paths, making it easier to import modules.</a:t>
            </a:r>
          </a:p>
          <a:p>
            <a:pPr lvl="1"/>
            <a:r>
              <a:rPr lang="en-GB" b="1" dirty="0" err="1"/>
              <a:t>baseUrl</a:t>
            </a:r>
            <a:r>
              <a:rPr lang="en-GB" dirty="0"/>
              <a:t>: for absolute imports this defines the directory where the modules can be found</a:t>
            </a:r>
          </a:p>
          <a:p>
            <a:pPr lvl="1"/>
            <a:r>
              <a:rPr lang="en-GB" b="1" dirty="0"/>
              <a:t>paths</a:t>
            </a:r>
            <a:r>
              <a:rPr lang="en-GB" dirty="0"/>
              <a:t>: "alias" module paths.</a:t>
            </a:r>
            <a:endParaRPr lang="en-GB" b="1" dirty="0"/>
          </a:p>
          <a:p>
            <a:pPr lvl="1"/>
            <a:endParaRPr lang="en-GB" dirty="0"/>
          </a:p>
        </p:txBody>
      </p:sp>
      <p:sp>
        <p:nvSpPr>
          <p:cNvPr id="4" name="Footer Placeholder 3">
            <a:extLst>
              <a:ext uri="{FF2B5EF4-FFF2-40B4-BE49-F238E27FC236}">
                <a16:creationId xmlns:a16="http://schemas.microsoft.com/office/drawing/2014/main" id="{0F81055F-CF2B-D521-D05A-6BE26AAA00A2}"/>
              </a:ext>
            </a:extLst>
          </p:cNvPr>
          <p:cNvSpPr>
            <a:spLocks noGrp="1"/>
          </p:cNvSpPr>
          <p:nvPr>
            <p:ph type="ftr" sz="quarter" idx="10"/>
          </p:nvPr>
        </p:nvSpPr>
        <p:spPr/>
        <p:txBody>
          <a:bodyPr/>
          <a:lstStyle/>
          <a:p>
            <a:pPr>
              <a:defRPr/>
            </a:pPr>
            <a:r>
              <a:rPr lang="en-US" altLang="en-US"/>
              <a:t>WEB</a:t>
            </a:r>
            <a:endParaRPr lang="en-US" altLang="en-US" dirty="0"/>
          </a:p>
        </p:txBody>
      </p:sp>
      <p:sp>
        <p:nvSpPr>
          <p:cNvPr id="7" name="TextBox 6">
            <a:extLst>
              <a:ext uri="{FF2B5EF4-FFF2-40B4-BE49-F238E27FC236}">
                <a16:creationId xmlns:a16="http://schemas.microsoft.com/office/drawing/2014/main" id="{4E75D09F-278F-5F14-37E8-DE0B9FDF34F8}"/>
              </a:ext>
            </a:extLst>
          </p:cNvPr>
          <p:cNvSpPr txBox="1"/>
          <p:nvPr/>
        </p:nvSpPr>
        <p:spPr>
          <a:xfrm>
            <a:off x="55311" y="3857270"/>
            <a:ext cx="4667350" cy="2585323"/>
          </a:xfrm>
          <a:prstGeom prst="rect">
            <a:avLst/>
          </a:prstGeom>
          <a:solidFill>
            <a:schemeClr val="accent6">
              <a:lumMod val="20000"/>
              <a:lumOff val="80000"/>
            </a:schemeClr>
          </a:solidFill>
          <a:ln>
            <a:solidFill>
              <a:schemeClr val="tx1"/>
            </a:solidFill>
          </a:ln>
        </p:spPr>
        <p:txBody>
          <a:bodyPr wrap="square" rtlCol="0">
            <a:spAutoFit/>
          </a:bodyPr>
          <a:lstStyle/>
          <a:p>
            <a:r>
              <a:rPr lang="en-GB" dirty="0"/>
              <a:t>{</a:t>
            </a:r>
          </a:p>
          <a:p>
            <a:r>
              <a:rPr lang="en-GB" dirty="0"/>
              <a:t>  "</a:t>
            </a:r>
            <a:r>
              <a:rPr lang="en-GB" dirty="0" err="1"/>
              <a:t>compilerOptions</a:t>
            </a:r>
            <a:r>
              <a:rPr lang="en-GB" dirty="0"/>
              <a:t>": {</a:t>
            </a:r>
          </a:p>
          <a:p>
            <a:r>
              <a:rPr lang="en-GB" dirty="0"/>
              <a:t>       "</a:t>
            </a:r>
            <a:r>
              <a:rPr lang="en-GB" b="1" dirty="0" err="1"/>
              <a:t>baseUrl</a:t>
            </a:r>
            <a:r>
              <a:rPr lang="en-GB" dirty="0"/>
              <a:t>": "</a:t>
            </a:r>
            <a:r>
              <a:rPr lang="en-GB" dirty="0" err="1"/>
              <a:t>src</a:t>
            </a:r>
            <a:r>
              <a:rPr lang="en-GB" dirty="0"/>
              <a:t>/",</a:t>
            </a:r>
          </a:p>
          <a:p>
            <a:r>
              <a:rPr lang="en-GB" dirty="0"/>
              <a:t>       "</a:t>
            </a:r>
            <a:r>
              <a:rPr lang="en-GB" b="1" dirty="0"/>
              <a:t>paths</a:t>
            </a:r>
            <a:r>
              <a:rPr lang="en-GB" dirty="0"/>
              <a:t>": {</a:t>
            </a:r>
          </a:p>
          <a:p>
            <a:r>
              <a:rPr lang="en-GB" dirty="0"/>
              <a:t>            "@/styles/*": ["styles/*"],</a:t>
            </a:r>
          </a:p>
          <a:p>
            <a:r>
              <a:rPr lang="en-GB" dirty="0"/>
              <a:t>            "@/components/*": ["components/*"]</a:t>
            </a:r>
          </a:p>
          <a:p>
            <a:r>
              <a:rPr lang="en-GB" dirty="0"/>
              <a:t>       }</a:t>
            </a:r>
          </a:p>
          <a:p>
            <a:r>
              <a:rPr lang="en-GB" dirty="0"/>
              <a:t>  }</a:t>
            </a:r>
          </a:p>
          <a:p>
            <a:r>
              <a:rPr lang="en-GB" dirty="0"/>
              <a:t>}</a:t>
            </a:r>
          </a:p>
        </p:txBody>
      </p:sp>
      <p:sp>
        <p:nvSpPr>
          <p:cNvPr id="8" name="TextBox 7">
            <a:extLst>
              <a:ext uri="{FF2B5EF4-FFF2-40B4-BE49-F238E27FC236}">
                <a16:creationId xmlns:a16="http://schemas.microsoft.com/office/drawing/2014/main" id="{DB8D7B36-3666-E975-AAF6-B741B69B6DAD}"/>
              </a:ext>
            </a:extLst>
          </p:cNvPr>
          <p:cNvSpPr txBox="1"/>
          <p:nvPr/>
        </p:nvSpPr>
        <p:spPr>
          <a:xfrm>
            <a:off x="1412277" y="3487938"/>
            <a:ext cx="3403496" cy="369332"/>
          </a:xfrm>
          <a:prstGeom prst="rect">
            <a:avLst/>
          </a:prstGeom>
          <a:noFill/>
        </p:spPr>
        <p:txBody>
          <a:bodyPr wrap="none" rtlCol="0">
            <a:spAutoFit/>
          </a:bodyPr>
          <a:lstStyle/>
          <a:p>
            <a:r>
              <a:rPr lang="en-GB" b="1" dirty="0" err="1"/>
              <a:t>tsconfig.json</a:t>
            </a:r>
            <a:r>
              <a:rPr lang="en-GB" b="1" dirty="0"/>
              <a:t> or </a:t>
            </a:r>
            <a:r>
              <a:rPr lang="en-GB" b="1" dirty="0" err="1"/>
              <a:t>jsconfig.json</a:t>
            </a:r>
            <a:endParaRPr lang="en-GB" b="1" dirty="0"/>
          </a:p>
        </p:txBody>
      </p:sp>
      <p:sp>
        <p:nvSpPr>
          <p:cNvPr id="11" name="TextBox 10">
            <a:extLst>
              <a:ext uri="{FF2B5EF4-FFF2-40B4-BE49-F238E27FC236}">
                <a16:creationId xmlns:a16="http://schemas.microsoft.com/office/drawing/2014/main" id="{EA67A2CC-929E-2964-D91E-D9D07BF384A9}"/>
              </a:ext>
            </a:extLst>
          </p:cNvPr>
          <p:cNvSpPr txBox="1"/>
          <p:nvPr/>
        </p:nvSpPr>
        <p:spPr>
          <a:xfrm>
            <a:off x="4722661" y="4127568"/>
            <a:ext cx="4235116" cy="338554"/>
          </a:xfrm>
          <a:prstGeom prst="rect">
            <a:avLst/>
          </a:prstGeom>
          <a:noFill/>
        </p:spPr>
        <p:txBody>
          <a:bodyPr wrap="square">
            <a:spAutoFit/>
          </a:bodyPr>
          <a:lstStyle/>
          <a:p>
            <a:r>
              <a:rPr lang="en-GB" sz="1600" dirty="0"/>
              <a:t>import { Button } from '</a:t>
            </a:r>
            <a:r>
              <a:rPr lang="en-GB" sz="1600" b="1" dirty="0">
                <a:solidFill>
                  <a:srgbClr val="FF0000"/>
                </a:solidFill>
              </a:rPr>
              <a:t>@</a:t>
            </a:r>
            <a:r>
              <a:rPr lang="en-GB" sz="1600" dirty="0"/>
              <a:t>/components/button'</a:t>
            </a:r>
          </a:p>
        </p:txBody>
      </p:sp>
      <p:sp>
        <p:nvSpPr>
          <p:cNvPr id="13" name="TextBox 12">
            <a:extLst>
              <a:ext uri="{FF2B5EF4-FFF2-40B4-BE49-F238E27FC236}">
                <a16:creationId xmlns:a16="http://schemas.microsoft.com/office/drawing/2014/main" id="{760A45E3-F694-DFE1-526E-214C9B9088F5}"/>
              </a:ext>
            </a:extLst>
          </p:cNvPr>
          <p:cNvSpPr txBox="1"/>
          <p:nvPr/>
        </p:nvSpPr>
        <p:spPr>
          <a:xfrm>
            <a:off x="5454181" y="4957426"/>
            <a:ext cx="3213368" cy="584775"/>
          </a:xfrm>
          <a:prstGeom prst="rect">
            <a:avLst/>
          </a:prstGeom>
          <a:noFill/>
        </p:spPr>
        <p:txBody>
          <a:bodyPr wrap="square">
            <a:spAutoFit/>
          </a:bodyPr>
          <a:lstStyle/>
          <a:p>
            <a:r>
              <a:rPr lang="en-GB" sz="1600" dirty="0"/>
              <a:t>Each of the "paths" are relative to the </a:t>
            </a:r>
            <a:r>
              <a:rPr lang="en-GB" sz="1600" dirty="0" err="1"/>
              <a:t>baseUrl</a:t>
            </a:r>
            <a:r>
              <a:rPr lang="en-GB" sz="1600" dirty="0"/>
              <a:t> location.</a:t>
            </a:r>
          </a:p>
        </p:txBody>
      </p:sp>
      <p:sp>
        <p:nvSpPr>
          <p:cNvPr id="14" name="Right Brace 13">
            <a:extLst>
              <a:ext uri="{FF2B5EF4-FFF2-40B4-BE49-F238E27FC236}">
                <a16:creationId xmlns:a16="http://schemas.microsoft.com/office/drawing/2014/main" id="{DB1B24A4-71C8-8410-8C51-8F9D1382D898}"/>
              </a:ext>
            </a:extLst>
          </p:cNvPr>
          <p:cNvSpPr/>
          <p:nvPr/>
        </p:nvSpPr>
        <p:spPr bwMode="auto">
          <a:xfrm>
            <a:off x="4899259" y="4889634"/>
            <a:ext cx="250257" cy="741145"/>
          </a:xfrm>
          <a:prstGeom prst="rightBrace">
            <a:avLst/>
          </a:prstGeom>
          <a:noFill/>
          <a:ln w="19050"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5" name="TextBox 14">
            <a:extLst>
              <a:ext uri="{FF2B5EF4-FFF2-40B4-BE49-F238E27FC236}">
                <a16:creationId xmlns:a16="http://schemas.microsoft.com/office/drawing/2014/main" id="{B486021B-1E6B-A080-B399-AC7CD2ADD470}"/>
              </a:ext>
            </a:extLst>
          </p:cNvPr>
          <p:cNvSpPr txBox="1"/>
          <p:nvPr/>
        </p:nvSpPr>
        <p:spPr>
          <a:xfrm>
            <a:off x="6593305" y="3507189"/>
            <a:ext cx="814647" cy="276999"/>
          </a:xfrm>
          <a:prstGeom prst="rect">
            <a:avLst/>
          </a:prstGeom>
          <a:noFill/>
        </p:spPr>
        <p:txBody>
          <a:bodyPr wrap="none" rtlCol="0">
            <a:spAutoFit/>
          </a:bodyPr>
          <a:lstStyle/>
          <a:p>
            <a:r>
              <a:rPr lang="en-GB" sz="1200" i="1" dirty="0"/>
              <a:t>Use alias</a:t>
            </a:r>
          </a:p>
        </p:txBody>
      </p:sp>
      <p:cxnSp>
        <p:nvCxnSpPr>
          <p:cNvPr id="17" name="Straight Arrow Connector 16">
            <a:extLst>
              <a:ext uri="{FF2B5EF4-FFF2-40B4-BE49-F238E27FC236}">
                <a16:creationId xmlns:a16="http://schemas.microsoft.com/office/drawing/2014/main" id="{331B5F59-EDFB-5F55-A505-6288ECD038A0}"/>
              </a:ext>
            </a:extLst>
          </p:cNvPr>
          <p:cNvCxnSpPr/>
          <p:nvPr/>
        </p:nvCxnSpPr>
        <p:spPr bwMode="auto">
          <a:xfrm flipH="1">
            <a:off x="6959065" y="3898232"/>
            <a:ext cx="33689" cy="229336"/>
          </a:xfrm>
          <a:prstGeom prst="straightConnector1">
            <a:avLst/>
          </a:prstGeom>
          <a:solidFill>
            <a:schemeClr val="accent1"/>
          </a:solidFill>
          <a:ln w="952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009747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3F89F-B471-9DF7-0731-3B5F66A284B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9987A0BB-4819-A507-A7A2-32D2C182CF77}"/>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A152A123-A8A9-705A-D8EA-3005DEDA6272}"/>
              </a:ext>
            </a:extLst>
          </p:cNvPr>
          <p:cNvSpPr>
            <a:spLocks noGrp="1"/>
          </p:cNvSpPr>
          <p:nvPr>
            <p:ph type="ftr" sz="quarter" idx="10"/>
          </p:nvPr>
        </p:nvSpPr>
        <p:spPr/>
        <p:txBody>
          <a:bodyPr/>
          <a:lstStyle/>
          <a:p>
            <a:pPr>
              <a:defRPr/>
            </a:pPr>
            <a:r>
              <a:rPr lang="en-US" altLang="en-US"/>
              <a:t>WEB</a:t>
            </a:r>
            <a:endParaRPr lang="en-US" altLang="en-US" dirty="0"/>
          </a:p>
        </p:txBody>
      </p:sp>
      <p:pic>
        <p:nvPicPr>
          <p:cNvPr id="6" name="Picture 5">
            <a:extLst>
              <a:ext uri="{FF2B5EF4-FFF2-40B4-BE49-F238E27FC236}">
                <a16:creationId xmlns:a16="http://schemas.microsoft.com/office/drawing/2014/main" id="{3C4CDDD1-095E-755D-F73D-F25573F6F92F}"/>
              </a:ext>
            </a:extLst>
          </p:cNvPr>
          <p:cNvPicPr>
            <a:picLocks noChangeAspect="1"/>
          </p:cNvPicPr>
          <p:nvPr/>
        </p:nvPicPr>
        <p:blipFill>
          <a:blip r:embed="rId2"/>
          <a:stretch>
            <a:fillRect/>
          </a:stretch>
        </p:blipFill>
        <p:spPr>
          <a:xfrm>
            <a:off x="332071" y="167192"/>
            <a:ext cx="7982376" cy="6204731"/>
          </a:xfrm>
          <a:prstGeom prst="rect">
            <a:avLst/>
          </a:prstGeom>
        </p:spPr>
      </p:pic>
      <p:sp>
        <p:nvSpPr>
          <p:cNvPr id="5" name="TextBox 4">
            <a:extLst>
              <a:ext uri="{FF2B5EF4-FFF2-40B4-BE49-F238E27FC236}">
                <a16:creationId xmlns:a16="http://schemas.microsoft.com/office/drawing/2014/main" id="{949DF125-A87C-261D-AF9D-5AED2335D670}"/>
              </a:ext>
            </a:extLst>
          </p:cNvPr>
          <p:cNvSpPr txBox="1"/>
          <p:nvPr/>
        </p:nvSpPr>
        <p:spPr>
          <a:xfrm>
            <a:off x="5649577" y="198219"/>
            <a:ext cx="2580023" cy="646331"/>
          </a:xfrm>
          <a:prstGeom prst="rect">
            <a:avLst/>
          </a:prstGeom>
          <a:noFill/>
        </p:spPr>
        <p:txBody>
          <a:bodyPr wrap="square" rtlCol="0">
            <a:spAutoFit/>
          </a:bodyPr>
          <a:lstStyle/>
          <a:p>
            <a:r>
              <a:rPr lang="en-GB" dirty="0">
                <a:solidFill>
                  <a:srgbClr val="FF0000"/>
                </a:solidFill>
              </a:rPr>
              <a:t>Add any of these to directory for a route</a:t>
            </a:r>
          </a:p>
        </p:txBody>
      </p:sp>
    </p:spTree>
    <p:extLst>
      <p:ext uri="{BB962C8B-B14F-4D97-AF65-F5344CB8AC3E}">
        <p14:creationId xmlns:p14="http://schemas.microsoft.com/office/powerpoint/2010/main" val="4253706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9A769-1DD1-ADB8-3837-F6DA3D82BBC0}"/>
              </a:ext>
            </a:extLst>
          </p:cNvPr>
          <p:cNvSpPr>
            <a:spLocks noGrp="1"/>
          </p:cNvSpPr>
          <p:nvPr>
            <p:ph type="title"/>
          </p:nvPr>
        </p:nvSpPr>
        <p:spPr/>
        <p:txBody>
          <a:bodyPr/>
          <a:lstStyle/>
          <a:p>
            <a:r>
              <a:rPr lang="en-GB" dirty="0"/>
              <a:t>Exercise: </a:t>
            </a:r>
            <a:r>
              <a:rPr lang="en-GB" dirty="0" err="1"/>
              <a:t>layout.tsx</a:t>
            </a:r>
            <a:endParaRPr lang="en-GB" dirty="0"/>
          </a:p>
        </p:txBody>
      </p:sp>
      <p:sp>
        <p:nvSpPr>
          <p:cNvPr id="3" name="Content Placeholder 2">
            <a:extLst>
              <a:ext uri="{FF2B5EF4-FFF2-40B4-BE49-F238E27FC236}">
                <a16:creationId xmlns:a16="http://schemas.microsoft.com/office/drawing/2014/main" id="{BFAD658A-F24A-A5CF-CE9B-881132AFAC48}"/>
              </a:ext>
            </a:extLst>
          </p:cNvPr>
          <p:cNvSpPr>
            <a:spLocks noGrp="1"/>
          </p:cNvSpPr>
          <p:nvPr>
            <p:ph idx="1"/>
          </p:nvPr>
        </p:nvSpPr>
        <p:spPr>
          <a:xfrm>
            <a:off x="413886" y="755584"/>
            <a:ext cx="8244038" cy="712270"/>
          </a:xfrm>
        </p:spPr>
        <p:txBody>
          <a:bodyPr/>
          <a:lstStyle/>
          <a:p>
            <a:r>
              <a:rPr lang="en-GB" dirty="0"/>
              <a:t>A new file called </a:t>
            </a:r>
            <a:r>
              <a:rPr lang="en-GB" b="1" dirty="0" err="1"/>
              <a:t>layout.tsx</a:t>
            </a:r>
            <a:r>
              <a:rPr lang="en-GB" b="1" dirty="0"/>
              <a:t> </a:t>
            </a:r>
            <a:r>
              <a:rPr lang="en-GB" dirty="0"/>
              <a:t>is automatically created inside the </a:t>
            </a:r>
            <a:r>
              <a:rPr lang="en-GB" b="1" dirty="0"/>
              <a:t>app</a:t>
            </a:r>
            <a:r>
              <a:rPr lang="en-GB" dirty="0"/>
              <a:t> folder to form the </a:t>
            </a:r>
            <a:r>
              <a:rPr lang="en-GB" i="1" dirty="0"/>
              <a:t>root layout for the app</a:t>
            </a:r>
          </a:p>
          <a:p>
            <a:r>
              <a:rPr lang="en-GB" dirty="0"/>
              <a:t>We don’t need to change this, but this is where we define the html page where the react components are rendered.</a:t>
            </a:r>
          </a:p>
        </p:txBody>
      </p:sp>
      <p:sp>
        <p:nvSpPr>
          <p:cNvPr id="4" name="Footer Placeholder 3">
            <a:extLst>
              <a:ext uri="{FF2B5EF4-FFF2-40B4-BE49-F238E27FC236}">
                <a16:creationId xmlns:a16="http://schemas.microsoft.com/office/drawing/2014/main" id="{1CC226B0-19C2-CD5F-2029-9F91874C0AE4}"/>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20DF5339-1934-08C4-D78F-3B8C247AD7FC}"/>
              </a:ext>
            </a:extLst>
          </p:cNvPr>
          <p:cNvSpPr txBox="1"/>
          <p:nvPr/>
        </p:nvSpPr>
        <p:spPr>
          <a:xfrm>
            <a:off x="810929" y="2488042"/>
            <a:ext cx="6831530" cy="4247317"/>
          </a:xfrm>
          <a:prstGeom prst="rect">
            <a:avLst/>
          </a:prstGeom>
          <a:solidFill>
            <a:schemeClr val="accent6">
              <a:lumMod val="20000"/>
              <a:lumOff val="80000"/>
            </a:schemeClr>
          </a:solidFill>
          <a:ln>
            <a:solidFill>
              <a:schemeClr val="tx1"/>
            </a:solidFill>
          </a:ln>
        </p:spPr>
        <p:txBody>
          <a:bodyPr wrap="square" rtlCol="0">
            <a:spAutoFit/>
          </a:bodyPr>
          <a:lstStyle/>
          <a:p>
            <a:r>
              <a:rPr lang="en-GB" dirty="0"/>
              <a:t>export </a:t>
            </a:r>
            <a:r>
              <a:rPr lang="en-GB" dirty="0" err="1"/>
              <a:t>const</a:t>
            </a:r>
            <a:r>
              <a:rPr lang="en-GB" dirty="0"/>
              <a:t> metadata = {</a:t>
            </a:r>
          </a:p>
          <a:p>
            <a:r>
              <a:rPr lang="en-GB" dirty="0"/>
              <a:t>  title: 'Next.js',</a:t>
            </a:r>
          </a:p>
          <a:p>
            <a:r>
              <a:rPr lang="en-GB" dirty="0"/>
              <a:t>  description: 'Generated by Next.js',</a:t>
            </a:r>
          </a:p>
          <a:p>
            <a:r>
              <a:rPr lang="en-GB" dirty="0"/>
              <a:t>}</a:t>
            </a:r>
          </a:p>
          <a:p>
            <a:endParaRPr lang="en-GB" dirty="0"/>
          </a:p>
          <a:p>
            <a:r>
              <a:rPr lang="en-GB" dirty="0"/>
              <a:t>export default function </a:t>
            </a:r>
            <a:r>
              <a:rPr lang="en-GB" dirty="0" err="1"/>
              <a:t>RootLayout</a:t>
            </a:r>
            <a:r>
              <a:rPr lang="en-GB" dirty="0"/>
              <a:t>({ children }) {</a:t>
            </a:r>
          </a:p>
          <a:p>
            <a:r>
              <a:rPr lang="en-GB" dirty="0"/>
              <a:t>  return (</a:t>
            </a:r>
          </a:p>
          <a:p>
            <a:r>
              <a:rPr lang="en-GB" dirty="0"/>
              <a:t>    </a:t>
            </a:r>
            <a:r>
              <a:rPr lang="en-GB" b="1" dirty="0"/>
              <a:t>&lt;html lang="</a:t>
            </a:r>
            <a:r>
              <a:rPr lang="en-GB" b="1" dirty="0" err="1"/>
              <a:t>en</a:t>
            </a:r>
            <a:r>
              <a:rPr lang="en-GB" b="1" dirty="0"/>
              <a:t>"&gt;</a:t>
            </a:r>
          </a:p>
          <a:p>
            <a:r>
              <a:rPr lang="en-GB" b="1" dirty="0"/>
              <a:t>        &lt;body&gt;</a:t>
            </a:r>
          </a:p>
          <a:p>
            <a:r>
              <a:rPr lang="en-GB" b="1" dirty="0"/>
              <a:t>             &lt;p&gt;Root Layout&lt;/p&gt;</a:t>
            </a:r>
          </a:p>
          <a:p>
            <a:r>
              <a:rPr lang="en-GB" dirty="0"/>
              <a:t>             {children}</a:t>
            </a:r>
          </a:p>
          <a:p>
            <a:r>
              <a:rPr lang="en-GB" b="1" dirty="0"/>
              <a:t>        &lt;/body&gt;</a:t>
            </a:r>
          </a:p>
          <a:p>
            <a:r>
              <a:rPr lang="en-GB" dirty="0"/>
              <a:t>    </a:t>
            </a:r>
            <a:r>
              <a:rPr lang="en-GB" b="1" dirty="0"/>
              <a:t>&lt;/html&gt;</a:t>
            </a:r>
          </a:p>
          <a:p>
            <a:r>
              <a:rPr lang="en-GB" dirty="0"/>
              <a:t>  )</a:t>
            </a:r>
          </a:p>
          <a:p>
            <a:r>
              <a:rPr lang="en-GB" dirty="0"/>
              <a:t>}</a:t>
            </a:r>
          </a:p>
        </p:txBody>
      </p:sp>
      <p:sp>
        <p:nvSpPr>
          <p:cNvPr id="5" name="TextBox 4">
            <a:extLst>
              <a:ext uri="{FF2B5EF4-FFF2-40B4-BE49-F238E27FC236}">
                <a16:creationId xmlns:a16="http://schemas.microsoft.com/office/drawing/2014/main" id="{C290D617-3DF4-6062-6BD5-8A925ABC2C34}"/>
              </a:ext>
            </a:extLst>
          </p:cNvPr>
          <p:cNvSpPr txBox="1"/>
          <p:nvPr/>
        </p:nvSpPr>
        <p:spPr>
          <a:xfrm>
            <a:off x="5906086" y="2118710"/>
            <a:ext cx="1736373" cy="369332"/>
          </a:xfrm>
          <a:prstGeom prst="rect">
            <a:avLst/>
          </a:prstGeom>
          <a:noFill/>
        </p:spPr>
        <p:txBody>
          <a:bodyPr wrap="none" rtlCol="0">
            <a:spAutoFit/>
          </a:bodyPr>
          <a:lstStyle/>
          <a:p>
            <a:r>
              <a:rPr lang="en-GB" b="1" dirty="0"/>
              <a:t>app/</a:t>
            </a:r>
            <a:r>
              <a:rPr lang="en-GB" b="1" dirty="0" err="1"/>
              <a:t>layout.tsx</a:t>
            </a:r>
            <a:endParaRPr lang="en-GB" b="1" dirty="0"/>
          </a:p>
        </p:txBody>
      </p:sp>
    </p:spTree>
    <p:extLst>
      <p:ext uri="{BB962C8B-B14F-4D97-AF65-F5344CB8AC3E}">
        <p14:creationId xmlns:p14="http://schemas.microsoft.com/office/powerpoint/2010/main" val="3031631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866B0-D378-8A1A-3FB1-CA38384D8FA8}"/>
              </a:ext>
            </a:extLst>
          </p:cNvPr>
          <p:cNvSpPr>
            <a:spLocks noGrp="1"/>
          </p:cNvSpPr>
          <p:nvPr>
            <p:ph type="title"/>
          </p:nvPr>
        </p:nvSpPr>
        <p:spPr>
          <a:xfrm>
            <a:off x="43315" y="0"/>
            <a:ext cx="2853890" cy="844550"/>
          </a:xfrm>
        </p:spPr>
        <p:txBody>
          <a:bodyPr/>
          <a:lstStyle/>
          <a:p>
            <a:r>
              <a:rPr lang="en-GB" dirty="0"/>
              <a:t>Exercise: app/</a:t>
            </a:r>
            <a:r>
              <a:rPr lang="en-GB" dirty="0" err="1"/>
              <a:t>page.tsx</a:t>
            </a:r>
            <a:endParaRPr lang="en-GB" dirty="0"/>
          </a:p>
        </p:txBody>
      </p:sp>
      <p:sp>
        <p:nvSpPr>
          <p:cNvPr id="3" name="Content Placeholder 2">
            <a:extLst>
              <a:ext uri="{FF2B5EF4-FFF2-40B4-BE49-F238E27FC236}">
                <a16:creationId xmlns:a16="http://schemas.microsoft.com/office/drawing/2014/main" id="{DC706147-DC51-87B8-57E4-17E722A04AFF}"/>
              </a:ext>
            </a:extLst>
          </p:cNvPr>
          <p:cNvSpPr>
            <a:spLocks noGrp="1"/>
          </p:cNvSpPr>
          <p:nvPr>
            <p:ph idx="1"/>
          </p:nvPr>
        </p:nvSpPr>
        <p:spPr>
          <a:xfrm>
            <a:off x="173253" y="887863"/>
            <a:ext cx="2117559" cy="637741"/>
          </a:xfrm>
        </p:spPr>
        <p:txBody>
          <a:bodyPr/>
          <a:lstStyle/>
          <a:p>
            <a:r>
              <a:rPr lang="en-GB" dirty="0"/>
              <a:t>Create </a:t>
            </a:r>
            <a:r>
              <a:rPr lang="en-GB" dirty="0" err="1"/>
              <a:t>page.tsx</a:t>
            </a:r>
            <a:r>
              <a:rPr lang="en-GB" dirty="0"/>
              <a:t>: </a:t>
            </a:r>
          </a:p>
          <a:p>
            <a:r>
              <a:rPr lang="en-GB" dirty="0"/>
              <a:t>This is a Server Side Component</a:t>
            </a:r>
          </a:p>
        </p:txBody>
      </p:sp>
      <p:sp>
        <p:nvSpPr>
          <p:cNvPr id="4" name="Footer Placeholder 3">
            <a:extLst>
              <a:ext uri="{FF2B5EF4-FFF2-40B4-BE49-F238E27FC236}">
                <a16:creationId xmlns:a16="http://schemas.microsoft.com/office/drawing/2014/main" id="{1B2822D7-0EB8-41E6-F224-FD50A80A34B5}"/>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A3DD4D85-FE2D-252C-5134-2E79ACFCAE1A}"/>
              </a:ext>
            </a:extLst>
          </p:cNvPr>
          <p:cNvSpPr txBox="1"/>
          <p:nvPr/>
        </p:nvSpPr>
        <p:spPr>
          <a:xfrm>
            <a:off x="2825667" y="738424"/>
            <a:ext cx="6212456" cy="590931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function Header({ title })</a:t>
            </a:r>
          </a:p>
          <a:p>
            <a:r>
              <a:rPr lang="en-GB" dirty="0"/>
              <a:t>{</a:t>
            </a:r>
          </a:p>
          <a:p>
            <a:r>
              <a:rPr lang="en-GB" dirty="0"/>
              <a:t>  return &lt;h1&gt;{title ? title : 'Default title'}&lt;/h1&gt;;</a:t>
            </a:r>
          </a:p>
          <a:p>
            <a:r>
              <a:rPr lang="en-GB" dirty="0"/>
              <a:t>}</a:t>
            </a:r>
          </a:p>
          <a:p>
            <a:endParaRPr lang="en-GB" dirty="0"/>
          </a:p>
          <a:p>
            <a:r>
              <a:rPr lang="en-GB" dirty="0"/>
              <a:t>export default function </a:t>
            </a:r>
            <a:r>
              <a:rPr lang="en-GB" dirty="0" err="1"/>
              <a:t>HomePage</a:t>
            </a:r>
            <a:r>
              <a:rPr lang="en-GB" dirty="0"/>
              <a:t>()</a:t>
            </a:r>
          </a:p>
          <a:p>
            <a:r>
              <a:rPr lang="en-GB" dirty="0"/>
              <a:t>{</a:t>
            </a:r>
          </a:p>
          <a:p>
            <a:r>
              <a:rPr lang="en-GB" dirty="0"/>
              <a:t>  </a:t>
            </a:r>
            <a:r>
              <a:rPr lang="en-GB" dirty="0" err="1"/>
              <a:t>const</a:t>
            </a:r>
            <a:r>
              <a:rPr lang="en-GB" dirty="0"/>
              <a:t> names = ['Ada Lovelace', 'Grace Hopper', 'Margaret Hamilton'];</a:t>
            </a:r>
          </a:p>
          <a:p>
            <a:endParaRPr lang="en-GB" dirty="0"/>
          </a:p>
          <a:p>
            <a:r>
              <a:rPr lang="en-GB" dirty="0"/>
              <a:t>  return (</a:t>
            </a:r>
          </a:p>
          <a:p>
            <a:r>
              <a:rPr lang="en-GB" dirty="0"/>
              <a:t>    &lt;div </a:t>
            </a:r>
            <a:r>
              <a:rPr lang="en-GB" dirty="0" err="1"/>
              <a:t>className</a:t>
            </a:r>
            <a:r>
              <a:rPr lang="en-GB" dirty="0"/>
              <a:t>={</a:t>
            </a:r>
            <a:r>
              <a:rPr lang="en-GB" dirty="0" err="1"/>
              <a:t>styles.shape</a:t>
            </a:r>
            <a:r>
              <a:rPr lang="en-GB" dirty="0"/>
              <a:t>}&gt;</a:t>
            </a:r>
          </a:p>
          <a:p>
            <a:r>
              <a:rPr lang="en-GB" dirty="0"/>
              <a:t>      &lt;Header title="Develop. Preview. Ship." /&gt;</a:t>
            </a:r>
          </a:p>
          <a:p>
            <a:r>
              <a:rPr lang="en-GB" dirty="0"/>
              <a:t>      &lt;</a:t>
            </a:r>
            <a:r>
              <a:rPr lang="en-GB" dirty="0" err="1"/>
              <a:t>ul</a:t>
            </a:r>
            <a:r>
              <a:rPr lang="en-GB" dirty="0"/>
              <a:t>&gt;</a:t>
            </a:r>
          </a:p>
          <a:p>
            <a:r>
              <a:rPr lang="en-GB" dirty="0"/>
              <a:t>        {</a:t>
            </a:r>
            <a:r>
              <a:rPr lang="en-GB" dirty="0" err="1"/>
              <a:t>names.map</a:t>
            </a:r>
            <a:r>
              <a:rPr lang="en-GB" dirty="0"/>
              <a:t>((name) =&gt; (</a:t>
            </a:r>
          </a:p>
          <a:p>
            <a:r>
              <a:rPr lang="en-GB" dirty="0"/>
              <a:t>          &lt;li key={name}&gt;{name}&lt;/li&gt;</a:t>
            </a:r>
          </a:p>
          <a:p>
            <a:r>
              <a:rPr lang="en-GB" dirty="0"/>
              <a:t>        ))}</a:t>
            </a:r>
          </a:p>
          <a:p>
            <a:r>
              <a:rPr lang="en-GB" dirty="0"/>
              <a:t>      &lt;/</a:t>
            </a:r>
            <a:r>
              <a:rPr lang="en-GB" dirty="0" err="1"/>
              <a:t>ul</a:t>
            </a:r>
            <a:r>
              <a:rPr lang="en-GB" dirty="0"/>
              <a:t>&gt;</a:t>
            </a:r>
          </a:p>
          <a:p>
            <a:r>
              <a:rPr lang="en-GB" dirty="0"/>
              <a:t>    &lt;/div &gt;</a:t>
            </a:r>
          </a:p>
          <a:p>
            <a:r>
              <a:rPr lang="en-GB" dirty="0"/>
              <a:t>  );</a:t>
            </a:r>
          </a:p>
          <a:p>
            <a:r>
              <a:rPr lang="en-GB" dirty="0"/>
              <a:t>}</a:t>
            </a:r>
          </a:p>
        </p:txBody>
      </p:sp>
      <p:sp>
        <p:nvSpPr>
          <p:cNvPr id="6" name="TextBox 5">
            <a:extLst>
              <a:ext uri="{FF2B5EF4-FFF2-40B4-BE49-F238E27FC236}">
                <a16:creationId xmlns:a16="http://schemas.microsoft.com/office/drawing/2014/main" id="{28A4B662-DC0D-E366-885B-2095A58E81E0}"/>
              </a:ext>
            </a:extLst>
          </p:cNvPr>
          <p:cNvSpPr txBox="1"/>
          <p:nvPr/>
        </p:nvSpPr>
        <p:spPr>
          <a:xfrm>
            <a:off x="4687503" y="0"/>
            <a:ext cx="4350620" cy="307777"/>
          </a:xfrm>
          <a:prstGeom prst="rect">
            <a:avLst/>
          </a:prstGeom>
          <a:noFill/>
        </p:spPr>
        <p:txBody>
          <a:bodyPr wrap="square">
            <a:spAutoFit/>
          </a:bodyPr>
          <a:lstStyle/>
          <a:p>
            <a:r>
              <a:rPr lang="en-GB" sz="1400" i="1" dirty="0"/>
              <a:t>https://nextjs.org/learn/react-foundations/installation</a:t>
            </a:r>
          </a:p>
        </p:txBody>
      </p:sp>
      <p:sp>
        <p:nvSpPr>
          <p:cNvPr id="7" name="TextBox 6">
            <a:extLst>
              <a:ext uri="{FF2B5EF4-FFF2-40B4-BE49-F238E27FC236}">
                <a16:creationId xmlns:a16="http://schemas.microsoft.com/office/drawing/2014/main" id="{BBEA9040-8470-E756-EA77-A4FEA5D4726C}"/>
              </a:ext>
            </a:extLst>
          </p:cNvPr>
          <p:cNvSpPr txBox="1"/>
          <p:nvPr/>
        </p:nvSpPr>
        <p:spPr>
          <a:xfrm>
            <a:off x="325255" y="3017493"/>
            <a:ext cx="2013684" cy="369332"/>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npm</a:t>
            </a:r>
            <a:r>
              <a:rPr lang="en-GB" dirty="0">
                <a:solidFill>
                  <a:schemeClr val="accent1">
                    <a:lumMod val="50000"/>
                  </a:schemeClr>
                </a:solidFill>
              </a:rPr>
              <a:t> run dev</a:t>
            </a:r>
          </a:p>
        </p:txBody>
      </p:sp>
      <p:sp>
        <p:nvSpPr>
          <p:cNvPr id="8" name="TextBox 7">
            <a:extLst>
              <a:ext uri="{FF2B5EF4-FFF2-40B4-BE49-F238E27FC236}">
                <a16:creationId xmlns:a16="http://schemas.microsoft.com/office/drawing/2014/main" id="{ADE0AB11-F577-3B89-FE3D-D10600B62D20}"/>
              </a:ext>
            </a:extLst>
          </p:cNvPr>
          <p:cNvSpPr txBox="1"/>
          <p:nvPr/>
        </p:nvSpPr>
        <p:spPr>
          <a:xfrm>
            <a:off x="173253" y="3471176"/>
            <a:ext cx="2446821" cy="584775"/>
          </a:xfrm>
          <a:prstGeom prst="rect">
            <a:avLst/>
          </a:prstGeom>
          <a:noFill/>
        </p:spPr>
        <p:txBody>
          <a:bodyPr wrap="square" rtlCol="0">
            <a:spAutoFit/>
          </a:bodyPr>
          <a:lstStyle/>
          <a:p>
            <a:r>
              <a:rPr lang="en-GB" sz="1600" i="1" dirty="0"/>
              <a:t>Creates the </a:t>
            </a:r>
            <a:r>
              <a:rPr lang="en-GB" sz="1600" i="1" dirty="0" err="1"/>
              <a:t>tsconfig.json</a:t>
            </a:r>
            <a:r>
              <a:rPr lang="en-GB" sz="1600" i="1" dirty="0"/>
              <a:t> file for us </a:t>
            </a:r>
          </a:p>
        </p:txBody>
      </p:sp>
      <p:sp>
        <p:nvSpPr>
          <p:cNvPr id="9" name="TextBox 8">
            <a:extLst>
              <a:ext uri="{FF2B5EF4-FFF2-40B4-BE49-F238E27FC236}">
                <a16:creationId xmlns:a16="http://schemas.microsoft.com/office/drawing/2014/main" id="{0C1185D4-D62A-E01C-8C59-DD53A7F626CA}"/>
              </a:ext>
            </a:extLst>
          </p:cNvPr>
          <p:cNvSpPr txBox="1"/>
          <p:nvPr/>
        </p:nvSpPr>
        <p:spPr>
          <a:xfrm>
            <a:off x="7407628" y="343492"/>
            <a:ext cx="1595309" cy="369332"/>
          </a:xfrm>
          <a:prstGeom prst="rect">
            <a:avLst/>
          </a:prstGeom>
          <a:noFill/>
        </p:spPr>
        <p:txBody>
          <a:bodyPr wrap="none" rtlCol="0">
            <a:spAutoFit/>
          </a:bodyPr>
          <a:lstStyle/>
          <a:p>
            <a:r>
              <a:rPr lang="en-GB" b="1" dirty="0"/>
              <a:t>app/</a:t>
            </a:r>
            <a:r>
              <a:rPr lang="en-GB" b="1" dirty="0" err="1"/>
              <a:t>page.tsx</a:t>
            </a:r>
            <a:endParaRPr lang="en-GB" b="1" dirty="0"/>
          </a:p>
        </p:txBody>
      </p:sp>
    </p:spTree>
    <p:extLst>
      <p:ext uri="{BB962C8B-B14F-4D97-AF65-F5344CB8AC3E}">
        <p14:creationId xmlns:p14="http://schemas.microsoft.com/office/powerpoint/2010/main" val="2001027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ECDB0-9FEE-D19F-6A60-A1FBB781C5EC}"/>
              </a:ext>
            </a:extLst>
          </p:cNvPr>
          <p:cNvSpPr>
            <a:spLocks noGrp="1"/>
          </p:cNvSpPr>
          <p:nvPr>
            <p:ph type="title"/>
          </p:nvPr>
        </p:nvSpPr>
        <p:spPr/>
        <p:txBody>
          <a:bodyPr/>
          <a:lstStyle/>
          <a:p>
            <a:r>
              <a:rPr lang="en-GB" dirty="0"/>
              <a:t>Exercise: </a:t>
            </a:r>
            <a:r>
              <a:rPr lang="en-GB" dirty="0" err="1"/>
              <a:t>tsconfig.json</a:t>
            </a:r>
            <a:endParaRPr lang="en-GB" dirty="0"/>
          </a:p>
        </p:txBody>
      </p:sp>
      <p:sp>
        <p:nvSpPr>
          <p:cNvPr id="3" name="Content Placeholder 2">
            <a:extLst>
              <a:ext uri="{FF2B5EF4-FFF2-40B4-BE49-F238E27FC236}">
                <a16:creationId xmlns:a16="http://schemas.microsoft.com/office/drawing/2014/main" id="{BBFE8AF4-0EB6-71D1-F250-930AFF7E9003}"/>
              </a:ext>
            </a:extLst>
          </p:cNvPr>
          <p:cNvSpPr>
            <a:spLocks noGrp="1"/>
          </p:cNvSpPr>
          <p:nvPr>
            <p:ph idx="1"/>
          </p:nvPr>
        </p:nvSpPr>
        <p:spPr>
          <a:xfrm>
            <a:off x="1047750" y="844550"/>
            <a:ext cx="7029450" cy="844551"/>
          </a:xfrm>
        </p:spPr>
        <p:txBody>
          <a:bodyPr/>
          <a:lstStyle/>
          <a:p>
            <a:r>
              <a:rPr lang="en-GB" dirty="0"/>
              <a:t>Let’s update the file to point to setup aliases to the modules we are creating, etc.</a:t>
            </a:r>
          </a:p>
        </p:txBody>
      </p:sp>
      <p:sp>
        <p:nvSpPr>
          <p:cNvPr id="4" name="Footer Placeholder 3">
            <a:extLst>
              <a:ext uri="{FF2B5EF4-FFF2-40B4-BE49-F238E27FC236}">
                <a16:creationId xmlns:a16="http://schemas.microsoft.com/office/drawing/2014/main" id="{95B1EBA5-EF09-FA0B-AEB4-7E591981E311}"/>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FA840F81-AF57-BF69-D3B0-D7C873FC6A19}"/>
              </a:ext>
            </a:extLst>
          </p:cNvPr>
          <p:cNvSpPr txBox="1"/>
          <p:nvPr/>
        </p:nvSpPr>
        <p:spPr>
          <a:xfrm>
            <a:off x="1111719" y="2178657"/>
            <a:ext cx="6212456" cy="2031325"/>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50000"/>
                  </a:schemeClr>
                </a:solidFill>
              </a:rPr>
              <a:t> "</a:t>
            </a:r>
            <a:r>
              <a:rPr lang="en-GB" dirty="0" err="1">
                <a:solidFill>
                  <a:schemeClr val="bg1">
                    <a:lumMod val="50000"/>
                  </a:schemeClr>
                </a:solidFill>
              </a:rPr>
              <a:t>compilerOptions</a:t>
            </a:r>
            <a:r>
              <a:rPr lang="en-GB" dirty="0">
                <a:solidFill>
                  <a:schemeClr val="bg1">
                    <a:lumMod val="50000"/>
                  </a:schemeClr>
                </a:solidFill>
              </a:rPr>
              <a:t>": {</a:t>
            </a:r>
          </a:p>
          <a:p>
            <a:r>
              <a:rPr lang="en-GB" dirty="0"/>
              <a:t>    "</a:t>
            </a:r>
            <a:r>
              <a:rPr lang="en-GB" dirty="0" err="1"/>
              <a:t>baseUrl</a:t>
            </a:r>
            <a:r>
              <a:rPr lang="en-GB" dirty="0"/>
              <a:t>": "app/",</a:t>
            </a:r>
          </a:p>
          <a:p>
            <a:r>
              <a:rPr lang="en-GB" dirty="0"/>
              <a:t>    "paths": {</a:t>
            </a:r>
          </a:p>
          <a:p>
            <a:r>
              <a:rPr lang="en-GB" dirty="0"/>
              <a:t>      "@/components/*": ["components/*"],</a:t>
            </a:r>
          </a:p>
          <a:p>
            <a:r>
              <a:rPr lang="en-GB" dirty="0"/>
              <a:t>      "@/*": [“../public/*"]</a:t>
            </a:r>
          </a:p>
          <a:p>
            <a:r>
              <a:rPr lang="en-GB" dirty="0"/>
              <a:t>    },</a:t>
            </a:r>
          </a:p>
          <a:p>
            <a:r>
              <a:rPr lang="en-GB" dirty="0">
                <a:solidFill>
                  <a:schemeClr val="bg1">
                    <a:lumMod val="50000"/>
                  </a:schemeClr>
                </a:solidFill>
              </a:rPr>
              <a:t>    "target": "ES2017",</a:t>
            </a:r>
          </a:p>
        </p:txBody>
      </p:sp>
      <p:sp>
        <p:nvSpPr>
          <p:cNvPr id="6" name="TextBox 5">
            <a:extLst>
              <a:ext uri="{FF2B5EF4-FFF2-40B4-BE49-F238E27FC236}">
                <a16:creationId xmlns:a16="http://schemas.microsoft.com/office/drawing/2014/main" id="{B40DB9FA-77DC-97F3-C633-79F88896F72B}"/>
              </a:ext>
            </a:extLst>
          </p:cNvPr>
          <p:cNvSpPr txBox="1"/>
          <p:nvPr/>
        </p:nvSpPr>
        <p:spPr>
          <a:xfrm>
            <a:off x="5639098" y="1758706"/>
            <a:ext cx="1685077" cy="369332"/>
          </a:xfrm>
          <a:prstGeom prst="rect">
            <a:avLst/>
          </a:prstGeom>
          <a:noFill/>
        </p:spPr>
        <p:txBody>
          <a:bodyPr wrap="none" rtlCol="0">
            <a:spAutoFit/>
          </a:bodyPr>
          <a:lstStyle/>
          <a:p>
            <a:r>
              <a:rPr lang="en-GB" b="1" dirty="0"/>
              <a:t>/</a:t>
            </a:r>
            <a:r>
              <a:rPr lang="en-GB" b="1" dirty="0" err="1"/>
              <a:t>tsconfig.json</a:t>
            </a:r>
            <a:endParaRPr lang="en-GB" b="1" dirty="0"/>
          </a:p>
        </p:txBody>
      </p:sp>
    </p:spTree>
    <p:extLst>
      <p:ext uri="{BB962C8B-B14F-4D97-AF65-F5344CB8AC3E}">
        <p14:creationId xmlns:p14="http://schemas.microsoft.com/office/powerpoint/2010/main" val="1379715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C028A-92B5-912A-69AE-F490A20F2B18}"/>
              </a:ext>
            </a:extLst>
          </p:cNvPr>
          <p:cNvSpPr>
            <a:spLocks noGrp="1"/>
          </p:cNvSpPr>
          <p:nvPr>
            <p:ph type="title"/>
          </p:nvPr>
        </p:nvSpPr>
        <p:spPr/>
        <p:txBody>
          <a:bodyPr/>
          <a:lstStyle/>
          <a:p>
            <a:r>
              <a:rPr lang="en-GB" dirty="0"/>
              <a:t>Exercise: Add Client Side Component</a:t>
            </a:r>
          </a:p>
        </p:txBody>
      </p:sp>
      <p:sp>
        <p:nvSpPr>
          <p:cNvPr id="3" name="Content Placeholder 2">
            <a:extLst>
              <a:ext uri="{FF2B5EF4-FFF2-40B4-BE49-F238E27FC236}">
                <a16:creationId xmlns:a16="http://schemas.microsoft.com/office/drawing/2014/main" id="{9A5351AF-77BC-3A24-B548-A13E03A65B6B}"/>
              </a:ext>
            </a:extLst>
          </p:cNvPr>
          <p:cNvSpPr>
            <a:spLocks noGrp="1"/>
          </p:cNvSpPr>
          <p:nvPr>
            <p:ph idx="1"/>
          </p:nvPr>
        </p:nvSpPr>
        <p:spPr>
          <a:xfrm>
            <a:off x="462012" y="885525"/>
            <a:ext cx="8080409" cy="437950"/>
          </a:xfrm>
        </p:spPr>
        <p:txBody>
          <a:bodyPr/>
          <a:lstStyle/>
          <a:p>
            <a:r>
              <a:rPr lang="en-GB" dirty="0"/>
              <a:t>Create a </a:t>
            </a:r>
            <a:r>
              <a:rPr lang="en-GB" b="1" dirty="0" err="1"/>
              <a:t>likebutton.tsx</a:t>
            </a:r>
            <a:r>
              <a:rPr lang="en-GB" dirty="0"/>
              <a:t> in the </a:t>
            </a:r>
            <a:r>
              <a:rPr lang="en-GB" b="1" dirty="0"/>
              <a:t>app/components</a:t>
            </a:r>
            <a:r>
              <a:rPr lang="en-GB" dirty="0"/>
              <a:t> directory</a:t>
            </a:r>
          </a:p>
        </p:txBody>
      </p:sp>
      <p:sp>
        <p:nvSpPr>
          <p:cNvPr id="4" name="Footer Placeholder 3">
            <a:extLst>
              <a:ext uri="{FF2B5EF4-FFF2-40B4-BE49-F238E27FC236}">
                <a16:creationId xmlns:a16="http://schemas.microsoft.com/office/drawing/2014/main" id="{87B904EF-3334-8C0D-39B9-8F812FC78AF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9696830F-7F43-18B6-8BBE-91B79B05210C}"/>
              </a:ext>
            </a:extLst>
          </p:cNvPr>
          <p:cNvSpPr txBox="1"/>
          <p:nvPr/>
        </p:nvSpPr>
        <p:spPr>
          <a:xfrm>
            <a:off x="733927" y="1920150"/>
            <a:ext cx="6831530" cy="3693319"/>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t>'use client';</a:t>
            </a:r>
          </a:p>
          <a:p>
            <a:r>
              <a:rPr lang="en-GB" dirty="0"/>
              <a:t> </a:t>
            </a:r>
          </a:p>
          <a:p>
            <a:r>
              <a:rPr lang="en-GB" dirty="0"/>
              <a:t>import { </a:t>
            </a:r>
            <a:r>
              <a:rPr lang="en-GB" dirty="0" err="1"/>
              <a:t>useState</a:t>
            </a:r>
            <a:r>
              <a:rPr lang="en-GB" dirty="0"/>
              <a:t> } from 'react';</a:t>
            </a:r>
          </a:p>
          <a:p>
            <a:r>
              <a:rPr lang="en-GB" dirty="0"/>
              <a:t> </a:t>
            </a:r>
          </a:p>
          <a:p>
            <a:r>
              <a:rPr lang="en-GB" dirty="0"/>
              <a:t>export default function </a:t>
            </a:r>
            <a:r>
              <a:rPr lang="en-GB" dirty="0" err="1"/>
              <a:t>LikeButton</a:t>
            </a:r>
            <a:r>
              <a:rPr lang="en-GB" dirty="0"/>
              <a:t>() {</a:t>
            </a:r>
          </a:p>
          <a:p>
            <a:r>
              <a:rPr lang="en-GB" dirty="0"/>
              <a:t>  </a:t>
            </a:r>
            <a:r>
              <a:rPr lang="en-GB" dirty="0" err="1"/>
              <a:t>const</a:t>
            </a:r>
            <a:r>
              <a:rPr lang="en-GB" dirty="0"/>
              <a:t> [likes, </a:t>
            </a:r>
            <a:r>
              <a:rPr lang="en-GB" dirty="0" err="1"/>
              <a:t>setLikes</a:t>
            </a:r>
            <a:r>
              <a:rPr lang="en-GB" dirty="0"/>
              <a:t>] = </a:t>
            </a:r>
            <a:r>
              <a:rPr lang="en-GB" dirty="0" err="1"/>
              <a:t>useState</a:t>
            </a:r>
            <a:r>
              <a:rPr lang="en-GB" dirty="0"/>
              <a:t>(0);</a:t>
            </a:r>
          </a:p>
          <a:p>
            <a:r>
              <a:rPr lang="en-GB" dirty="0"/>
              <a:t> </a:t>
            </a:r>
          </a:p>
          <a:p>
            <a:r>
              <a:rPr lang="en-GB" dirty="0"/>
              <a:t>  function </a:t>
            </a:r>
            <a:r>
              <a:rPr lang="en-GB" dirty="0" err="1"/>
              <a:t>handleClick</a:t>
            </a:r>
            <a:r>
              <a:rPr lang="en-GB" dirty="0"/>
              <a:t>() {</a:t>
            </a:r>
          </a:p>
          <a:p>
            <a:r>
              <a:rPr lang="en-GB" dirty="0"/>
              <a:t>    </a:t>
            </a:r>
            <a:r>
              <a:rPr lang="en-GB" dirty="0" err="1"/>
              <a:t>setLikes</a:t>
            </a:r>
            <a:r>
              <a:rPr lang="en-GB" dirty="0"/>
              <a:t>(likes + 1);</a:t>
            </a:r>
          </a:p>
          <a:p>
            <a:r>
              <a:rPr lang="en-GB" dirty="0"/>
              <a:t>  }</a:t>
            </a:r>
          </a:p>
          <a:p>
            <a:r>
              <a:rPr lang="en-GB" dirty="0"/>
              <a:t> </a:t>
            </a:r>
          </a:p>
          <a:p>
            <a:r>
              <a:rPr lang="en-GB" dirty="0"/>
              <a:t>  return &lt;button </a:t>
            </a:r>
            <a:r>
              <a:rPr lang="en-GB" dirty="0" err="1"/>
              <a:t>onClick</a:t>
            </a:r>
            <a:r>
              <a:rPr lang="en-GB" dirty="0"/>
              <a:t>={</a:t>
            </a:r>
            <a:r>
              <a:rPr lang="en-GB" dirty="0" err="1"/>
              <a:t>handleClick</a:t>
            </a:r>
            <a:r>
              <a:rPr lang="en-GB" dirty="0"/>
              <a:t>}&gt;Like ({likes})&lt;/button&gt;;</a:t>
            </a:r>
          </a:p>
          <a:p>
            <a:r>
              <a:rPr lang="en-GB" dirty="0"/>
              <a:t>}</a:t>
            </a:r>
          </a:p>
        </p:txBody>
      </p:sp>
      <p:sp>
        <p:nvSpPr>
          <p:cNvPr id="6" name="TextBox 5">
            <a:extLst>
              <a:ext uri="{FF2B5EF4-FFF2-40B4-BE49-F238E27FC236}">
                <a16:creationId xmlns:a16="http://schemas.microsoft.com/office/drawing/2014/main" id="{8B5E4390-9324-ED1C-0D8A-DBB45C81AB7E}"/>
              </a:ext>
            </a:extLst>
          </p:cNvPr>
          <p:cNvSpPr txBox="1"/>
          <p:nvPr/>
        </p:nvSpPr>
        <p:spPr>
          <a:xfrm>
            <a:off x="4004497" y="1471985"/>
            <a:ext cx="3595856" cy="369332"/>
          </a:xfrm>
          <a:prstGeom prst="rect">
            <a:avLst/>
          </a:prstGeom>
          <a:noFill/>
        </p:spPr>
        <p:txBody>
          <a:bodyPr wrap="none" rtlCol="0">
            <a:spAutoFit/>
          </a:bodyPr>
          <a:lstStyle/>
          <a:p>
            <a:r>
              <a:rPr lang="en-GB" b="1" dirty="0"/>
              <a:t>app/components/</a:t>
            </a:r>
            <a:r>
              <a:rPr lang="en-GB" b="1" dirty="0" err="1"/>
              <a:t>likebutton.tsx</a:t>
            </a:r>
            <a:endParaRPr lang="en-GB" b="1" dirty="0"/>
          </a:p>
        </p:txBody>
      </p:sp>
    </p:spTree>
    <p:extLst>
      <p:ext uri="{BB962C8B-B14F-4D97-AF65-F5344CB8AC3E}">
        <p14:creationId xmlns:p14="http://schemas.microsoft.com/office/powerpoint/2010/main" val="3655743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85DEC-072D-C985-4FD5-FE3A377C0E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737BA9-4823-132A-EDDD-E8451C3A8DF1}"/>
              </a:ext>
            </a:extLst>
          </p:cNvPr>
          <p:cNvSpPr>
            <a:spLocks noGrp="1"/>
          </p:cNvSpPr>
          <p:nvPr>
            <p:ph type="title"/>
          </p:nvPr>
        </p:nvSpPr>
        <p:spPr/>
        <p:txBody>
          <a:bodyPr/>
          <a:lstStyle/>
          <a:p>
            <a:r>
              <a:rPr lang="en-GB" dirty="0"/>
              <a:t>Exercise: Add Client Side Component</a:t>
            </a:r>
          </a:p>
        </p:txBody>
      </p:sp>
      <p:sp>
        <p:nvSpPr>
          <p:cNvPr id="3" name="Content Placeholder 2">
            <a:extLst>
              <a:ext uri="{FF2B5EF4-FFF2-40B4-BE49-F238E27FC236}">
                <a16:creationId xmlns:a16="http://schemas.microsoft.com/office/drawing/2014/main" id="{BFD255EE-AAA1-7D02-868D-1B6E498E6F49}"/>
              </a:ext>
            </a:extLst>
          </p:cNvPr>
          <p:cNvSpPr>
            <a:spLocks noGrp="1"/>
          </p:cNvSpPr>
          <p:nvPr>
            <p:ph idx="1"/>
          </p:nvPr>
        </p:nvSpPr>
        <p:spPr>
          <a:xfrm>
            <a:off x="462012" y="885525"/>
            <a:ext cx="8080409" cy="437950"/>
          </a:xfrm>
        </p:spPr>
        <p:txBody>
          <a:bodyPr/>
          <a:lstStyle/>
          <a:p>
            <a:r>
              <a:rPr lang="en-GB" dirty="0"/>
              <a:t>Add the </a:t>
            </a:r>
            <a:r>
              <a:rPr lang="en-GB" b="1" dirty="0" err="1"/>
              <a:t>LikeButton</a:t>
            </a:r>
            <a:r>
              <a:rPr lang="en-GB" dirty="0"/>
              <a:t> to the </a:t>
            </a:r>
            <a:r>
              <a:rPr lang="en-GB" b="1" dirty="0" err="1"/>
              <a:t>page.tsx</a:t>
            </a:r>
            <a:r>
              <a:rPr lang="en-GB" b="1" dirty="0"/>
              <a:t> </a:t>
            </a:r>
            <a:r>
              <a:rPr lang="en-GB" dirty="0"/>
              <a:t>file</a:t>
            </a:r>
          </a:p>
        </p:txBody>
      </p:sp>
      <p:sp>
        <p:nvSpPr>
          <p:cNvPr id="4" name="Footer Placeholder 3">
            <a:extLst>
              <a:ext uri="{FF2B5EF4-FFF2-40B4-BE49-F238E27FC236}">
                <a16:creationId xmlns:a16="http://schemas.microsoft.com/office/drawing/2014/main" id="{D7DD5998-A885-4584-F60C-0630D6EB28B2}"/>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AEFF49EC-B553-8A7D-E096-AF42ABFBFCFE}"/>
              </a:ext>
            </a:extLst>
          </p:cNvPr>
          <p:cNvSpPr txBox="1"/>
          <p:nvPr/>
        </p:nvSpPr>
        <p:spPr>
          <a:xfrm>
            <a:off x="709864" y="1905713"/>
            <a:ext cx="6831530" cy="3970318"/>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solidFill>
                  <a:schemeClr val="bg1">
                    <a:lumMod val="65000"/>
                  </a:schemeClr>
                </a:solidFill>
              </a:rPr>
              <a:t>import styles from './page.module.css';</a:t>
            </a:r>
          </a:p>
          <a:p>
            <a:r>
              <a:rPr lang="en-GB" b="1" dirty="0"/>
              <a:t>import </a:t>
            </a:r>
            <a:r>
              <a:rPr lang="en-GB" b="1" dirty="0" err="1"/>
              <a:t>LikeButton</a:t>
            </a:r>
            <a:r>
              <a:rPr lang="en-GB" b="1" dirty="0"/>
              <a:t> from '@/components/</a:t>
            </a:r>
            <a:r>
              <a:rPr lang="en-GB" b="1" dirty="0" err="1"/>
              <a:t>likebutton</a:t>
            </a:r>
            <a:r>
              <a:rPr lang="en-GB" b="1" dirty="0"/>
              <a:t>’;</a:t>
            </a:r>
          </a:p>
          <a:p>
            <a:r>
              <a:rPr lang="en-GB" b="1" dirty="0">
                <a:solidFill>
                  <a:schemeClr val="bg1">
                    <a:lumMod val="65000"/>
                  </a:schemeClr>
                </a:solidFill>
              </a:rPr>
              <a:t>……… </a:t>
            </a:r>
          </a:p>
          <a:p>
            <a:r>
              <a:rPr lang="en-GB" b="1" dirty="0">
                <a:solidFill>
                  <a:schemeClr val="bg1">
                    <a:lumMod val="65000"/>
                  </a:schemeClr>
                </a:solidFill>
              </a:rPr>
              <a:t>return (</a:t>
            </a:r>
          </a:p>
          <a:p>
            <a:r>
              <a:rPr lang="en-GB" b="1" dirty="0">
                <a:solidFill>
                  <a:schemeClr val="bg1">
                    <a:lumMod val="65000"/>
                  </a:schemeClr>
                </a:solidFill>
              </a:rPr>
              <a:t>    &lt;div </a:t>
            </a:r>
            <a:r>
              <a:rPr lang="en-GB" b="1" dirty="0" err="1">
                <a:solidFill>
                  <a:schemeClr val="bg1">
                    <a:lumMod val="65000"/>
                  </a:schemeClr>
                </a:solidFill>
              </a:rPr>
              <a:t>className</a:t>
            </a:r>
            <a:r>
              <a:rPr lang="en-GB" b="1" dirty="0">
                <a:solidFill>
                  <a:schemeClr val="bg1">
                    <a:lumMod val="65000"/>
                  </a:schemeClr>
                </a:solidFill>
              </a:rPr>
              <a:t>={</a:t>
            </a:r>
            <a:r>
              <a:rPr lang="en-GB" b="1" dirty="0" err="1">
                <a:solidFill>
                  <a:schemeClr val="bg1">
                    <a:lumMod val="65000"/>
                  </a:schemeClr>
                </a:solidFill>
              </a:rPr>
              <a:t>styles.shape</a:t>
            </a:r>
            <a:r>
              <a:rPr lang="en-GB" b="1" dirty="0">
                <a:solidFill>
                  <a:schemeClr val="bg1">
                    <a:lumMod val="65000"/>
                  </a:schemeClr>
                </a:solidFill>
              </a:rPr>
              <a:t>}&gt;</a:t>
            </a:r>
          </a:p>
          <a:p>
            <a:r>
              <a:rPr lang="en-GB" b="1" dirty="0">
                <a:solidFill>
                  <a:schemeClr val="bg1">
                    <a:lumMod val="65000"/>
                  </a:schemeClr>
                </a:solidFill>
              </a:rPr>
              <a:t>      &lt;Header title="Develop. Preview. Ship." /&gt;</a:t>
            </a:r>
          </a:p>
          <a:p>
            <a:r>
              <a:rPr lang="en-GB" b="1" dirty="0">
                <a:solidFill>
                  <a:schemeClr val="bg1">
                    <a:lumMod val="65000"/>
                  </a:schemeClr>
                </a:solidFill>
              </a:rPr>
              <a:t>      &lt;</a:t>
            </a:r>
            <a:r>
              <a:rPr lang="en-GB" b="1" dirty="0" err="1">
                <a:solidFill>
                  <a:schemeClr val="bg1">
                    <a:lumMod val="65000"/>
                  </a:schemeClr>
                </a:solidFill>
              </a:rPr>
              <a:t>ul</a:t>
            </a:r>
            <a:r>
              <a:rPr lang="en-GB" b="1" dirty="0">
                <a:solidFill>
                  <a:schemeClr val="bg1">
                    <a:lumMod val="65000"/>
                  </a:schemeClr>
                </a:solidFill>
              </a:rPr>
              <a:t>&gt;</a:t>
            </a:r>
          </a:p>
          <a:p>
            <a:r>
              <a:rPr lang="en-GB" b="1" dirty="0">
                <a:solidFill>
                  <a:schemeClr val="bg1">
                    <a:lumMod val="65000"/>
                  </a:schemeClr>
                </a:solidFill>
              </a:rPr>
              <a:t>        {</a:t>
            </a:r>
            <a:r>
              <a:rPr lang="en-GB" b="1" dirty="0" err="1">
                <a:solidFill>
                  <a:schemeClr val="bg1">
                    <a:lumMod val="65000"/>
                  </a:schemeClr>
                </a:solidFill>
              </a:rPr>
              <a:t>names.map</a:t>
            </a:r>
            <a:r>
              <a:rPr lang="en-GB" b="1" dirty="0">
                <a:solidFill>
                  <a:schemeClr val="bg1">
                    <a:lumMod val="65000"/>
                  </a:schemeClr>
                </a:solidFill>
              </a:rPr>
              <a:t>((name) =&gt; (</a:t>
            </a:r>
          </a:p>
          <a:p>
            <a:r>
              <a:rPr lang="en-GB" b="1" dirty="0">
                <a:solidFill>
                  <a:schemeClr val="bg1">
                    <a:lumMod val="65000"/>
                  </a:schemeClr>
                </a:solidFill>
              </a:rPr>
              <a:t>          &lt;li key={name}&gt;{name}&lt;/li&gt;</a:t>
            </a:r>
          </a:p>
          <a:p>
            <a:r>
              <a:rPr lang="en-GB" b="1" dirty="0">
                <a:solidFill>
                  <a:schemeClr val="bg1">
                    <a:lumMod val="65000"/>
                  </a:schemeClr>
                </a:solidFill>
              </a:rPr>
              <a:t>        ))}</a:t>
            </a:r>
          </a:p>
          <a:p>
            <a:r>
              <a:rPr lang="en-GB" b="1" dirty="0">
                <a:solidFill>
                  <a:schemeClr val="bg1">
                    <a:lumMod val="65000"/>
                  </a:schemeClr>
                </a:solidFill>
              </a:rPr>
              <a:t>      &lt;/</a:t>
            </a:r>
            <a:r>
              <a:rPr lang="en-GB" b="1" dirty="0" err="1">
                <a:solidFill>
                  <a:schemeClr val="bg1">
                    <a:lumMod val="65000"/>
                  </a:schemeClr>
                </a:solidFill>
              </a:rPr>
              <a:t>ul</a:t>
            </a:r>
            <a:r>
              <a:rPr lang="en-GB" b="1" dirty="0">
                <a:solidFill>
                  <a:schemeClr val="bg1">
                    <a:lumMod val="65000"/>
                  </a:schemeClr>
                </a:solidFill>
              </a:rPr>
              <a:t>&gt;</a:t>
            </a:r>
          </a:p>
          <a:p>
            <a:r>
              <a:rPr lang="en-GB" b="1" dirty="0">
                <a:solidFill>
                  <a:schemeClr val="bg1">
                    <a:lumMod val="50000"/>
                  </a:schemeClr>
                </a:solidFill>
              </a:rPr>
              <a:t>      </a:t>
            </a:r>
            <a:r>
              <a:rPr lang="en-GB" b="1" dirty="0"/>
              <a:t>&lt;</a:t>
            </a:r>
            <a:r>
              <a:rPr lang="en-GB" b="1" dirty="0" err="1"/>
              <a:t>LikeButton</a:t>
            </a:r>
            <a:r>
              <a:rPr lang="en-GB" b="1" dirty="0"/>
              <a:t> /&gt;</a:t>
            </a:r>
          </a:p>
          <a:p>
            <a:r>
              <a:rPr lang="en-GB" b="1" dirty="0">
                <a:solidFill>
                  <a:schemeClr val="bg1">
                    <a:lumMod val="65000"/>
                  </a:schemeClr>
                </a:solidFill>
              </a:rPr>
              <a:t>    &lt;/div &gt;</a:t>
            </a:r>
          </a:p>
          <a:p>
            <a:r>
              <a:rPr lang="en-GB" b="1" dirty="0">
                <a:solidFill>
                  <a:schemeClr val="bg1">
                    <a:lumMod val="65000"/>
                  </a:schemeClr>
                </a:solidFill>
              </a:rPr>
              <a:t>  );</a:t>
            </a:r>
            <a:endParaRPr lang="en-GB" dirty="0">
              <a:solidFill>
                <a:schemeClr val="bg1">
                  <a:lumMod val="65000"/>
                </a:schemeClr>
              </a:solidFill>
            </a:endParaRPr>
          </a:p>
        </p:txBody>
      </p:sp>
      <p:sp>
        <p:nvSpPr>
          <p:cNvPr id="6" name="TextBox 5">
            <a:extLst>
              <a:ext uri="{FF2B5EF4-FFF2-40B4-BE49-F238E27FC236}">
                <a16:creationId xmlns:a16="http://schemas.microsoft.com/office/drawing/2014/main" id="{0EE6EC60-E689-BCE4-C34C-C9A5543D9525}"/>
              </a:ext>
            </a:extLst>
          </p:cNvPr>
          <p:cNvSpPr txBox="1"/>
          <p:nvPr/>
        </p:nvSpPr>
        <p:spPr>
          <a:xfrm>
            <a:off x="5946085" y="1469456"/>
            <a:ext cx="1595309" cy="369332"/>
          </a:xfrm>
          <a:prstGeom prst="rect">
            <a:avLst/>
          </a:prstGeom>
          <a:noFill/>
        </p:spPr>
        <p:txBody>
          <a:bodyPr wrap="none" rtlCol="0">
            <a:spAutoFit/>
          </a:bodyPr>
          <a:lstStyle/>
          <a:p>
            <a:r>
              <a:rPr lang="en-GB" b="1" dirty="0"/>
              <a:t>app/</a:t>
            </a:r>
            <a:r>
              <a:rPr lang="en-GB" b="1" dirty="0" err="1"/>
              <a:t>page.tsx</a:t>
            </a:r>
            <a:endParaRPr lang="en-GB" b="1" dirty="0"/>
          </a:p>
        </p:txBody>
      </p:sp>
    </p:spTree>
    <p:extLst>
      <p:ext uri="{BB962C8B-B14F-4D97-AF65-F5344CB8AC3E}">
        <p14:creationId xmlns:p14="http://schemas.microsoft.com/office/powerpoint/2010/main" val="1713729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3E1F3-832B-9293-9D94-831E4487A3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00D10A-1F36-A7BF-B1D1-3E5B16ED98EA}"/>
              </a:ext>
            </a:extLst>
          </p:cNvPr>
          <p:cNvSpPr>
            <a:spLocks noGrp="1"/>
          </p:cNvSpPr>
          <p:nvPr>
            <p:ph type="title"/>
          </p:nvPr>
        </p:nvSpPr>
        <p:spPr/>
        <p:txBody>
          <a:bodyPr/>
          <a:lstStyle/>
          <a:p>
            <a:r>
              <a:rPr lang="en-GB" dirty="0"/>
              <a:t>Exercise: CSS</a:t>
            </a:r>
          </a:p>
        </p:txBody>
      </p:sp>
      <p:sp>
        <p:nvSpPr>
          <p:cNvPr id="3" name="Content Placeholder 2">
            <a:extLst>
              <a:ext uri="{FF2B5EF4-FFF2-40B4-BE49-F238E27FC236}">
                <a16:creationId xmlns:a16="http://schemas.microsoft.com/office/drawing/2014/main" id="{94193367-6710-0D3B-A0E5-22F220D97B8E}"/>
              </a:ext>
            </a:extLst>
          </p:cNvPr>
          <p:cNvSpPr>
            <a:spLocks noGrp="1"/>
          </p:cNvSpPr>
          <p:nvPr>
            <p:ph idx="1"/>
          </p:nvPr>
        </p:nvSpPr>
        <p:spPr>
          <a:xfrm>
            <a:off x="413886" y="675883"/>
            <a:ext cx="8244038" cy="558265"/>
          </a:xfrm>
        </p:spPr>
        <p:txBody>
          <a:bodyPr/>
          <a:lstStyle/>
          <a:p>
            <a:r>
              <a:rPr lang="en-GB" dirty="0"/>
              <a:t>Add a </a:t>
            </a:r>
            <a:r>
              <a:rPr lang="en-GB" b="1" dirty="0"/>
              <a:t>page.module.css </a:t>
            </a:r>
            <a:r>
              <a:rPr lang="en-GB" dirty="0"/>
              <a:t>file to the </a:t>
            </a:r>
            <a:r>
              <a:rPr lang="en-GB" b="1" dirty="0"/>
              <a:t>app </a:t>
            </a:r>
            <a:r>
              <a:rPr lang="en-GB" dirty="0"/>
              <a:t>directory</a:t>
            </a:r>
            <a:endParaRPr lang="en-GB" b="1" dirty="0"/>
          </a:p>
          <a:p>
            <a:r>
              <a:rPr lang="en-GB" dirty="0"/>
              <a:t>Link it to the </a:t>
            </a:r>
            <a:r>
              <a:rPr lang="en-GB" b="1" dirty="0"/>
              <a:t>app/page.module.css</a:t>
            </a:r>
            <a:r>
              <a:rPr lang="en-GB" dirty="0"/>
              <a:t> must end in </a:t>
            </a:r>
            <a:r>
              <a:rPr lang="en-GB" b="1" dirty="0"/>
              <a:t>.module.css</a:t>
            </a:r>
            <a:endParaRPr lang="en-GB" dirty="0"/>
          </a:p>
        </p:txBody>
      </p:sp>
      <p:sp>
        <p:nvSpPr>
          <p:cNvPr id="4" name="Footer Placeholder 3">
            <a:extLst>
              <a:ext uri="{FF2B5EF4-FFF2-40B4-BE49-F238E27FC236}">
                <a16:creationId xmlns:a16="http://schemas.microsoft.com/office/drawing/2014/main" id="{CCB9C43E-329F-33BD-2640-A9B0AD4B9505}"/>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7065F726-F3BE-7DD4-49D8-FB3206DB5227}"/>
              </a:ext>
            </a:extLst>
          </p:cNvPr>
          <p:cNvSpPr txBox="1"/>
          <p:nvPr/>
        </p:nvSpPr>
        <p:spPr>
          <a:xfrm>
            <a:off x="125096" y="2115130"/>
            <a:ext cx="4150894" cy="92333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.shape {</a:t>
            </a:r>
          </a:p>
          <a:p>
            <a:r>
              <a:rPr lang="en-GB" dirty="0"/>
              <a:t>    background-</a:t>
            </a:r>
            <a:r>
              <a:rPr lang="en-GB" dirty="0" err="1"/>
              <a:t>color</a:t>
            </a:r>
            <a:r>
              <a:rPr lang="en-GB" dirty="0"/>
              <a:t>: </a:t>
            </a:r>
            <a:r>
              <a:rPr lang="en-GB" dirty="0" err="1"/>
              <a:t>lightblue</a:t>
            </a:r>
            <a:r>
              <a:rPr lang="en-GB" dirty="0"/>
              <a:t>;</a:t>
            </a:r>
          </a:p>
          <a:p>
            <a:r>
              <a:rPr lang="en-GB" dirty="0"/>
              <a:t>}</a:t>
            </a:r>
          </a:p>
        </p:txBody>
      </p:sp>
      <p:sp>
        <p:nvSpPr>
          <p:cNvPr id="5" name="TextBox 4">
            <a:extLst>
              <a:ext uri="{FF2B5EF4-FFF2-40B4-BE49-F238E27FC236}">
                <a16:creationId xmlns:a16="http://schemas.microsoft.com/office/drawing/2014/main" id="{8710B286-D1C4-CC04-8027-F138018E3C27}"/>
              </a:ext>
            </a:extLst>
          </p:cNvPr>
          <p:cNvSpPr txBox="1"/>
          <p:nvPr/>
        </p:nvSpPr>
        <p:spPr>
          <a:xfrm>
            <a:off x="79375" y="1745798"/>
            <a:ext cx="2595582" cy="369332"/>
          </a:xfrm>
          <a:prstGeom prst="rect">
            <a:avLst/>
          </a:prstGeom>
          <a:noFill/>
        </p:spPr>
        <p:txBody>
          <a:bodyPr wrap="none" rtlCol="0">
            <a:spAutoFit/>
          </a:bodyPr>
          <a:lstStyle/>
          <a:p>
            <a:r>
              <a:rPr lang="en-GB" b="1" dirty="0"/>
              <a:t>app/page.module.css</a:t>
            </a:r>
          </a:p>
        </p:txBody>
      </p:sp>
      <p:sp>
        <p:nvSpPr>
          <p:cNvPr id="7" name="TextBox 6">
            <a:extLst>
              <a:ext uri="{FF2B5EF4-FFF2-40B4-BE49-F238E27FC236}">
                <a16:creationId xmlns:a16="http://schemas.microsoft.com/office/drawing/2014/main" id="{6C0BF650-CC62-6EB4-9D72-26D1A35DFE32}"/>
              </a:ext>
            </a:extLst>
          </p:cNvPr>
          <p:cNvSpPr txBox="1"/>
          <p:nvPr/>
        </p:nvSpPr>
        <p:spPr>
          <a:xfrm>
            <a:off x="4490988" y="1867412"/>
            <a:ext cx="4653012" cy="3139321"/>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65000"/>
                  </a:schemeClr>
                </a:solidFill>
              </a:rPr>
              <a:t>import </a:t>
            </a:r>
            <a:r>
              <a:rPr lang="en-GB" dirty="0" err="1">
                <a:solidFill>
                  <a:schemeClr val="bg1">
                    <a:lumMod val="65000"/>
                  </a:schemeClr>
                </a:solidFill>
              </a:rPr>
              <a:t>LikeButton</a:t>
            </a:r>
            <a:r>
              <a:rPr lang="en-GB" dirty="0">
                <a:solidFill>
                  <a:schemeClr val="bg1">
                    <a:lumMod val="65000"/>
                  </a:schemeClr>
                </a:solidFill>
              </a:rPr>
              <a:t> from './</a:t>
            </a:r>
            <a:r>
              <a:rPr lang="en-GB" dirty="0" err="1">
                <a:solidFill>
                  <a:schemeClr val="bg1">
                    <a:lumMod val="65000"/>
                  </a:schemeClr>
                </a:solidFill>
              </a:rPr>
              <a:t>likebutton</a:t>
            </a:r>
            <a:r>
              <a:rPr lang="en-GB" dirty="0">
                <a:solidFill>
                  <a:schemeClr val="bg1">
                    <a:lumMod val="65000"/>
                  </a:schemeClr>
                </a:solidFill>
              </a:rPr>
              <a:t>';</a:t>
            </a:r>
          </a:p>
          <a:p>
            <a:r>
              <a:rPr lang="en-GB" b="1" dirty="0"/>
              <a:t>import styles from ./page.module.css';</a:t>
            </a:r>
          </a:p>
          <a:p>
            <a:endParaRPr lang="en-GB" dirty="0"/>
          </a:p>
          <a:p>
            <a:r>
              <a:rPr lang="en-GB" dirty="0">
                <a:solidFill>
                  <a:schemeClr val="bg1">
                    <a:lumMod val="65000"/>
                  </a:schemeClr>
                </a:solidFill>
              </a:rPr>
              <a:t>function Header({ title })</a:t>
            </a:r>
          </a:p>
          <a:p>
            <a:r>
              <a:rPr lang="en-GB" dirty="0">
                <a:solidFill>
                  <a:schemeClr val="bg1">
                    <a:lumMod val="65000"/>
                  </a:schemeClr>
                </a:solidFill>
              </a:rPr>
              <a:t>{</a:t>
            </a:r>
          </a:p>
          <a:p>
            <a:r>
              <a:rPr lang="en-GB" dirty="0">
                <a:solidFill>
                  <a:schemeClr val="bg1">
                    <a:lumMod val="65000"/>
                  </a:schemeClr>
                </a:solidFill>
              </a:rPr>
              <a:t>……..</a:t>
            </a:r>
          </a:p>
          <a:p>
            <a:r>
              <a:rPr lang="en-GB" dirty="0">
                <a:solidFill>
                  <a:schemeClr val="bg1">
                    <a:lumMod val="65000"/>
                  </a:schemeClr>
                </a:solidFill>
              </a:rPr>
              <a:t> return (</a:t>
            </a:r>
          </a:p>
          <a:p>
            <a:r>
              <a:rPr lang="en-GB" dirty="0"/>
              <a:t>   </a:t>
            </a:r>
            <a:r>
              <a:rPr lang="en-GB" dirty="0">
                <a:solidFill>
                  <a:schemeClr val="bg1">
                    <a:lumMod val="65000"/>
                  </a:schemeClr>
                </a:solidFill>
              </a:rPr>
              <a:t> &lt;div </a:t>
            </a:r>
            <a:r>
              <a:rPr lang="en-GB" b="1" dirty="0" err="1"/>
              <a:t>className</a:t>
            </a:r>
            <a:r>
              <a:rPr lang="en-GB" b="1" dirty="0"/>
              <a:t>={</a:t>
            </a:r>
            <a:r>
              <a:rPr lang="en-GB" b="1" dirty="0" err="1"/>
              <a:t>styles.shape</a:t>
            </a:r>
            <a:r>
              <a:rPr lang="en-GB" b="1" dirty="0"/>
              <a:t>}</a:t>
            </a:r>
            <a:r>
              <a:rPr lang="en-GB" dirty="0">
                <a:solidFill>
                  <a:schemeClr val="bg1">
                    <a:lumMod val="65000"/>
                  </a:schemeClr>
                </a:solidFill>
              </a:rPr>
              <a:t>&gt;</a:t>
            </a:r>
          </a:p>
          <a:p>
            <a:r>
              <a:rPr lang="en-GB" dirty="0">
                <a:solidFill>
                  <a:schemeClr val="bg1">
                    <a:lumMod val="65000"/>
                  </a:schemeClr>
                </a:solidFill>
              </a:rPr>
              <a:t>      &lt;Header title="Develop. Preview. Ship." /&gt;</a:t>
            </a:r>
          </a:p>
          <a:p>
            <a:r>
              <a:rPr lang="en-GB" dirty="0">
                <a:solidFill>
                  <a:schemeClr val="bg1">
                    <a:lumMod val="65000"/>
                  </a:schemeClr>
                </a:solidFill>
              </a:rPr>
              <a:t>      &lt;</a:t>
            </a:r>
            <a:r>
              <a:rPr lang="en-GB" dirty="0" err="1">
                <a:solidFill>
                  <a:schemeClr val="bg1">
                    <a:lumMod val="65000"/>
                  </a:schemeClr>
                </a:solidFill>
              </a:rPr>
              <a:t>ul</a:t>
            </a:r>
            <a:r>
              <a:rPr lang="en-GB" dirty="0">
                <a:solidFill>
                  <a:schemeClr val="bg1">
                    <a:lumMod val="65000"/>
                  </a:schemeClr>
                </a:solidFill>
              </a:rPr>
              <a:t>&gt;</a:t>
            </a:r>
          </a:p>
        </p:txBody>
      </p:sp>
      <p:sp>
        <p:nvSpPr>
          <p:cNvPr id="8" name="TextBox 7">
            <a:extLst>
              <a:ext uri="{FF2B5EF4-FFF2-40B4-BE49-F238E27FC236}">
                <a16:creationId xmlns:a16="http://schemas.microsoft.com/office/drawing/2014/main" id="{47ACD914-C605-A448-5267-2FB170E5D60E}"/>
              </a:ext>
            </a:extLst>
          </p:cNvPr>
          <p:cNvSpPr txBox="1"/>
          <p:nvPr/>
        </p:nvSpPr>
        <p:spPr>
          <a:xfrm>
            <a:off x="4425216" y="1448153"/>
            <a:ext cx="1582484" cy="369332"/>
          </a:xfrm>
          <a:prstGeom prst="rect">
            <a:avLst/>
          </a:prstGeom>
          <a:noFill/>
        </p:spPr>
        <p:txBody>
          <a:bodyPr wrap="none" rtlCol="0">
            <a:spAutoFit/>
          </a:bodyPr>
          <a:lstStyle/>
          <a:p>
            <a:r>
              <a:rPr lang="en-GB" b="1" dirty="0"/>
              <a:t>app/</a:t>
            </a:r>
            <a:r>
              <a:rPr lang="en-GB" b="1" dirty="0" err="1"/>
              <a:t>page.tsx</a:t>
            </a:r>
            <a:endParaRPr lang="en-GB" b="1" dirty="0"/>
          </a:p>
        </p:txBody>
      </p:sp>
      <p:sp>
        <p:nvSpPr>
          <p:cNvPr id="9" name="TextBox 8">
            <a:extLst>
              <a:ext uri="{FF2B5EF4-FFF2-40B4-BE49-F238E27FC236}">
                <a16:creationId xmlns:a16="http://schemas.microsoft.com/office/drawing/2014/main" id="{23B5A069-3B98-1C9D-C133-9D8B1AC9682B}"/>
              </a:ext>
            </a:extLst>
          </p:cNvPr>
          <p:cNvSpPr txBox="1"/>
          <p:nvPr/>
        </p:nvSpPr>
        <p:spPr>
          <a:xfrm>
            <a:off x="79375" y="5441182"/>
            <a:ext cx="4150894" cy="92333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body {</a:t>
            </a:r>
          </a:p>
          <a:p>
            <a:r>
              <a:rPr lang="en-GB" dirty="0"/>
              <a:t>    background-</a:t>
            </a:r>
            <a:r>
              <a:rPr lang="en-GB" dirty="0" err="1"/>
              <a:t>color</a:t>
            </a:r>
            <a:r>
              <a:rPr lang="en-GB" dirty="0"/>
              <a:t>: </a:t>
            </a:r>
            <a:r>
              <a:rPr lang="en-GB" dirty="0" err="1"/>
              <a:t>lightpink</a:t>
            </a:r>
            <a:r>
              <a:rPr lang="en-GB" dirty="0"/>
              <a:t>;</a:t>
            </a:r>
          </a:p>
          <a:p>
            <a:r>
              <a:rPr lang="en-GB" dirty="0"/>
              <a:t>}</a:t>
            </a:r>
          </a:p>
        </p:txBody>
      </p:sp>
      <p:sp>
        <p:nvSpPr>
          <p:cNvPr id="10" name="TextBox 9">
            <a:extLst>
              <a:ext uri="{FF2B5EF4-FFF2-40B4-BE49-F238E27FC236}">
                <a16:creationId xmlns:a16="http://schemas.microsoft.com/office/drawing/2014/main" id="{5E4EA4D9-8D61-9AE8-76BE-05C2F671D09A}"/>
              </a:ext>
            </a:extLst>
          </p:cNvPr>
          <p:cNvSpPr txBox="1"/>
          <p:nvPr/>
        </p:nvSpPr>
        <p:spPr>
          <a:xfrm>
            <a:off x="33654" y="5071850"/>
            <a:ext cx="2056973" cy="369332"/>
          </a:xfrm>
          <a:prstGeom prst="rect">
            <a:avLst/>
          </a:prstGeom>
          <a:noFill/>
        </p:spPr>
        <p:txBody>
          <a:bodyPr wrap="none" rtlCol="0">
            <a:spAutoFit/>
          </a:bodyPr>
          <a:lstStyle/>
          <a:p>
            <a:r>
              <a:rPr lang="en-GB" b="1" dirty="0"/>
              <a:t>public/global.css</a:t>
            </a:r>
          </a:p>
        </p:txBody>
      </p:sp>
      <p:sp>
        <p:nvSpPr>
          <p:cNvPr id="11" name="TextBox 10">
            <a:extLst>
              <a:ext uri="{FF2B5EF4-FFF2-40B4-BE49-F238E27FC236}">
                <a16:creationId xmlns:a16="http://schemas.microsoft.com/office/drawing/2014/main" id="{45A022C6-C7C7-457A-C245-2543B10C947D}"/>
              </a:ext>
            </a:extLst>
          </p:cNvPr>
          <p:cNvSpPr txBox="1"/>
          <p:nvPr/>
        </p:nvSpPr>
        <p:spPr>
          <a:xfrm>
            <a:off x="4507030" y="5441182"/>
            <a:ext cx="4150894" cy="1200329"/>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t>import '@/global.css'</a:t>
            </a:r>
          </a:p>
          <a:p>
            <a:endParaRPr lang="en-GB" dirty="0"/>
          </a:p>
          <a:p>
            <a:r>
              <a:rPr lang="en-GB" dirty="0">
                <a:solidFill>
                  <a:schemeClr val="bg1">
                    <a:lumMod val="65000"/>
                  </a:schemeClr>
                </a:solidFill>
              </a:rPr>
              <a:t>export </a:t>
            </a:r>
            <a:r>
              <a:rPr lang="en-GB" dirty="0" err="1">
                <a:solidFill>
                  <a:schemeClr val="bg1">
                    <a:lumMod val="65000"/>
                  </a:schemeClr>
                </a:solidFill>
              </a:rPr>
              <a:t>const</a:t>
            </a:r>
            <a:r>
              <a:rPr lang="en-GB" dirty="0">
                <a:solidFill>
                  <a:schemeClr val="bg1">
                    <a:lumMod val="65000"/>
                  </a:schemeClr>
                </a:solidFill>
              </a:rPr>
              <a:t> metadata = {</a:t>
            </a:r>
          </a:p>
          <a:p>
            <a:r>
              <a:rPr lang="en-GB" dirty="0">
                <a:solidFill>
                  <a:schemeClr val="bg1">
                    <a:lumMod val="65000"/>
                  </a:schemeClr>
                </a:solidFill>
              </a:rPr>
              <a:t>….</a:t>
            </a:r>
          </a:p>
        </p:txBody>
      </p:sp>
      <p:sp>
        <p:nvSpPr>
          <p:cNvPr id="12" name="TextBox 11">
            <a:extLst>
              <a:ext uri="{FF2B5EF4-FFF2-40B4-BE49-F238E27FC236}">
                <a16:creationId xmlns:a16="http://schemas.microsoft.com/office/drawing/2014/main" id="{DD4E89D8-B90E-EC54-C476-D1CB6BB3B97F}"/>
              </a:ext>
            </a:extLst>
          </p:cNvPr>
          <p:cNvSpPr txBox="1"/>
          <p:nvPr/>
        </p:nvSpPr>
        <p:spPr>
          <a:xfrm>
            <a:off x="4461309" y="5071850"/>
            <a:ext cx="1595309" cy="369332"/>
          </a:xfrm>
          <a:prstGeom prst="rect">
            <a:avLst/>
          </a:prstGeom>
          <a:noFill/>
        </p:spPr>
        <p:txBody>
          <a:bodyPr wrap="none" rtlCol="0">
            <a:spAutoFit/>
          </a:bodyPr>
          <a:lstStyle/>
          <a:p>
            <a:r>
              <a:rPr lang="en-GB" b="1" dirty="0"/>
              <a:t>app/layout.js</a:t>
            </a:r>
          </a:p>
        </p:txBody>
      </p:sp>
    </p:spTree>
    <p:extLst>
      <p:ext uri="{BB962C8B-B14F-4D97-AF65-F5344CB8AC3E}">
        <p14:creationId xmlns:p14="http://schemas.microsoft.com/office/powerpoint/2010/main" val="3932156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98E91-2B57-E4B9-9FB3-CE43AA8D437F}"/>
              </a:ext>
            </a:extLst>
          </p:cNvPr>
          <p:cNvSpPr>
            <a:spLocks noGrp="1"/>
          </p:cNvSpPr>
          <p:nvPr>
            <p:ph type="title"/>
          </p:nvPr>
        </p:nvSpPr>
        <p:spPr/>
        <p:txBody>
          <a:bodyPr/>
          <a:lstStyle/>
          <a:p>
            <a:r>
              <a:rPr lang="en-GB" dirty="0"/>
              <a:t>Image</a:t>
            </a:r>
          </a:p>
        </p:txBody>
      </p:sp>
      <p:sp>
        <p:nvSpPr>
          <p:cNvPr id="3" name="Content Placeholder 2">
            <a:extLst>
              <a:ext uri="{FF2B5EF4-FFF2-40B4-BE49-F238E27FC236}">
                <a16:creationId xmlns:a16="http://schemas.microsoft.com/office/drawing/2014/main" id="{2D080077-FDF8-9BEB-F575-289A3D2B4A0B}"/>
              </a:ext>
            </a:extLst>
          </p:cNvPr>
          <p:cNvSpPr>
            <a:spLocks noGrp="1"/>
          </p:cNvSpPr>
          <p:nvPr>
            <p:ph idx="1"/>
          </p:nvPr>
        </p:nvSpPr>
        <p:spPr>
          <a:xfrm>
            <a:off x="257175" y="844551"/>
            <a:ext cx="8629650" cy="772494"/>
          </a:xfrm>
        </p:spPr>
        <p:txBody>
          <a:bodyPr/>
          <a:lstStyle/>
          <a:p>
            <a:r>
              <a:rPr lang="en-GB" dirty="0"/>
              <a:t>The Next.js &lt;Image&gt; component extends the HTML &lt;</a:t>
            </a:r>
            <a:r>
              <a:rPr lang="en-GB" dirty="0" err="1"/>
              <a:t>img</a:t>
            </a:r>
            <a:r>
              <a:rPr lang="en-GB" dirty="0"/>
              <a:t>&gt; element to provide:</a:t>
            </a:r>
          </a:p>
          <a:p>
            <a:endParaRPr lang="en-GB" dirty="0"/>
          </a:p>
        </p:txBody>
      </p:sp>
      <p:sp>
        <p:nvSpPr>
          <p:cNvPr id="4" name="Footer Placeholder 3">
            <a:extLst>
              <a:ext uri="{FF2B5EF4-FFF2-40B4-BE49-F238E27FC236}">
                <a16:creationId xmlns:a16="http://schemas.microsoft.com/office/drawing/2014/main" id="{947F9238-62E2-39DA-0260-A75D631DFA36}"/>
              </a:ext>
            </a:extLst>
          </p:cNvPr>
          <p:cNvSpPr>
            <a:spLocks noGrp="1"/>
          </p:cNvSpPr>
          <p:nvPr>
            <p:ph type="ftr" sz="quarter" idx="10"/>
          </p:nvPr>
        </p:nvSpPr>
        <p:spPr/>
        <p:txBody>
          <a:bodyPr/>
          <a:lstStyle/>
          <a:p>
            <a:pPr>
              <a:defRPr/>
            </a:pPr>
            <a:r>
              <a:rPr lang="en-US" altLang="en-US"/>
              <a:t>WEB</a:t>
            </a:r>
            <a:endParaRPr lang="en-US" altLang="en-US" dirty="0"/>
          </a:p>
        </p:txBody>
      </p:sp>
      <p:sp>
        <p:nvSpPr>
          <p:cNvPr id="7" name="TextBox 6">
            <a:extLst>
              <a:ext uri="{FF2B5EF4-FFF2-40B4-BE49-F238E27FC236}">
                <a16:creationId xmlns:a16="http://schemas.microsoft.com/office/drawing/2014/main" id="{47B284E8-4A97-CE41-BF11-1C20E1284B13}"/>
              </a:ext>
            </a:extLst>
          </p:cNvPr>
          <p:cNvSpPr txBox="1"/>
          <p:nvPr/>
        </p:nvSpPr>
        <p:spPr>
          <a:xfrm>
            <a:off x="3469908" y="6257987"/>
            <a:ext cx="5551404" cy="276999"/>
          </a:xfrm>
          <a:prstGeom prst="rect">
            <a:avLst/>
          </a:prstGeom>
          <a:noFill/>
        </p:spPr>
        <p:txBody>
          <a:bodyPr wrap="square">
            <a:spAutoFit/>
          </a:bodyPr>
          <a:lstStyle/>
          <a:p>
            <a:r>
              <a:rPr lang="en-GB" sz="1200" i="1" dirty="0"/>
              <a:t>https://nextjs.org/docs/app/getting-started/images-and-fonts#optimizing-images</a:t>
            </a:r>
          </a:p>
        </p:txBody>
      </p:sp>
      <p:sp>
        <p:nvSpPr>
          <p:cNvPr id="9" name="TextBox 8">
            <a:extLst>
              <a:ext uri="{FF2B5EF4-FFF2-40B4-BE49-F238E27FC236}">
                <a16:creationId xmlns:a16="http://schemas.microsoft.com/office/drawing/2014/main" id="{2CB96EF3-6532-F269-E49C-F5AB9CED7994}"/>
              </a:ext>
            </a:extLst>
          </p:cNvPr>
          <p:cNvSpPr txBox="1"/>
          <p:nvPr/>
        </p:nvSpPr>
        <p:spPr>
          <a:xfrm>
            <a:off x="466826" y="1763906"/>
            <a:ext cx="7825339" cy="3139321"/>
          </a:xfrm>
          <a:prstGeom prst="rect">
            <a:avLst/>
          </a:prstGeom>
          <a:noFill/>
        </p:spPr>
        <p:txBody>
          <a:bodyPr wrap="square">
            <a:spAutoFit/>
          </a:bodyPr>
          <a:lstStyle/>
          <a:p>
            <a:pPr marL="285750" indent="-285750">
              <a:buFont typeface="Wingdings" panose="05000000000000000000" pitchFamily="2" charset="2"/>
              <a:buChar char="v"/>
            </a:pPr>
            <a:r>
              <a:rPr lang="en-GB" dirty="0"/>
              <a:t> </a:t>
            </a:r>
            <a:r>
              <a:rPr lang="en-GB" b="1" dirty="0"/>
              <a:t>Size optimization</a:t>
            </a:r>
            <a:r>
              <a:rPr lang="en-GB" dirty="0"/>
              <a:t>: Automatically serving correctly sized images for each device, using modern image formats like </a:t>
            </a:r>
            <a:r>
              <a:rPr lang="en-GB" dirty="0" err="1"/>
              <a:t>WebP</a:t>
            </a:r>
            <a:r>
              <a:rPr lang="en-GB" dirty="0"/>
              <a:t>.</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r>
              <a:rPr lang="en-GB" b="1" dirty="0"/>
              <a:t>Visual stability</a:t>
            </a:r>
            <a:r>
              <a:rPr lang="en-GB" dirty="0"/>
              <a:t>: Preventing layout shift automatically when images are loading.</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r>
              <a:rPr lang="en-GB" b="1" dirty="0"/>
              <a:t>Faster page loads</a:t>
            </a:r>
            <a:r>
              <a:rPr lang="en-GB" dirty="0"/>
              <a:t>: Only loading images when they enter the viewport using native browser lazy loading, with optional blur-up placeholders.</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r>
              <a:rPr lang="en-GB" b="1" dirty="0"/>
              <a:t>Asset flexibility</a:t>
            </a:r>
            <a:r>
              <a:rPr lang="en-GB" dirty="0"/>
              <a:t>: Resizing images on-demand, even images stored on remote servers.</a:t>
            </a:r>
          </a:p>
        </p:txBody>
      </p:sp>
    </p:spTree>
    <p:extLst>
      <p:ext uri="{BB962C8B-B14F-4D97-AF65-F5344CB8AC3E}">
        <p14:creationId xmlns:p14="http://schemas.microsoft.com/office/powerpoint/2010/main" val="599298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B18DF-7610-9655-49D0-B4061A26B7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C64543-A57F-8B3D-C9C9-C8E1A24AEFD5}"/>
              </a:ext>
            </a:extLst>
          </p:cNvPr>
          <p:cNvSpPr>
            <a:spLocks noGrp="1"/>
          </p:cNvSpPr>
          <p:nvPr>
            <p:ph type="title"/>
          </p:nvPr>
        </p:nvSpPr>
        <p:spPr/>
        <p:txBody>
          <a:bodyPr/>
          <a:lstStyle/>
          <a:p>
            <a:r>
              <a:rPr lang="en-GB" dirty="0"/>
              <a:t>Exercise: Image</a:t>
            </a:r>
          </a:p>
        </p:txBody>
      </p:sp>
      <p:sp>
        <p:nvSpPr>
          <p:cNvPr id="3" name="Content Placeholder 2">
            <a:extLst>
              <a:ext uri="{FF2B5EF4-FFF2-40B4-BE49-F238E27FC236}">
                <a16:creationId xmlns:a16="http://schemas.microsoft.com/office/drawing/2014/main" id="{8980420A-F0E0-45FB-BC2A-A28A07072168}"/>
              </a:ext>
            </a:extLst>
          </p:cNvPr>
          <p:cNvSpPr>
            <a:spLocks noGrp="1"/>
          </p:cNvSpPr>
          <p:nvPr>
            <p:ph idx="1"/>
          </p:nvPr>
        </p:nvSpPr>
        <p:spPr>
          <a:xfrm>
            <a:off x="413886" y="909588"/>
            <a:ext cx="8244038" cy="558265"/>
          </a:xfrm>
        </p:spPr>
        <p:txBody>
          <a:bodyPr/>
          <a:lstStyle/>
          <a:p>
            <a:r>
              <a:rPr lang="en-GB" dirty="0"/>
              <a:t>Add an Image component to </a:t>
            </a:r>
            <a:r>
              <a:rPr lang="en-GB" dirty="0" err="1"/>
              <a:t>page.jsx</a:t>
            </a:r>
            <a:r>
              <a:rPr lang="en-GB" dirty="0"/>
              <a:t> and an </a:t>
            </a:r>
            <a:r>
              <a:rPr lang="en-GB" b="1" dirty="0"/>
              <a:t>hello.png</a:t>
            </a:r>
            <a:r>
              <a:rPr lang="en-GB" dirty="0"/>
              <a:t> file to the </a:t>
            </a:r>
            <a:r>
              <a:rPr lang="en-GB" b="1" dirty="0"/>
              <a:t>public</a:t>
            </a:r>
            <a:r>
              <a:rPr lang="en-GB" dirty="0"/>
              <a:t> directory </a:t>
            </a:r>
          </a:p>
        </p:txBody>
      </p:sp>
      <p:sp>
        <p:nvSpPr>
          <p:cNvPr id="4" name="Footer Placeholder 3">
            <a:extLst>
              <a:ext uri="{FF2B5EF4-FFF2-40B4-BE49-F238E27FC236}">
                <a16:creationId xmlns:a16="http://schemas.microsoft.com/office/drawing/2014/main" id="{5BCC0FFE-C763-F0E0-0390-FEDF32C4F10A}"/>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0AE4F118-1B9D-2780-80D6-B17932D7D6B3}"/>
              </a:ext>
            </a:extLst>
          </p:cNvPr>
          <p:cNvSpPr txBox="1"/>
          <p:nvPr/>
        </p:nvSpPr>
        <p:spPr>
          <a:xfrm>
            <a:off x="368167" y="1826939"/>
            <a:ext cx="8575808" cy="2862322"/>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50000"/>
                  </a:schemeClr>
                </a:solidFill>
              </a:rPr>
              <a:t>import </a:t>
            </a:r>
            <a:r>
              <a:rPr lang="en-GB" dirty="0" err="1">
                <a:solidFill>
                  <a:schemeClr val="bg1">
                    <a:lumMod val="50000"/>
                  </a:schemeClr>
                </a:solidFill>
              </a:rPr>
              <a:t>LikeButton</a:t>
            </a:r>
            <a:r>
              <a:rPr lang="en-GB" dirty="0">
                <a:solidFill>
                  <a:schemeClr val="bg1">
                    <a:lumMod val="50000"/>
                  </a:schemeClr>
                </a:solidFill>
              </a:rPr>
              <a:t> from './</a:t>
            </a:r>
            <a:r>
              <a:rPr lang="en-GB" dirty="0" err="1">
                <a:solidFill>
                  <a:schemeClr val="bg1">
                    <a:lumMod val="50000"/>
                  </a:schemeClr>
                </a:solidFill>
              </a:rPr>
              <a:t>likebutton</a:t>
            </a:r>
            <a:r>
              <a:rPr lang="en-GB" dirty="0">
                <a:solidFill>
                  <a:schemeClr val="bg1">
                    <a:lumMod val="50000"/>
                  </a:schemeClr>
                </a:solidFill>
              </a:rPr>
              <a:t>';</a:t>
            </a:r>
          </a:p>
          <a:p>
            <a:r>
              <a:rPr lang="en-GB" dirty="0">
                <a:solidFill>
                  <a:schemeClr val="bg1">
                    <a:lumMod val="50000"/>
                  </a:schemeClr>
                </a:solidFill>
              </a:rPr>
              <a:t>import styles from './page.module.css';</a:t>
            </a:r>
          </a:p>
          <a:p>
            <a:r>
              <a:rPr lang="en-GB" dirty="0"/>
              <a:t>import Image from 'next/image';</a:t>
            </a:r>
          </a:p>
          <a:p>
            <a:r>
              <a:rPr lang="en-GB" dirty="0"/>
              <a:t>import </a:t>
            </a:r>
            <a:r>
              <a:rPr lang="en-GB" dirty="0" err="1"/>
              <a:t>helloPic</a:t>
            </a:r>
            <a:r>
              <a:rPr lang="en-GB" dirty="0"/>
              <a:t> from ‘@/hello.png'</a:t>
            </a:r>
          </a:p>
          <a:p>
            <a:r>
              <a:rPr lang="en-GB" dirty="0">
                <a:solidFill>
                  <a:schemeClr val="bg1">
                    <a:lumMod val="50000"/>
                  </a:schemeClr>
                </a:solidFill>
              </a:rPr>
              <a:t>…..</a:t>
            </a:r>
          </a:p>
          <a:p>
            <a:r>
              <a:rPr lang="en-GB" dirty="0">
                <a:solidFill>
                  <a:schemeClr val="bg1">
                    <a:lumMod val="50000"/>
                  </a:schemeClr>
                </a:solidFill>
              </a:rPr>
              <a:t>      &lt;</a:t>
            </a:r>
            <a:r>
              <a:rPr lang="en-GB" dirty="0" err="1">
                <a:solidFill>
                  <a:schemeClr val="bg1">
                    <a:lumMod val="50000"/>
                  </a:schemeClr>
                </a:solidFill>
              </a:rPr>
              <a:t>LikeButton</a:t>
            </a:r>
            <a:r>
              <a:rPr lang="en-GB" dirty="0">
                <a:solidFill>
                  <a:schemeClr val="bg1">
                    <a:lumMod val="50000"/>
                  </a:schemeClr>
                </a:solidFill>
              </a:rPr>
              <a:t> /&gt;</a:t>
            </a:r>
          </a:p>
          <a:p>
            <a:r>
              <a:rPr lang="en-GB" dirty="0"/>
              <a:t>      &lt;Image </a:t>
            </a:r>
            <a:r>
              <a:rPr lang="en-GB" dirty="0" err="1"/>
              <a:t>src</a:t>
            </a:r>
            <a:r>
              <a:rPr lang="en-GB" dirty="0"/>
              <a:t>={</a:t>
            </a:r>
            <a:r>
              <a:rPr lang="en-GB" dirty="0" err="1"/>
              <a:t>helloPic</a:t>
            </a:r>
            <a:r>
              <a:rPr lang="en-GB" dirty="0"/>
              <a:t>} alt="hello" /&gt;</a:t>
            </a:r>
          </a:p>
          <a:p>
            <a:r>
              <a:rPr lang="en-GB" dirty="0">
                <a:solidFill>
                  <a:schemeClr val="bg1">
                    <a:lumMod val="50000"/>
                  </a:schemeClr>
                </a:solidFill>
              </a:rPr>
              <a:t>    &lt;/div &gt;</a:t>
            </a:r>
          </a:p>
          <a:p>
            <a:r>
              <a:rPr lang="en-GB" dirty="0">
                <a:solidFill>
                  <a:schemeClr val="bg1">
                    <a:lumMod val="50000"/>
                  </a:schemeClr>
                </a:solidFill>
              </a:rPr>
              <a:t>  );</a:t>
            </a:r>
          </a:p>
          <a:p>
            <a:r>
              <a:rPr lang="en-GB" dirty="0">
                <a:solidFill>
                  <a:schemeClr val="bg1">
                    <a:lumMod val="50000"/>
                  </a:schemeClr>
                </a:solidFill>
              </a:rPr>
              <a:t>}</a:t>
            </a:r>
          </a:p>
        </p:txBody>
      </p:sp>
      <p:sp>
        <p:nvSpPr>
          <p:cNvPr id="5" name="TextBox 4">
            <a:extLst>
              <a:ext uri="{FF2B5EF4-FFF2-40B4-BE49-F238E27FC236}">
                <a16:creationId xmlns:a16="http://schemas.microsoft.com/office/drawing/2014/main" id="{904AA33A-57D9-BD23-42C7-4F50748CFAD1}"/>
              </a:ext>
            </a:extLst>
          </p:cNvPr>
          <p:cNvSpPr txBox="1"/>
          <p:nvPr/>
        </p:nvSpPr>
        <p:spPr>
          <a:xfrm>
            <a:off x="7361491" y="1457607"/>
            <a:ext cx="1582484" cy="369332"/>
          </a:xfrm>
          <a:prstGeom prst="rect">
            <a:avLst/>
          </a:prstGeom>
          <a:noFill/>
        </p:spPr>
        <p:txBody>
          <a:bodyPr wrap="none" rtlCol="0">
            <a:spAutoFit/>
          </a:bodyPr>
          <a:lstStyle/>
          <a:p>
            <a:r>
              <a:rPr lang="en-GB" b="1" dirty="0"/>
              <a:t>app/</a:t>
            </a:r>
            <a:r>
              <a:rPr lang="en-GB" b="1" dirty="0" err="1"/>
              <a:t>page.tsx</a:t>
            </a:r>
            <a:endParaRPr lang="en-GB" b="1" dirty="0"/>
          </a:p>
        </p:txBody>
      </p:sp>
      <p:pic>
        <p:nvPicPr>
          <p:cNvPr id="8" name="Picture 7">
            <a:extLst>
              <a:ext uri="{FF2B5EF4-FFF2-40B4-BE49-F238E27FC236}">
                <a16:creationId xmlns:a16="http://schemas.microsoft.com/office/drawing/2014/main" id="{95CCDEF9-AE2B-4DD2-E2A1-10FD0657C8A5}"/>
              </a:ext>
            </a:extLst>
          </p:cNvPr>
          <p:cNvPicPr>
            <a:picLocks noChangeAspect="1"/>
          </p:cNvPicPr>
          <p:nvPr/>
        </p:nvPicPr>
        <p:blipFill>
          <a:blip r:embed="rId2"/>
          <a:stretch>
            <a:fillRect/>
          </a:stretch>
        </p:blipFill>
        <p:spPr>
          <a:xfrm>
            <a:off x="6010696" y="4321744"/>
            <a:ext cx="2701589" cy="1989170"/>
          </a:xfrm>
          <a:prstGeom prst="rect">
            <a:avLst/>
          </a:prstGeom>
          <a:ln>
            <a:solidFill>
              <a:srgbClr val="FF0000"/>
            </a:solidFill>
          </a:ln>
        </p:spPr>
      </p:pic>
    </p:spTree>
    <p:extLst>
      <p:ext uri="{BB962C8B-B14F-4D97-AF65-F5344CB8AC3E}">
        <p14:creationId xmlns:p14="http://schemas.microsoft.com/office/powerpoint/2010/main" val="1371403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0594A-69F5-D757-F99E-F14DC4853AAA}"/>
              </a:ext>
            </a:extLst>
          </p:cNvPr>
          <p:cNvSpPr>
            <a:spLocks noGrp="1"/>
          </p:cNvSpPr>
          <p:nvPr>
            <p:ph type="title"/>
          </p:nvPr>
        </p:nvSpPr>
        <p:spPr>
          <a:xfrm>
            <a:off x="257175" y="0"/>
            <a:ext cx="3588118" cy="844550"/>
          </a:xfrm>
        </p:spPr>
        <p:txBody>
          <a:bodyPr/>
          <a:lstStyle/>
          <a:p>
            <a:r>
              <a:rPr lang="en-GB" dirty="0"/>
              <a:t>Nested Routing</a:t>
            </a:r>
          </a:p>
        </p:txBody>
      </p:sp>
      <p:sp>
        <p:nvSpPr>
          <p:cNvPr id="3" name="Content Placeholder 2">
            <a:extLst>
              <a:ext uri="{FF2B5EF4-FFF2-40B4-BE49-F238E27FC236}">
                <a16:creationId xmlns:a16="http://schemas.microsoft.com/office/drawing/2014/main" id="{53EA5BB6-328D-EA06-7AE1-6B7CEAFE30FD}"/>
              </a:ext>
            </a:extLst>
          </p:cNvPr>
          <p:cNvSpPr>
            <a:spLocks noGrp="1"/>
          </p:cNvSpPr>
          <p:nvPr>
            <p:ph idx="1"/>
          </p:nvPr>
        </p:nvSpPr>
        <p:spPr>
          <a:xfrm>
            <a:off x="57752" y="708167"/>
            <a:ext cx="3107347" cy="1992196"/>
          </a:xfrm>
        </p:spPr>
        <p:txBody>
          <a:bodyPr/>
          <a:lstStyle/>
          <a:p>
            <a:pPr marL="0" indent="0">
              <a:buNone/>
            </a:pPr>
            <a:r>
              <a:rPr lang="en-GB" dirty="0"/>
              <a:t>Next.js uses file-system routing where </a:t>
            </a:r>
            <a:r>
              <a:rPr lang="en-GB" b="1" dirty="0"/>
              <a:t>folders</a:t>
            </a:r>
            <a:r>
              <a:rPr lang="en-GB" dirty="0"/>
              <a:t> are used to create nested routes. Each folder represents a </a:t>
            </a:r>
            <a:r>
              <a:rPr lang="en-GB" b="1" dirty="0"/>
              <a:t>route segment</a:t>
            </a:r>
            <a:r>
              <a:rPr lang="en-GB" dirty="0"/>
              <a:t> that maps to a </a:t>
            </a:r>
            <a:r>
              <a:rPr lang="en-GB" b="1" dirty="0"/>
              <a:t>URL segment</a:t>
            </a:r>
            <a:r>
              <a:rPr lang="en-GB" dirty="0"/>
              <a:t>.</a:t>
            </a:r>
          </a:p>
        </p:txBody>
      </p:sp>
      <p:sp>
        <p:nvSpPr>
          <p:cNvPr id="4" name="Footer Placeholder 3">
            <a:extLst>
              <a:ext uri="{FF2B5EF4-FFF2-40B4-BE49-F238E27FC236}">
                <a16:creationId xmlns:a16="http://schemas.microsoft.com/office/drawing/2014/main" id="{C1DB744A-B7A8-1ECB-2E9F-5071488A7594}"/>
              </a:ext>
            </a:extLst>
          </p:cNvPr>
          <p:cNvSpPr>
            <a:spLocks noGrp="1"/>
          </p:cNvSpPr>
          <p:nvPr>
            <p:ph type="ftr" sz="quarter" idx="10"/>
          </p:nvPr>
        </p:nvSpPr>
        <p:spPr/>
        <p:txBody>
          <a:bodyPr/>
          <a:lstStyle/>
          <a:p>
            <a:pPr>
              <a:defRPr/>
            </a:pPr>
            <a:r>
              <a:rPr lang="en-US" altLang="en-US"/>
              <a:t>WEB</a:t>
            </a:r>
            <a:endParaRPr lang="en-US" altLang="en-US" dirty="0"/>
          </a:p>
        </p:txBody>
      </p:sp>
      <p:pic>
        <p:nvPicPr>
          <p:cNvPr id="6" name="Picture 5" descr="A screenshot of a computer&#10;&#10;AI-generated content may be incorrect.">
            <a:extLst>
              <a:ext uri="{FF2B5EF4-FFF2-40B4-BE49-F238E27FC236}">
                <a16:creationId xmlns:a16="http://schemas.microsoft.com/office/drawing/2014/main" id="{8FAC4D8C-DF84-1A89-3EB1-FE39D12755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5099" y="773785"/>
            <a:ext cx="5921149" cy="2198227"/>
          </a:xfrm>
          <a:prstGeom prst="rect">
            <a:avLst/>
          </a:prstGeom>
        </p:spPr>
      </p:pic>
      <p:sp>
        <p:nvSpPr>
          <p:cNvPr id="8" name="TextBox 7">
            <a:extLst>
              <a:ext uri="{FF2B5EF4-FFF2-40B4-BE49-F238E27FC236}">
                <a16:creationId xmlns:a16="http://schemas.microsoft.com/office/drawing/2014/main" id="{202EF4D0-226A-D2E0-297D-F2C8D2E098FE}"/>
              </a:ext>
            </a:extLst>
          </p:cNvPr>
          <p:cNvSpPr txBox="1"/>
          <p:nvPr/>
        </p:nvSpPr>
        <p:spPr>
          <a:xfrm>
            <a:off x="57752" y="3009749"/>
            <a:ext cx="4277019" cy="1631216"/>
          </a:xfrm>
          <a:prstGeom prst="rect">
            <a:avLst/>
          </a:prstGeom>
          <a:noFill/>
        </p:spPr>
        <p:txBody>
          <a:bodyPr wrap="square">
            <a:spAutoFit/>
          </a:bodyPr>
          <a:lstStyle/>
          <a:p>
            <a:r>
              <a:rPr lang="en-GB" sz="2000" dirty="0"/>
              <a:t>You can create separate UIs for each route using </a:t>
            </a:r>
            <a:r>
              <a:rPr lang="en-GB" sz="2000" dirty="0" err="1"/>
              <a:t>layout.tsx</a:t>
            </a:r>
            <a:r>
              <a:rPr lang="en-GB" sz="2000" dirty="0"/>
              <a:t> and </a:t>
            </a:r>
            <a:r>
              <a:rPr lang="en-GB" sz="2000" dirty="0" err="1"/>
              <a:t>page.tsx</a:t>
            </a:r>
            <a:r>
              <a:rPr lang="en-GB" sz="2000" dirty="0"/>
              <a:t> files. </a:t>
            </a:r>
            <a:r>
              <a:rPr lang="en-GB" sz="2000" b="1" dirty="0"/>
              <a:t>/app/</a:t>
            </a:r>
            <a:r>
              <a:rPr lang="en-GB" sz="2000" b="1" dirty="0" err="1"/>
              <a:t>page.tsx</a:t>
            </a:r>
            <a:r>
              <a:rPr lang="en-GB" sz="2000" b="1" dirty="0"/>
              <a:t> </a:t>
            </a:r>
            <a:r>
              <a:rPr lang="en-GB" sz="2000" dirty="0"/>
              <a:t>is the home page associated with the route</a:t>
            </a:r>
            <a:r>
              <a:rPr lang="en-GB" sz="2000" b="1" dirty="0"/>
              <a:t> /</a:t>
            </a:r>
          </a:p>
        </p:txBody>
      </p:sp>
      <p:sp>
        <p:nvSpPr>
          <p:cNvPr id="11" name="TextBox 10">
            <a:extLst>
              <a:ext uri="{FF2B5EF4-FFF2-40B4-BE49-F238E27FC236}">
                <a16:creationId xmlns:a16="http://schemas.microsoft.com/office/drawing/2014/main" id="{828C76DD-4386-54E5-EA30-029674228625}"/>
              </a:ext>
            </a:extLst>
          </p:cNvPr>
          <p:cNvSpPr txBox="1"/>
          <p:nvPr/>
        </p:nvSpPr>
        <p:spPr>
          <a:xfrm>
            <a:off x="57752" y="4554625"/>
            <a:ext cx="4239927" cy="1015663"/>
          </a:xfrm>
          <a:prstGeom prst="rect">
            <a:avLst/>
          </a:prstGeom>
          <a:noFill/>
        </p:spPr>
        <p:txBody>
          <a:bodyPr wrap="square">
            <a:spAutoFit/>
          </a:bodyPr>
          <a:lstStyle/>
          <a:p>
            <a:r>
              <a:rPr lang="en-GB" sz="2000" dirty="0"/>
              <a:t>You can create separate UIs for each route using </a:t>
            </a:r>
            <a:r>
              <a:rPr lang="en-GB" sz="2000" dirty="0" err="1"/>
              <a:t>layout.tsx</a:t>
            </a:r>
            <a:r>
              <a:rPr lang="en-GB" sz="2000" dirty="0"/>
              <a:t> and </a:t>
            </a:r>
            <a:r>
              <a:rPr lang="en-GB" sz="2000" dirty="0" err="1"/>
              <a:t>page.tsx</a:t>
            </a:r>
            <a:r>
              <a:rPr lang="en-GB" sz="2000" dirty="0"/>
              <a:t> files.</a:t>
            </a:r>
          </a:p>
        </p:txBody>
      </p:sp>
      <p:sp>
        <p:nvSpPr>
          <p:cNvPr id="15" name="TextBox 14">
            <a:extLst>
              <a:ext uri="{FF2B5EF4-FFF2-40B4-BE49-F238E27FC236}">
                <a16:creationId xmlns:a16="http://schemas.microsoft.com/office/drawing/2014/main" id="{FEAA80E8-DB98-907D-01D3-136AE5E2B0DE}"/>
              </a:ext>
            </a:extLst>
          </p:cNvPr>
          <p:cNvSpPr txBox="1"/>
          <p:nvPr/>
        </p:nvSpPr>
        <p:spPr>
          <a:xfrm>
            <a:off x="79376" y="5570288"/>
            <a:ext cx="4165366" cy="1015663"/>
          </a:xfrm>
          <a:prstGeom prst="rect">
            <a:avLst/>
          </a:prstGeom>
          <a:noFill/>
        </p:spPr>
        <p:txBody>
          <a:bodyPr wrap="square">
            <a:spAutoFit/>
          </a:bodyPr>
          <a:lstStyle/>
          <a:p>
            <a:r>
              <a:rPr lang="en-GB" sz="2000" b="1" dirty="0"/>
              <a:t>/app/dashboard/</a:t>
            </a:r>
            <a:r>
              <a:rPr lang="en-GB" sz="2000" b="1" dirty="0" err="1"/>
              <a:t>page.tsx</a:t>
            </a:r>
            <a:r>
              <a:rPr lang="en-GB" sz="2000" b="1" dirty="0"/>
              <a:t> </a:t>
            </a:r>
            <a:r>
              <a:rPr lang="en-GB" sz="2000" dirty="0"/>
              <a:t>is associated with the </a:t>
            </a:r>
            <a:r>
              <a:rPr lang="en-GB" sz="2000" b="1" dirty="0"/>
              <a:t>/dashboard</a:t>
            </a:r>
            <a:r>
              <a:rPr lang="en-GB" sz="2000" dirty="0"/>
              <a:t> path. </a:t>
            </a:r>
          </a:p>
        </p:txBody>
      </p:sp>
      <p:pic>
        <p:nvPicPr>
          <p:cNvPr id="17" name="Picture 16">
            <a:extLst>
              <a:ext uri="{FF2B5EF4-FFF2-40B4-BE49-F238E27FC236}">
                <a16:creationId xmlns:a16="http://schemas.microsoft.com/office/drawing/2014/main" id="{1CDF0034-395E-3BB1-F60A-EE5807EDC0BB}"/>
              </a:ext>
            </a:extLst>
          </p:cNvPr>
          <p:cNvPicPr>
            <a:picLocks noChangeAspect="1"/>
          </p:cNvPicPr>
          <p:nvPr/>
        </p:nvPicPr>
        <p:blipFill>
          <a:blip r:embed="rId3"/>
          <a:stretch>
            <a:fillRect/>
          </a:stretch>
        </p:blipFill>
        <p:spPr>
          <a:xfrm>
            <a:off x="4313147" y="3108889"/>
            <a:ext cx="4751477" cy="3682923"/>
          </a:xfrm>
          <a:prstGeom prst="rect">
            <a:avLst/>
          </a:prstGeom>
        </p:spPr>
      </p:pic>
    </p:spTree>
    <p:extLst>
      <p:ext uri="{BB962C8B-B14F-4D97-AF65-F5344CB8AC3E}">
        <p14:creationId xmlns:p14="http://schemas.microsoft.com/office/powerpoint/2010/main" val="2424615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42432-B5F5-0A2C-C3B1-D11CF0589810}"/>
              </a:ext>
            </a:extLst>
          </p:cNvPr>
          <p:cNvSpPr>
            <a:spLocks noGrp="1"/>
          </p:cNvSpPr>
          <p:nvPr>
            <p:ph type="title"/>
          </p:nvPr>
        </p:nvSpPr>
        <p:spPr/>
        <p:txBody>
          <a:bodyPr/>
          <a:lstStyle/>
          <a:p>
            <a:r>
              <a:rPr lang="en-GB" dirty="0"/>
              <a:t>Layout</a:t>
            </a:r>
          </a:p>
        </p:txBody>
      </p:sp>
      <p:pic>
        <p:nvPicPr>
          <p:cNvPr id="6" name="Content Placeholder 5" descr="A screenshot of a computer&#10;&#10;AI-generated content may be incorrect.">
            <a:extLst>
              <a:ext uri="{FF2B5EF4-FFF2-40B4-BE49-F238E27FC236}">
                <a16:creationId xmlns:a16="http://schemas.microsoft.com/office/drawing/2014/main" id="{3156A6C8-C7B9-10DF-E4F8-6BD5B999474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58228" y="2066604"/>
            <a:ext cx="7606398" cy="4753999"/>
          </a:xfrm>
        </p:spPr>
      </p:pic>
      <p:sp>
        <p:nvSpPr>
          <p:cNvPr id="4" name="Footer Placeholder 3">
            <a:extLst>
              <a:ext uri="{FF2B5EF4-FFF2-40B4-BE49-F238E27FC236}">
                <a16:creationId xmlns:a16="http://schemas.microsoft.com/office/drawing/2014/main" id="{BB185B01-3BBF-08B2-B528-3BEEBFE7AE42}"/>
              </a:ext>
            </a:extLst>
          </p:cNvPr>
          <p:cNvSpPr>
            <a:spLocks noGrp="1"/>
          </p:cNvSpPr>
          <p:nvPr>
            <p:ph type="ftr" sz="quarter" idx="10"/>
          </p:nvPr>
        </p:nvSpPr>
        <p:spPr/>
        <p:txBody>
          <a:bodyPr/>
          <a:lstStyle/>
          <a:p>
            <a:pPr>
              <a:defRPr/>
            </a:pPr>
            <a:r>
              <a:rPr lang="en-US" altLang="en-US"/>
              <a:t>WEB</a:t>
            </a:r>
            <a:endParaRPr lang="en-US" altLang="en-US" dirty="0"/>
          </a:p>
        </p:txBody>
      </p:sp>
      <p:sp>
        <p:nvSpPr>
          <p:cNvPr id="8" name="TextBox 7">
            <a:extLst>
              <a:ext uri="{FF2B5EF4-FFF2-40B4-BE49-F238E27FC236}">
                <a16:creationId xmlns:a16="http://schemas.microsoft.com/office/drawing/2014/main" id="{748D1421-FF62-64CF-03BC-7220C3C72437}"/>
              </a:ext>
            </a:extLst>
          </p:cNvPr>
          <p:cNvSpPr txBox="1"/>
          <p:nvPr/>
        </p:nvSpPr>
        <p:spPr>
          <a:xfrm>
            <a:off x="185287" y="1298419"/>
            <a:ext cx="8828772" cy="646331"/>
          </a:xfrm>
          <a:prstGeom prst="rect">
            <a:avLst/>
          </a:prstGeom>
          <a:noFill/>
        </p:spPr>
        <p:txBody>
          <a:bodyPr wrap="square">
            <a:spAutoFit/>
          </a:bodyPr>
          <a:lstStyle/>
          <a:p>
            <a:r>
              <a:rPr lang="en-GB" dirty="0"/>
              <a:t>One benefit of using layouts in Next.js is that on navigation, only the page components update while the layout won't re-render. </a:t>
            </a:r>
          </a:p>
        </p:txBody>
      </p:sp>
      <p:sp>
        <p:nvSpPr>
          <p:cNvPr id="10" name="TextBox 9">
            <a:extLst>
              <a:ext uri="{FF2B5EF4-FFF2-40B4-BE49-F238E27FC236}">
                <a16:creationId xmlns:a16="http://schemas.microsoft.com/office/drawing/2014/main" id="{D3FC7450-8DB9-A677-F72F-2C36D344DF3F}"/>
              </a:ext>
            </a:extLst>
          </p:cNvPr>
          <p:cNvSpPr txBox="1"/>
          <p:nvPr/>
        </p:nvSpPr>
        <p:spPr>
          <a:xfrm>
            <a:off x="185287" y="620682"/>
            <a:ext cx="8758688" cy="646331"/>
          </a:xfrm>
          <a:prstGeom prst="rect">
            <a:avLst/>
          </a:prstGeom>
          <a:noFill/>
        </p:spPr>
        <p:txBody>
          <a:bodyPr wrap="square">
            <a:spAutoFit/>
          </a:bodyPr>
          <a:lstStyle/>
          <a:p>
            <a:r>
              <a:rPr lang="en-GB" dirty="0"/>
              <a:t>The &lt;Layout /&gt; component receives a children prop. </a:t>
            </a:r>
            <a:r>
              <a:rPr lang="en-GB" b="1" dirty="0"/>
              <a:t>This child can either be a page or another layout. </a:t>
            </a:r>
          </a:p>
        </p:txBody>
      </p:sp>
    </p:spTree>
    <p:extLst>
      <p:ext uri="{BB962C8B-B14F-4D97-AF65-F5344CB8AC3E}">
        <p14:creationId xmlns:p14="http://schemas.microsoft.com/office/powerpoint/2010/main" val="3805791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37889-90DD-FA08-A62B-E1000840D1FB}"/>
              </a:ext>
            </a:extLst>
          </p:cNvPr>
          <p:cNvSpPr>
            <a:spLocks noGrp="1"/>
          </p:cNvSpPr>
          <p:nvPr>
            <p:ph type="title"/>
          </p:nvPr>
        </p:nvSpPr>
        <p:spPr/>
        <p:txBody>
          <a:bodyPr/>
          <a:lstStyle/>
          <a:p>
            <a:r>
              <a:rPr lang="en-GB" dirty="0"/>
              <a:t>Exercise: Add an “albums” Route</a:t>
            </a:r>
          </a:p>
        </p:txBody>
      </p:sp>
      <p:sp>
        <p:nvSpPr>
          <p:cNvPr id="3" name="Content Placeholder 2">
            <a:extLst>
              <a:ext uri="{FF2B5EF4-FFF2-40B4-BE49-F238E27FC236}">
                <a16:creationId xmlns:a16="http://schemas.microsoft.com/office/drawing/2014/main" id="{9D662BE4-33E1-965B-BD0E-B271766C53AE}"/>
              </a:ext>
            </a:extLst>
          </p:cNvPr>
          <p:cNvSpPr>
            <a:spLocks noGrp="1"/>
          </p:cNvSpPr>
          <p:nvPr>
            <p:ph idx="1"/>
          </p:nvPr>
        </p:nvSpPr>
        <p:spPr>
          <a:xfrm>
            <a:off x="200025" y="702644"/>
            <a:ext cx="8686800" cy="468116"/>
          </a:xfrm>
        </p:spPr>
        <p:txBody>
          <a:bodyPr/>
          <a:lstStyle/>
          <a:p>
            <a:r>
              <a:rPr lang="en-GB" dirty="0"/>
              <a:t>Create a new </a:t>
            </a:r>
            <a:r>
              <a:rPr lang="en-GB" b="1" dirty="0" err="1"/>
              <a:t>page.jsx</a:t>
            </a:r>
            <a:r>
              <a:rPr lang="en-GB" dirty="0"/>
              <a:t> and </a:t>
            </a:r>
            <a:r>
              <a:rPr lang="en-GB" b="1" dirty="0"/>
              <a:t>page.module.css file </a:t>
            </a:r>
            <a:r>
              <a:rPr lang="en-GB" dirty="0"/>
              <a:t>for an “albums” route</a:t>
            </a:r>
          </a:p>
          <a:p>
            <a:r>
              <a:rPr lang="en-GB" dirty="0"/>
              <a:t>Making a new directory creates the route automatically</a:t>
            </a:r>
          </a:p>
        </p:txBody>
      </p:sp>
      <p:sp>
        <p:nvSpPr>
          <p:cNvPr id="4" name="Footer Placeholder 3">
            <a:extLst>
              <a:ext uri="{FF2B5EF4-FFF2-40B4-BE49-F238E27FC236}">
                <a16:creationId xmlns:a16="http://schemas.microsoft.com/office/drawing/2014/main" id="{813A67F6-60BE-F6CA-5ABA-75B511B3E505}"/>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29C08A38-57E3-11E5-D29F-C2367AB2038B}"/>
              </a:ext>
            </a:extLst>
          </p:cNvPr>
          <p:cNvSpPr txBox="1"/>
          <p:nvPr/>
        </p:nvSpPr>
        <p:spPr>
          <a:xfrm>
            <a:off x="486778" y="1536763"/>
            <a:ext cx="8113291" cy="923330"/>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app/albums</a:t>
            </a:r>
          </a:p>
          <a:p>
            <a:r>
              <a:rPr lang="en-GB" dirty="0">
                <a:solidFill>
                  <a:schemeClr val="bg1"/>
                </a:solidFill>
              </a:rPr>
              <a:t>Create an </a:t>
            </a:r>
            <a:r>
              <a:rPr lang="en-GB" dirty="0" err="1">
                <a:solidFill>
                  <a:schemeClr val="bg1"/>
                </a:solidFill>
              </a:rPr>
              <a:t>page.tsx</a:t>
            </a:r>
            <a:r>
              <a:rPr lang="en-GB" dirty="0">
                <a:solidFill>
                  <a:schemeClr val="bg1"/>
                </a:solidFill>
              </a:rPr>
              <a:t> file in the app/albums directory (see later page)</a:t>
            </a:r>
          </a:p>
          <a:p>
            <a:r>
              <a:rPr lang="en-GB" dirty="0">
                <a:solidFill>
                  <a:schemeClr val="bg1"/>
                </a:solidFill>
              </a:rPr>
              <a:t>$ </a:t>
            </a:r>
            <a:r>
              <a:rPr lang="en-GB" dirty="0">
                <a:solidFill>
                  <a:schemeClr val="accent1">
                    <a:lumMod val="50000"/>
                  </a:schemeClr>
                </a:solidFill>
              </a:rPr>
              <a:t>vi app/albums/</a:t>
            </a:r>
            <a:r>
              <a:rPr lang="en-GB" dirty="0" err="1">
                <a:solidFill>
                  <a:schemeClr val="accent1">
                    <a:lumMod val="50000"/>
                  </a:schemeClr>
                </a:solidFill>
              </a:rPr>
              <a:t>page.tsx</a:t>
            </a:r>
            <a:endParaRPr lang="en-GB" dirty="0">
              <a:solidFill>
                <a:schemeClr val="accent1">
                  <a:lumMod val="50000"/>
                </a:schemeClr>
              </a:solidFill>
            </a:endParaRPr>
          </a:p>
        </p:txBody>
      </p:sp>
      <p:sp>
        <p:nvSpPr>
          <p:cNvPr id="6" name="TextBox 5">
            <a:extLst>
              <a:ext uri="{FF2B5EF4-FFF2-40B4-BE49-F238E27FC236}">
                <a16:creationId xmlns:a16="http://schemas.microsoft.com/office/drawing/2014/main" id="{417D6B8B-E2AE-600D-C933-F95DEC04B498}"/>
              </a:ext>
            </a:extLst>
          </p:cNvPr>
          <p:cNvSpPr txBox="1"/>
          <p:nvPr/>
        </p:nvSpPr>
        <p:spPr>
          <a:xfrm>
            <a:off x="255520" y="2558515"/>
            <a:ext cx="8575808" cy="3970318"/>
          </a:xfrm>
          <a:prstGeom prst="rect">
            <a:avLst/>
          </a:prstGeom>
          <a:solidFill>
            <a:schemeClr val="accent6">
              <a:lumMod val="20000"/>
              <a:lumOff val="80000"/>
            </a:schemeClr>
          </a:solidFill>
          <a:ln>
            <a:solidFill>
              <a:schemeClr val="tx1"/>
            </a:solidFill>
          </a:ln>
        </p:spPr>
        <p:txBody>
          <a:bodyPr wrap="square" rtlCol="0">
            <a:spAutoFit/>
          </a:bodyPr>
          <a:lstStyle/>
          <a:p>
            <a:r>
              <a:rPr lang="en-GB" dirty="0"/>
              <a:t>import styles from './page.module.css’;</a:t>
            </a:r>
          </a:p>
          <a:p>
            <a:r>
              <a:rPr lang="en-GB" dirty="0"/>
              <a:t>import Link from 'next/link';</a:t>
            </a:r>
          </a:p>
          <a:p>
            <a:endParaRPr lang="en-GB" dirty="0"/>
          </a:p>
          <a:p>
            <a:r>
              <a:rPr lang="en-GB" dirty="0"/>
              <a:t>export default function </a:t>
            </a:r>
            <a:r>
              <a:rPr lang="en-GB" dirty="0" err="1"/>
              <a:t>AlbumsPage</a:t>
            </a:r>
            <a:r>
              <a:rPr lang="en-GB" dirty="0"/>
              <a:t>()</a:t>
            </a:r>
          </a:p>
          <a:p>
            <a:r>
              <a:rPr lang="en-GB" dirty="0"/>
              <a:t>{</a:t>
            </a:r>
          </a:p>
          <a:p>
            <a:r>
              <a:rPr lang="en-GB" dirty="0"/>
              <a:t>   return (</a:t>
            </a:r>
          </a:p>
          <a:p>
            <a:r>
              <a:rPr lang="en-GB" dirty="0"/>
              <a:t>    &lt;div </a:t>
            </a:r>
            <a:r>
              <a:rPr lang="en-GB" dirty="0" err="1"/>
              <a:t>className</a:t>
            </a:r>
            <a:r>
              <a:rPr lang="en-GB" dirty="0"/>
              <a:t>={</a:t>
            </a:r>
            <a:r>
              <a:rPr lang="en-GB" dirty="0" err="1"/>
              <a:t>styles.shape</a:t>
            </a:r>
            <a:r>
              <a:rPr lang="en-GB" dirty="0"/>
              <a:t>}&gt;</a:t>
            </a:r>
          </a:p>
          <a:p>
            <a:r>
              <a:rPr lang="en-GB" dirty="0"/>
              <a:t>      &lt;header&gt;</a:t>
            </a:r>
          </a:p>
          <a:p>
            <a:r>
              <a:rPr lang="en-GB" dirty="0"/>
              <a:t>        &lt;h1&gt;Albums&lt;/h1&gt;</a:t>
            </a:r>
          </a:p>
          <a:p>
            <a:r>
              <a:rPr lang="en-GB" dirty="0"/>
              <a:t>      &lt;/header&gt;</a:t>
            </a:r>
          </a:p>
          <a:p>
            <a:r>
              <a:rPr lang="en-GB" dirty="0"/>
              <a:t>      &lt;p&gt;Albums&lt;/p&gt;</a:t>
            </a:r>
          </a:p>
          <a:p>
            <a:r>
              <a:rPr lang="en-GB" dirty="0"/>
              <a:t>    &lt;/div &gt;</a:t>
            </a:r>
          </a:p>
          <a:p>
            <a:r>
              <a:rPr lang="en-GB" dirty="0"/>
              <a:t>  );</a:t>
            </a:r>
          </a:p>
          <a:p>
            <a:r>
              <a:rPr lang="en-GB" dirty="0"/>
              <a:t>}</a:t>
            </a:r>
          </a:p>
        </p:txBody>
      </p:sp>
      <p:sp>
        <p:nvSpPr>
          <p:cNvPr id="7" name="TextBox 6">
            <a:extLst>
              <a:ext uri="{FF2B5EF4-FFF2-40B4-BE49-F238E27FC236}">
                <a16:creationId xmlns:a16="http://schemas.microsoft.com/office/drawing/2014/main" id="{38573B3A-C9CC-34E9-22C9-F67893B2172A}"/>
              </a:ext>
            </a:extLst>
          </p:cNvPr>
          <p:cNvSpPr txBox="1"/>
          <p:nvPr/>
        </p:nvSpPr>
        <p:spPr>
          <a:xfrm>
            <a:off x="6158333" y="2558515"/>
            <a:ext cx="2454518" cy="369332"/>
          </a:xfrm>
          <a:prstGeom prst="rect">
            <a:avLst/>
          </a:prstGeom>
          <a:noFill/>
        </p:spPr>
        <p:txBody>
          <a:bodyPr wrap="none" rtlCol="0">
            <a:spAutoFit/>
          </a:bodyPr>
          <a:lstStyle/>
          <a:p>
            <a:r>
              <a:rPr lang="en-GB" b="1" dirty="0"/>
              <a:t>app/albums/</a:t>
            </a:r>
            <a:r>
              <a:rPr lang="en-GB" b="1" dirty="0" err="1"/>
              <a:t>page.tsx</a:t>
            </a:r>
            <a:endParaRPr lang="en-GB" b="1" dirty="0"/>
          </a:p>
        </p:txBody>
      </p:sp>
      <p:sp>
        <p:nvSpPr>
          <p:cNvPr id="8" name="TextBox 7">
            <a:extLst>
              <a:ext uri="{FF2B5EF4-FFF2-40B4-BE49-F238E27FC236}">
                <a16:creationId xmlns:a16="http://schemas.microsoft.com/office/drawing/2014/main" id="{ACAC8866-1EE7-65D5-AEE1-E51486736B14}"/>
              </a:ext>
            </a:extLst>
          </p:cNvPr>
          <p:cNvSpPr txBox="1"/>
          <p:nvPr/>
        </p:nvSpPr>
        <p:spPr>
          <a:xfrm>
            <a:off x="6695312" y="3407010"/>
            <a:ext cx="1956701" cy="646331"/>
          </a:xfrm>
          <a:prstGeom prst="rect">
            <a:avLst/>
          </a:prstGeom>
          <a:noFill/>
        </p:spPr>
        <p:txBody>
          <a:bodyPr wrap="square" rtlCol="0">
            <a:spAutoFit/>
          </a:bodyPr>
          <a:lstStyle/>
          <a:p>
            <a:r>
              <a:rPr lang="en-GB" i="1" dirty="0"/>
              <a:t>This is a server side component</a:t>
            </a:r>
          </a:p>
        </p:txBody>
      </p:sp>
      <p:sp>
        <p:nvSpPr>
          <p:cNvPr id="9" name="TextBox 8">
            <a:extLst>
              <a:ext uri="{FF2B5EF4-FFF2-40B4-BE49-F238E27FC236}">
                <a16:creationId xmlns:a16="http://schemas.microsoft.com/office/drawing/2014/main" id="{A6536C8D-43E1-EEA1-2303-F78D33CB709B}"/>
              </a:ext>
            </a:extLst>
          </p:cNvPr>
          <p:cNvSpPr txBox="1"/>
          <p:nvPr/>
        </p:nvSpPr>
        <p:spPr>
          <a:xfrm>
            <a:off x="2974975" y="1565627"/>
            <a:ext cx="3385607" cy="307777"/>
          </a:xfrm>
          <a:prstGeom prst="rect">
            <a:avLst/>
          </a:prstGeom>
          <a:noFill/>
        </p:spPr>
        <p:txBody>
          <a:bodyPr wrap="none" rtlCol="0">
            <a:spAutoFit/>
          </a:bodyPr>
          <a:lstStyle/>
          <a:p>
            <a:r>
              <a:rPr lang="en-GB" sz="1400" dirty="0">
                <a:solidFill>
                  <a:schemeClr val="bg1"/>
                </a:solidFill>
                <a:sym typeface="Wingdings" panose="05000000000000000000" pitchFamily="2" charset="2"/>
              </a:rPr>
              <a:t> Automatically creates a route /albums</a:t>
            </a:r>
            <a:endParaRPr lang="en-GB" sz="1400" dirty="0">
              <a:solidFill>
                <a:schemeClr val="bg1"/>
              </a:solidFill>
            </a:endParaRPr>
          </a:p>
        </p:txBody>
      </p:sp>
      <p:sp>
        <p:nvSpPr>
          <p:cNvPr id="10" name="TextBox 9">
            <a:extLst>
              <a:ext uri="{FF2B5EF4-FFF2-40B4-BE49-F238E27FC236}">
                <a16:creationId xmlns:a16="http://schemas.microsoft.com/office/drawing/2014/main" id="{D787EEA3-2BB9-7B28-A1A0-BCD27ED17BAE}"/>
              </a:ext>
            </a:extLst>
          </p:cNvPr>
          <p:cNvSpPr txBox="1"/>
          <p:nvPr/>
        </p:nvSpPr>
        <p:spPr>
          <a:xfrm>
            <a:off x="5238704" y="5277246"/>
            <a:ext cx="3413309" cy="92333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.shape {</a:t>
            </a:r>
          </a:p>
          <a:p>
            <a:r>
              <a:rPr lang="en-GB" dirty="0"/>
              <a:t>    background-</a:t>
            </a:r>
            <a:r>
              <a:rPr lang="en-GB" dirty="0" err="1"/>
              <a:t>color</a:t>
            </a:r>
            <a:r>
              <a:rPr lang="en-GB" dirty="0"/>
              <a:t>: </a:t>
            </a:r>
            <a:r>
              <a:rPr lang="en-GB" dirty="0" err="1"/>
              <a:t>lightcoral</a:t>
            </a:r>
            <a:r>
              <a:rPr lang="en-GB" dirty="0"/>
              <a:t>;</a:t>
            </a:r>
          </a:p>
          <a:p>
            <a:r>
              <a:rPr lang="en-GB" dirty="0"/>
              <a:t>}</a:t>
            </a:r>
          </a:p>
        </p:txBody>
      </p:sp>
      <p:sp>
        <p:nvSpPr>
          <p:cNvPr id="11" name="TextBox 10">
            <a:extLst>
              <a:ext uri="{FF2B5EF4-FFF2-40B4-BE49-F238E27FC236}">
                <a16:creationId xmlns:a16="http://schemas.microsoft.com/office/drawing/2014/main" id="{88E6B699-D435-9E38-436C-4B90379D04A4}"/>
              </a:ext>
            </a:extLst>
          </p:cNvPr>
          <p:cNvSpPr txBox="1"/>
          <p:nvPr/>
        </p:nvSpPr>
        <p:spPr>
          <a:xfrm>
            <a:off x="5313420" y="4889238"/>
            <a:ext cx="3403496" cy="369332"/>
          </a:xfrm>
          <a:prstGeom prst="rect">
            <a:avLst/>
          </a:prstGeom>
          <a:noFill/>
        </p:spPr>
        <p:txBody>
          <a:bodyPr wrap="none" rtlCol="0">
            <a:spAutoFit/>
          </a:bodyPr>
          <a:lstStyle/>
          <a:p>
            <a:r>
              <a:rPr lang="en-GB" b="1" dirty="0"/>
              <a:t>app/albums/page.module.css</a:t>
            </a:r>
          </a:p>
        </p:txBody>
      </p:sp>
    </p:spTree>
    <p:extLst>
      <p:ext uri="{BB962C8B-B14F-4D97-AF65-F5344CB8AC3E}">
        <p14:creationId xmlns:p14="http://schemas.microsoft.com/office/powerpoint/2010/main" val="3385602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CF566-866E-B8BA-AB48-076912A121F8}"/>
              </a:ext>
            </a:extLst>
          </p:cNvPr>
          <p:cNvSpPr>
            <a:spLocks noGrp="1"/>
          </p:cNvSpPr>
          <p:nvPr>
            <p:ph type="title"/>
          </p:nvPr>
        </p:nvSpPr>
        <p:spPr/>
        <p:txBody>
          <a:bodyPr/>
          <a:lstStyle/>
          <a:p>
            <a:r>
              <a:rPr lang="en-GB" dirty="0"/>
              <a:t>Exercise: Link (</a:t>
            </a:r>
            <a:r>
              <a:rPr lang="en-GB" dirty="0" err="1"/>
              <a:t>Cont</a:t>
            </a:r>
            <a:r>
              <a:rPr lang="en-GB" dirty="0"/>
              <a:t>)</a:t>
            </a:r>
          </a:p>
        </p:txBody>
      </p:sp>
      <p:sp>
        <p:nvSpPr>
          <p:cNvPr id="3" name="Content Placeholder 2">
            <a:extLst>
              <a:ext uri="{FF2B5EF4-FFF2-40B4-BE49-F238E27FC236}">
                <a16:creationId xmlns:a16="http://schemas.microsoft.com/office/drawing/2014/main" id="{D0B8276F-966C-D433-BD12-BAAE199E135F}"/>
              </a:ext>
            </a:extLst>
          </p:cNvPr>
          <p:cNvSpPr>
            <a:spLocks noGrp="1"/>
          </p:cNvSpPr>
          <p:nvPr>
            <p:ph idx="1"/>
          </p:nvPr>
        </p:nvSpPr>
        <p:spPr>
          <a:xfrm>
            <a:off x="284923" y="698124"/>
            <a:ext cx="8574154" cy="428324"/>
          </a:xfrm>
        </p:spPr>
        <p:txBody>
          <a:bodyPr/>
          <a:lstStyle/>
          <a:p>
            <a:r>
              <a:rPr lang="en-GB" dirty="0"/>
              <a:t>Create a </a:t>
            </a:r>
            <a:r>
              <a:rPr lang="en-GB" b="1" dirty="0"/>
              <a:t>Link</a:t>
            </a:r>
            <a:r>
              <a:rPr lang="en-GB" dirty="0"/>
              <a:t> </a:t>
            </a:r>
            <a:r>
              <a:rPr lang="en-GB" dirty="0" err="1"/>
              <a:t>link</a:t>
            </a:r>
            <a:r>
              <a:rPr lang="en-GB" dirty="0"/>
              <a:t> to the root </a:t>
            </a:r>
            <a:r>
              <a:rPr lang="en-GB" b="1" dirty="0" err="1"/>
              <a:t>page.tsx</a:t>
            </a:r>
            <a:r>
              <a:rPr lang="en-GB" b="1" dirty="0"/>
              <a:t> </a:t>
            </a:r>
            <a:r>
              <a:rPr lang="en-GB" dirty="0"/>
              <a:t>file (equivalent to an anchor tag &lt;a&gt; in HTML) to route us to this albums page</a:t>
            </a:r>
          </a:p>
        </p:txBody>
      </p:sp>
      <p:sp>
        <p:nvSpPr>
          <p:cNvPr id="4" name="Footer Placeholder 3">
            <a:extLst>
              <a:ext uri="{FF2B5EF4-FFF2-40B4-BE49-F238E27FC236}">
                <a16:creationId xmlns:a16="http://schemas.microsoft.com/office/drawing/2014/main" id="{9D2ECFE4-238E-73C4-8E1D-1ACDE0802DB0}"/>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A65FE530-0219-4234-E61D-90C9D757CC5E}"/>
              </a:ext>
            </a:extLst>
          </p:cNvPr>
          <p:cNvSpPr txBox="1"/>
          <p:nvPr/>
        </p:nvSpPr>
        <p:spPr>
          <a:xfrm>
            <a:off x="312671" y="1643447"/>
            <a:ext cx="8575808" cy="3139321"/>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65000"/>
                  </a:schemeClr>
                </a:solidFill>
              </a:rPr>
              <a:t>import Image from 'next/image';</a:t>
            </a:r>
          </a:p>
          <a:p>
            <a:r>
              <a:rPr lang="en-GB" dirty="0">
                <a:solidFill>
                  <a:schemeClr val="bg1">
                    <a:lumMod val="65000"/>
                  </a:schemeClr>
                </a:solidFill>
              </a:rPr>
              <a:t>import </a:t>
            </a:r>
            <a:r>
              <a:rPr lang="en-GB" dirty="0" err="1">
                <a:solidFill>
                  <a:schemeClr val="bg1">
                    <a:lumMod val="65000"/>
                  </a:schemeClr>
                </a:solidFill>
              </a:rPr>
              <a:t>helloPic</a:t>
            </a:r>
            <a:r>
              <a:rPr lang="en-GB" dirty="0">
                <a:solidFill>
                  <a:schemeClr val="bg1">
                    <a:lumMod val="65000"/>
                  </a:schemeClr>
                </a:solidFill>
              </a:rPr>
              <a:t> from '@/hello.png'</a:t>
            </a:r>
          </a:p>
          <a:p>
            <a:r>
              <a:rPr lang="en-GB" dirty="0"/>
              <a:t>import Link from 'next/link’</a:t>
            </a:r>
          </a:p>
          <a:p>
            <a:r>
              <a:rPr lang="en-GB" dirty="0">
                <a:solidFill>
                  <a:schemeClr val="bg1">
                    <a:lumMod val="65000"/>
                  </a:schemeClr>
                </a:solidFill>
              </a:rPr>
              <a:t>……</a:t>
            </a:r>
          </a:p>
          <a:p>
            <a:r>
              <a:rPr lang="en-GB" dirty="0">
                <a:solidFill>
                  <a:schemeClr val="bg1">
                    <a:lumMod val="65000"/>
                  </a:schemeClr>
                </a:solidFill>
              </a:rPr>
              <a:t>……</a:t>
            </a:r>
          </a:p>
          <a:p>
            <a:r>
              <a:rPr lang="en-GB" dirty="0">
                <a:solidFill>
                  <a:schemeClr val="bg1">
                    <a:lumMod val="65000"/>
                  </a:schemeClr>
                </a:solidFill>
              </a:rPr>
              <a:t>      &lt;</a:t>
            </a:r>
            <a:r>
              <a:rPr lang="en-GB" dirty="0" err="1">
                <a:solidFill>
                  <a:schemeClr val="bg1">
                    <a:lumMod val="65000"/>
                  </a:schemeClr>
                </a:solidFill>
              </a:rPr>
              <a:t>LikeButton</a:t>
            </a:r>
            <a:r>
              <a:rPr lang="en-GB" dirty="0">
                <a:solidFill>
                  <a:schemeClr val="bg1">
                    <a:lumMod val="65000"/>
                  </a:schemeClr>
                </a:solidFill>
              </a:rPr>
              <a:t> /&gt;</a:t>
            </a:r>
          </a:p>
          <a:p>
            <a:r>
              <a:rPr lang="en-GB" dirty="0">
                <a:solidFill>
                  <a:schemeClr val="bg1">
                    <a:lumMod val="65000"/>
                  </a:schemeClr>
                </a:solidFill>
              </a:rPr>
              <a:t>      &lt;Image </a:t>
            </a:r>
            <a:r>
              <a:rPr lang="en-GB" dirty="0" err="1">
                <a:solidFill>
                  <a:schemeClr val="bg1">
                    <a:lumMod val="65000"/>
                  </a:schemeClr>
                </a:solidFill>
              </a:rPr>
              <a:t>src</a:t>
            </a:r>
            <a:r>
              <a:rPr lang="en-GB" dirty="0">
                <a:solidFill>
                  <a:schemeClr val="bg1">
                    <a:lumMod val="65000"/>
                  </a:schemeClr>
                </a:solidFill>
              </a:rPr>
              <a:t>={</a:t>
            </a:r>
            <a:r>
              <a:rPr lang="en-GB" dirty="0" err="1">
                <a:solidFill>
                  <a:schemeClr val="bg1">
                    <a:lumMod val="65000"/>
                  </a:schemeClr>
                </a:solidFill>
              </a:rPr>
              <a:t>helloPic</a:t>
            </a:r>
            <a:r>
              <a:rPr lang="en-GB" dirty="0">
                <a:solidFill>
                  <a:schemeClr val="bg1">
                    <a:lumMod val="65000"/>
                  </a:schemeClr>
                </a:solidFill>
              </a:rPr>
              <a:t>} alt="hello" /&gt;</a:t>
            </a:r>
          </a:p>
          <a:p>
            <a:r>
              <a:rPr lang="en-GB" dirty="0">
                <a:solidFill>
                  <a:schemeClr val="bg1">
                    <a:lumMod val="65000"/>
                  </a:schemeClr>
                </a:solidFill>
              </a:rPr>
              <a:t>      </a:t>
            </a:r>
            <a:r>
              <a:rPr lang="en-GB" dirty="0"/>
              <a:t>&lt;Link </a:t>
            </a:r>
            <a:r>
              <a:rPr lang="en-GB" dirty="0" err="1"/>
              <a:t>href</a:t>
            </a:r>
            <a:r>
              <a:rPr lang="en-GB" dirty="0"/>
              <a:t>="/albums"&gt;Albums&lt;/Link&gt;</a:t>
            </a:r>
          </a:p>
          <a:p>
            <a:r>
              <a:rPr lang="en-GB" dirty="0">
                <a:solidFill>
                  <a:schemeClr val="bg1">
                    <a:lumMod val="65000"/>
                  </a:schemeClr>
                </a:solidFill>
              </a:rPr>
              <a:t>    &lt;/div &gt;</a:t>
            </a:r>
          </a:p>
          <a:p>
            <a:r>
              <a:rPr lang="en-GB" dirty="0">
                <a:solidFill>
                  <a:schemeClr val="bg1">
                    <a:lumMod val="65000"/>
                  </a:schemeClr>
                </a:solidFill>
              </a:rPr>
              <a:t>  );</a:t>
            </a:r>
          </a:p>
          <a:p>
            <a:r>
              <a:rPr lang="en-GB" dirty="0">
                <a:solidFill>
                  <a:schemeClr val="bg1">
                    <a:lumMod val="65000"/>
                  </a:schemeClr>
                </a:solidFill>
              </a:rPr>
              <a:t>}</a:t>
            </a:r>
          </a:p>
        </p:txBody>
      </p:sp>
      <p:sp>
        <p:nvSpPr>
          <p:cNvPr id="6" name="TextBox 5">
            <a:extLst>
              <a:ext uri="{FF2B5EF4-FFF2-40B4-BE49-F238E27FC236}">
                <a16:creationId xmlns:a16="http://schemas.microsoft.com/office/drawing/2014/main" id="{AB70CCBF-49AA-0D48-CA46-9DB01640BEB8}"/>
              </a:ext>
            </a:extLst>
          </p:cNvPr>
          <p:cNvSpPr txBox="1"/>
          <p:nvPr/>
        </p:nvSpPr>
        <p:spPr>
          <a:xfrm>
            <a:off x="7305995" y="1250668"/>
            <a:ext cx="1582484" cy="369332"/>
          </a:xfrm>
          <a:prstGeom prst="rect">
            <a:avLst/>
          </a:prstGeom>
          <a:noFill/>
        </p:spPr>
        <p:txBody>
          <a:bodyPr wrap="none" rtlCol="0">
            <a:spAutoFit/>
          </a:bodyPr>
          <a:lstStyle/>
          <a:p>
            <a:r>
              <a:rPr lang="en-GB" b="1" dirty="0"/>
              <a:t>app/</a:t>
            </a:r>
            <a:r>
              <a:rPr lang="en-GB" b="1" dirty="0" err="1"/>
              <a:t>page.tsx</a:t>
            </a:r>
            <a:endParaRPr lang="en-GB" b="1" dirty="0"/>
          </a:p>
        </p:txBody>
      </p:sp>
      <p:pic>
        <p:nvPicPr>
          <p:cNvPr id="8" name="Picture 7">
            <a:extLst>
              <a:ext uri="{FF2B5EF4-FFF2-40B4-BE49-F238E27FC236}">
                <a16:creationId xmlns:a16="http://schemas.microsoft.com/office/drawing/2014/main" id="{2127D3CA-FCDB-7030-2028-5434D1BE6F51}"/>
              </a:ext>
            </a:extLst>
          </p:cNvPr>
          <p:cNvPicPr>
            <a:picLocks noChangeAspect="1"/>
          </p:cNvPicPr>
          <p:nvPr/>
        </p:nvPicPr>
        <p:blipFill>
          <a:blip r:embed="rId2"/>
          <a:stretch>
            <a:fillRect/>
          </a:stretch>
        </p:blipFill>
        <p:spPr>
          <a:xfrm>
            <a:off x="523692" y="4986699"/>
            <a:ext cx="2451283" cy="1710963"/>
          </a:xfrm>
          <a:prstGeom prst="rect">
            <a:avLst/>
          </a:prstGeom>
        </p:spPr>
      </p:pic>
      <p:pic>
        <p:nvPicPr>
          <p:cNvPr id="10" name="Picture 9">
            <a:extLst>
              <a:ext uri="{FF2B5EF4-FFF2-40B4-BE49-F238E27FC236}">
                <a16:creationId xmlns:a16="http://schemas.microsoft.com/office/drawing/2014/main" id="{987F11E9-9054-EA31-EED0-368D49CDED97}"/>
              </a:ext>
            </a:extLst>
          </p:cNvPr>
          <p:cNvPicPr>
            <a:picLocks noChangeAspect="1"/>
          </p:cNvPicPr>
          <p:nvPr/>
        </p:nvPicPr>
        <p:blipFill>
          <a:blip r:embed="rId3"/>
          <a:stretch>
            <a:fillRect/>
          </a:stretch>
        </p:blipFill>
        <p:spPr>
          <a:xfrm>
            <a:off x="5005091" y="4511054"/>
            <a:ext cx="4017740" cy="2192555"/>
          </a:xfrm>
          <a:prstGeom prst="rect">
            <a:avLst/>
          </a:prstGeom>
        </p:spPr>
      </p:pic>
      <p:sp>
        <p:nvSpPr>
          <p:cNvPr id="11" name="Oval 10">
            <a:extLst>
              <a:ext uri="{FF2B5EF4-FFF2-40B4-BE49-F238E27FC236}">
                <a16:creationId xmlns:a16="http://schemas.microsoft.com/office/drawing/2014/main" id="{706F29FC-0394-2DEE-6F47-748F48471A29}"/>
              </a:ext>
            </a:extLst>
          </p:cNvPr>
          <p:cNvSpPr/>
          <p:nvPr/>
        </p:nvSpPr>
        <p:spPr bwMode="auto">
          <a:xfrm>
            <a:off x="1843238" y="6059103"/>
            <a:ext cx="1068404" cy="573472"/>
          </a:xfrm>
          <a:prstGeom prst="ellipse">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cxnSp>
        <p:nvCxnSpPr>
          <p:cNvPr id="13" name="Straight Arrow Connector 12">
            <a:extLst>
              <a:ext uri="{FF2B5EF4-FFF2-40B4-BE49-F238E27FC236}">
                <a16:creationId xmlns:a16="http://schemas.microsoft.com/office/drawing/2014/main" id="{DA4BC140-3535-84C3-E796-BD3F8B67C50C}"/>
              </a:ext>
            </a:extLst>
          </p:cNvPr>
          <p:cNvCxnSpPr/>
          <p:nvPr/>
        </p:nvCxnSpPr>
        <p:spPr bwMode="auto">
          <a:xfrm flipV="1">
            <a:off x="2911642" y="4986699"/>
            <a:ext cx="4755753" cy="1433352"/>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AAC0A773-772C-32B0-9F8B-A4AE06A6FC16}"/>
              </a:ext>
            </a:extLst>
          </p:cNvPr>
          <p:cNvSpPr txBox="1"/>
          <p:nvPr/>
        </p:nvSpPr>
        <p:spPr>
          <a:xfrm>
            <a:off x="7384593" y="6340189"/>
            <a:ext cx="960519" cy="276999"/>
          </a:xfrm>
          <a:prstGeom prst="rect">
            <a:avLst/>
          </a:prstGeom>
          <a:noFill/>
        </p:spPr>
        <p:txBody>
          <a:bodyPr wrap="none" rtlCol="0">
            <a:spAutoFit/>
          </a:bodyPr>
          <a:lstStyle/>
          <a:p>
            <a:r>
              <a:rPr lang="en-GB" sz="1200" i="1" dirty="0">
                <a:solidFill>
                  <a:srgbClr val="FF0000"/>
                </a:solidFill>
              </a:rPr>
              <a:t>Root layout</a:t>
            </a:r>
          </a:p>
        </p:txBody>
      </p:sp>
      <p:sp>
        <p:nvSpPr>
          <p:cNvPr id="9" name="TextBox 8">
            <a:extLst>
              <a:ext uri="{FF2B5EF4-FFF2-40B4-BE49-F238E27FC236}">
                <a16:creationId xmlns:a16="http://schemas.microsoft.com/office/drawing/2014/main" id="{41EA7FFA-7AD9-A7DB-1B46-CA842603D3B8}"/>
              </a:ext>
            </a:extLst>
          </p:cNvPr>
          <p:cNvSpPr txBox="1"/>
          <p:nvPr/>
        </p:nvSpPr>
        <p:spPr>
          <a:xfrm>
            <a:off x="7384593" y="5521547"/>
            <a:ext cx="1079142" cy="276999"/>
          </a:xfrm>
          <a:prstGeom prst="rect">
            <a:avLst/>
          </a:prstGeom>
          <a:noFill/>
        </p:spPr>
        <p:txBody>
          <a:bodyPr wrap="none" rtlCol="0">
            <a:spAutoFit/>
          </a:bodyPr>
          <a:lstStyle/>
          <a:p>
            <a:r>
              <a:rPr lang="en-GB" sz="1200" i="1" dirty="0">
                <a:solidFill>
                  <a:srgbClr val="FF0000"/>
                </a:solidFill>
              </a:rPr>
              <a:t>Albums page</a:t>
            </a:r>
          </a:p>
        </p:txBody>
      </p:sp>
      <p:sp>
        <p:nvSpPr>
          <p:cNvPr id="12" name="TextBox 11">
            <a:extLst>
              <a:ext uri="{FF2B5EF4-FFF2-40B4-BE49-F238E27FC236}">
                <a16:creationId xmlns:a16="http://schemas.microsoft.com/office/drawing/2014/main" id="{3FC89097-0BB9-D502-181C-0CB25777B169}"/>
              </a:ext>
            </a:extLst>
          </p:cNvPr>
          <p:cNvSpPr txBox="1"/>
          <p:nvPr/>
        </p:nvSpPr>
        <p:spPr>
          <a:xfrm>
            <a:off x="2233925" y="5205159"/>
            <a:ext cx="642389" cy="461665"/>
          </a:xfrm>
          <a:prstGeom prst="rect">
            <a:avLst/>
          </a:prstGeom>
          <a:noFill/>
        </p:spPr>
        <p:txBody>
          <a:bodyPr wrap="square" rtlCol="0">
            <a:spAutoFit/>
          </a:bodyPr>
          <a:lstStyle/>
          <a:p>
            <a:r>
              <a:rPr lang="en-GB" sz="1200" i="1" dirty="0">
                <a:solidFill>
                  <a:srgbClr val="FF0000"/>
                </a:solidFill>
              </a:rPr>
              <a:t>Root page</a:t>
            </a:r>
          </a:p>
        </p:txBody>
      </p:sp>
      <p:sp>
        <p:nvSpPr>
          <p:cNvPr id="14" name="TextBox 13">
            <a:extLst>
              <a:ext uri="{FF2B5EF4-FFF2-40B4-BE49-F238E27FC236}">
                <a16:creationId xmlns:a16="http://schemas.microsoft.com/office/drawing/2014/main" id="{6B232A53-7EA9-C07E-7F0D-C9F34FB5C476}"/>
              </a:ext>
            </a:extLst>
          </p:cNvPr>
          <p:cNvSpPr txBox="1"/>
          <p:nvPr/>
        </p:nvSpPr>
        <p:spPr>
          <a:xfrm>
            <a:off x="660560" y="6420663"/>
            <a:ext cx="960519" cy="276999"/>
          </a:xfrm>
          <a:prstGeom prst="rect">
            <a:avLst/>
          </a:prstGeom>
          <a:noFill/>
        </p:spPr>
        <p:txBody>
          <a:bodyPr wrap="none" rtlCol="0">
            <a:spAutoFit/>
          </a:bodyPr>
          <a:lstStyle/>
          <a:p>
            <a:r>
              <a:rPr lang="en-GB" sz="1200" i="1" dirty="0">
                <a:solidFill>
                  <a:srgbClr val="FF0000"/>
                </a:solidFill>
              </a:rPr>
              <a:t>Root layout</a:t>
            </a:r>
          </a:p>
        </p:txBody>
      </p:sp>
      <p:sp>
        <p:nvSpPr>
          <p:cNvPr id="15" name="TextBox 14">
            <a:extLst>
              <a:ext uri="{FF2B5EF4-FFF2-40B4-BE49-F238E27FC236}">
                <a16:creationId xmlns:a16="http://schemas.microsoft.com/office/drawing/2014/main" id="{58D9470D-E22B-59CE-2B0A-9ACAA23AB7DE}"/>
              </a:ext>
            </a:extLst>
          </p:cNvPr>
          <p:cNvSpPr txBox="1"/>
          <p:nvPr/>
        </p:nvSpPr>
        <p:spPr>
          <a:xfrm>
            <a:off x="5774635" y="2217888"/>
            <a:ext cx="2322602" cy="830997"/>
          </a:xfrm>
          <a:prstGeom prst="rect">
            <a:avLst/>
          </a:prstGeom>
          <a:noFill/>
        </p:spPr>
        <p:txBody>
          <a:bodyPr wrap="square" rtlCol="0">
            <a:spAutoFit/>
          </a:bodyPr>
          <a:lstStyle/>
          <a:p>
            <a:r>
              <a:rPr lang="en-GB" sz="1600" i="1" dirty="0"/>
              <a:t>Notice that the page content </a:t>
            </a:r>
            <a:r>
              <a:rPr lang="en-GB" sz="1600" i="1" u="sng" dirty="0"/>
              <a:t>within</a:t>
            </a:r>
            <a:r>
              <a:rPr lang="en-GB" sz="1600" i="1" dirty="0"/>
              <a:t> the root layout has changed</a:t>
            </a:r>
          </a:p>
        </p:txBody>
      </p:sp>
      <p:sp>
        <p:nvSpPr>
          <p:cNvPr id="16" name="TextBox 15">
            <a:extLst>
              <a:ext uri="{FF2B5EF4-FFF2-40B4-BE49-F238E27FC236}">
                <a16:creationId xmlns:a16="http://schemas.microsoft.com/office/drawing/2014/main" id="{14EA78BE-A7CA-87DB-1F08-334434EBC0EA}"/>
              </a:ext>
            </a:extLst>
          </p:cNvPr>
          <p:cNvSpPr txBox="1"/>
          <p:nvPr/>
        </p:nvSpPr>
        <p:spPr>
          <a:xfrm>
            <a:off x="2423831" y="4214403"/>
            <a:ext cx="1849785" cy="430887"/>
          </a:xfrm>
          <a:prstGeom prst="rect">
            <a:avLst/>
          </a:prstGeom>
          <a:noFill/>
        </p:spPr>
        <p:txBody>
          <a:bodyPr wrap="square" rtlCol="0">
            <a:spAutoFit/>
          </a:bodyPr>
          <a:lstStyle/>
          <a:p>
            <a:r>
              <a:rPr lang="en-GB" sz="1100" i="1" dirty="0"/>
              <a:t>Notice, this the route is the name of the directory</a:t>
            </a:r>
          </a:p>
        </p:txBody>
      </p:sp>
      <p:cxnSp>
        <p:nvCxnSpPr>
          <p:cNvPr id="18" name="Straight Arrow Connector 17">
            <a:extLst>
              <a:ext uri="{FF2B5EF4-FFF2-40B4-BE49-F238E27FC236}">
                <a16:creationId xmlns:a16="http://schemas.microsoft.com/office/drawing/2014/main" id="{FAD4D83E-C4D8-BD67-88DA-D5C7319144CF}"/>
              </a:ext>
            </a:extLst>
          </p:cNvPr>
          <p:cNvCxnSpPr/>
          <p:nvPr/>
        </p:nvCxnSpPr>
        <p:spPr bwMode="auto">
          <a:xfrm flipH="1" flipV="1">
            <a:off x="2517006" y="3893977"/>
            <a:ext cx="231007" cy="21846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932049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4051D-F8E3-29DD-EEFB-342ECA1A2ED9}"/>
              </a:ext>
            </a:extLst>
          </p:cNvPr>
          <p:cNvSpPr>
            <a:spLocks noGrp="1"/>
          </p:cNvSpPr>
          <p:nvPr>
            <p:ph type="title"/>
          </p:nvPr>
        </p:nvSpPr>
        <p:spPr/>
        <p:txBody>
          <a:bodyPr/>
          <a:lstStyle/>
          <a:p>
            <a:r>
              <a:rPr lang="en-GB" dirty="0"/>
              <a:t>Exercise: Using a Web Service</a:t>
            </a:r>
          </a:p>
        </p:txBody>
      </p:sp>
      <p:sp>
        <p:nvSpPr>
          <p:cNvPr id="3" name="Content Placeholder 2">
            <a:extLst>
              <a:ext uri="{FF2B5EF4-FFF2-40B4-BE49-F238E27FC236}">
                <a16:creationId xmlns:a16="http://schemas.microsoft.com/office/drawing/2014/main" id="{6C1852F0-34F6-5532-C8FC-CDA7FDA92F19}"/>
              </a:ext>
            </a:extLst>
          </p:cNvPr>
          <p:cNvSpPr>
            <a:spLocks noGrp="1"/>
          </p:cNvSpPr>
          <p:nvPr>
            <p:ph idx="1"/>
          </p:nvPr>
        </p:nvSpPr>
        <p:spPr>
          <a:xfrm>
            <a:off x="257175" y="766301"/>
            <a:ext cx="8575808" cy="697832"/>
          </a:xfrm>
        </p:spPr>
        <p:txBody>
          <a:bodyPr/>
          <a:lstStyle/>
          <a:p>
            <a:r>
              <a:rPr lang="en-GB" dirty="0"/>
              <a:t>Using </a:t>
            </a:r>
            <a:r>
              <a:rPr lang="en-GB" b="1" dirty="0"/>
              <a:t>fetch</a:t>
            </a:r>
            <a:r>
              <a:rPr lang="en-GB" dirty="0"/>
              <a:t> we can read and display the data read from a web service</a:t>
            </a:r>
          </a:p>
          <a:p>
            <a:r>
              <a:rPr lang="en-GB" b="1" dirty="0"/>
              <a:t>Remember this is a server side component</a:t>
            </a:r>
          </a:p>
        </p:txBody>
      </p:sp>
      <p:sp>
        <p:nvSpPr>
          <p:cNvPr id="4" name="Footer Placeholder 3">
            <a:extLst>
              <a:ext uri="{FF2B5EF4-FFF2-40B4-BE49-F238E27FC236}">
                <a16:creationId xmlns:a16="http://schemas.microsoft.com/office/drawing/2014/main" id="{C64CE38C-D3AA-017C-85E0-647D2A2DA507}"/>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80D3ED1F-609D-6DC8-E0E3-883CD230D5DE}"/>
              </a:ext>
            </a:extLst>
          </p:cNvPr>
          <p:cNvSpPr txBox="1"/>
          <p:nvPr/>
        </p:nvSpPr>
        <p:spPr>
          <a:xfrm>
            <a:off x="129942" y="1763748"/>
            <a:ext cx="8961222" cy="5078313"/>
          </a:xfrm>
          <a:prstGeom prst="rect">
            <a:avLst/>
          </a:prstGeom>
          <a:solidFill>
            <a:schemeClr val="accent6">
              <a:lumMod val="20000"/>
              <a:lumOff val="80000"/>
            </a:schemeClr>
          </a:solidFill>
          <a:ln>
            <a:solidFill>
              <a:schemeClr val="tx1"/>
            </a:solidFill>
          </a:ln>
        </p:spPr>
        <p:txBody>
          <a:bodyPr wrap="square" rtlCol="0">
            <a:spAutoFit/>
          </a:bodyPr>
          <a:lstStyle/>
          <a:p>
            <a:r>
              <a:rPr lang="en-GB" dirty="0"/>
              <a:t>……..</a:t>
            </a:r>
          </a:p>
          <a:p>
            <a:r>
              <a:rPr lang="en-GB" dirty="0">
                <a:solidFill>
                  <a:schemeClr val="bg1">
                    <a:lumMod val="65000"/>
                  </a:schemeClr>
                </a:solidFill>
              </a:rPr>
              <a:t>export default </a:t>
            </a:r>
            <a:r>
              <a:rPr lang="en-GB" dirty="0"/>
              <a:t>async </a:t>
            </a:r>
            <a:r>
              <a:rPr lang="en-GB" dirty="0">
                <a:solidFill>
                  <a:schemeClr val="bg1">
                    <a:lumMod val="65000"/>
                  </a:schemeClr>
                </a:solidFill>
              </a:rPr>
              <a:t>function </a:t>
            </a:r>
            <a:r>
              <a:rPr lang="en-GB" dirty="0" err="1">
                <a:solidFill>
                  <a:schemeClr val="bg1">
                    <a:lumMod val="65000"/>
                  </a:schemeClr>
                </a:solidFill>
              </a:rPr>
              <a:t>AlbumsPage</a:t>
            </a:r>
            <a:r>
              <a:rPr lang="en-GB" dirty="0">
                <a:solidFill>
                  <a:schemeClr val="bg1">
                    <a:lumMod val="65000"/>
                  </a:schemeClr>
                </a:solidFill>
              </a:rPr>
              <a:t>()</a:t>
            </a:r>
          </a:p>
          <a:p>
            <a:r>
              <a:rPr lang="en-GB" dirty="0">
                <a:solidFill>
                  <a:schemeClr val="bg1">
                    <a:lumMod val="65000"/>
                  </a:schemeClr>
                </a:solidFill>
              </a:rPr>
              <a:t>{</a:t>
            </a:r>
          </a:p>
          <a:p>
            <a:r>
              <a:rPr lang="en-GB" dirty="0"/>
              <a:t>  </a:t>
            </a:r>
            <a:r>
              <a:rPr lang="en-GB" dirty="0" err="1"/>
              <a:t>const</a:t>
            </a:r>
            <a:r>
              <a:rPr lang="en-GB" dirty="0"/>
              <a:t> data = await fetch('https://jsonplaceholder.typicode.com/albums')</a:t>
            </a:r>
          </a:p>
          <a:p>
            <a:r>
              <a:rPr lang="en-GB" dirty="0"/>
              <a:t>  </a:t>
            </a:r>
            <a:r>
              <a:rPr lang="en-GB" dirty="0" err="1"/>
              <a:t>const</a:t>
            </a:r>
            <a:r>
              <a:rPr lang="en-GB" dirty="0"/>
              <a:t> albums = await </a:t>
            </a:r>
            <a:r>
              <a:rPr lang="en-GB" dirty="0" err="1"/>
              <a:t>data.json</a:t>
            </a:r>
            <a:r>
              <a:rPr lang="en-GB" dirty="0"/>
              <a:t>()</a:t>
            </a:r>
          </a:p>
          <a:p>
            <a:r>
              <a:rPr lang="en-GB" dirty="0">
                <a:solidFill>
                  <a:schemeClr val="bg1">
                    <a:lumMod val="65000"/>
                  </a:schemeClr>
                </a:solidFill>
              </a:rPr>
              <a:t>  return (</a:t>
            </a:r>
          </a:p>
          <a:p>
            <a:r>
              <a:rPr lang="en-GB" dirty="0">
                <a:solidFill>
                  <a:schemeClr val="bg1">
                    <a:lumMod val="65000"/>
                  </a:schemeClr>
                </a:solidFill>
              </a:rPr>
              <a:t>    &lt;div </a:t>
            </a:r>
            <a:r>
              <a:rPr lang="en-GB" dirty="0" err="1">
                <a:solidFill>
                  <a:schemeClr val="bg1">
                    <a:lumMod val="65000"/>
                  </a:schemeClr>
                </a:solidFill>
              </a:rPr>
              <a:t>className</a:t>
            </a:r>
            <a:r>
              <a:rPr lang="en-GB" dirty="0">
                <a:solidFill>
                  <a:schemeClr val="bg1">
                    <a:lumMod val="65000"/>
                  </a:schemeClr>
                </a:solidFill>
              </a:rPr>
              <a:t>={</a:t>
            </a:r>
            <a:r>
              <a:rPr lang="en-GB" dirty="0" err="1">
                <a:solidFill>
                  <a:schemeClr val="bg1">
                    <a:lumMod val="65000"/>
                  </a:schemeClr>
                </a:solidFill>
              </a:rPr>
              <a:t>styles.shape</a:t>
            </a:r>
            <a:r>
              <a:rPr lang="en-GB" dirty="0">
                <a:solidFill>
                  <a:schemeClr val="bg1">
                    <a:lumMod val="65000"/>
                  </a:schemeClr>
                </a:solidFill>
              </a:rPr>
              <a:t>}&gt;</a:t>
            </a:r>
          </a:p>
          <a:p>
            <a:r>
              <a:rPr lang="en-GB" dirty="0">
                <a:solidFill>
                  <a:schemeClr val="bg1">
                    <a:lumMod val="65000"/>
                  </a:schemeClr>
                </a:solidFill>
              </a:rPr>
              <a:t>     ………&lt;/header&gt;</a:t>
            </a:r>
          </a:p>
          <a:p>
            <a:r>
              <a:rPr lang="en-GB" dirty="0"/>
              <a:t>      &lt;</a:t>
            </a:r>
            <a:r>
              <a:rPr lang="en-GB" dirty="0" err="1"/>
              <a:t>ul</a:t>
            </a:r>
            <a:r>
              <a:rPr lang="en-GB" dirty="0"/>
              <a:t>&gt;</a:t>
            </a:r>
          </a:p>
          <a:p>
            <a:r>
              <a:rPr lang="en-GB" dirty="0"/>
              <a:t>        {</a:t>
            </a:r>
            <a:r>
              <a:rPr lang="en-GB" dirty="0" err="1"/>
              <a:t>albums.map</a:t>
            </a:r>
            <a:r>
              <a:rPr lang="en-GB" dirty="0"/>
              <a:t>((album) =&gt; (</a:t>
            </a:r>
          </a:p>
          <a:p>
            <a:r>
              <a:rPr lang="en-GB" dirty="0"/>
              <a:t>          &lt;li key={album.id}&gt;{</a:t>
            </a:r>
            <a:r>
              <a:rPr lang="en-GB" dirty="0" err="1"/>
              <a:t>album.title</a:t>
            </a:r>
            <a:r>
              <a:rPr lang="en-GB" dirty="0"/>
              <a:t>} &lt;Link </a:t>
            </a:r>
            <a:r>
              <a:rPr lang="en-GB" dirty="0" err="1"/>
              <a:t>href</a:t>
            </a:r>
            <a:r>
              <a:rPr lang="en-GB" dirty="0"/>
              <a:t>={`/photos/${album.id}`}&gt;</a:t>
            </a:r>
          </a:p>
          <a:p>
            <a:r>
              <a:rPr lang="en-GB" dirty="0"/>
              <a:t>          Photos</a:t>
            </a:r>
          </a:p>
          <a:p>
            <a:r>
              <a:rPr lang="en-GB" dirty="0"/>
              <a:t>          &lt;/Link&gt; &lt;/li&gt;</a:t>
            </a:r>
          </a:p>
          <a:p>
            <a:r>
              <a:rPr lang="en-GB" dirty="0"/>
              <a:t>        ))}</a:t>
            </a:r>
          </a:p>
          <a:p>
            <a:r>
              <a:rPr lang="en-GB" dirty="0"/>
              <a:t>      &lt;/</a:t>
            </a:r>
            <a:r>
              <a:rPr lang="en-GB" dirty="0" err="1"/>
              <a:t>ul</a:t>
            </a:r>
            <a:r>
              <a:rPr lang="en-GB" dirty="0"/>
              <a:t>&gt;</a:t>
            </a:r>
          </a:p>
          <a:p>
            <a:r>
              <a:rPr lang="en-GB" dirty="0">
                <a:solidFill>
                  <a:schemeClr val="bg1">
                    <a:lumMod val="65000"/>
                  </a:schemeClr>
                </a:solidFill>
              </a:rPr>
              <a:t>    &lt;/div &gt;</a:t>
            </a:r>
          </a:p>
          <a:p>
            <a:r>
              <a:rPr lang="en-GB" dirty="0">
                <a:solidFill>
                  <a:schemeClr val="bg1">
                    <a:lumMod val="65000"/>
                  </a:schemeClr>
                </a:solidFill>
              </a:rPr>
              <a:t>  );</a:t>
            </a:r>
          </a:p>
          <a:p>
            <a:r>
              <a:rPr lang="en-GB" dirty="0">
                <a:solidFill>
                  <a:schemeClr val="bg1">
                    <a:lumMod val="65000"/>
                  </a:schemeClr>
                </a:solidFill>
              </a:rPr>
              <a:t>}</a:t>
            </a:r>
          </a:p>
        </p:txBody>
      </p:sp>
      <p:sp>
        <p:nvSpPr>
          <p:cNvPr id="6" name="TextBox 5">
            <a:extLst>
              <a:ext uri="{FF2B5EF4-FFF2-40B4-BE49-F238E27FC236}">
                <a16:creationId xmlns:a16="http://schemas.microsoft.com/office/drawing/2014/main" id="{5F3DAB7C-F8A7-4696-6E5D-FB254FF687A4}"/>
              </a:ext>
            </a:extLst>
          </p:cNvPr>
          <p:cNvSpPr txBox="1"/>
          <p:nvPr/>
        </p:nvSpPr>
        <p:spPr>
          <a:xfrm>
            <a:off x="6636646" y="1394416"/>
            <a:ext cx="2454518" cy="369332"/>
          </a:xfrm>
          <a:prstGeom prst="rect">
            <a:avLst/>
          </a:prstGeom>
          <a:noFill/>
        </p:spPr>
        <p:txBody>
          <a:bodyPr wrap="none" rtlCol="0">
            <a:spAutoFit/>
          </a:bodyPr>
          <a:lstStyle/>
          <a:p>
            <a:r>
              <a:rPr lang="en-GB" b="1" dirty="0"/>
              <a:t>app/albums/</a:t>
            </a:r>
            <a:r>
              <a:rPr lang="en-GB" b="1" dirty="0" err="1"/>
              <a:t>page.tsx</a:t>
            </a:r>
            <a:endParaRPr lang="en-GB" b="1" dirty="0"/>
          </a:p>
        </p:txBody>
      </p:sp>
      <p:sp>
        <p:nvSpPr>
          <p:cNvPr id="8" name="TextBox 7">
            <a:extLst>
              <a:ext uri="{FF2B5EF4-FFF2-40B4-BE49-F238E27FC236}">
                <a16:creationId xmlns:a16="http://schemas.microsoft.com/office/drawing/2014/main" id="{8F69FD91-277B-C1BE-8436-0E77CB6E106B}"/>
              </a:ext>
            </a:extLst>
          </p:cNvPr>
          <p:cNvSpPr txBox="1"/>
          <p:nvPr/>
        </p:nvSpPr>
        <p:spPr>
          <a:xfrm>
            <a:off x="7341049" y="5463795"/>
            <a:ext cx="1673009" cy="923330"/>
          </a:xfrm>
          <a:prstGeom prst="rect">
            <a:avLst/>
          </a:prstGeom>
          <a:noFill/>
        </p:spPr>
        <p:txBody>
          <a:bodyPr wrap="square" rtlCol="0">
            <a:spAutoFit/>
          </a:bodyPr>
          <a:lstStyle/>
          <a:p>
            <a:r>
              <a:rPr lang="en-GB" i="1" dirty="0"/>
              <a:t>Replace the content after &lt;/header&gt; tag</a:t>
            </a:r>
          </a:p>
        </p:txBody>
      </p:sp>
      <p:sp>
        <p:nvSpPr>
          <p:cNvPr id="9" name="TextBox 8">
            <a:extLst>
              <a:ext uri="{FF2B5EF4-FFF2-40B4-BE49-F238E27FC236}">
                <a16:creationId xmlns:a16="http://schemas.microsoft.com/office/drawing/2014/main" id="{87122F61-F044-3513-2852-841C7A751A3A}"/>
              </a:ext>
            </a:extLst>
          </p:cNvPr>
          <p:cNvSpPr txBox="1"/>
          <p:nvPr/>
        </p:nvSpPr>
        <p:spPr>
          <a:xfrm>
            <a:off x="3683729" y="5413896"/>
            <a:ext cx="1853648" cy="738664"/>
          </a:xfrm>
          <a:prstGeom prst="rect">
            <a:avLst/>
          </a:prstGeom>
          <a:noFill/>
        </p:spPr>
        <p:txBody>
          <a:bodyPr wrap="square" rtlCol="0">
            <a:spAutoFit/>
          </a:bodyPr>
          <a:lstStyle/>
          <a:p>
            <a:r>
              <a:rPr lang="en-GB" sz="1400" i="1" dirty="0"/>
              <a:t>I’ve sneaked in a Link here, we will get to this later</a:t>
            </a:r>
          </a:p>
        </p:txBody>
      </p:sp>
      <p:cxnSp>
        <p:nvCxnSpPr>
          <p:cNvPr id="11" name="Straight Arrow Connector 10">
            <a:extLst>
              <a:ext uri="{FF2B5EF4-FFF2-40B4-BE49-F238E27FC236}">
                <a16:creationId xmlns:a16="http://schemas.microsoft.com/office/drawing/2014/main" id="{460FA8D4-C600-B00F-15D0-8A0679B6FF51}"/>
              </a:ext>
            </a:extLst>
          </p:cNvPr>
          <p:cNvCxnSpPr/>
          <p:nvPr/>
        </p:nvCxnSpPr>
        <p:spPr bwMode="auto">
          <a:xfrm flipV="1">
            <a:off x="4408004" y="4929809"/>
            <a:ext cx="0" cy="40797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a:extLst>
              <a:ext uri="{FF2B5EF4-FFF2-40B4-BE49-F238E27FC236}">
                <a16:creationId xmlns:a16="http://schemas.microsoft.com/office/drawing/2014/main" id="{D86A39BD-DE80-771C-7411-258273B6A58D}"/>
              </a:ext>
            </a:extLst>
          </p:cNvPr>
          <p:cNvSpPr txBox="1"/>
          <p:nvPr/>
        </p:nvSpPr>
        <p:spPr>
          <a:xfrm>
            <a:off x="5494351" y="3793766"/>
            <a:ext cx="2047355" cy="276999"/>
          </a:xfrm>
          <a:prstGeom prst="rect">
            <a:avLst/>
          </a:prstGeom>
          <a:noFill/>
        </p:spPr>
        <p:txBody>
          <a:bodyPr wrap="none" rtlCol="0">
            <a:spAutoFit/>
          </a:bodyPr>
          <a:lstStyle/>
          <a:p>
            <a:r>
              <a:rPr lang="en-GB" sz="1200" i="1" dirty="0"/>
              <a:t>JS template, use back ticks</a:t>
            </a:r>
          </a:p>
        </p:txBody>
      </p:sp>
      <p:cxnSp>
        <p:nvCxnSpPr>
          <p:cNvPr id="14" name="Straight Arrow Connector 13">
            <a:extLst>
              <a:ext uri="{FF2B5EF4-FFF2-40B4-BE49-F238E27FC236}">
                <a16:creationId xmlns:a16="http://schemas.microsoft.com/office/drawing/2014/main" id="{8AF223CA-954F-4C78-51A5-9A5971632D2E}"/>
              </a:ext>
            </a:extLst>
          </p:cNvPr>
          <p:cNvCxnSpPr/>
          <p:nvPr/>
        </p:nvCxnSpPr>
        <p:spPr bwMode="auto">
          <a:xfrm flipH="1">
            <a:off x="5411857" y="4164405"/>
            <a:ext cx="402534" cy="38019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a:extLst>
              <a:ext uri="{FF2B5EF4-FFF2-40B4-BE49-F238E27FC236}">
                <a16:creationId xmlns:a16="http://schemas.microsoft.com/office/drawing/2014/main" id="{FCD55995-16A6-0647-2E1B-BC7E053983DD}"/>
              </a:ext>
            </a:extLst>
          </p:cNvPr>
          <p:cNvCxnSpPr/>
          <p:nvPr/>
        </p:nvCxnSpPr>
        <p:spPr bwMode="auto">
          <a:xfrm>
            <a:off x="6877878" y="4070765"/>
            <a:ext cx="397565" cy="47383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98F65C19-4B0E-CCB7-05F6-F9ACA6276F8D}"/>
              </a:ext>
            </a:extLst>
          </p:cNvPr>
          <p:cNvSpPr txBox="1"/>
          <p:nvPr/>
        </p:nvSpPr>
        <p:spPr>
          <a:xfrm>
            <a:off x="5991727" y="1968588"/>
            <a:ext cx="2396690" cy="523220"/>
          </a:xfrm>
          <a:prstGeom prst="rect">
            <a:avLst/>
          </a:prstGeom>
          <a:noFill/>
        </p:spPr>
        <p:txBody>
          <a:bodyPr wrap="square" rtlCol="0">
            <a:spAutoFit/>
          </a:bodyPr>
          <a:lstStyle/>
          <a:p>
            <a:r>
              <a:rPr lang="en-GB" sz="1400" i="1" dirty="0">
                <a:solidFill>
                  <a:srgbClr val="FF0000"/>
                </a:solidFill>
              </a:rPr>
              <a:t>This AJAX call is made from the server</a:t>
            </a:r>
          </a:p>
        </p:txBody>
      </p:sp>
    </p:spTree>
    <p:extLst>
      <p:ext uri="{BB962C8B-B14F-4D97-AF65-F5344CB8AC3E}">
        <p14:creationId xmlns:p14="http://schemas.microsoft.com/office/powerpoint/2010/main" val="156743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FB1C3-CFBF-33AB-1A53-76C92CE55A92}"/>
              </a:ext>
            </a:extLst>
          </p:cNvPr>
          <p:cNvSpPr>
            <a:spLocks noGrp="1"/>
          </p:cNvSpPr>
          <p:nvPr>
            <p:ph type="title"/>
          </p:nvPr>
        </p:nvSpPr>
        <p:spPr/>
        <p:txBody>
          <a:bodyPr/>
          <a:lstStyle/>
          <a:p>
            <a:r>
              <a:rPr lang="en-GB" dirty="0"/>
              <a:t>Exercise: Routing Parameters</a:t>
            </a:r>
          </a:p>
        </p:txBody>
      </p:sp>
      <p:sp>
        <p:nvSpPr>
          <p:cNvPr id="4" name="Footer Placeholder 3">
            <a:extLst>
              <a:ext uri="{FF2B5EF4-FFF2-40B4-BE49-F238E27FC236}">
                <a16:creationId xmlns:a16="http://schemas.microsoft.com/office/drawing/2014/main" id="{AC46F38C-2731-9939-70F5-2361E8402884}"/>
              </a:ext>
            </a:extLst>
          </p:cNvPr>
          <p:cNvSpPr>
            <a:spLocks noGrp="1"/>
          </p:cNvSpPr>
          <p:nvPr>
            <p:ph type="ftr" sz="quarter" idx="10"/>
          </p:nvPr>
        </p:nvSpPr>
        <p:spPr/>
        <p:txBody>
          <a:bodyPr/>
          <a:lstStyle/>
          <a:p>
            <a:pPr>
              <a:defRPr/>
            </a:pPr>
            <a:r>
              <a:rPr lang="en-US" altLang="en-US" dirty="0"/>
              <a:t>WEB</a:t>
            </a:r>
          </a:p>
        </p:txBody>
      </p:sp>
      <p:sp>
        <p:nvSpPr>
          <p:cNvPr id="5" name="Content Placeholder 2">
            <a:extLst>
              <a:ext uri="{FF2B5EF4-FFF2-40B4-BE49-F238E27FC236}">
                <a16:creationId xmlns:a16="http://schemas.microsoft.com/office/drawing/2014/main" id="{71BBD9F2-A71C-287F-677D-E0EB227A8345}"/>
              </a:ext>
            </a:extLst>
          </p:cNvPr>
          <p:cNvSpPr txBox="1">
            <a:spLocks/>
          </p:cNvSpPr>
          <p:nvPr/>
        </p:nvSpPr>
        <p:spPr bwMode="auto">
          <a:xfrm>
            <a:off x="156122" y="1155819"/>
            <a:ext cx="8686800" cy="697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Create a new “photos” route which requires a routing parameter “</a:t>
            </a:r>
            <a:r>
              <a:rPr lang="en-GB" dirty="0" err="1"/>
              <a:t>albumId</a:t>
            </a:r>
            <a:r>
              <a:rPr lang="en-GB" dirty="0"/>
              <a:t>” to select the album we are displaying</a:t>
            </a:r>
          </a:p>
          <a:p>
            <a:r>
              <a:rPr lang="en-GB" dirty="0"/>
              <a:t>Add a </a:t>
            </a:r>
            <a:r>
              <a:rPr lang="en-GB" b="1" dirty="0" err="1"/>
              <a:t>page.tsx</a:t>
            </a:r>
            <a:r>
              <a:rPr lang="en-GB" dirty="0"/>
              <a:t> for this route</a:t>
            </a:r>
          </a:p>
        </p:txBody>
      </p:sp>
      <p:sp>
        <p:nvSpPr>
          <p:cNvPr id="6" name="TextBox 5">
            <a:extLst>
              <a:ext uri="{FF2B5EF4-FFF2-40B4-BE49-F238E27FC236}">
                <a16:creationId xmlns:a16="http://schemas.microsoft.com/office/drawing/2014/main" id="{D1D5B2DD-632B-F59D-89CE-358E9A60DFAE}"/>
              </a:ext>
            </a:extLst>
          </p:cNvPr>
          <p:cNvSpPr txBox="1"/>
          <p:nvPr/>
        </p:nvSpPr>
        <p:spPr>
          <a:xfrm>
            <a:off x="353178" y="2586222"/>
            <a:ext cx="8113291" cy="1200329"/>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app/photos</a:t>
            </a: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app/photos/[</a:t>
            </a:r>
            <a:r>
              <a:rPr lang="en-GB" dirty="0" err="1">
                <a:solidFill>
                  <a:schemeClr val="accent1">
                    <a:lumMod val="50000"/>
                  </a:schemeClr>
                </a:solidFill>
              </a:rPr>
              <a:t>albumId</a:t>
            </a:r>
            <a:r>
              <a:rPr lang="en-GB" dirty="0">
                <a:solidFill>
                  <a:schemeClr val="accent1">
                    <a:lumMod val="50000"/>
                  </a:schemeClr>
                </a:solidFill>
              </a:rPr>
              <a:t>]</a:t>
            </a:r>
          </a:p>
          <a:p>
            <a:r>
              <a:rPr lang="en-GB" dirty="0">
                <a:solidFill>
                  <a:schemeClr val="bg1"/>
                </a:solidFill>
              </a:rPr>
              <a:t>Create an </a:t>
            </a:r>
            <a:r>
              <a:rPr lang="en-GB" dirty="0" err="1">
                <a:solidFill>
                  <a:schemeClr val="bg1"/>
                </a:solidFill>
              </a:rPr>
              <a:t>page.tsx</a:t>
            </a:r>
            <a:r>
              <a:rPr lang="en-GB" dirty="0">
                <a:solidFill>
                  <a:schemeClr val="bg1"/>
                </a:solidFill>
              </a:rPr>
              <a:t> file in the app/photos directory (see later page)</a:t>
            </a:r>
          </a:p>
          <a:p>
            <a:r>
              <a:rPr lang="en-GB" dirty="0">
                <a:solidFill>
                  <a:schemeClr val="bg1"/>
                </a:solidFill>
              </a:rPr>
              <a:t>$ </a:t>
            </a:r>
            <a:r>
              <a:rPr lang="en-GB" dirty="0">
                <a:solidFill>
                  <a:schemeClr val="accent1">
                    <a:lumMod val="50000"/>
                  </a:schemeClr>
                </a:solidFill>
              </a:rPr>
              <a:t>vi app/photos/[</a:t>
            </a:r>
            <a:r>
              <a:rPr lang="en-GB" dirty="0" err="1">
                <a:solidFill>
                  <a:schemeClr val="accent1">
                    <a:lumMod val="50000"/>
                  </a:schemeClr>
                </a:solidFill>
              </a:rPr>
              <a:t>albumId</a:t>
            </a:r>
            <a:r>
              <a:rPr lang="en-GB" dirty="0">
                <a:solidFill>
                  <a:schemeClr val="accent1">
                    <a:lumMod val="50000"/>
                  </a:schemeClr>
                </a:solidFill>
              </a:rPr>
              <a:t>]/</a:t>
            </a:r>
            <a:r>
              <a:rPr lang="en-GB" dirty="0" err="1">
                <a:solidFill>
                  <a:schemeClr val="accent1">
                    <a:lumMod val="50000"/>
                  </a:schemeClr>
                </a:solidFill>
              </a:rPr>
              <a:t>page.tsx</a:t>
            </a:r>
            <a:endParaRPr lang="en-GB" dirty="0">
              <a:solidFill>
                <a:schemeClr val="accent1">
                  <a:lumMod val="50000"/>
                </a:schemeClr>
              </a:solidFill>
            </a:endParaRPr>
          </a:p>
        </p:txBody>
      </p:sp>
      <p:sp>
        <p:nvSpPr>
          <p:cNvPr id="11" name="TextBox 10">
            <a:extLst>
              <a:ext uri="{FF2B5EF4-FFF2-40B4-BE49-F238E27FC236}">
                <a16:creationId xmlns:a16="http://schemas.microsoft.com/office/drawing/2014/main" id="{DB3E4E98-6D3D-DB07-E3F5-5C21CCB01749}"/>
              </a:ext>
            </a:extLst>
          </p:cNvPr>
          <p:cNvSpPr txBox="1"/>
          <p:nvPr/>
        </p:nvSpPr>
        <p:spPr>
          <a:xfrm>
            <a:off x="5000625" y="2754088"/>
            <a:ext cx="3029740" cy="307777"/>
          </a:xfrm>
          <a:prstGeom prst="rect">
            <a:avLst/>
          </a:prstGeom>
          <a:noFill/>
        </p:spPr>
        <p:txBody>
          <a:bodyPr wrap="none" rtlCol="0">
            <a:spAutoFit/>
          </a:bodyPr>
          <a:lstStyle/>
          <a:p>
            <a:r>
              <a:rPr lang="en-GB" sz="1400" i="1" dirty="0">
                <a:solidFill>
                  <a:srgbClr val="FF0000"/>
                </a:solidFill>
              </a:rPr>
              <a:t>Yes, the directory name is [</a:t>
            </a:r>
            <a:r>
              <a:rPr lang="en-GB" sz="1400" i="1" dirty="0" err="1">
                <a:solidFill>
                  <a:srgbClr val="FF0000"/>
                </a:solidFill>
              </a:rPr>
              <a:t>albumId</a:t>
            </a:r>
            <a:r>
              <a:rPr lang="en-GB" sz="1400" i="1" dirty="0">
                <a:solidFill>
                  <a:srgbClr val="FF0000"/>
                </a:solidFill>
              </a:rPr>
              <a:t>]</a:t>
            </a:r>
          </a:p>
        </p:txBody>
      </p:sp>
      <p:sp>
        <p:nvSpPr>
          <p:cNvPr id="13" name="TextBox 12">
            <a:extLst>
              <a:ext uri="{FF2B5EF4-FFF2-40B4-BE49-F238E27FC236}">
                <a16:creationId xmlns:a16="http://schemas.microsoft.com/office/drawing/2014/main" id="{D4CBB306-410C-E9E0-CCD3-98FD52DE97D1}"/>
              </a:ext>
            </a:extLst>
          </p:cNvPr>
          <p:cNvSpPr txBox="1"/>
          <p:nvPr/>
        </p:nvSpPr>
        <p:spPr>
          <a:xfrm>
            <a:off x="753072" y="4419759"/>
            <a:ext cx="3621504" cy="369332"/>
          </a:xfrm>
          <a:prstGeom prst="rect">
            <a:avLst/>
          </a:prstGeom>
          <a:noFill/>
        </p:spPr>
        <p:txBody>
          <a:bodyPr wrap="none" rtlCol="0">
            <a:spAutoFit/>
          </a:bodyPr>
          <a:lstStyle/>
          <a:p>
            <a:r>
              <a:rPr lang="en-GB" dirty="0"/>
              <a:t>Url: http://localhost:3000/photos/</a:t>
            </a:r>
            <a:r>
              <a:rPr lang="en-GB" b="1" dirty="0">
                <a:solidFill>
                  <a:srgbClr val="FF0000"/>
                </a:solidFill>
              </a:rPr>
              <a:t>5</a:t>
            </a:r>
          </a:p>
        </p:txBody>
      </p:sp>
      <p:sp>
        <p:nvSpPr>
          <p:cNvPr id="14" name="TextBox 13">
            <a:extLst>
              <a:ext uri="{FF2B5EF4-FFF2-40B4-BE49-F238E27FC236}">
                <a16:creationId xmlns:a16="http://schemas.microsoft.com/office/drawing/2014/main" id="{1E149677-3965-2A01-11A1-807EE506B808}"/>
              </a:ext>
            </a:extLst>
          </p:cNvPr>
          <p:cNvSpPr txBox="1"/>
          <p:nvPr/>
        </p:nvSpPr>
        <p:spPr>
          <a:xfrm>
            <a:off x="1284280" y="5117030"/>
            <a:ext cx="3531229" cy="369332"/>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app/photos/</a:t>
            </a:r>
            <a:r>
              <a:rPr lang="en-GB" b="1" dirty="0">
                <a:solidFill>
                  <a:srgbClr val="FF0000"/>
                </a:solidFill>
              </a:rPr>
              <a:t>[</a:t>
            </a:r>
            <a:r>
              <a:rPr lang="en-GB" b="1" dirty="0" err="1">
                <a:solidFill>
                  <a:srgbClr val="FF0000"/>
                </a:solidFill>
              </a:rPr>
              <a:t>albumId</a:t>
            </a:r>
            <a:r>
              <a:rPr lang="en-GB" b="1" dirty="0">
                <a:solidFill>
                  <a:srgbClr val="FF0000"/>
                </a:solidFill>
              </a:rPr>
              <a:t>]</a:t>
            </a:r>
          </a:p>
        </p:txBody>
      </p:sp>
      <p:cxnSp>
        <p:nvCxnSpPr>
          <p:cNvPr id="16" name="Straight Arrow Connector 15">
            <a:extLst>
              <a:ext uri="{FF2B5EF4-FFF2-40B4-BE49-F238E27FC236}">
                <a16:creationId xmlns:a16="http://schemas.microsoft.com/office/drawing/2014/main" id="{90E479F9-9269-8428-7F5A-C2C04C9C2A7A}"/>
              </a:ext>
            </a:extLst>
          </p:cNvPr>
          <p:cNvCxnSpPr/>
          <p:nvPr/>
        </p:nvCxnSpPr>
        <p:spPr bwMode="auto">
          <a:xfrm flipH="1">
            <a:off x="3975652" y="4789091"/>
            <a:ext cx="173935" cy="372846"/>
          </a:xfrm>
          <a:prstGeom prst="straightConnector1">
            <a:avLst/>
          </a:prstGeom>
          <a:solidFill>
            <a:schemeClr val="accent1"/>
          </a:solidFill>
          <a:ln w="2857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7924552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DCBB5-CBAE-F47C-AF76-A2E2660D530C}"/>
              </a:ext>
            </a:extLst>
          </p:cNvPr>
          <p:cNvSpPr>
            <a:spLocks noGrp="1"/>
          </p:cNvSpPr>
          <p:nvPr>
            <p:ph type="title"/>
          </p:nvPr>
        </p:nvSpPr>
        <p:spPr/>
        <p:txBody>
          <a:bodyPr/>
          <a:lstStyle/>
          <a:p>
            <a:r>
              <a:rPr lang="en-GB" dirty="0"/>
              <a:t>Exercise: Reading Routing Parameter</a:t>
            </a:r>
          </a:p>
        </p:txBody>
      </p:sp>
      <p:sp>
        <p:nvSpPr>
          <p:cNvPr id="3" name="Content Placeholder 2">
            <a:extLst>
              <a:ext uri="{FF2B5EF4-FFF2-40B4-BE49-F238E27FC236}">
                <a16:creationId xmlns:a16="http://schemas.microsoft.com/office/drawing/2014/main" id="{4020C930-B94A-BDA9-F041-8C6818407F78}"/>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7A916FCA-8560-4CE8-0FE7-DF5351395C59}"/>
              </a:ext>
            </a:extLst>
          </p:cNvPr>
          <p:cNvSpPr>
            <a:spLocks noGrp="1"/>
          </p:cNvSpPr>
          <p:nvPr>
            <p:ph type="ftr" sz="quarter" idx="10"/>
          </p:nvPr>
        </p:nvSpPr>
        <p:spPr/>
        <p:txBody>
          <a:bodyPr/>
          <a:lstStyle/>
          <a:p>
            <a:pPr>
              <a:defRPr/>
            </a:pPr>
            <a:r>
              <a:rPr lang="en-US" altLang="en-US"/>
              <a:t>WEB</a:t>
            </a:r>
            <a:endParaRPr lang="en-US" altLang="en-US" dirty="0"/>
          </a:p>
        </p:txBody>
      </p:sp>
      <p:sp>
        <p:nvSpPr>
          <p:cNvPr id="7" name="TextBox 6">
            <a:extLst>
              <a:ext uri="{FF2B5EF4-FFF2-40B4-BE49-F238E27FC236}">
                <a16:creationId xmlns:a16="http://schemas.microsoft.com/office/drawing/2014/main" id="{B9621731-6E88-C89D-9756-FB388C386C10}"/>
              </a:ext>
            </a:extLst>
          </p:cNvPr>
          <p:cNvSpPr txBox="1"/>
          <p:nvPr/>
        </p:nvSpPr>
        <p:spPr>
          <a:xfrm>
            <a:off x="205075" y="1107023"/>
            <a:ext cx="8575808" cy="5632311"/>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t>import styles from './page.module.css’;</a:t>
            </a:r>
          </a:p>
          <a:p>
            <a:endParaRPr lang="en-GB" sz="2000" dirty="0"/>
          </a:p>
          <a:p>
            <a:r>
              <a:rPr lang="en-GB" sz="2000" b="1" dirty="0"/>
              <a:t>interface </a:t>
            </a:r>
            <a:r>
              <a:rPr lang="en-GB" sz="2000" b="1" dirty="0" err="1"/>
              <a:t>IPhotosPromise</a:t>
            </a:r>
            <a:r>
              <a:rPr lang="en-GB" sz="2000" b="1" dirty="0"/>
              <a:t> {</a:t>
            </a:r>
          </a:p>
          <a:p>
            <a:r>
              <a:rPr lang="en-GB" sz="2000" b="1" dirty="0"/>
              <a:t>  params: Promise&lt;{ </a:t>
            </a:r>
            <a:r>
              <a:rPr lang="en-GB" sz="2000" b="1" dirty="0" err="1">
                <a:solidFill>
                  <a:srgbClr val="FF0000"/>
                </a:solidFill>
              </a:rPr>
              <a:t>albumId</a:t>
            </a:r>
            <a:r>
              <a:rPr lang="en-GB" sz="2000" b="1" dirty="0"/>
              <a:t>: number }&gt;</a:t>
            </a:r>
          </a:p>
          <a:p>
            <a:r>
              <a:rPr lang="en-GB" sz="2000" b="1" dirty="0"/>
              <a:t>}</a:t>
            </a:r>
          </a:p>
          <a:p>
            <a:endParaRPr lang="en-GB" sz="2000" dirty="0"/>
          </a:p>
          <a:p>
            <a:r>
              <a:rPr lang="en-GB" sz="2000" dirty="0"/>
              <a:t>export default function </a:t>
            </a:r>
            <a:r>
              <a:rPr lang="en-GB" sz="2000" dirty="0" err="1"/>
              <a:t>PhotosPage</a:t>
            </a:r>
            <a:r>
              <a:rPr lang="en-GB" sz="2000" dirty="0"/>
              <a:t>(</a:t>
            </a:r>
            <a:r>
              <a:rPr lang="en-GB" sz="2000" b="1" dirty="0"/>
              <a:t>{ params } : </a:t>
            </a:r>
            <a:r>
              <a:rPr lang="en-GB" sz="2000" b="1" dirty="0" err="1"/>
              <a:t>IPhotosPromise</a:t>
            </a:r>
            <a:r>
              <a:rPr lang="en-GB" sz="2000" dirty="0"/>
              <a:t>)</a:t>
            </a:r>
          </a:p>
          <a:p>
            <a:r>
              <a:rPr lang="en-GB" sz="2000" dirty="0"/>
              <a:t>{</a:t>
            </a:r>
          </a:p>
          <a:p>
            <a:r>
              <a:rPr lang="en-GB" sz="2000" dirty="0"/>
              <a:t>   </a:t>
            </a:r>
            <a:r>
              <a:rPr lang="en-GB" sz="2000" b="1" dirty="0" err="1"/>
              <a:t>const</a:t>
            </a:r>
            <a:r>
              <a:rPr lang="en-GB" sz="2000" b="1" dirty="0"/>
              <a:t> { </a:t>
            </a:r>
            <a:r>
              <a:rPr lang="en-GB" sz="2000" b="1" dirty="0" err="1"/>
              <a:t>albumId</a:t>
            </a:r>
            <a:r>
              <a:rPr lang="en-GB" sz="2000" b="1" dirty="0"/>
              <a:t> } = await params;</a:t>
            </a:r>
          </a:p>
          <a:p>
            <a:r>
              <a:rPr lang="en-GB" sz="2000" dirty="0"/>
              <a:t>   return (</a:t>
            </a:r>
          </a:p>
          <a:p>
            <a:r>
              <a:rPr lang="en-GB" sz="2000" dirty="0"/>
              <a:t>    &lt;div </a:t>
            </a:r>
            <a:r>
              <a:rPr lang="en-GB" sz="2000" dirty="0" err="1"/>
              <a:t>className</a:t>
            </a:r>
            <a:r>
              <a:rPr lang="en-GB" sz="2000" dirty="0"/>
              <a:t>={</a:t>
            </a:r>
            <a:r>
              <a:rPr lang="en-GB" sz="2000" dirty="0" err="1"/>
              <a:t>styles.shape</a:t>
            </a:r>
            <a:r>
              <a:rPr lang="en-GB" sz="2000" dirty="0"/>
              <a:t>}&gt;</a:t>
            </a:r>
          </a:p>
          <a:p>
            <a:r>
              <a:rPr lang="pt-BR" sz="2000" dirty="0"/>
              <a:t>      &lt;header&gt;</a:t>
            </a:r>
          </a:p>
          <a:p>
            <a:r>
              <a:rPr lang="pt-BR" sz="2000" dirty="0"/>
              <a:t>        &lt;h1&gt;Album Photos </a:t>
            </a:r>
            <a:r>
              <a:rPr lang="pt-BR" sz="2000" b="1" dirty="0"/>
              <a:t>{albumId}</a:t>
            </a:r>
            <a:r>
              <a:rPr lang="pt-BR" sz="2000" dirty="0"/>
              <a:t>&lt;/h1&gt;</a:t>
            </a:r>
          </a:p>
          <a:p>
            <a:r>
              <a:rPr lang="pt-BR" sz="2000" dirty="0"/>
              <a:t>      &lt;/header&gt;</a:t>
            </a:r>
            <a:endParaRPr lang="en-GB" sz="2000" dirty="0"/>
          </a:p>
          <a:p>
            <a:r>
              <a:rPr lang="en-GB" sz="2000" dirty="0"/>
              <a:t>      &lt;p&gt;Photos&lt;/p&gt;</a:t>
            </a:r>
          </a:p>
          <a:p>
            <a:r>
              <a:rPr lang="en-GB" sz="2000" dirty="0"/>
              <a:t>    &lt;/div &gt;</a:t>
            </a:r>
          </a:p>
          <a:p>
            <a:r>
              <a:rPr lang="en-GB" sz="2000" dirty="0"/>
              <a:t>  );</a:t>
            </a:r>
          </a:p>
          <a:p>
            <a:r>
              <a:rPr lang="en-GB" sz="2000" dirty="0"/>
              <a:t>}</a:t>
            </a:r>
          </a:p>
        </p:txBody>
      </p:sp>
      <p:sp>
        <p:nvSpPr>
          <p:cNvPr id="8" name="TextBox 7">
            <a:extLst>
              <a:ext uri="{FF2B5EF4-FFF2-40B4-BE49-F238E27FC236}">
                <a16:creationId xmlns:a16="http://schemas.microsoft.com/office/drawing/2014/main" id="{ECB38694-6210-10BC-D15A-87B6B3024A40}"/>
              </a:ext>
            </a:extLst>
          </p:cNvPr>
          <p:cNvSpPr txBox="1"/>
          <p:nvPr/>
        </p:nvSpPr>
        <p:spPr>
          <a:xfrm>
            <a:off x="5219113" y="691120"/>
            <a:ext cx="3531736" cy="369332"/>
          </a:xfrm>
          <a:prstGeom prst="rect">
            <a:avLst/>
          </a:prstGeom>
          <a:noFill/>
        </p:spPr>
        <p:txBody>
          <a:bodyPr wrap="none" rtlCol="0">
            <a:spAutoFit/>
          </a:bodyPr>
          <a:lstStyle/>
          <a:p>
            <a:r>
              <a:rPr lang="en-GB" b="1" dirty="0"/>
              <a:t>app/photos/[</a:t>
            </a:r>
            <a:r>
              <a:rPr lang="en-GB" b="1" dirty="0" err="1"/>
              <a:t>albumId</a:t>
            </a:r>
            <a:r>
              <a:rPr lang="en-GB" b="1" dirty="0"/>
              <a:t>]/</a:t>
            </a:r>
            <a:r>
              <a:rPr lang="en-GB" b="1" dirty="0" err="1"/>
              <a:t>page.tsx</a:t>
            </a:r>
            <a:endParaRPr lang="en-GB" b="1" dirty="0"/>
          </a:p>
        </p:txBody>
      </p:sp>
      <p:sp>
        <p:nvSpPr>
          <p:cNvPr id="9" name="TextBox 8">
            <a:extLst>
              <a:ext uri="{FF2B5EF4-FFF2-40B4-BE49-F238E27FC236}">
                <a16:creationId xmlns:a16="http://schemas.microsoft.com/office/drawing/2014/main" id="{04EB73DF-C6E4-0B92-E938-B4BB8BB10EE6}"/>
              </a:ext>
            </a:extLst>
          </p:cNvPr>
          <p:cNvSpPr txBox="1"/>
          <p:nvPr/>
        </p:nvSpPr>
        <p:spPr>
          <a:xfrm>
            <a:off x="5278327" y="5694546"/>
            <a:ext cx="3413309" cy="92333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.shape {</a:t>
            </a:r>
          </a:p>
          <a:p>
            <a:r>
              <a:rPr lang="en-GB" dirty="0"/>
              <a:t>    background-</a:t>
            </a:r>
            <a:r>
              <a:rPr lang="en-GB" dirty="0" err="1"/>
              <a:t>color</a:t>
            </a:r>
            <a:r>
              <a:rPr lang="en-GB" dirty="0"/>
              <a:t>: </a:t>
            </a:r>
            <a:r>
              <a:rPr lang="en-GB" dirty="0" err="1"/>
              <a:t>lightgreen</a:t>
            </a:r>
            <a:r>
              <a:rPr lang="en-GB" dirty="0"/>
              <a:t>;</a:t>
            </a:r>
          </a:p>
          <a:p>
            <a:r>
              <a:rPr lang="en-GB" dirty="0"/>
              <a:t>}</a:t>
            </a:r>
          </a:p>
        </p:txBody>
      </p:sp>
      <p:sp>
        <p:nvSpPr>
          <p:cNvPr id="10" name="TextBox 9">
            <a:extLst>
              <a:ext uri="{FF2B5EF4-FFF2-40B4-BE49-F238E27FC236}">
                <a16:creationId xmlns:a16="http://schemas.microsoft.com/office/drawing/2014/main" id="{DC144E8E-C806-B539-B08D-E5CC0F5E8A41}"/>
              </a:ext>
            </a:extLst>
          </p:cNvPr>
          <p:cNvSpPr txBox="1"/>
          <p:nvPr/>
        </p:nvSpPr>
        <p:spPr>
          <a:xfrm>
            <a:off x="6080543" y="5048215"/>
            <a:ext cx="2611093" cy="646331"/>
          </a:xfrm>
          <a:prstGeom prst="rect">
            <a:avLst/>
          </a:prstGeom>
          <a:noFill/>
        </p:spPr>
        <p:txBody>
          <a:bodyPr wrap="square" rtlCol="0">
            <a:spAutoFit/>
          </a:bodyPr>
          <a:lstStyle/>
          <a:p>
            <a:r>
              <a:rPr lang="en-GB" b="1" dirty="0"/>
              <a:t>app/photos/[</a:t>
            </a:r>
            <a:r>
              <a:rPr lang="en-GB" b="1" dirty="0" err="1"/>
              <a:t>albumId</a:t>
            </a:r>
            <a:r>
              <a:rPr lang="en-GB" b="1" dirty="0"/>
              <a:t>]/page.module.css</a:t>
            </a:r>
          </a:p>
        </p:txBody>
      </p:sp>
      <p:sp>
        <p:nvSpPr>
          <p:cNvPr id="5" name="TextBox 4">
            <a:extLst>
              <a:ext uri="{FF2B5EF4-FFF2-40B4-BE49-F238E27FC236}">
                <a16:creationId xmlns:a16="http://schemas.microsoft.com/office/drawing/2014/main" id="{4124D14B-C9FE-3F0B-5000-344D3F86BD80}"/>
              </a:ext>
            </a:extLst>
          </p:cNvPr>
          <p:cNvSpPr txBox="1"/>
          <p:nvPr/>
        </p:nvSpPr>
        <p:spPr>
          <a:xfrm>
            <a:off x="5160407" y="1343413"/>
            <a:ext cx="3531229" cy="369332"/>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app/photos/</a:t>
            </a:r>
            <a:r>
              <a:rPr lang="en-GB" b="1" dirty="0">
                <a:solidFill>
                  <a:srgbClr val="FF0000"/>
                </a:solidFill>
              </a:rPr>
              <a:t>[</a:t>
            </a:r>
            <a:r>
              <a:rPr lang="en-GB" b="1" dirty="0" err="1">
                <a:solidFill>
                  <a:srgbClr val="FF0000"/>
                </a:solidFill>
              </a:rPr>
              <a:t>albumId</a:t>
            </a:r>
            <a:r>
              <a:rPr lang="en-GB" b="1" dirty="0">
                <a:solidFill>
                  <a:srgbClr val="FF0000"/>
                </a:solidFill>
              </a:rPr>
              <a:t>]</a:t>
            </a:r>
          </a:p>
        </p:txBody>
      </p:sp>
      <p:cxnSp>
        <p:nvCxnSpPr>
          <p:cNvPr id="6" name="Straight Arrow Connector 5">
            <a:extLst>
              <a:ext uri="{FF2B5EF4-FFF2-40B4-BE49-F238E27FC236}">
                <a16:creationId xmlns:a16="http://schemas.microsoft.com/office/drawing/2014/main" id="{94904CC0-FE9A-E211-96EB-28D6F672EB39}"/>
              </a:ext>
            </a:extLst>
          </p:cNvPr>
          <p:cNvCxnSpPr/>
          <p:nvPr/>
        </p:nvCxnSpPr>
        <p:spPr bwMode="auto">
          <a:xfrm flipH="1">
            <a:off x="3866322" y="1753354"/>
            <a:ext cx="3806687" cy="363681"/>
          </a:xfrm>
          <a:prstGeom prst="straightConnector1">
            <a:avLst/>
          </a:prstGeom>
          <a:solidFill>
            <a:schemeClr val="accent1"/>
          </a:solidFill>
          <a:ln w="2857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a:extLst>
              <a:ext uri="{FF2B5EF4-FFF2-40B4-BE49-F238E27FC236}">
                <a16:creationId xmlns:a16="http://schemas.microsoft.com/office/drawing/2014/main" id="{ED701489-036D-076D-8BFA-032D4DDF2CC4}"/>
              </a:ext>
            </a:extLst>
          </p:cNvPr>
          <p:cNvSpPr txBox="1"/>
          <p:nvPr/>
        </p:nvSpPr>
        <p:spPr>
          <a:xfrm>
            <a:off x="6080543" y="1920615"/>
            <a:ext cx="1756461" cy="461665"/>
          </a:xfrm>
          <a:prstGeom prst="rect">
            <a:avLst/>
          </a:prstGeom>
          <a:noFill/>
        </p:spPr>
        <p:txBody>
          <a:bodyPr wrap="square" rtlCol="0">
            <a:spAutoFit/>
          </a:bodyPr>
          <a:lstStyle/>
          <a:p>
            <a:r>
              <a:rPr lang="en-GB" sz="1200" i="1" dirty="0"/>
              <a:t>Must match name of directory</a:t>
            </a:r>
          </a:p>
        </p:txBody>
      </p:sp>
    </p:spTree>
    <p:extLst>
      <p:ext uri="{BB962C8B-B14F-4D97-AF65-F5344CB8AC3E}">
        <p14:creationId xmlns:p14="http://schemas.microsoft.com/office/powerpoint/2010/main" val="4192262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F33C1-771F-5627-ECB2-30BA081C6C8B}"/>
              </a:ext>
            </a:extLst>
          </p:cNvPr>
          <p:cNvSpPr>
            <a:spLocks noGrp="1"/>
          </p:cNvSpPr>
          <p:nvPr>
            <p:ph type="title"/>
          </p:nvPr>
        </p:nvSpPr>
        <p:spPr/>
        <p:txBody>
          <a:bodyPr/>
          <a:lstStyle/>
          <a:p>
            <a:r>
              <a:rPr lang="en-GB" dirty="0"/>
              <a:t>Streaming</a:t>
            </a:r>
          </a:p>
        </p:txBody>
      </p:sp>
      <p:sp>
        <p:nvSpPr>
          <p:cNvPr id="3" name="Content Placeholder 2">
            <a:extLst>
              <a:ext uri="{FF2B5EF4-FFF2-40B4-BE49-F238E27FC236}">
                <a16:creationId xmlns:a16="http://schemas.microsoft.com/office/drawing/2014/main" id="{6167F78C-03A2-24BE-42F9-82590D504D2E}"/>
              </a:ext>
            </a:extLst>
          </p:cNvPr>
          <p:cNvSpPr>
            <a:spLocks noGrp="1"/>
          </p:cNvSpPr>
          <p:nvPr>
            <p:ph idx="1"/>
          </p:nvPr>
        </p:nvSpPr>
        <p:spPr>
          <a:xfrm>
            <a:off x="257175" y="844551"/>
            <a:ext cx="8737633" cy="1070218"/>
          </a:xfrm>
        </p:spPr>
        <p:txBody>
          <a:bodyPr/>
          <a:lstStyle/>
          <a:p>
            <a:r>
              <a:rPr lang="en-GB" dirty="0"/>
              <a:t>To improve the initial load time and user experience, you can use streaming to break up the page's HTML into smaller chunks and progressively send those chunks from the server to the client.</a:t>
            </a:r>
          </a:p>
        </p:txBody>
      </p:sp>
      <p:sp>
        <p:nvSpPr>
          <p:cNvPr id="4" name="Footer Placeholder 3">
            <a:extLst>
              <a:ext uri="{FF2B5EF4-FFF2-40B4-BE49-F238E27FC236}">
                <a16:creationId xmlns:a16="http://schemas.microsoft.com/office/drawing/2014/main" id="{96170906-B394-9C58-ADE4-0A5BA97AE37F}"/>
              </a:ext>
            </a:extLst>
          </p:cNvPr>
          <p:cNvSpPr>
            <a:spLocks noGrp="1"/>
          </p:cNvSpPr>
          <p:nvPr>
            <p:ph type="ftr" sz="quarter" idx="10"/>
          </p:nvPr>
        </p:nvSpPr>
        <p:spPr/>
        <p:txBody>
          <a:bodyPr/>
          <a:lstStyle/>
          <a:p>
            <a:pPr>
              <a:defRPr/>
            </a:pPr>
            <a:r>
              <a:rPr lang="en-US" altLang="en-US"/>
              <a:t>WEB</a:t>
            </a:r>
            <a:endParaRPr lang="en-US" altLang="en-US" dirty="0"/>
          </a:p>
        </p:txBody>
      </p:sp>
      <p:pic>
        <p:nvPicPr>
          <p:cNvPr id="6" name="Picture 5">
            <a:extLst>
              <a:ext uri="{FF2B5EF4-FFF2-40B4-BE49-F238E27FC236}">
                <a16:creationId xmlns:a16="http://schemas.microsoft.com/office/drawing/2014/main" id="{7B5E1491-477C-5D32-9288-10BB2FCD32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9705" y="1958591"/>
            <a:ext cx="5385335" cy="2642180"/>
          </a:xfrm>
          <a:prstGeom prst="rect">
            <a:avLst/>
          </a:prstGeom>
        </p:spPr>
      </p:pic>
      <p:sp>
        <p:nvSpPr>
          <p:cNvPr id="8" name="TextBox 7">
            <a:extLst>
              <a:ext uri="{FF2B5EF4-FFF2-40B4-BE49-F238E27FC236}">
                <a16:creationId xmlns:a16="http://schemas.microsoft.com/office/drawing/2014/main" id="{E2E79588-0F84-FCB1-DB50-1493C151E265}"/>
              </a:ext>
            </a:extLst>
          </p:cNvPr>
          <p:cNvSpPr txBox="1"/>
          <p:nvPr/>
        </p:nvSpPr>
        <p:spPr>
          <a:xfrm>
            <a:off x="6203181" y="2079352"/>
            <a:ext cx="2791627" cy="1200329"/>
          </a:xfrm>
          <a:prstGeom prst="rect">
            <a:avLst/>
          </a:prstGeom>
          <a:noFill/>
        </p:spPr>
        <p:txBody>
          <a:bodyPr wrap="square">
            <a:spAutoFit/>
          </a:bodyPr>
          <a:lstStyle/>
          <a:p>
            <a:r>
              <a:rPr lang="en-GB" dirty="0"/>
              <a:t>When using </a:t>
            </a:r>
            <a:r>
              <a:rPr lang="en-GB" b="1" dirty="0"/>
              <a:t>async/await in Server Components</a:t>
            </a:r>
            <a:r>
              <a:rPr lang="en-GB" dirty="0"/>
              <a:t>, Next.js will opt into dynamic rendering. </a:t>
            </a:r>
          </a:p>
        </p:txBody>
      </p:sp>
      <p:sp>
        <p:nvSpPr>
          <p:cNvPr id="10" name="TextBox 9">
            <a:extLst>
              <a:ext uri="{FF2B5EF4-FFF2-40B4-BE49-F238E27FC236}">
                <a16:creationId xmlns:a16="http://schemas.microsoft.com/office/drawing/2014/main" id="{6B9C29FF-F3DB-12F3-9D46-2AA9A5DA67D6}"/>
              </a:ext>
            </a:extLst>
          </p:cNvPr>
          <p:cNvSpPr txBox="1"/>
          <p:nvPr/>
        </p:nvSpPr>
        <p:spPr>
          <a:xfrm>
            <a:off x="474045" y="4765355"/>
            <a:ext cx="8053938" cy="369332"/>
          </a:xfrm>
          <a:prstGeom prst="rect">
            <a:avLst/>
          </a:prstGeom>
          <a:noFill/>
        </p:spPr>
        <p:txBody>
          <a:bodyPr wrap="square">
            <a:spAutoFit/>
          </a:bodyPr>
          <a:lstStyle/>
          <a:p>
            <a:r>
              <a:rPr lang="en-GB" dirty="0"/>
              <a:t>There are two ways you can implement streaming in your application:</a:t>
            </a:r>
          </a:p>
        </p:txBody>
      </p:sp>
      <p:sp>
        <p:nvSpPr>
          <p:cNvPr id="12" name="TextBox 11">
            <a:extLst>
              <a:ext uri="{FF2B5EF4-FFF2-40B4-BE49-F238E27FC236}">
                <a16:creationId xmlns:a16="http://schemas.microsoft.com/office/drawing/2014/main" id="{41BECB1E-8C48-11E8-251C-96E987E30C70}"/>
              </a:ext>
            </a:extLst>
          </p:cNvPr>
          <p:cNvSpPr txBox="1"/>
          <p:nvPr/>
        </p:nvSpPr>
        <p:spPr>
          <a:xfrm>
            <a:off x="1458228" y="5299271"/>
            <a:ext cx="4576812" cy="923330"/>
          </a:xfrm>
          <a:prstGeom prst="rect">
            <a:avLst/>
          </a:prstGeom>
          <a:noFill/>
        </p:spPr>
        <p:txBody>
          <a:bodyPr wrap="square">
            <a:spAutoFit/>
          </a:bodyPr>
          <a:lstStyle/>
          <a:p>
            <a:pPr marL="342900" indent="-342900">
              <a:buFont typeface="+mj-lt"/>
              <a:buAutoNum type="arabicPeriod"/>
            </a:pPr>
            <a:r>
              <a:rPr lang="en-GB" dirty="0"/>
              <a:t>With the </a:t>
            </a:r>
            <a:r>
              <a:rPr lang="en-GB" dirty="0" err="1"/>
              <a:t>loading.tsx</a:t>
            </a:r>
            <a:r>
              <a:rPr lang="en-GB" dirty="0"/>
              <a:t> file</a:t>
            </a:r>
          </a:p>
          <a:p>
            <a:pPr marL="342900" indent="-342900">
              <a:buFont typeface="+mj-lt"/>
              <a:buAutoNum type="arabicPeriod"/>
            </a:pPr>
            <a:endParaRPr lang="en-GB" dirty="0"/>
          </a:p>
          <a:p>
            <a:pPr marL="342900" indent="-342900">
              <a:buFont typeface="+mj-lt"/>
              <a:buAutoNum type="arabicPeriod"/>
            </a:pPr>
            <a:r>
              <a:rPr lang="en-GB" dirty="0"/>
              <a:t>With </a:t>
            </a:r>
            <a:r>
              <a:rPr lang="en-GB" dirty="0" err="1"/>
              <a:t>React's</a:t>
            </a:r>
            <a:r>
              <a:rPr lang="en-GB" dirty="0"/>
              <a:t> &lt;Suspense&gt; component</a:t>
            </a:r>
          </a:p>
        </p:txBody>
      </p:sp>
    </p:spTree>
    <p:extLst>
      <p:ext uri="{BB962C8B-B14F-4D97-AF65-F5344CB8AC3E}">
        <p14:creationId xmlns:p14="http://schemas.microsoft.com/office/powerpoint/2010/main" val="1078368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595E5-F731-8B2E-1E7A-E7E320C4A097}"/>
              </a:ext>
            </a:extLst>
          </p:cNvPr>
          <p:cNvSpPr>
            <a:spLocks noGrp="1"/>
          </p:cNvSpPr>
          <p:nvPr>
            <p:ph type="title"/>
          </p:nvPr>
        </p:nvSpPr>
        <p:spPr/>
        <p:txBody>
          <a:bodyPr/>
          <a:lstStyle/>
          <a:p>
            <a:r>
              <a:rPr lang="en-GB" dirty="0" err="1"/>
              <a:t>loading.tsx</a:t>
            </a:r>
            <a:endParaRPr lang="en-GB" dirty="0"/>
          </a:p>
        </p:txBody>
      </p:sp>
      <p:sp>
        <p:nvSpPr>
          <p:cNvPr id="3" name="Content Placeholder 2">
            <a:extLst>
              <a:ext uri="{FF2B5EF4-FFF2-40B4-BE49-F238E27FC236}">
                <a16:creationId xmlns:a16="http://schemas.microsoft.com/office/drawing/2014/main" id="{55156F33-054D-82CD-527D-920FE944D712}"/>
              </a:ext>
            </a:extLst>
          </p:cNvPr>
          <p:cNvSpPr>
            <a:spLocks noGrp="1"/>
          </p:cNvSpPr>
          <p:nvPr>
            <p:ph idx="1"/>
          </p:nvPr>
        </p:nvSpPr>
        <p:spPr>
          <a:xfrm>
            <a:off x="466825" y="967339"/>
            <a:ext cx="8388417" cy="1819175"/>
          </a:xfrm>
        </p:spPr>
        <p:txBody>
          <a:bodyPr/>
          <a:lstStyle/>
          <a:p>
            <a:r>
              <a:rPr lang="en-GB" dirty="0"/>
              <a:t>Allows you to immediately display the layout and a “loading state”</a:t>
            </a:r>
          </a:p>
          <a:p>
            <a:r>
              <a:rPr lang="en-GB" dirty="0"/>
              <a:t>The loading state can take the form of a page skeleton, spinner(s) or a small but meaningful part of future screens</a:t>
            </a:r>
          </a:p>
          <a:p>
            <a:r>
              <a:rPr lang="en-GB" dirty="0"/>
              <a:t>The new content will then be automatically swapped in once rendering is complete.</a:t>
            </a:r>
          </a:p>
        </p:txBody>
      </p:sp>
      <p:sp>
        <p:nvSpPr>
          <p:cNvPr id="4" name="Footer Placeholder 3">
            <a:extLst>
              <a:ext uri="{FF2B5EF4-FFF2-40B4-BE49-F238E27FC236}">
                <a16:creationId xmlns:a16="http://schemas.microsoft.com/office/drawing/2014/main" id="{16C6117C-4050-9F6D-2D4A-3364159CCE45}"/>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ED338D64-F240-0DDC-6389-45275ABF497F}"/>
              </a:ext>
            </a:extLst>
          </p:cNvPr>
          <p:cNvSpPr txBox="1"/>
          <p:nvPr/>
        </p:nvSpPr>
        <p:spPr>
          <a:xfrm>
            <a:off x="190402" y="3246786"/>
            <a:ext cx="4292566" cy="1477328"/>
          </a:xfrm>
          <a:prstGeom prst="rect">
            <a:avLst/>
          </a:prstGeom>
          <a:solidFill>
            <a:schemeClr val="accent6">
              <a:lumMod val="20000"/>
              <a:lumOff val="80000"/>
            </a:schemeClr>
          </a:solidFill>
          <a:ln>
            <a:solidFill>
              <a:schemeClr val="tx1"/>
            </a:solidFill>
          </a:ln>
        </p:spPr>
        <p:txBody>
          <a:bodyPr wrap="square" rtlCol="0">
            <a:spAutoFit/>
          </a:bodyPr>
          <a:lstStyle/>
          <a:p>
            <a:r>
              <a:rPr lang="en-GB" dirty="0"/>
              <a:t>export default function Loading() </a:t>
            </a:r>
          </a:p>
          <a:p>
            <a:r>
              <a:rPr lang="en-GB" dirty="0"/>
              <a:t>{</a:t>
            </a:r>
          </a:p>
          <a:p>
            <a:r>
              <a:rPr lang="en-GB" dirty="0"/>
              <a:t>     // Define the Loading UI here</a:t>
            </a:r>
          </a:p>
          <a:p>
            <a:r>
              <a:rPr lang="en-GB" dirty="0"/>
              <a:t>     return &lt;div&gt;Loading photos...&lt;/div&gt;</a:t>
            </a:r>
          </a:p>
          <a:p>
            <a:r>
              <a:rPr lang="en-GB" dirty="0"/>
              <a:t>}</a:t>
            </a:r>
          </a:p>
        </p:txBody>
      </p:sp>
      <p:sp>
        <p:nvSpPr>
          <p:cNvPr id="7" name="Content Placeholder 2">
            <a:extLst>
              <a:ext uri="{FF2B5EF4-FFF2-40B4-BE49-F238E27FC236}">
                <a16:creationId xmlns:a16="http://schemas.microsoft.com/office/drawing/2014/main" id="{CC2B387D-30A7-18EE-EF00-02434C01A6FA}"/>
              </a:ext>
            </a:extLst>
          </p:cNvPr>
          <p:cNvSpPr txBox="1">
            <a:spLocks/>
          </p:cNvSpPr>
          <p:nvPr/>
        </p:nvSpPr>
        <p:spPr bwMode="auto">
          <a:xfrm>
            <a:off x="406366" y="5244626"/>
            <a:ext cx="8388417" cy="700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For example, we could pull in the first 10 photos and use spinners to suggest that the others are loading</a:t>
            </a:r>
          </a:p>
        </p:txBody>
      </p:sp>
      <p:pic>
        <p:nvPicPr>
          <p:cNvPr id="8" name="Picture 7">
            <a:extLst>
              <a:ext uri="{FF2B5EF4-FFF2-40B4-BE49-F238E27FC236}">
                <a16:creationId xmlns:a16="http://schemas.microsoft.com/office/drawing/2014/main" id="{AF4BC984-F310-586D-E051-386B1A05F439}"/>
              </a:ext>
            </a:extLst>
          </p:cNvPr>
          <p:cNvPicPr>
            <a:picLocks noChangeAspect="1"/>
          </p:cNvPicPr>
          <p:nvPr/>
        </p:nvPicPr>
        <p:blipFill>
          <a:blip r:embed="rId2"/>
          <a:stretch>
            <a:fillRect/>
          </a:stretch>
        </p:blipFill>
        <p:spPr>
          <a:xfrm>
            <a:off x="4661033" y="3231749"/>
            <a:ext cx="4403558" cy="1901787"/>
          </a:xfrm>
          <a:prstGeom prst="rect">
            <a:avLst/>
          </a:prstGeom>
        </p:spPr>
      </p:pic>
      <p:sp>
        <p:nvSpPr>
          <p:cNvPr id="10" name="TextBox 9">
            <a:extLst>
              <a:ext uri="{FF2B5EF4-FFF2-40B4-BE49-F238E27FC236}">
                <a16:creationId xmlns:a16="http://schemas.microsoft.com/office/drawing/2014/main" id="{BE3D4F8D-BDFB-217C-7CA4-5367C4E335C7}"/>
              </a:ext>
            </a:extLst>
          </p:cNvPr>
          <p:cNvSpPr txBox="1"/>
          <p:nvPr/>
        </p:nvSpPr>
        <p:spPr>
          <a:xfrm>
            <a:off x="3631643" y="6260326"/>
            <a:ext cx="5074768" cy="276999"/>
          </a:xfrm>
          <a:prstGeom prst="rect">
            <a:avLst/>
          </a:prstGeom>
          <a:noFill/>
        </p:spPr>
        <p:txBody>
          <a:bodyPr wrap="square">
            <a:spAutoFit/>
          </a:bodyPr>
          <a:lstStyle/>
          <a:p>
            <a:r>
              <a:rPr lang="en-GB" sz="1200" i="1" dirty="0"/>
              <a:t>https://nextjs.org/docs/app/getting-started/fetching-data#with-loadingjs</a:t>
            </a:r>
          </a:p>
        </p:txBody>
      </p:sp>
    </p:spTree>
    <p:extLst>
      <p:ext uri="{BB962C8B-B14F-4D97-AF65-F5344CB8AC3E}">
        <p14:creationId xmlns:p14="http://schemas.microsoft.com/office/powerpoint/2010/main" val="658738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8A51B-F064-3EFB-F211-E9531A40D778}"/>
              </a:ext>
            </a:extLst>
          </p:cNvPr>
          <p:cNvSpPr>
            <a:spLocks noGrp="1"/>
          </p:cNvSpPr>
          <p:nvPr>
            <p:ph type="title"/>
          </p:nvPr>
        </p:nvSpPr>
        <p:spPr/>
        <p:txBody>
          <a:bodyPr/>
          <a:lstStyle/>
          <a:p>
            <a:r>
              <a:rPr lang="en-GB" dirty="0"/>
              <a:t>Exercise: &lt;Suspense&gt;</a:t>
            </a:r>
          </a:p>
        </p:txBody>
      </p:sp>
      <p:sp>
        <p:nvSpPr>
          <p:cNvPr id="3" name="Content Placeholder 2">
            <a:extLst>
              <a:ext uri="{FF2B5EF4-FFF2-40B4-BE49-F238E27FC236}">
                <a16:creationId xmlns:a16="http://schemas.microsoft.com/office/drawing/2014/main" id="{3E8F8FBD-B7B0-69C8-B0FD-540FB1217317}"/>
              </a:ext>
            </a:extLst>
          </p:cNvPr>
          <p:cNvSpPr>
            <a:spLocks noGrp="1"/>
          </p:cNvSpPr>
          <p:nvPr>
            <p:ph idx="1"/>
          </p:nvPr>
        </p:nvSpPr>
        <p:spPr>
          <a:xfrm>
            <a:off x="308007" y="788157"/>
            <a:ext cx="8600173" cy="1588168"/>
          </a:xfrm>
        </p:spPr>
        <p:txBody>
          <a:bodyPr/>
          <a:lstStyle/>
          <a:p>
            <a:r>
              <a:rPr lang="en-GB" dirty="0"/>
              <a:t>&lt;Suspense&gt; allows you to be more granular about what parts of the page to stream. </a:t>
            </a:r>
          </a:p>
          <a:p>
            <a:r>
              <a:rPr lang="en-GB" dirty="0"/>
              <a:t>For example, you can immediately show any page content that falls outside of the &lt;Suspense&gt; boundary, and stream in the list of photos inside the boundary.</a:t>
            </a:r>
          </a:p>
        </p:txBody>
      </p:sp>
      <p:sp>
        <p:nvSpPr>
          <p:cNvPr id="4" name="Footer Placeholder 3">
            <a:extLst>
              <a:ext uri="{FF2B5EF4-FFF2-40B4-BE49-F238E27FC236}">
                <a16:creationId xmlns:a16="http://schemas.microsoft.com/office/drawing/2014/main" id="{2B03AF9A-4BDD-FE56-D7C4-C87D93984F00}"/>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AF2DEDA5-3EE6-F2AF-3830-E16351C609FC}"/>
              </a:ext>
            </a:extLst>
          </p:cNvPr>
          <p:cNvSpPr txBox="1"/>
          <p:nvPr/>
        </p:nvSpPr>
        <p:spPr>
          <a:xfrm>
            <a:off x="308007" y="2706370"/>
            <a:ext cx="8575808" cy="4093428"/>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solidFill>
                  <a:schemeClr val="bg1">
                    <a:lumMod val="50000"/>
                  </a:schemeClr>
                </a:solidFill>
              </a:rPr>
              <a:t>import styles from './page.module.css’;</a:t>
            </a:r>
          </a:p>
          <a:p>
            <a:r>
              <a:rPr lang="en-GB" sz="2000" dirty="0"/>
              <a:t>import { Suspense } from 'react';</a:t>
            </a:r>
          </a:p>
          <a:p>
            <a:r>
              <a:rPr lang="en-GB" sz="2000" dirty="0"/>
              <a:t>import </a:t>
            </a:r>
            <a:r>
              <a:rPr lang="en-GB" sz="2000" dirty="0" err="1"/>
              <a:t>PhotoList</a:t>
            </a:r>
            <a:r>
              <a:rPr lang="en-GB" sz="2000" dirty="0"/>
              <a:t> from '@/components/</a:t>
            </a:r>
            <a:r>
              <a:rPr lang="en-GB" sz="2000" dirty="0" err="1"/>
              <a:t>photolist</a:t>
            </a:r>
            <a:r>
              <a:rPr lang="en-GB" sz="2000" dirty="0"/>
              <a:t>';</a:t>
            </a:r>
          </a:p>
          <a:p>
            <a:r>
              <a:rPr lang="en-GB" sz="2000" dirty="0"/>
              <a:t>import </a:t>
            </a:r>
            <a:r>
              <a:rPr lang="en-GB" sz="2000" dirty="0" err="1"/>
              <a:t>PhotoListSkeleton</a:t>
            </a:r>
            <a:r>
              <a:rPr lang="en-GB" sz="2000" dirty="0"/>
              <a:t> from '@/components/</a:t>
            </a:r>
            <a:r>
              <a:rPr lang="en-GB" sz="2000" dirty="0" err="1"/>
              <a:t>photolistskeleton</a:t>
            </a:r>
            <a:r>
              <a:rPr lang="en-GB" sz="2000" dirty="0"/>
              <a:t>’;</a:t>
            </a:r>
          </a:p>
          <a:p>
            <a:r>
              <a:rPr lang="en-GB" sz="2000" dirty="0">
                <a:solidFill>
                  <a:schemeClr val="bg1">
                    <a:lumMod val="50000"/>
                  </a:schemeClr>
                </a:solidFill>
              </a:rPr>
              <a:t>………</a:t>
            </a:r>
            <a:endParaRPr lang="en-GB" sz="2000" b="1" dirty="0">
              <a:solidFill>
                <a:schemeClr val="bg1">
                  <a:lumMod val="50000"/>
                </a:schemeClr>
              </a:solidFill>
            </a:endParaRPr>
          </a:p>
          <a:p>
            <a:r>
              <a:rPr lang="en-GB" sz="2000" dirty="0">
                <a:solidFill>
                  <a:schemeClr val="bg1">
                    <a:lumMod val="50000"/>
                  </a:schemeClr>
                </a:solidFill>
              </a:rPr>
              <a:t> &lt;div&gt;</a:t>
            </a:r>
          </a:p>
          <a:p>
            <a:r>
              <a:rPr lang="en-GB" sz="2000" dirty="0">
                <a:solidFill>
                  <a:schemeClr val="bg1">
                    <a:lumMod val="50000"/>
                  </a:schemeClr>
                </a:solidFill>
              </a:rPr>
              <a:t>      &lt;/header&gt;</a:t>
            </a:r>
          </a:p>
          <a:p>
            <a:r>
              <a:rPr lang="en-GB" sz="2000" dirty="0"/>
              <a:t>      &lt;main&gt;</a:t>
            </a:r>
          </a:p>
          <a:p>
            <a:r>
              <a:rPr lang="en-GB" sz="2000" dirty="0"/>
              <a:t>       &lt;</a:t>
            </a:r>
            <a:r>
              <a:rPr lang="en-GB" sz="2000" b="1" dirty="0"/>
              <a:t>Suspense</a:t>
            </a:r>
            <a:r>
              <a:rPr lang="en-GB" sz="2000" dirty="0"/>
              <a:t> fallback={&lt;</a:t>
            </a:r>
            <a:r>
              <a:rPr lang="en-GB" sz="2000" dirty="0" err="1"/>
              <a:t>PhotoListSkeleton</a:t>
            </a:r>
            <a:r>
              <a:rPr lang="en-GB" sz="2000" dirty="0"/>
              <a:t> /&gt;}&gt;</a:t>
            </a:r>
          </a:p>
          <a:p>
            <a:r>
              <a:rPr lang="en-GB" sz="2000" dirty="0"/>
              <a:t>          &lt;</a:t>
            </a:r>
            <a:r>
              <a:rPr lang="en-GB" sz="2000" dirty="0" err="1"/>
              <a:t>PhotoList</a:t>
            </a:r>
            <a:r>
              <a:rPr lang="en-GB" sz="2000" dirty="0"/>
              <a:t> </a:t>
            </a:r>
            <a:r>
              <a:rPr lang="en-GB" sz="2000" dirty="0" err="1"/>
              <a:t>albumId</a:t>
            </a:r>
            <a:r>
              <a:rPr lang="en-GB" sz="2000" dirty="0"/>
              <a:t>={</a:t>
            </a:r>
            <a:r>
              <a:rPr lang="en-GB" sz="2000" dirty="0" err="1"/>
              <a:t>albumId</a:t>
            </a:r>
            <a:r>
              <a:rPr lang="en-GB" sz="2000" dirty="0"/>
              <a:t>} /&gt;</a:t>
            </a:r>
          </a:p>
          <a:p>
            <a:r>
              <a:rPr lang="en-GB" sz="2000" dirty="0"/>
              <a:t>        &lt;/</a:t>
            </a:r>
            <a:r>
              <a:rPr lang="en-GB" sz="2000" b="1" dirty="0"/>
              <a:t>Suspense</a:t>
            </a:r>
            <a:r>
              <a:rPr lang="en-GB" sz="2000" dirty="0"/>
              <a:t>&gt;</a:t>
            </a:r>
          </a:p>
          <a:p>
            <a:r>
              <a:rPr lang="en-GB" sz="2000" dirty="0"/>
              <a:t>      &lt;/main&gt;</a:t>
            </a:r>
          </a:p>
          <a:p>
            <a:r>
              <a:rPr lang="en-GB" sz="2000" dirty="0">
                <a:solidFill>
                  <a:schemeClr val="bg1">
                    <a:lumMod val="50000"/>
                  </a:schemeClr>
                </a:solidFill>
              </a:rPr>
              <a:t>    &lt;/div &gt;</a:t>
            </a:r>
          </a:p>
        </p:txBody>
      </p:sp>
      <p:sp>
        <p:nvSpPr>
          <p:cNvPr id="7" name="TextBox 6">
            <a:extLst>
              <a:ext uri="{FF2B5EF4-FFF2-40B4-BE49-F238E27FC236}">
                <a16:creationId xmlns:a16="http://schemas.microsoft.com/office/drawing/2014/main" id="{918C140F-B586-3D22-5A85-655B649A8C12}"/>
              </a:ext>
            </a:extLst>
          </p:cNvPr>
          <p:cNvSpPr txBox="1"/>
          <p:nvPr/>
        </p:nvSpPr>
        <p:spPr>
          <a:xfrm>
            <a:off x="5491396" y="2356682"/>
            <a:ext cx="3531736" cy="369332"/>
          </a:xfrm>
          <a:prstGeom prst="rect">
            <a:avLst/>
          </a:prstGeom>
          <a:noFill/>
        </p:spPr>
        <p:txBody>
          <a:bodyPr wrap="none" rtlCol="0">
            <a:spAutoFit/>
          </a:bodyPr>
          <a:lstStyle/>
          <a:p>
            <a:r>
              <a:rPr lang="en-GB" b="1" dirty="0"/>
              <a:t>app/photos/[</a:t>
            </a:r>
            <a:r>
              <a:rPr lang="en-GB" b="1" dirty="0" err="1"/>
              <a:t>albumId</a:t>
            </a:r>
            <a:r>
              <a:rPr lang="en-GB" b="1" dirty="0"/>
              <a:t>]/</a:t>
            </a:r>
            <a:r>
              <a:rPr lang="en-GB" b="1" dirty="0" err="1"/>
              <a:t>page.tsx</a:t>
            </a:r>
            <a:endParaRPr lang="en-GB" b="1" dirty="0"/>
          </a:p>
        </p:txBody>
      </p:sp>
      <p:sp>
        <p:nvSpPr>
          <p:cNvPr id="8" name="TextBox 7">
            <a:extLst>
              <a:ext uri="{FF2B5EF4-FFF2-40B4-BE49-F238E27FC236}">
                <a16:creationId xmlns:a16="http://schemas.microsoft.com/office/drawing/2014/main" id="{51EE1A66-1678-0B90-C580-1E36C3165387}"/>
              </a:ext>
            </a:extLst>
          </p:cNvPr>
          <p:cNvSpPr txBox="1"/>
          <p:nvPr/>
        </p:nvSpPr>
        <p:spPr>
          <a:xfrm>
            <a:off x="2907196" y="4238146"/>
            <a:ext cx="3970959" cy="338554"/>
          </a:xfrm>
          <a:prstGeom prst="rect">
            <a:avLst/>
          </a:prstGeom>
          <a:noFill/>
        </p:spPr>
        <p:txBody>
          <a:bodyPr wrap="none" rtlCol="0">
            <a:spAutoFit/>
          </a:bodyPr>
          <a:lstStyle/>
          <a:p>
            <a:r>
              <a:rPr lang="en-GB" sz="1600" i="1" dirty="0">
                <a:solidFill>
                  <a:srgbClr val="FF0000"/>
                </a:solidFill>
              </a:rPr>
              <a:t>This content goes to browser immediately</a:t>
            </a:r>
          </a:p>
        </p:txBody>
      </p:sp>
      <p:sp>
        <p:nvSpPr>
          <p:cNvPr id="9" name="Right Brace 8">
            <a:extLst>
              <a:ext uri="{FF2B5EF4-FFF2-40B4-BE49-F238E27FC236}">
                <a16:creationId xmlns:a16="http://schemas.microsoft.com/office/drawing/2014/main" id="{C1E5A89F-7869-8E6F-0E69-F75DD997C2D2}"/>
              </a:ext>
            </a:extLst>
          </p:cNvPr>
          <p:cNvSpPr/>
          <p:nvPr/>
        </p:nvSpPr>
        <p:spPr bwMode="auto">
          <a:xfrm>
            <a:off x="6127474" y="5257800"/>
            <a:ext cx="273326" cy="849796"/>
          </a:xfrm>
          <a:prstGeom prst="righ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0" name="TextBox 9">
            <a:extLst>
              <a:ext uri="{FF2B5EF4-FFF2-40B4-BE49-F238E27FC236}">
                <a16:creationId xmlns:a16="http://schemas.microsoft.com/office/drawing/2014/main" id="{731FDF5D-1643-B2B0-9202-83CE11F37090}"/>
              </a:ext>
            </a:extLst>
          </p:cNvPr>
          <p:cNvSpPr txBox="1"/>
          <p:nvPr/>
        </p:nvSpPr>
        <p:spPr>
          <a:xfrm>
            <a:off x="6532300" y="5352636"/>
            <a:ext cx="2220015" cy="584775"/>
          </a:xfrm>
          <a:prstGeom prst="rect">
            <a:avLst/>
          </a:prstGeom>
          <a:noFill/>
        </p:spPr>
        <p:txBody>
          <a:bodyPr wrap="square" rtlCol="0">
            <a:spAutoFit/>
          </a:bodyPr>
          <a:lstStyle/>
          <a:p>
            <a:r>
              <a:rPr lang="en-GB" sz="1600" i="1" dirty="0">
                <a:solidFill>
                  <a:srgbClr val="FF0000"/>
                </a:solidFill>
              </a:rPr>
              <a:t>This content is streamed to browser</a:t>
            </a:r>
          </a:p>
        </p:txBody>
      </p:sp>
      <p:sp>
        <p:nvSpPr>
          <p:cNvPr id="11" name="TextBox 10">
            <a:extLst>
              <a:ext uri="{FF2B5EF4-FFF2-40B4-BE49-F238E27FC236}">
                <a16:creationId xmlns:a16="http://schemas.microsoft.com/office/drawing/2014/main" id="{84404FF6-961C-4EF0-8B51-1CC7CC1EEF5F}"/>
              </a:ext>
            </a:extLst>
          </p:cNvPr>
          <p:cNvSpPr txBox="1"/>
          <p:nvPr/>
        </p:nvSpPr>
        <p:spPr>
          <a:xfrm>
            <a:off x="5073747" y="6192087"/>
            <a:ext cx="3608815" cy="523220"/>
          </a:xfrm>
          <a:prstGeom prst="rect">
            <a:avLst/>
          </a:prstGeom>
          <a:noFill/>
        </p:spPr>
        <p:txBody>
          <a:bodyPr wrap="square" rtlCol="0">
            <a:spAutoFit/>
          </a:bodyPr>
          <a:lstStyle/>
          <a:p>
            <a:r>
              <a:rPr lang="en-GB" sz="1400" i="1" dirty="0"/>
              <a:t>We are using two new server component here, </a:t>
            </a:r>
            <a:r>
              <a:rPr lang="en-GB" sz="1400" i="1" dirty="0" err="1"/>
              <a:t>PhotoList</a:t>
            </a:r>
            <a:r>
              <a:rPr lang="en-GB" sz="1400" i="1" dirty="0"/>
              <a:t> and </a:t>
            </a:r>
            <a:r>
              <a:rPr lang="en-GB" sz="1400" i="1" dirty="0" err="1"/>
              <a:t>PhotoListSkeleton</a:t>
            </a:r>
            <a:endParaRPr lang="en-GB" sz="1400" i="1" dirty="0"/>
          </a:p>
        </p:txBody>
      </p:sp>
      <p:sp>
        <p:nvSpPr>
          <p:cNvPr id="13" name="TextBox 12">
            <a:extLst>
              <a:ext uri="{FF2B5EF4-FFF2-40B4-BE49-F238E27FC236}">
                <a16:creationId xmlns:a16="http://schemas.microsoft.com/office/drawing/2014/main" id="{61DDA1C4-59B8-78B4-7C4D-4757FB6C7546}"/>
              </a:ext>
            </a:extLst>
          </p:cNvPr>
          <p:cNvSpPr txBox="1"/>
          <p:nvPr/>
        </p:nvSpPr>
        <p:spPr>
          <a:xfrm>
            <a:off x="6577220" y="27225"/>
            <a:ext cx="2527024" cy="430887"/>
          </a:xfrm>
          <a:prstGeom prst="rect">
            <a:avLst/>
          </a:prstGeom>
          <a:noFill/>
        </p:spPr>
        <p:txBody>
          <a:bodyPr wrap="square">
            <a:spAutoFit/>
          </a:bodyPr>
          <a:lstStyle/>
          <a:p>
            <a:r>
              <a:rPr lang="en-GB" sz="1100" i="1" dirty="0"/>
              <a:t>https://nextjs.org/docs/app/getting-started/fetching-data#with-suspense</a:t>
            </a:r>
          </a:p>
        </p:txBody>
      </p:sp>
      <p:sp>
        <p:nvSpPr>
          <p:cNvPr id="5" name="TextBox 4">
            <a:extLst>
              <a:ext uri="{FF2B5EF4-FFF2-40B4-BE49-F238E27FC236}">
                <a16:creationId xmlns:a16="http://schemas.microsoft.com/office/drawing/2014/main" id="{88530FFB-C8DE-F3FF-4D8C-5EAE8BF7EC4B}"/>
              </a:ext>
            </a:extLst>
          </p:cNvPr>
          <p:cNvSpPr txBox="1"/>
          <p:nvPr/>
        </p:nvSpPr>
        <p:spPr>
          <a:xfrm>
            <a:off x="6532300" y="4684728"/>
            <a:ext cx="2306334" cy="646331"/>
          </a:xfrm>
          <a:prstGeom prst="rect">
            <a:avLst/>
          </a:prstGeom>
          <a:noFill/>
        </p:spPr>
        <p:txBody>
          <a:bodyPr wrap="square" rtlCol="0">
            <a:spAutoFit/>
          </a:bodyPr>
          <a:lstStyle/>
          <a:p>
            <a:r>
              <a:rPr lang="en-GB" dirty="0"/>
              <a:t>Replace the &lt;div&gt; content here!!! </a:t>
            </a:r>
          </a:p>
        </p:txBody>
      </p:sp>
    </p:spTree>
    <p:extLst>
      <p:ext uri="{BB962C8B-B14F-4D97-AF65-F5344CB8AC3E}">
        <p14:creationId xmlns:p14="http://schemas.microsoft.com/office/powerpoint/2010/main" val="21753760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57D29-DB20-586E-2F1D-27760183A0BE}"/>
              </a:ext>
            </a:extLst>
          </p:cNvPr>
          <p:cNvSpPr>
            <a:spLocks noGrp="1"/>
          </p:cNvSpPr>
          <p:nvPr>
            <p:ph type="title"/>
          </p:nvPr>
        </p:nvSpPr>
        <p:spPr/>
        <p:txBody>
          <a:bodyPr/>
          <a:lstStyle/>
          <a:p>
            <a:r>
              <a:rPr lang="en-GB" dirty="0"/>
              <a:t>Exercise: </a:t>
            </a:r>
            <a:r>
              <a:rPr lang="en-GB" dirty="0" err="1"/>
              <a:t>photolist.tsx</a:t>
            </a:r>
            <a:endParaRPr lang="en-GB" dirty="0"/>
          </a:p>
        </p:txBody>
      </p:sp>
      <p:sp>
        <p:nvSpPr>
          <p:cNvPr id="3" name="Content Placeholder 2">
            <a:extLst>
              <a:ext uri="{FF2B5EF4-FFF2-40B4-BE49-F238E27FC236}">
                <a16:creationId xmlns:a16="http://schemas.microsoft.com/office/drawing/2014/main" id="{87919DF7-95B3-DBEE-7E1D-57EE1253D0A7}"/>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D6CA79B4-1C92-4865-BCA7-84958C277F0E}"/>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2515FC19-5DBC-B7D1-C129-FA3BB35E009D}"/>
              </a:ext>
            </a:extLst>
          </p:cNvPr>
          <p:cNvSpPr txBox="1"/>
          <p:nvPr/>
        </p:nvSpPr>
        <p:spPr>
          <a:xfrm>
            <a:off x="0" y="1315520"/>
            <a:ext cx="9064625" cy="5324535"/>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t>export default async function </a:t>
            </a:r>
            <a:r>
              <a:rPr lang="en-GB" sz="2000" dirty="0" err="1"/>
              <a:t>PhotoList</a:t>
            </a:r>
            <a:r>
              <a:rPr lang="en-GB" sz="2000" dirty="0"/>
              <a:t>(props) {</a:t>
            </a:r>
          </a:p>
          <a:p>
            <a:r>
              <a:rPr lang="en-GB" sz="2000" dirty="0"/>
              <a:t>    </a:t>
            </a:r>
            <a:r>
              <a:rPr lang="en-GB" sz="2000" dirty="0" err="1"/>
              <a:t>const</a:t>
            </a:r>
            <a:r>
              <a:rPr lang="en-GB" sz="2000" dirty="0"/>
              <a:t> data = await fetch(</a:t>
            </a:r>
          </a:p>
          <a:p>
            <a:r>
              <a:rPr lang="en-GB" sz="2000" dirty="0"/>
              <a:t>        `https://jsonplaceholder.typicode.com/</a:t>
            </a:r>
            <a:r>
              <a:rPr lang="en-GB" sz="2000" dirty="0" err="1"/>
              <a:t>photos?albumId</a:t>
            </a:r>
            <a:r>
              <a:rPr lang="en-GB" sz="2000" dirty="0"/>
              <a:t>=${</a:t>
            </a:r>
            <a:r>
              <a:rPr lang="en-GB" sz="2000" dirty="0" err="1"/>
              <a:t>props.albumId</a:t>
            </a:r>
            <a:r>
              <a:rPr lang="en-GB" sz="2000" dirty="0"/>
              <a:t>}`)</a:t>
            </a:r>
            <a:endParaRPr lang="en-GB" dirty="0"/>
          </a:p>
          <a:p>
            <a:endParaRPr lang="en-GB" sz="2000" dirty="0"/>
          </a:p>
          <a:p>
            <a:r>
              <a:rPr lang="en-GB" sz="2000" dirty="0"/>
              <a:t>    </a:t>
            </a:r>
            <a:r>
              <a:rPr lang="en-GB" sz="2000" dirty="0" err="1"/>
              <a:t>const</a:t>
            </a:r>
            <a:r>
              <a:rPr lang="en-GB" sz="2000" dirty="0"/>
              <a:t> photos = await </a:t>
            </a:r>
            <a:r>
              <a:rPr lang="en-GB" sz="2000" dirty="0" err="1"/>
              <a:t>data.json</a:t>
            </a:r>
            <a:r>
              <a:rPr lang="en-GB" sz="2000" dirty="0"/>
              <a:t>()</a:t>
            </a:r>
          </a:p>
          <a:p>
            <a:r>
              <a:rPr lang="en-GB" sz="2000" dirty="0"/>
              <a:t> </a:t>
            </a:r>
          </a:p>
          <a:p>
            <a:r>
              <a:rPr lang="en-GB" sz="2000" dirty="0"/>
              <a:t>    return (</a:t>
            </a:r>
          </a:p>
          <a:p>
            <a:r>
              <a:rPr lang="en-GB" sz="2000" dirty="0"/>
              <a:t>        &lt;div&gt;</a:t>
            </a:r>
          </a:p>
          <a:p>
            <a:r>
              <a:rPr lang="en-GB" sz="2000" dirty="0"/>
              <a:t>          &lt;p&gt;Photos downloaded for {</a:t>
            </a:r>
            <a:r>
              <a:rPr lang="en-GB" sz="2000" dirty="0" err="1"/>
              <a:t>props.albumId</a:t>
            </a:r>
            <a:r>
              <a:rPr lang="en-GB" sz="2000" dirty="0"/>
              <a:t>}&lt;/p&gt;</a:t>
            </a:r>
          </a:p>
          <a:p>
            <a:r>
              <a:rPr lang="en-GB" sz="2000" dirty="0"/>
              <a:t>          &lt;</a:t>
            </a:r>
            <a:r>
              <a:rPr lang="en-GB" sz="2000" dirty="0" err="1"/>
              <a:t>ul</a:t>
            </a:r>
            <a:r>
              <a:rPr lang="en-GB" sz="2000" dirty="0"/>
              <a:t>&gt;</a:t>
            </a:r>
          </a:p>
          <a:p>
            <a:r>
              <a:rPr lang="en-GB" sz="2000" dirty="0"/>
              <a:t>            {</a:t>
            </a:r>
            <a:r>
              <a:rPr lang="en-GB" sz="2000" dirty="0" err="1"/>
              <a:t>photos.map</a:t>
            </a:r>
            <a:r>
              <a:rPr lang="en-GB" sz="2000" dirty="0"/>
              <a:t>((photo) =&gt; (</a:t>
            </a:r>
          </a:p>
          <a:p>
            <a:r>
              <a:rPr lang="en-GB" sz="2000" dirty="0"/>
              <a:t>                  &lt;li key={</a:t>
            </a:r>
            <a:r>
              <a:rPr lang="en-GB" sz="2000" dirty="0" err="1"/>
              <a:t>photo.title</a:t>
            </a:r>
            <a:r>
              <a:rPr lang="en-GB" sz="2000" dirty="0"/>
              <a:t>}&gt;{</a:t>
            </a:r>
            <a:r>
              <a:rPr lang="en-GB" sz="2000" dirty="0" err="1"/>
              <a:t>photo.thumbnailUrl</a:t>
            </a:r>
            <a:r>
              <a:rPr lang="en-GB" sz="2000" dirty="0"/>
              <a:t>}&lt;/li&gt;</a:t>
            </a:r>
          </a:p>
          <a:p>
            <a:r>
              <a:rPr lang="en-GB" sz="2000" dirty="0"/>
              <a:t>            ))}</a:t>
            </a:r>
          </a:p>
          <a:p>
            <a:r>
              <a:rPr lang="en-GB" sz="2000" dirty="0"/>
              <a:t>          &lt;/</a:t>
            </a:r>
            <a:r>
              <a:rPr lang="en-GB" sz="2000" dirty="0" err="1"/>
              <a:t>ul</a:t>
            </a:r>
            <a:r>
              <a:rPr lang="en-GB" sz="2000" dirty="0"/>
              <a:t>&gt;</a:t>
            </a:r>
          </a:p>
          <a:p>
            <a:r>
              <a:rPr lang="en-GB" sz="2000" dirty="0"/>
              <a:t>        &lt;/div &gt;</a:t>
            </a:r>
          </a:p>
          <a:p>
            <a:r>
              <a:rPr lang="en-GB" sz="2000" dirty="0"/>
              <a:t>      );</a:t>
            </a:r>
          </a:p>
          <a:p>
            <a:r>
              <a:rPr lang="en-GB" sz="2000" dirty="0"/>
              <a:t>}</a:t>
            </a:r>
          </a:p>
        </p:txBody>
      </p:sp>
      <p:sp>
        <p:nvSpPr>
          <p:cNvPr id="6" name="TextBox 5">
            <a:extLst>
              <a:ext uri="{FF2B5EF4-FFF2-40B4-BE49-F238E27FC236}">
                <a16:creationId xmlns:a16="http://schemas.microsoft.com/office/drawing/2014/main" id="{D9893002-1F08-9056-1AB1-02E1331A5961}"/>
              </a:ext>
            </a:extLst>
          </p:cNvPr>
          <p:cNvSpPr txBox="1"/>
          <p:nvPr/>
        </p:nvSpPr>
        <p:spPr>
          <a:xfrm>
            <a:off x="5301247" y="922795"/>
            <a:ext cx="3467616" cy="369332"/>
          </a:xfrm>
          <a:prstGeom prst="rect">
            <a:avLst/>
          </a:prstGeom>
          <a:noFill/>
        </p:spPr>
        <p:txBody>
          <a:bodyPr wrap="none" rtlCol="0">
            <a:spAutoFit/>
          </a:bodyPr>
          <a:lstStyle/>
          <a:p>
            <a:r>
              <a:rPr lang="en-GB" b="1" dirty="0"/>
              <a:t>app/components/</a:t>
            </a:r>
            <a:r>
              <a:rPr lang="en-GB" b="1" dirty="0" err="1"/>
              <a:t>photolist.tsx</a:t>
            </a:r>
            <a:endParaRPr lang="en-GB" b="1" dirty="0"/>
          </a:p>
        </p:txBody>
      </p:sp>
      <p:sp>
        <p:nvSpPr>
          <p:cNvPr id="7" name="TextBox 6">
            <a:extLst>
              <a:ext uri="{FF2B5EF4-FFF2-40B4-BE49-F238E27FC236}">
                <a16:creationId xmlns:a16="http://schemas.microsoft.com/office/drawing/2014/main" id="{E5B7E3F2-D575-60E4-E7F5-DD3B9AB7BB36}"/>
              </a:ext>
            </a:extLst>
          </p:cNvPr>
          <p:cNvSpPr txBox="1"/>
          <p:nvPr/>
        </p:nvSpPr>
        <p:spPr>
          <a:xfrm>
            <a:off x="6285297" y="2488352"/>
            <a:ext cx="2396690" cy="523220"/>
          </a:xfrm>
          <a:prstGeom prst="rect">
            <a:avLst/>
          </a:prstGeom>
          <a:noFill/>
        </p:spPr>
        <p:txBody>
          <a:bodyPr wrap="square" rtlCol="0">
            <a:spAutoFit/>
          </a:bodyPr>
          <a:lstStyle/>
          <a:p>
            <a:r>
              <a:rPr lang="en-GB" sz="1400" i="1" dirty="0">
                <a:solidFill>
                  <a:srgbClr val="FF0000"/>
                </a:solidFill>
              </a:rPr>
              <a:t>This AJAX call is made from the server</a:t>
            </a:r>
          </a:p>
        </p:txBody>
      </p:sp>
    </p:spTree>
    <p:extLst>
      <p:ext uri="{BB962C8B-B14F-4D97-AF65-F5344CB8AC3E}">
        <p14:creationId xmlns:p14="http://schemas.microsoft.com/office/powerpoint/2010/main" val="27139052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2FA6D-292E-F286-E739-777C83255594}"/>
              </a:ext>
            </a:extLst>
          </p:cNvPr>
          <p:cNvSpPr>
            <a:spLocks noGrp="1"/>
          </p:cNvSpPr>
          <p:nvPr>
            <p:ph type="title"/>
          </p:nvPr>
        </p:nvSpPr>
        <p:spPr/>
        <p:txBody>
          <a:bodyPr/>
          <a:lstStyle/>
          <a:p>
            <a:r>
              <a:rPr lang="en-GB" dirty="0"/>
              <a:t>Exercise: </a:t>
            </a:r>
            <a:r>
              <a:rPr lang="en-GB" dirty="0" err="1"/>
              <a:t>photolistskeleton.tsx</a:t>
            </a:r>
            <a:endParaRPr lang="en-GB" dirty="0"/>
          </a:p>
        </p:txBody>
      </p:sp>
      <p:sp>
        <p:nvSpPr>
          <p:cNvPr id="3" name="Content Placeholder 2">
            <a:extLst>
              <a:ext uri="{FF2B5EF4-FFF2-40B4-BE49-F238E27FC236}">
                <a16:creationId xmlns:a16="http://schemas.microsoft.com/office/drawing/2014/main" id="{46D7F498-0760-CC33-F26C-21F6C9159D92}"/>
              </a:ext>
            </a:extLst>
          </p:cNvPr>
          <p:cNvSpPr>
            <a:spLocks noGrp="1"/>
          </p:cNvSpPr>
          <p:nvPr>
            <p:ph idx="1"/>
          </p:nvPr>
        </p:nvSpPr>
        <p:spPr>
          <a:xfrm>
            <a:off x="1047750" y="3898231"/>
            <a:ext cx="7029450" cy="1940593"/>
          </a:xfrm>
        </p:spPr>
        <p:txBody>
          <a:bodyPr/>
          <a:lstStyle/>
          <a:p>
            <a:r>
              <a:rPr lang="en-GB" dirty="0"/>
              <a:t>Essentially the same as </a:t>
            </a:r>
            <a:r>
              <a:rPr lang="en-GB" dirty="0" err="1"/>
              <a:t>loading.tsx</a:t>
            </a:r>
            <a:endParaRPr lang="en-GB" dirty="0"/>
          </a:p>
        </p:txBody>
      </p:sp>
      <p:sp>
        <p:nvSpPr>
          <p:cNvPr id="4" name="Footer Placeholder 3">
            <a:extLst>
              <a:ext uri="{FF2B5EF4-FFF2-40B4-BE49-F238E27FC236}">
                <a16:creationId xmlns:a16="http://schemas.microsoft.com/office/drawing/2014/main" id="{0C94E5BD-EEB3-712C-EB11-483B51A9392E}"/>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1C76D03D-C846-24A0-723F-BFB8A4435DB1}"/>
              </a:ext>
            </a:extLst>
          </p:cNvPr>
          <p:cNvSpPr txBox="1"/>
          <p:nvPr/>
        </p:nvSpPr>
        <p:spPr>
          <a:xfrm>
            <a:off x="218674" y="1339583"/>
            <a:ext cx="8575808" cy="2246769"/>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t>export default function </a:t>
            </a:r>
            <a:r>
              <a:rPr lang="en-GB" sz="2000" dirty="0" err="1"/>
              <a:t>PhotoListSkeleton</a:t>
            </a:r>
            <a:r>
              <a:rPr lang="en-GB" sz="2000" dirty="0"/>
              <a:t>(props) {</a:t>
            </a:r>
          </a:p>
          <a:p>
            <a:r>
              <a:rPr lang="en-GB" sz="2000" dirty="0"/>
              <a:t>    return (</a:t>
            </a:r>
          </a:p>
          <a:p>
            <a:r>
              <a:rPr lang="en-GB" sz="2000" dirty="0"/>
              <a:t>        &lt;div&gt;</a:t>
            </a:r>
          </a:p>
          <a:p>
            <a:r>
              <a:rPr lang="en-GB" sz="2000" dirty="0"/>
              <a:t>          &lt;p&gt;Images coming soon.....&lt;/p&gt;</a:t>
            </a:r>
          </a:p>
          <a:p>
            <a:r>
              <a:rPr lang="en-GB" sz="2000" dirty="0"/>
              <a:t>        &lt;/div &gt;</a:t>
            </a:r>
          </a:p>
          <a:p>
            <a:r>
              <a:rPr lang="en-GB" sz="2000" dirty="0"/>
              <a:t>      );</a:t>
            </a:r>
          </a:p>
          <a:p>
            <a:r>
              <a:rPr lang="en-GB" sz="2000" dirty="0"/>
              <a:t>}</a:t>
            </a:r>
          </a:p>
        </p:txBody>
      </p:sp>
      <p:sp>
        <p:nvSpPr>
          <p:cNvPr id="6" name="TextBox 5">
            <a:extLst>
              <a:ext uri="{FF2B5EF4-FFF2-40B4-BE49-F238E27FC236}">
                <a16:creationId xmlns:a16="http://schemas.microsoft.com/office/drawing/2014/main" id="{ABE33173-9362-A46F-F5F7-8F58FBA85581}"/>
              </a:ext>
            </a:extLst>
          </p:cNvPr>
          <p:cNvSpPr txBox="1"/>
          <p:nvPr/>
        </p:nvSpPr>
        <p:spPr>
          <a:xfrm>
            <a:off x="4444554" y="970251"/>
            <a:ext cx="4403770" cy="369332"/>
          </a:xfrm>
          <a:prstGeom prst="rect">
            <a:avLst/>
          </a:prstGeom>
          <a:noFill/>
        </p:spPr>
        <p:txBody>
          <a:bodyPr wrap="none" rtlCol="0">
            <a:spAutoFit/>
          </a:bodyPr>
          <a:lstStyle/>
          <a:p>
            <a:r>
              <a:rPr lang="en-GB" b="1" dirty="0"/>
              <a:t>app/components/</a:t>
            </a:r>
            <a:r>
              <a:rPr lang="en-GB" b="1" dirty="0" err="1"/>
              <a:t>photolistskeleton.tsx</a:t>
            </a:r>
            <a:endParaRPr lang="en-GB" b="1" dirty="0"/>
          </a:p>
        </p:txBody>
      </p:sp>
    </p:spTree>
    <p:extLst>
      <p:ext uri="{BB962C8B-B14F-4D97-AF65-F5344CB8AC3E}">
        <p14:creationId xmlns:p14="http://schemas.microsoft.com/office/powerpoint/2010/main" val="38216662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868BA-C62A-AADF-656B-2734C1DB2FFD}"/>
              </a:ext>
            </a:extLst>
          </p:cNvPr>
          <p:cNvSpPr>
            <a:spLocks noGrp="1"/>
          </p:cNvSpPr>
          <p:nvPr>
            <p:ph type="title"/>
          </p:nvPr>
        </p:nvSpPr>
        <p:spPr/>
        <p:txBody>
          <a:bodyPr/>
          <a:lstStyle/>
          <a:p>
            <a:r>
              <a:rPr lang="en-GB" dirty="0"/>
              <a:t>Exercise: Server Functions</a:t>
            </a:r>
          </a:p>
        </p:txBody>
      </p:sp>
      <p:sp>
        <p:nvSpPr>
          <p:cNvPr id="3" name="Content Placeholder 2">
            <a:extLst>
              <a:ext uri="{FF2B5EF4-FFF2-40B4-BE49-F238E27FC236}">
                <a16:creationId xmlns:a16="http://schemas.microsoft.com/office/drawing/2014/main" id="{FF6C6764-78E8-15B7-42F5-FF24212779D5}"/>
              </a:ext>
            </a:extLst>
          </p:cNvPr>
          <p:cNvSpPr>
            <a:spLocks noGrp="1"/>
          </p:cNvSpPr>
          <p:nvPr>
            <p:ph idx="1"/>
          </p:nvPr>
        </p:nvSpPr>
        <p:spPr>
          <a:xfrm>
            <a:off x="375385" y="635267"/>
            <a:ext cx="8503920" cy="2088682"/>
          </a:xfrm>
        </p:spPr>
        <p:txBody>
          <a:bodyPr/>
          <a:lstStyle/>
          <a:p>
            <a:r>
              <a:rPr lang="en-GB" dirty="0"/>
              <a:t>Server functions allow us to perform CRUD operations using webservices</a:t>
            </a:r>
          </a:p>
          <a:p>
            <a:r>
              <a:rPr lang="en-GB" dirty="0"/>
              <a:t>You can add them to separate files e.g. in a “actions” directory, or embed them directly in a component.</a:t>
            </a:r>
          </a:p>
          <a:p>
            <a:r>
              <a:rPr lang="en-GB" dirty="0"/>
              <a:t>Note: these can be used by Client Components but only if they are imported from a file with the "use server" directive at the top of it.</a:t>
            </a:r>
          </a:p>
        </p:txBody>
      </p:sp>
      <p:sp>
        <p:nvSpPr>
          <p:cNvPr id="4" name="Footer Placeholder 3">
            <a:extLst>
              <a:ext uri="{FF2B5EF4-FFF2-40B4-BE49-F238E27FC236}">
                <a16:creationId xmlns:a16="http://schemas.microsoft.com/office/drawing/2014/main" id="{405EFBAC-EC2D-B6F4-B2EF-05D834CD6275}"/>
              </a:ext>
            </a:extLst>
          </p:cNvPr>
          <p:cNvSpPr>
            <a:spLocks noGrp="1"/>
          </p:cNvSpPr>
          <p:nvPr>
            <p:ph type="ftr" sz="quarter" idx="10"/>
          </p:nvPr>
        </p:nvSpPr>
        <p:spPr/>
        <p:txBody>
          <a:bodyPr/>
          <a:lstStyle/>
          <a:p>
            <a:pPr>
              <a:defRPr/>
            </a:pPr>
            <a:r>
              <a:rPr lang="en-US" altLang="en-US"/>
              <a:t>WEB</a:t>
            </a:r>
            <a:endParaRPr lang="en-US" altLang="en-US" dirty="0"/>
          </a:p>
        </p:txBody>
      </p:sp>
      <p:sp>
        <p:nvSpPr>
          <p:cNvPr id="6" name="Content Placeholder 2">
            <a:extLst>
              <a:ext uri="{FF2B5EF4-FFF2-40B4-BE49-F238E27FC236}">
                <a16:creationId xmlns:a16="http://schemas.microsoft.com/office/drawing/2014/main" id="{2F8E8CF4-0069-C529-D4F7-8BE70AF6C090}"/>
              </a:ext>
            </a:extLst>
          </p:cNvPr>
          <p:cNvSpPr txBox="1">
            <a:spLocks/>
          </p:cNvSpPr>
          <p:nvPr/>
        </p:nvSpPr>
        <p:spPr bwMode="auto">
          <a:xfrm>
            <a:off x="257175" y="5286002"/>
            <a:ext cx="3284922" cy="373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Modify </a:t>
            </a:r>
            <a:r>
              <a:rPr lang="en-GB" b="1" dirty="0" err="1"/>
              <a:t>tsconfig.json</a:t>
            </a:r>
            <a:r>
              <a:rPr lang="en-GB" b="1" dirty="0"/>
              <a:t> </a:t>
            </a:r>
            <a:r>
              <a:rPr lang="en-GB" dirty="0"/>
              <a:t>to find these directories</a:t>
            </a:r>
          </a:p>
        </p:txBody>
      </p:sp>
      <p:sp>
        <p:nvSpPr>
          <p:cNvPr id="7" name="TextBox 6">
            <a:extLst>
              <a:ext uri="{FF2B5EF4-FFF2-40B4-BE49-F238E27FC236}">
                <a16:creationId xmlns:a16="http://schemas.microsoft.com/office/drawing/2014/main" id="{1B808EAD-595B-0B43-0573-2DC9A1220837}"/>
              </a:ext>
            </a:extLst>
          </p:cNvPr>
          <p:cNvSpPr txBox="1"/>
          <p:nvPr/>
        </p:nvSpPr>
        <p:spPr>
          <a:xfrm>
            <a:off x="257175" y="3452529"/>
            <a:ext cx="8359039" cy="1477328"/>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app/lib</a:t>
            </a:r>
          </a:p>
          <a:p>
            <a:endParaRPr lang="en-GB" dirty="0">
              <a:solidFill>
                <a:schemeClr val="bg1"/>
              </a:solidFill>
            </a:endParaRPr>
          </a:p>
          <a:p>
            <a:r>
              <a:rPr lang="en-GB" sz="1800" i="1" dirty="0">
                <a:solidFill>
                  <a:schemeClr val="bg1"/>
                </a:solidFill>
              </a:rPr>
              <a:t>Not all Server Functions are Server Actions, action prop or called from inside an action then it is a Server Action. We will Server Actions in an “actions” directory</a:t>
            </a:r>
            <a:endParaRPr lang="en-GB" dirty="0">
              <a:solidFill>
                <a:schemeClr val="bg1"/>
              </a:solidFill>
            </a:endParaRPr>
          </a:p>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app/actions</a:t>
            </a:r>
          </a:p>
        </p:txBody>
      </p:sp>
      <p:sp>
        <p:nvSpPr>
          <p:cNvPr id="9" name="Content Placeholder 2">
            <a:extLst>
              <a:ext uri="{FF2B5EF4-FFF2-40B4-BE49-F238E27FC236}">
                <a16:creationId xmlns:a16="http://schemas.microsoft.com/office/drawing/2014/main" id="{46294D45-8881-7D7E-D457-667A534974EB}"/>
              </a:ext>
            </a:extLst>
          </p:cNvPr>
          <p:cNvSpPr txBox="1">
            <a:spLocks/>
          </p:cNvSpPr>
          <p:nvPr/>
        </p:nvSpPr>
        <p:spPr bwMode="auto">
          <a:xfrm>
            <a:off x="375385" y="2730331"/>
            <a:ext cx="8503920" cy="698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Create a new </a:t>
            </a:r>
            <a:r>
              <a:rPr lang="en-GB" b="1" dirty="0"/>
              <a:t>app/lib</a:t>
            </a:r>
            <a:r>
              <a:rPr lang="en-GB" dirty="0"/>
              <a:t> and </a:t>
            </a:r>
            <a:r>
              <a:rPr lang="en-GB" b="1" dirty="0"/>
              <a:t>app/actions </a:t>
            </a:r>
            <a:r>
              <a:rPr lang="en-GB" dirty="0"/>
              <a:t>directories where we can create files for these functions </a:t>
            </a:r>
          </a:p>
        </p:txBody>
      </p:sp>
      <p:sp>
        <p:nvSpPr>
          <p:cNvPr id="10" name="TextBox 9">
            <a:extLst>
              <a:ext uri="{FF2B5EF4-FFF2-40B4-BE49-F238E27FC236}">
                <a16:creationId xmlns:a16="http://schemas.microsoft.com/office/drawing/2014/main" id="{AE6BED8C-CC5C-74EA-7CDB-219E70969696}"/>
              </a:ext>
            </a:extLst>
          </p:cNvPr>
          <p:cNvSpPr txBox="1"/>
          <p:nvPr/>
        </p:nvSpPr>
        <p:spPr>
          <a:xfrm>
            <a:off x="3819266" y="5029723"/>
            <a:ext cx="3929071" cy="1569660"/>
          </a:xfrm>
          <a:prstGeom prst="rect">
            <a:avLst/>
          </a:prstGeom>
          <a:solidFill>
            <a:schemeClr val="accent6">
              <a:lumMod val="20000"/>
              <a:lumOff val="80000"/>
            </a:schemeClr>
          </a:solidFill>
          <a:ln>
            <a:solidFill>
              <a:schemeClr val="tx1"/>
            </a:solidFill>
          </a:ln>
        </p:spPr>
        <p:txBody>
          <a:bodyPr wrap="square" rtlCol="0">
            <a:spAutoFit/>
          </a:bodyPr>
          <a:lstStyle/>
          <a:p>
            <a:r>
              <a:rPr lang="en-GB" sz="1600" dirty="0">
                <a:solidFill>
                  <a:schemeClr val="bg1">
                    <a:lumMod val="50000"/>
                  </a:schemeClr>
                </a:solidFill>
              </a:rPr>
              <a:t> "paths": {</a:t>
            </a:r>
          </a:p>
          <a:p>
            <a:r>
              <a:rPr lang="en-GB" sz="1600" dirty="0">
                <a:solidFill>
                  <a:schemeClr val="bg1">
                    <a:lumMod val="50000"/>
                  </a:schemeClr>
                </a:solidFill>
              </a:rPr>
              <a:t>      "@/components/*": ["components/*"],</a:t>
            </a:r>
          </a:p>
          <a:p>
            <a:r>
              <a:rPr lang="en-GB" sz="1600" dirty="0">
                <a:solidFill>
                  <a:schemeClr val="bg1">
                    <a:lumMod val="50000"/>
                  </a:schemeClr>
                </a:solidFill>
              </a:rPr>
              <a:t>      "@/*": ["../public/*"]</a:t>
            </a:r>
            <a:r>
              <a:rPr lang="en-GB" sz="1600" b="1" dirty="0"/>
              <a:t>,</a:t>
            </a:r>
          </a:p>
          <a:p>
            <a:r>
              <a:rPr lang="en-GB" sz="1600" b="1" dirty="0"/>
              <a:t>      "@/lib/*": ["lib/*"],</a:t>
            </a:r>
          </a:p>
          <a:p>
            <a:r>
              <a:rPr lang="en-GB" sz="1600" b="1" dirty="0"/>
              <a:t>      "@/actions/*": ["actions/*"]</a:t>
            </a:r>
          </a:p>
          <a:p>
            <a:r>
              <a:rPr lang="en-GB" sz="1600" dirty="0">
                <a:solidFill>
                  <a:schemeClr val="bg1">
                    <a:lumMod val="50000"/>
                  </a:schemeClr>
                </a:solidFill>
              </a:rPr>
              <a:t>    },</a:t>
            </a:r>
          </a:p>
        </p:txBody>
      </p:sp>
    </p:spTree>
    <p:extLst>
      <p:ext uri="{BB962C8B-B14F-4D97-AF65-F5344CB8AC3E}">
        <p14:creationId xmlns:p14="http://schemas.microsoft.com/office/powerpoint/2010/main" val="29204769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EA678-2F56-719C-5786-8AB8EB001599}"/>
              </a:ext>
            </a:extLst>
          </p:cNvPr>
          <p:cNvSpPr>
            <a:spLocks noGrp="1"/>
          </p:cNvSpPr>
          <p:nvPr>
            <p:ph type="title"/>
          </p:nvPr>
        </p:nvSpPr>
        <p:spPr/>
        <p:txBody>
          <a:bodyPr/>
          <a:lstStyle/>
          <a:p>
            <a:r>
              <a:rPr lang="en-GB" dirty="0"/>
              <a:t>Exercise: Add Album</a:t>
            </a:r>
          </a:p>
        </p:txBody>
      </p:sp>
      <p:sp>
        <p:nvSpPr>
          <p:cNvPr id="3" name="Content Placeholder 2">
            <a:extLst>
              <a:ext uri="{FF2B5EF4-FFF2-40B4-BE49-F238E27FC236}">
                <a16:creationId xmlns:a16="http://schemas.microsoft.com/office/drawing/2014/main" id="{F76B8307-42FB-8F2E-50FD-9B5E5D50E391}"/>
              </a:ext>
            </a:extLst>
          </p:cNvPr>
          <p:cNvSpPr>
            <a:spLocks noGrp="1"/>
          </p:cNvSpPr>
          <p:nvPr>
            <p:ph idx="1"/>
          </p:nvPr>
        </p:nvSpPr>
        <p:spPr>
          <a:xfrm>
            <a:off x="1047750" y="890337"/>
            <a:ext cx="7029450" cy="428324"/>
          </a:xfrm>
        </p:spPr>
        <p:txBody>
          <a:bodyPr/>
          <a:lstStyle/>
          <a:p>
            <a:r>
              <a:rPr lang="en-GB" dirty="0"/>
              <a:t>Add a Link to the album page to create a new album</a:t>
            </a:r>
          </a:p>
        </p:txBody>
      </p:sp>
      <p:sp>
        <p:nvSpPr>
          <p:cNvPr id="4" name="Footer Placeholder 3">
            <a:extLst>
              <a:ext uri="{FF2B5EF4-FFF2-40B4-BE49-F238E27FC236}">
                <a16:creationId xmlns:a16="http://schemas.microsoft.com/office/drawing/2014/main" id="{5B840CDD-1FDE-BEBD-4668-A283FAE94285}"/>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DADAB6CC-1EC3-FDD7-8971-4BDDA0D27206}"/>
              </a:ext>
            </a:extLst>
          </p:cNvPr>
          <p:cNvSpPr txBox="1"/>
          <p:nvPr/>
        </p:nvSpPr>
        <p:spPr>
          <a:xfrm>
            <a:off x="129942" y="1763748"/>
            <a:ext cx="8961222" cy="2585323"/>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50000"/>
                  </a:schemeClr>
                </a:solidFill>
              </a:rPr>
              <a:t>import styles from './page.module.css';</a:t>
            </a:r>
          </a:p>
          <a:p>
            <a:r>
              <a:rPr lang="en-GB" dirty="0"/>
              <a:t>import Link from 'next/link’;</a:t>
            </a:r>
          </a:p>
          <a:p>
            <a:r>
              <a:rPr lang="en-GB" dirty="0"/>
              <a:t>……..</a:t>
            </a:r>
          </a:p>
          <a:p>
            <a:r>
              <a:rPr lang="en-GB" dirty="0">
                <a:solidFill>
                  <a:schemeClr val="bg1">
                    <a:lumMod val="65000"/>
                  </a:schemeClr>
                </a:solidFill>
              </a:rPr>
              <a:t> return (</a:t>
            </a:r>
          </a:p>
          <a:p>
            <a:r>
              <a:rPr lang="en-GB" dirty="0">
                <a:solidFill>
                  <a:schemeClr val="bg1">
                    <a:lumMod val="65000"/>
                  </a:schemeClr>
                </a:solidFill>
              </a:rPr>
              <a:t>    &lt;div </a:t>
            </a:r>
            <a:r>
              <a:rPr lang="en-GB" dirty="0" err="1">
                <a:solidFill>
                  <a:schemeClr val="bg1">
                    <a:lumMod val="65000"/>
                  </a:schemeClr>
                </a:solidFill>
              </a:rPr>
              <a:t>className</a:t>
            </a:r>
            <a:r>
              <a:rPr lang="en-GB" dirty="0">
                <a:solidFill>
                  <a:schemeClr val="bg1">
                    <a:lumMod val="65000"/>
                  </a:schemeClr>
                </a:solidFill>
              </a:rPr>
              <a:t>={</a:t>
            </a:r>
            <a:r>
              <a:rPr lang="en-GB" dirty="0" err="1">
                <a:solidFill>
                  <a:schemeClr val="bg1">
                    <a:lumMod val="65000"/>
                  </a:schemeClr>
                </a:solidFill>
              </a:rPr>
              <a:t>styles.shape</a:t>
            </a:r>
            <a:r>
              <a:rPr lang="en-GB" dirty="0">
                <a:solidFill>
                  <a:schemeClr val="bg1">
                    <a:lumMod val="65000"/>
                  </a:schemeClr>
                </a:solidFill>
              </a:rPr>
              <a:t>}&gt;</a:t>
            </a:r>
          </a:p>
          <a:p>
            <a:r>
              <a:rPr lang="en-GB" dirty="0">
                <a:solidFill>
                  <a:schemeClr val="bg1">
                    <a:lumMod val="65000"/>
                  </a:schemeClr>
                </a:solidFill>
              </a:rPr>
              <a:t>      &lt;header&gt;</a:t>
            </a:r>
          </a:p>
          <a:p>
            <a:r>
              <a:rPr lang="en-GB" dirty="0">
                <a:solidFill>
                  <a:schemeClr val="bg1">
                    <a:lumMod val="65000"/>
                  </a:schemeClr>
                </a:solidFill>
              </a:rPr>
              <a:t>        &lt;h1&gt;Albums&lt;/h1&gt;</a:t>
            </a:r>
          </a:p>
          <a:p>
            <a:r>
              <a:rPr lang="en-GB" dirty="0">
                <a:solidFill>
                  <a:schemeClr val="bg1">
                    <a:lumMod val="65000"/>
                  </a:schemeClr>
                </a:solidFill>
              </a:rPr>
              <a:t>        </a:t>
            </a:r>
            <a:r>
              <a:rPr lang="en-GB" dirty="0"/>
              <a:t>&lt;Link </a:t>
            </a:r>
            <a:r>
              <a:rPr lang="en-GB" dirty="0" err="1"/>
              <a:t>href</a:t>
            </a:r>
            <a:r>
              <a:rPr lang="en-GB" dirty="0"/>
              <a:t>="/albums/</a:t>
            </a:r>
            <a:r>
              <a:rPr lang="en-GB" dirty="0" err="1"/>
              <a:t>newalbum</a:t>
            </a:r>
            <a:r>
              <a:rPr lang="en-GB" dirty="0"/>
              <a:t>"&gt;Add Album&lt;/Link&gt;</a:t>
            </a:r>
          </a:p>
          <a:p>
            <a:r>
              <a:rPr lang="en-GB" dirty="0">
                <a:solidFill>
                  <a:schemeClr val="bg1">
                    <a:lumMod val="65000"/>
                  </a:schemeClr>
                </a:solidFill>
              </a:rPr>
              <a:t>      &lt;/header&gt;}</a:t>
            </a:r>
          </a:p>
        </p:txBody>
      </p:sp>
      <p:sp>
        <p:nvSpPr>
          <p:cNvPr id="6" name="TextBox 5">
            <a:extLst>
              <a:ext uri="{FF2B5EF4-FFF2-40B4-BE49-F238E27FC236}">
                <a16:creationId xmlns:a16="http://schemas.microsoft.com/office/drawing/2014/main" id="{067D189E-6882-3B63-085E-059D02F80FD3}"/>
              </a:ext>
            </a:extLst>
          </p:cNvPr>
          <p:cNvSpPr txBox="1"/>
          <p:nvPr/>
        </p:nvSpPr>
        <p:spPr>
          <a:xfrm>
            <a:off x="6636646" y="1394416"/>
            <a:ext cx="2454518" cy="369332"/>
          </a:xfrm>
          <a:prstGeom prst="rect">
            <a:avLst/>
          </a:prstGeom>
          <a:noFill/>
        </p:spPr>
        <p:txBody>
          <a:bodyPr wrap="none" rtlCol="0">
            <a:spAutoFit/>
          </a:bodyPr>
          <a:lstStyle/>
          <a:p>
            <a:r>
              <a:rPr lang="en-GB" b="1" dirty="0"/>
              <a:t>app/albums/</a:t>
            </a:r>
            <a:r>
              <a:rPr lang="en-GB" b="1" dirty="0" err="1"/>
              <a:t>page.tsx</a:t>
            </a:r>
            <a:endParaRPr lang="en-GB" b="1" dirty="0"/>
          </a:p>
        </p:txBody>
      </p:sp>
    </p:spTree>
    <p:extLst>
      <p:ext uri="{BB962C8B-B14F-4D97-AF65-F5344CB8AC3E}">
        <p14:creationId xmlns:p14="http://schemas.microsoft.com/office/powerpoint/2010/main" val="32303696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3ECBB-D44C-AA2C-5E85-F54D19A449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B6F55C-71F1-3D4C-7351-513D4B59CF3C}"/>
              </a:ext>
            </a:extLst>
          </p:cNvPr>
          <p:cNvSpPr>
            <a:spLocks noGrp="1"/>
          </p:cNvSpPr>
          <p:nvPr>
            <p:ph type="title"/>
          </p:nvPr>
        </p:nvSpPr>
        <p:spPr/>
        <p:txBody>
          <a:bodyPr/>
          <a:lstStyle/>
          <a:p>
            <a:r>
              <a:rPr lang="en-GB" dirty="0"/>
              <a:t>Exercise: Add Album (</a:t>
            </a:r>
            <a:r>
              <a:rPr lang="en-GB" dirty="0" err="1"/>
              <a:t>Cont</a:t>
            </a:r>
            <a:r>
              <a:rPr lang="en-GB" dirty="0"/>
              <a:t>)</a:t>
            </a:r>
          </a:p>
        </p:txBody>
      </p:sp>
      <p:sp>
        <p:nvSpPr>
          <p:cNvPr id="3" name="Content Placeholder 2">
            <a:extLst>
              <a:ext uri="{FF2B5EF4-FFF2-40B4-BE49-F238E27FC236}">
                <a16:creationId xmlns:a16="http://schemas.microsoft.com/office/drawing/2014/main" id="{6AB0D8AD-4502-9752-1D27-C212BAC9AFD4}"/>
              </a:ext>
            </a:extLst>
          </p:cNvPr>
          <p:cNvSpPr>
            <a:spLocks noGrp="1"/>
          </p:cNvSpPr>
          <p:nvPr>
            <p:ph idx="1"/>
          </p:nvPr>
        </p:nvSpPr>
        <p:spPr>
          <a:xfrm>
            <a:off x="1047750" y="774833"/>
            <a:ext cx="7029450" cy="558265"/>
          </a:xfrm>
        </p:spPr>
        <p:txBody>
          <a:bodyPr/>
          <a:lstStyle/>
          <a:p>
            <a:r>
              <a:rPr lang="en-GB" dirty="0"/>
              <a:t>Add new </a:t>
            </a:r>
            <a:r>
              <a:rPr lang="en-GB" b="1" dirty="0" err="1"/>
              <a:t>newalbum</a:t>
            </a:r>
            <a:r>
              <a:rPr lang="en-GB" dirty="0"/>
              <a:t> directory to the </a:t>
            </a:r>
            <a:r>
              <a:rPr lang="en-GB" b="1" dirty="0"/>
              <a:t>albums</a:t>
            </a:r>
            <a:r>
              <a:rPr lang="en-GB" dirty="0"/>
              <a:t> directory</a:t>
            </a:r>
          </a:p>
        </p:txBody>
      </p:sp>
      <p:sp>
        <p:nvSpPr>
          <p:cNvPr id="4" name="Footer Placeholder 3">
            <a:extLst>
              <a:ext uri="{FF2B5EF4-FFF2-40B4-BE49-F238E27FC236}">
                <a16:creationId xmlns:a16="http://schemas.microsoft.com/office/drawing/2014/main" id="{0582AA18-2E7B-EC3C-177B-7A40679E80D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B6B41C46-C88D-C800-631D-532CA0340110}"/>
              </a:ext>
            </a:extLst>
          </p:cNvPr>
          <p:cNvSpPr txBox="1"/>
          <p:nvPr/>
        </p:nvSpPr>
        <p:spPr>
          <a:xfrm>
            <a:off x="184986" y="1339353"/>
            <a:ext cx="8359039" cy="369332"/>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mkdir</a:t>
            </a:r>
            <a:r>
              <a:rPr lang="en-GB" dirty="0">
                <a:solidFill>
                  <a:schemeClr val="accent1">
                    <a:lumMod val="50000"/>
                  </a:schemeClr>
                </a:solidFill>
              </a:rPr>
              <a:t> app/albums/</a:t>
            </a:r>
            <a:r>
              <a:rPr lang="en-GB" dirty="0" err="1">
                <a:solidFill>
                  <a:schemeClr val="accent1">
                    <a:lumMod val="50000"/>
                  </a:schemeClr>
                </a:solidFill>
              </a:rPr>
              <a:t>newalbum</a:t>
            </a:r>
            <a:endParaRPr lang="en-GB" dirty="0">
              <a:solidFill>
                <a:schemeClr val="accent1">
                  <a:lumMod val="50000"/>
                </a:schemeClr>
              </a:solidFill>
            </a:endParaRPr>
          </a:p>
        </p:txBody>
      </p:sp>
      <p:sp>
        <p:nvSpPr>
          <p:cNvPr id="6" name="TextBox 5">
            <a:extLst>
              <a:ext uri="{FF2B5EF4-FFF2-40B4-BE49-F238E27FC236}">
                <a16:creationId xmlns:a16="http://schemas.microsoft.com/office/drawing/2014/main" id="{301AE515-797E-0C0A-EECF-9C6C4CCC593B}"/>
              </a:ext>
            </a:extLst>
          </p:cNvPr>
          <p:cNvSpPr txBox="1"/>
          <p:nvPr/>
        </p:nvSpPr>
        <p:spPr>
          <a:xfrm>
            <a:off x="184986" y="2197674"/>
            <a:ext cx="8758989" cy="3693319"/>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t>'use client';</a:t>
            </a:r>
          </a:p>
          <a:p>
            <a:endParaRPr lang="en-GB" dirty="0"/>
          </a:p>
          <a:p>
            <a:r>
              <a:rPr lang="en-GB" dirty="0"/>
              <a:t>import styles from './page.module.css';</a:t>
            </a:r>
          </a:p>
          <a:p>
            <a:r>
              <a:rPr lang="en-GB" dirty="0"/>
              <a:t>import { </a:t>
            </a:r>
            <a:r>
              <a:rPr lang="en-GB" dirty="0" err="1"/>
              <a:t>useState</a:t>
            </a:r>
            <a:r>
              <a:rPr lang="en-GB" dirty="0"/>
              <a:t>, </a:t>
            </a:r>
            <a:r>
              <a:rPr lang="en-GB" b="1" dirty="0" err="1"/>
              <a:t>useActionState</a:t>
            </a:r>
            <a:r>
              <a:rPr lang="en-GB" dirty="0"/>
              <a:t> } from 'react';</a:t>
            </a:r>
          </a:p>
          <a:p>
            <a:r>
              <a:rPr lang="en-GB" dirty="0"/>
              <a:t>import { </a:t>
            </a:r>
            <a:r>
              <a:rPr lang="en-GB" dirty="0" err="1">
                <a:solidFill>
                  <a:srgbClr val="0070C0"/>
                </a:solidFill>
              </a:rPr>
              <a:t>createAlbumAction</a:t>
            </a:r>
            <a:r>
              <a:rPr lang="en-GB" dirty="0"/>
              <a:t> } from '@/actions/</a:t>
            </a:r>
            <a:r>
              <a:rPr lang="en-GB" dirty="0" err="1"/>
              <a:t>albums_actions</a:t>
            </a:r>
            <a:r>
              <a:rPr lang="en-GB" dirty="0"/>
              <a:t>';</a:t>
            </a:r>
          </a:p>
          <a:p>
            <a:endParaRPr lang="en-GB" dirty="0"/>
          </a:p>
          <a:p>
            <a:r>
              <a:rPr lang="en-GB" dirty="0"/>
              <a:t>export default function </a:t>
            </a:r>
            <a:r>
              <a:rPr lang="en-GB" dirty="0" err="1"/>
              <a:t>AlbumsPage</a:t>
            </a:r>
            <a:r>
              <a:rPr lang="en-GB" dirty="0"/>
              <a:t>() {</a:t>
            </a:r>
          </a:p>
          <a:p>
            <a:r>
              <a:rPr lang="en-GB" dirty="0"/>
              <a:t>  </a:t>
            </a:r>
            <a:r>
              <a:rPr lang="en-GB" dirty="0" err="1"/>
              <a:t>const</a:t>
            </a:r>
            <a:r>
              <a:rPr lang="en-GB" dirty="0"/>
              <a:t> [</a:t>
            </a:r>
            <a:r>
              <a:rPr lang="en-GB" dirty="0" err="1"/>
              <a:t>userId</a:t>
            </a:r>
            <a:r>
              <a:rPr lang="en-GB" dirty="0"/>
              <a:t>, </a:t>
            </a:r>
            <a:r>
              <a:rPr lang="en-GB" dirty="0" err="1"/>
              <a:t>setUserId</a:t>
            </a:r>
            <a:r>
              <a:rPr lang="en-GB" dirty="0"/>
              <a:t>] = </a:t>
            </a:r>
            <a:r>
              <a:rPr lang="en-GB" dirty="0" err="1"/>
              <a:t>useState</a:t>
            </a:r>
            <a:r>
              <a:rPr lang="en-GB" dirty="0"/>
              <a:t>(101);</a:t>
            </a:r>
          </a:p>
          <a:p>
            <a:r>
              <a:rPr lang="en-GB" dirty="0"/>
              <a:t>  </a:t>
            </a:r>
            <a:r>
              <a:rPr lang="en-GB" dirty="0" err="1"/>
              <a:t>const</a:t>
            </a:r>
            <a:r>
              <a:rPr lang="en-GB" dirty="0"/>
              <a:t> [</a:t>
            </a:r>
            <a:r>
              <a:rPr lang="en-GB" dirty="0" err="1"/>
              <a:t>albumId</a:t>
            </a:r>
            <a:r>
              <a:rPr lang="en-GB" dirty="0"/>
              <a:t>, </a:t>
            </a:r>
            <a:r>
              <a:rPr lang="en-GB" dirty="0" err="1"/>
              <a:t>setAlbumId</a:t>
            </a:r>
            <a:r>
              <a:rPr lang="en-GB" dirty="0"/>
              <a:t>] = </a:t>
            </a:r>
            <a:r>
              <a:rPr lang="en-GB" dirty="0" err="1"/>
              <a:t>useState</a:t>
            </a:r>
            <a:r>
              <a:rPr lang="en-GB" dirty="0"/>
              <a:t>(101);</a:t>
            </a:r>
          </a:p>
          <a:p>
            <a:r>
              <a:rPr lang="en-GB" dirty="0"/>
              <a:t>  </a:t>
            </a:r>
            <a:r>
              <a:rPr lang="en-GB" dirty="0" err="1"/>
              <a:t>const</a:t>
            </a:r>
            <a:r>
              <a:rPr lang="en-GB" dirty="0"/>
              <a:t> [title, </a:t>
            </a:r>
            <a:r>
              <a:rPr lang="en-GB" dirty="0" err="1"/>
              <a:t>setTitle</a:t>
            </a:r>
            <a:r>
              <a:rPr lang="en-GB" dirty="0"/>
              <a:t>] = </a:t>
            </a:r>
            <a:r>
              <a:rPr lang="en-GB" dirty="0" err="1"/>
              <a:t>useState</a:t>
            </a:r>
            <a:r>
              <a:rPr lang="en-GB" dirty="0"/>
              <a:t>('');</a:t>
            </a:r>
          </a:p>
          <a:p>
            <a:r>
              <a:rPr lang="en-GB" dirty="0"/>
              <a:t>  </a:t>
            </a:r>
            <a:r>
              <a:rPr lang="en-GB" dirty="0" err="1"/>
              <a:t>const</a:t>
            </a:r>
            <a:r>
              <a:rPr lang="en-GB" dirty="0"/>
              <a:t> [message, </a:t>
            </a:r>
            <a:r>
              <a:rPr lang="en-GB" dirty="0" err="1">
                <a:solidFill>
                  <a:schemeClr val="accent4">
                    <a:lumMod val="75000"/>
                    <a:lumOff val="25000"/>
                  </a:schemeClr>
                </a:solidFill>
              </a:rPr>
              <a:t>formAction</a:t>
            </a:r>
            <a:r>
              <a:rPr lang="en-GB" dirty="0"/>
              <a:t>, </a:t>
            </a:r>
            <a:r>
              <a:rPr lang="en-GB" dirty="0" err="1"/>
              <a:t>isPending</a:t>
            </a:r>
            <a:r>
              <a:rPr lang="en-GB" dirty="0"/>
              <a:t>] = </a:t>
            </a:r>
            <a:r>
              <a:rPr lang="en-GB" dirty="0" err="1"/>
              <a:t>useActionState</a:t>
            </a:r>
            <a:r>
              <a:rPr lang="en-GB" dirty="0"/>
              <a:t>(</a:t>
            </a:r>
            <a:r>
              <a:rPr lang="en-GB" dirty="0" err="1">
                <a:solidFill>
                  <a:srgbClr val="0070C0"/>
                </a:solidFill>
              </a:rPr>
              <a:t>createAlbumAction</a:t>
            </a:r>
            <a:r>
              <a:rPr lang="en-GB" dirty="0"/>
              <a:t>, ‘’);</a:t>
            </a:r>
          </a:p>
          <a:p>
            <a:endParaRPr lang="en-GB" dirty="0"/>
          </a:p>
          <a:p>
            <a:r>
              <a:rPr lang="en-GB" b="1" dirty="0"/>
              <a:t>CONTINUE ON NEXT SLIDE…</a:t>
            </a:r>
          </a:p>
        </p:txBody>
      </p:sp>
      <p:sp>
        <p:nvSpPr>
          <p:cNvPr id="7" name="TextBox 6">
            <a:extLst>
              <a:ext uri="{FF2B5EF4-FFF2-40B4-BE49-F238E27FC236}">
                <a16:creationId xmlns:a16="http://schemas.microsoft.com/office/drawing/2014/main" id="{A06659E8-560B-918D-B5D7-9333C5D7CCF8}"/>
              </a:ext>
            </a:extLst>
          </p:cNvPr>
          <p:cNvSpPr txBox="1"/>
          <p:nvPr/>
        </p:nvSpPr>
        <p:spPr>
          <a:xfrm>
            <a:off x="5362978" y="1828342"/>
            <a:ext cx="3659976" cy="369332"/>
          </a:xfrm>
          <a:prstGeom prst="rect">
            <a:avLst/>
          </a:prstGeom>
          <a:noFill/>
        </p:spPr>
        <p:txBody>
          <a:bodyPr wrap="none" rtlCol="0">
            <a:spAutoFit/>
          </a:bodyPr>
          <a:lstStyle/>
          <a:p>
            <a:r>
              <a:rPr lang="en-GB" b="1" dirty="0"/>
              <a:t>app/albums/</a:t>
            </a:r>
            <a:r>
              <a:rPr lang="en-GB" b="1" dirty="0" err="1"/>
              <a:t>newalbum</a:t>
            </a:r>
            <a:r>
              <a:rPr lang="en-GB" b="1" dirty="0"/>
              <a:t>/</a:t>
            </a:r>
            <a:r>
              <a:rPr lang="en-GB" b="1" dirty="0" err="1"/>
              <a:t>page.tsx</a:t>
            </a:r>
            <a:endParaRPr lang="en-GB" b="1" dirty="0"/>
          </a:p>
        </p:txBody>
      </p:sp>
      <p:sp>
        <p:nvSpPr>
          <p:cNvPr id="8" name="TextBox 7">
            <a:extLst>
              <a:ext uri="{FF2B5EF4-FFF2-40B4-BE49-F238E27FC236}">
                <a16:creationId xmlns:a16="http://schemas.microsoft.com/office/drawing/2014/main" id="{DD96278A-8E5E-814B-6D4D-3D1CA23F4C44}"/>
              </a:ext>
            </a:extLst>
          </p:cNvPr>
          <p:cNvSpPr txBox="1"/>
          <p:nvPr/>
        </p:nvSpPr>
        <p:spPr>
          <a:xfrm>
            <a:off x="5360142" y="5926618"/>
            <a:ext cx="3665648" cy="923330"/>
          </a:xfrm>
          <a:prstGeom prst="rect">
            <a:avLst/>
          </a:prstGeom>
          <a:solidFill>
            <a:schemeClr val="accent6">
              <a:lumMod val="20000"/>
              <a:lumOff val="80000"/>
            </a:schemeClr>
          </a:solidFill>
          <a:ln>
            <a:solidFill>
              <a:schemeClr val="tx1"/>
            </a:solidFill>
          </a:ln>
        </p:spPr>
        <p:txBody>
          <a:bodyPr wrap="square" rtlCol="0">
            <a:spAutoFit/>
          </a:bodyPr>
          <a:lstStyle/>
          <a:p>
            <a:r>
              <a:rPr lang="en-GB" dirty="0"/>
              <a:t>.shape {</a:t>
            </a:r>
          </a:p>
          <a:p>
            <a:r>
              <a:rPr lang="en-GB" dirty="0"/>
              <a:t>    background-</a:t>
            </a:r>
            <a:r>
              <a:rPr lang="en-GB" dirty="0" err="1"/>
              <a:t>color</a:t>
            </a:r>
            <a:r>
              <a:rPr lang="en-GB" dirty="0"/>
              <a:t>: </a:t>
            </a:r>
            <a:r>
              <a:rPr lang="en-GB" dirty="0" err="1"/>
              <a:t>lightskyblue</a:t>
            </a:r>
            <a:r>
              <a:rPr lang="en-GB" dirty="0"/>
              <a:t>;</a:t>
            </a:r>
          </a:p>
          <a:p>
            <a:r>
              <a:rPr lang="en-GB" dirty="0"/>
              <a:t>}</a:t>
            </a:r>
          </a:p>
        </p:txBody>
      </p:sp>
      <p:sp>
        <p:nvSpPr>
          <p:cNvPr id="9" name="TextBox 8">
            <a:extLst>
              <a:ext uri="{FF2B5EF4-FFF2-40B4-BE49-F238E27FC236}">
                <a16:creationId xmlns:a16="http://schemas.microsoft.com/office/drawing/2014/main" id="{EEDB7359-3189-3A74-DFDC-1206355AA76B}"/>
              </a:ext>
            </a:extLst>
          </p:cNvPr>
          <p:cNvSpPr txBox="1"/>
          <p:nvPr/>
        </p:nvSpPr>
        <p:spPr>
          <a:xfrm>
            <a:off x="4490187" y="5557286"/>
            <a:ext cx="4697152" cy="369332"/>
          </a:xfrm>
          <a:prstGeom prst="rect">
            <a:avLst/>
          </a:prstGeom>
          <a:noFill/>
        </p:spPr>
        <p:txBody>
          <a:bodyPr wrap="square" rtlCol="0">
            <a:spAutoFit/>
          </a:bodyPr>
          <a:lstStyle/>
          <a:p>
            <a:r>
              <a:rPr lang="en-GB" b="1" dirty="0"/>
              <a:t>app/albums/</a:t>
            </a:r>
            <a:r>
              <a:rPr lang="en-GB" b="1" dirty="0" err="1"/>
              <a:t>newalbum</a:t>
            </a:r>
            <a:r>
              <a:rPr lang="en-GB" b="1" dirty="0"/>
              <a:t>/page.module.css</a:t>
            </a:r>
          </a:p>
        </p:txBody>
      </p:sp>
      <p:sp>
        <p:nvSpPr>
          <p:cNvPr id="10" name="TextBox 9">
            <a:extLst>
              <a:ext uri="{FF2B5EF4-FFF2-40B4-BE49-F238E27FC236}">
                <a16:creationId xmlns:a16="http://schemas.microsoft.com/office/drawing/2014/main" id="{36FBBA26-A753-349E-5EDF-C5A80D0DAE28}"/>
              </a:ext>
            </a:extLst>
          </p:cNvPr>
          <p:cNvSpPr txBox="1"/>
          <p:nvPr/>
        </p:nvSpPr>
        <p:spPr>
          <a:xfrm>
            <a:off x="5524901" y="2247753"/>
            <a:ext cx="3200887" cy="923330"/>
          </a:xfrm>
          <a:prstGeom prst="rect">
            <a:avLst/>
          </a:prstGeom>
          <a:noFill/>
        </p:spPr>
        <p:txBody>
          <a:bodyPr wrap="square" rtlCol="0">
            <a:spAutoFit/>
          </a:bodyPr>
          <a:lstStyle/>
          <a:p>
            <a:r>
              <a:rPr lang="en-GB" dirty="0">
                <a:solidFill>
                  <a:srgbClr val="FF0000"/>
                </a:solidFill>
              </a:rPr>
              <a:t>We are using </a:t>
            </a:r>
            <a:r>
              <a:rPr lang="en-GB" dirty="0" err="1">
                <a:solidFill>
                  <a:srgbClr val="FF0000"/>
                </a:solidFill>
              </a:rPr>
              <a:t>useActionState</a:t>
            </a:r>
            <a:r>
              <a:rPr lang="en-GB" dirty="0">
                <a:solidFill>
                  <a:srgbClr val="FF0000"/>
                </a:solidFill>
              </a:rPr>
              <a:t> so we can display “loading” or any error that may occur</a:t>
            </a:r>
          </a:p>
        </p:txBody>
      </p:sp>
      <p:cxnSp>
        <p:nvCxnSpPr>
          <p:cNvPr id="11" name="Straight Arrow Connector 10">
            <a:extLst>
              <a:ext uri="{FF2B5EF4-FFF2-40B4-BE49-F238E27FC236}">
                <a16:creationId xmlns:a16="http://schemas.microsoft.com/office/drawing/2014/main" id="{61DC95D6-DB0F-C2B4-3154-878C0626D4BC}"/>
              </a:ext>
            </a:extLst>
          </p:cNvPr>
          <p:cNvCxnSpPr/>
          <p:nvPr/>
        </p:nvCxnSpPr>
        <p:spPr bwMode="auto">
          <a:xfrm flipH="1">
            <a:off x="5986913" y="3206708"/>
            <a:ext cx="996215" cy="1780227"/>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a:extLst>
              <a:ext uri="{FF2B5EF4-FFF2-40B4-BE49-F238E27FC236}">
                <a16:creationId xmlns:a16="http://schemas.microsoft.com/office/drawing/2014/main" id="{37AD3ADF-3BDF-EECA-8D04-D631B1132D77}"/>
              </a:ext>
            </a:extLst>
          </p:cNvPr>
          <p:cNvCxnSpPr>
            <a:stCxn id="10" idx="1"/>
          </p:cNvCxnSpPr>
          <p:nvPr/>
        </p:nvCxnSpPr>
        <p:spPr bwMode="auto">
          <a:xfrm flipH="1">
            <a:off x="3700914" y="2709418"/>
            <a:ext cx="1823987" cy="443088"/>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8214850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en-US" dirty="0"/>
              <a:t>CROSS ORIGIN POST</a:t>
            </a:r>
          </a:p>
        </p:txBody>
      </p:sp>
      <p:sp>
        <p:nvSpPr>
          <p:cNvPr id="9219" name="Content Placeholder 2"/>
          <p:cNvSpPr>
            <a:spLocks noGrp="1"/>
          </p:cNvSpPr>
          <p:nvPr>
            <p:ph idx="1"/>
          </p:nvPr>
        </p:nvSpPr>
        <p:spPr>
          <a:xfrm>
            <a:off x="257175" y="1140594"/>
            <a:ext cx="8568911" cy="844551"/>
          </a:xfrm>
        </p:spPr>
        <p:txBody>
          <a:bodyPr/>
          <a:lstStyle/>
          <a:p>
            <a:r>
              <a:rPr lang="en-GB" altLang="en-US" dirty="0"/>
              <a:t>Here the Server Action (Function) is acting as a server-side proxy</a:t>
            </a:r>
          </a:p>
          <a:p>
            <a:pPr lvl="1"/>
            <a:r>
              <a:rPr lang="en-GB" altLang="en-US" dirty="0"/>
              <a:t>The web server makes the web service request on behalf of the client</a:t>
            </a:r>
          </a:p>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922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US" altLang="en-US" sz="1000"/>
              <a:t>WAN</a:t>
            </a:r>
          </a:p>
        </p:txBody>
      </p:sp>
      <p:sp>
        <p:nvSpPr>
          <p:cNvPr id="6" name="Rectangle 5">
            <a:extLst>
              <a:ext uri="{FF2B5EF4-FFF2-40B4-BE49-F238E27FC236}">
                <a16:creationId xmlns:a16="http://schemas.microsoft.com/office/drawing/2014/main" id="{E5B5738D-06D3-AA88-07A5-7C2851B9F99B}"/>
              </a:ext>
            </a:extLst>
          </p:cNvPr>
          <p:cNvSpPr/>
          <p:nvPr/>
        </p:nvSpPr>
        <p:spPr bwMode="auto">
          <a:xfrm>
            <a:off x="114283" y="2183414"/>
            <a:ext cx="8915433" cy="402336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pic>
        <p:nvPicPr>
          <p:cNvPr id="9221" name="Picture 2" descr="http://developer.yahoo.com/javascript/img/proxy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224" y="2795855"/>
            <a:ext cx="8616770" cy="329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D8BDADF-4A7D-0F46-1FD0-862E01547933}"/>
              </a:ext>
            </a:extLst>
          </p:cNvPr>
          <p:cNvSpPr txBox="1"/>
          <p:nvPr/>
        </p:nvSpPr>
        <p:spPr>
          <a:xfrm>
            <a:off x="2187358" y="2426523"/>
            <a:ext cx="2192153" cy="369332"/>
          </a:xfrm>
          <a:prstGeom prst="rect">
            <a:avLst/>
          </a:prstGeom>
          <a:noFill/>
        </p:spPr>
        <p:txBody>
          <a:bodyPr wrap="square">
            <a:spAutoFit/>
          </a:bodyPr>
          <a:lstStyle/>
          <a:p>
            <a:r>
              <a:rPr lang="en-GB" dirty="0" err="1">
                <a:solidFill>
                  <a:srgbClr val="FF0000"/>
                </a:solidFill>
              </a:rPr>
              <a:t>createAlbumAction</a:t>
            </a:r>
            <a:endParaRPr lang="en-GB" dirty="0">
              <a:solidFill>
                <a:srgbClr val="FF0000"/>
              </a:solidFill>
            </a:endParaRPr>
          </a:p>
        </p:txBody>
      </p:sp>
      <p:cxnSp>
        <p:nvCxnSpPr>
          <p:cNvPr id="5" name="Straight Arrow Connector 4">
            <a:extLst>
              <a:ext uri="{FF2B5EF4-FFF2-40B4-BE49-F238E27FC236}">
                <a16:creationId xmlns:a16="http://schemas.microsoft.com/office/drawing/2014/main" id="{F9687A3C-9240-3ECD-F984-5BC8C03CD582}"/>
              </a:ext>
            </a:extLst>
          </p:cNvPr>
          <p:cNvCxnSpPr/>
          <p:nvPr/>
        </p:nvCxnSpPr>
        <p:spPr bwMode="auto">
          <a:xfrm>
            <a:off x="3238901" y="2795855"/>
            <a:ext cx="44534" cy="496851"/>
          </a:xfrm>
          <a:prstGeom prst="straightConnector1">
            <a:avLst/>
          </a:prstGeom>
          <a:solidFill>
            <a:schemeClr val="accent1"/>
          </a:solidFill>
          <a:ln w="28575"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a:extLst>
              <a:ext uri="{FF2B5EF4-FFF2-40B4-BE49-F238E27FC236}">
                <a16:creationId xmlns:a16="http://schemas.microsoft.com/office/drawing/2014/main" id="{76E8799B-4CCC-E01A-05F1-B839FAD873F1}"/>
              </a:ext>
            </a:extLst>
          </p:cNvPr>
          <p:cNvSpPr txBox="1"/>
          <p:nvPr/>
        </p:nvSpPr>
        <p:spPr>
          <a:xfrm>
            <a:off x="6077449" y="2560514"/>
            <a:ext cx="2498694" cy="646331"/>
          </a:xfrm>
          <a:prstGeom prst="rect">
            <a:avLst/>
          </a:prstGeom>
          <a:noFill/>
        </p:spPr>
        <p:txBody>
          <a:bodyPr wrap="square">
            <a:spAutoFit/>
          </a:bodyPr>
          <a:lstStyle/>
          <a:p>
            <a:r>
              <a:rPr lang="en-GB" dirty="0">
                <a:solidFill>
                  <a:srgbClr val="FF0000"/>
                </a:solidFill>
              </a:rPr>
              <a:t>https://jsonplaceholder.typicode.com/albums</a:t>
            </a:r>
          </a:p>
        </p:txBody>
      </p:sp>
      <p:cxnSp>
        <p:nvCxnSpPr>
          <p:cNvPr id="10" name="Straight Arrow Connector 9">
            <a:extLst>
              <a:ext uri="{FF2B5EF4-FFF2-40B4-BE49-F238E27FC236}">
                <a16:creationId xmlns:a16="http://schemas.microsoft.com/office/drawing/2014/main" id="{296F3936-28A2-20F1-4B9D-FD2DCB7132A6}"/>
              </a:ext>
            </a:extLst>
          </p:cNvPr>
          <p:cNvCxnSpPr/>
          <p:nvPr/>
        </p:nvCxnSpPr>
        <p:spPr bwMode="auto">
          <a:xfrm flipH="1">
            <a:off x="6578867" y="3271131"/>
            <a:ext cx="317634" cy="646331"/>
          </a:xfrm>
          <a:prstGeom prst="straightConnector1">
            <a:avLst/>
          </a:prstGeom>
          <a:solidFill>
            <a:schemeClr val="accent1"/>
          </a:solidFill>
          <a:ln w="28575"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306907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C770D-BDB5-A2BB-2C91-6B40BA245403}"/>
              </a:ext>
            </a:extLst>
          </p:cNvPr>
          <p:cNvSpPr>
            <a:spLocks noGrp="1"/>
          </p:cNvSpPr>
          <p:nvPr>
            <p:ph type="title"/>
          </p:nvPr>
        </p:nvSpPr>
        <p:spPr/>
        <p:txBody>
          <a:bodyPr/>
          <a:lstStyle/>
          <a:p>
            <a:r>
              <a:rPr lang="en-GB" dirty="0"/>
              <a:t>Exercise: Add Album (</a:t>
            </a:r>
            <a:r>
              <a:rPr lang="en-GB" dirty="0" err="1"/>
              <a:t>Cont</a:t>
            </a:r>
            <a:r>
              <a:rPr lang="en-GB" dirty="0"/>
              <a:t>)</a:t>
            </a:r>
          </a:p>
        </p:txBody>
      </p:sp>
      <p:sp>
        <p:nvSpPr>
          <p:cNvPr id="4" name="Footer Placeholder 3">
            <a:extLst>
              <a:ext uri="{FF2B5EF4-FFF2-40B4-BE49-F238E27FC236}">
                <a16:creationId xmlns:a16="http://schemas.microsoft.com/office/drawing/2014/main" id="{15BFE937-8754-2033-576E-8906E2FD959A}"/>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509F0DE0-C2B8-A32B-7E55-67F7A5240AE4}"/>
              </a:ext>
            </a:extLst>
          </p:cNvPr>
          <p:cNvSpPr txBox="1"/>
          <p:nvPr/>
        </p:nvSpPr>
        <p:spPr>
          <a:xfrm>
            <a:off x="991844" y="1355464"/>
            <a:ext cx="7160311" cy="4401205"/>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t>….. CONTINUE</a:t>
            </a:r>
          </a:p>
          <a:p>
            <a:r>
              <a:rPr lang="en-GB" sz="2000" dirty="0"/>
              <a:t>  return (</a:t>
            </a:r>
          </a:p>
          <a:p>
            <a:r>
              <a:rPr lang="en-GB" sz="2000" dirty="0"/>
              <a:t>    &lt;div </a:t>
            </a:r>
            <a:r>
              <a:rPr lang="en-GB" sz="2000" dirty="0" err="1"/>
              <a:t>className</a:t>
            </a:r>
            <a:r>
              <a:rPr lang="en-GB" sz="2000" dirty="0"/>
              <a:t>={</a:t>
            </a:r>
            <a:r>
              <a:rPr lang="en-GB" sz="2000" dirty="0" err="1"/>
              <a:t>styles.shape</a:t>
            </a:r>
            <a:r>
              <a:rPr lang="en-GB" sz="2000" dirty="0"/>
              <a:t>}&gt;</a:t>
            </a:r>
          </a:p>
          <a:p>
            <a:r>
              <a:rPr lang="en-GB" sz="2000" dirty="0"/>
              <a:t>      &lt;header&gt;</a:t>
            </a:r>
          </a:p>
          <a:p>
            <a:r>
              <a:rPr lang="en-GB" sz="2000" dirty="0"/>
              <a:t>        &lt;h1&gt;New Album&lt;/h1&gt;</a:t>
            </a:r>
          </a:p>
          <a:p>
            <a:r>
              <a:rPr lang="en-GB" sz="2000" dirty="0"/>
              <a:t>      &lt;/header&gt;</a:t>
            </a:r>
          </a:p>
          <a:p>
            <a:r>
              <a:rPr lang="en-GB" sz="2000" dirty="0"/>
              <a:t>      &lt;main&gt;</a:t>
            </a:r>
          </a:p>
          <a:p>
            <a:r>
              <a:rPr lang="en-GB" sz="2000" dirty="0"/>
              <a:t>        &lt;form action={</a:t>
            </a:r>
            <a:r>
              <a:rPr lang="en-GB" sz="2000" dirty="0" err="1">
                <a:solidFill>
                  <a:schemeClr val="accent4">
                    <a:lumMod val="75000"/>
                    <a:lumOff val="25000"/>
                  </a:schemeClr>
                </a:solidFill>
              </a:rPr>
              <a:t>formAction</a:t>
            </a:r>
            <a:r>
              <a:rPr lang="en-GB" sz="2000" dirty="0"/>
              <a:t>}&gt;</a:t>
            </a:r>
          </a:p>
          <a:p>
            <a:r>
              <a:rPr lang="en-GB" sz="2000" dirty="0"/>
              <a:t>          </a:t>
            </a:r>
            <a:r>
              <a:rPr lang="en-GB" sz="2000" b="1" dirty="0"/>
              <a:t>…TO BE ADDED</a:t>
            </a:r>
          </a:p>
          <a:p>
            <a:r>
              <a:rPr lang="en-GB" sz="2000" dirty="0"/>
              <a:t>        &lt;/form&gt;</a:t>
            </a:r>
          </a:p>
          <a:p>
            <a:r>
              <a:rPr lang="en-GB" sz="2000" dirty="0"/>
              <a:t>      &lt;/main&gt;</a:t>
            </a:r>
          </a:p>
          <a:p>
            <a:r>
              <a:rPr lang="en-GB" sz="2000" dirty="0"/>
              <a:t>    &lt;/div&gt;</a:t>
            </a:r>
          </a:p>
          <a:p>
            <a:r>
              <a:rPr lang="en-GB" sz="2000" dirty="0"/>
              <a:t>  );</a:t>
            </a:r>
          </a:p>
          <a:p>
            <a:r>
              <a:rPr lang="en-GB" sz="2000" dirty="0"/>
              <a:t>}</a:t>
            </a:r>
          </a:p>
        </p:txBody>
      </p:sp>
      <p:sp>
        <p:nvSpPr>
          <p:cNvPr id="7" name="TextBox 6">
            <a:extLst>
              <a:ext uri="{FF2B5EF4-FFF2-40B4-BE49-F238E27FC236}">
                <a16:creationId xmlns:a16="http://schemas.microsoft.com/office/drawing/2014/main" id="{0D07DE91-82E3-85B1-64BB-E5B0013B6647}"/>
              </a:ext>
            </a:extLst>
          </p:cNvPr>
          <p:cNvSpPr txBox="1"/>
          <p:nvPr/>
        </p:nvSpPr>
        <p:spPr>
          <a:xfrm>
            <a:off x="4327948" y="986132"/>
            <a:ext cx="3659976" cy="369332"/>
          </a:xfrm>
          <a:prstGeom prst="rect">
            <a:avLst/>
          </a:prstGeom>
          <a:noFill/>
        </p:spPr>
        <p:txBody>
          <a:bodyPr wrap="none" rtlCol="0">
            <a:spAutoFit/>
          </a:bodyPr>
          <a:lstStyle/>
          <a:p>
            <a:r>
              <a:rPr lang="en-GB" b="1" dirty="0"/>
              <a:t>app/albums/</a:t>
            </a:r>
            <a:r>
              <a:rPr lang="en-GB" b="1" dirty="0" err="1"/>
              <a:t>newalbum</a:t>
            </a:r>
            <a:r>
              <a:rPr lang="en-GB" b="1" dirty="0"/>
              <a:t>/</a:t>
            </a:r>
            <a:r>
              <a:rPr lang="en-GB" b="1" dirty="0" err="1"/>
              <a:t>page.tsx</a:t>
            </a:r>
            <a:endParaRPr lang="en-GB" b="1" dirty="0"/>
          </a:p>
        </p:txBody>
      </p:sp>
      <p:sp>
        <p:nvSpPr>
          <p:cNvPr id="3" name="TextBox 2">
            <a:extLst>
              <a:ext uri="{FF2B5EF4-FFF2-40B4-BE49-F238E27FC236}">
                <a16:creationId xmlns:a16="http://schemas.microsoft.com/office/drawing/2014/main" id="{856A6E8E-B4E2-163D-D668-A965DF042652}"/>
              </a:ext>
            </a:extLst>
          </p:cNvPr>
          <p:cNvSpPr txBox="1"/>
          <p:nvPr/>
        </p:nvSpPr>
        <p:spPr>
          <a:xfrm>
            <a:off x="5524902" y="2247753"/>
            <a:ext cx="2415940" cy="2585323"/>
          </a:xfrm>
          <a:prstGeom prst="rect">
            <a:avLst/>
          </a:prstGeom>
          <a:noFill/>
        </p:spPr>
        <p:txBody>
          <a:bodyPr wrap="square" rtlCol="0">
            <a:spAutoFit/>
          </a:bodyPr>
          <a:lstStyle/>
          <a:p>
            <a:r>
              <a:rPr lang="en-GB" dirty="0">
                <a:solidFill>
                  <a:srgbClr val="FF0000"/>
                </a:solidFill>
              </a:rPr>
              <a:t>Use the action state function</a:t>
            </a:r>
          </a:p>
          <a:p>
            <a:r>
              <a:rPr lang="en-GB" dirty="0">
                <a:solidFill>
                  <a:srgbClr val="FF0000"/>
                </a:solidFill>
              </a:rPr>
              <a:t>(The alternative is to pass the Server Action function directly but you will not get any status messages to display that way)</a:t>
            </a:r>
          </a:p>
        </p:txBody>
      </p:sp>
      <p:cxnSp>
        <p:nvCxnSpPr>
          <p:cNvPr id="5" name="Straight Arrow Connector 4">
            <a:extLst>
              <a:ext uri="{FF2B5EF4-FFF2-40B4-BE49-F238E27FC236}">
                <a16:creationId xmlns:a16="http://schemas.microsoft.com/office/drawing/2014/main" id="{AAD5CE78-EAF5-EAE2-E3C2-263C2BA52C33}"/>
              </a:ext>
            </a:extLst>
          </p:cNvPr>
          <p:cNvCxnSpPr>
            <a:cxnSpLocks/>
          </p:cNvCxnSpPr>
          <p:nvPr/>
        </p:nvCxnSpPr>
        <p:spPr bwMode="auto">
          <a:xfrm flipH="1">
            <a:off x="4422808" y="2704699"/>
            <a:ext cx="1063592" cy="835716"/>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968806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4B33E-48ED-D699-6873-481D43C7A7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74F092-3AC4-9C27-2E42-1B12D3B3A2DA}"/>
              </a:ext>
            </a:extLst>
          </p:cNvPr>
          <p:cNvSpPr>
            <a:spLocks noGrp="1"/>
          </p:cNvSpPr>
          <p:nvPr>
            <p:ph type="title"/>
          </p:nvPr>
        </p:nvSpPr>
        <p:spPr>
          <a:xfrm>
            <a:off x="257175" y="0"/>
            <a:ext cx="8686800" cy="794296"/>
          </a:xfrm>
        </p:spPr>
        <p:txBody>
          <a:bodyPr/>
          <a:lstStyle/>
          <a:p>
            <a:r>
              <a:rPr lang="en-GB" dirty="0"/>
              <a:t>Exercise: Add Album (</a:t>
            </a:r>
            <a:r>
              <a:rPr lang="en-GB" dirty="0" err="1"/>
              <a:t>Cont</a:t>
            </a:r>
            <a:r>
              <a:rPr lang="en-GB" dirty="0"/>
              <a:t>)</a:t>
            </a:r>
          </a:p>
        </p:txBody>
      </p:sp>
      <p:sp>
        <p:nvSpPr>
          <p:cNvPr id="4" name="Footer Placeholder 3">
            <a:extLst>
              <a:ext uri="{FF2B5EF4-FFF2-40B4-BE49-F238E27FC236}">
                <a16:creationId xmlns:a16="http://schemas.microsoft.com/office/drawing/2014/main" id="{70EC14FC-35E4-4C29-0F4B-5CDCEB439D94}"/>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4B2DC995-5760-4AFA-0268-707769456DE2}"/>
              </a:ext>
            </a:extLst>
          </p:cNvPr>
          <p:cNvSpPr txBox="1"/>
          <p:nvPr/>
        </p:nvSpPr>
        <p:spPr>
          <a:xfrm>
            <a:off x="21657" y="1262390"/>
            <a:ext cx="9100686" cy="4801314"/>
          </a:xfrm>
          <a:prstGeom prst="rect">
            <a:avLst/>
          </a:prstGeom>
          <a:solidFill>
            <a:schemeClr val="accent6">
              <a:lumMod val="20000"/>
              <a:lumOff val="80000"/>
            </a:schemeClr>
          </a:solidFill>
          <a:ln>
            <a:solidFill>
              <a:schemeClr val="tx1"/>
            </a:solidFill>
          </a:ln>
        </p:spPr>
        <p:txBody>
          <a:bodyPr wrap="square" rtlCol="0">
            <a:spAutoFit/>
          </a:bodyPr>
          <a:lstStyle/>
          <a:p>
            <a:r>
              <a:rPr lang="en-GB" dirty="0"/>
              <a:t> &lt;form action={</a:t>
            </a:r>
            <a:r>
              <a:rPr lang="en-GB" dirty="0" err="1"/>
              <a:t>formAction</a:t>
            </a:r>
            <a:r>
              <a:rPr lang="en-GB" dirty="0"/>
              <a:t>}&gt;</a:t>
            </a:r>
          </a:p>
          <a:p>
            <a:r>
              <a:rPr lang="en-GB" dirty="0"/>
              <a:t>      &lt;label </a:t>
            </a:r>
            <a:r>
              <a:rPr lang="en-GB" dirty="0" err="1"/>
              <a:t>htmlFor</a:t>
            </a:r>
            <a:r>
              <a:rPr lang="en-GB" dirty="0"/>
              <a:t>="</a:t>
            </a:r>
            <a:r>
              <a:rPr lang="en-GB" dirty="0" err="1"/>
              <a:t>userid-numberbox</a:t>
            </a:r>
            <a:r>
              <a:rPr lang="en-GB" dirty="0"/>
              <a:t>"&gt;User Id:&lt;/label&gt;</a:t>
            </a:r>
          </a:p>
          <a:p>
            <a:r>
              <a:rPr lang="en-GB" dirty="0"/>
              <a:t>      &lt;input id="</a:t>
            </a:r>
            <a:r>
              <a:rPr lang="en-GB" dirty="0" err="1"/>
              <a:t>userid-numberbox</a:t>
            </a:r>
            <a:r>
              <a:rPr lang="en-GB" dirty="0"/>
              <a:t>" name="</a:t>
            </a:r>
            <a:r>
              <a:rPr lang="en-GB" dirty="0" err="1"/>
              <a:t>userid-numberbox</a:t>
            </a:r>
            <a:r>
              <a:rPr lang="en-GB" dirty="0"/>
              <a:t>" type="number" min="1“</a:t>
            </a:r>
            <a:br>
              <a:rPr lang="en-GB" dirty="0"/>
            </a:br>
            <a:r>
              <a:rPr lang="en-GB" dirty="0"/>
              <a:t>      max="101“ value={</a:t>
            </a:r>
            <a:r>
              <a:rPr lang="en-GB" dirty="0" err="1"/>
              <a:t>userId</a:t>
            </a:r>
            <a:r>
              <a:rPr lang="en-GB" dirty="0"/>
              <a:t>} </a:t>
            </a:r>
            <a:r>
              <a:rPr lang="en-GB" dirty="0" err="1"/>
              <a:t>onChange</a:t>
            </a:r>
            <a:r>
              <a:rPr lang="en-GB" dirty="0"/>
              <a:t>={(e) =&gt; </a:t>
            </a:r>
            <a:r>
              <a:rPr lang="en-GB" dirty="0" err="1"/>
              <a:t>setUserId</a:t>
            </a:r>
            <a:r>
              <a:rPr lang="en-GB" dirty="0"/>
              <a:t>(Number(</a:t>
            </a:r>
            <a:r>
              <a:rPr lang="en-GB" dirty="0" err="1"/>
              <a:t>e.target.value</a:t>
            </a:r>
            <a:r>
              <a:rPr lang="en-GB" dirty="0"/>
              <a:t>))} /&gt;</a:t>
            </a:r>
          </a:p>
          <a:p>
            <a:r>
              <a:rPr lang="en-GB" dirty="0"/>
              <a:t>      &lt;</a:t>
            </a:r>
            <a:r>
              <a:rPr lang="en-GB" dirty="0" err="1"/>
              <a:t>br</a:t>
            </a:r>
            <a:r>
              <a:rPr lang="en-GB" dirty="0"/>
              <a:t> /&gt;</a:t>
            </a:r>
          </a:p>
          <a:p>
            <a:r>
              <a:rPr lang="en-GB" dirty="0"/>
              <a:t>      &lt;label </a:t>
            </a:r>
            <a:r>
              <a:rPr lang="en-GB" dirty="0" err="1"/>
              <a:t>htmlFor</a:t>
            </a:r>
            <a:r>
              <a:rPr lang="en-GB" dirty="0"/>
              <a:t>="id-</a:t>
            </a:r>
            <a:r>
              <a:rPr lang="en-GB" dirty="0" err="1"/>
              <a:t>numberbox</a:t>
            </a:r>
            <a:r>
              <a:rPr lang="en-GB" dirty="0"/>
              <a:t>"&gt;Album Id:&lt;/label&gt;</a:t>
            </a:r>
          </a:p>
          <a:p>
            <a:r>
              <a:rPr lang="en-GB" dirty="0"/>
              <a:t>      &lt;input id="id-</a:t>
            </a:r>
            <a:r>
              <a:rPr lang="en-GB" dirty="0" err="1"/>
              <a:t>numberbox</a:t>
            </a:r>
            <a:r>
              <a:rPr lang="en-GB" dirty="0"/>
              <a:t>" name="id-</a:t>
            </a:r>
            <a:r>
              <a:rPr lang="en-GB" dirty="0" err="1"/>
              <a:t>numberbox</a:t>
            </a:r>
            <a:r>
              <a:rPr lang="en-GB" dirty="0"/>
              <a:t>" type="number" min="1" </a:t>
            </a:r>
            <a:br>
              <a:rPr lang="en-GB" dirty="0"/>
            </a:br>
            <a:r>
              <a:rPr lang="en-GB" dirty="0"/>
              <a:t>      max="101“ value={</a:t>
            </a:r>
            <a:r>
              <a:rPr lang="en-GB" dirty="0" err="1"/>
              <a:t>albumId</a:t>
            </a:r>
            <a:r>
              <a:rPr lang="en-GB" dirty="0"/>
              <a:t>} </a:t>
            </a:r>
            <a:r>
              <a:rPr lang="en-GB" dirty="0" err="1"/>
              <a:t>onChange</a:t>
            </a:r>
            <a:r>
              <a:rPr lang="en-GB" dirty="0"/>
              <a:t>={(e) =&gt; </a:t>
            </a:r>
            <a:r>
              <a:rPr lang="en-GB" dirty="0" err="1"/>
              <a:t>setAlbumId</a:t>
            </a:r>
            <a:r>
              <a:rPr lang="en-GB" dirty="0"/>
              <a:t>(Number(</a:t>
            </a:r>
            <a:r>
              <a:rPr lang="en-GB" dirty="0" err="1"/>
              <a:t>e.target.value</a:t>
            </a:r>
            <a:r>
              <a:rPr lang="en-GB" dirty="0"/>
              <a:t>))} /&gt;</a:t>
            </a:r>
          </a:p>
          <a:p>
            <a:r>
              <a:rPr lang="en-GB" dirty="0"/>
              <a:t>      &lt;</a:t>
            </a:r>
            <a:r>
              <a:rPr lang="en-GB" dirty="0" err="1"/>
              <a:t>br</a:t>
            </a:r>
            <a:r>
              <a:rPr lang="en-GB" dirty="0"/>
              <a:t> /&gt;</a:t>
            </a:r>
          </a:p>
          <a:p>
            <a:r>
              <a:rPr lang="en-GB" dirty="0"/>
              <a:t>      &lt;label </a:t>
            </a:r>
            <a:r>
              <a:rPr lang="en-GB" dirty="0" err="1"/>
              <a:t>htmlFor</a:t>
            </a:r>
            <a:r>
              <a:rPr lang="en-GB" dirty="0"/>
              <a:t>="title-textbox"&gt;Album Title:&lt;/label&gt;</a:t>
            </a:r>
          </a:p>
          <a:p>
            <a:r>
              <a:rPr lang="en-GB" dirty="0"/>
              <a:t>      &lt;input id="title-textbox" name="title-textbox" type="text" </a:t>
            </a:r>
          </a:p>
          <a:p>
            <a:r>
              <a:rPr lang="en-GB" dirty="0"/>
              <a:t>        value={title} </a:t>
            </a:r>
            <a:r>
              <a:rPr lang="en-GB" dirty="0" err="1"/>
              <a:t>onChange</a:t>
            </a:r>
            <a:r>
              <a:rPr lang="en-GB" dirty="0"/>
              <a:t>={(e) =&gt; </a:t>
            </a:r>
            <a:r>
              <a:rPr lang="en-GB" dirty="0" err="1"/>
              <a:t>setTitle</a:t>
            </a:r>
            <a:r>
              <a:rPr lang="en-GB" dirty="0"/>
              <a:t>(</a:t>
            </a:r>
            <a:r>
              <a:rPr lang="en-GB" dirty="0" err="1"/>
              <a:t>e.target.value</a:t>
            </a:r>
            <a:r>
              <a:rPr lang="en-GB" dirty="0"/>
              <a:t>)} /&gt;</a:t>
            </a:r>
          </a:p>
          <a:p>
            <a:r>
              <a:rPr lang="en-GB" dirty="0"/>
              <a:t>      &lt;</a:t>
            </a:r>
            <a:r>
              <a:rPr lang="en-GB" dirty="0" err="1"/>
              <a:t>br</a:t>
            </a:r>
            <a:r>
              <a:rPr lang="en-GB" dirty="0"/>
              <a:t> /&gt;</a:t>
            </a:r>
          </a:p>
          <a:p>
            <a:r>
              <a:rPr lang="en-GB" dirty="0"/>
              <a:t>      &lt;input type="submit" value="Create Album" /&gt;</a:t>
            </a:r>
          </a:p>
          <a:p>
            <a:r>
              <a:rPr lang="en-GB" dirty="0"/>
              <a:t>      &lt;</a:t>
            </a:r>
            <a:r>
              <a:rPr lang="en-GB" dirty="0" err="1"/>
              <a:t>br</a:t>
            </a:r>
            <a:r>
              <a:rPr lang="en-GB" dirty="0"/>
              <a:t>/&gt;</a:t>
            </a:r>
            <a:r>
              <a:rPr lang="en-GB" b="1" dirty="0"/>
              <a:t>{</a:t>
            </a:r>
            <a:r>
              <a:rPr lang="en-GB" b="1" dirty="0" err="1"/>
              <a:t>isPending</a:t>
            </a:r>
            <a:r>
              <a:rPr lang="en-GB" b="1" dirty="0"/>
              <a:t> ? "Loading..." : message}</a:t>
            </a:r>
          </a:p>
          <a:p>
            <a:r>
              <a:rPr lang="en-GB" dirty="0"/>
              <a:t>  &lt;/form&gt;</a:t>
            </a:r>
          </a:p>
        </p:txBody>
      </p:sp>
      <p:sp>
        <p:nvSpPr>
          <p:cNvPr id="7" name="TextBox 6">
            <a:extLst>
              <a:ext uri="{FF2B5EF4-FFF2-40B4-BE49-F238E27FC236}">
                <a16:creationId xmlns:a16="http://schemas.microsoft.com/office/drawing/2014/main" id="{9833D7EF-3BE3-2E4B-2415-18FC95420278}"/>
              </a:ext>
            </a:extLst>
          </p:cNvPr>
          <p:cNvSpPr txBox="1"/>
          <p:nvPr/>
        </p:nvSpPr>
        <p:spPr>
          <a:xfrm>
            <a:off x="5324162" y="794296"/>
            <a:ext cx="3659976" cy="369332"/>
          </a:xfrm>
          <a:prstGeom prst="rect">
            <a:avLst/>
          </a:prstGeom>
          <a:noFill/>
        </p:spPr>
        <p:txBody>
          <a:bodyPr wrap="none" rtlCol="0">
            <a:spAutoFit/>
          </a:bodyPr>
          <a:lstStyle/>
          <a:p>
            <a:r>
              <a:rPr lang="en-GB" b="1" dirty="0"/>
              <a:t>app/albums/</a:t>
            </a:r>
            <a:r>
              <a:rPr lang="en-GB" b="1" dirty="0" err="1"/>
              <a:t>newalbum</a:t>
            </a:r>
            <a:r>
              <a:rPr lang="en-GB" b="1" dirty="0"/>
              <a:t>/</a:t>
            </a:r>
            <a:r>
              <a:rPr lang="en-GB" b="1" dirty="0" err="1"/>
              <a:t>page.tsx</a:t>
            </a:r>
            <a:endParaRPr lang="en-GB" b="1" dirty="0"/>
          </a:p>
        </p:txBody>
      </p:sp>
      <p:sp>
        <p:nvSpPr>
          <p:cNvPr id="3" name="TextBox 2">
            <a:extLst>
              <a:ext uri="{FF2B5EF4-FFF2-40B4-BE49-F238E27FC236}">
                <a16:creationId xmlns:a16="http://schemas.microsoft.com/office/drawing/2014/main" id="{F0719C43-1592-F32D-32EA-016CF8D02BE1}"/>
              </a:ext>
            </a:extLst>
          </p:cNvPr>
          <p:cNvSpPr txBox="1"/>
          <p:nvPr/>
        </p:nvSpPr>
        <p:spPr>
          <a:xfrm>
            <a:off x="6444114" y="5188271"/>
            <a:ext cx="2415940" cy="646331"/>
          </a:xfrm>
          <a:prstGeom prst="rect">
            <a:avLst/>
          </a:prstGeom>
          <a:noFill/>
        </p:spPr>
        <p:txBody>
          <a:bodyPr wrap="square" rtlCol="0">
            <a:spAutoFit/>
          </a:bodyPr>
          <a:lstStyle/>
          <a:p>
            <a:r>
              <a:rPr lang="en-GB" dirty="0">
                <a:solidFill>
                  <a:srgbClr val="FF0000"/>
                </a:solidFill>
              </a:rPr>
              <a:t>Display “loading…” or error message</a:t>
            </a:r>
          </a:p>
        </p:txBody>
      </p:sp>
      <p:cxnSp>
        <p:nvCxnSpPr>
          <p:cNvPr id="5" name="Straight Arrow Connector 4">
            <a:extLst>
              <a:ext uri="{FF2B5EF4-FFF2-40B4-BE49-F238E27FC236}">
                <a16:creationId xmlns:a16="http://schemas.microsoft.com/office/drawing/2014/main" id="{9EE1D9E4-3CFF-D33F-08A6-AB8AEBA428B3}"/>
              </a:ext>
            </a:extLst>
          </p:cNvPr>
          <p:cNvCxnSpPr>
            <a:cxnSpLocks/>
          </p:cNvCxnSpPr>
          <p:nvPr/>
        </p:nvCxnSpPr>
        <p:spPr bwMode="auto">
          <a:xfrm flipH="1">
            <a:off x="5118233" y="5452712"/>
            <a:ext cx="1292192" cy="153417"/>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405951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327EB-161B-C0DE-0745-5C19B73848AC}"/>
              </a:ext>
            </a:extLst>
          </p:cNvPr>
          <p:cNvSpPr>
            <a:spLocks noGrp="1"/>
          </p:cNvSpPr>
          <p:nvPr>
            <p:ph type="title"/>
          </p:nvPr>
        </p:nvSpPr>
        <p:spPr/>
        <p:txBody>
          <a:bodyPr/>
          <a:lstStyle/>
          <a:p>
            <a:r>
              <a:rPr lang="en-GB" dirty="0"/>
              <a:t>Exercise: Server Function</a:t>
            </a:r>
          </a:p>
        </p:txBody>
      </p:sp>
      <p:sp>
        <p:nvSpPr>
          <p:cNvPr id="3" name="Content Placeholder 2">
            <a:extLst>
              <a:ext uri="{FF2B5EF4-FFF2-40B4-BE49-F238E27FC236}">
                <a16:creationId xmlns:a16="http://schemas.microsoft.com/office/drawing/2014/main" id="{BD86603E-F442-76CE-16B7-CE2A95D91594}"/>
              </a:ext>
            </a:extLst>
          </p:cNvPr>
          <p:cNvSpPr>
            <a:spLocks noGrp="1"/>
          </p:cNvSpPr>
          <p:nvPr>
            <p:ph idx="1"/>
          </p:nvPr>
        </p:nvSpPr>
        <p:spPr>
          <a:xfrm>
            <a:off x="1047750" y="844550"/>
            <a:ext cx="7029450" cy="425985"/>
          </a:xfrm>
        </p:spPr>
        <p:txBody>
          <a:bodyPr/>
          <a:lstStyle/>
          <a:p>
            <a:r>
              <a:rPr lang="en-GB" dirty="0"/>
              <a:t>Add Server Function to the </a:t>
            </a:r>
            <a:r>
              <a:rPr lang="en-GB" b="1" dirty="0"/>
              <a:t>lib</a:t>
            </a:r>
            <a:r>
              <a:rPr lang="en-GB" dirty="0"/>
              <a:t> directory</a:t>
            </a:r>
          </a:p>
        </p:txBody>
      </p:sp>
      <p:sp>
        <p:nvSpPr>
          <p:cNvPr id="4" name="Footer Placeholder 3">
            <a:extLst>
              <a:ext uri="{FF2B5EF4-FFF2-40B4-BE49-F238E27FC236}">
                <a16:creationId xmlns:a16="http://schemas.microsoft.com/office/drawing/2014/main" id="{0B66B0B6-787F-A1B1-4860-814C981B3C39}"/>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98BFAE0E-9F7C-FD34-F3DB-1D4D1478ECBC}"/>
              </a:ext>
            </a:extLst>
          </p:cNvPr>
          <p:cNvSpPr txBox="1"/>
          <p:nvPr/>
        </p:nvSpPr>
        <p:spPr>
          <a:xfrm>
            <a:off x="79375" y="1596445"/>
            <a:ext cx="9100686" cy="4524315"/>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t>'use server'</a:t>
            </a:r>
          </a:p>
          <a:p>
            <a:endParaRPr lang="en-GB" dirty="0"/>
          </a:p>
          <a:p>
            <a:r>
              <a:rPr lang="en-GB" dirty="0"/>
              <a:t>export interface </a:t>
            </a:r>
            <a:r>
              <a:rPr lang="en-GB" dirty="0" err="1"/>
              <a:t>IAlbumData</a:t>
            </a:r>
            <a:r>
              <a:rPr lang="en-GB" dirty="0"/>
              <a:t> {</a:t>
            </a:r>
          </a:p>
          <a:p>
            <a:r>
              <a:rPr lang="en-GB" dirty="0"/>
              <a:t>    </a:t>
            </a:r>
            <a:r>
              <a:rPr lang="en-GB" dirty="0" err="1"/>
              <a:t>userId</a:t>
            </a:r>
            <a:r>
              <a:rPr lang="en-GB" dirty="0"/>
              <a:t>: number,</a:t>
            </a:r>
          </a:p>
          <a:p>
            <a:r>
              <a:rPr lang="en-GB" dirty="0"/>
              <a:t>    id: number,</a:t>
            </a:r>
          </a:p>
          <a:p>
            <a:r>
              <a:rPr lang="en-GB" dirty="0"/>
              <a:t>    title: string</a:t>
            </a:r>
          </a:p>
          <a:p>
            <a:r>
              <a:rPr lang="en-GB" dirty="0"/>
              <a:t>}</a:t>
            </a:r>
          </a:p>
          <a:p>
            <a:endParaRPr lang="en-GB" dirty="0"/>
          </a:p>
          <a:p>
            <a:r>
              <a:rPr lang="en-GB" dirty="0"/>
              <a:t>export default async function </a:t>
            </a:r>
            <a:r>
              <a:rPr lang="en-GB" dirty="0" err="1"/>
              <a:t>createAlbum</a:t>
            </a:r>
            <a:r>
              <a:rPr lang="en-GB" dirty="0"/>
              <a:t>(data: </a:t>
            </a:r>
            <a:r>
              <a:rPr lang="en-GB" dirty="0" err="1"/>
              <a:t>IAlbumData</a:t>
            </a:r>
            <a:r>
              <a:rPr lang="en-GB" dirty="0"/>
              <a:t>) {</a:t>
            </a:r>
          </a:p>
          <a:p>
            <a:r>
              <a:rPr lang="en-GB" dirty="0"/>
              <a:t>    try {</a:t>
            </a:r>
          </a:p>
          <a:p>
            <a:r>
              <a:rPr lang="en-GB" dirty="0"/>
              <a:t>          </a:t>
            </a:r>
            <a:r>
              <a:rPr lang="en-GB" b="1" dirty="0"/>
              <a:t>SEE NEXT SLIDE….</a:t>
            </a:r>
          </a:p>
          <a:p>
            <a:r>
              <a:rPr lang="en-GB" dirty="0"/>
              <a:t>    } </a:t>
            </a:r>
          </a:p>
          <a:p>
            <a:r>
              <a:rPr lang="en-GB" dirty="0"/>
              <a:t>    catch (error) {</a:t>
            </a:r>
          </a:p>
          <a:p>
            <a:r>
              <a:rPr lang="en-GB" dirty="0"/>
              <a:t>        throw new Error(</a:t>
            </a:r>
            <a:r>
              <a:rPr lang="en-GB" dirty="0" err="1"/>
              <a:t>error.message</a:t>
            </a:r>
            <a:r>
              <a:rPr lang="en-GB" dirty="0"/>
              <a:t>);</a:t>
            </a:r>
          </a:p>
          <a:p>
            <a:r>
              <a:rPr lang="en-GB" dirty="0"/>
              <a:t>    }</a:t>
            </a:r>
          </a:p>
          <a:p>
            <a:r>
              <a:rPr lang="en-GB" dirty="0"/>
              <a:t>}</a:t>
            </a:r>
          </a:p>
        </p:txBody>
      </p:sp>
      <p:sp>
        <p:nvSpPr>
          <p:cNvPr id="6" name="TextBox 5">
            <a:extLst>
              <a:ext uri="{FF2B5EF4-FFF2-40B4-BE49-F238E27FC236}">
                <a16:creationId xmlns:a16="http://schemas.microsoft.com/office/drawing/2014/main" id="{48CD6F5A-CAA4-7B5E-AC18-DE9A8B897669}"/>
              </a:ext>
            </a:extLst>
          </p:cNvPr>
          <p:cNvSpPr txBox="1"/>
          <p:nvPr/>
        </p:nvSpPr>
        <p:spPr>
          <a:xfrm>
            <a:off x="5324162" y="1267917"/>
            <a:ext cx="3365024" cy="369332"/>
          </a:xfrm>
          <a:prstGeom prst="rect">
            <a:avLst/>
          </a:prstGeom>
          <a:noFill/>
        </p:spPr>
        <p:txBody>
          <a:bodyPr wrap="none" rtlCol="0">
            <a:spAutoFit/>
          </a:bodyPr>
          <a:lstStyle/>
          <a:p>
            <a:r>
              <a:rPr lang="en-GB" b="1" dirty="0"/>
              <a:t>app/lib/</a:t>
            </a:r>
            <a:r>
              <a:rPr lang="en-GB" b="1" dirty="0" err="1"/>
              <a:t>albums_functions.tsx</a:t>
            </a:r>
            <a:endParaRPr lang="en-GB" b="1" dirty="0"/>
          </a:p>
        </p:txBody>
      </p:sp>
      <p:sp>
        <p:nvSpPr>
          <p:cNvPr id="7" name="TextBox 6">
            <a:extLst>
              <a:ext uri="{FF2B5EF4-FFF2-40B4-BE49-F238E27FC236}">
                <a16:creationId xmlns:a16="http://schemas.microsoft.com/office/drawing/2014/main" id="{40EBC243-AF47-F4D9-CA00-8E1FD3E74B46}"/>
              </a:ext>
            </a:extLst>
          </p:cNvPr>
          <p:cNvSpPr txBox="1"/>
          <p:nvPr/>
        </p:nvSpPr>
        <p:spPr>
          <a:xfrm>
            <a:off x="4523874" y="2319942"/>
            <a:ext cx="2415940" cy="646331"/>
          </a:xfrm>
          <a:prstGeom prst="rect">
            <a:avLst/>
          </a:prstGeom>
          <a:noFill/>
        </p:spPr>
        <p:txBody>
          <a:bodyPr wrap="square" rtlCol="0">
            <a:spAutoFit/>
          </a:bodyPr>
          <a:lstStyle/>
          <a:p>
            <a:r>
              <a:rPr lang="en-GB" dirty="0">
                <a:solidFill>
                  <a:srgbClr val="FF0000"/>
                </a:solidFill>
              </a:rPr>
              <a:t>This is the data we need to add an Album</a:t>
            </a:r>
          </a:p>
        </p:txBody>
      </p:sp>
      <p:cxnSp>
        <p:nvCxnSpPr>
          <p:cNvPr id="8" name="Straight Arrow Connector 7">
            <a:extLst>
              <a:ext uri="{FF2B5EF4-FFF2-40B4-BE49-F238E27FC236}">
                <a16:creationId xmlns:a16="http://schemas.microsoft.com/office/drawing/2014/main" id="{DE937E0E-E5E8-B7BE-1FD8-6135F3F4BEA1}"/>
              </a:ext>
            </a:extLst>
          </p:cNvPr>
          <p:cNvCxnSpPr>
            <a:cxnSpLocks/>
          </p:cNvCxnSpPr>
          <p:nvPr/>
        </p:nvCxnSpPr>
        <p:spPr bwMode="auto">
          <a:xfrm flipH="1">
            <a:off x="3197993" y="2584383"/>
            <a:ext cx="1292192" cy="153417"/>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737264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18641-9BF9-3462-D249-6859A2BFA9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28002C-4DAC-7F27-6BD6-9A163034387B}"/>
              </a:ext>
            </a:extLst>
          </p:cNvPr>
          <p:cNvSpPr>
            <a:spLocks noGrp="1"/>
          </p:cNvSpPr>
          <p:nvPr>
            <p:ph type="title"/>
          </p:nvPr>
        </p:nvSpPr>
        <p:spPr/>
        <p:txBody>
          <a:bodyPr/>
          <a:lstStyle/>
          <a:p>
            <a:r>
              <a:rPr lang="en-GB" dirty="0"/>
              <a:t>Exercise: Server Function (</a:t>
            </a:r>
            <a:r>
              <a:rPr lang="en-GB" dirty="0" err="1"/>
              <a:t>Cont</a:t>
            </a:r>
            <a:r>
              <a:rPr lang="en-GB" dirty="0"/>
              <a:t>)</a:t>
            </a:r>
          </a:p>
        </p:txBody>
      </p:sp>
      <p:sp>
        <p:nvSpPr>
          <p:cNvPr id="4" name="Footer Placeholder 3">
            <a:extLst>
              <a:ext uri="{FF2B5EF4-FFF2-40B4-BE49-F238E27FC236}">
                <a16:creationId xmlns:a16="http://schemas.microsoft.com/office/drawing/2014/main" id="{3F0A19A9-2F76-7082-3C1A-FDEE2FF34E5E}"/>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6CCE7638-C35C-1491-DEF2-9113800A4E0F}"/>
              </a:ext>
            </a:extLst>
          </p:cNvPr>
          <p:cNvSpPr txBox="1"/>
          <p:nvPr/>
        </p:nvSpPr>
        <p:spPr>
          <a:xfrm>
            <a:off x="79375" y="1596445"/>
            <a:ext cx="9100686" cy="3970318"/>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50000"/>
                  </a:schemeClr>
                </a:solidFill>
              </a:rPr>
              <a:t>   try {</a:t>
            </a:r>
          </a:p>
          <a:p>
            <a:r>
              <a:rPr lang="en-GB" dirty="0"/>
              <a:t>        </a:t>
            </a:r>
            <a:r>
              <a:rPr lang="en-GB" dirty="0" err="1"/>
              <a:t>const</a:t>
            </a:r>
            <a:r>
              <a:rPr lang="en-GB" dirty="0"/>
              <a:t> response = await fetch('https://jsonplaceholder.typicode.com/albums', {</a:t>
            </a:r>
          </a:p>
          <a:p>
            <a:r>
              <a:rPr lang="en-GB" dirty="0"/>
              <a:t>            method: 'POST',</a:t>
            </a:r>
          </a:p>
          <a:p>
            <a:r>
              <a:rPr lang="en-GB" dirty="0"/>
              <a:t>            headers: {</a:t>
            </a:r>
          </a:p>
          <a:p>
            <a:r>
              <a:rPr lang="en-GB" dirty="0"/>
              <a:t>                'Content-Type': 'application/</a:t>
            </a:r>
            <a:r>
              <a:rPr lang="en-GB" dirty="0" err="1"/>
              <a:t>json</a:t>
            </a:r>
            <a:r>
              <a:rPr lang="en-GB" dirty="0"/>
              <a:t>'</a:t>
            </a:r>
          </a:p>
          <a:p>
            <a:r>
              <a:rPr lang="en-GB" dirty="0"/>
              <a:t>            },</a:t>
            </a:r>
          </a:p>
          <a:p>
            <a:r>
              <a:rPr lang="en-GB" dirty="0"/>
              <a:t>            body: </a:t>
            </a:r>
            <a:r>
              <a:rPr lang="en-GB" dirty="0" err="1"/>
              <a:t>JSON.stringify</a:t>
            </a:r>
            <a:r>
              <a:rPr lang="en-GB" dirty="0"/>
              <a:t>(data)</a:t>
            </a:r>
          </a:p>
          <a:p>
            <a:r>
              <a:rPr lang="en-GB" dirty="0"/>
              <a:t>        });</a:t>
            </a:r>
          </a:p>
          <a:p>
            <a:endParaRPr lang="en-GB" dirty="0"/>
          </a:p>
          <a:p>
            <a:r>
              <a:rPr lang="en-GB" dirty="0"/>
              <a:t>        if (!</a:t>
            </a:r>
            <a:r>
              <a:rPr lang="en-GB" dirty="0" err="1"/>
              <a:t>response.ok</a:t>
            </a:r>
            <a:r>
              <a:rPr lang="en-GB" dirty="0"/>
              <a:t>)</a:t>
            </a:r>
          </a:p>
          <a:p>
            <a:r>
              <a:rPr lang="en-GB" dirty="0"/>
              <a:t>            throw new Error(`Response status: ${</a:t>
            </a:r>
            <a:r>
              <a:rPr lang="en-GB" dirty="0" err="1"/>
              <a:t>response.status</a:t>
            </a:r>
            <a:r>
              <a:rPr lang="en-GB" dirty="0"/>
              <a:t>}`);</a:t>
            </a:r>
          </a:p>
          <a:p>
            <a:endParaRPr lang="en-GB" dirty="0"/>
          </a:p>
          <a:p>
            <a:r>
              <a:rPr lang="en-GB" dirty="0"/>
              <a:t>        return </a:t>
            </a:r>
            <a:r>
              <a:rPr lang="en-GB" dirty="0" err="1"/>
              <a:t>response.json</a:t>
            </a:r>
            <a:r>
              <a:rPr lang="en-GB" dirty="0"/>
              <a:t>()</a:t>
            </a:r>
          </a:p>
          <a:p>
            <a:r>
              <a:rPr lang="en-GB" dirty="0">
                <a:solidFill>
                  <a:schemeClr val="bg1">
                    <a:lumMod val="50000"/>
                  </a:schemeClr>
                </a:solidFill>
              </a:rPr>
              <a:t>    } </a:t>
            </a:r>
          </a:p>
        </p:txBody>
      </p:sp>
      <p:sp>
        <p:nvSpPr>
          <p:cNvPr id="6" name="TextBox 5">
            <a:extLst>
              <a:ext uri="{FF2B5EF4-FFF2-40B4-BE49-F238E27FC236}">
                <a16:creationId xmlns:a16="http://schemas.microsoft.com/office/drawing/2014/main" id="{E9DCC836-3CC5-5AE6-12C9-A0315B6B7309}"/>
              </a:ext>
            </a:extLst>
          </p:cNvPr>
          <p:cNvSpPr txBox="1"/>
          <p:nvPr/>
        </p:nvSpPr>
        <p:spPr>
          <a:xfrm>
            <a:off x="5324162" y="1267917"/>
            <a:ext cx="3365024" cy="369332"/>
          </a:xfrm>
          <a:prstGeom prst="rect">
            <a:avLst/>
          </a:prstGeom>
          <a:noFill/>
        </p:spPr>
        <p:txBody>
          <a:bodyPr wrap="none" rtlCol="0">
            <a:spAutoFit/>
          </a:bodyPr>
          <a:lstStyle/>
          <a:p>
            <a:r>
              <a:rPr lang="en-GB" b="1" dirty="0"/>
              <a:t>app/lib/</a:t>
            </a:r>
            <a:r>
              <a:rPr lang="en-GB" b="1" dirty="0" err="1"/>
              <a:t>albums_functions.tsx</a:t>
            </a:r>
            <a:endParaRPr lang="en-GB" b="1" dirty="0"/>
          </a:p>
        </p:txBody>
      </p:sp>
    </p:spTree>
    <p:extLst>
      <p:ext uri="{BB962C8B-B14F-4D97-AF65-F5344CB8AC3E}">
        <p14:creationId xmlns:p14="http://schemas.microsoft.com/office/powerpoint/2010/main" val="34957819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07A9F-C4D8-6B62-446B-C45F5DD2CA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2F8E9F-4BF7-600D-D70F-D50372D49D1D}"/>
              </a:ext>
            </a:extLst>
          </p:cNvPr>
          <p:cNvSpPr>
            <a:spLocks noGrp="1"/>
          </p:cNvSpPr>
          <p:nvPr>
            <p:ph type="title"/>
          </p:nvPr>
        </p:nvSpPr>
        <p:spPr/>
        <p:txBody>
          <a:bodyPr/>
          <a:lstStyle/>
          <a:p>
            <a:r>
              <a:rPr lang="en-GB" dirty="0"/>
              <a:t>Exercise: Server Action</a:t>
            </a:r>
          </a:p>
        </p:txBody>
      </p:sp>
      <p:sp>
        <p:nvSpPr>
          <p:cNvPr id="3" name="Content Placeholder 2">
            <a:extLst>
              <a:ext uri="{FF2B5EF4-FFF2-40B4-BE49-F238E27FC236}">
                <a16:creationId xmlns:a16="http://schemas.microsoft.com/office/drawing/2014/main" id="{36C33E7D-B421-8C3B-4924-954D5004C2B4}"/>
              </a:ext>
            </a:extLst>
          </p:cNvPr>
          <p:cNvSpPr>
            <a:spLocks noGrp="1"/>
          </p:cNvSpPr>
          <p:nvPr>
            <p:ph idx="1"/>
          </p:nvPr>
        </p:nvSpPr>
        <p:spPr>
          <a:xfrm>
            <a:off x="303195" y="844550"/>
            <a:ext cx="8585735" cy="1109379"/>
          </a:xfrm>
        </p:spPr>
        <p:txBody>
          <a:bodyPr/>
          <a:lstStyle/>
          <a:p>
            <a:r>
              <a:rPr lang="en-GB" dirty="0"/>
              <a:t>Add a Server Action (Function) to handle the form action (it is passed a </a:t>
            </a:r>
            <a:r>
              <a:rPr lang="en-GB" dirty="0" err="1"/>
              <a:t>FormData</a:t>
            </a:r>
            <a:r>
              <a:rPr lang="en-GB" dirty="0"/>
              <a:t> object)</a:t>
            </a:r>
          </a:p>
          <a:p>
            <a:r>
              <a:rPr lang="en-GB" dirty="0"/>
              <a:t>We will add this to the </a:t>
            </a:r>
            <a:r>
              <a:rPr lang="en-GB" b="1" dirty="0"/>
              <a:t>actions</a:t>
            </a:r>
            <a:r>
              <a:rPr lang="en-GB" dirty="0"/>
              <a:t> directory to distinguish this from the Server Function but this is not strictly necessary</a:t>
            </a:r>
          </a:p>
        </p:txBody>
      </p:sp>
      <p:sp>
        <p:nvSpPr>
          <p:cNvPr id="4" name="Footer Placeholder 3">
            <a:extLst>
              <a:ext uri="{FF2B5EF4-FFF2-40B4-BE49-F238E27FC236}">
                <a16:creationId xmlns:a16="http://schemas.microsoft.com/office/drawing/2014/main" id="{E51B7D61-40BB-44CE-7881-047016C6C6A2}"/>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B6CB8B2A-9944-54D6-2559-1F4762CECF1B}"/>
              </a:ext>
            </a:extLst>
          </p:cNvPr>
          <p:cNvSpPr txBox="1"/>
          <p:nvPr/>
        </p:nvSpPr>
        <p:spPr>
          <a:xfrm>
            <a:off x="43314" y="2635975"/>
            <a:ext cx="9100686" cy="3970318"/>
          </a:xfrm>
          <a:prstGeom prst="rect">
            <a:avLst/>
          </a:prstGeom>
          <a:solidFill>
            <a:schemeClr val="accent6">
              <a:lumMod val="20000"/>
              <a:lumOff val="80000"/>
            </a:schemeClr>
          </a:solidFill>
          <a:ln>
            <a:solidFill>
              <a:schemeClr val="tx1"/>
            </a:solidFill>
          </a:ln>
        </p:spPr>
        <p:txBody>
          <a:bodyPr wrap="square" rtlCol="0">
            <a:spAutoFit/>
          </a:bodyPr>
          <a:lstStyle/>
          <a:p>
            <a:r>
              <a:rPr lang="en-GB" b="1" dirty="0"/>
              <a:t>'use server'</a:t>
            </a:r>
          </a:p>
          <a:p>
            <a:endParaRPr lang="en-GB" dirty="0"/>
          </a:p>
          <a:p>
            <a:r>
              <a:rPr lang="en-GB" dirty="0"/>
              <a:t>import </a:t>
            </a:r>
            <a:r>
              <a:rPr lang="en-GB" dirty="0" err="1"/>
              <a:t>createAlbum</a:t>
            </a:r>
            <a:r>
              <a:rPr lang="en-GB" dirty="0"/>
              <a:t>, { </a:t>
            </a:r>
            <a:r>
              <a:rPr lang="en-GB" dirty="0" err="1"/>
              <a:t>IAlbumData</a:t>
            </a:r>
            <a:r>
              <a:rPr lang="en-GB" dirty="0"/>
              <a:t> } from '@/lib/</a:t>
            </a:r>
            <a:r>
              <a:rPr lang="en-GB" dirty="0" err="1"/>
              <a:t>albums_functions</a:t>
            </a:r>
            <a:r>
              <a:rPr lang="en-GB" dirty="0"/>
              <a:t>';</a:t>
            </a:r>
          </a:p>
          <a:p>
            <a:r>
              <a:rPr lang="en-GB" dirty="0"/>
              <a:t>import { redirect } from 'next/navigation'</a:t>
            </a:r>
          </a:p>
          <a:p>
            <a:endParaRPr lang="en-GB" dirty="0"/>
          </a:p>
          <a:p>
            <a:r>
              <a:rPr lang="en-GB" dirty="0">
                <a:solidFill>
                  <a:schemeClr val="accent1">
                    <a:lumMod val="25000"/>
                  </a:schemeClr>
                </a:solidFill>
              </a:rPr>
              <a:t>// We add a state argument here so that we can use </a:t>
            </a:r>
            <a:r>
              <a:rPr lang="en-GB" dirty="0" err="1">
                <a:solidFill>
                  <a:schemeClr val="accent1">
                    <a:lumMod val="25000"/>
                  </a:schemeClr>
                </a:solidFill>
              </a:rPr>
              <a:t>useActionState</a:t>
            </a:r>
            <a:r>
              <a:rPr lang="en-GB" dirty="0">
                <a:solidFill>
                  <a:schemeClr val="accent1">
                    <a:lumMod val="25000"/>
                  </a:schemeClr>
                </a:solidFill>
              </a:rPr>
              <a:t> later</a:t>
            </a:r>
          </a:p>
          <a:p>
            <a:r>
              <a:rPr lang="en-GB" dirty="0">
                <a:solidFill>
                  <a:schemeClr val="accent1">
                    <a:lumMod val="25000"/>
                  </a:schemeClr>
                </a:solidFill>
              </a:rPr>
              <a:t>// and add a spinner or "loading.." message</a:t>
            </a:r>
          </a:p>
          <a:p>
            <a:r>
              <a:rPr lang="en-GB" dirty="0"/>
              <a:t>export async function </a:t>
            </a:r>
            <a:r>
              <a:rPr lang="en-GB" dirty="0" err="1">
                <a:solidFill>
                  <a:srgbClr val="0070C0"/>
                </a:solidFill>
              </a:rPr>
              <a:t>createAlbumAction</a:t>
            </a:r>
            <a:r>
              <a:rPr lang="en-GB" dirty="0"/>
              <a:t>(state: string, </a:t>
            </a:r>
            <a:r>
              <a:rPr lang="en-GB" dirty="0" err="1"/>
              <a:t>formData</a:t>
            </a:r>
            <a:r>
              <a:rPr lang="en-GB" dirty="0"/>
              <a:t>: </a:t>
            </a:r>
            <a:r>
              <a:rPr lang="en-GB" dirty="0" err="1"/>
              <a:t>FormData</a:t>
            </a:r>
            <a:r>
              <a:rPr lang="en-GB" dirty="0"/>
              <a:t>) {</a:t>
            </a:r>
          </a:p>
          <a:p>
            <a:endParaRPr lang="en-GB" dirty="0"/>
          </a:p>
          <a:p>
            <a:r>
              <a:rPr lang="en-GB" dirty="0"/>
              <a:t>    </a:t>
            </a:r>
            <a:r>
              <a:rPr lang="en-GB" b="1" dirty="0"/>
              <a:t>CONTINUES ON NEXT SLIDE…</a:t>
            </a:r>
          </a:p>
          <a:p>
            <a:endParaRPr lang="en-GB" b="1" dirty="0"/>
          </a:p>
          <a:p>
            <a:r>
              <a:rPr lang="en-GB" dirty="0"/>
              <a:t>}</a:t>
            </a:r>
          </a:p>
          <a:p>
            <a:endParaRPr lang="en-GB" dirty="0"/>
          </a:p>
          <a:p>
            <a:endParaRPr lang="en-GB" dirty="0"/>
          </a:p>
        </p:txBody>
      </p:sp>
      <p:sp>
        <p:nvSpPr>
          <p:cNvPr id="6" name="TextBox 5">
            <a:extLst>
              <a:ext uri="{FF2B5EF4-FFF2-40B4-BE49-F238E27FC236}">
                <a16:creationId xmlns:a16="http://schemas.microsoft.com/office/drawing/2014/main" id="{CA0B626C-AAFA-564B-13BA-385E4F755939}"/>
              </a:ext>
            </a:extLst>
          </p:cNvPr>
          <p:cNvSpPr txBox="1"/>
          <p:nvPr/>
        </p:nvSpPr>
        <p:spPr>
          <a:xfrm>
            <a:off x="5197053" y="2266643"/>
            <a:ext cx="3903633" cy="369332"/>
          </a:xfrm>
          <a:prstGeom prst="rect">
            <a:avLst/>
          </a:prstGeom>
          <a:noFill/>
        </p:spPr>
        <p:txBody>
          <a:bodyPr wrap="none" rtlCol="0">
            <a:spAutoFit/>
          </a:bodyPr>
          <a:lstStyle/>
          <a:p>
            <a:r>
              <a:rPr lang="en-GB" b="1" dirty="0"/>
              <a:t>app/actions/</a:t>
            </a:r>
            <a:r>
              <a:rPr lang="en-GB" b="1" dirty="0" err="1"/>
              <a:t>albums_functions.tsx</a:t>
            </a:r>
            <a:endParaRPr lang="en-GB" b="1" dirty="0"/>
          </a:p>
        </p:txBody>
      </p:sp>
      <p:sp>
        <p:nvSpPr>
          <p:cNvPr id="7" name="TextBox 6">
            <a:extLst>
              <a:ext uri="{FF2B5EF4-FFF2-40B4-BE49-F238E27FC236}">
                <a16:creationId xmlns:a16="http://schemas.microsoft.com/office/drawing/2014/main" id="{C25DD099-AD1F-D6A4-9C03-A2811EF6B66B}"/>
              </a:ext>
            </a:extLst>
          </p:cNvPr>
          <p:cNvSpPr txBox="1"/>
          <p:nvPr/>
        </p:nvSpPr>
        <p:spPr>
          <a:xfrm>
            <a:off x="5529714" y="5188028"/>
            <a:ext cx="3460282" cy="1200329"/>
          </a:xfrm>
          <a:prstGeom prst="rect">
            <a:avLst/>
          </a:prstGeom>
          <a:noFill/>
        </p:spPr>
        <p:txBody>
          <a:bodyPr wrap="square" rtlCol="0">
            <a:spAutoFit/>
          </a:bodyPr>
          <a:lstStyle/>
          <a:p>
            <a:r>
              <a:rPr lang="en-GB" dirty="0">
                <a:solidFill>
                  <a:srgbClr val="FF0000"/>
                </a:solidFill>
              </a:rPr>
              <a:t>Because we are using </a:t>
            </a:r>
            <a:r>
              <a:rPr lang="en-GB" dirty="0" err="1">
                <a:solidFill>
                  <a:srgbClr val="FF0000"/>
                </a:solidFill>
              </a:rPr>
              <a:t>useActionState</a:t>
            </a:r>
            <a:r>
              <a:rPr lang="en-GB" dirty="0">
                <a:solidFill>
                  <a:srgbClr val="FF0000"/>
                </a:solidFill>
              </a:rPr>
              <a:t>, we are passed the current state argument. We will return strings.</a:t>
            </a:r>
          </a:p>
        </p:txBody>
      </p:sp>
      <p:cxnSp>
        <p:nvCxnSpPr>
          <p:cNvPr id="8" name="Straight Arrow Connector 7">
            <a:extLst>
              <a:ext uri="{FF2B5EF4-FFF2-40B4-BE49-F238E27FC236}">
                <a16:creationId xmlns:a16="http://schemas.microsoft.com/office/drawing/2014/main" id="{0F2750F6-9660-E6B8-5858-E0C1C0B13576}"/>
              </a:ext>
            </a:extLst>
          </p:cNvPr>
          <p:cNvCxnSpPr>
            <a:cxnSpLocks/>
          </p:cNvCxnSpPr>
          <p:nvPr/>
        </p:nvCxnSpPr>
        <p:spPr bwMode="auto">
          <a:xfrm flipH="1" flipV="1">
            <a:off x="4668252" y="4928146"/>
            <a:ext cx="712270" cy="259882"/>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016283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BCCD-C40F-CCD8-A33B-EDC90E7ECA50}"/>
              </a:ext>
            </a:extLst>
          </p:cNvPr>
          <p:cNvSpPr>
            <a:spLocks noGrp="1"/>
          </p:cNvSpPr>
          <p:nvPr>
            <p:ph type="title"/>
          </p:nvPr>
        </p:nvSpPr>
        <p:spPr/>
        <p:txBody>
          <a:bodyPr/>
          <a:lstStyle/>
          <a:p>
            <a:r>
              <a:rPr lang="en-GB" dirty="0"/>
              <a:t>Exercise: Server Action</a:t>
            </a:r>
          </a:p>
        </p:txBody>
      </p:sp>
      <p:sp>
        <p:nvSpPr>
          <p:cNvPr id="4" name="Footer Placeholder 3">
            <a:extLst>
              <a:ext uri="{FF2B5EF4-FFF2-40B4-BE49-F238E27FC236}">
                <a16:creationId xmlns:a16="http://schemas.microsoft.com/office/drawing/2014/main" id="{C222FB66-0609-0FD4-A9B3-C81AC600107F}"/>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956123FE-69E5-497A-4B5C-2E5900B8D4EA}"/>
              </a:ext>
            </a:extLst>
          </p:cNvPr>
          <p:cNvSpPr txBox="1"/>
          <p:nvPr/>
        </p:nvSpPr>
        <p:spPr>
          <a:xfrm>
            <a:off x="24062" y="1192190"/>
            <a:ext cx="9100686" cy="4524315"/>
          </a:xfrm>
          <a:prstGeom prst="rect">
            <a:avLst/>
          </a:prstGeom>
          <a:solidFill>
            <a:schemeClr val="accent6">
              <a:lumMod val="20000"/>
              <a:lumOff val="80000"/>
            </a:schemeClr>
          </a:solidFill>
          <a:ln>
            <a:solidFill>
              <a:schemeClr val="tx1"/>
            </a:solidFill>
          </a:ln>
        </p:spPr>
        <p:txBody>
          <a:bodyPr wrap="square" rtlCol="0">
            <a:spAutoFit/>
          </a:bodyPr>
          <a:lstStyle/>
          <a:p>
            <a:r>
              <a:rPr lang="en-GB" dirty="0">
                <a:solidFill>
                  <a:schemeClr val="bg1">
                    <a:lumMod val="50000"/>
                  </a:schemeClr>
                </a:solidFill>
              </a:rPr>
              <a:t>export async function </a:t>
            </a:r>
            <a:r>
              <a:rPr lang="en-GB" dirty="0" err="1">
                <a:solidFill>
                  <a:schemeClr val="bg1">
                    <a:lumMod val="50000"/>
                  </a:schemeClr>
                </a:solidFill>
              </a:rPr>
              <a:t>createAlbumAction</a:t>
            </a:r>
            <a:r>
              <a:rPr lang="en-GB" dirty="0">
                <a:solidFill>
                  <a:schemeClr val="bg1">
                    <a:lumMod val="50000"/>
                  </a:schemeClr>
                </a:solidFill>
              </a:rPr>
              <a:t>(state: string, </a:t>
            </a:r>
            <a:r>
              <a:rPr lang="en-GB" dirty="0" err="1">
                <a:solidFill>
                  <a:schemeClr val="bg1">
                    <a:lumMod val="50000"/>
                  </a:schemeClr>
                </a:solidFill>
              </a:rPr>
              <a:t>formData</a:t>
            </a:r>
            <a:r>
              <a:rPr lang="en-GB" dirty="0">
                <a:solidFill>
                  <a:schemeClr val="bg1">
                    <a:lumMod val="50000"/>
                  </a:schemeClr>
                </a:solidFill>
              </a:rPr>
              <a:t>: </a:t>
            </a:r>
            <a:r>
              <a:rPr lang="en-GB" dirty="0" err="1">
                <a:solidFill>
                  <a:schemeClr val="bg1">
                    <a:lumMod val="50000"/>
                  </a:schemeClr>
                </a:solidFill>
              </a:rPr>
              <a:t>FormData</a:t>
            </a:r>
            <a:r>
              <a:rPr lang="en-GB" dirty="0">
                <a:solidFill>
                  <a:schemeClr val="bg1">
                    <a:lumMod val="50000"/>
                  </a:schemeClr>
                </a:solidFill>
              </a:rPr>
              <a:t>) {</a:t>
            </a:r>
          </a:p>
          <a:p>
            <a:r>
              <a:rPr lang="en-GB" dirty="0"/>
              <a:t>    let data: </a:t>
            </a:r>
            <a:r>
              <a:rPr lang="en-GB" dirty="0" err="1"/>
              <a:t>IAlbumData</a:t>
            </a:r>
            <a:r>
              <a:rPr lang="en-GB" dirty="0"/>
              <a:t> = {</a:t>
            </a:r>
          </a:p>
          <a:p>
            <a:r>
              <a:rPr lang="en-GB" dirty="0"/>
              <a:t>        </a:t>
            </a:r>
            <a:r>
              <a:rPr lang="en-GB" dirty="0" err="1"/>
              <a:t>userId</a:t>
            </a:r>
            <a:r>
              <a:rPr lang="en-GB" dirty="0"/>
              <a:t>: </a:t>
            </a:r>
            <a:r>
              <a:rPr lang="en-GB" dirty="0" err="1"/>
              <a:t>parseInt</a:t>
            </a:r>
            <a:r>
              <a:rPr lang="en-GB" dirty="0"/>
              <a:t>(</a:t>
            </a:r>
            <a:r>
              <a:rPr lang="en-GB" dirty="0" err="1"/>
              <a:t>formData.get</a:t>
            </a:r>
            <a:r>
              <a:rPr lang="en-GB" dirty="0"/>
              <a:t>('</a:t>
            </a:r>
            <a:r>
              <a:rPr lang="en-GB" dirty="0" err="1"/>
              <a:t>userid-numberbox</a:t>
            </a:r>
            <a:r>
              <a:rPr lang="en-GB" dirty="0"/>
              <a:t>').</a:t>
            </a:r>
            <a:r>
              <a:rPr lang="en-GB" dirty="0" err="1"/>
              <a:t>toString</a:t>
            </a:r>
            <a:r>
              <a:rPr lang="en-GB" dirty="0"/>
              <a:t>()),</a:t>
            </a:r>
          </a:p>
          <a:p>
            <a:r>
              <a:rPr lang="en-GB" dirty="0"/>
              <a:t>        id: </a:t>
            </a:r>
            <a:r>
              <a:rPr lang="en-GB" dirty="0" err="1"/>
              <a:t>parseInt</a:t>
            </a:r>
            <a:r>
              <a:rPr lang="en-GB" dirty="0"/>
              <a:t>(</a:t>
            </a:r>
            <a:r>
              <a:rPr lang="en-GB" dirty="0" err="1"/>
              <a:t>formData.get</a:t>
            </a:r>
            <a:r>
              <a:rPr lang="en-GB" dirty="0"/>
              <a:t>('id-</a:t>
            </a:r>
            <a:r>
              <a:rPr lang="en-GB" dirty="0" err="1"/>
              <a:t>numberbox</a:t>
            </a:r>
            <a:r>
              <a:rPr lang="en-GB" dirty="0"/>
              <a:t>').</a:t>
            </a:r>
            <a:r>
              <a:rPr lang="en-GB" dirty="0" err="1"/>
              <a:t>toString</a:t>
            </a:r>
            <a:r>
              <a:rPr lang="en-GB" dirty="0"/>
              <a:t>()),</a:t>
            </a:r>
          </a:p>
          <a:p>
            <a:r>
              <a:rPr lang="en-GB" dirty="0"/>
              <a:t>        title: </a:t>
            </a:r>
            <a:r>
              <a:rPr lang="en-GB" dirty="0" err="1"/>
              <a:t>formData.get</a:t>
            </a:r>
            <a:r>
              <a:rPr lang="en-GB" dirty="0"/>
              <a:t>('title-textbox').</a:t>
            </a:r>
            <a:r>
              <a:rPr lang="en-GB" dirty="0" err="1"/>
              <a:t>toString</a:t>
            </a:r>
            <a:r>
              <a:rPr lang="en-GB" dirty="0"/>
              <a:t>()</a:t>
            </a:r>
          </a:p>
          <a:p>
            <a:r>
              <a:rPr lang="en-GB" dirty="0"/>
              <a:t>    };</a:t>
            </a:r>
          </a:p>
          <a:p>
            <a:r>
              <a:rPr lang="en-GB" dirty="0"/>
              <a:t>    try </a:t>
            </a:r>
          </a:p>
          <a:p>
            <a:r>
              <a:rPr lang="en-GB" dirty="0"/>
              <a:t>    {</a:t>
            </a:r>
          </a:p>
          <a:p>
            <a:r>
              <a:rPr lang="en-GB" dirty="0"/>
              <a:t>        await </a:t>
            </a:r>
            <a:r>
              <a:rPr lang="en-GB" dirty="0" err="1"/>
              <a:t>createAlbum</a:t>
            </a:r>
            <a:r>
              <a:rPr lang="en-GB" dirty="0"/>
              <a:t>(data);</a:t>
            </a:r>
          </a:p>
          <a:p>
            <a:r>
              <a:rPr lang="en-GB" dirty="0"/>
              <a:t>        return 'Added album';</a:t>
            </a:r>
          </a:p>
          <a:p>
            <a:r>
              <a:rPr lang="en-GB" dirty="0"/>
              <a:t>    }</a:t>
            </a:r>
          </a:p>
          <a:p>
            <a:r>
              <a:rPr lang="en-GB" dirty="0"/>
              <a:t>    catch (error) </a:t>
            </a:r>
          </a:p>
          <a:p>
            <a:r>
              <a:rPr lang="en-GB" dirty="0"/>
              <a:t>    {</a:t>
            </a:r>
          </a:p>
          <a:p>
            <a:r>
              <a:rPr lang="en-GB" dirty="0"/>
              <a:t>        return </a:t>
            </a:r>
            <a:r>
              <a:rPr lang="en-GB" dirty="0" err="1"/>
              <a:t>error.message</a:t>
            </a:r>
            <a:r>
              <a:rPr lang="en-GB" dirty="0"/>
              <a:t>;</a:t>
            </a:r>
          </a:p>
          <a:p>
            <a:r>
              <a:rPr lang="en-GB" dirty="0"/>
              <a:t>    }</a:t>
            </a:r>
          </a:p>
          <a:p>
            <a:r>
              <a:rPr lang="en-GB" dirty="0">
                <a:solidFill>
                  <a:schemeClr val="bg1">
                    <a:lumMod val="50000"/>
                  </a:schemeClr>
                </a:solidFill>
              </a:rPr>
              <a:t>}</a:t>
            </a:r>
          </a:p>
        </p:txBody>
      </p:sp>
      <p:sp>
        <p:nvSpPr>
          <p:cNvPr id="6" name="TextBox 5">
            <a:extLst>
              <a:ext uri="{FF2B5EF4-FFF2-40B4-BE49-F238E27FC236}">
                <a16:creationId xmlns:a16="http://schemas.microsoft.com/office/drawing/2014/main" id="{609868C5-EFE7-BA16-083F-F63F35665F8C}"/>
              </a:ext>
            </a:extLst>
          </p:cNvPr>
          <p:cNvSpPr txBox="1"/>
          <p:nvPr/>
        </p:nvSpPr>
        <p:spPr>
          <a:xfrm>
            <a:off x="5268849" y="863662"/>
            <a:ext cx="3903633" cy="369332"/>
          </a:xfrm>
          <a:prstGeom prst="rect">
            <a:avLst/>
          </a:prstGeom>
          <a:noFill/>
        </p:spPr>
        <p:txBody>
          <a:bodyPr wrap="none" rtlCol="0">
            <a:spAutoFit/>
          </a:bodyPr>
          <a:lstStyle/>
          <a:p>
            <a:r>
              <a:rPr lang="en-GB" b="1" dirty="0"/>
              <a:t>app/actions/</a:t>
            </a:r>
            <a:r>
              <a:rPr lang="en-GB" b="1" dirty="0" err="1"/>
              <a:t>albums_functions.tsx</a:t>
            </a:r>
            <a:endParaRPr lang="en-GB" b="1" dirty="0"/>
          </a:p>
        </p:txBody>
      </p:sp>
      <p:sp>
        <p:nvSpPr>
          <p:cNvPr id="8" name="TextBox 7">
            <a:extLst>
              <a:ext uri="{FF2B5EF4-FFF2-40B4-BE49-F238E27FC236}">
                <a16:creationId xmlns:a16="http://schemas.microsoft.com/office/drawing/2014/main" id="{27D7199F-BE0B-8327-B8D1-80F97E4BA95F}"/>
              </a:ext>
            </a:extLst>
          </p:cNvPr>
          <p:cNvSpPr txBox="1"/>
          <p:nvPr/>
        </p:nvSpPr>
        <p:spPr>
          <a:xfrm>
            <a:off x="4778942" y="3619113"/>
            <a:ext cx="3460282" cy="1200329"/>
          </a:xfrm>
          <a:prstGeom prst="rect">
            <a:avLst/>
          </a:prstGeom>
          <a:noFill/>
        </p:spPr>
        <p:txBody>
          <a:bodyPr wrap="square" rtlCol="0">
            <a:spAutoFit/>
          </a:bodyPr>
          <a:lstStyle/>
          <a:p>
            <a:r>
              <a:rPr lang="en-GB" dirty="0">
                <a:solidFill>
                  <a:srgbClr val="FF0000"/>
                </a:solidFill>
              </a:rPr>
              <a:t>The “state” messages to be displayed to the user. This is why we made the “state” a string argument.</a:t>
            </a:r>
          </a:p>
        </p:txBody>
      </p:sp>
      <p:cxnSp>
        <p:nvCxnSpPr>
          <p:cNvPr id="9" name="Straight Arrow Connector 8">
            <a:extLst>
              <a:ext uri="{FF2B5EF4-FFF2-40B4-BE49-F238E27FC236}">
                <a16:creationId xmlns:a16="http://schemas.microsoft.com/office/drawing/2014/main" id="{F7AD8594-A9BD-D035-9546-78920505B943}"/>
              </a:ext>
            </a:extLst>
          </p:cNvPr>
          <p:cNvCxnSpPr>
            <a:cxnSpLocks/>
          </p:cNvCxnSpPr>
          <p:nvPr/>
        </p:nvCxnSpPr>
        <p:spPr bwMode="auto">
          <a:xfrm flipH="1" flipV="1">
            <a:off x="2955723" y="3864557"/>
            <a:ext cx="1618682" cy="38493"/>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a:extLst>
              <a:ext uri="{FF2B5EF4-FFF2-40B4-BE49-F238E27FC236}">
                <a16:creationId xmlns:a16="http://schemas.microsoft.com/office/drawing/2014/main" id="{88773093-A9ED-B136-8C1B-273940FF757B}"/>
              </a:ext>
            </a:extLst>
          </p:cNvPr>
          <p:cNvCxnSpPr>
            <a:cxnSpLocks/>
          </p:cNvCxnSpPr>
          <p:nvPr/>
        </p:nvCxnSpPr>
        <p:spPr bwMode="auto">
          <a:xfrm flipH="1">
            <a:off x="2955723" y="4085930"/>
            <a:ext cx="1618682" cy="818147"/>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0540520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341F1-532F-5711-258D-B55E9BA6BFE2}"/>
              </a:ext>
            </a:extLst>
          </p:cNvPr>
          <p:cNvSpPr>
            <a:spLocks noGrp="1"/>
          </p:cNvSpPr>
          <p:nvPr>
            <p:ph type="title"/>
          </p:nvPr>
        </p:nvSpPr>
        <p:spPr/>
        <p:txBody>
          <a:bodyPr/>
          <a:lstStyle/>
          <a:p>
            <a:r>
              <a:rPr lang="en-GB" dirty="0"/>
              <a:t>Alternative…</a:t>
            </a:r>
          </a:p>
        </p:txBody>
      </p:sp>
      <p:sp>
        <p:nvSpPr>
          <p:cNvPr id="3" name="Content Placeholder 2">
            <a:extLst>
              <a:ext uri="{FF2B5EF4-FFF2-40B4-BE49-F238E27FC236}">
                <a16:creationId xmlns:a16="http://schemas.microsoft.com/office/drawing/2014/main" id="{BE0FE30D-14BD-A25B-D421-983DBA54A93B}"/>
              </a:ext>
            </a:extLst>
          </p:cNvPr>
          <p:cNvSpPr>
            <a:spLocks noGrp="1"/>
          </p:cNvSpPr>
          <p:nvPr>
            <p:ph idx="1"/>
          </p:nvPr>
        </p:nvSpPr>
        <p:spPr>
          <a:xfrm>
            <a:off x="257175" y="794085"/>
            <a:ext cx="8686800" cy="1126156"/>
          </a:xfrm>
        </p:spPr>
        <p:txBody>
          <a:bodyPr/>
          <a:lstStyle/>
          <a:p>
            <a:r>
              <a:rPr lang="en-GB" dirty="0"/>
              <a:t>If you don’t need to display a “loading…” message (or spinner) or error messages, then you don’t need to use </a:t>
            </a:r>
            <a:r>
              <a:rPr lang="en-GB" b="1" dirty="0" err="1"/>
              <a:t>useActionState</a:t>
            </a:r>
            <a:r>
              <a:rPr lang="en-GB" dirty="0"/>
              <a:t> and you can supply the Service Action function directly to the form like this… </a:t>
            </a:r>
          </a:p>
        </p:txBody>
      </p:sp>
      <p:sp>
        <p:nvSpPr>
          <p:cNvPr id="4" name="Footer Placeholder 3">
            <a:extLst>
              <a:ext uri="{FF2B5EF4-FFF2-40B4-BE49-F238E27FC236}">
                <a16:creationId xmlns:a16="http://schemas.microsoft.com/office/drawing/2014/main" id="{90BFD92B-6D8B-C814-262F-2A903E4A5946}"/>
              </a:ext>
            </a:extLst>
          </p:cNvPr>
          <p:cNvSpPr>
            <a:spLocks noGrp="1"/>
          </p:cNvSpPr>
          <p:nvPr>
            <p:ph type="ftr" sz="quarter" idx="10"/>
          </p:nvPr>
        </p:nvSpPr>
        <p:spPr/>
        <p:txBody>
          <a:bodyPr/>
          <a:lstStyle/>
          <a:p>
            <a:pPr>
              <a:defRPr/>
            </a:pPr>
            <a:r>
              <a:rPr lang="en-US" altLang="en-US" dirty="0"/>
              <a:t>WEB</a:t>
            </a:r>
          </a:p>
        </p:txBody>
      </p:sp>
      <p:sp>
        <p:nvSpPr>
          <p:cNvPr id="5" name="TextBox 4">
            <a:extLst>
              <a:ext uri="{FF2B5EF4-FFF2-40B4-BE49-F238E27FC236}">
                <a16:creationId xmlns:a16="http://schemas.microsoft.com/office/drawing/2014/main" id="{5EFBE062-E9A3-3E63-AF90-BA01B34A9028}"/>
              </a:ext>
            </a:extLst>
          </p:cNvPr>
          <p:cNvSpPr txBox="1"/>
          <p:nvPr/>
        </p:nvSpPr>
        <p:spPr>
          <a:xfrm>
            <a:off x="184986" y="2447933"/>
            <a:ext cx="8758989" cy="3693319"/>
          </a:xfrm>
          <a:prstGeom prst="rect">
            <a:avLst/>
          </a:prstGeom>
          <a:solidFill>
            <a:schemeClr val="accent6">
              <a:lumMod val="20000"/>
              <a:lumOff val="80000"/>
            </a:schemeClr>
          </a:solidFill>
          <a:ln>
            <a:solidFill>
              <a:schemeClr val="tx1"/>
            </a:solidFill>
          </a:ln>
        </p:spPr>
        <p:txBody>
          <a:bodyPr wrap="square" rtlCol="0">
            <a:spAutoFit/>
          </a:bodyPr>
          <a:lstStyle/>
          <a:p>
            <a:r>
              <a:rPr lang="en-GB" dirty="0"/>
              <a:t>'use client';</a:t>
            </a:r>
          </a:p>
          <a:p>
            <a:endParaRPr lang="en-GB" dirty="0"/>
          </a:p>
          <a:p>
            <a:r>
              <a:rPr lang="en-GB" dirty="0"/>
              <a:t>import styles from './page.module.css';</a:t>
            </a:r>
          </a:p>
          <a:p>
            <a:r>
              <a:rPr lang="en-GB" strike="sngStrike" dirty="0">
                <a:solidFill>
                  <a:srgbClr val="FF0000"/>
                </a:solidFill>
              </a:rPr>
              <a:t>import { </a:t>
            </a:r>
            <a:r>
              <a:rPr lang="en-GB" strike="sngStrike" dirty="0" err="1">
                <a:solidFill>
                  <a:srgbClr val="FF0000"/>
                </a:solidFill>
              </a:rPr>
              <a:t>useState</a:t>
            </a:r>
            <a:r>
              <a:rPr lang="en-GB" strike="sngStrike" dirty="0">
                <a:solidFill>
                  <a:srgbClr val="FF0000"/>
                </a:solidFill>
              </a:rPr>
              <a:t>, </a:t>
            </a:r>
            <a:r>
              <a:rPr lang="en-GB" strike="sngStrike" dirty="0" err="1">
                <a:solidFill>
                  <a:srgbClr val="FF0000"/>
                </a:solidFill>
              </a:rPr>
              <a:t>useActionState</a:t>
            </a:r>
            <a:r>
              <a:rPr lang="en-GB" strike="sngStrike" dirty="0">
                <a:solidFill>
                  <a:srgbClr val="FF0000"/>
                </a:solidFill>
              </a:rPr>
              <a:t> } from 'react’;</a:t>
            </a:r>
            <a:r>
              <a:rPr lang="en-GB" dirty="0">
                <a:solidFill>
                  <a:srgbClr val="FF0000"/>
                </a:solidFill>
              </a:rPr>
              <a:t>   </a:t>
            </a:r>
            <a:r>
              <a:rPr lang="en-GB" dirty="0">
                <a:solidFill>
                  <a:srgbClr val="FF0000"/>
                </a:solidFill>
                <a:sym typeface="Wingdings" panose="05000000000000000000" pitchFamily="2" charset="2"/>
              </a:rPr>
              <a:t> NOT REQUIRED</a:t>
            </a:r>
            <a:endParaRPr lang="en-GB" dirty="0">
              <a:solidFill>
                <a:srgbClr val="FF0000"/>
              </a:solidFill>
            </a:endParaRPr>
          </a:p>
          <a:p>
            <a:r>
              <a:rPr lang="en-GB" dirty="0"/>
              <a:t>import { </a:t>
            </a:r>
            <a:r>
              <a:rPr lang="en-GB" dirty="0" err="1"/>
              <a:t>createAlbumAction</a:t>
            </a:r>
            <a:r>
              <a:rPr lang="en-GB" dirty="0"/>
              <a:t> } from '@/actions/</a:t>
            </a:r>
            <a:r>
              <a:rPr lang="en-GB" dirty="0" err="1"/>
              <a:t>albums_actions</a:t>
            </a:r>
            <a:r>
              <a:rPr lang="en-GB" dirty="0"/>
              <a:t>';</a:t>
            </a:r>
          </a:p>
          <a:p>
            <a:endParaRPr lang="en-GB" dirty="0"/>
          </a:p>
          <a:p>
            <a:r>
              <a:rPr lang="en-GB" dirty="0"/>
              <a:t>export default function </a:t>
            </a:r>
            <a:r>
              <a:rPr lang="en-GB" dirty="0" err="1"/>
              <a:t>AlbumsPage</a:t>
            </a:r>
            <a:r>
              <a:rPr lang="en-GB" dirty="0"/>
              <a:t>() {</a:t>
            </a:r>
          </a:p>
          <a:p>
            <a:r>
              <a:rPr lang="en-GB" dirty="0"/>
              <a:t>  </a:t>
            </a:r>
            <a:r>
              <a:rPr lang="en-GB" dirty="0" err="1"/>
              <a:t>const</a:t>
            </a:r>
            <a:r>
              <a:rPr lang="en-GB" dirty="0"/>
              <a:t> [</a:t>
            </a:r>
            <a:r>
              <a:rPr lang="en-GB" dirty="0" err="1"/>
              <a:t>userId</a:t>
            </a:r>
            <a:r>
              <a:rPr lang="en-GB" dirty="0"/>
              <a:t>, </a:t>
            </a:r>
            <a:r>
              <a:rPr lang="en-GB" dirty="0" err="1"/>
              <a:t>setUserId</a:t>
            </a:r>
            <a:r>
              <a:rPr lang="en-GB" dirty="0"/>
              <a:t>] = </a:t>
            </a:r>
            <a:r>
              <a:rPr lang="en-GB" dirty="0" err="1"/>
              <a:t>useState</a:t>
            </a:r>
            <a:r>
              <a:rPr lang="en-GB" dirty="0"/>
              <a:t>(101);</a:t>
            </a:r>
          </a:p>
          <a:p>
            <a:r>
              <a:rPr lang="en-GB" dirty="0"/>
              <a:t>  </a:t>
            </a:r>
            <a:r>
              <a:rPr lang="en-GB" dirty="0" err="1"/>
              <a:t>const</a:t>
            </a:r>
            <a:r>
              <a:rPr lang="en-GB" dirty="0"/>
              <a:t> [</a:t>
            </a:r>
            <a:r>
              <a:rPr lang="en-GB" dirty="0" err="1"/>
              <a:t>albumId</a:t>
            </a:r>
            <a:r>
              <a:rPr lang="en-GB" dirty="0"/>
              <a:t>, </a:t>
            </a:r>
            <a:r>
              <a:rPr lang="en-GB" dirty="0" err="1"/>
              <a:t>setAlbumId</a:t>
            </a:r>
            <a:r>
              <a:rPr lang="en-GB" dirty="0"/>
              <a:t>] = </a:t>
            </a:r>
            <a:r>
              <a:rPr lang="en-GB" dirty="0" err="1"/>
              <a:t>useState</a:t>
            </a:r>
            <a:r>
              <a:rPr lang="en-GB" dirty="0"/>
              <a:t>(101);</a:t>
            </a:r>
          </a:p>
          <a:p>
            <a:r>
              <a:rPr lang="en-GB" dirty="0"/>
              <a:t>  </a:t>
            </a:r>
            <a:r>
              <a:rPr lang="en-GB" dirty="0" err="1"/>
              <a:t>const</a:t>
            </a:r>
            <a:r>
              <a:rPr lang="en-GB" dirty="0"/>
              <a:t> [title, </a:t>
            </a:r>
            <a:r>
              <a:rPr lang="en-GB" dirty="0" err="1"/>
              <a:t>setTitle</a:t>
            </a:r>
            <a:r>
              <a:rPr lang="en-GB" dirty="0"/>
              <a:t>] = </a:t>
            </a:r>
            <a:r>
              <a:rPr lang="en-GB" dirty="0" err="1"/>
              <a:t>useState</a:t>
            </a:r>
            <a:r>
              <a:rPr lang="en-GB" dirty="0"/>
              <a:t>('');</a:t>
            </a:r>
          </a:p>
          <a:p>
            <a:r>
              <a:rPr lang="en-GB" strike="sngStrike" dirty="0">
                <a:solidFill>
                  <a:srgbClr val="FF0000"/>
                </a:solidFill>
              </a:rPr>
              <a:t>  </a:t>
            </a:r>
            <a:r>
              <a:rPr lang="en-GB" strike="sngStrike" dirty="0" err="1">
                <a:solidFill>
                  <a:srgbClr val="FF0000"/>
                </a:solidFill>
              </a:rPr>
              <a:t>const</a:t>
            </a:r>
            <a:r>
              <a:rPr lang="en-GB" strike="sngStrike" dirty="0">
                <a:solidFill>
                  <a:srgbClr val="FF0000"/>
                </a:solidFill>
              </a:rPr>
              <a:t> [message, </a:t>
            </a:r>
            <a:r>
              <a:rPr lang="en-GB" strike="sngStrike" dirty="0" err="1">
                <a:solidFill>
                  <a:srgbClr val="FF0000"/>
                </a:solidFill>
              </a:rPr>
              <a:t>formAction</a:t>
            </a:r>
            <a:r>
              <a:rPr lang="en-GB" strike="sngStrike" dirty="0">
                <a:solidFill>
                  <a:srgbClr val="FF0000"/>
                </a:solidFill>
              </a:rPr>
              <a:t>, </a:t>
            </a:r>
            <a:r>
              <a:rPr lang="en-GB" strike="sngStrike" dirty="0" err="1">
                <a:solidFill>
                  <a:srgbClr val="FF0000"/>
                </a:solidFill>
              </a:rPr>
              <a:t>isPending</a:t>
            </a:r>
            <a:r>
              <a:rPr lang="en-GB" strike="sngStrike" dirty="0">
                <a:solidFill>
                  <a:srgbClr val="FF0000"/>
                </a:solidFill>
              </a:rPr>
              <a:t>] = </a:t>
            </a:r>
            <a:r>
              <a:rPr lang="en-GB" strike="sngStrike" dirty="0" err="1">
                <a:solidFill>
                  <a:srgbClr val="FF0000"/>
                </a:solidFill>
              </a:rPr>
              <a:t>useActionState</a:t>
            </a:r>
            <a:r>
              <a:rPr lang="en-GB" strike="sngStrike" dirty="0">
                <a:solidFill>
                  <a:srgbClr val="FF0000"/>
                </a:solidFill>
              </a:rPr>
              <a:t>(</a:t>
            </a:r>
            <a:r>
              <a:rPr lang="en-GB" strike="sngStrike" dirty="0" err="1">
                <a:solidFill>
                  <a:srgbClr val="FF0000"/>
                </a:solidFill>
              </a:rPr>
              <a:t>createAlbumAction</a:t>
            </a:r>
            <a:r>
              <a:rPr lang="en-GB" strike="sngStrike" dirty="0">
                <a:solidFill>
                  <a:srgbClr val="FF0000"/>
                </a:solidFill>
              </a:rPr>
              <a:t>, ‘’);</a:t>
            </a:r>
          </a:p>
          <a:p>
            <a:endParaRPr lang="en-GB" dirty="0"/>
          </a:p>
          <a:p>
            <a:r>
              <a:rPr lang="en-GB" b="1" dirty="0"/>
              <a:t>CONTINUE ON NEXT SLIDE…</a:t>
            </a:r>
          </a:p>
        </p:txBody>
      </p:sp>
      <p:sp>
        <p:nvSpPr>
          <p:cNvPr id="6" name="TextBox 5">
            <a:extLst>
              <a:ext uri="{FF2B5EF4-FFF2-40B4-BE49-F238E27FC236}">
                <a16:creationId xmlns:a16="http://schemas.microsoft.com/office/drawing/2014/main" id="{26DC6ED4-A9B1-0300-0749-0571FCFCC096}"/>
              </a:ext>
            </a:extLst>
          </p:cNvPr>
          <p:cNvSpPr txBox="1"/>
          <p:nvPr/>
        </p:nvSpPr>
        <p:spPr>
          <a:xfrm>
            <a:off x="5362978" y="2078601"/>
            <a:ext cx="3659976" cy="369332"/>
          </a:xfrm>
          <a:prstGeom prst="rect">
            <a:avLst/>
          </a:prstGeom>
          <a:noFill/>
        </p:spPr>
        <p:txBody>
          <a:bodyPr wrap="none" rtlCol="0">
            <a:spAutoFit/>
          </a:bodyPr>
          <a:lstStyle/>
          <a:p>
            <a:r>
              <a:rPr lang="en-GB" b="1" dirty="0"/>
              <a:t>app/albums/</a:t>
            </a:r>
            <a:r>
              <a:rPr lang="en-GB" b="1" dirty="0" err="1"/>
              <a:t>newalbum</a:t>
            </a:r>
            <a:r>
              <a:rPr lang="en-GB" b="1" dirty="0"/>
              <a:t>/</a:t>
            </a:r>
            <a:r>
              <a:rPr lang="en-GB" b="1" dirty="0" err="1"/>
              <a:t>page.tsx</a:t>
            </a:r>
            <a:endParaRPr lang="en-GB" b="1" dirty="0"/>
          </a:p>
        </p:txBody>
      </p:sp>
      <p:sp>
        <p:nvSpPr>
          <p:cNvPr id="7" name="TextBox 6">
            <a:extLst>
              <a:ext uri="{FF2B5EF4-FFF2-40B4-BE49-F238E27FC236}">
                <a16:creationId xmlns:a16="http://schemas.microsoft.com/office/drawing/2014/main" id="{688D714E-9BB2-1CFC-31DB-3678D1046615}"/>
              </a:ext>
            </a:extLst>
          </p:cNvPr>
          <p:cNvSpPr txBox="1"/>
          <p:nvPr/>
        </p:nvSpPr>
        <p:spPr>
          <a:xfrm>
            <a:off x="5559078" y="4294592"/>
            <a:ext cx="3267776" cy="369332"/>
          </a:xfrm>
          <a:prstGeom prst="rect">
            <a:avLst/>
          </a:prstGeom>
          <a:noFill/>
        </p:spPr>
        <p:txBody>
          <a:bodyPr wrap="square" rtlCol="0">
            <a:spAutoFit/>
          </a:bodyPr>
          <a:lstStyle/>
          <a:p>
            <a:r>
              <a:rPr lang="en-GB" dirty="0">
                <a:solidFill>
                  <a:srgbClr val="FF0000"/>
                </a:solidFill>
              </a:rPr>
              <a:t>NOT REQUIRED</a:t>
            </a:r>
          </a:p>
        </p:txBody>
      </p:sp>
      <p:cxnSp>
        <p:nvCxnSpPr>
          <p:cNvPr id="9" name="Straight Arrow Connector 8">
            <a:extLst>
              <a:ext uri="{FF2B5EF4-FFF2-40B4-BE49-F238E27FC236}">
                <a16:creationId xmlns:a16="http://schemas.microsoft.com/office/drawing/2014/main" id="{BC0D5D89-212D-555B-27FC-21CAA2240676}"/>
              </a:ext>
            </a:extLst>
          </p:cNvPr>
          <p:cNvCxnSpPr/>
          <p:nvPr/>
        </p:nvCxnSpPr>
        <p:spPr bwMode="auto">
          <a:xfrm flipH="1">
            <a:off x="6063916" y="4726006"/>
            <a:ext cx="442762" cy="442762"/>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3722118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4C6AA-F21F-5F69-CCC0-0FBD056EE3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8C47C5-BD2C-98FD-0BF1-91DD2276030D}"/>
              </a:ext>
            </a:extLst>
          </p:cNvPr>
          <p:cNvSpPr>
            <a:spLocks noGrp="1"/>
          </p:cNvSpPr>
          <p:nvPr>
            <p:ph type="title"/>
          </p:nvPr>
        </p:nvSpPr>
        <p:spPr/>
        <p:txBody>
          <a:bodyPr/>
          <a:lstStyle/>
          <a:p>
            <a:r>
              <a:rPr lang="en-GB" dirty="0"/>
              <a:t>Alternative….(</a:t>
            </a:r>
            <a:r>
              <a:rPr lang="en-GB" dirty="0" err="1"/>
              <a:t>Cont</a:t>
            </a:r>
            <a:r>
              <a:rPr lang="en-GB" dirty="0"/>
              <a:t>)</a:t>
            </a:r>
          </a:p>
        </p:txBody>
      </p:sp>
      <p:sp>
        <p:nvSpPr>
          <p:cNvPr id="4" name="Footer Placeholder 3">
            <a:extLst>
              <a:ext uri="{FF2B5EF4-FFF2-40B4-BE49-F238E27FC236}">
                <a16:creationId xmlns:a16="http://schemas.microsoft.com/office/drawing/2014/main" id="{D131227E-C9DD-E42E-6F7D-42127101769F}"/>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BB250EAE-B0ED-8D55-C834-FA52A45AE913}"/>
              </a:ext>
            </a:extLst>
          </p:cNvPr>
          <p:cNvSpPr txBox="1"/>
          <p:nvPr/>
        </p:nvSpPr>
        <p:spPr>
          <a:xfrm>
            <a:off x="991844" y="1355464"/>
            <a:ext cx="7160311" cy="4401205"/>
          </a:xfrm>
          <a:prstGeom prst="rect">
            <a:avLst/>
          </a:prstGeom>
          <a:solidFill>
            <a:schemeClr val="accent6">
              <a:lumMod val="20000"/>
              <a:lumOff val="80000"/>
            </a:schemeClr>
          </a:solidFill>
          <a:ln>
            <a:solidFill>
              <a:schemeClr val="tx1"/>
            </a:solidFill>
          </a:ln>
        </p:spPr>
        <p:txBody>
          <a:bodyPr wrap="square" rtlCol="0">
            <a:spAutoFit/>
          </a:bodyPr>
          <a:lstStyle/>
          <a:p>
            <a:r>
              <a:rPr lang="en-GB" sz="2000" dirty="0"/>
              <a:t>….. CONTINUE</a:t>
            </a:r>
          </a:p>
          <a:p>
            <a:r>
              <a:rPr lang="en-GB" sz="2000" dirty="0"/>
              <a:t>  return (</a:t>
            </a:r>
          </a:p>
          <a:p>
            <a:r>
              <a:rPr lang="en-GB" sz="2000" dirty="0"/>
              <a:t>    &lt;div </a:t>
            </a:r>
            <a:r>
              <a:rPr lang="en-GB" sz="2000" dirty="0" err="1"/>
              <a:t>className</a:t>
            </a:r>
            <a:r>
              <a:rPr lang="en-GB" sz="2000" dirty="0"/>
              <a:t>={</a:t>
            </a:r>
            <a:r>
              <a:rPr lang="en-GB" sz="2000" dirty="0" err="1"/>
              <a:t>styles.shape</a:t>
            </a:r>
            <a:r>
              <a:rPr lang="en-GB" sz="2000" dirty="0"/>
              <a:t>}&gt;</a:t>
            </a:r>
          </a:p>
          <a:p>
            <a:r>
              <a:rPr lang="en-GB" sz="2000" dirty="0"/>
              <a:t>      &lt;header&gt;</a:t>
            </a:r>
          </a:p>
          <a:p>
            <a:r>
              <a:rPr lang="en-GB" sz="2000" dirty="0"/>
              <a:t>        &lt;h1&gt;New Album&lt;/h1&gt;</a:t>
            </a:r>
          </a:p>
          <a:p>
            <a:r>
              <a:rPr lang="en-GB" sz="2000" dirty="0"/>
              <a:t>      &lt;/header&gt;</a:t>
            </a:r>
          </a:p>
          <a:p>
            <a:r>
              <a:rPr lang="en-GB" sz="2000" dirty="0"/>
              <a:t>      &lt;main&gt;</a:t>
            </a:r>
          </a:p>
          <a:p>
            <a:r>
              <a:rPr lang="en-GB" sz="2000" dirty="0"/>
              <a:t>        &lt;form action={</a:t>
            </a:r>
            <a:r>
              <a:rPr lang="en-GB" sz="2000" dirty="0" err="1">
                <a:solidFill>
                  <a:srgbClr val="FF0000"/>
                </a:solidFill>
              </a:rPr>
              <a:t>createAlbumAction</a:t>
            </a:r>
            <a:r>
              <a:rPr lang="en-GB" sz="2000" dirty="0"/>
              <a:t>}&gt;</a:t>
            </a:r>
          </a:p>
          <a:p>
            <a:r>
              <a:rPr lang="en-GB" sz="2000" dirty="0"/>
              <a:t>          </a:t>
            </a:r>
            <a:r>
              <a:rPr lang="en-GB" sz="2000" b="1" dirty="0"/>
              <a:t>…TO BE ADDED</a:t>
            </a:r>
          </a:p>
          <a:p>
            <a:r>
              <a:rPr lang="en-GB" sz="2000" dirty="0"/>
              <a:t>        &lt;/form&gt;</a:t>
            </a:r>
          </a:p>
          <a:p>
            <a:r>
              <a:rPr lang="en-GB" sz="2000" dirty="0"/>
              <a:t>      &lt;/main&gt;</a:t>
            </a:r>
          </a:p>
          <a:p>
            <a:r>
              <a:rPr lang="en-GB" sz="2000" dirty="0"/>
              <a:t>    &lt;/div&gt;</a:t>
            </a:r>
          </a:p>
          <a:p>
            <a:r>
              <a:rPr lang="en-GB" sz="2000" dirty="0"/>
              <a:t>  );</a:t>
            </a:r>
          </a:p>
          <a:p>
            <a:r>
              <a:rPr lang="en-GB" sz="2000" dirty="0"/>
              <a:t>}</a:t>
            </a:r>
          </a:p>
        </p:txBody>
      </p:sp>
      <p:sp>
        <p:nvSpPr>
          <p:cNvPr id="7" name="TextBox 6">
            <a:extLst>
              <a:ext uri="{FF2B5EF4-FFF2-40B4-BE49-F238E27FC236}">
                <a16:creationId xmlns:a16="http://schemas.microsoft.com/office/drawing/2014/main" id="{E1C8C52D-587C-A9D6-5620-A80ADC13D651}"/>
              </a:ext>
            </a:extLst>
          </p:cNvPr>
          <p:cNvSpPr txBox="1"/>
          <p:nvPr/>
        </p:nvSpPr>
        <p:spPr>
          <a:xfrm>
            <a:off x="4327948" y="986132"/>
            <a:ext cx="3659976" cy="369332"/>
          </a:xfrm>
          <a:prstGeom prst="rect">
            <a:avLst/>
          </a:prstGeom>
          <a:noFill/>
        </p:spPr>
        <p:txBody>
          <a:bodyPr wrap="none" rtlCol="0">
            <a:spAutoFit/>
          </a:bodyPr>
          <a:lstStyle/>
          <a:p>
            <a:r>
              <a:rPr lang="en-GB" b="1" dirty="0"/>
              <a:t>app/albums/</a:t>
            </a:r>
            <a:r>
              <a:rPr lang="en-GB" b="1" dirty="0" err="1"/>
              <a:t>newalbum</a:t>
            </a:r>
            <a:r>
              <a:rPr lang="en-GB" b="1" dirty="0"/>
              <a:t>/</a:t>
            </a:r>
            <a:r>
              <a:rPr lang="en-GB" b="1" dirty="0" err="1"/>
              <a:t>page.tsx</a:t>
            </a:r>
            <a:endParaRPr lang="en-GB" b="1" dirty="0"/>
          </a:p>
        </p:txBody>
      </p:sp>
      <p:sp>
        <p:nvSpPr>
          <p:cNvPr id="3" name="TextBox 2">
            <a:extLst>
              <a:ext uri="{FF2B5EF4-FFF2-40B4-BE49-F238E27FC236}">
                <a16:creationId xmlns:a16="http://schemas.microsoft.com/office/drawing/2014/main" id="{93113776-5B7D-CB85-503B-FE47ACA8D4B1}"/>
              </a:ext>
            </a:extLst>
          </p:cNvPr>
          <p:cNvSpPr txBox="1"/>
          <p:nvPr/>
        </p:nvSpPr>
        <p:spPr>
          <a:xfrm>
            <a:off x="5654842" y="2171071"/>
            <a:ext cx="2141621" cy="923330"/>
          </a:xfrm>
          <a:prstGeom prst="rect">
            <a:avLst/>
          </a:prstGeom>
          <a:noFill/>
        </p:spPr>
        <p:txBody>
          <a:bodyPr wrap="square" rtlCol="0">
            <a:spAutoFit/>
          </a:bodyPr>
          <a:lstStyle/>
          <a:p>
            <a:r>
              <a:rPr lang="en-GB" dirty="0">
                <a:solidFill>
                  <a:srgbClr val="FF0000"/>
                </a:solidFill>
              </a:rPr>
              <a:t>Use Server Action directly not through </a:t>
            </a:r>
            <a:r>
              <a:rPr lang="en-GB" dirty="0" err="1">
                <a:solidFill>
                  <a:srgbClr val="FF0000"/>
                </a:solidFill>
              </a:rPr>
              <a:t>useActionState</a:t>
            </a:r>
            <a:r>
              <a:rPr lang="en-GB" dirty="0">
                <a:solidFill>
                  <a:srgbClr val="FF0000"/>
                </a:solidFill>
              </a:rPr>
              <a:t> </a:t>
            </a:r>
          </a:p>
        </p:txBody>
      </p:sp>
      <p:cxnSp>
        <p:nvCxnSpPr>
          <p:cNvPr id="5" name="Straight Arrow Connector 4">
            <a:extLst>
              <a:ext uri="{FF2B5EF4-FFF2-40B4-BE49-F238E27FC236}">
                <a16:creationId xmlns:a16="http://schemas.microsoft.com/office/drawing/2014/main" id="{36E5E018-CDC1-A20A-1722-8EA1EED9CEAA}"/>
              </a:ext>
            </a:extLst>
          </p:cNvPr>
          <p:cNvCxnSpPr/>
          <p:nvPr/>
        </p:nvCxnSpPr>
        <p:spPr bwMode="auto">
          <a:xfrm flipH="1">
            <a:off x="5076838" y="3039478"/>
            <a:ext cx="442762" cy="442762"/>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2885819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BDAD4-3463-F457-99AF-90B22AE610F4}"/>
              </a:ext>
            </a:extLst>
          </p:cNvPr>
          <p:cNvSpPr>
            <a:spLocks noGrp="1"/>
          </p:cNvSpPr>
          <p:nvPr>
            <p:ph type="title"/>
          </p:nvPr>
        </p:nvSpPr>
        <p:spPr/>
        <p:txBody>
          <a:bodyPr/>
          <a:lstStyle/>
          <a:p>
            <a:r>
              <a:rPr lang="en-GB" dirty="0"/>
              <a:t>Alternative…(</a:t>
            </a:r>
            <a:r>
              <a:rPr lang="en-GB" dirty="0" err="1"/>
              <a:t>Cont</a:t>
            </a:r>
            <a:r>
              <a:rPr lang="en-GB" dirty="0"/>
              <a:t>)</a:t>
            </a:r>
          </a:p>
        </p:txBody>
      </p:sp>
      <p:sp>
        <p:nvSpPr>
          <p:cNvPr id="3" name="Content Placeholder 2">
            <a:extLst>
              <a:ext uri="{FF2B5EF4-FFF2-40B4-BE49-F238E27FC236}">
                <a16:creationId xmlns:a16="http://schemas.microsoft.com/office/drawing/2014/main" id="{672FC256-2477-E4AC-BD92-8C924A3A6650}"/>
              </a:ext>
            </a:extLst>
          </p:cNvPr>
          <p:cNvSpPr>
            <a:spLocks noGrp="1"/>
          </p:cNvSpPr>
          <p:nvPr>
            <p:ph idx="1"/>
          </p:nvPr>
        </p:nvSpPr>
        <p:spPr>
          <a:xfrm>
            <a:off x="250258" y="779646"/>
            <a:ext cx="8636567" cy="707457"/>
          </a:xfrm>
        </p:spPr>
        <p:txBody>
          <a:bodyPr/>
          <a:lstStyle/>
          <a:p>
            <a:r>
              <a:rPr lang="en-GB" dirty="0"/>
              <a:t>Change the Service Action since we no longer pass in the previous state in the first argument and we cannot return any messages including errors so we need to redirect() to another route instead.</a:t>
            </a:r>
          </a:p>
        </p:txBody>
      </p:sp>
      <p:sp>
        <p:nvSpPr>
          <p:cNvPr id="4" name="Footer Placeholder 3">
            <a:extLst>
              <a:ext uri="{FF2B5EF4-FFF2-40B4-BE49-F238E27FC236}">
                <a16:creationId xmlns:a16="http://schemas.microsoft.com/office/drawing/2014/main" id="{4B8A1FDF-D106-B660-527C-C198BF5DD329}"/>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16E52B82-F97E-5A30-9F19-48F46996BC66}"/>
              </a:ext>
            </a:extLst>
          </p:cNvPr>
          <p:cNvSpPr txBox="1"/>
          <p:nvPr/>
        </p:nvSpPr>
        <p:spPr>
          <a:xfrm>
            <a:off x="24062" y="2291989"/>
            <a:ext cx="9100686" cy="4247317"/>
          </a:xfrm>
          <a:prstGeom prst="rect">
            <a:avLst/>
          </a:prstGeom>
          <a:solidFill>
            <a:schemeClr val="accent6">
              <a:lumMod val="20000"/>
              <a:lumOff val="80000"/>
            </a:schemeClr>
          </a:solidFill>
          <a:ln>
            <a:solidFill>
              <a:schemeClr val="tx1"/>
            </a:solidFill>
          </a:ln>
        </p:spPr>
        <p:txBody>
          <a:bodyPr wrap="square" rtlCol="0">
            <a:spAutoFit/>
          </a:bodyPr>
          <a:lstStyle/>
          <a:p>
            <a:r>
              <a:rPr lang="en-GB" dirty="0"/>
              <a:t>'use server'</a:t>
            </a:r>
          </a:p>
          <a:p>
            <a:endParaRPr lang="en-GB" dirty="0"/>
          </a:p>
          <a:p>
            <a:r>
              <a:rPr lang="en-GB" dirty="0"/>
              <a:t>import </a:t>
            </a:r>
            <a:r>
              <a:rPr lang="en-GB" dirty="0" err="1"/>
              <a:t>createAlbum</a:t>
            </a:r>
            <a:r>
              <a:rPr lang="en-GB" dirty="0"/>
              <a:t>, { </a:t>
            </a:r>
            <a:r>
              <a:rPr lang="en-GB" dirty="0" err="1"/>
              <a:t>IAlbumData</a:t>
            </a:r>
            <a:r>
              <a:rPr lang="en-GB" dirty="0"/>
              <a:t> } from '@/lib/</a:t>
            </a:r>
            <a:r>
              <a:rPr lang="en-GB" dirty="0" err="1"/>
              <a:t>albums_functions</a:t>
            </a:r>
            <a:r>
              <a:rPr lang="en-GB" dirty="0"/>
              <a:t>';</a:t>
            </a:r>
          </a:p>
          <a:p>
            <a:r>
              <a:rPr lang="en-GB" dirty="0"/>
              <a:t>import { redirect } from 'next/navigation'</a:t>
            </a:r>
          </a:p>
          <a:p>
            <a:endParaRPr lang="en-GB" dirty="0"/>
          </a:p>
          <a:p>
            <a:r>
              <a:rPr lang="en-GB" dirty="0"/>
              <a:t>export async function </a:t>
            </a:r>
            <a:r>
              <a:rPr lang="en-GB" dirty="0" err="1"/>
              <a:t>createAlbumAction</a:t>
            </a:r>
            <a:r>
              <a:rPr lang="en-GB" dirty="0"/>
              <a:t>(</a:t>
            </a:r>
            <a:r>
              <a:rPr lang="en-GB" dirty="0" err="1">
                <a:solidFill>
                  <a:srgbClr val="FF0000"/>
                </a:solidFill>
              </a:rPr>
              <a:t>formData</a:t>
            </a:r>
            <a:r>
              <a:rPr lang="en-GB" dirty="0">
                <a:solidFill>
                  <a:srgbClr val="FF0000"/>
                </a:solidFill>
              </a:rPr>
              <a:t>: </a:t>
            </a:r>
            <a:r>
              <a:rPr lang="en-GB" dirty="0" err="1">
                <a:solidFill>
                  <a:srgbClr val="FF0000"/>
                </a:solidFill>
              </a:rPr>
              <a:t>FormData</a:t>
            </a:r>
            <a:r>
              <a:rPr lang="en-GB" dirty="0"/>
              <a:t>) {</a:t>
            </a:r>
          </a:p>
          <a:p>
            <a:r>
              <a:rPr lang="en-GB" dirty="0"/>
              <a:t>    let data: </a:t>
            </a:r>
            <a:r>
              <a:rPr lang="en-GB" dirty="0" err="1"/>
              <a:t>IAlbumData</a:t>
            </a:r>
            <a:r>
              <a:rPr lang="en-GB" dirty="0"/>
              <a:t> = {</a:t>
            </a:r>
          </a:p>
          <a:p>
            <a:r>
              <a:rPr lang="en-GB" dirty="0"/>
              <a:t>        </a:t>
            </a:r>
            <a:r>
              <a:rPr lang="en-GB" dirty="0" err="1"/>
              <a:t>userId</a:t>
            </a:r>
            <a:r>
              <a:rPr lang="en-GB" dirty="0"/>
              <a:t>: </a:t>
            </a:r>
            <a:r>
              <a:rPr lang="en-GB" dirty="0" err="1"/>
              <a:t>parseInt</a:t>
            </a:r>
            <a:r>
              <a:rPr lang="en-GB" dirty="0"/>
              <a:t>(</a:t>
            </a:r>
            <a:r>
              <a:rPr lang="en-GB" dirty="0" err="1"/>
              <a:t>formData.get</a:t>
            </a:r>
            <a:r>
              <a:rPr lang="en-GB" dirty="0"/>
              <a:t>('</a:t>
            </a:r>
            <a:r>
              <a:rPr lang="en-GB" dirty="0" err="1"/>
              <a:t>userid-numberbox</a:t>
            </a:r>
            <a:r>
              <a:rPr lang="en-GB" dirty="0"/>
              <a:t>').</a:t>
            </a:r>
            <a:r>
              <a:rPr lang="en-GB" dirty="0" err="1"/>
              <a:t>toString</a:t>
            </a:r>
            <a:r>
              <a:rPr lang="en-GB" dirty="0"/>
              <a:t>()),</a:t>
            </a:r>
          </a:p>
          <a:p>
            <a:r>
              <a:rPr lang="en-GB" dirty="0"/>
              <a:t>        id: </a:t>
            </a:r>
            <a:r>
              <a:rPr lang="en-GB" dirty="0" err="1"/>
              <a:t>parseInt</a:t>
            </a:r>
            <a:r>
              <a:rPr lang="en-GB" dirty="0"/>
              <a:t>(</a:t>
            </a:r>
            <a:r>
              <a:rPr lang="en-GB" dirty="0" err="1"/>
              <a:t>formData.get</a:t>
            </a:r>
            <a:r>
              <a:rPr lang="en-GB" dirty="0"/>
              <a:t>('id-</a:t>
            </a:r>
            <a:r>
              <a:rPr lang="en-GB" dirty="0" err="1"/>
              <a:t>numberbox</a:t>
            </a:r>
            <a:r>
              <a:rPr lang="en-GB" dirty="0"/>
              <a:t>').</a:t>
            </a:r>
            <a:r>
              <a:rPr lang="en-GB" dirty="0" err="1"/>
              <a:t>toString</a:t>
            </a:r>
            <a:r>
              <a:rPr lang="en-GB" dirty="0"/>
              <a:t>()),</a:t>
            </a:r>
          </a:p>
          <a:p>
            <a:r>
              <a:rPr lang="en-GB" dirty="0"/>
              <a:t>        title: </a:t>
            </a:r>
            <a:r>
              <a:rPr lang="en-GB" dirty="0" err="1"/>
              <a:t>formData.get</a:t>
            </a:r>
            <a:r>
              <a:rPr lang="en-GB" dirty="0"/>
              <a:t>('title-textbox').</a:t>
            </a:r>
            <a:r>
              <a:rPr lang="en-GB" dirty="0" err="1"/>
              <a:t>toString</a:t>
            </a:r>
            <a:r>
              <a:rPr lang="en-GB" dirty="0"/>
              <a:t>()</a:t>
            </a:r>
          </a:p>
          <a:p>
            <a:r>
              <a:rPr lang="en-GB" dirty="0"/>
              <a:t>    };    </a:t>
            </a:r>
          </a:p>
          <a:p>
            <a:r>
              <a:rPr lang="en-GB" dirty="0"/>
              <a:t>    await </a:t>
            </a:r>
            <a:r>
              <a:rPr lang="en-GB" dirty="0" err="1"/>
              <a:t>createAlbum</a:t>
            </a:r>
            <a:r>
              <a:rPr lang="en-GB" dirty="0"/>
              <a:t>(data);</a:t>
            </a:r>
          </a:p>
          <a:p>
            <a:r>
              <a:rPr lang="en-GB" dirty="0"/>
              <a:t>    </a:t>
            </a:r>
            <a:r>
              <a:rPr lang="en-GB" dirty="0">
                <a:solidFill>
                  <a:srgbClr val="FF0000"/>
                </a:solidFill>
              </a:rPr>
              <a:t>redirect('/albums’);</a:t>
            </a:r>
          </a:p>
          <a:p>
            <a:r>
              <a:rPr lang="en-GB" dirty="0"/>
              <a:t>}</a:t>
            </a:r>
          </a:p>
          <a:p>
            <a:endParaRPr lang="en-GB" dirty="0"/>
          </a:p>
        </p:txBody>
      </p:sp>
      <p:sp>
        <p:nvSpPr>
          <p:cNvPr id="6" name="TextBox 5">
            <a:extLst>
              <a:ext uri="{FF2B5EF4-FFF2-40B4-BE49-F238E27FC236}">
                <a16:creationId xmlns:a16="http://schemas.microsoft.com/office/drawing/2014/main" id="{6A2B85FB-1235-DCB1-6F64-7663E49629F8}"/>
              </a:ext>
            </a:extLst>
          </p:cNvPr>
          <p:cNvSpPr txBox="1"/>
          <p:nvPr/>
        </p:nvSpPr>
        <p:spPr>
          <a:xfrm>
            <a:off x="5223520" y="1922657"/>
            <a:ext cx="3903633" cy="369332"/>
          </a:xfrm>
          <a:prstGeom prst="rect">
            <a:avLst/>
          </a:prstGeom>
          <a:noFill/>
        </p:spPr>
        <p:txBody>
          <a:bodyPr wrap="none" rtlCol="0">
            <a:spAutoFit/>
          </a:bodyPr>
          <a:lstStyle/>
          <a:p>
            <a:r>
              <a:rPr lang="en-GB" b="1" dirty="0"/>
              <a:t>app/actions/</a:t>
            </a:r>
            <a:r>
              <a:rPr lang="en-GB" b="1" dirty="0" err="1"/>
              <a:t>albums_functions.tsx</a:t>
            </a:r>
            <a:endParaRPr lang="en-GB" b="1" dirty="0"/>
          </a:p>
        </p:txBody>
      </p:sp>
      <p:sp>
        <p:nvSpPr>
          <p:cNvPr id="7" name="TextBox 6">
            <a:extLst>
              <a:ext uri="{FF2B5EF4-FFF2-40B4-BE49-F238E27FC236}">
                <a16:creationId xmlns:a16="http://schemas.microsoft.com/office/drawing/2014/main" id="{DF5734A3-121B-F762-0E35-48F53FB25D98}"/>
              </a:ext>
            </a:extLst>
          </p:cNvPr>
          <p:cNvSpPr txBox="1"/>
          <p:nvPr/>
        </p:nvSpPr>
        <p:spPr>
          <a:xfrm>
            <a:off x="5404284" y="6078166"/>
            <a:ext cx="3520439" cy="369332"/>
          </a:xfrm>
          <a:prstGeom prst="rect">
            <a:avLst/>
          </a:prstGeom>
          <a:noFill/>
        </p:spPr>
        <p:txBody>
          <a:bodyPr wrap="square" rtlCol="0">
            <a:spAutoFit/>
          </a:bodyPr>
          <a:lstStyle/>
          <a:p>
            <a:r>
              <a:rPr lang="en-GB" dirty="0"/>
              <a:t>Let </a:t>
            </a:r>
            <a:r>
              <a:rPr lang="en-GB" dirty="0" err="1"/>
              <a:t>error.tsx</a:t>
            </a:r>
            <a:r>
              <a:rPr lang="en-GB" dirty="0"/>
              <a:t> catch any errors</a:t>
            </a:r>
          </a:p>
        </p:txBody>
      </p:sp>
      <p:sp>
        <p:nvSpPr>
          <p:cNvPr id="8" name="TextBox 7">
            <a:extLst>
              <a:ext uri="{FF2B5EF4-FFF2-40B4-BE49-F238E27FC236}">
                <a16:creationId xmlns:a16="http://schemas.microsoft.com/office/drawing/2014/main" id="{0BBFCD51-3601-7C3B-7E60-FAAC0C21DAFC}"/>
              </a:ext>
            </a:extLst>
          </p:cNvPr>
          <p:cNvSpPr txBox="1"/>
          <p:nvPr/>
        </p:nvSpPr>
        <p:spPr>
          <a:xfrm>
            <a:off x="7175336" y="2970366"/>
            <a:ext cx="1804735" cy="646331"/>
          </a:xfrm>
          <a:prstGeom prst="rect">
            <a:avLst/>
          </a:prstGeom>
          <a:noFill/>
        </p:spPr>
        <p:txBody>
          <a:bodyPr wrap="square" rtlCol="0">
            <a:spAutoFit/>
          </a:bodyPr>
          <a:lstStyle/>
          <a:p>
            <a:r>
              <a:rPr lang="en-GB" dirty="0">
                <a:solidFill>
                  <a:srgbClr val="FF0000"/>
                </a:solidFill>
              </a:rPr>
              <a:t>Only passed the form data</a:t>
            </a:r>
          </a:p>
        </p:txBody>
      </p:sp>
      <p:cxnSp>
        <p:nvCxnSpPr>
          <p:cNvPr id="9" name="Straight Arrow Connector 8">
            <a:extLst>
              <a:ext uri="{FF2B5EF4-FFF2-40B4-BE49-F238E27FC236}">
                <a16:creationId xmlns:a16="http://schemas.microsoft.com/office/drawing/2014/main" id="{4B39BF4F-CF57-EBEB-58DC-B389DBD8549B}"/>
              </a:ext>
            </a:extLst>
          </p:cNvPr>
          <p:cNvCxnSpPr/>
          <p:nvPr/>
        </p:nvCxnSpPr>
        <p:spPr bwMode="auto">
          <a:xfrm flipH="1">
            <a:off x="6323796" y="3421785"/>
            <a:ext cx="798897" cy="225477"/>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TextBox 12">
            <a:extLst>
              <a:ext uri="{FF2B5EF4-FFF2-40B4-BE49-F238E27FC236}">
                <a16:creationId xmlns:a16="http://schemas.microsoft.com/office/drawing/2014/main" id="{BB6472A8-46F4-3238-7B52-F0174723EE29}"/>
              </a:ext>
            </a:extLst>
          </p:cNvPr>
          <p:cNvSpPr txBox="1"/>
          <p:nvPr/>
        </p:nvSpPr>
        <p:spPr>
          <a:xfrm>
            <a:off x="4180275" y="5153457"/>
            <a:ext cx="2783601" cy="646331"/>
          </a:xfrm>
          <a:prstGeom prst="rect">
            <a:avLst/>
          </a:prstGeom>
          <a:noFill/>
        </p:spPr>
        <p:txBody>
          <a:bodyPr wrap="square" rtlCol="0">
            <a:spAutoFit/>
          </a:bodyPr>
          <a:lstStyle/>
          <a:p>
            <a:r>
              <a:rPr lang="en-GB" dirty="0">
                <a:solidFill>
                  <a:srgbClr val="FF0000"/>
                </a:solidFill>
              </a:rPr>
              <a:t>Redirect to display the albums again</a:t>
            </a:r>
          </a:p>
        </p:txBody>
      </p:sp>
      <p:cxnSp>
        <p:nvCxnSpPr>
          <p:cNvPr id="14" name="Straight Arrow Connector 13">
            <a:extLst>
              <a:ext uri="{FF2B5EF4-FFF2-40B4-BE49-F238E27FC236}">
                <a16:creationId xmlns:a16="http://schemas.microsoft.com/office/drawing/2014/main" id="{52686093-5CB4-7AAD-6E5A-CB0B8CA93B6F}"/>
              </a:ext>
            </a:extLst>
          </p:cNvPr>
          <p:cNvCxnSpPr>
            <a:cxnSpLocks/>
          </p:cNvCxnSpPr>
          <p:nvPr/>
        </p:nvCxnSpPr>
        <p:spPr bwMode="auto">
          <a:xfrm flipH="1">
            <a:off x="2363001" y="5604876"/>
            <a:ext cx="1764631" cy="184724"/>
          </a:xfrm>
          <a:prstGeom prst="straightConnector1">
            <a:avLst/>
          </a:prstGeom>
          <a:solidFill>
            <a:schemeClr val="accent1"/>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842300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07186-0D48-0404-51B7-F7B561E63878}"/>
              </a:ext>
            </a:extLst>
          </p:cNvPr>
          <p:cNvSpPr>
            <a:spLocks noGrp="1"/>
          </p:cNvSpPr>
          <p:nvPr>
            <p:ph type="title"/>
          </p:nvPr>
        </p:nvSpPr>
        <p:spPr/>
        <p:txBody>
          <a:bodyPr/>
          <a:lstStyle/>
          <a:p>
            <a:r>
              <a:rPr lang="en-GB" dirty="0"/>
              <a:t>Server Side vs Client Side</a:t>
            </a:r>
          </a:p>
        </p:txBody>
      </p:sp>
      <p:sp>
        <p:nvSpPr>
          <p:cNvPr id="3" name="Content Placeholder 2">
            <a:extLst>
              <a:ext uri="{FF2B5EF4-FFF2-40B4-BE49-F238E27FC236}">
                <a16:creationId xmlns:a16="http://schemas.microsoft.com/office/drawing/2014/main" id="{B9808F61-E50C-E677-559A-2A4AD7388D31}"/>
              </a:ext>
            </a:extLst>
          </p:cNvPr>
          <p:cNvSpPr>
            <a:spLocks noGrp="1"/>
          </p:cNvSpPr>
          <p:nvPr>
            <p:ph idx="1"/>
          </p:nvPr>
        </p:nvSpPr>
        <p:spPr>
          <a:xfrm>
            <a:off x="257175" y="957714"/>
            <a:ext cx="8622130" cy="3503595"/>
          </a:xfrm>
        </p:spPr>
        <p:txBody>
          <a:bodyPr/>
          <a:lstStyle/>
          <a:p>
            <a:r>
              <a:rPr lang="en-GB" dirty="0"/>
              <a:t>Server Side Components are the recommended approach so use them as often as possible</a:t>
            </a:r>
          </a:p>
          <a:p>
            <a:pPr lvl="1">
              <a:buFont typeface="Wingdings" panose="05000000000000000000" pitchFamily="2" charset="2"/>
              <a:buChar char="Ø"/>
            </a:pPr>
            <a:r>
              <a:rPr lang="en-GB" dirty="0"/>
              <a:t>Of course, if we have event handlers in our component (such as a button) because the user interacts with it, then it will need to be a client side component</a:t>
            </a:r>
          </a:p>
          <a:p>
            <a:r>
              <a:rPr lang="en-GB" dirty="0"/>
              <a:t>However, let’s say we want to call a webservice from the client directly</a:t>
            </a:r>
          </a:p>
          <a:p>
            <a:r>
              <a:rPr lang="en-GB" dirty="0"/>
              <a:t>We have two options:</a:t>
            </a:r>
          </a:p>
          <a:p>
            <a:pPr marL="800100" lvl="1" indent="-342900">
              <a:buFont typeface="+mj-lt"/>
              <a:buAutoNum type="arabicPeriod"/>
            </a:pPr>
            <a:r>
              <a:rPr lang="en-GB" dirty="0"/>
              <a:t>Add our own AJAX calls</a:t>
            </a:r>
          </a:p>
          <a:p>
            <a:pPr marL="800100" lvl="1" indent="-342900">
              <a:buFont typeface="+mj-lt"/>
              <a:buAutoNum type="arabicPeriod"/>
            </a:pPr>
            <a:r>
              <a:rPr lang="en-GB" dirty="0"/>
              <a:t>Call a Server Function from the client</a:t>
            </a:r>
            <a:br>
              <a:rPr lang="en-GB" dirty="0"/>
            </a:br>
            <a:r>
              <a:rPr lang="en-GB" dirty="0"/>
              <a:t>Next.JS automatically realises the function has to be packed and transferred to the client</a:t>
            </a:r>
          </a:p>
        </p:txBody>
      </p:sp>
      <p:sp>
        <p:nvSpPr>
          <p:cNvPr id="4" name="Footer Placeholder 3">
            <a:extLst>
              <a:ext uri="{FF2B5EF4-FFF2-40B4-BE49-F238E27FC236}">
                <a16:creationId xmlns:a16="http://schemas.microsoft.com/office/drawing/2014/main" id="{1352F1FE-09DD-CA16-6023-91FF3347A42E}"/>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2A430E21-CBF7-D574-9699-A2A38A649B86}"/>
              </a:ext>
            </a:extLst>
          </p:cNvPr>
          <p:cNvSpPr txBox="1"/>
          <p:nvPr/>
        </p:nvSpPr>
        <p:spPr>
          <a:xfrm>
            <a:off x="539015" y="4966636"/>
            <a:ext cx="8033485" cy="923330"/>
          </a:xfrm>
          <a:prstGeom prst="rect">
            <a:avLst/>
          </a:prstGeom>
          <a:noFill/>
        </p:spPr>
        <p:txBody>
          <a:bodyPr wrap="square" rtlCol="0">
            <a:spAutoFit/>
          </a:bodyPr>
          <a:lstStyle/>
          <a:p>
            <a:r>
              <a:rPr lang="en-GB" dirty="0"/>
              <a:t>Note: for client-side components you cannot directly call </a:t>
            </a:r>
            <a:r>
              <a:rPr lang="en-GB" b="1" dirty="0"/>
              <a:t>async</a:t>
            </a:r>
            <a:r>
              <a:rPr lang="en-GB" dirty="0"/>
              <a:t> functions.</a:t>
            </a:r>
          </a:p>
          <a:p>
            <a:r>
              <a:rPr lang="en-GB" dirty="0"/>
              <a:t>Instead, you will need to call them indirectly through hooks such as </a:t>
            </a:r>
            <a:r>
              <a:rPr lang="en-GB" b="1" dirty="0" err="1"/>
              <a:t>useActionState</a:t>
            </a:r>
            <a:r>
              <a:rPr lang="en-GB" dirty="0"/>
              <a:t> and </a:t>
            </a:r>
            <a:r>
              <a:rPr lang="en-GB" b="1" dirty="0" err="1"/>
              <a:t>useEffect</a:t>
            </a:r>
            <a:endParaRPr lang="en-GB" b="1" dirty="0"/>
          </a:p>
        </p:txBody>
      </p:sp>
    </p:spTree>
    <p:extLst>
      <p:ext uri="{BB962C8B-B14F-4D97-AF65-F5344CB8AC3E}">
        <p14:creationId xmlns:p14="http://schemas.microsoft.com/office/powerpoint/2010/main" val="19245222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B6C9F-3E72-538B-968D-87E9D250BA68}"/>
              </a:ext>
            </a:extLst>
          </p:cNvPr>
          <p:cNvSpPr>
            <a:spLocks noGrp="1"/>
          </p:cNvSpPr>
          <p:nvPr>
            <p:ph type="title"/>
          </p:nvPr>
        </p:nvSpPr>
        <p:spPr/>
        <p:txBody>
          <a:bodyPr/>
          <a:lstStyle/>
          <a:p>
            <a:r>
              <a:rPr lang="en-GB" dirty="0"/>
              <a:t>Client Component with Library</a:t>
            </a:r>
          </a:p>
        </p:txBody>
      </p:sp>
      <p:sp>
        <p:nvSpPr>
          <p:cNvPr id="3" name="Content Placeholder 2">
            <a:extLst>
              <a:ext uri="{FF2B5EF4-FFF2-40B4-BE49-F238E27FC236}">
                <a16:creationId xmlns:a16="http://schemas.microsoft.com/office/drawing/2014/main" id="{8D8A5F18-F58C-068A-AFD0-859888B01F97}"/>
              </a:ext>
            </a:extLst>
          </p:cNvPr>
          <p:cNvSpPr>
            <a:spLocks noGrp="1"/>
          </p:cNvSpPr>
          <p:nvPr>
            <p:ph idx="1"/>
          </p:nvPr>
        </p:nvSpPr>
        <p:spPr>
          <a:xfrm>
            <a:off x="332071" y="844550"/>
            <a:ext cx="8611903" cy="4994275"/>
          </a:xfrm>
        </p:spPr>
        <p:txBody>
          <a:bodyPr/>
          <a:lstStyle/>
          <a:p>
            <a:r>
              <a:rPr lang="en-GB" dirty="0"/>
              <a:t>You can use a 3</a:t>
            </a:r>
            <a:r>
              <a:rPr lang="en-GB" baseline="30000" dirty="0"/>
              <a:t>rd</a:t>
            </a:r>
            <a:r>
              <a:rPr lang="en-GB" dirty="0"/>
              <a:t> party community library to perform AJAX</a:t>
            </a:r>
          </a:p>
          <a:p>
            <a:r>
              <a:rPr lang="en-GB" dirty="0"/>
              <a:t>For example, we can combine Axios and React Query leveraging React Query's caching and state management capabilities with Axios's flexible HTTP client </a:t>
            </a:r>
          </a:p>
        </p:txBody>
      </p:sp>
      <p:sp>
        <p:nvSpPr>
          <p:cNvPr id="4" name="Footer Placeholder 3">
            <a:extLst>
              <a:ext uri="{FF2B5EF4-FFF2-40B4-BE49-F238E27FC236}">
                <a16:creationId xmlns:a16="http://schemas.microsoft.com/office/drawing/2014/main" id="{A5679495-27F6-0A9F-34A5-36A9FA88A8B9}"/>
              </a:ext>
            </a:extLst>
          </p:cNvPr>
          <p:cNvSpPr>
            <a:spLocks noGrp="1"/>
          </p:cNvSpPr>
          <p:nvPr>
            <p:ph type="ftr" sz="quarter" idx="10"/>
          </p:nvPr>
        </p:nvSpPr>
        <p:spPr/>
        <p:txBody>
          <a:bodyPr/>
          <a:lstStyle/>
          <a:p>
            <a:pPr>
              <a:defRPr/>
            </a:pPr>
            <a:r>
              <a:rPr lang="en-US" altLang="en-US"/>
              <a:t>WEB</a:t>
            </a:r>
            <a:endParaRPr lang="en-US" altLang="en-US" dirty="0"/>
          </a:p>
        </p:txBody>
      </p:sp>
      <p:sp>
        <p:nvSpPr>
          <p:cNvPr id="6" name="TextBox 5">
            <a:extLst>
              <a:ext uri="{FF2B5EF4-FFF2-40B4-BE49-F238E27FC236}">
                <a16:creationId xmlns:a16="http://schemas.microsoft.com/office/drawing/2014/main" id="{8AF85502-D414-08BF-00E3-E28BFED2ABBE}"/>
              </a:ext>
            </a:extLst>
          </p:cNvPr>
          <p:cNvSpPr txBox="1"/>
          <p:nvPr/>
        </p:nvSpPr>
        <p:spPr>
          <a:xfrm>
            <a:off x="642486" y="6420663"/>
            <a:ext cx="4194208" cy="276999"/>
          </a:xfrm>
          <a:prstGeom prst="rect">
            <a:avLst/>
          </a:prstGeom>
          <a:noFill/>
        </p:spPr>
        <p:txBody>
          <a:bodyPr wrap="square">
            <a:spAutoFit/>
          </a:bodyPr>
          <a:lstStyle/>
          <a:p>
            <a:r>
              <a:rPr lang="en-GB" sz="1200" i="1" dirty="0"/>
              <a:t>https://codeparrot.ai/blogs/axios-vs-react-query-comparison</a:t>
            </a:r>
          </a:p>
        </p:txBody>
      </p:sp>
      <p:sp>
        <p:nvSpPr>
          <p:cNvPr id="7" name="TextBox 6">
            <a:extLst>
              <a:ext uri="{FF2B5EF4-FFF2-40B4-BE49-F238E27FC236}">
                <a16:creationId xmlns:a16="http://schemas.microsoft.com/office/drawing/2014/main" id="{AC672339-EACB-ABB9-F132-3350EC494189}"/>
              </a:ext>
            </a:extLst>
          </p:cNvPr>
          <p:cNvSpPr txBox="1"/>
          <p:nvPr/>
        </p:nvSpPr>
        <p:spPr>
          <a:xfrm>
            <a:off x="585177" y="2263609"/>
            <a:ext cx="7160311" cy="4154984"/>
          </a:xfrm>
          <a:prstGeom prst="rect">
            <a:avLst/>
          </a:prstGeom>
          <a:solidFill>
            <a:schemeClr val="accent6">
              <a:lumMod val="20000"/>
              <a:lumOff val="80000"/>
            </a:schemeClr>
          </a:solidFill>
          <a:ln>
            <a:solidFill>
              <a:schemeClr val="tx1"/>
            </a:solidFill>
          </a:ln>
        </p:spPr>
        <p:txBody>
          <a:bodyPr wrap="square" rtlCol="0">
            <a:spAutoFit/>
          </a:bodyPr>
          <a:lstStyle/>
          <a:p>
            <a:r>
              <a:rPr lang="en-GB" sz="1600" dirty="0"/>
              <a:t>import { </a:t>
            </a:r>
            <a:r>
              <a:rPr lang="en-GB" sz="1600" dirty="0" err="1"/>
              <a:t>useQuery</a:t>
            </a:r>
            <a:r>
              <a:rPr lang="en-GB" sz="1600" dirty="0"/>
              <a:t> } from 'react-query';</a:t>
            </a:r>
          </a:p>
          <a:p>
            <a:r>
              <a:rPr lang="en-GB" sz="1600" dirty="0"/>
              <a:t>import </a:t>
            </a:r>
            <a:r>
              <a:rPr lang="en-GB" sz="1600" dirty="0" err="1"/>
              <a:t>axios</a:t>
            </a:r>
            <a:r>
              <a:rPr lang="en-GB" sz="1600" dirty="0"/>
              <a:t> from '</a:t>
            </a:r>
            <a:r>
              <a:rPr lang="en-GB" sz="1600" dirty="0" err="1"/>
              <a:t>axios</a:t>
            </a:r>
            <a:r>
              <a:rPr lang="en-GB" sz="1600" dirty="0"/>
              <a:t>';</a:t>
            </a:r>
          </a:p>
          <a:p>
            <a:endParaRPr lang="en-GB" sz="1600" dirty="0"/>
          </a:p>
          <a:p>
            <a:r>
              <a:rPr lang="en-GB" sz="1600" dirty="0" err="1"/>
              <a:t>const</a:t>
            </a:r>
            <a:r>
              <a:rPr lang="en-GB" sz="1600" dirty="0"/>
              <a:t> </a:t>
            </a:r>
            <a:r>
              <a:rPr lang="en-GB" sz="1600" dirty="0" err="1"/>
              <a:t>fetchDataWithAxios</a:t>
            </a:r>
            <a:r>
              <a:rPr lang="en-GB" sz="1600" dirty="0"/>
              <a:t> = async () =&gt; {</a:t>
            </a:r>
          </a:p>
          <a:p>
            <a:r>
              <a:rPr lang="en-GB" sz="1600" dirty="0"/>
              <a:t>  </a:t>
            </a:r>
            <a:r>
              <a:rPr lang="en-GB" sz="1600" dirty="0" err="1"/>
              <a:t>const</a:t>
            </a:r>
            <a:r>
              <a:rPr lang="en-GB" sz="1600" dirty="0"/>
              <a:t> { data } = await </a:t>
            </a:r>
            <a:r>
              <a:rPr lang="en-GB" sz="1600" dirty="0" err="1"/>
              <a:t>axios.get</a:t>
            </a:r>
            <a:r>
              <a:rPr lang="en-GB" sz="1600" dirty="0"/>
              <a:t>('https://api.example.com/data');</a:t>
            </a:r>
          </a:p>
          <a:p>
            <a:r>
              <a:rPr lang="en-GB" sz="1600" dirty="0"/>
              <a:t>  return data;</a:t>
            </a:r>
          </a:p>
          <a:p>
            <a:r>
              <a:rPr lang="en-GB" sz="1600" dirty="0"/>
              <a:t>};</a:t>
            </a:r>
          </a:p>
          <a:p>
            <a:endParaRPr lang="en-GB" sz="1600" dirty="0"/>
          </a:p>
          <a:p>
            <a:r>
              <a:rPr lang="en-GB" sz="1600" dirty="0" err="1"/>
              <a:t>const</a:t>
            </a:r>
            <a:r>
              <a:rPr lang="en-GB" sz="1600" dirty="0"/>
              <a:t> </a:t>
            </a:r>
            <a:r>
              <a:rPr lang="en-GB" sz="1600" dirty="0" err="1"/>
              <a:t>MyComponent</a:t>
            </a:r>
            <a:r>
              <a:rPr lang="en-GB" sz="1600" dirty="0"/>
              <a:t> = () =&gt; {</a:t>
            </a:r>
          </a:p>
          <a:p>
            <a:r>
              <a:rPr lang="en-GB" sz="1600" dirty="0"/>
              <a:t>  </a:t>
            </a:r>
            <a:r>
              <a:rPr lang="en-GB" sz="1600" dirty="0" err="1"/>
              <a:t>const</a:t>
            </a:r>
            <a:r>
              <a:rPr lang="en-GB" sz="1600" dirty="0"/>
              <a:t> { data, error, </a:t>
            </a:r>
            <a:r>
              <a:rPr lang="en-GB" sz="1600" dirty="0" err="1"/>
              <a:t>isLoading</a:t>
            </a:r>
            <a:r>
              <a:rPr lang="en-GB" sz="1600" dirty="0"/>
              <a:t> } = </a:t>
            </a:r>
            <a:r>
              <a:rPr lang="en-GB" sz="1600" dirty="0" err="1"/>
              <a:t>useQuery</a:t>
            </a:r>
            <a:r>
              <a:rPr lang="en-GB" sz="1600" dirty="0"/>
              <a:t>('</a:t>
            </a:r>
            <a:r>
              <a:rPr lang="en-GB" sz="1600" dirty="0" err="1"/>
              <a:t>fetchData</a:t>
            </a:r>
            <a:r>
              <a:rPr lang="en-GB" sz="1600" dirty="0"/>
              <a:t>', </a:t>
            </a:r>
            <a:r>
              <a:rPr lang="en-GB" sz="1600" dirty="0" err="1"/>
              <a:t>fetchDataWithAxios</a:t>
            </a:r>
            <a:r>
              <a:rPr lang="en-GB" sz="1600" dirty="0"/>
              <a:t>);</a:t>
            </a:r>
          </a:p>
          <a:p>
            <a:endParaRPr lang="en-GB" sz="1600" dirty="0"/>
          </a:p>
          <a:p>
            <a:r>
              <a:rPr lang="en-GB" sz="1600" dirty="0"/>
              <a:t>  if (</a:t>
            </a:r>
            <a:r>
              <a:rPr lang="en-GB" sz="1600" dirty="0" err="1"/>
              <a:t>isLoading</a:t>
            </a:r>
            <a:r>
              <a:rPr lang="en-GB" sz="1600" dirty="0"/>
              <a:t>) return Loading...;</a:t>
            </a:r>
          </a:p>
          <a:p>
            <a:r>
              <a:rPr lang="en-GB" sz="1600" dirty="0"/>
              <a:t>  if (error) return Error fetching data;</a:t>
            </a:r>
          </a:p>
          <a:p>
            <a:endParaRPr lang="en-GB" sz="1600" dirty="0"/>
          </a:p>
          <a:p>
            <a:r>
              <a:rPr lang="en-GB" sz="1600" dirty="0"/>
              <a:t>  return Data: {</a:t>
            </a:r>
            <a:r>
              <a:rPr lang="en-GB" sz="1600" dirty="0" err="1"/>
              <a:t>JSON.stringify</a:t>
            </a:r>
            <a:r>
              <a:rPr lang="en-GB" sz="1600" dirty="0"/>
              <a:t>(data)};</a:t>
            </a:r>
          </a:p>
          <a:p>
            <a:r>
              <a:rPr lang="en-GB" sz="1600" dirty="0"/>
              <a:t>};</a:t>
            </a:r>
          </a:p>
        </p:txBody>
      </p:sp>
    </p:spTree>
    <p:extLst>
      <p:ext uri="{BB962C8B-B14F-4D97-AF65-F5344CB8AC3E}">
        <p14:creationId xmlns:p14="http://schemas.microsoft.com/office/powerpoint/2010/main" val="38616433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1A7BB-F149-541A-0198-A153D3CE36A6}"/>
              </a:ext>
            </a:extLst>
          </p:cNvPr>
          <p:cNvSpPr>
            <a:spLocks noGrp="1"/>
          </p:cNvSpPr>
          <p:nvPr>
            <p:ph type="title"/>
          </p:nvPr>
        </p:nvSpPr>
        <p:spPr/>
        <p:txBody>
          <a:bodyPr/>
          <a:lstStyle/>
          <a:p>
            <a:r>
              <a:rPr lang="en-GB" dirty="0"/>
              <a:t>Example</a:t>
            </a:r>
          </a:p>
        </p:txBody>
      </p:sp>
      <p:sp>
        <p:nvSpPr>
          <p:cNvPr id="4" name="Footer Placeholder 3">
            <a:extLst>
              <a:ext uri="{FF2B5EF4-FFF2-40B4-BE49-F238E27FC236}">
                <a16:creationId xmlns:a16="http://schemas.microsoft.com/office/drawing/2014/main" id="{36621E52-9B1C-D1AE-D315-FAC4FBA892A0}"/>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D589683D-F674-6DE8-AE4F-3F2A5FEB3FD2}"/>
              </a:ext>
            </a:extLst>
          </p:cNvPr>
          <p:cNvSpPr txBox="1"/>
          <p:nvPr/>
        </p:nvSpPr>
        <p:spPr>
          <a:xfrm>
            <a:off x="43314" y="1218029"/>
            <a:ext cx="9100686" cy="4247317"/>
          </a:xfrm>
          <a:prstGeom prst="rect">
            <a:avLst/>
          </a:prstGeom>
          <a:solidFill>
            <a:schemeClr val="accent6">
              <a:lumMod val="20000"/>
              <a:lumOff val="80000"/>
            </a:schemeClr>
          </a:solidFill>
          <a:ln>
            <a:solidFill>
              <a:schemeClr val="tx1"/>
            </a:solidFill>
          </a:ln>
        </p:spPr>
        <p:txBody>
          <a:bodyPr wrap="square" rtlCol="0">
            <a:spAutoFit/>
          </a:bodyPr>
          <a:lstStyle/>
          <a:p>
            <a:r>
              <a:rPr lang="en-GB" dirty="0"/>
              <a:t>'use client';</a:t>
            </a:r>
          </a:p>
          <a:p>
            <a:r>
              <a:rPr lang="en-GB" dirty="0"/>
              <a:t>import { </a:t>
            </a:r>
            <a:r>
              <a:rPr lang="en-GB" dirty="0" err="1"/>
              <a:t>useState</a:t>
            </a:r>
            <a:r>
              <a:rPr lang="en-GB" dirty="0"/>
              <a:t>, </a:t>
            </a:r>
            <a:r>
              <a:rPr lang="en-GB" b="1" dirty="0" err="1"/>
              <a:t>useActionState</a:t>
            </a:r>
            <a:r>
              <a:rPr lang="en-GB" dirty="0"/>
              <a:t> } from 'react’;</a:t>
            </a:r>
          </a:p>
          <a:p>
            <a:r>
              <a:rPr lang="en-GB" dirty="0"/>
              <a:t>……….</a:t>
            </a:r>
          </a:p>
          <a:p>
            <a:endParaRPr lang="en-GB" dirty="0"/>
          </a:p>
          <a:p>
            <a:r>
              <a:rPr lang="en-GB" dirty="0"/>
              <a:t>async function </a:t>
            </a:r>
            <a:r>
              <a:rPr lang="en-GB" dirty="0" err="1"/>
              <a:t>handleInsert</a:t>
            </a:r>
            <a:r>
              <a:rPr lang="en-GB" dirty="0"/>
              <a:t>(state: string, data: </a:t>
            </a:r>
            <a:r>
              <a:rPr lang="en-GB" dirty="0" err="1"/>
              <a:t>FormData</a:t>
            </a:r>
            <a:r>
              <a:rPr lang="en-GB" dirty="0"/>
              <a:t>) {</a:t>
            </a:r>
          </a:p>
          <a:p>
            <a:r>
              <a:rPr lang="en-GB" dirty="0"/>
              <a:t>    ……….</a:t>
            </a:r>
          </a:p>
          <a:p>
            <a:r>
              <a:rPr lang="en-GB" dirty="0"/>
              <a:t>}</a:t>
            </a:r>
          </a:p>
          <a:p>
            <a:endParaRPr lang="en-GB" dirty="0"/>
          </a:p>
          <a:p>
            <a:r>
              <a:rPr lang="en-GB" dirty="0"/>
              <a:t>export default function </a:t>
            </a:r>
            <a:r>
              <a:rPr lang="en-GB" dirty="0" err="1"/>
              <a:t>PhotoInsert</a:t>
            </a:r>
            <a:r>
              <a:rPr lang="en-GB" dirty="0"/>
              <a:t>(props) {</a:t>
            </a:r>
          </a:p>
          <a:p>
            <a:r>
              <a:rPr lang="en-GB" dirty="0"/>
              <a:t>    ……….</a:t>
            </a:r>
          </a:p>
          <a:p>
            <a:r>
              <a:rPr lang="en-GB" dirty="0"/>
              <a:t>    </a:t>
            </a:r>
            <a:r>
              <a:rPr lang="en-GB" dirty="0" err="1"/>
              <a:t>const</a:t>
            </a:r>
            <a:r>
              <a:rPr lang="en-GB" dirty="0"/>
              <a:t> [message, </a:t>
            </a:r>
            <a:r>
              <a:rPr lang="en-GB" i="1" dirty="0" err="1"/>
              <a:t>formAction</a:t>
            </a:r>
            <a:r>
              <a:rPr lang="en-GB" dirty="0"/>
              <a:t>, </a:t>
            </a:r>
            <a:r>
              <a:rPr lang="en-GB" dirty="0" err="1"/>
              <a:t>isPending</a:t>
            </a:r>
            <a:r>
              <a:rPr lang="en-GB" dirty="0"/>
              <a:t>] = </a:t>
            </a:r>
            <a:r>
              <a:rPr lang="en-GB" b="1" dirty="0" err="1"/>
              <a:t>useActionState</a:t>
            </a:r>
            <a:r>
              <a:rPr lang="en-GB" dirty="0"/>
              <a:t>(</a:t>
            </a:r>
            <a:r>
              <a:rPr lang="en-GB" dirty="0" err="1"/>
              <a:t>handleInsert</a:t>
            </a:r>
            <a:r>
              <a:rPr lang="en-GB" dirty="0"/>
              <a:t>, ‘ ‘);</a:t>
            </a:r>
          </a:p>
          <a:p>
            <a:endParaRPr lang="en-GB" dirty="0"/>
          </a:p>
          <a:p>
            <a:endParaRPr lang="en-GB" dirty="0"/>
          </a:p>
          <a:p>
            <a:r>
              <a:rPr lang="en-GB" dirty="0"/>
              <a:t>    return (</a:t>
            </a:r>
          </a:p>
          <a:p>
            <a:r>
              <a:rPr lang="en-GB" dirty="0"/>
              <a:t>          &lt;form action={</a:t>
            </a:r>
            <a:r>
              <a:rPr lang="en-GB" i="1" dirty="0" err="1"/>
              <a:t>formAction</a:t>
            </a:r>
            <a:r>
              <a:rPr lang="en-GB" dirty="0"/>
              <a:t>}&gt;</a:t>
            </a:r>
          </a:p>
        </p:txBody>
      </p:sp>
      <p:cxnSp>
        <p:nvCxnSpPr>
          <p:cNvPr id="7" name="Straight Arrow Connector 6">
            <a:extLst>
              <a:ext uri="{FF2B5EF4-FFF2-40B4-BE49-F238E27FC236}">
                <a16:creationId xmlns:a16="http://schemas.microsoft.com/office/drawing/2014/main" id="{BEE53D95-AEC6-E677-43BD-60A4BF0C72B7}"/>
              </a:ext>
            </a:extLst>
          </p:cNvPr>
          <p:cNvCxnSpPr/>
          <p:nvPr/>
        </p:nvCxnSpPr>
        <p:spPr bwMode="auto">
          <a:xfrm>
            <a:off x="2569265" y="4353339"/>
            <a:ext cx="139148" cy="710648"/>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Arrow Connector 7">
            <a:extLst>
              <a:ext uri="{FF2B5EF4-FFF2-40B4-BE49-F238E27FC236}">
                <a16:creationId xmlns:a16="http://schemas.microsoft.com/office/drawing/2014/main" id="{CE11B02D-6AF3-3649-2291-78FB4619039B}"/>
              </a:ext>
            </a:extLst>
          </p:cNvPr>
          <p:cNvCxnSpPr/>
          <p:nvPr/>
        </p:nvCxnSpPr>
        <p:spPr bwMode="auto">
          <a:xfrm flipH="1" flipV="1">
            <a:off x="2758109" y="2683565"/>
            <a:ext cx="4239039" cy="1272209"/>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a:extLst>
              <a:ext uri="{FF2B5EF4-FFF2-40B4-BE49-F238E27FC236}">
                <a16:creationId xmlns:a16="http://schemas.microsoft.com/office/drawing/2014/main" id="{AC34AA9E-879A-D79C-0713-5B106A0F6F77}"/>
              </a:ext>
            </a:extLst>
          </p:cNvPr>
          <p:cNvSpPr txBox="1"/>
          <p:nvPr/>
        </p:nvSpPr>
        <p:spPr>
          <a:xfrm>
            <a:off x="5387009" y="2818467"/>
            <a:ext cx="2286000" cy="523220"/>
          </a:xfrm>
          <a:prstGeom prst="rect">
            <a:avLst/>
          </a:prstGeom>
          <a:noFill/>
        </p:spPr>
        <p:txBody>
          <a:bodyPr wrap="square" rtlCol="0">
            <a:spAutoFit/>
          </a:bodyPr>
          <a:lstStyle/>
          <a:p>
            <a:r>
              <a:rPr lang="en-GB" sz="1400" i="1" dirty="0">
                <a:solidFill>
                  <a:srgbClr val="FF0000"/>
                </a:solidFill>
              </a:rPr>
              <a:t>Calls this function when the form is submitted</a:t>
            </a:r>
          </a:p>
        </p:txBody>
      </p:sp>
      <p:sp>
        <p:nvSpPr>
          <p:cNvPr id="14" name="TextBox 13">
            <a:extLst>
              <a:ext uri="{FF2B5EF4-FFF2-40B4-BE49-F238E27FC236}">
                <a16:creationId xmlns:a16="http://schemas.microsoft.com/office/drawing/2014/main" id="{56BC2E8F-9059-8702-371E-D0D5F5A25096}"/>
              </a:ext>
            </a:extLst>
          </p:cNvPr>
          <p:cNvSpPr txBox="1"/>
          <p:nvPr/>
        </p:nvSpPr>
        <p:spPr>
          <a:xfrm>
            <a:off x="3101009" y="4448950"/>
            <a:ext cx="2286000" cy="523220"/>
          </a:xfrm>
          <a:prstGeom prst="rect">
            <a:avLst/>
          </a:prstGeom>
          <a:noFill/>
        </p:spPr>
        <p:txBody>
          <a:bodyPr wrap="square" rtlCol="0">
            <a:spAutoFit/>
          </a:bodyPr>
          <a:lstStyle/>
          <a:p>
            <a:r>
              <a:rPr lang="en-GB" sz="1400" i="1" dirty="0">
                <a:solidFill>
                  <a:srgbClr val="FF0000"/>
                </a:solidFill>
              </a:rPr>
              <a:t>It gives us a function to supply to the form action</a:t>
            </a:r>
          </a:p>
        </p:txBody>
      </p:sp>
    </p:spTree>
    <p:extLst>
      <p:ext uri="{BB962C8B-B14F-4D97-AF65-F5344CB8AC3E}">
        <p14:creationId xmlns:p14="http://schemas.microsoft.com/office/powerpoint/2010/main" val="40187325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A750E-D8A6-0171-C69B-FC9A6DF6E33E}"/>
              </a:ext>
            </a:extLst>
          </p:cNvPr>
          <p:cNvSpPr>
            <a:spLocks noGrp="1"/>
          </p:cNvSpPr>
          <p:nvPr>
            <p:ph type="title"/>
          </p:nvPr>
        </p:nvSpPr>
        <p:spPr/>
        <p:txBody>
          <a:bodyPr/>
          <a:lstStyle/>
          <a:p>
            <a:r>
              <a:rPr lang="en-GB" dirty="0"/>
              <a:t>Example: AJAX</a:t>
            </a:r>
          </a:p>
        </p:txBody>
      </p:sp>
      <p:sp>
        <p:nvSpPr>
          <p:cNvPr id="3" name="Content Placeholder 2">
            <a:extLst>
              <a:ext uri="{FF2B5EF4-FFF2-40B4-BE49-F238E27FC236}">
                <a16:creationId xmlns:a16="http://schemas.microsoft.com/office/drawing/2014/main" id="{327C6FFD-6ABD-4EDB-D374-239C72221CDA}"/>
              </a:ext>
            </a:extLst>
          </p:cNvPr>
          <p:cNvSpPr>
            <a:spLocks noGrp="1"/>
          </p:cNvSpPr>
          <p:nvPr>
            <p:ph idx="1"/>
          </p:nvPr>
        </p:nvSpPr>
        <p:spPr>
          <a:xfrm>
            <a:off x="200025" y="755375"/>
            <a:ext cx="8819736" cy="710648"/>
          </a:xfrm>
        </p:spPr>
        <p:txBody>
          <a:bodyPr/>
          <a:lstStyle/>
          <a:p>
            <a:r>
              <a:rPr lang="en-GB" dirty="0"/>
              <a:t>We can add our own async function that will be called when the form is submitted using an AJAX library of your choice or the built in </a:t>
            </a:r>
            <a:r>
              <a:rPr lang="en-GB" i="1" dirty="0"/>
              <a:t>fetch</a:t>
            </a:r>
            <a:r>
              <a:rPr lang="en-GB" dirty="0"/>
              <a:t> library</a:t>
            </a:r>
          </a:p>
        </p:txBody>
      </p:sp>
      <p:sp>
        <p:nvSpPr>
          <p:cNvPr id="4" name="Footer Placeholder 3">
            <a:extLst>
              <a:ext uri="{FF2B5EF4-FFF2-40B4-BE49-F238E27FC236}">
                <a16:creationId xmlns:a16="http://schemas.microsoft.com/office/drawing/2014/main" id="{4D122F29-7902-69B6-01D4-0D803FDB6A8A}"/>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7CACEDAC-D14B-BCD7-D42B-F42190970512}"/>
              </a:ext>
            </a:extLst>
          </p:cNvPr>
          <p:cNvSpPr txBox="1"/>
          <p:nvPr/>
        </p:nvSpPr>
        <p:spPr>
          <a:xfrm>
            <a:off x="21657" y="1476448"/>
            <a:ext cx="9100686" cy="5416868"/>
          </a:xfrm>
          <a:prstGeom prst="rect">
            <a:avLst/>
          </a:prstGeom>
          <a:solidFill>
            <a:schemeClr val="accent6">
              <a:lumMod val="20000"/>
              <a:lumOff val="80000"/>
            </a:schemeClr>
          </a:solidFill>
          <a:ln>
            <a:solidFill>
              <a:schemeClr val="tx1"/>
            </a:solidFill>
          </a:ln>
        </p:spPr>
        <p:txBody>
          <a:bodyPr wrap="square" rtlCol="0">
            <a:spAutoFit/>
          </a:bodyPr>
          <a:lstStyle/>
          <a:p>
            <a:r>
              <a:rPr lang="en-GB" sz="1600" dirty="0"/>
              <a:t>async function </a:t>
            </a:r>
            <a:r>
              <a:rPr lang="en-GB" sz="1600" dirty="0" err="1"/>
              <a:t>handleInsert</a:t>
            </a:r>
            <a:r>
              <a:rPr lang="en-GB" sz="1600" dirty="0"/>
              <a:t>(state: string, data: </a:t>
            </a:r>
            <a:r>
              <a:rPr lang="en-GB" sz="1600" dirty="0" err="1"/>
              <a:t>FormData</a:t>
            </a:r>
            <a:r>
              <a:rPr lang="en-GB" sz="1600" dirty="0"/>
              <a:t>) {</a:t>
            </a:r>
          </a:p>
          <a:p>
            <a:r>
              <a:rPr lang="en-GB" sz="1600" dirty="0"/>
              <a:t>    let </a:t>
            </a:r>
            <a:r>
              <a:rPr lang="en-GB" sz="1600" dirty="0" err="1">
                <a:solidFill>
                  <a:srgbClr val="FF0000"/>
                </a:solidFill>
              </a:rPr>
              <a:t>json</a:t>
            </a:r>
            <a:r>
              <a:rPr lang="en-GB" sz="1600" dirty="0"/>
              <a:t>: </a:t>
            </a:r>
            <a:r>
              <a:rPr lang="en-GB" sz="1600" dirty="0" err="1"/>
              <a:t>IPhotoData</a:t>
            </a:r>
            <a:r>
              <a:rPr lang="en-GB" sz="1600" dirty="0"/>
              <a:t> = {</a:t>
            </a:r>
          </a:p>
          <a:p>
            <a:r>
              <a:rPr lang="en-GB" sz="1600" dirty="0"/>
              <a:t>        </a:t>
            </a:r>
            <a:r>
              <a:rPr lang="en-GB" sz="1600" dirty="0" err="1"/>
              <a:t>albumId</a:t>
            </a:r>
            <a:r>
              <a:rPr lang="en-GB" sz="1600" dirty="0"/>
              <a:t>: </a:t>
            </a:r>
            <a:r>
              <a:rPr lang="en-GB" sz="1600" dirty="0" err="1"/>
              <a:t>parseInt</a:t>
            </a:r>
            <a:r>
              <a:rPr lang="en-GB" sz="1600" dirty="0"/>
              <a:t>(</a:t>
            </a:r>
            <a:r>
              <a:rPr lang="en-GB" sz="1600" dirty="0" err="1"/>
              <a:t>data.get</a:t>
            </a:r>
            <a:r>
              <a:rPr lang="en-GB" sz="1600" dirty="0"/>
              <a:t>('</a:t>
            </a:r>
            <a:r>
              <a:rPr lang="en-GB" sz="1600" dirty="0" err="1"/>
              <a:t>albumIdSelect</a:t>
            </a:r>
            <a:r>
              <a:rPr lang="en-GB" sz="1600" dirty="0"/>
              <a:t>').</a:t>
            </a:r>
            <a:r>
              <a:rPr lang="en-GB" sz="1600" dirty="0" err="1"/>
              <a:t>toString</a:t>
            </a:r>
            <a:r>
              <a:rPr lang="en-GB" sz="1600" dirty="0"/>
              <a:t>()),</a:t>
            </a:r>
          </a:p>
          <a:p>
            <a:r>
              <a:rPr lang="en-GB" sz="1600" dirty="0"/>
              <a:t>        </a:t>
            </a:r>
            <a:r>
              <a:rPr lang="en-GB" sz="1600" b="1" dirty="0"/>
              <a:t>…. Read the form data that was submitted</a:t>
            </a:r>
          </a:p>
          <a:p>
            <a:r>
              <a:rPr lang="en-GB" sz="1600" dirty="0"/>
              <a:t>    };</a:t>
            </a:r>
          </a:p>
          <a:p>
            <a:endParaRPr lang="en-GB" sz="1600" dirty="0"/>
          </a:p>
          <a:p>
            <a:r>
              <a:rPr lang="en-GB" sz="1600" dirty="0"/>
              <a:t>    try {</a:t>
            </a:r>
          </a:p>
          <a:p>
            <a:r>
              <a:rPr lang="en-GB" sz="1600" dirty="0"/>
              <a:t>        </a:t>
            </a:r>
            <a:r>
              <a:rPr lang="en-GB" sz="1600" dirty="0" err="1"/>
              <a:t>const</a:t>
            </a:r>
            <a:r>
              <a:rPr lang="en-GB" sz="1600" dirty="0"/>
              <a:t> response = await fetch('https://jsonplaceholder.typicode.com/photos', {</a:t>
            </a:r>
          </a:p>
          <a:p>
            <a:r>
              <a:rPr lang="en-GB" sz="1600" dirty="0"/>
              <a:t>            method: 'POST',</a:t>
            </a:r>
          </a:p>
          <a:p>
            <a:r>
              <a:rPr lang="en-GB" sz="1600" dirty="0"/>
              <a:t>            headers: {</a:t>
            </a:r>
          </a:p>
          <a:p>
            <a:r>
              <a:rPr lang="en-GB" sz="1600" dirty="0"/>
              <a:t>                'Content-Type': 'application/</a:t>
            </a:r>
            <a:r>
              <a:rPr lang="en-GB" sz="1600" dirty="0" err="1"/>
              <a:t>json</a:t>
            </a:r>
            <a:r>
              <a:rPr lang="en-GB" sz="1600" dirty="0"/>
              <a:t>'</a:t>
            </a:r>
          </a:p>
          <a:p>
            <a:r>
              <a:rPr lang="en-GB" sz="1600" dirty="0"/>
              <a:t>            },</a:t>
            </a:r>
          </a:p>
          <a:p>
            <a:r>
              <a:rPr lang="en-GB" sz="1600" dirty="0"/>
              <a:t>            body: </a:t>
            </a:r>
            <a:r>
              <a:rPr lang="en-GB" sz="1600" dirty="0" err="1"/>
              <a:t>JSON.stringify</a:t>
            </a:r>
            <a:r>
              <a:rPr lang="en-GB" sz="1600" dirty="0"/>
              <a:t>(</a:t>
            </a:r>
            <a:r>
              <a:rPr lang="en-GB" sz="1600" dirty="0" err="1">
                <a:solidFill>
                  <a:srgbClr val="FF0000"/>
                </a:solidFill>
              </a:rPr>
              <a:t>json</a:t>
            </a:r>
            <a:r>
              <a:rPr lang="en-GB" sz="1600" dirty="0"/>
              <a:t>)</a:t>
            </a:r>
          </a:p>
          <a:p>
            <a:r>
              <a:rPr lang="en-GB" sz="1600" dirty="0"/>
              <a:t>        });</a:t>
            </a:r>
          </a:p>
          <a:p>
            <a:r>
              <a:rPr lang="en-GB" sz="1600" dirty="0"/>
              <a:t>       …….</a:t>
            </a:r>
          </a:p>
          <a:p>
            <a:r>
              <a:rPr lang="en-GB" sz="1600" dirty="0"/>
              <a:t>        return "Successfully added photo";</a:t>
            </a:r>
          </a:p>
          <a:p>
            <a:r>
              <a:rPr lang="en-GB" sz="1600" dirty="0"/>
              <a:t>    }</a:t>
            </a:r>
          </a:p>
          <a:p>
            <a:r>
              <a:rPr lang="en-GB" sz="1600" dirty="0"/>
              <a:t>    catch (error) {</a:t>
            </a:r>
          </a:p>
          <a:p>
            <a:r>
              <a:rPr lang="en-GB" sz="1600" dirty="0"/>
              <a:t>        return </a:t>
            </a:r>
            <a:r>
              <a:rPr lang="en-GB" sz="1600" dirty="0" err="1"/>
              <a:t>error.message</a:t>
            </a:r>
            <a:r>
              <a:rPr lang="en-GB" sz="1600" dirty="0"/>
              <a:t>;</a:t>
            </a:r>
          </a:p>
          <a:p>
            <a:r>
              <a:rPr lang="en-GB" sz="1600" dirty="0"/>
              <a:t>    }</a:t>
            </a:r>
          </a:p>
          <a:p>
            <a:r>
              <a:rPr lang="en-GB" sz="1600" dirty="0"/>
              <a:t>}</a:t>
            </a:r>
          </a:p>
        </p:txBody>
      </p:sp>
      <p:cxnSp>
        <p:nvCxnSpPr>
          <p:cNvPr id="6" name="Straight Arrow Connector 5">
            <a:extLst>
              <a:ext uri="{FF2B5EF4-FFF2-40B4-BE49-F238E27FC236}">
                <a16:creationId xmlns:a16="http://schemas.microsoft.com/office/drawing/2014/main" id="{A9EE7F8D-1343-0008-EA6F-BC4241B96B17}"/>
              </a:ext>
            </a:extLst>
          </p:cNvPr>
          <p:cNvCxnSpPr/>
          <p:nvPr/>
        </p:nvCxnSpPr>
        <p:spPr bwMode="auto">
          <a:xfrm>
            <a:off x="2027583" y="2648778"/>
            <a:ext cx="819978" cy="1800172"/>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08B9BF11-B12F-7065-952B-9CCA538B6D20}"/>
              </a:ext>
            </a:extLst>
          </p:cNvPr>
          <p:cNvSpPr txBox="1"/>
          <p:nvPr/>
        </p:nvSpPr>
        <p:spPr>
          <a:xfrm>
            <a:off x="3466893" y="4270046"/>
            <a:ext cx="4573864" cy="307777"/>
          </a:xfrm>
          <a:prstGeom prst="rect">
            <a:avLst/>
          </a:prstGeom>
          <a:noFill/>
        </p:spPr>
        <p:txBody>
          <a:bodyPr wrap="square" rtlCol="0">
            <a:spAutoFit/>
          </a:bodyPr>
          <a:lstStyle/>
          <a:p>
            <a:r>
              <a:rPr lang="en-GB" sz="1400" i="1" dirty="0">
                <a:solidFill>
                  <a:srgbClr val="FF0000"/>
                </a:solidFill>
              </a:rPr>
              <a:t>Send the form data as JSON to the web service</a:t>
            </a:r>
          </a:p>
        </p:txBody>
      </p:sp>
      <p:sp>
        <p:nvSpPr>
          <p:cNvPr id="10" name="TextBox 9">
            <a:extLst>
              <a:ext uri="{FF2B5EF4-FFF2-40B4-BE49-F238E27FC236}">
                <a16:creationId xmlns:a16="http://schemas.microsoft.com/office/drawing/2014/main" id="{0A4AB718-A5CD-F783-0A7C-A331C73C242C}"/>
              </a:ext>
            </a:extLst>
          </p:cNvPr>
          <p:cNvSpPr txBox="1"/>
          <p:nvPr/>
        </p:nvSpPr>
        <p:spPr>
          <a:xfrm>
            <a:off x="4370111" y="5427792"/>
            <a:ext cx="4573864" cy="1200329"/>
          </a:xfrm>
          <a:prstGeom prst="rect">
            <a:avLst/>
          </a:prstGeom>
          <a:noFill/>
        </p:spPr>
        <p:txBody>
          <a:bodyPr wrap="square" rtlCol="0">
            <a:spAutoFit/>
          </a:bodyPr>
          <a:lstStyle/>
          <a:p>
            <a:r>
              <a:rPr lang="en-GB" i="1" dirty="0">
                <a:solidFill>
                  <a:srgbClr val="FF0000"/>
                </a:solidFill>
              </a:rPr>
              <a:t>The “state” is typically just a string that we can display, but in principal you can choose the type you need to represent </a:t>
            </a:r>
            <a:r>
              <a:rPr lang="en-GB" i="1" dirty="0" err="1">
                <a:solidFill>
                  <a:srgbClr val="FF0000"/>
                </a:solidFill>
              </a:rPr>
              <a:t>thprincipleeet</a:t>
            </a:r>
            <a:r>
              <a:rPr lang="en-GB" i="1" dirty="0">
                <a:solidFill>
                  <a:srgbClr val="FF0000"/>
                </a:solidFill>
              </a:rPr>
              <a:t> and new state</a:t>
            </a:r>
          </a:p>
        </p:txBody>
      </p:sp>
    </p:spTree>
    <p:extLst>
      <p:ext uri="{BB962C8B-B14F-4D97-AF65-F5344CB8AC3E}">
        <p14:creationId xmlns:p14="http://schemas.microsoft.com/office/powerpoint/2010/main" val="2079623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B6CA9-F558-E5CE-EBB6-07F6F5C9916E}"/>
              </a:ext>
            </a:extLst>
          </p:cNvPr>
          <p:cNvSpPr>
            <a:spLocks noGrp="1"/>
          </p:cNvSpPr>
          <p:nvPr>
            <p:ph type="title"/>
          </p:nvPr>
        </p:nvSpPr>
        <p:spPr/>
        <p:txBody>
          <a:bodyPr/>
          <a:lstStyle/>
          <a:p>
            <a:r>
              <a:rPr lang="en-GB" dirty="0"/>
              <a:t>Example: Server Function</a:t>
            </a:r>
          </a:p>
        </p:txBody>
      </p:sp>
      <p:sp>
        <p:nvSpPr>
          <p:cNvPr id="3" name="Content Placeholder 2">
            <a:extLst>
              <a:ext uri="{FF2B5EF4-FFF2-40B4-BE49-F238E27FC236}">
                <a16:creationId xmlns:a16="http://schemas.microsoft.com/office/drawing/2014/main" id="{453592AA-EBA4-EB44-CDF3-9400003CB7D1}"/>
              </a:ext>
            </a:extLst>
          </p:cNvPr>
          <p:cNvSpPr>
            <a:spLocks noGrp="1"/>
          </p:cNvSpPr>
          <p:nvPr>
            <p:ph idx="1"/>
          </p:nvPr>
        </p:nvSpPr>
        <p:spPr>
          <a:xfrm>
            <a:off x="257175" y="683394"/>
            <a:ext cx="8629650" cy="548641"/>
          </a:xfrm>
        </p:spPr>
        <p:txBody>
          <a:bodyPr/>
          <a:lstStyle/>
          <a:p>
            <a:r>
              <a:rPr lang="en-GB" dirty="0"/>
              <a:t>We can call a Server Function from the client-side. This can be useful since we can share code between Server-Side and Client-Side components</a:t>
            </a:r>
          </a:p>
        </p:txBody>
      </p:sp>
      <p:sp>
        <p:nvSpPr>
          <p:cNvPr id="4" name="Footer Placeholder 3">
            <a:extLst>
              <a:ext uri="{FF2B5EF4-FFF2-40B4-BE49-F238E27FC236}">
                <a16:creationId xmlns:a16="http://schemas.microsoft.com/office/drawing/2014/main" id="{CBE99205-33A2-083A-0253-1E03AEC473B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8747AAB8-605C-A446-0646-EFC72AA472F0}"/>
              </a:ext>
            </a:extLst>
          </p:cNvPr>
          <p:cNvSpPr txBox="1"/>
          <p:nvPr/>
        </p:nvSpPr>
        <p:spPr>
          <a:xfrm>
            <a:off x="21657" y="1697829"/>
            <a:ext cx="9100686" cy="4524315"/>
          </a:xfrm>
          <a:prstGeom prst="rect">
            <a:avLst/>
          </a:prstGeom>
          <a:solidFill>
            <a:schemeClr val="accent6">
              <a:lumMod val="20000"/>
              <a:lumOff val="80000"/>
            </a:schemeClr>
          </a:solidFill>
          <a:ln>
            <a:solidFill>
              <a:schemeClr val="tx1"/>
            </a:solidFill>
          </a:ln>
        </p:spPr>
        <p:txBody>
          <a:bodyPr wrap="square" rtlCol="0">
            <a:spAutoFit/>
          </a:bodyPr>
          <a:lstStyle/>
          <a:p>
            <a:r>
              <a:rPr lang="en-GB" sz="1600" b="1" dirty="0"/>
              <a:t>'use client’;</a:t>
            </a:r>
          </a:p>
          <a:p>
            <a:endParaRPr lang="en-GB" sz="1600" dirty="0"/>
          </a:p>
          <a:p>
            <a:r>
              <a:rPr lang="en-GB" sz="1600" dirty="0"/>
              <a:t>import {</a:t>
            </a:r>
            <a:r>
              <a:rPr lang="en-GB" sz="1600" dirty="0" err="1">
                <a:solidFill>
                  <a:srgbClr val="FF0000"/>
                </a:solidFill>
              </a:rPr>
              <a:t>createPhoto</a:t>
            </a:r>
            <a:r>
              <a:rPr lang="en-GB" sz="1600" dirty="0"/>
              <a:t>} from '@/lib/</a:t>
            </a:r>
            <a:r>
              <a:rPr lang="en-GB" sz="1600" dirty="0" err="1"/>
              <a:t>photo_functions</a:t>
            </a:r>
            <a:r>
              <a:rPr lang="en-GB" sz="1600" dirty="0"/>
              <a:t>’;</a:t>
            </a:r>
          </a:p>
          <a:p>
            <a:endParaRPr lang="en-GB" sz="1600" dirty="0"/>
          </a:p>
          <a:p>
            <a:r>
              <a:rPr lang="en-GB" sz="1600" dirty="0"/>
              <a:t>async function </a:t>
            </a:r>
            <a:r>
              <a:rPr lang="en-GB" sz="1600" dirty="0" err="1"/>
              <a:t>handleInsertFunction</a:t>
            </a:r>
            <a:r>
              <a:rPr lang="en-GB" sz="1600" dirty="0"/>
              <a:t>(state: string, data: </a:t>
            </a:r>
            <a:r>
              <a:rPr lang="en-GB" sz="1600" dirty="0" err="1"/>
              <a:t>FormData</a:t>
            </a:r>
            <a:r>
              <a:rPr lang="en-GB" sz="1600" dirty="0"/>
              <a:t>) {</a:t>
            </a:r>
          </a:p>
          <a:p>
            <a:r>
              <a:rPr lang="en-GB" sz="1600" dirty="0"/>
              <a:t>    let </a:t>
            </a:r>
            <a:r>
              <a:rPr lang="en-GB" sz="1600" dirty="0" err="1"/>
              <a:t>json</a:t>
            </a:r>
            <a:r>
              <a:rPr lang="en-GB" sz="1600" dirty="0"/>
              <a:t>: </a:t>
            </a:r>
            <a:r>
              <a:rPr lang="en-GB" sz="1600" dirty="0" err="1"/>
              <a:t>IPhotoData</a:t>
            </a:r>
            <a:r>
              <a:rPr lang="en-GB" sz="1600" dirty="0"/>
              <a:t> = {</a:t>
            </a:r>
          </a:p>
          <a:p>
            <a:r>
              <a:rPr lang="en-GB" sz="1600" dirty="0"/>
              <a:t>        </a:t>
            </a:r>
            <a:r>
              <a:rPr lang="en-GB" sz="1600" dirty="0" err="1"/>
              <a:t>albumId</a:t>
            </a:r>
            <a:r>
              <a:rPr lang="en-GB" sz="1600" dirty="0"/>
              <a:t>: </a:t>
            </a:r>
            <a:r>
              <a:rPr lang="en-GB" sz="1600" dirty="0" err="1"/>
              <a:t>parseInt</a:t>
            </a:r>
            <a:r>
              <a:rPr lang="en-GB" sz="1600" dirty="0"/>
              <a:t>(</a:t>
            </a:r>
            <a:r>
              <a:rPr lang="en-GB" sz="1600" dirty="0" err="1"/>
              <a:t>data.get</a:t>
            </a:r>
            <a:r>
              <a:rPr lang="en-GB" sz="1600" dirty="0"/>
              <a:t>('</a:t>
            </a:r>
            <a:r>
              <a:rPr lang="en-GB" sz="1600" dirty="0" err="1"/>
              <a:t>albumIdSelect</a:t>
            </a:r>
            <a:r>
              <a:rPr lang="en-GB" sz="1600" dirty="0"/>
              <a:t>').</a:t>
            </a:r>
            <a:r>
              <a:rPr lang="en-GB" sz="1600" dirty="0" err="1"/>
              <a:t>toString</a:t>
            </a:r>
            <a:r>
              <a:rPr lang="en-GB" sz="1600" dirty="0"/>
              <a:t>()),</a:t>
            </a:r>
          </a:p>
          <a:p>
            <a:r>
              <a:rPr lang="en-GB" sz="1600" dirty="0"/>
              <a:t>        </a:t>
            </a:r>
            <a:r>
              <a:rPr lang="en-GB" sz="1600" b="1" dirty="0"/>
              <a:t>…. Read the form data that was submitted</a:t>
            </a:r>
          </a:p>
          <a:p>
            <a:r>
              <a:rPr lang="en-GB" sz="1600" dirty="0"/>
              <a:t>    };</a:t>
            </a:r>
          </a:p>
          <a:p>
            <a:endParaRPr lang="en-GB" sz="1600" dirty="0"/>
          </a:p>
          <a:p>
            <a:r>
              <a:rPr lang="en-GB" sz="1600" dirty="0"/>
              <a:t>    try {</a:t>
            </a:r>
          </a:p>
          <a:p>
            <a:r>
              <a:rPr lang="en-GB" sz="1600" dirty="0"/>
              <a:t>        await </a:t>
            </a:r>
            <a:r>
              <a:rPr lang="en-GB" sz="1600" dirty="0" err="1">
                <a:solidFill>
                  <a:srgbClr val="FF0000"/>
                </a:solidFill>
              </a:rPr>
              <a:t>createPhoto</a:t>
            </a:r>
            <a:r>
              <a:rPr lang="en-GB" sz="1600" dirty="0"/>
              <a:t>(</a:t>
            </a:r>
            <a:r>
              <a:rPr lang="en-GB" sz="1600" dirty="0" err="1"/>
              <a:t>json</a:t>
            </a:r>
            <a:r>
              <a:rPr lang="en-GB" sz="1600" dirty="0"/>
              <a:t>);</a:t>
            </a:r>
          </a:p>
          <a:p>
            <a:r>
              <a:rPr lang="en-GB" sz="1600" dirty="0"/>
              <a:t>        return "Successfully added photo";</a:t>
            </a:r>
          </a:p>
          <a:p>
            <a:r>
              <a:rPr lang="en-GB" sz="1600" dirty="0"/>
              <a:t>    }</a:t>
            </a:r>
          </a:p>
          <a:p>
            <a:r>
              <a:rPr lang="en-GB" sz="1600" dirty="0"/>
              <a:t>    catch (error) {</a:t>
            </a:r>
          </a:p>
          <a:p>
            <a:r>
              <a:rPr lang="en-GB" sz="1600" dirty="0"/>
              <a:t>        return </a:t>
            </a:r>
            <a:r>
              <a:rPr lang="en-GB" sz="1600" dirty="0" err="1"/>
              <a:t>error.message</a:t>
            </a:r>
            <a:r>
              <a:rPr lang="en-GB" sz="1600" dirty="0"/>
              <a:t>;</a:t>
            </a:r>
          </a:p>
          <a:p>
            <a:r>
              <a:rPr lang="en-GB" sz="1600" dirty="0"/>
              <a:t>    }</a:t>
            </a:r>
          </a:p>
          <a:p>
            <a:r>
              <a:rPr lang="en-GB" sz="1600" dirty="0"/>
              <a:t>}</a:t>
            </a:r>
          </a:p>
        </p:txBody>
      </p:sp>
      <p:cxnSp>
        <p:nvCxnSpPr>
          <p:cNvPr id="7" name="Straight Arrow Connector 6">
            <a:extLst>
              <a:ext uri="{FF2B5EF4-FFF2-40B4-BE49-F238E27FC236}">
                <a16:creationId xmlns:a16="http://schemas.microsoft.com/office/drawing/2014/main" id="{1479CA0E-8644-848E-87F5-5C827BE7BED4}"/>
              </a:ext>
            </a:extLst>
          </p:cNvPr>
          <p:cNvCxnSpPr>
            <a:cxnSpLocks/>
          </p:cNvCxnSpPr>
          <p:nvPr/>
        </p:nvCxnSpPr>
        <p:spPr bwMode="auto">
          <a:xfrm>
            <a:off x="2199373" y="3787540"/>
            <a:ext cx="182880" cy="644893"/>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TextBox 10">
            <a:extLst>
              <a:ext uri="{FF2B5EF4-FFF2-40B4-BE49-F238E27FC236}">
                <a16:creationId xmlns:a16="http://schemas.microsoft.com/office/drawing/2014/main" id="{F30955C4-7ED8-4AB1-8D2A-6EA22F67A975}"/>
              </a:ext>
            </a:extLst>
          </p:cNvPr>
          <p:cNvSpPr txBox="1"/>
          <p:nvPr/>
        </p:nvSpPr>
        <p:spPr>
          <a:xfrm>
            <a:off x="6800248" y="2905780"/>
            <a:ext cx="2188543" cy="738664"/>
          </a:xfrm>
          <a:prstGeom prst="rect">
            <a:avLst/>
          </a:prstGeom>
          <a:noFill/>
        </p:spPr>
        <p:txBody>
          <a:bodyPr wrap="square" rtlCol="0">
            <a:spAutoFit/>
          </a:bodyPr>
          <a:lstStyle/>
          <a:p>
            <a:r>
              <a:rPr lang="en-GB" sz="1400" i="1" dirty="0">
                <a:solidFill>
                  <a:srgbClr val="FF0000"/>
                </a:solidFill>
              </a:rPr>
              <a:t>The server function can be used in this client side component</a:t>
            </a:r>
          </a:p>
        </p:txBody>
      </p:sp>
      <p:sp>
        <p:nvSpPr>
          <p:cNvPr id="12" name="TextBox 11">
            <a:extLst>
              <a:ext uri="{FF2B5EF4-FFF2-40B4-BE49-F238E27FC236}">
                <a16:creationId xmlns:a16="http://schemas.microsoft.com/office/drawing/2014/main" id="{309B7125-48A1-B60A-363D-23DB38DDA6FA}"/>
              </a:ext>
            </a:extLst>
          </p:cNvPr>
          <p:cNvSpPr txBox="1"/>
          <p:nvPr/>
        </p:nvSpPr>
        <p:spPr>
          <a:xfrm>
            <a:off x="4851132" y="3970421"/>
            <a:ext cx="4271211" cy="2862322"/>
          </a:xfrm>
          <a:prstGeom prst="rect">
            <a:avLst/>
          </a:prstGeom>
          <a:solidFill>
            <a:schemeClr val="accent6">
              <a:lumMod val="20000"/>
              <a:lumOff val="80000"/>
            </a:schemeClr>
          </a:solidFill>
          <a:ln>
            <a:solidFill>
              <a:schemeClr val="tx1"/>
            </a:solidFill>
          </a:ln>
        </p:spPr>
        <p:txBody>
          <a:bodyPr wrap="square" rtlCol="0">
            <a:spAutoFit/>
          </a:bodyPr>
          <a:lstStyle/>
          <a:p>
            <a:r>
              <a:rPr lang="en-GB" sz="1200" b="1" dirty="0"/>
              <a:t>'use server’</a:t>
            </a:r>
          </a:p>
          <a:p>
            <a:endParaRPr lang="en-GB" sz="1200" dirty="0"/>
          </a:p>
          <a:p>
            <a:r>
              <a:rPr lang="en-GB" sz="1200" dirty="0"/>
              <a:t>export async function </a:t>
            </a:r>
            <a:r>
              <a:rPr lang="en-GB" sz="1200" dirty="0" err="1">
                <a:solidFill>
                  <a:srgbClr val="FF0000"/>
                </a:solidFill>
              </a:rPr>
              <a:t>createPhoto</a:t>
            </a:r>
            <a:r>
              <a:rPr lang="en-GB" sz="1200" dirty="0"/>
              <a:t>(data: </a:t>
            </a:r>
            <a:r>
              <a:rPr lang="en-GB" sz="1200" dirty="0" err="1"/>
              <a:t>IPhotoData</a:t>
            </a:r>
            <a:r>
              <a:rPr lang="en-GB" sz="1200" dirty="0"/>
              <a:t>) {</a:t>
            </a:r>
          </a:p>
          <a:p>
            <a:r>
              <a:rPr lang="en-GB" sz="1200" dirty="0"/>
              <a:t>    try {</a:t>
            </a:r>
          </a:p>
          <a:p>
            <a:r>
              <a:rPr lang="en-GB" sz="1200" dirty="0"/>
              <a:t>        </a:t>
            </a:r>
            <a:r>
              <a:rPr lang="en-GB" sz="1200" dirty="0" err="1"/>
              <a:t>const</a:t>
            </a:r>
            <a:r>
              <a:rPr lang="en-GB" sz="1200" dirty="0"/>
              <a:t> response = await fetch(</a:t>
            </a:r>
          </a:p>
          <a:p>
            <a:r>
              <a:rPr lang="en-GB" sz="1200" dirty="0"/>
              <a:t>                  'https://jsonplaceholder.typicode.com/photos', {</a:t>
            </a:r>
          </a:p>
          <a:p>
            <a:r>
              <a:rPr lang="en-GB" sz="1200" dirty="0"/>
              <a:t>            method: 'POST',</a:t>
            </a:r>
          </a:p>
          <a:p>
            <a:r>
              <a:rPr lang="en-GB" sz="1200" dirty="0"/>
              <a:t>            headers: {</a:t>
            </a:r>
          </a:p>
          <a:p>
            <a:r>
              <a:rPr lang="en-GB" sz="1200" dirty="0"/>
              <a:t>                'Content-Type': 'application/</a:t>
            </a:r>
            <a:r>
              <a:rPr lang="en-GB" sz="1200" dirty="0" err="1"/>
              <a:t>json</a:t>
            </a:r>
            <a:r>
              <a:rPr lang="en-GB" sz="1200" dirty="0"/>
              <a:t>'</a:t>
            </a:r>
          </a:p>
          <a:p>
            <a:r>
              <a:rPr lang="en-GB" sz="1200" dirty="0"/>
              <a:t>            },</a:t>
            </a:r>
          </a:p>
          <a:p>
            <a:r>
              <a:rPr lang="en-GB" sz="1200" dirty="0"/>
              <a:t>            body: </a:t>
            </a:r>
            <a:r>
              <a:rPr lang="en-GB" sz="1200" dirty="0" err="1"/>
              <a:t>JSON.stringify</a:t>
            </a:r>
            <a:r>
              <a:rPr lang="en-GB" sz="1200" dirty="0"/>
              <a:t>(data)</a:t>
            </a:r>
          </a:p>
          <a:p>
            <a:r>
              <a:rPr lang="en-GB" sz="1200" dirty="0"/>
              <a:t>        });</a:t>
            </a:r>
          </a:p>
          <a:p>
            <a:r>
              <a:rPr lang="en-GB" sz="1200" dirty="0"/>
              <a:t>         ……</a:t>
            </a:r>
          </a:p>
          <a:p>
            <a:r>
              <a:rPr lang="en-GB" sz="1200" dirty="0"/>
              <a:t>    }</a:t>
            </a:r>
          </a:p>
          <a:p>
            <a:r>
              <a:rPr lang="en-GB" sz="1200" dirty="0"/>
              <a:t>}</a:t>
            </a:r>
          </a:p>
        </p:txBody>
      </p:sp>
      <p:cxnSp>
        <p:nvCxnSpPr>
          <p:cNvPr id="13" name="Straight Arrow Connector 12">
            <a:extLst>
              <a:ext uri="{FF2B5EF4-FFF2-40B4-BE49-F238E27FC236}">
                <a16:creationId xmlns:a16="http://schemas.microsoft.com/office/drawing/2014/main" id="{46E64617-27A5-4295-0C60-8979F4BC371D}"/>
              </a:ext>
            </a:extLst>
          </p:cNvPr>
          <p:cNvCxnSpPr>
            <a:cxnSpLocks/>
          </p:cNvCxnSpPr>
          <p:nvPr/>
        </p:nvCxnSpPr>
        <p:spPr bwMode="auto">
          <a:xfrm flipH="1">
            <a:off x="6862813" y="3644444"/>
            <a:ext cx="418697" cy="749489"/>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Straight Arrow Connector 16">
            <a:extLst>
              <a:ext uri="{FF2B5EF4-FFF2-40B4-BE49-F238E27FC236}">
                <a16:creationId xmlns:a16="http://schemas.microsoft.com/office/drawing/2014/main" id="{673CB23C-0931-292B-4640-0597B28433B2}"/>
              </a:ext>
            </a:extLst>
          </p:cNvPr>
          <p:cNvCxnSpPr>
            <a:cxnSpLocks/>
          </p:cNvCxnSpPr>
          <p:nvPr/>
        </p:nvCxnSpPr>
        <p:spPr bwMode="auto">
          <a:xfrm>
            <a:off x="1636295" y="2502568"/>
            <a:ext cx="5092966" cy="710988"/>
          </a:xfrm>
          <a:prstGeom prst="straightConnector1">
            <a:avLst/>
          </a:prstGeom>
          <a:solidFill>
            <a:schemeClr val="accent1"/>
          </a:solidFill>
          <a:ln w="19050" cap="flat" cmpd="sng" algn="ctr">
            <a:solidFill>
              <a:srgbClr val="FF0000"/>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TextBox 19">
            <a:extLst>
              <a:ext uri="{FF2B5EF4-FFF2-40B4-BE49-F238E27FC236}">
                <a16:creationId xmlns:a16="http://schemas.microsoft.com/office/drawing/2014/main" id="{8C3BD2CD-62D5-17B9-8DDC-392432407213}"/>
              </a:ext>
            </a:extLst>
          </p:cNvPr>
          <p:cNvSpPr txBox="1"/>
          <p:nvPr/>
        </p:nvSpPr>
        <p:spPr>
          <a:xfrm>
            <a:off x="2568341" y="3939940"/>
            <a:ext cx="2396690" cy="523220"/>
          </a:xfrm>
          <a:prstGeom prst="rect">
            <a:avLst/>
          </a:prstGeom>
          <a:noFill/>
        </p:spPr>
        <p:txBody>
          <a:bodyPr wrap="square" rtlCol="0">
            <a:spAutoFit/>
          </a:bodyPr>
          <a:lstStyle/>
          <a:p>
            <a:r>
              <a:rPr lang="en-GB" sz="1400" i="1" dirty="0">
                <a:solidFill>
                  <a:srgbClr val="FF0000"/>
                </a:solidFill>
              </a:rPr>
              <a:t>Send the form data as JSON to the web service</a:t>
            </a:r>
          </a:p>
        </p:txBody>
      </p:sp>
      <p:sp>
        <p:nvSpPr>
          <p:cNvPr id="8" name="TextBox 7">
            <a:extLst>
              <a:ext uri="{FF2B5EF4-FFF2-40B4-BE49-F238E27FC236}">
                <a16:creationId xmlns:a16="http://schemas.microsoft.com/office/drawing/2014/main" id="{E21CB17B-7DB1-C674-6267-60E1F11752E5}"/>
              </a:ext>
            </a:extLst>
          </p:cNvPr>
          <p:cNvSpPr txBox="1"/>
          <p:nvPr/>
        </p:nvSpPr>
        <p:spPr>
          <a:xfrm>
            <a:off x="6169794" y="6174606"/>
            <a:ext cx="2396690" cy="523220"/>
          </a:xfrm>
          <a:prstGeom prst="rect">
            <a:avLst/>
          </a:prstGeom>
          <a:noFill/>
        </p:spPr>
        <p:txBody>
          <a:bodyPr wrap="square" rtlCol="0">
            <a:spAutoFit/>
          </a:bodyPr>
          <a:lstStyle/>
          <a:p>
            <a:r>
              <a:rPr lang="en-GB" sz="1400" i="1" dirty="0">
                <a:solidFill>
                  <a:srgbClr val="FF0000"/>
                </a:solidFill>
              </a:rPr>
              <a:t>This AJAX call is made from the client</a:t>
            </a:r>
          </a:p>
        </p:txBody>
      </p:sp>
    </p:spTree>
    <p:extLst>
      <p:ext uri="{BB962C8B-B14F-4D97-AF65-F5344CB8AC3E}">
        <p14:creationId xmlns:p14="http://schemas.microsoft.com/office/powerpoint/2010/main" val="4227754318"/>
      </p:ext>
    </p:extLst>
  </p:cSld>
  <p:clrMapOvr>
    <a:masterClrMapping/>
  </p:clrMapOvr>
</p:sld>
</file>

<file path=ppt/theme/theme1.xml><?xml version="1.0" encoding="utf-8"?>
<a:theme xmlns:a="http://schemas.openxmlformats.org/drawingml/2006/main" name="os-slides">
  <a:themeElements>
    <a:clrScheme name="">
      <a:dk1>
        <a:srgbClr val="660066"/>
      </a:dk1>
      <a:lt1>
        <a:srgbClr val="FFFFFF"/>
      </a:lt1>
      <a:dk2>
        <a:srgbClr val="006600"/>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fontScheme name="os-slid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lnDef>
  </a:objectDefaults>
  <a:extraClrSchemeLst>
    <a:extraClrScheme>
      <a:clrScheme name="os-slides 1">
        <a:dk1>
          <a:srgbClr val="000000"/>
        </a:dk1>
        <a:lt1>
          <a:srgbClr val="FFFFFF"/>
        </a:lt1>
        <a:dk2>
          <a:srgbClr val="6600CC"/>
        </a:dk2>
        <a:lt2>
          <a:srgbClr val="CCECFF"/>
        </a:lt2>
        <a:accent1>
          <a:srgbClr val="00FFCC"/>
        </a:accent1>
        <a:accent2>
          <a:srgbClr val="9933FF"/>
        </a:accent2>
        <a:accent3>
          <a:srgbClr val="B8AAE2"/>
        </a:accent3>
        <a:accent4>
          <a:srgbClr val="DADADA"/>
        </a:accent4>
        <a:accent5>
          <a:srgbClr val="AAFFE2"/>
        </a:accent5>
        <a:accent6>
          <a:srgbClr val="8A2DE7"/>
        </a:accent6>
        <a:hlink>
          <a:srgbClr val="660066"/>
        </a:hlink>
        <a:folHlink>
          <a:srgbClr val="006699"/>
        </a:folHlink>
      </a:clrScheme>
      <a:clrMap bg1="dk2" tx1="lt1" bg2="dk1" tx2="lt2" accent1="accent1" accent2="accent2" accent3="accent3" accent4="accent4" accent5="accent5" accent6="accent6" hlink="hlink" folHlink="folHlink"/>
    </a:extraClrScheme>
    <a:extraClrScheme>
      <a:clrScheme name="os-slides 2">
        <a:dk1>
          <a:srgbClr val="660066"/>
        </a:dk1>
        <a:lt1>
          <a:srgbClr val="FFFFFF"/>
        </a:lt1>
        <a:dk2>
          <a:srgbClr val="FF00FF"/>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clrMap bg1="lt1" tx1="dk1" bg2="lt2" tx2="dk2" accent1="accent1" accent2="accent2" accent3="accent3" accent4="accent4" accent5="accent5" accent6="accent6" hlink="hlink" folHlink="folHlink"/>
    </a:extraClrScheme>
    <a:extraClrScheme>
      <a:clrScheme name="os-slide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s-slides 4">
        <a:dk1>
          <a:srgbClr val="000000"/>
        </a:dk1>
        <a:lt1>
          <a:srgbClr val="FFFFFF"/>
        </a:lt1>
        <a:dk2>
          <a:srgbClr val="CC0099"/>
        </a:dk2>
        <a:lt2>
          <a:srgbClr val="FFCCFF"/>
        </a:lt2>
        <a:accent1>
          <a:srgbClr val="00FF00"/>
        </a:accent1>
        <a:accent2>
          <a:srgbClr val="9933FF"/>
        </a:accent2>
        <a:accent3>
          <a:srgbClr val="E2AACA"/>
        </a:accent3>
        <a:accent4>
          <a:srgbClr val="DADADA"/>
        </a:accent4>
        <a:accent5>
          <a:srgbClr val="AAFFAA"/>
        </a:accent5>
        <a:accent6>
          <a:srgbClr val="8A2DE7"/>
        </a:accent6>
        <a:hlink>
          <a:srgbClr val="660066"/>
        </a:hlink>
        <a:folHlink>
          <a:srgbClr val="006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3300"/>
    </a:dk1>
    <a:lt1>
      <a:srgbClr val="FFFFFF"/>
    </a:lt1>
    <a:dk2>
      <a:srgbClr val="0000FF"/>
    </a:dk2>
    <a:lt2>
      <a:srgbClr val="FFCC99"/>
    </a:lt2>
    <a:accent1>
      <a:srgbClr val="99FF99"/>
    </a:accent1>
    <a:accent2>
      <a:srgbClr val="CC66FF"/>
    </a:accent2>
    <a:accent3>
      <a:srgbClr val="FFFFFF"/>
    </a:accent3>
    <a:accent4>
      <a:srgbClr val="002A00"/>
    </a:accent4>
    <a:accent5>
      <a:srgbClr val="CAFFCA"/>
    </a:accent5>
    <a:accent6>
      <a:srgbClr val="B95CE7"/>
    </a:accent6>
    <a:hlink>
      <a:srgbClr val="FF99CC"/>
    </a:hlink>
    <a:folHlink>
      <a:srgbClr val="006600"/>
    </a:folHlink>
  </a:clrScheme>
</a:themeOverride>
</file>

<file path=docProps/app.xml><?xml version="1.0" encoding="utf-8"?>
<Properties xmlns="http://schemas.openxmlformats.org/officeDocument/2006/extended-properties" xmlns:vt="http://schemas.openxmlformats.org/officeDocument/2006/docPropsVTypes">
  <Template>C:\apps\Microsoft Office\Templates\Presentations\os-slides.pot</Template>
  <TotalTime>96602</TotalTime>
  <Words>6293</Words>
  <Application>Microsoft Office PowerPoint</Application>
  <PresentationFormat>On-screen Show (4:3)</PresentationFormat>
  <Paragraphs>843</Paragraphs>
  <Slides>54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Helvetica-Narrow</vt:lpstr>
      <vt:lpstr>Monotype Sorts</vt:lpstr>
      <vt:lpstr>Arial</vt:lpstr>
      <vt:lpstr>Helvetica</vt:lpstr>
      <vt:lpstr>Impact</vt:lpstr>
      <vt:lpstr>Times New Roman</vt:lpstr>
      <vt:lpstr>Wingdings</vt:lpstr>
      <vt:lpstr>os-slides</vt:lpstr>
      <vt:lpstr>React Next.js</vt:lpstr>
      <vt:lpstr>React Server Components</vt:lpstr>
      <vt:lpstr>Concepts</vt:lpstr>
      <vt:lpstr>Client Side Rendering</vt:lpstr>
      <vt:lpstr>Server Side Rendering</vt:lpstr>
      <vt:lpstr>Static Site Generation</vt:lpstr>
      <vt:lpstr>React Server Components</vt:lpstr>
      <vt:lpstr>Client vs Server Components</vt:lpstr>
      <vt:lpstr>Client Components</vt:lpstr>
      <vt:lpstr>Next.JS Framework</vt:lpstr>
      <vt:lpstr>What is Next.js?</vt:lpstr>
      <vt:lpstr>Install Next.js</vt:lpstr>
      <vt:lpstr>Typescript</vt:lpstr>
      <vt:lpstr>Exercise</vt:lpstr>
      <vt:lpstr>Absolute Imports and Module Path Aliases</vt:lpstr>
      <vt:lpstr>PowerPoint Presentation</vt:lpstr>
      <vt:lpstr>Exercise: layout.tsx</vt:lpstr>
      <vt:lpstr>Exercise: app/page.tsx</vt:lpstr>
      <vt:lpstr>Exercise: tsconfig.json</vt:lpstr>
      <vt:lpstr>Exercise: Add Client Side Component</vt:lpstr>
      <vt:lpstr>Exercise: Add Client Side Component</vt:lpstr>
      <vt:lpstr>Exercise: CSS</vt:lpstr>
      <vt:lpstr>Image</vt:lpstr>
      <vt:lpstr>Exercise: Image</vt:lpstr>
      <vt:lpstr>Nested Routing</vt:lpstr>
      <vt:lpstr>Layout</vt:lpstr>
      <vt:lpstr>Exercise: Add an “albums” Route</vt:lpstr>
      <vt:lpstr>Exercise: Link (Cont)</vt:lpstr>
      <vt:lpstr>Exercise: Using a Web Service</vt:lpstr>
      <vt:lpstr>Exercise: Routing Parameters</vt:lpstr>
      <vt:lpstr>Exercise: Reading Routing Parameter</vt:lpstr>
      <vt:lpstr>Streaming</vt:lpstr>
      <vt:lpstr>loading.tsx</vt:lpstr>
      <vt:lpstr>Exercise: &lt;Suspense&gt;</vt:lpstr>
      <vt:lpstr>Exercise: photolist.tsx</vt:lpstr>
      <vt:lpstr>Exercise: photolistskeleton.tsx</vt:lpstr>
      <vt:lpstr>Exercise: Server Functions</vt:lpstr>
      <vt:lpstr>Exercise: Add Album</vt:lpstr>
      <vt:lpstr>Exercise: Add Album (Cont)</vt:lpstr>
      <vt:lpstr>CROSS ORIGIN POST</vt:lpstr>
      <vt:lpstr>Exercise: Add Album (Cont)</vt:lpstr>
      <vt:lpstr>Exercise: Add Album (Cont)</vt:lpstr>
      <vt:lpstr>Exercise: Server Function</vt:lpstr>
      <vt:lpstr>Exercise: Server Function (Cont)</vt:lpstr>
      <vt:lpstr>Exercise: Server Action</vt:lpstr>
      <vt:lpstr>Exercise: Server Action</vt:lpstr>
      <vt:lpstr>Alternative…</vt:lpstr>
      <vt:lpstr>Alternative….(Cont)</vt:lpstr>
      <vt:lpstr>Alternative…(Cont)</vt:lpstr>
      <vt:lpstr>Server Side vs Client Side</vt:lpstr>
      <vt:lpstr>Client Component with Library</vt:lpstr>
      <vt:lpstr>Example</vt:lpstr>
      <vt:lpstr>Example: AJAX</vt:lpstr>
      <vt:lpstr>Example: Server Function</vt:lpstr>
    </vt:vector>
  </TitlesOfParts>
  <Company>SIHE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WAN Introduction</dc:title>
  <dc:creator>Michael Dacey</dc:creator>
  <cp:lastModifiedBy>Michael Dacey</cp:lastModifiedBy>
  <cp:revision>1717</cp:revision>
  <cp:lastPrinted>2001-06-14T13:58:17Z</cp:lastPrinted>
  <dcterms:created xsi:type="dcterms:W3CDTF">1999-06-25T18:38:26Z</dcterms:created>
  <dcterms:modified xsi:type="dcterms:W3CDTF">2025-03-20T18:42:13Z</dcterms:modified>
</cp:coreProperties>
</file>