
<file path=[Content_Types].xml><?xml version="1.0" encoding="utf-8"?>
<Types xmlns="http://schemas.openxmlformats.org/package/2006/content-types">
  <Override PartName="/ppt/slides/slide17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s/slide22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6.xml" ContentType="application/vnd.openxmlformats-officedocument.presentationml.slideLayout+xml"/>
  <Override PartName="/ppt/presentation.xml" ContentType="application/vnd.openxmlformats-officedocument.presentationml.presentation.main+xml"/>
  <Override PartName="/docProps/app.xml" ContentType="application/vnd.openxmlformats-officedocument.extended-properties+xml"/>
  <Override PartName="/ppt/slides/slide5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8.xml" ContentType="application/vnd.openxmlformats-officedocument.presentationml.slide+xml"/>
  <Override PartName="/ppt/slideLayouts/slideLayout7.xml" ContentType="application/vnd.openxmlformats-officedocument.presentationml.slideLayout+xml"/>
  <Override PartName="/ppt/presProps.xml" ContentType="application/vnd.openxmlformats-officedocument.presentationml.presProps+xml"/>
  <Default Extension="jpeg" ContentType="image/jpeg"/>
  <Override PartName="/ppt/slideLayouts/slideLayout3.xml" ContentType="application/vnd.openxmlformats-officedocument.presentationml.slideLayout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Layouts/slideLayout5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ppt/slides/slide1.xml" ContentType="application/vnd.openxmlformats-officedocument.presentationml.slide+xml"/>
  <Override PartName="/ppt/tableStyles.xml" ContentType="application/vnd.openxmlformats-officedocument.presentationml.tableStyles+xml"/>
  <Default Extension="xml" ContentType="application/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Masters/slideMaster1.xml" ContentType="application/vnd.openxmlformats-officedocument.presentationml.slideMaster+xml"/>
  <Override PartName="/ppt/slides/slide15.xml" ContentType="application/vnd.openxmlformats-officedocument.presentationml.slide+xml"/>
  <Override PartName="/ppt/viewProps.xml" ContentType="application/vnd.openxmlformats-officedocument.presentationml.viewProps+xml"/>
  <Default Extension="bin" ContentType="application/vnd.openxmlformats-officedocument.presentationml.printerSettings"/>
  <Default Extension="rels" ContentType="application/vnd.openxmlformats-package.relationships+xml"/>
  <Override PartName="/ppt/slides/slide9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6.xml" ContentType="application/vnd.openxmlformats-officedocument.presentationml.slide+xml"/>
  <Override PartName="/ppt/slides/slide16.xml" ContentType="application/vnd.openxmlformats-officedocument.presentationml.slide+xml"/>
  <Override PartName="/ppt/slides/slide19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r:id="rId1"/>
  </p:sldMasterIdLst>
  <p:sldIdLst>
    <p:sldId id="256" r:id="rId2"/>
    <p:sldId id="276" r:id="rId3"/>
    <p:sldId id="257" r:id="rId4"/>
    <p:sldId id="258" r:id="rId5"/>
    <p:sldId id="259" r:id="rId6"/>
    <p:sldId id="260" r:id="rId7"/>
    <p:sldId id="262" r:id="rId8"/>
    <p:sldId id="261" r:id="rId9"/>
    <p:sldId id="263" r:id="rId10"/>
    <p:sldId id="264" r:id="rId11"/>
    <p:sldId id="268" r:id="rId12"/>
    <p:sldId id="275" r:id="rId13"/>
    <p:sldId id="265" r:id="rId14"/>
    <p:sldId id="273" r:id="rId15"/>
    <p:sldId id="274" r:id="rId16"/>
    <p:sldId id="270" r:id="rId17"/>
    <p:sldId id="269" r:id="rId18"/>
    <p:sldId id="266" r:id="rId19"/>
    <p:sldId id="272" r:id="rId20"/>
    <p:sldId id="271" r:id="rId21"/>
    <p:sldId id="277" r:id="rId22"/>
    <p:sldId id="267" r:id="rId2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 showOutlineIcons="0">
    <p:restoredLeft sz="15620"/>
    <p:restoredTop sz="88075" autoAdjust="0"/>
  </p:normalViewPr>
  <p:slideViewPr>
    <p:cSldViewPr snapToGrid="0" snapToObjects="1">
      <p:cViewPr varScale="1">
        <p:scale>
          <a:sx n="95" d="100"/>
          <a:sy n="95" d="100"/>
        </p:scale>
        <p:origin x="-728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7" Type="http://schemas.openxmlformats.org/officeDocument/2006/relationships/slide" Target="slides/slide6.xml"/><Relationship Id="rId1" Type="http://schemas.openxmlformats.org/officeDocument/2006/relationships/slideMaster" Target="slideMasters/slideMaster1.xml"/><Relationship Id="rId24" Type="http://schemas.openxmlformats.org/officeDocument/2006/relationships/printerSettings" Target="printerSettings/printerSettings1.bin"/><Relationship Id="rId25" Type="http://schemas.openxmlformats.org/officeDocument/2006/relationships/presProps" Target="presProps.xml"/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0" Type="http://schemas.openxmlformats.org/officeDocument/2006/relationships/slide" Target="slides/slide9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9" Type="http://schemas.openxmlformats.org/officeDocument/2006/relationships/slide" Target="slides/slide8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7" Type="http://schemas.openxmlformats.org/officeDocument/2006/relationships/theme" Target="theme/theme1.xml"/><Relationship Id="rId14" Type="http://schemas.openxmlformats.org/officeDocument/2006/relationships/slide" Target="slides/slide13.xml"/><Relationship Id="rId23" Type="http://schemas.openxmlformats.org/officeDocument/2006/relationships/slide" Target="slides/slide22.xml"/><Relationship Id="rId4" Type="http://schemas.openxmlformats.org/officeDocument/2006/relationships/slide" Target="slides/slide3.xml"/><Relationship Id="rId28" Type="http://schemas.openxmlformats.org/officeDocument/2006/relationships/tableStyles" Target="tableStyles.xml"/><Relationship Id="rId26" Type="http://schemas.openxmlformats.org/officeDocument/2006/relationships/viewProps" Target="viewProps.xml"/><Relationship Id="rId11" Type="http://schemas.openxmlformats.org/officeDocument/2006/relationships/slide" Target="slides/slide10.xml"/><Relationship Id="rId6" Type="http://schemas.openxmlformats.org/officeDocument/2006/relationships/slide" Target="slides/slide5.xml"/><Relationship Id="rId16" Type="http://schemas.openxmlformats.org/officeDocument/2006/relationships/slide" Target="slides/slide15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2" Type="http://schemas.openxmlformats.org/officeDocument/2006/relationships/slide" Target="slides/slide21.xml"/><Relationship Id="rId21" Type="http://schemas.openxmlformats.org/officeDocument/2006/relationships/slide" Target="slides/slide20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1217-CDDB-DB48-A56D-FB12A0CE4A98}" type="datetimeFigureOut">
              <a:rPr lang="en-US" smtClean="0"/>
              <a:pPr/>
              <a:t>11/30/14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5EBBD-485E-7E4F-BC07-83980B6AFF3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1217-CDDB-DB48-A56D-FB12A0CE4A98}" type="datetimeFigureOut">
              <a:rPr lang="en-US" smtClean="0"/>
              <a:pPr/>
              <a:t>11/30/14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5EBBD-485E-7E4F-BC07-83980B6AFF3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1217-CDDB-DB48-A56D-FB12A0CE4A98}" type="datetimeFigureOut">
              <a:rPr lang="en-US" smtClean="0"/>
              <a:pPr/>
              <a:t>11/30/14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5EBBD-485E-7E4F-BC07-83980B6AFF3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1217-CDDB-DB48-A56D-FB12A0CE4A98}" type="datetimeFigureOut">
              <a:rPr lang="en-US" smtClean="0"/>
              <a:pPr/>
              <a:t>11/30/14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5EBBD-485E-7E4F-BC07-83980B6AFF3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1217-CDDB-DB48-A56D-FB12A0CE4A98}" type="datetimeFigureOut">
              <a:rPr lang="en-US" smtClean="0"/>
              <a:pPr/>
              <a:t>11/30/14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5EBBD-485E-7E4F-BC07-83980B6AFF3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1217-CDDB-DB48-A56D-FB12A0CE4A98}" type="datetimeFigureOut">
              <a:rPr lang="en-US" smtClean="0"/>
              <a:pPr/>
              <a:t>11/30/14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5EBBD-485E-7E4F-BC07-83980B6AFF3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1217-CDDB-DB48-A56D-FB12A0CE4A98}" type="datetimeFigureOut">
              <a:rPr lang="en-US" smtClean="0"/>
              <a:pPr/>
              <a:t>11/30/14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5EBBD-485E-7E4F-BC07-83980B6AFF3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1217-CDDB-DB48-A56D-FB12A0CE4A98}" type="datetimeFigureOut">
              <a:rPr lang="en-US" smtClean="0"/>
              <a:pPr/>
              <a:t>11/30/14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5EBBD-485E-7E4F-BC07-83980B6AFF3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1217-CDDB-DB48-A56D-FB12A0CE4A98}" type="datetimeFigureOut">
              <a:rPr lang="en-US" smtClean="0"/>
              <a:pPr/>
              <a:t>11/30/14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5EBBD-485E-7E4F-BC07-83980B6AFF3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1217-CDDB-DB48-A56D-FB12A0CE4A98}" type="datetimeFigureOut">
              <a:rPr lang="en-US" smtClean="0"/>
              <a:pPr/>
              <a:t>11/30/14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5EBBD-485E-7E4F-BC07-83980B6AFF3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D1217-CDDB-DB48-A56D-FB12A0CE4A98}" type="datetimeFigureOut">
              <a:rPr lang="en-US" smtClean="0"/>
              <a:pPr/>
              <a:t>11/30/14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5EBBD-485E-7E4F-BC07-83980B6AFF3E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4" Type="http://schemas.openxmlformats.org/officeDocument/2006/relationships/slideLayout" Target="../slideLayouts/slideLayout4.xml"/><Relationship Id="rId10" Type="http://schemas.openxmlformats.org/officeDocument/2006/relationships/slideLayout" Target="../slideLayouts/slideLayout10.xml"/><Relationship Id="rId5" Type="http://schemas.openxmlformats.org/officeDocument/2006/relationships/slideLayout" Target="../slideLayouts/slideLayout5.xml"/><Relationship Id="rId7" Type="http://schemas.openxmlformats.org/officeDocument/2006/relationships/slideLayout" Target="../slideLayouts/slideLayout7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9" Type="http://schemas.openxmlformats.org/officeDocument/2006/relationships/slideLayout" Target="../slideLayouts/slideLayout9.xml"/><Relationship Id="rId3" Type="http://schemas.openxmlformats.org/officeDocument/2006/relationships/slideLayout" Target="../slideLayouts/slideLayout3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0D1217-CDDB-DB48-A56D-FB12A0CE4A98}" type="datetimeFigureOut">
              <a:rPr lang="en-US" smtClean="0"/>
              <a:pPr/>
              <a:t>11/30/14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75EBBD-485E-7E4F-BC07-83980B6AFF3E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r:id="rId1"/>
    <p:sldLayoutId r:id="rId2"/>
    <p:sldLayoutId r:id="rId3"/>
    <p:sldLayoutId r:id="rId4"/>
    <p:sldLayoutId r:id="rId5"/>
    <p:sldLayoutId r:id="rId6"/>
    <p:sldLayoutId r:id="rId7"/>
    <p:sldLayoutId r:id="rId8"/>
    <p:sldLayoutId r:id="rId9"/>
    <p:sldLayoutId r:id="rId10"/>
    <p:sldLayoutId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4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jpeg"/><Relationship Id="rId3" Type="http://schemas.openxmlformats.org/officeDocument/2006/relationships/image" Target="../media/image6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4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.jpeg"/><Relationship Id="rId3" Type="http://schemas.openxmlformats.org/officeDocument/2006/relationships/image" Target="../media/image11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 smtClean="0"/>
              <a:t>Amrywiaeth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fewn</a:t>
            </a:r>
            <a:r>
              <a:rPr lang="en-US" dirty="0" smtClean="0"/>
              <a:t> </a:t>
            </a:r>
            <a:r>
              <a:rPr lang="en-US" dirty="0" err="1" smtClean="0"/>
              <a:t>Iddewiaeth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err="1" smtClean="0"/>
              <a:t>Enwadau</a:t>
            </a:r>
            <a:r>
              <a:rPr lang="en-US" dirty="0" smtClean="0"/>
              <a:t> </a:t>
            </a:r>
            <a:r>
              <a:rPr lang="en-US" dirty="0" err="1" smtClean="0"/>
              <a:t>Uniongred</a:t>
            </a:r>
            <a:r>
              <a:rPr lang="en-US" dirty="0" smtClean="0"/>
              <a:t>, </a:t>
            </a:r>
          </a:p>
          <a:p>
            <a:r>
              <a:rPr lang="en-US" dirty="0" err="1" smtClean="0"/>
              <a:t>Ceidwadol</a:t>
            </a:r>
            <a:r>
              <a:rPr lang="en-US" dirty="0" smtClean="0"/>
              <a:t> a </a:t>
            </a:r>
            <a:r>
              <a:rPr lang="en-US" dirty="0" err="1" smtClean="0"/>
              <a:t>Diwygiedig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ymbolsjewish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9161" y="613170"/>
            <a:ext cx="5299177" cy="5737506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>
                <a:solidFill>
                  <a:srgbClr val="FFFF00"/>
                </a:solidFill>
              </a:rPr>
              <a:t>Iddewiaeth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Uniongred</a:t>
            </a:r>
            <a:r>
              <a:rPr lang="en-US" dirty="0" smtClean="0">
                <a:solidFill>
                  <a:srgbClr val="FFFF00"/>
                </a:solidFill>
              </a:rPr>
              <a:t>: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‘</a:t>
            </a:r>
            <a:r>
              <a:rPr lang="en-US" dirty="0" err="1" smtClean="0"/>
              <a:t>Iddewiaeth</a:t>
            </a:r>
            <a:r>
              <a:rPr lang="en-US" dirty="0" smtClean="0"/>
              <a:t> </a:t>
            </a:r>
            <a:r>
              <a:rPr lang="en-US" dirty="0" err="1" smtClean="0"/>
              <a:t>Ffyddlon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Torah</a:t>
            </a:r>
            <a:r>
              <a:rPr lang="en-US" dirty="0" smtClean="0"/>
              <a:t>’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Mae </a:t>
            </a:r>
            <a:r>
              <a:rPr lang="en-US" dirty="0" err="1" smtClean="0"/>
              <a:t>uniongrededd</a:t>
            </a:r>
            <a:r>
              <a:rPr lang="en-US" dirty="0" smtClean="0"/>
              <a:t> </a:t>
            </a:r>
            <a:r>
              <a:rPr lang="en-US" dirty="0" err="1" smtClean="0"/>
              <a:t>traddodiadol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ceisio</a:t>
            </a:r>
            <a:r>
              <a:rPr lang="en-US" dirty="0" smtClean="0"/>
              <a:t> </a:t>
            </a:r>
            <a:r>
              <a:rPr lang="en-US" dirty="0" err="1" smtClean="0"/>
              <a:t>gwarchod</a:t>
            </a:r>
            <a:r>
              <a:rPr lang="en-US" dirty="0" smtClean="0"/>
              <a:t> </a:t>
            </a:r>
            <a:r>
              <a:rPr lang="en-US" dirty="0" err="1" smtClean="0"/>
              <a:t>traddodiadau</a:t>
            </a:r>
            <a:r>
              <a:rPr lang="en-US" dirty="0" smtClean="0"/>
              <a:t> ac </a:t>
            </a:r>
            <a:r>
              <a:rPr lang="en-US" dirty="0" err="1" smtClean="0"/>
              <a:t>arferion</a:t>
            </a:r>
            <a:r>
              <a:rPr lang="en-US" dirty="0" smtClean="0"/>
              <a:t> </a:t>
            </a:r>
            <a:r>
              <a:rPr lang="en-US" dirty="0" err="1" smtClean="0"/>
              <a:t>crefyddol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ffydd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. </a:t>
            </a:r>
          </a:p>
          <a:p>
            <a:r>
              <a:rPr lang="en-US" dirty="0" smtClean="0"/>
              <a:t>Mae </a:t>
            </a:r>
            <a:r>
              <a:rPr lang="en-US" dirty="0" err="1" smtClean="0"/>
              <a:t>uniongrededd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deillio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Iddewiaeth</a:t>
            </a:r>
            <a:r>
              <a:rPr lang="en-US" dirty="0" smtClean="0"/>
              <a:t> </a:t>
            </a:r>
            <a:r>
              <a:rPr lang="en-US" dirty="0" err="1" smtClean="0"/>
              <a:t>rabbinaidd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Derbynnir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Torah (</a:t>
            </a:r>
            <a:r>
              <a:rPr lang="en-US" dirty="0" err="1" smtClean="0"/>
              <a:t>llafar</a:t>
            </a:r>
            <a:r>
              <a:rPr lang="en-US" dirty="0" smtClean="0"/>
              <a:t> ac </a:t>
            </a:r>
            <a:r>
              <a:rPr lang="en-US" dirty="0" err="1" smtClean="0"/>
              <a:t>ysgrifenedig</a:t>
            </a:r>
            <a:r>
              <a:rPr lang="en-US" dirty="0" smtClean="0"/>
              <a:t>)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datguddiad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Dduw</a:t>
            </a:r>
            <a:r>
              <a:rPr lang="en-US" dirty="0" smtClean="0"/>
              <a:t>: </a:t>
            </a:r>
            <a:r>
              <a:rPr lang="en-US" dirty="0" err="1" smtClean="0"/>
              <a:t>rhoddwyd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Torah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gyfanrwydd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Dduw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Moses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Fynydd</a:t>
            </a:r>
            <a:r>
              <a:rPr lang="en-US" dirty="0" smtClean="0"/>
              <a:t> </a:t>
            </a:r>
            <a:r>
              <a:rPr lang="en-US" dirty="0" err="1" smtClean="0"/>
              <a:t>Seinai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Mae’r</a:t>
            </a:r>
            <a:r>
              <a:rPr lang="en-US" dirty="0" smtClean="0"/>
              <a:t> </a:t>
            </a:r>
            <a:r>
              <a:rPr lang="en-US" dirty="0" err="1" smtClean="0"/>
              <a:t>holl</a:t>
            </a:r>
            <a:r>
              <a:rPr lang="en-US" dirty="0" smtClean="0"/>
              <a:t> </a:t>
            </a:r>
            <a:r>
              <a:rPr lang="en-US" dirty="0" err="1" smtClean="0"/>
              <a:t>fanylion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gywir</a:t>
            </a:r>
            <a:r>
              <a:rPr lang="en-US" dirty="0" smtClean="0"/>
              <a:t> ac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cynrychioli’r</a:t>
            </a:r>
            <a:r>
              <a:rPr lang="en-US" dirty="0" smtClean="0"/>
              <a:t> </a:t>
            </a:r>
            <a:r>
              <a:rPr lang="en-US" dirty="0" err="1" smtClean="0"/>
              <a:t>gwirionedd</a:t>
            </a:r>
            <a:r>
              <a:rPr lang="en-US" dirty="0" smtClean="0"/>
              <a:t>;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llythrennol</a:t>
            </a:r>
            <a:r>
              <a:rPr lang="en-US" dirty="0" smtClean="0"/>
              <a:t> </a:t>
            </a:r>
            <a:r>
              <a:rPr lang="en-US" dirty="0" err="1" smtClean="0"/>
              <a:t>dyma</a:t>
            </a:r>
            <a:r>
              <a:rPr lang="en-US" dirty="0" smtClean="0"/>
              <a:t> ‘air </a:t>
            </a:r>
            <a:r>
              <a:rPr lang="en-US" dirty="0" err="1" smtClean="0"/>
              <a:t>Duw</a:t>
            </a:r>
            <a:r>
              <a:rPr lang="en-US" dirty="0" smtClean="0"/>
              <a:t>’ a </a:t>
            </a:r>
            <a:r>
              <a:rPr lang="en-US" dirty="0" err="1" smtClean="0"/>
              <a:t>anfonwyd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nefoedd</a:t>
            </a:r>
            <a:r>
              <a:rPr lang="en-US" dirty="0" smtClean="0"/>
              <a:t> </a:t>
            </a:r>
            <a:r>
              <a:rPr lang="en-US" dirty="0" smtClean="0"/>
              <a:t>(</a:t>
            </a:r>
            <a:r>
              <a:rPr lang="en-US" i="1" dirty="0" smtClean="0"/>
              <a:t>Torah min ha-</a:t>
            </a:r>
            <a:r>
              <a:rPr lang="en-US" i="1" dirty="0" err="1" smtClean="0"/>
              <a:t>shamayim</a:t>
            </a:r>
            <a:r>
              <a:rPr lang="en-US" dirty="0" smtClean="0"/>
              <a:t>)</a:t>
            </a:r>
            <a:r>
              <a:rPr lang="en-US" dirty="0" smtClean="0"/>
              <a:t> ac a </a:t>
            </a:r>
            <a:r>
              <a:rPr lang="en-US" dirty="0" err="1" smtClean="0"/>
              <a:t>gofnodwyd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Moses.</a:t>
            </a:r>
          </a:p>
          <a:p>
            <a:r>
              <a:rPr lang="en-US" dirty="0" err="1" smtClean="0"/>
              <a:t>Mae’r</a:t>
            </a:r>
            <a:r>
              <a:rPr lang="en-US" dirty="0" smtClean="0"/>
              <a:t> Torah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meddu</a:t>
            </a:r>
            <a:r>
              <a:rPr lang="en-US" dirty="0" smtClean="0"/>
              <a:t> </a:t>
            </a:r>
            <a:r>
              <a:rPr lang="en-US" dirty="0" err="1" smtClean="0"/>
              <a:t>awdurdod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barhaus</a:t>
            </a:r>
            <a:r>
              <a:rPr lang="en-US" dirty="0" smtClean="0"/>
              <a:t> ac </a:t>
            </a:r>
            <a:r>
              <a:rPr lang="en-US" dirty="0" err="1" smtClean="0"/>
              <a:t>fe’i</a:t>
            </a:r>
            <a:r>
              <a:rPr lang="en-US" dirty="0" smtClean="0"/>
              <a:t> </a:t>
            </a:r>
            <a:r>
              <a:rPr lang="en-US" dirty="0" err="1" smtClean="0"/>
              <a:t>dehonglir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modd</a:t>
            </a:r>
            <a:r>
              <a:rPr lang="en-US" dirty="0" smtClean="0"/>
              <a:t> </a:t>
            </a:r>
            <a:r>
              <a:rPr lang="en-US" dirty="0" err="1" smtClean="0"/>
              <a:t>llythrennol</a:t>
            </a:r>
            <a:r>
              <a:rPr lang="en-US" dirty="0" smtClean="0"/>
              <a:t>. </a:t>
            </a:r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Gwreiddiau</a:t>
            </a:r>
            <a:r>
              <a:rPr lang="en-US" dirty="0" smtClean="0"/>
              <a:t> </a:t>
            </a:r>
            <a:r>
              <a:rPr lang="en-US" dirty="0" err="1" smtClean="0"/>
              <a:t>Iddewiaeth</a:t>
            </a:r>
            <a:r>
              <a:rPr lang="en-US" dirty="0" smtClean="0"/>
              <a:t> </a:t>
            </a:r>
            <a:r>
              <a:rPr lang="en-US" dirty="0" err="1" smtClean="0"/>
              <a:t>Uniongred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err="1" smtClean="0"/>
              <a:t>Diwedd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18fed </a:t>
            </a:r>
            <a:r>
              <a:rPr lang="en-US" dirty="0" err="1" smtClean="0"/>
              <a:t>ganrif</a:t>
            </a:r>
            <a:r>
              <a:rPr lang="en-US" dirty="0" smtClean="0"/>
              <a:t>: </a:t>
            </a:r>
            <a:r>
              <a:rPr lang="en-US" dirty="0" err="1" smtClean="0"/>
              <a:t>ymateb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Oes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Goleuedigaeth</a:t>
            </a:r>
            <a:r>
              <a:rPr lang="en-US" dirty="0" smtClean="0"/>
              <a:t> </a:t>
            </a:r>
            <a:r>
              <a:rPr lang="en-US" dirty="0" smtClean="0"/>
              <a:t>(</a:t>
            </a:r>
            <a:r>
              <a:rPr lang="en-US" dirty="0" smtClean="0"/>
              <a:t>=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meddu</a:t>
            </a:r>
            <a:r>
              <a:rPr lang="en-US" dirty="0" smtClean="0"/>
              <a:t> </a:t>
            </a:r>
            <a:r>
              <a:rPr lang="en-US" dirty="0" err="1" smtClean="0"/>
              <a:t>hawliau</a:t>
            </a:r>
            <a:r>
              <a:rPr lang="en-US" dirty="0" smtClean="0"/>
              <a:t> </a:t>
            </a:r>
            <a:r>
              <a:rPr lang="en-US" dirty="0" err="1" smtClean="0"/>
              <a:t>sifil</a:t>
            </a:r>
            <a:r>
              <a:rPr lang="en-US" dirty="0" smtClean="0"/>
              <a:t> </a:t>
            </a:r>
            <a:r>
              <a:rPr lang="en-US" dirty="0" err="1" smtClean="0"/>
              <a:t>llawn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rhyddid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fod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aelodau</a:t>
            </a:r>
            <a:r>
              <a:rPr lang="en-US" dirty="0" smtClean="0"/>
              <a:t> </a:t>
            </a:r>
            <a:r>
              <a:rPr lang="en-US" dirty="0" err="1" smtClean="0"/>
              <a:t>llawn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gymdeithas</a:t>
            </a:r>
            <a:r>
              <a:rPr lang="en-US" dirty="0" smtClean="0"/>
              <a:t> </a:t>
            </a:r>
            <a:r>
              <a:rPr lang="en-US" dirty="0" err="1" smtClean="0"/>
              <a:t>ehangach</a:t>
            </a:r>
            <a:r>
              <a:rPr lang="en-US" dirty="0" smtClean="0"/>
              <a:t>)</a:t>
            </a:r>
            <a:r>
              <a:rPr lang="en-US" dirty="0" smtClean="0"/>
              <a:t>.</a:t>
            </a:r>
            <a:endParaRPr lang="en-US" dirty="0" smtClean="0"/>
          </a:p>
          <a:p>
            <a:r>
              <a:rPr lang="en-US" dirty="0" err="1" smtClean="0">
                <a:solidFill>
                  <a:srgbClr val="FFFF00"/>
                </a:solidFill>
              </a:rPr>
              <a:t>Goleuedigaeth</a:t>
            </a:r>
            <a:r>
              <a:rPr lang="en-US" dirty="0" smtClean="0">
                <a:solidFill>
                  <a:srgbClr val="FFFF00"/>
                </a:solidFill>
              </a:rPr>
              <a:t>: </a:t>
            </a:r>
            <a:r>
              <a:rPr lang="en-US" dirty="0" err="1" smtClean="0">
                <a:solidFill>
                  <a:srgbClr val="FFFF00"/>
                </a:solidFill>
              </a:rPr>
              <a:t>annog</a:t>
            </a:r>
            <a:r>
              <a:rPr lang="en-US" dirty="0" smtClean="0">
                <a:solidFill>
                  <a:srgbClr val="FFFF00"/>
                </a:solidFill>
              </a:rPr>
              <a:t> a </a:t>
            </a:r>
            <a:r>
              <a:rPr lang="en-US" dirty="0" err="1" smtClean="0">
                <a:solidFill>
                  <a:srgbClr val="FFFF00"/>
                </a:solidFill>
              </a:rPr>
              <a:t>hyrwyddo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rheswm</a:t>
            </a:r>
            <a:r>
              <a:rPr lang="en-US" dirty="0" smtClean="0">
                <a:solidFill>
                  <a:srgbClr val="FFFF00"/>
                </a:solidFill>
              </a:rPr>
              <a:t>, </a:t>
            </a:r>
            <a:r>
              <a:rPr lang="en-US" dirty="0" err="1" smtClean="0">
                <a:solidFill>
                  <a:srgbClr val="FFFF00"/>
                </a:solidFill>
              </a:rPr>
              <a:t>goddefgarwch</a:t>
            </a:r>
            <a:r>
              <a:rPr lang="en-US" dirty="0" smtClean="0">
                <a:solidFill>
                  <a:srgbClr val="FFFF00"/>
                </a:solidFill>
              </a:rPr>
              <a:t> a </a:t>
            </a:r>
            <a:r>
              <a:rPr lang="en-US" dirty="0" err="1" smtClean="0">
                <a:solidFill>
                  <a:srgbClr val="FFFF00"/>
                </a:solidFill>
              </a:rPr>
              <a:t>moesoldeb</a:t>
            </a:r>
            <a:r>
              <a:rPr lang="en-US" dirty="0" smtClean="0">
                <a:solidFill>
                  <a:srgbClr val="FFFF00"/>
                </a:solidFill>
              </a:rPr>
              <a:t>. Yr </a:t>
            </a:r>
            <a:r>
              <a:rPr lang="en-US" dirty="0" err="1" smtClean="0">
                <a:solidFill>
                  <a:srgbClr val="FFFF00"/>
                </a:solidFill>
              </a:rPr>
              <a:t>oed</a:t>
            </a:r>
            <a:r>
              <a:rPr lang="en-US" dirty="0" err="1" smtClean="0">
                <a:solidFill>
                  <a:srgbClr val="FFFF00"/>
                </a:solidFill>
              </a:rPr>
              <a:t>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gyfystyr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â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moderneiddio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Iddewiaeth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er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mwyn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sicrhau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integreiddiad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gwleidyddol</a:t>
            </a:r>
            <a:r>
              <a:rPr lang="en-US" dirty="0" smtClean="0">
                <a:solidFill>
                  <a:srgbClr val="FFFF00"/>
                </a:solidFill>
              </a:rPr>
              <a:t> a </a:t>
            </a:r>
            <a:r>
              <a:rPr lang="en-US" dirty="0" err="1" smtClean="0">
                <a:solidFill>
                  <a:srgbClr val="FFFF00"/>
                </a:solidFill>
              </a:rPr>
              <a:t>chymdeithasol</a:t>
            </a:r>
            <a:r>
              <a:rPr lang="en-US" dirty="0" smtClean="0">
                <a:solidFill>
                  <a:srgbClr val="FFFF00"/>
                </a:solidFill>
              </a:rPr>
              <a:t>.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</a:p>
          <a:p>
            <a:r>
              <a:rPr lang="en-US" dirty="0" err="1" smtClean="0"/>
              <a:t>Defnyddiwyd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term ‘</a:t>
            </a:r>
            <a:r>
              <a:rPr lang="en-US" dirty="0" err="1" smtClean="0"/>
              <a:t>uniongred</a:t>
            </a:r>
            <a:r>
              <a:rPr lang="en-US" dirty="0" smtClean="0"/>
              <a:t>’ am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tro</a:t>
            </a:r>
            <a:r>
              <a:rPr lang="en-US" dirty="0" smtClean="0"/>
              <a:t> </a:t>
            </a:r>
            <a:r>
              <a:rPr lang="en-US" dirty="0" err="1" smtClean="0"/>
              <a:t>cyntaf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yr </a:t>
            </a:r>
            <a:r>
              <a:rPr lang="en-US" dirty="0" err="1" smtClean="0"/>
              <a:t>Almaen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1807, a </a:t>
            </a:r>
            <a:r>
              <a:rPr lang="en-US" dirty="0" err="1" smtClean="0"/>
              <a:t>hynny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Ddiwygwyr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ddisgrifio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traddodiadol</a:t>
            </a:r>
            <a:r>
              <a:rPr lang="en-US" dirty="0" smtClean="0"/>
              <a:t> </a:t>
            </a:r>
            <a:r>
              <a:rPr lang="en-US" dirty="0" err="1" smtClean="0"/>
              <a:t>oedd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gwrthwynebu</a:t>
            </a:r>
            <a:r>
              <a:rPr lang="en-US" dirty="0" smtClean="0"/>
              <a:t> </a:t>
            </a:r>
            <a:r>
              <a:rPr lang="en-US" dirty="0" err="1" smtClean="0"/>
              <a:t>newidiadau</a:t>
            </a:r>
            <a:r>
              <a:rPr lang="en-US" dirty="0" smtClean="0"/>
              <a:t> a </a:t>
            </a:r>
            <a:r>
              <a:rPr lang="en-US" dirty="0" err="1" smtClean="0"/>
              <a:t>diwygiadau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byd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bywyd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. </a:t>
            </a:r>
          </a:p>
          <a:p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boblogaidd</a:t>
            </a:r>
            <a:r>
              <a:rPr lang="en-US" dirty="0" smtClean="0"/>
              <a:t> </a:t>
            </a:r>
            <a:r>
              <a:rPr lang="en-US" dirty="0" err="1" smtClean="0"/>
              <a:t>ymhlith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Dwyrain</a:t>
            </a:r>
            <a:r>
              <a:rPr lang="en-US" dirty="0" smtClean="0"/>
              <a:t> </a:t>
            </a:r>
            <a:r>
              <a:rPr lang="en-US" dirty="0" err="1" smtClean="0"/>
              <a:t>Ewrop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ystod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18fed </a:t>
            </a:r>
            <a:r>
              <a:rPr lang="en-US" dirty="0" err="1" smtClean="0"/>
              <a:t>a’r</a:t>
            </a:r>
            <a:r>
              <a:rPr lang="en-US" dirty="0" smtClean="0"/>
              <a:t> 19eg </a:t>
            </a:r>
            <a:r>
              <a:rPr lang="en-US" dirty="0" err="1" smtClean="0"/>
              <a:t>ganrif</a:t>
            </a:r>
            <a:r>
              <a:rPr lang="en-US" dirty="0" smtClean="0"/>
              <a:t>. </a:t>
            </a:r>
            <a:endParaRPr lang="en-US" dirty="0" smtClean="0"/>
          </a:p>
          <a:p>
            <a:r>
              <a:rPr lang="en-US" dirty="0" err="1" smtClean="0"/>
              <a:t>Mae’n</a:t>
            </a:r>
            <a:r>
              <a:rPr lang="en-US" dirty="0" smtClean="0"/>
              <a:t> </a:t>
            </a:r>
            <a:r>
              <a:rPr lang="en-US" dirty="0" err="1" smtClean="0"/>
              <a:t>cynnwys</a:t>
            </a:r>
            <a:r>
              <a:rPr lang="en-US" dirty="0" smtClean="0"/>
              <a:t> </a:t>
            </a:r>
            <a:r>
              <a:rPr lang="en-US" dirty="0" err="1" smtClean="0"/>
              <a:t>nifer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fudiadau</a:t>
            </a:r>
            <a:r>
              <a:rPr lang="en-US" dirty="0" smtClean="0"/>
              <a:t>,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gynnwys</a:t>
            </a:r>
            <a:r>
              <a:rPr lang="en-US" dirty="0" smtClean="0"/>
              <a:t> </a:t>
            </a:r>
            <a:r>
              <a:rPr lang="en-US" dirty="0" err="1" smtClean="0"/>
              <a:t>sectau</a:t>
            </a:r>
            <a:r>
              <a:rPr lang="en-US" dirty="0" smtClean="0"/>
              <a:t> </a:t>
            </a:r>
            <a:r>
              <a:rPr lang="en-US" dirty="0" err="1" smtClean="0"/>
              <a:t>Hasidig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i="1" dirty="0" err="1" smtClean="0"/>
              <a:t>mitnagdim</a:t>
            </a:r>
            <a:r>
              <a:rPr lang="en-US" i="1" dirty="0" smtClean="0"/>
              <a:t> </a:t>
            </a:r>
            <a:r>
              <a:rPr lang="en-US" dirty="0" smtClean="0"/>
              <a:t>(</a:t>
            </a:r>
            <a:r>
              <a:rPr lang="en-US" dirty="0" err="1" smtClean="0"/>
              <a:t>gwrthwynebwyr</a:t>
            </a:r>
            <a:r>
              <a:rPr lang="en-US" dirty="0" smtClean="0"/>
              <a:t> Hasidim,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rhoi</a:t>
            </a:r>
            <a:r>
              <a:rPr lang="en-US" dirty="0" smtClean="0"/>
              <a:t> </a:t>
            </a:r>
            <a:r>
              <a:rPr lang="en-US" dirty="0" err="1" smtClean="0"/>
              <a:t>pwyslais</a:t>
            </a:r>
            <a:r>
              <a:rPr lang="en-US" dirty="0" smtClean="0"/>
              <a:t> </a:t>
            </a:r>
            <a:r>
              <a:rPr lang="en-US" dirty="0" err="1" smtClean="0"/>
              <a:t>arbennig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astudio’r</a:t>
            </a:r>
            <a:r>
              <a:rPr lang="en-US" dirty="0" smtClean="0"/>
              <a:t> </a:t>
            </a:r>
            <a:r>
              <a:rPr lang="en-US" i="1" dirty="0" err="1" smtClean="0"/>
              <a:t>halakhah</a:t>
            </a:r>
            <a:r>
              <a:rPr lang="en-US" dirty="0" smtClean="0"/>
              <a:t>).</a:t>
            </a:r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Datblygiad</a:t>
            </a:r>
            <a:r>
              <a:rPr lang="en-US" dirty="0" smtClean="0"/>
              <a:t> </a:t>
            </a:r>
            <a:r>
              <a:rPr lang="en-US" dirty="0" err="1" smtClean="0"/>
              <a:t>Iddewiaeth</a:t>
            </a:r>
            <a:r>
              <a:rPr lang="en-US" dirty="0" smtClean="0"/>
              <a:t> </a:t>
            </a:r>
            <a:r>
              <a:rPr lang="en-US" dirty="0" err="1" smtClean="0"/>
              <a:t>Uniongred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err="1" smtClean="0"/>
              <a:t>Gwnaethpwyd</a:t>
            </a:r>
            <a:r>
              <a:rPr lang="en-US" dirty="0" smtClean="0"/>
              <a:t> </a:t>
            </a:r>
            <a:r>
              <a:rPr lang="en-US" dirty="0" err="1" smtClean="0"/>
              <a:t>peth</a:t>
            </a:r>
            <a:r>
              <a:rPr lang="en-US" dirty="0" smtClean="0"/>
              <a:t> </a:t>
            </a:r>
            <a:r>
              <a:rPr lang="en-US" dirty="0" err="1" smtClean="0"/>
              <a:t>ymgais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sicrhau</a:t>
            </a:r>
            <a:r>
              <a:rPr lang="en-US" dirty="0" smtClean="0"/>
              <a:t> </a:t>
            </a:r>
            <a:r>
              <a:rPr lang="en-US" dirty="0" err="1" smtClean="0"/>
              <a:t>integreiddiad</a:t>
            </a:r>
            <a:r>
              <a:rPr lang="en-US" dirty="0" smtClean="0"/>
              <a:t> </a:t>
            </a:r>
            <a:r>
              <a:rPr lang="en-US" dirty="0" smtClean="0"/>
              <a:t>(</a:t>
            </a:r>
            <a:r>
              <a:rPr lang="en-US" dirty="0" err="1" smtClean="0"/>
              <a:t>cyfuno</a:t>
            </a:r>
            <a:r>
              <a:rPr lang="en-US" dirty="0" smtClean="0"/>
              <a:t> </a:t>
            </a:r>
            <a:r>
              <a:rPr lang="en-US" dirty="0" err="1" smtClean="0"/>
              <a:t>gwerthoedd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 </a:t>
            </a:r>
            <a:r>
              <a:rPr lang="en-US" dirty="0" err="1" smtClean="0"/>
              <a:t>traddodiadol</a:t>
            </a:r>
            <a:r>
              <a:rPr lang="en-US" dirty="0" smtClean="0"/>
              <a:t> a </a:t>
            </a:r>
            <a:r>
              <a:rPr lang="en-US" dirty="0" err="1" smtClean="0"/>
              <a:t>chyfoes</a:t>
            </a:r>
            <a:r>
              <a:rPr lang="en-US" dirty="0" smtClean="0"/>
              <a:t>)</a:t>
            </a:r>
            <a:r>
              <a:rPr lang="en-US" dirty="0" smtClean="0"/>
              <a:t>:</a:t>
            </a:r>
            <a:r>
              <a:rPr lang="en-US" dirty="0" smtClean="0"/>
              <a:t> synthesis </a:t>
            </a:r>
            <a:r>
              <a:rPr lang="en-US" dirty="0" err="1" smtClean="0"/>
              <a:t>rhwng</a:t>
            </a:r>
            <a:r>
              <a:rPr lang="en-US" dirty="0" smtClean="0"/>
              <a:t> </a:t>
            </a:r>
            <a:r>
              <a:rPr lang="en-US" dirty="0" err="1" smtClean="0"/>
              <a:t>traddodiad</a:t>
            </a:r>
            <a:r>
              <a:rPr lang="en-US" dirty="0" smtClean="0"/>
              <a:t> a </a:t>
            </a:r>
            <a:r>
              <a:rPr lang="en-US" dirty="0" err="1" smtClean="0"/>
              <a:t>diwylliant</a:t>
            </a:r>
            <a:r>
              <a:rPr lang="en-US" dirty="0" smtClean="0"/>
              <a:t> </a:t>
            </a:r>
            <a:r>
              <a:rPr lang="en-US" dirty="0" err="1" smtClean="0"/>
              <a:t>cyffredinol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Mudiad</a:t>
            </a:r>
            <a:r>
              <a:rPr lang="en-US" dirty="0" smtClean="0"/>
              <a:t> neo-</a:t>
            </a:r>
            <a:r>
              <a:rPr lang="en-US" dirty="0" err="1" smtClean="0"/>
              <a:t>uniongred</a:t>
            </a:r>
            <a:r>
              <a:rPr lang="en-US" dirty="0" smtClean="0"/>
              <a:t> (</a:t>
            </a:r>
            <a:r>
              <a:rPr lang="en-US" dirty="0" err="1" smtClean="0"/>
              <a:t>e</a:t>
            </a:r>
            <a:r>
              <a:rPr lang="en-US" dirty="0" err="1" smtClean="0"/>
              <a:t>.e</a:t>
            </a:r>
            <a:r>
              <a:rPr lang="en-US" dirty="0" smtClean="0"/>
              <a:t>.</a:t>
            </a:r>
            <a:r>
              <a:rPr lang="en-US" dirty="0" smtClean="0"/>
              <a:t>,</a:t>
            </a:r>
            <a:r>
              <a:rPr lang="en-US" dirty="0" smtClean="0"/>
              <a:t>  </a:t>
            </a:r>
            <a:r>
              <a:rPr lang="en-US" dirty="0" err="1" smtClean="0"/>
              <a:t>y</a:t>
            </a:r>
            <a:r>
              <a:rPr lang="en-US" dirty="0" smtClean="0"/>
              <a:t> rabbi </a:t>
            </a:r>
            <a:r>
              <a:rPr lang="en-US" dirty="0" err="1" smtClean="0"/>
              <a:t>Almaenig</a:t>
            </a:r>
            <a:r>
              <a:rPr lang="en-US" dirty="0" smtClean="0"/>
              <a:t> Samson </a:t>
            </a:r>
            <a:r>
              <a:rPr lang="en-US" dirty="0" smtClean="0"/>
              <a:t>Raphael Hirsch, </a:t>
            </a:r>
            <a:r>
              <a:rPr lang="en-US" dirty="0" err="1" smtClean="0"/>
              <a:t>Azriel</a:t>
            </a:r>
            <a:r>
              <a:rPr lang="en-US" dirty="0" smtClean="0"/>
              <a:t> </a:t>
            </a:r>
            <a:r>
              <a:rPr lang="en-US" dirty="0" err="1" smtClean="0"/>
              <a:t>Hildesheimer</a:t>
            </a:r>
            <a:r>
              <a:rPr lang="en-US" dirty="0" smtClean="0"/>
              <a:t>): </a:t>
            </a:r>
            <a:r>
              <a:rPr lang="en-US" dirty="0" smtClean="0"/>
              <a:t>‘Torah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cydfynd</a:t>
            </a:r>
            <a:r>
              <a:rPr lang="en-US" dirty="0" smtClean="0"/>
              <a:t> </a:t>
            </a:r>
            <a:r>
              <a:rPr lang="en-US" dirty="0" err="1" smtClean="0"/>
              <a:t>gyda</a:t>
            </a:r>
            <a:r>
              <a:rPr lang="en-US" dirty="0" smtClean="0"/>
              <a:t> </a:t>
            </a:r>
            <a:r>
              <a:rPr lang="en-US" dirty="0" err="1" smtClean="0"/>
              <a:t>ffordd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wla</a:t>
            </a:r>
            <a:r>
              <a:rPr lang="en-US" dirty="0" err="1" smtClean="0"/>
              <a:t>d</a:t>
            </a:r>
            <a:r>
              <a:rPr lang="en-US" dirty="0" smtClean="0"/>
              <a:t>’.</a:t>
            </a:r>
            <a:endParaRPr lang="en-US" dirty="0" smtClean="0"/>
          </a:p>
          <a:p>
            <a:r>
              <a:rPr lang="en-US" dirty="0" smtClean="0"/>
              <a:t>Mae </a:t>
            </a:r>
            <a:r>
              <a:rPr lang="en-US" dirty="0" err="1" smtClean="0"/>
              <a:t>hyn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arwain</a:t>
            </a:r>
            <a:r>
              <a:rPr lang="en-US" dirty="0" smtClean="0"/>
              <a:t> at </a:t>
            </a:r>
            <a:r>
              <a:rPr lang="en-US" dirty="0" err="1" smtClean="0"/>
              <a:t>uniongrededd</a:t>
            </a:r>
            <a:r>
              <a:rPr lang="en-US" dirty="0" smtClean="0"/>
              <a:t> </a:t>
            </a:r>
            <a:r>
              <a:rPr lang="en-US" dirty="0" err="1" smtClean="0"/>
              <a:t>mwy</a:t>
            </a:r>
            <a:r>
              <a:rPr lang="en-US" dirty="0" smtClean="0"/>
              <a:t> ‘</a:t>
            </a:r>
            <a:r>
              <a:rPr lang="en-US" dirty="0" err="1" smtClean="0"/>
              <a:t>canolog</a:t>
            </a:r>
            <a:r>
              <a:rPr lang="en-US" dirty="0" smtClean="0"/>
              <a:t>’ </a:t>
            </a:r>
            <a:r>
              <a:rPr lang="en-US" dirty="0" err="1" smtClean="0"/>
              <a:t>yn</a:t>
            </a:r>
            <a:r>
              <a:rPr lang="en-US" dirty="0" err="1" smtClean="0"/>
              <a:t>g</a:t>
            </a:r>
            <a:r>
              <a:rPr lang="en-US" dirty="0" smtClean="0"/>
              <a:t> </a:t>
            </a:r>
            <a:r>
              <a:rPr lang="en-US" dirty="0" err="1" smtClean="0"/>
              <a:t>Ngorllewin</a:t>
            </a:r>
            <a:r>
              <a:rPr lang="en-US" dirty="0" smtClean="0"/>
              <a:t> a </a:t>
            </a:r>
            <a:r>
              <a:rPr lang="en-US" dirty="0" err="1" smtClean="0"/>
              <a:t>Dwyrain</a:t>
            </a:r>
            <a:r>
              <a:rPr lang="en-US" dirty="0" smtClean="0"/>
              <a:t> </a:t>
            </a:r>
            <a:r>
              <a:rPr lang="en-US" dirty="0" err="1" smtClean="0"/>
              <a:t>Ewrop</a:t>
            </a:r>
            <a:r>
              <a:rPr lang="en-US" dirty="0" smtClean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endParaRPr lang="en-US"/>
          </a:p>
        </p:txBody>
      </p:sp>
      <p:pic>
        <p:nvPicPr>
          <p:cNvPr id="5" name="Content Placeholder 6" descr="images-1.jpeg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4648200" y="1600200"/>
            <a:ext cx="4038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25400" dir="16979900" algn="ctr" rotWithShape="0">
              <a:srgbClr val="000000">
                <a:alpha val="75000"/>
              </a:srgbClr>
            </a:outerShdw>
          </a:effec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Iddewiaeth</a:t>
            </a:r>
            <a:r>
              <a:rPr lang="en-US" dirty="0" smtClean="0"/>
              <a:t> </a:t>
            </a:r>
            <a:r>
              <a:rPr lang="en-US" dirty="0" err="1" smtClean="0"/>
              <a:t>Uniongred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err="1" smtClean="0"/>
              <a:t>yn</a:t>
            </a:r>
            <a:r>
              <a:rPr lang="en-US" dirty="0" smtClean="0"/>
              <a:t> yr </a:t>
            </a:r>
            <a:r>
              <a:rPr lang="en-US" dirty="0" err="1" smtClean="0"/>
              <a:t>Unol</a:t>
            </a:r>
            <a:r>
              <a:rPr lang="en-US" dirty="0" smtClean="0"/>
              <a:t> </a:t>
            </a:r>
            <a:r>
              <a:rPr lang="en-US" dirty="0" err="1" smtClean="0"/>
              <a:t>Daleithiau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err="1" smtClean="0"/>
              <a:t>Ehangu</a:t>
            </a:r>
            <a:r>
              <a:rPr lang="en-US" dirty="0" smtClean="0"/>
              <a:t> </a:t>
            </a:r>
            <a:r>
              <a:rPr lang="en-US" dirty="0" err="1" smtClean="0"/>
              <a:t>cyflym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ôl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ysgolheigion</a:t>
            </a:r>
            <a:r>
              <a:rPr lang="en-US" dirty="0" smtClean="0"/>
              <a:t> </a:t>
            </a:r>
            <a:r>
              <a:rPr lang="en-US" dirty="0" err="1" smtClean="0"/>
              <a:t>uniongred</a:t>
            </a:r>
            <a:r>
              <a:rPr lang="en-US" dirty="0" smtClean="0"/>
              <a:t> </a:t>
            </a:r>
            <a:r>
              <a:rPr lang="en-US" dirty="0" err="1" smtClean="0"/>
              <a:t>symud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Gorllewin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Ddwyrain</a:t>
            </a:r>
            <a:r>
              <a:rPr lang="en-US" dirty="0" smtClean="0"/>
              <a:t> </a:t>
            </a:r>
            <a:r>
              <a:rPr lang="en-US" dirty="0" err="1" smtClean="0"/>
              <a:t>Ewrop</a:t>
            </a:r>
            <a:r>
              <a:rPr lang="en-US" dirty="0" smtClean="0"/>
              <a:t>. </a:t>
            </a:r>
            <a:endParaRPr lang="en-US" dirty="0" smtClean="0"/>
          </a:p>
          <a:p>
            <a:r>
              <a:rPr lang="en-US" dirty="0" err="1" smtClean="0"/>
              <a:t>Sefydlu</a:t>
            </a:r>
            <a:r>
              <a:rPr lang="en-US" dirty="0" smtClean="0"/>
              <a:t> </a:t>
            </a:r>
            <a:r>
              <a:rPr lang="en-US" dirty="0" err="1" smtClean="0"/>
              <a:t>ysgolion</a:t>
            </a:r>
            <a:r>
              <a:rPr lang="en-US" dirty="0" smtClean="0"/>
              <a:t> </a:t>
            </a:r>
            <a:r>
              <a:rPr lang="en-US" dirty="0" err="1" smtClean="0"/>
              <a:t>rabbinaidd</a:t>
            </a:r>
            <a:r>
              <a:rPr lang="en-US" dirty="0" smtClean="0"/>
              <a:t> (</a:t>
            </a:r>
            <a:r>
              <a:rPr lang="en-US" i="1" dirty="0" err="1" smtClean="0"/>
              <a:t>yeshivot</a:t>
            </a:r>
            <a:r>
              <a:rPr lang="en-US" dirty="0" smtClean="0"/>
              <a:t>)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ystod</a:t>
            </a:r>
            <a:r>
              <a:rPr lang="en-US" dirty="0" smtClean="0"/>
              <a:t> </a:t>
            </a:r>
            <a:r>
              <a:rPr lang="en-US" dirty="0" err="1" smtClean="0"/>
              <a:t>degawdau</a:t>
            </a:r>
            <a:r>
              <a:rPr lang="en-US" dirty="0" smtClean="0"/>
              <a:t> </a:t>
            </a:r>
            <a:r>
              <a:rPr lang="en-US" dirty="0" err="1" smtClean="0"/>
              <a:t>cyntaf</a:t>
            </a:r>
            <a:r>
              <a:rPr lang="en-US" dirty="0" smtClean="0"/>
              <a:t> yr 20fed </a:t>
            </a:r>
            <a:r>
              <a:rPr lang="en-US" dirty="0" err="1" smtClean="0"/>
              <a:t>ganrif</a:t>
            </a:r>
            <a:r>
              <a:rPr lang="en-US" dirty="0" smtClean="0"/>
              <a:t>.</a:t>
            </a:r>
          </a:p>
          <a:p>
            <a:r>
              <a:rPr lang="en-US" dirty="0" smtClean="0"/>
              <a:t>Mae </a:t>
            </a:r>
            <a:r>
              <a:rPr lang="en-US" dirty="0" err="1" smtClean="0"/>
              <a:t>cymaint</a:t>
            </a:r>
            <a:r>
              <a:rPr lang="en-US" dirty="0" smtClean="0"/>
              <a:t> </a:t>
            </a:r>
            <a:r>
              <a:rPr lang="en-US" dirty="0" err="1" smtClean="0"/>
              <a:t>â</a:t>
            </a:r>
            <a:r>
              <a:rPr lang="en-US" dirty="0" smtClean="0"/>
              <a:t> </a:t>
            </a:r>
            <a:r>
              <a:rPr lang="en-US" dirty="0" smtClean="0"/>
              <a:t>40</a:t>
            </a:r>
            <a:r>
              <a:rPr lang="en-US" dirty="0" smtClean="0"/>
              <a:t> </a:t>
            </a:r>
            <a:r>
              <a:rPr lang="en-US" dirty="0" err="1" smtClean="0"/>
              <a:t>ysgol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smtClean="0"/>
              <a:t>m</a:t>
            </a:r>
            <a:r>
              <a:rPr lang="en-US" dirty="0" smtClean="0"/>
              <a:t>ath </a:t>
            </a:r>
            <a:r>
              <a:rPr lang="en-US" dirty="0" err="1" smtClean="0"/>
              <a:t>yma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yr UDA </a:t>
            </a:r>
            <a:r>
              <a:rPr lang="en-US" dirty="0" err="1" smtClean="0"/>
              <a:t>heddiw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</a:t>
            </a:r>
            <a:r>
              <a:rPr lang="en-US" sz="2800" dirty="0" smtClean="0">
                <a:solidFill>
                  <a:srgbClr val="FFFF00"/>
                </a:solidFill>
              </a:rPr>
              <a:t>- Yeshiva University </a:t>
            </a:r>
            <a:r>
              <a:rPr lang="en-US" sz="2800" dirty="0" smtClean="0">
                <a:solidFill>
                  <a:srgbClr val="FFFF00"/>
                </a:solidFill>
              </a:rPr>
              <a:t>(</a:t>
            </a:r>
            <a:r>
              <a:rPr lang="en-US" sz="2800" dirty="0" err="1" smtClean="0">
                <a:solidFill>
                  <a:srgbClr val="FFFF00"/>
                </a:solidFill>
              </a:rPr>
              <a:t>Efrog</a:t>
            </a:r>
            <a:r>
              <a:rPr lang="en-US" sz="2800" dirty="0" smtClean="0">
                <a:solidFill>
                  <a:srgbClr val="FFFF00"/>
                </a:solidFill>
              </a:rPr>
              <a:t> </a:t>
            </a:r>
            <a:r>
              <a:rPr lang="en-US" sz="2800" dirty="0" err="1" smtClean="0">
                <a:solidFill>
                  <a:srgbClr val="FFFF00"/>
                </a:solidFill>
              </a:rPr>
              <a:t>Newydd</a:t>
            </a:r>
            <a:r>
              <a:rPr lang="en-US" sz="2800" dirty="0" smtClean="0">
                <a:solidFill>
                  <a:srgbClr val="FFFF00"/>
                </a:solidFill>
              </a:rPr>
              <a:t>)</a:t>
            </a:r>
            <a:endParaRPr lang="en-US" sz="2800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en-US" sz="2800" dirty="0" smtClean="0">
                <a:solidFill>
                  <a:srgbClr val="FFFF00"/>
                </a:solidFill>
              </a:rPr>
              <a:t>	- Hebrew Theological College (Chicago)</a:t>
            </a:r>
            <a:r>
              <a:rPr lang="en-US" sz="2800" dirty="0" smtClean="0"/>
              <a:t> </a:t>
            </a:r>
            <a:endParaRPr lang="en-US" sz="2800" dirty="0" smtClean="0"/>
          </a:p>
          <a:p>
            <a:r>
              <a:rPr lang="en-US" sz="3243" dirty="0" err="1" smtClean="0"/>
              <a:t>Cyfuno</a:t>
            </a:r>
            <a:r>
              <a:rPr lang="en-US" sz="3243" dirty="0" smtClean="0"/>
              <a:t> </a:t>
            </a:r>
            <a:r>
              <a:rPr lang="en-US" sz="3243" dirty="0" err="1" smtClean="0"/>
              <a:t>Iddewiaeth</a:t>
            </a:r>
            <a:r>
              <a:rPr lang="en-US" sz="3243" dirty="0" smtClean="0"/>
              <a:t> </a:t>
            </a:r>
            <a:r>
              <a:rPr lang="en-US" sz="3243" dirty="0" err="1" smtClean="0"/>
              <a:t>traddodiadol</a:t>
            </a:r>
            <a:r>
              <a:rPr lang="en-US" sz="3243" dirty="0" smtClean="0"/>
              <a:t> a </a:t>
            </a:r>
            <a:r>
              <a:rPr lang="en-US" sz="3243" dirty="0" err="1" smtClean="0"/>
              <a:t>mwy</a:t>
            </a:r>
            <a:r>
              <a:rPr lang="en-US" sz="3243" dirty="0" smtClean="0"/>
              <a:t> ‘modern’.</a:t>
            </a:r>
            <a:endParaRPr lang="en-US" sz="3243" dirty="0" smtClean="0"/>
          </a:p>
          <a:p>
            <a:pPr>
              <a:buNone/>
            </a:pPr>
            <a:endParaRPr lang="en-US" sz="2800" dirty="0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Iddewiaeth</a:t>
            </a:r>
            <a:r>
              <a:rPr lang="en-US" dirty="0" smtClean="0"/>
              <a:t> </a:t>
            </a:r>
            <a:r>
              <a:rPr lang="en-US" dirty="0" err="1" smtClean="0"/>
              <a:t>Uniongred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smtClean="0"/>
              <a:t>Israel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err="1" smtClean="0"/>
              <a:t>Dyma’r</a:t>
            </a:r>
            <a:r>
              <a:rPr lang="en-US" dirty="0" smtClean="0"/>
              <a:t> </a:t>
            </a:r>
            <a:r>
              <a:rPr lang="en-US" dirty="0" err="1" smtClean="0"/>
              <a:t>unig</a:t>
            </a:r>
            <a:r>
              <a:rPr lang="en-US" dirty="0" smtClean="0"/>
              <a:t> </a:t>
            </a:r>
            <a:r>
              <a:rPr lang="en-US" dirty="0" err="1" smtClean="0"/>
              <a:t>gorff</a:t>
            </a:r>
            <a:r>
              <a:rPr lang="en-US" dirty="0" smtClean="0"/>
              <a:t> </a:t>
            </a:r>
            <a:r>
              <a:rPr lang="en-US" dirty="0" err="1" smtClean="0"/>
              <a:t>crefyddol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gydnabod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wladwriaeth</a:t>
            </a:r>
            <a:r>
              <a:rPr lang="en-US" dirty="0" smtClean="0"/>
              <a:t>.</a:t>
            </a:r>
          </a:p>
          <a:p>
            <a:r>
              <a:rPr lang="en-US" dirty="0" smtClean="0"/>
              <a:t>Mae </a:t>
            </a:r>
            <a:r>
              <a:rPr lang="en-US" dirty="0" err="1" smtClean="0"/>
              <a:t>llysoedd</a:t>
            </a:r>
            <a:r>
              <a:rPr lang="en-US" dirty="0" smtClean="0"/>
              <a:t> </a:t>
            </a:r>
            <a:r>
              <a:rPr lang="en-US" dirty="0" err="1" smtClean="0"/>
              <a:t>rabbinaidd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meddu</a:t>
            </a:r>
            <a:r>
              <a:rPr lang="en-US" dirty="0" smtClean="0"/>
              <a:t> </a:t>
            </a:r>
            <a:r>
              <a:rPr lang="en-US" dirty="0" err="1" smtClean="0"/>
              <a:t>awdurdod</a:t>
            </a:r>
            <a:r>
              <a:rPr lang="en-US" dirty="0" smtClean="0"/>
              <a:t> </a:t>
            </a:r>
            <a:r>
              <a:rPr lang="en-US" dirty="0" err="1" smtClean="0"/>
              <a:t>cyfreithiol</a:t>
            </a:r>
            <a:r>
              <a:rPr lang="en-US" dirty="0" smtClean="0"/>
              <a:t> </a:t>
            </a:r>
            <a:r>
              <a:rPr lang="en-US" dirty="0" err="1" smtClean="0"/>
              <a:t>dros</a:t>
            </a:r>
            <a:r>
              <a:rPr lang="en-US" dirty="0" smtClean="0"/>
              <a:t> </a:t>
            </a:r>
            <a:r>
              <a:rPr lang="en-US" dirty="0" err="1" smtClean="0"/>
              <a:t>faterion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ymwneud</a:t>
            </a:r>
            <a:r>
              <a:rPr lang="en-US" dirty="0" smtClean="0"/>
              <a:t> </a:t>
            </a:r>
            <a:r>
              <a:rPr lang="en-US" dirty="0" err="1" smtClean="0"/>
              <a:t>â</a:t>
            </a:r>
            <a:r>
              <a:rPr lang="en-US" dirty="0" smtClean="0"/>
              <a:t> </a:t>
            </a:r>
            <a:r>
              <a:rPr lang="en-US" dirty="0" err="1" smtClean="0"/>
              <a:t>statws</a:t>
            </a:r>
            <a:r>
              <a:rPr lang="en-US" dirty="0" smtClean="0"/>
              <a:t> </a:t>
            </a:r>
            <a:r>
              <a:rPr lang="en-US" dirty="0" err="1" smtClean="0"/>
              <a:t>personol</a:t>
            </a:r>
            <a:r>
              <a:rPr lang="en-US" dirty="0" smtClean="0"/>
              <a:t> (</a:t>
            </a:r>
            <a:r>
              <a:rPr lang="en-US" dirty="0" err="1" smtClean="0"/>
              <a:t>e.e</a:t>
            </a:r>
            <a:r>
              <a:rPr lang="en-US" dirty="0" smtClean="0"/>
              <a:t>. </a:t>
            </a:r>
            <a:r>
              <a:rPr lang="en-US" dirty="0" err="1" smtClean="0"/>
              <a:t>rheoliadau</a:t>
            </a:r>
            <a:r>
              <a:rPr lang="en-US" dirty="0" smtClean="0"/>
              <a:t> </a:t>
            </a:r>
            <a:r>
              <a:rPr lang="en-US" dirty="0" err="1" smtClean="0"/>
              <a:t>priodas</a:t>
            </a:r>
            <a:r>
              <a:rPr lang="en-US" dirty="0" smtClean="0"/>
              <a:t>)</a:t>
            </a:r>
          </a:p>
          <a:p>
            <a:r>
              <a:rPr lang="en-US" dirty="0" err="1" smtClean="0"/>
              <a:t>Rheolir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llysoedd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ddau</a:t>
            </a:r>
            <a:r>
              <a:rPr lang="en-US" dirty="0" smtClean="0"/>
              <a:t> </a:t>
            </a:r>
            <a:r>
              <a:rPr lang="en-US" dirty="0" err="1" smtClean="0"/>
              <a:t>Brif</a:t>
            </a:r>
            <a:r>
              <a:rPr lang="en-US" dirty="0" smtClean="0"/>
              <a:t> Rabbi (</a:t>
            </a:r>
            <a:r>
              <a:rPr lang="en-US" i="1" dirty="0" err="1" smtClean="0"/>
              <a:t>Sephardi</a:t>
            </a:r>
            <a:r>
              <a:rPr lang="en-US" i="1" dirty="0" smtClean="0"/>
              <a:t> </a:t>
            </a:r>
            <a:r>
              <a:rPr lang="en-US" dirty="0" smtClean="0"/>
              <a:t>ac </a:t>
            </a:r>
            <a:r>
              <a:rPr lang="en-US" i="1" dirty="0" smtClean="0"/>
              <a:t>Ashkenazi</a:t>
            </a:r>
            <a:r>
              <a:rPr lang="en-US" dirty="0" smtClean="0"/>
              <a:t>).</a:t>
            </a:r>
          </a:p>
          <a:p>
            <a:r>
              <a:rPr lang="en-US" sz="2353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Sephardim =</a:t>
            </a:r>
            <a:r>
              <a:rPr lang="en-US" sz="2353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 De </a:t>
            </a:r>
            <a:r>
              <a:rPr lang="en-US" sz="2353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Ewrop</a:t>
            </a:r>
            <a:r>
              <a:rPr lang="en-US" sz="2353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, </a:t>
            </a:r>
            <a:r>
              <a:rPr lang="en-US" sz="2353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Gogledd</a:t>
            </a:r>
            <a:r>
              <a:rPr lang="en-US" sz="2353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353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Affrica</a:t>
            </a:r>
            <a:r>
              <a:rPr lang="en-US" sz="2353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, </a:t>
            </a:r>
            <a:r>
              <a:rPr lang="en-US" sz="2353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Dwyrain</a:t>
            </a:r>
            <a:r>
              <a:rPr lang="en-US" sz="2353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353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Canol</a:t>
            </a:r>
            <a:endParaRPr lang="en-US" sz="2353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r>
              <a:rPr lang="en-US" sz="2353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Ashkenazim =</a:t>
            </a:r>
            <a:r>
              <a:rPr lang="en-US" sz="2353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353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Gogledd</a:t>
            </a:r>
            <a:r>
              <a:rPr lang="en-US" sz="2353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353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Ewrop</a:t>
            </a:r>
            <a:endParaRPr lang="en-US" sz="2353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r>
              <a:rPr lang="en-US" dirty="0" smtClean="0"/>
              <a:t>Mae </a:t>
            </a:r>
            <a:r>
              <a:rPr lang="en-US" dirty="0" err="1" smtClean="0"/>
              <a:t>llysoedd</a:t>
            </a:r>
            <a:r>
              <a:rPr lang="en-US" dirty="0" smtClean="0"/>
              <a:t> </a:t>
            </a:r>
            <a:r>
              <a:rPr lang="en-US" dirty="0" err="1" smtClean="0"/>
              <a:t>uniongred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rheoli’r</a:t>
            </a:r>
            <a:r>
              <a:rPr lang="en-US" dirty="0" smtClean="0"/>
              <a:t> </a:t>
            </a:r>
            <a:r>
              <a:rPr lang="en-US" dirty="0" err="1" smtClean="0"/>
              <a:t>canlynol</a:t>
            </a:r>
            <a:r>
              <a:rPr lang="en-US" dirty="0" smtClean="0"/>
              <a:t>: </a:t>
            </a:r>
            <a:r>
              <a:rPr lang="en-US" dirty="0" err="1" smtClean="0"/>
              <a:t>baddonau</a:t>
            </a:r>
            <a:r>
              <a:rPr lang="en-US" dirty="0" smtClean="0"/>
              <a:t>, </a:t>
            </a:r>
            <a:r>
              <a:rPr lang="en-US" dirty="0" err="1" smtClean="0"/>
              <a:t>synagogau</a:t>
            </a:r>
            <a:r>
              <a:rPr lang="en-US" dirty="0" smtClean="0"/>
              <a:t>, </a:t>
            </a:r>
            <a:r>
              <a:rPr lang="en-US" dirty="0" err="1" smtClean="0"/>
              <a:t>hyrwyddo</a:t>
            </a:r>
            <a:r>
              <a:rPr lang="en-US" dirty="0" smtClean="0"/>
              <a:t> </a:t>
            </a:r>
            <a:r>
              <a:rPr lang="en-US" dirty="0" err="1" smtClean="0"/>
              <a:t>addysg</a:t>
            </a:r>
            <a:r>
              <a:rPr lang="en-US" dirty="0" smtClean="0"/>
              <a:t> </a:t>
            </a:r>
            <a:r>
              <a:rPr lang="en-US" dirty="0" err="1" smtClean="0"/>
              <a:t>grefyddol</a:t>
            </a:r>
            <a:r>
              <a:rPr lang="en-US" dirty="0" smtClean="0"/>
              <a:t>.</a:t>
            </a:r>
            <a:endParaRPr lang="en-US" dirty="0" smtClean="0"/>
          </a:p>
          <a:p>
            <a:r>
              <a:rPr lang="en-US" dirty="0" smtClean="0"/>
              <a:t>System </a:t>
            </a:r>
            <a:r>
              <a:rPr lang="en-US" dirty="0" err="1" smtClean="0"/>
              <a:t>addysgol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wladwriaeth</a:t>
            </a:r>
            <a:r>
              <a:rPr lang="en-US" dirty="0" smtClean="0"/>
              <a:t> a system </a:t>
            </a:r>
            <a:r>
              <a:rPr lang="en-US" dirty="0" err="1" smtClean="0"/>
              <a:t>addysgol</a:t>
            </a:r>
            <a:r>
              <a:rPr lang="en-US" dirty="0" smtClean="0"/>
              <a:t> </a:t>
            </a:r>
            <a:r>
              <a:rPr lang="en-US" dirty="0" err="1" smtClean="0"/>
              <a:t>grefyddol</a:t>
            </a:r>
            <a:r>
              <a:rPr lang="en-US" dirty="0" smtClean="0"/>
              <a:t>. </a:t>
            </a:r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Uniongred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smtClean="0"/>
              <a:t>Diaspora - </a:t>
            </a:r>
            <a:r>
              <a:rPr lang="en-US" dirty="0" err="1" smtClean="0"/>
              <a:t>Gwasgariad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err="1" smtClean="0"/>
              <a:t>Ffrainc</a:t>
            </a:r>
            <a:r>
              <a:rPr lang="en-US" dirty="0" smtClean="0"/>
              <a:t>: </a:t>
            </a:r>
            <a:r>
              <a:rPr lang="en-US" dirty="0" err="1" smtClean="0"/>
              <a:t>cymunedau</a:t>
            </a:r>
            <a:r>
              <a:rPr lang="en-US" dirty="0" smtClean="0"/>
              <a:t> </a:t>
            </a:r>
            <a:r>
              <a:rPr lang="en-US" dirty="0" err="1" smtClean="0"/>
              <a:t>uniongred</a:t>
            </a:r>
            <a:r>
              <a:rPr lang="en-US" dirty="0" smtClean="0"/>
              <a:t> </a:t>
            </a:r>
            <a:r>
              <a:rPr lang="en-US" dirty="0" err="1" smtClean="0"/>
              <a:t>sylweddol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Prydain</a:t>
            </a:r>
            <a:r>
              <a:rPr lang="en-US" dirty="0" smtClean="0"/>
              <a:t> </a:t>
            </a:r>
            <a:r>
              <a:rPr lang="en-US" dirty="0" err="1" smtClean="0"/>
              <a:t>Fawr</a:t>
            </a:r>
            <a:r>
              <a:rPr lang="en-US" dirty="0" smtClean="0"/>
              <a:t>:  </a:t>
            </a:r>
            <a:r>
              <a:rPr lang="en-US" dirty="0" err="1" smtClean="0"/>
              <a:t>mae’r</a:t>
            </a:r>
            <a:r>
              <a:rPr lang="en-US" dirty="0" smtClean="0"/>
              <a:t> </a:t>
            </a:r>
            <a:r>
              <a:rPr lang="en-US" dirty="0" err="1" smtClean="0"/>
              <a:t>Synagog</a:t>
            </a:r>
            <a:r>
              <a:rPr lang="en-US" dirty="0" smtClean="0"/>
              <a:t> </a:t>
            </a:r>
            <a:r>
              <a:rPr lang="en-US" dirty="0" err="1" smtClean="0"/>
              <a:t>Unedig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rheoli</a:t>
            </a:r>
            <a:r>
              <a:rPr lang="en-US" dirty="0" smtClean="0"/>
              <a:t> </a:t>
            </a:r>
            <a:r>
              <a:rPr lang="en-US" dirty="0" err="1" smtClean="0"/>
              <a:t>rhwydwaith</a:t>
            </a:r>
            <a:r>
              <a:rPr lang="en-US" dirty="0" smtClean="0"/>
              <a:t> </a:t>
            </a:r>
            <a:r>
              <a:rPr lang="en-US" dirty="0" err="1" smtClean="0"/>
              <a:t>fawr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synagogau</a:t>
            </a:r>
            <a:r>
              <a:rPr lang="en-US" dirty="0" smtClean="0"/>
              <a:t> (</a:t>
            </a:r>
            <a:r>
              <a:rPr lang="en-US" dirty="0" err="1" smtClean="0"/>
              <a:t>ceir</a:t>
            </a:r>
            <a:r>
              <a:rPr lang="en-US" dirty="0" smtClean="0"/>
              <a:t> </a:t>
            </a:r>
            <a:r>
              <a:rPr lang="en-US" dirty="0" err="1" smtClean="0"/>
              <a:t>cymuned</a:t>
            </a:r>
            <a:r>
              <a:rPr lang="en-US" dirty="0" smtClean="0"/>
              <a:t> </a:t>
            </a:r>
            <a:r>
              <a:rPr lang="en-US" dirty="0" err="1" smtClean="0"/>
              <a:t>fawr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Gateshead</a:t>
            </a:r>
            <a:r>
              <a:rPr lang="en-US" dirty="0" smtClean="0"/>
              <a:t> </a:t>
            </a:r>
            <a:r>
              <a:rPr lang="en-US" dirty="0" err="1" smtClean="0"/>
              <a:t>syd</a:t>
            </a:r>
            <a:r>
              <a:rPr lang="en-US" dirty="0" err="1" smtClean="0"/>
              <a:t>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gogwyddo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dde</a:t>
            </a:r>
            <a:r>
              <a:rPr lang="en-US" dirty="0" smtClean="0"/>
              <a:t> ac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draddodiadol</a:t>
            </a:r>
            <a:r>
              <a:rPr lang="en-US" dirty="0" smtClean="0"/>
              <a:t> </a:t>
            </a:r>
            <a:r>
              <a:rPr lang="en-US" dirty="0" err="1" smtClean="0"/>
              <a:t>tu</a:t>
            </a:r>
            <a:r>
              <a:rPr lang="en-US" dirty="0" smtClean="0"/>
              <a:t> </a:t>
            </a:r>
            <a:r>
              <a:rPr lang="en-US" dirty="0" err="1" smtClean="0"/>
              <a:t>hwnt</a:t>
            </a:r>
            <a:r>
              <a:rPr lang="en-US" dirty="0" smtClean="0"/>
              <a:t>). </a:t>
            </a:r>
          </a:p>
          <a:p>
            <a:r>
              <a:rPr lang="en-US" dirty="0" err="1" smtClean="0"/>
              <a:t>Sbaen</a:t>
            </a:r>
            <a:r>
              <a:rPr lang="en-US" dirty="0" smtClean="0"/>
              <a:t> a </a:t>
            </a:r>
            <a:r>
              <a:rPr lang="en-US" dirty="0" err="1" smtClean="0"/>
              <a:t>Phortiwgal</a:t>
            </a:r>
            <a:r>
              <a:rPr lang="en-US" dirty="0" smtClean="0"/>
              <a:t>: </a:t>
            </a:r>
            <a:r>
              <a:rPr lang="en-US" dirty="0" err="1" smtClean="0"/>
              <a:t>Cynulliad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Synagogau</a:t>
            </a:r>
            <a:r>
              <a:rPr lang="en-US" dirty="0" smtClean="0"/>
              <a:t>.</a:t>
            </a:r>
          </a:p>
          <a:p>
            <a:r>
              <a:rPr lang="en-US" dirty="0" err="1" smtClean="0">
                <a:solidFill>
                  <a:srgbClr val="FFFF00"/>
                </a:solidFill>
              </a:rPr>
              <a:t>Mae’n</a:t>
            </a:r>
            <a:r>
              <a:rPr lang="en-US" dirty="0" smtClean="0">
                <a:solidFill>
                  <a:srgbClr val="FFFF00"/>
                </a:solidFill>
              </a:rPr>
              <a:t> well </a:t>
            </a:r>
            <a:r>
              <a:rPr lang="en-US" dirty="0" err="1" smtClean="0">
                <a:solidFill>
                  <a:srgbClr val="FFFF00"/>
                </a:solidFill>
              </a:rPr>
              <a:t>disgrifio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Uniongrededd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gan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restru’r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gwahanol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grwpiau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hytrach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na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cheisio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diffiniad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ohono</a:t>
            </a:r>
            <a:r>
              <a:rPr lang="en-US" dirty="0" smtClean="0">
                <a:solidFill>
                  <a:srgbClr val="FFFF00"/>
                </a:solidFill>
              </a:rPr>
              <a:t>. </a:t>
            </a:r>
            <a:r>
              <a:rPr lang="en-US" dirty="0" err="1" smtClean="0">
                <a:solidFill>
                  <a:srgbClr val="FFFF00"/>
                </a:solidFill>
              </a:rPr>
              <a:t>Nid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oes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cyfeiriad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na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rheolaeth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ganolog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perthyn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Iddewiaeth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uniongred</a:t>
            </a:r>
            <a:r>
              <a:rPr lang="en-US" dirty="0" smtClean="0">
                <a:solidFill>
                  <a:srgbClr val="FFFF00"/>
                </a:solidFill>
              </a:rPr>
              <a:t>.</a:t>
            </a:r>
            <a:endParaRPr lang="en-US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Hasidim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17638"/>
            <a:ext cx="4038600" cy="4972467"/>
          </a:xfrm>
        </p:spPr>
        <p:txBody>
          <a:bodyPr>
            <a:normAutofit fontScale="70000" lnSpcReduction="20000"/>
          </a:bodyPr>
          <a:lstStyle/>
          <a:p>
            <a:r>
              <a:rPr lang="en-US" dirty="0" err="1" smtClean="0"/>
              <a:t>Sefydlwyd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Israel </a:t>
            </a:r>
            <a:r>
              <a:rPr lang="en-US" dirty="0" err="1" smtClean="0"/>
              <a:t>ben</a:t>
            </a:r>
            <a:r>
              <a:rPr lang="en-US" dirty="0" smtClean="0"/>
              <a:t> </a:t>
            </a:r>
            <a:r>
              <a:rPr lang="en-US" dirty="0" err="1" smtClean="0"/>
              <a:t>Eliezer</a:t>
            </a:r>
            <a:r>
              <a:rPr lang="en-US" dirty="0" smtClean="0"/>
              <a:t> (1700-1760),</a:t>
            </a:r>
            <a:r>
              <a:rPr lang="en-US" dirty="0" smtClean="0"/>
              <a:t> a </a:t>
            </a:r>
            <a:r>
              <a:rPr lang="en-US" dirty="0" err="1" smtClean="0"/>
              <a:t>adnabuwyd</a:t>
            </a:r>
            <a:r>
              <a:rPr lang="en-US" dirty="0" smtClean="0"/>
              <a:t> </a:t>
            </a:r>
            <a:r>
              <a:rPr lang="en-US" dirty="0" err="1" smtClean="0"/>
              <a:t>hefyd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smtClean="0"/>
              <a:t>Baal Shem </a:t>
            </a:r>
            <a:r>
              <a:rPr lang="en-US" dirty="0" err="1" smtClean="0"/>
              <a:t>Tov</a:t>
            </a:r>
            <a:r>
              <a:rPr lang="en-US" dirty="0" smtClean="0"/>
              <a:t> (</a:t>
            </a:r>
            <a:r>
              <a:rPr lang="en-US" dirty="0" smtClean="0"/>
              <a:t>‘</a:t>
            </a:r>
            <a:r>
              <a:rPr lang="en-US" dirty="0" err="1" smtClean="0"/>
              <a:t>Meistr</a:t>
            </a:r>
            <a:r>
              <a:rPr lang="en-US" dirty="0" smtClean="0"/>
              <a:t> yr </a:t>
            </a:r>
            <a:r>
              <a:rPr lang="en-US" dirty="0" err="1" smtClean="0"/>
              <a:t>Enw</a:t>
            </a:r>
            <a:r>
              <a:rPr lang="en-US" dirty="0" smtClean="0"/>
              <a:t> </a:t>
            </a:r>
            <a:r>
              <a:rPr lang="en-US" dirty="0" err="1" smtClean="0"/>
              <a:t>Da</a:t>
            </a:r>
            <a:r>
              <a:rPr lang="en-US" dirty="0" smtClean="0"/>
              <a:t>’)</a:t>
            </a:r>
            <a:r>
              <a:rPr lang="en-US" dirty="0" smtClean="0"/>
              <a:t>.</a:t>
            </a:r>
          </a:p>
          <a:p>
            <a:r>
              <a:rPr lang="en-US" dirty="0" smtClean="0"/>
              <a:t>Hasidim = </a:t>
            </a:r>
            <a:r>
              <a:rPr lang="en-US" dirty="0" smtClean="0"/>
              <a:t>‘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duwiolfrydig</a:t>
            </a:r>
            <a:r>
              <a:rPr lang="en-US" dirty="0" smtClean="0"/>
              <a:t>’</a:t>
            </a:r>
            <a:r>
              <a:rPr lang="en-US" dirty="0" smtClean="0"/>
              <a:t>,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bwysleisio</a:t>
            </a:r>
            <a:r>
              <a:rPr lang="en-US" dirty="0" smtClean="0"/>
              <a:t> </a:t>
            </a:r>
            <a:r>
              <a:rPr lang="en-US" dirty="0" err="1" smtClean="0"/>
              <a:t>duwioldeb</a:t>
            </a:r>
            <a:r>
              <a:rPr lang="en-US" dirty="0" smtClean="0"/>
              <a:t> </a:t>
            </a:r>
            <a:r>
              <a:rPr lang="en-US" dirty="0" err="1" smtClean="0"/>
              <a:t>personol</a:t>
            </a:r>
            <a:r>
              <a:rPr lang="en-US" dirty="0" smtClean="0"/>
              <a:t> a </a:t>
            </a:r>
            <a:r>
              <a:rPr lang="en-US" dirty="0" err="1" smtClean="0"/>
              <a:t>chrefydd</a:t>
            </a:r>
            <a:r>
              <a:rPr lang="en-US" dirty="0" smtClean="0"/>
              <a:t> </a:t>
            </a:r>
            <a:r>
              <a:rPr lang="en-US" dirty="0" err="1" smtClean="0"/>
              <a:t>cyfriniol</a:t>
            </a:r>
            <a:r>
              <a:rPr lang="en-US" dirty="0" smtClean="0"/>
              <a:t> (mystical).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. </a:t>
            </a:r>
            <a:r>
              <a:rPr lang="en-US" dirty="0" smtClean="0"/>
              <a:t>	</a:t>
            </a:r>
            <a:r>
              <a:rPr lang="en-US" dirty="0" err="1" smtClean="0"/>
              <a:t>Ymestyn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Wlad</a:t>
            </a:r>
            <a:r>
              <a:rPr lang="en-US" dirty="0" smtClean="0"/>
              <a:t> </a:t>
            </a:r>
            <a:r>
              <a:rPr lang="en-US" dirty="0" err="1" smtClean="0"/>
              <a:t>Pwyl</a:t>
            </a:r>
            <a:r>
              <a:rPr lang="en-US" dirty="0" smtClean="0"/>
              <a:t>, yr </a:t>
            </a:r>
            <a:r>
              <a:rPr lang="en-US" dirty="0" err="1" smtClean="0"/>
              <a:t>Wcrain</a:t>
            </a:r>
            <a:r>
              <a:rPr lang="en-US" dirty="0" smtClean="0"/>
              <a:t> a </a:t>
            </a:r>
            <a:r>
              <a:rPr lang="en-US" dirty="0" err="1" smtClean="0"/>
              <a:t>Lithwania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Rheolir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i="1" dirty="0" err="1" smtClean="0"/>
              <a:t>tzaddikim</a:t>
            </a:r>
            <a:r>
              <a:rPr lang="en-US" dirty="0" smtClean="0"/>
              <a:t> (</a:t>
            </a:r>
            <a:r>
              <a:rPr lang="en-US" dirty="0" err="1" smtClean="0"/>
              <a:t>arweinwyr</a:t>
            </a:r>
            <a:r>
              <a:rPr lang="en-US" dirty="0" smtClean="0"/>
              <a:t> </a:t>
            </a:r>
            <a:r>
              <a:rPr lang="en-US" dirty="0" err="1" smtClean="0"/>
              <a:t>ysbrydol</a:t>
            </a:r>
            <a:r>
              <a:rPr lang="en-US" dirty="0" smtClean="0"/>
              <a:t>)</a:t>
            </a:r>
            <a:r>
              <a:rPr lang="en-US" dirty="0" smtClean="0"/>
              <a:t>: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gysylltiedig</a:t>
            </a:r>
            <a:r>
              <a:rPr lang="en-US" dirty="0" smtClean="0"/>
              <a:t> </a:t>
            </a:r>
            <a:r>
              <a:rPr lang="en-US" dirty="0" err="1" smtClean="0"/>
              <a:t>â</a:t>
            </a:r>
            <a:r>
              <a:rPr lang="en-US" dirty="0" smtClean="0"/>
              <a:t> </a:t>
            </a:r>
            <a:r>
              <a:rPr lang="en-US" dirty="0" err="1" smtClean="0"/>
              <a:t>gwyrthiau</a:t>
            </a:r>
            <a:r>
              <a:rPr lang="en-US" dirty="0" smtClean="0"/>
              <a:t>.</a:t>
            </a:r>
            <a:endParaRPr lang="en-US" i="1" dirty="0" smtClean="0"/>
          </a:p>
          <a:p>
            <a:r>
              <a:rPr lang="en-US" dirty="0" smtClean="0"/>
              <a:t>19eg </a:t>
            </a:r>
            <a:r>
              <a:rPr lang="en-US" dirty="0" err="1" smtClean="0"/>
              <a:t>a’r</a:t>
            </a:r>
            <a:r>
              <a:rPr lang="en-US" dirty="0" smtClean="0"/>
              <a:t> 20fed </a:t>
            </a:r>
            <a:r>
              <a:rPr lang="en-US" dirty="0" err="1" smtClean="0"/>
              <a:t>ganrif</a:t>
            </a:r>
            <a:r>
              <a:rPr lang="en-US" dirty="0" smtClean="0"/>
              <a:t>: </a:t>
            </a:r>
            <a:r>
              <a:rPr lang="en-US" dirty="0" err="1" smtClean="0"/>
              <a:t>cannoedd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linachau</a:t>
            </a:r>
            <a:r>
              <a:rPr lang="en-US" dirty="0" smtClean="0"/>
              <a:t> </a:t>
            </a:r>
            <a:r>
              <a:rPr lang="en-US" dirty="0" err="1" smtClean="0"/>
              <a:t>Hasidig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datblygu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Nwyrain</a:t>
            </a:r>
            <a:r>
              <a:rPr lang="en-US" dirty="0" smtClean="0"/>
              <a:t> </a:t>
            </a:r>
            <a:r>
              <a:rPr lang="en-US" dirty="0" err="1" smtClean="0"/>
              <a:t>Ewrop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ôl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Shoah</a:t>
            </a:r>
            <a:r>
              <a:rPr lang="en-US" dirty="0" smtClean="0"/>
              <a:t> </a:t>
            </a:r>
            <a:r>
              <a:rPr lang="en-US" dirty="0" err="1" smtClean="0"/>
              <a:t>fe</a:t>
            </a:r>
            <a:r>
              <a:rPr lang="en-US" dirty="0" smtClean="0"/>
              <a:t> </a:t>
            </a:r>
            <a:r>
              <a:rPr lang="en-US" dirty="0" err="1" smtClean="0"/>
              <a:t>ddihangodd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mwyafrif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Hasidim </a:t>
            </a:r>
            <a:r>
              <a:rPr lang="en-US" dirty="0" err="1" smtClean="0"/>
              <a:t>i</a:t>
            </a:r>
            <a:r>
              <a:rPr lang="en-US" dirty="0" smtClean="0"/>
              <a:t> Israel ac </a:t>
            </a:r>
            <a:r>
              <a:rPr lang="en-US" dirty="0" err="1" smtClean="0"/>
              <a:t>i’r</a:t>
            </a:r>
            <a:r>
              <a:rPr lang="en-US" dirty="0" smtClean="0"/>
              <a:t> UDA.</a:t>
            </a:r>
            <a:endParaRPr lang="en-US" dirty="0" smtClean="0"/>
          </a:p>
        </p:txBody>
      </p:sp>
      <p:pic>
        <p:nvPicPr>
          <p:cNvPr id="9" name="Content Placeholder 8" descr="BSHEM1.jpg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-9860" r="-9860"/>
          <a:stretch>
            <a:fillRect/>
          </a:stretch>
        </p:blipFill>
        <p:spPr>
          <a:xfrm>
            <a:off x="4919150" y="1600200"/>
            <a:ext cx="3278668" cy="4525963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Hasidig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 smtClean="0"/>
              <a:t>Grwpiau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cynnwys</a:t>
            </a:r>
            <a:r>
              <a:rPr lang="en-US" dirty="0" smtClean="0"/>
              <a:t>: </a:t>
            </a:r>
            <a:r>
              <a:rPr lang="en-US" dirty="0" err="1" smtClean="0"/>
              <a:t>Belz</a:t>
            </a:r>
            <a:r>
              <a:rPr lang="en-US" dirty="0" smtClean="0"/>
              <a:t>, </a:t>
            </a:r>
            <a:r>
              <a:rPr lang="en-US" dirty="0" err="1" smtClean="0"/>
              <a:t>Klausenburg-Zanz</a:t>
            </a:r>
            <a:r>
              <a:rPr lang="en-US" dirty="0" smtClean="0"/>
              <a:t>, </a:t>
            </a:r>
            <a:r>
              <a:rPr lang="en-US" dirty="0" err="1" smtClean="0"/>
              <a:t>Lubavich</a:t>
            </a:r>
            <a:r>
              <a:rPr lang="en-US" dirty="0" smtClean="0"/>
              <a:t>, </a:t>
            </a:r>
            <a:r>
              <a:rPr lang="en-US" dirty="0" err="1" smtClean="0"/>
              <a:t>Satmar</a:t>
            </a:r>
            <a:r>
              <a:rPr lang="en-US" dirty="0" smtClean="0"/>
              <a:t>.</a:t>
            </a:r>
            <a:endParaRPr lang="en-US" dirty="0" smtClean="0"/>
          </a:p>
          <a:p>
            <a:r>
              <a:rPr lang="en-US" dirty="0" err="1" smtClean="0"/>
              <a:t>Pob</a:t>
            </a:r>
            <a:r>
              <a:rPr lang="en-US" dirty="0" smtClean="0"/>
              <a:t> un </a:t>
            </a:r>
            <a:r>
              <a:rPr lang="en-US" dirty="0" err="1" smtClean="0"/>
              <a:t>grwp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gwarchod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draddodiadau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hun</a:t>
            </a:r>
            <a:r>
              <a:rPr lang="en-US" dirty="0" smtClean="0"/>
              <a:t>.</a:t>
            </a:r>
          </a:p>
          <a:p>
            <a:r>
              <a:rPr lang="en-US" dirty="0" smtClean="0"/>
              <a:t>Math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ddillad</a:t>
            </a:r>
            <a:r>
              <a:rPr lang="en-US" dirty="0" smtClean="0"/>
              <a:t> a </a:t>
            </a:r>
            <a:r>
              <a:rPr lang="en-US" dirty="0" err="1" smtClean="0"/>
              <a:t>wisgwyd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ddynion</a:t>
            </a:r>
            <a:r>
              <a:rPr lang="en-US" dirty="0" smtClean="0"/>
              <a:t> </a:t>
            </a:r>
            <a:r>
              <a:rPr lang="en-US" dirty="0" err="1" smtClean="0"/>
              <a:t>bonedd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ystod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18fed </a:t>
            </a:r>
            <a:r>
              <a:rPr lang="en-US" dirty="0" err="1" smtClean="0"/>
              <a:t>ganrif</a:t>
            </a:r>
            <a:r>
              <a:rPr lang="en-US" dirty="0" smtClean="0"/>
              <a:t>. </a:t>
            </a:r>
            <a:endParaRPr lang="en-US" dirty="0"/>
          </a:p>
        </p:txBody>
      </p:sp>
      <p:pic>
        <p:nvPicPr>
          <p:cNvPr id="5" name="Content Placeholder 4" descr="PICT3836.JPG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 t="-28386" b="-28386"/>
          <a:stretch>
            <a:fillRect/>
          </a:stretch>
        </p:blipFill>
        <p:spPr/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Hasidig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err="1" smtClean="0">
                <a:solidFill>
                  <a:srgbClr val="FFFF00"/>
                </a:solidFill>
              </a:rPr>
              <a:t>Dynion</a:t>
            </a:r>
            <a:endParaRPr lang="en-US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en-US" dirty="0" smtClean="0"/>
              <a:t>	Barf a </a:t>
            </a:r>
            <a:r>
              <a:rPr lang="en-US" dirty="0" err="1" smtClean="0"/>
              <a:t>ringledau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clymu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tu</a:t>
            </a:r>
            <a:r>
              <a:rPr lang="en-US" dirty="0" smtClean="0"/>
              <a:t> </a:t>
            </a:r>
            <a:r>
              <a:rPr lang="en-US" dirty="0" err="1" smtClean="0"/>
              <a:t>ôl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clustiau</a:t>
            </a:r>
            <a:r>
              <a:rPr lang="en-US" dirty="0" smtClean="0"/>
              <a:t>.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Dillad</a:t>
            </a:r>
            <a:r>
              <a:rPr lang="en-US" dirty="0" smtClean="0"/>
              <a:t> du (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gynnwys</a:t>
            </a:r>
            <a:r>
              <a:rPr lang="en-US" dirty="0" smtClean="0"/>
              <a:t> het </a:t>
            </a:r>
            <a:r>
              <a:rPr lang="en-US" dirty="0" err="1" smtClean="0"/>
              <a:t>ddu</a:t>
            </a:r>
            <a:r>
              <a:rPr lang="en-US" dirty="0" smtClean="0"/>
              <a:t> a chap-</a:t>
            </a:r>
            <a:r>
              <a:rPr lang="en-US" dirty="0" err="1" smtClean="0"/>
              <a:t>penglog</a:t>
            </a:r>
            <a:r>
              <a:rPr lang="en-US" dirty="0" smtClean="0"/>
              <a:t> du) </a:t>
            </a:r>
            <a:r>
              <a:rPr lang="en-US" dirty="0" err="1" smtClean="0"/>
              <a:t>gyd</a:t>
            </a:r>
            <a:r>
              <a:rPr lang="en-US" dirty="0" err="1" smtClean="0"/>
              <a:t>a</a:t>
            </a:r>
            <a:r>
              <a:rPr lang="en-US" dirty="0" smtClean="0"/>
              <a:t> </a:t>
            </a:r>
            <a:r>
              <a:rPr lang="en-US" dirty="0" err="1" smtClean="0"/>
              <a:t>chrysau</a:t>
            </a:r>
            <a:r>
              <a:rPr lang="en-US" dirty="0" smtClean="0"/>
              <a:t> </a:t>
            </a:r>
            <a:r>
              <a:rPr lang="en-US" dirty="0" err="1" smtClean="0"/>
              <a:t>gwynion</a:t>
            </a:r>
            <a:r>
              <a:rPr lang="en-US" dirty="0" smtClean="0"/>
              <a:t> </a:t>
            </a:r>
            <a:r>
              <a:rPr lang="en-US" dirty="0" err="1" smtClean="0"/>
              <a:t>ond</a:t>
            </a:r>
            <a:r>
              <a:rPr lang="en-US" dirty="0" smtClean="0"/>
              <a:t> dim </a:t>
            </a:r>
            <a:r>
              <a:rPr lang="en-US" dirty="0" err="1" smtClean="0"/>
              <a:t>tei</a:t>
            </a:r>
            <a:r>
              <a:rPr lang="en-US" dirty="0" smtClean="0"/>
              <a:t>. </a:t>
            </a:r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Dernynnau</a:t>
            </a:r>
            <a:r>
              <a:rPr lang="en-US" dirty="0" smtClean="0"/>
              <a:t> </a:t>
            </a:r>
            <a:r>
              <a:rPr lang="en-US" dirty="0" err="1" smtClean="0"/>
              <a:t>defodol</a:t>
            </a:r>
            <a:r>
              <a:rPr lang="en-US" dirty="0" smtClean="0"/>
              <a:t> a </a:t>
            </a:r>
            <a:r>
              <a:rPr lang="en-US" dirty="0" err="1" smtClean="0"/>
              <a:t>glymir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dillad</a:t>
            </a:r>
            <a:r>
              <a:rPr lang="en-US" dirty="0" smtClean="0"/>
              <a:t> </a:t>
            </a:r>
            <a:r>
              <a:rPr lang="en-US" dirty="0" err="1" smtClean="0"/>
              <a:t>isaf</a:t>
            </a:r>
            <a:r>
              <a:rPr lang="en-US" dirty="0" smtClean="0"/>
              <a:t>.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Mae </a:t>
            </a:r>
            <a:r>
              <a:rPr lang="en-US" dirty="0" err="1" smtClean="0"/>
              <a:t>gwis</a:t>
            </a:r>
            <a:r>
              <a:rPr lang="en-US" dirty="0" err="1" smtClean="0"/>
              <a:t>g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Saboth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cynnwys</a:t>
            </a:r>
            <a:r>
              <a:rPr lang="en-US" dirty="0" smtClean="0"/>
              <a:t> </a:t>
            </a:r>
            <a:r>
              <a:rPr lang="en-US" dirty="0" err="1" smtClean="0"/>
              <a:t>c</a:t>
            </a:r>
            <a:r>
              <a:rPr lang="en-US" dirty="0" err="1" smtClean="0"/>
              <a:t>ôt</a:t>
            </a:r>
            <a:r>
              <a:rPr lang="en-US" dirty="0" smtClean="0"/>
              <a:t> </a:t>
            </a:r>
            <a:r>
              <a:rPr lang="en-US" dirty="0" err="1" smtClean="0"/>
              <a:t>sidan</a:t>
            </a:r>
            <a:r>
              <a:rPr lang="en-US" dirty="0" smtClean="0"/>
              <a:t> du a het </a:t>
            </a:r>
            <a:r>
              <a:rPr lang="en-US" dirty="0" err="1" smtClean="0"/>
              <a:t>ffwr</a:t>
            </a:r>
            <a:r>
              <a:rPr lang="en-US" dirty="0" smtClean="0"/>
              <a:t>. 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err="1" smtClean="0">
                <a:solidFill>
                  <a:srgbClr val="FFFF00"/>
                </a:solidFill>
              </a:rPr>
              <a:t>Gwragedd</a:t>
            </a:r>
            <a:endParaRPr lang="en-US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Rheolau</a:t>
            </a:r>
            <a:r>
              <a:rPr lang="en-US" dirty="0" smtClean="0"/>
              <a:t> </a:t>
            </a:r>
            <a:r>
              <a:rPr lang="en-US" dirty="0" err="1" smtClean="0"/>
              <a:t>caeth</a:t>
            </a:r>
            <a:r>
              <a:rPr lang="en-US" dirty="0" smtClean="0"/>
              <a:t> </a:t>
            </a:r>
            <a:r>
              <a:rPr lang="en-US" dirty="0" err="1" smtClean="0"/>
              <a:t>ynghylch</a:t>
            </a:r>
            <a:r>
              <a:rPr lang="en-US" dirty="0" smtClean="0"/>
              <a:t> </a:t>
            </a:r>
            <a:r>
              <a:rPr lang="en-US" dirty="0" err="1" smtClean="0"/>
              <a:t>dillad</a:t>
            </a:r>
            <a:r>
              <a:rPr lang="en-US" dirty="0" smtClean="0"/>
              <a:t>.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Sgert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cuddio’r</a:t>
            </a:r>
            <a:r>
              <a:rPr lang="en-US" dirty="0" smtClean="0"/>
              <a:t> </a:t>
            </a:r>
            <a:r>
              <a:rPr lang="en-US" dirty="0" err="1" smtClean="0"/>
              <a:t>pengliniau</a:t>
            </a:r>
            <a:r>
              <a:rPr lang="en-US" dirty="0" smtClean="0"/>
              <a:t>, </a:t>
            </a:r>
            <a:r>
              <a:rPr lang="en-US" dirty="0" err="1" smtClean="0"/>
              <a:t>llewys</a:t>
            </a:r>
            <a:r>
              <a:rPr lang="en-US" dirty="0" smtClean="0"/>
              <a:t> </a:t>
            </a:r>
            <a:r>
              <a:rPr lang="en-US" dirty="0" err="1" smtClean="0"/>
              <a:t>hir</a:t>
            </a:r>
            <a:r>
              <a:rPr lang="en-US" dirty="0" smtClean="0"/>
              <a:t> a </a:t>
            </a:r>
            <a:r>
              <a:rPr lang="en-US" dirty="0" err="1" smtClean="0"/>
              <a:t>gwddf</a:t>
            </a:r>
            <a:r>
              <a:rPr lang="en-US" dirty="0" smtClean="0"/>
              <a:t> </a:t>
            </a:r>
            <a:r>
              <a:rPr lang="en-US" dirty="0" err="1" smtClean="0"/>
              <a:t>uchel</a:t>
            </a:r>
            <a:r>
              <a:rPr lang="en-US" dirty="0" smtClean="0"/>
              <a:t>.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Mae </a:t>
            </a:r>
            <a:r>
              <a:rPr lang="en-US" dirty="0" err="1" smtClean="0"/>
              <a:t>disgwyl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wragedd</a:t>
            </a:r>
            <a:r>
              <a:rPr lang="en-US" dirty="0" smtClean="0"/>
              <a:t> </a:t>
            </a:r>
            <a:r>
              <a:rPr lang="en-US" dirty="0" err="1" smtClean="0"/>
              <a:t>priod</a:t>
            </a:r>
            <a:r>
              <a:rPr lang="en-US" dirty="0" smtClean="0"/>
              <a:t> </a:t>
            </a:r>
            <a:r>
              <a:rPr lang="en-US" dirty="0" err="1" smtClean="0"/>
              <a:t>wisgo</a:t>
            </a:r>
            <a:r>
              <a:rPr lang="en-US" dirty="0" smtClean="0"/>
              <a:t> </a:t>
            </a:r>
            <a:r>
              <a:rPr lang="en-US" dirty="0" err="1" smtClean="0"/>
              <a:t>gwallt</a:t>
            </a:r>
            <a:r>
              <a:rPr lang="en-US" dirty="0" smtClean="0"/>
              <a:t> </a:t>
            </a:r>
            <a:r>
              <a:rPr lang="en-US" dirty="0" err="1" smtClean="0"/>
              <a:t>ffug</a:t>
            </a:r>
            <a:r>
              <a:rPr lang="en-US" dirty="0" smtClean="0"/>
              <a:t>: </a:t>
            </a:r>
            <a:r>
              <a:rPr lang="en-US" dirty="0" err="1" smtClean="0"/>
              <a:t>rhaid</a:t>
            </a:r>
            <a:r>
              <a:rPr lang="en-US" dirty="0" smtClean="0"/>
              <a:t> </a:t>
            </a:r>
            <a:r>
              <a:rPr lang="en-US" dirty="0" err="1" smtClean="0"/>
              <a:t>iddi</a:t>
            </a:r>
            <a:r>
              <a:rPr lang="en-US" dirty="0" smtClean="0"/>
              <a:t> </a:t>
            </a:r>
            <a:r>
              <a:rPr lang="en-US" dirty="0" err="1" smtClean="0"/>
              <a:t>guddio’i</a:t>
            </a:r>
            <a:r>
              <a:rPr lang="en-US" dirty="0" smtClean="0"/>
              <a:t> </a:t>
            </a:r>
            <a:r>
              <a:rPr lang="en-US" dirty="0" err="1" smtClean="0"/>
              <a:t>gwallt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nad</a:t>
            </a:r>
            <a:r>
              <a:rPr lang="en-US" dirty="0" smtClean="0"/>
              <a:t>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hi’n</a:t>
            </a:r>
            <a:r>
              <a:rPr lang="en-US" dirty="0" smtClean="0"/>
              <a:t> </a:t>
            </a:r>
            <a:r>
              <a:rPr lang="en-US" dirty="0" err="1" smtClean="0"/>
              <a:t>creu</a:t>
            </a:r>
            <a:r>
              <a:rPr lang="en-US" dirty="0" smtClean="0"/>
              <a:t> </a:t>
            </a:r>
            <a:r>
              <a:rPr lang="en-US" dirty="0" err="1" smtClean="0"/>
              <a:t>temtasiwn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ddynion</a:t>
            </a:r>
            <a:r>
              <a:rPr lang="en-US" dirty="0" smtClean="0"/>
              <a:t> </a:t>
            </a:r>
            <a:r>
              <a:rPr lang="en-US" dirty="0" err="1" smtClean="0"/>
              <a:t>eraill</a:t>
            </a:r>
            <a:r>
              <a:rPr lang="en-US" dirty="0" smtClean="0"/>
              <a:t>.</a:t>
            </a:r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rticle-2142543-130706AF000005DC-10_634x68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3676" y="284310"/>
            <a:ext cx="3620645" cy="3306839"/>
          </a:xfrm>
          <a:prstGeom prst="rect">
            <a:avLst/>
          </a:prstGeom>
        </p:spPr>
      </p:pic>
      <p:pic>
        <p:nvPicPr>
          <p:cNvPr id="8" name="Picture 7" descr="73546367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284310"/>
            <a:ext cx="3653077" cy="3823275"/>
          </a:xfrm>
          <a:prstGeom prst="rect">
            <a:avLst/>
          </a:prstGeom>
        </p:spPr>
      </p:pic>
      <p:pic>
        <p:nvPicPr>
          <p:cNvPr id="9" name="Picture 8" descr="Gur-Hasidim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74932" y="3591149"/>
            <a:ext cx="6765326" cy="2874005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>
                <a:solidFill>
                  <a:srgbClr val="FFFF00"/>
                </a:solidFill>
              </a:rPr>
              <a:t>Iddewiaeth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Ceidwadol</a:t>
            </a:r>
            <a:endParaRPr lang="en-US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err="1" smtClean="0"/>
              <a:t>Agwedd</a:t>
            </a:r>
            <a:r>
              <a:rPr lang="en-US" dirty="0" smtClean="0"/>
              <a:t> ‘</a:t>
            </a:r>
            <a:r>
              <a:rPr lang="en-US" dirty="0" err="1" smtClean="0"/>
              <a:t>canol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ffordd</a:t>
            </a:r>
            <a:r>
              <a:rPr lang="en-US" dirty="0" smtClean="0"/>
              <a:t>’ </a:t>
            </a:r>
            <a:r>
              <a:rPr lang="en-US" dirty="0" err="1" smtClean="0"/>
              <a:t>tuag</a:t>
            </a:r>
            <a:r>
              <a:rPr lang="en-US" dirty="0" smtClean="0"/>
              <a:t> at </a:t>
            </a:r>
            <a:r>
              <a:rPr lang="en-US" dirty="0" err="1" smtClean="0"/>
              <a:t>cadw’r</a:t>
            </a:r>
            <a:r>
              <a:rPr lang="en-US" dirty="0" smtClean="0"/>
              <a:t> </a:t>
            </a:r>
            <a:r>
              <a:rPr lang="en-US" dirty="0" err="1" smtClean="0"/>
              <a:t>deddfau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 (</a:t>
            </a:r>
            <a:r>
              <a:rPr lang="en-US" dirty="0" err="1" smtClean="0"/>
              <a:t>addasu</a:t>
            </a:r>
            <a:r>
              <a:rPr lang="en-US" dirty="0" smtClean="0"/>
              <a:t> </a:t>
            </a:r>
            <a:r>
              <a:rPr lang="en-US" dirty="0" err="1" smtClean="0"/>
              <a:t>deddfau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wyneb</a:t>
            </a:r>
            <a:r>
              <a:rPr lang="en-US" dirty="0" smtClean="0"/>
              <a:t> </a:t>
            </a:r>
            <a:r>
              <a:rPr lang="en-US" dirty="0" err="1" smtClean="0"/>
              <a:t>angehnion</a:t>
            </a:r>
            <a:r>
              <a:rPr lang="en-US" dirty="0" smtClean="0"/>
              <a:t> </a:t>
            </a:r>
            <a:r>
              <a:rPr lang="en-US" dirty="0" err="1" smtClean="0"/>
              <a:t>cyfoes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gymdeithas</a:t>
            </a:r>
            <a:r>
              <a:rPr lang="en-US" dirty="0" smtClean="0"/>
              <a:t> </a:t>
            </a:r>
            <a:r>
              <a:rPr lang="en-US" dirty="0" err="1" smtClean="0"/>
              <a:t>seciwlar</a:t>
            </a:r>
            <a:r>
              <a:rPr lang="en-US" dirty="0" smtClean="0"/>
              <a:t>)</a:t>
            </a:r>
            <a:r>
              <a:rPr lang="en-US" dirty="0" smtClean="0"/>
              <a:t>.</a:t>
            </a:r>
            <a:endParaRPr lang="en-US" dirty="0" smtClean="0"/>
          </a:p>
          <a:p>
            <a:r>
              <a:rPr lang="en-US" dirty="0" err="1" smtClean="0"/>
              <a:t>Fe’i</a:t>
            </a:r>
            <a:r>
              <a:rPr lang="en-US" dirty="0" smtClean="0"/>
              <a:t> </a:t>
            </a:r>
            <a:r>
              <a:rPr lang="en-US" dirty="0" err="1" smtClean="0"/>
              <a:t>sefydlwyd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19eg </a:t>
            </a:r>
            <a:r>
              <a:rPr lang="en-US" dirty="0" err="1" smtClean="0"/>
              <a:t>ganrif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Zacharias </a:t>
            </a:r>
            <a:r>
              <a:rPr lang="en-US" dirty="0" smtClean="0"/>
              <a:t>Frankel (1801-75): </a:t>
            </a:r>
            <a:r>
              <a:rPr lang="en-US" dirty="0" smtClean="0"/>
              <a:t>‘</a:t>
            </a:r>
            <a:r>
              <a:rPr lang="en-US" dirty="0" err="1" smtClean="0"/>
              <a:t>ffordd</a:t>
            </a:r>
            <a:r>
              <a:rPr lang="en-US" dirty="0" smtClean="0"/>
              <a:t> </a:t>
            </a:r>
            <a:r>
              <a:rPr lang="en-US" dirty="0" err="1" smtClean="0"/>
              <a:t>crefyddol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fyw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addasu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byd</a:t>
            </a:r>
            <a:r>
              <a:rPr lang="en-US" dirty="0" smtClean="0"/>
              <a:t> </a:t>
            </a:r>
            <a:r>
              <a:rPr lang="en-US" dirty="0" err="1" smtClean="0"/>
              <a:t>o’i</a:t>
            </a:r>
            <a:r>
              <a:rPr lang="en-US" dirty="0" smtClean="0"/>
              <a:t> </a:t>
            </a:r>
            <a:r>
              <a:rPr lang="en-US" dirty="0" err="1" smtClean="0"/>
              <a:t>gwmpas</a:t>
            </a:r>
            <a:r>
              <a:rPr lang="en-US" dirty="0" smtClean="0"/>
              <a:t>’</a:t>
            </a:r>
            <a:r>
              <a:rPr lang="en-US" dirty="0" smtClean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en-US"/>
          </a:p>
        </p:txBody>
      </p:sp>
      <p:pic>
        <p:nvPicPr>
          <p:cNvPr id="5" name="Content Placeholder 4" descr="DownloadedFile.jpeg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4648200" y="1600200"/>
            <a:ext cx="4038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25400" dir="16979900" algn="ctr" rotWithShape="0">
              <a:srgbClr val="000000">
                <a:alpha val="75000"/>
              </a:srgbClr>
            </a:outerShdw>
          </a:effec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Iddewiaeth</a:t>
            </a:r>
            <a:r>
              <a:rPr lang="en-US" dirty="0" smtClean="0"/>
              <a:t> </a:t>
            </a:r>
            <a:r>
              <a:rPr lang="en-US" dirty="0" err="1" smtClean="0"/>
              <a:t>Ceidwadol</a:t>
            </a:r>
            <a:r>
              <a:rPr lang="en-US" dirty="0" smtClean="0"/>
              <a:t> ac </a:t>
            </a:r>
            <a:r>
              <a:rPr lang="en-US" dirty="0" err="1" smtClean="0"/>
              <a:t>Addoliad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err="1" smtClean="0"/>
              <a:t>Anfodlonrwydd</a:t>
            </a:r>
            <a:r>
              <a:rPr lang="en-US" dirty="0" smtClean="0"/>
              <a:t> </a:t>
            </a:r>
            <a:r>
              <a:rPr lang="en-US" dirty="0" err="1" smtClean="0"/>
              <a:t>gyda</a:t>
            </a:r>
            <a:r>
              <a:rPr lang="en-US" dirty="0" smtClean="0"/>
              <a:t> </a:t>
            </a:r>
            <a:r>
              <a:rPr lang="en-US" dirty="0" err="1" smtClean="0"/>
              <a:t>gwasanaethau</a:t>
            </a:r>
            <a:r>
              <a:rPr lang="en-US" dirty="0" smtClean="0"/>
              <a:t> </a:t>
            </a:r>
            <a:r>
              <a:rPr lang="en-US" dirty="0" err="1" smtClean="0"/>
              <a:t>traddodiadol</a:t>
            </a:r>
            <a:r>
              <a:rPr lang="en-US" dirty="0" smtClean="0"/>
              <a:t>; </a:t>
            </a:r>
            <a:r>
              <a:rPr lang="en-US" dirty="0" err="1" smtClean="0"/>
              <a:t>diffyg</a:t>
            </a:r>
            <a:r>
              <a:rPr lang="en-US" dirty="0" smtClean="0"/>
              <a:t> </a:t>
            </a:r>
            <a:r>
              <a:rPr lang="en-US" dirty="0" err="1" smtClean="0"/>
              <a:t>gwybodaeth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err="1" smtClean="0"/>
              <a:t>’r</a:t>
            </a:r>
            <a:r>
              <a:rPr lang="en-US" dirty="0" smtClean="0"/>
              <a:t> </a:t>
            </a:r>
            <a:r>
              <a:rPr lang="en-US" dirty="0" err="1" smtClean="0"/>
              <a:t>iaith</a:t>
            </a:r>
            <a:r>
              <a:rPr lang="en-US" dirty="0" smtClean="0"/>
              <a:t> </a:t>
            </a:r>
            <a:r>
              <a:rPr lang="en-US" dirty="0" err="1" smtClean="0"/>
              <a:t>Hebraeg</a:t>
            </a:r>
            <a:r>
              <a:rPr lang="en-US" dirty="0" smtClean="0"/>
              <a:t> </a:t>
            </a:r>
            <a:r>
              <a:rPr lang="en-US" dirty="0" smtClean="0"/>
              <a:t>(</a:t>
            </a:r>
            <a:r>
              <a:rPr lang="en-US" dirty="0" err="1" smtClean="0"/>
              <a:t>emynau</a:t>
            </a:r>
            <a:r>
              <a:rPr lang="en-US" dirty="0" smtClean="0"/>
              <a:t> a </a:t>
            </a:r>
            <a:r>
              <a:rPr lang="en-US" dirty="0" err="1" smtClean="0"/>
              <a:t>gweddiau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hadrodd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iaith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wlad</a:t>
            </a:r>
            <a:r>
              <a:rPr lang="en-US" dirty="0" smtClean="0"/>
              <a:t>)</a:t>
            </a:r>
            <a:r>
              <a:rPr lang="en-US" dirty="0" smtClean="0"/>
              <a:t>.</a:t>
            </a:r>
            <a:endParaRPr lang="en-US" dirty="0" smtClean="0"/>
          </a:p>
          <a:p>
            <a:r>
              <a:rPr lang="en-US" dirty="0" err="1" smtClean="0"/>
              <a:t>Newidiadau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cynnwys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canlynol</a:t>
            </a:r>
            <a:r>
              <a:rPr lang="en-US" dirty="0" smtClean="0"/>
              <a:t>: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-</a:t>
            </a:r>
            <a:r>
              <a:rPr lang="en-US" dirty="0" smtClean="0"/>
              <a:t> </a:t>
            </a:r>
            <a:r>
              <a:rPr lang="en-US" dirty="0" err="1" smtClean="0"/>
              <a:t>addasu</a:t>
            </a:r>
            <a:r>
              <a:rPr lang="en-US" dirty="0" smtClean="0"/>
              <a:t> </a:t>
            </a:r>
            <a:r>
              <a:rPr lang="en-US" dirty="0" err="1" smtClean="0"/>
              <a:t>bendithion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bore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nad</a:t>
            </a:r>
            <a:r>
              <a:rPr lang="en-US" dirty="0" smtClean="0"/>
              <a:t> </a:t>
            </a:r>
            <a:r>
              <a:rPr lang="en-US" dirty="0" err="1" smtClean="0"/>
              <a:t>ydynt</a:t>
            </a:r>
            <a:r>
              <a:rPr lang="en-US" dirty="0" smtClean="0"/>
              <a:t> </a:t>
            </a:r>
            <a:r>
              <a:rPr lang="en-US" dirty="0" err="1" smtClean="0"/>
              <a:t>bellach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mynegi</a:t>
            </a:r>
            <a:r>
              <a:rPr lang="en-US" dirty="0" smtClean="0"/>
              <a:t> </a:t>
            </a:r>
            <a:r>
              <a:rPr lang="en-US" dirty="0" err="1" smtClean="0"/>
              <a:t>diolchgarwch</a:t>
            </a:r>
            <a:r>
              <a:rPr lang="en-US" dirty="0" smtClean="0"/>
              <a:t> y</a:t>
            </a:r>
            <a:r>
              <a:rPr lang="en-US" dirty="0" smtClean="0"/>
              <a:t>r </a:t>
            </a:r>
            <a:r>
              <a:rPr lang="en-US" dirty="0" err="1" smtClean="0"/>
              <a:t>addolwr</a:t>
            </a:r>
            <a:r>
              <a:rPr lang="en-US" dirty="0" smtClean="0"/>
              <a:t> am </a:t>
            </a:r>
            <a:r>
              <a:rPr lang="en-US" dirty="0" err="1" smtClean="0"/>
              <a:t>beidio</a:t>
            </a:r>
            <a:r>
              <a:rPr lang="en-US" dirty="0" smtClean="0"/>
              <a:t> </a:t>
            </a:r>
            <a:r>
              <a:rPr lang="en-US" dirty="0" err="1" smtClean="0"/>
              <a:t>â</a:t>
            </a:r>
            <a:r>
              <a:rPr lang="en-US" dirty="0" smtClean="0"/>
              <a:t> </a:t>
            </a:r>
            <a:r>
              <a:rPr lang="en-US" dirty="0" err="1" smtClean="0"/>
              <a:t>chael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greu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wraig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Dduw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-</a:t>
            </a:r>
            <a:r>
              <a:rPr lang="en-US" dirty="0" smtClean="0"/>
              <a:t> </a:t>
            </a:r>
            <a:r>
              <a:rPr lang="en-US" dirty="0" err="1" smtClean="0"/>
              <a:t>gweddiau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galw</a:t>
            </a:r>
            <a:r>
              <a:rPr lang="en-US" dirty="0" smtClean="0"/>
              <a:t> am </a:t>
            </a:r>
            <a:r>
              <a:rPr lang="en-US" dirty="0" err="1" smtClean="0"/>
              <a:t>heddwch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holl</a:t>
            </a:r>
            <a:r>
              <a:rPr lang="en-US" dirty="0" smtClean="0"/>
              <a:t> </a:t>
            </a:r>
            <a:r>
              <a:rPr lang="en-US" dirty="0" err="1" smtClean="0"/>
              <a:t>ddynoliaeth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smtClean="0"/>
              <a:t>-</a:t>
            </a:r>
            <a:r>
              <a:rPr lang="en-US" dirty="0" smtClean="0"/>
              <a:t> yr</a:t>
            </a:r>
            <a:r>
              <a:rPr lang="en-US" dirty="0" smtClean="0"/>
              <a:t> </a:t>
            </a:r>
            <a:r>
              <a:rPr lang="en-US" i="1" dirty="0" err="1" smtClean="0"/>
              <a:t>Amidah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adrodd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ddyddiau</a:t>
            </a:r>
            <a:r>
              <a:rPr lang="en-US" dirty="0" smtClean="0"/>
              <a:t> </a:t>
            </a:r>
            <a:r>
              <a:rPr lang="en-US" dirty="0" err="1" smtClean="0"/>
              <a:t>sanctaidd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unig</a:t>
            </a:r>
            <a:r>
              <a:rPr lang="en-US" dirty="0" smtClean="0"/>
              <a:t>.</a:t>
            </a:r>
            <a:endParaRPr lang="en-US" dirty="0" smtClean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Iddewiaeth</a:t>
            </a:r>
            <a:r>
              <a:rPr lang="en-US" dirty="0" smtClean="0"/>
              <a:t> </a:t>
            </a:r>
            <a:r>
              <a:rPr lang="en-US" dirty="0" err="1" smtClean="0"/>
              <a:t>Ceidwadol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Torah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>
                <a:ea typeface="ＭＳ Ｐゴシック" charset="-128"/>
                <a:cs typeface="ＭＳ Ｐゴシック" charset="-128"/>
              </a:rPr>
              <a:t>	</a:t>
            </a:r>
          </a:p>
          <a:p>
            <a:pPr>
              <a:buNone/>
            </a:pPr>
            <a:r>
              <a:rPr lang="en-US" dirty="0" smtClean="0">
                <a:ea typeface="ＭＳ Ｐゴシック" charset="-128"/>
                <a:cs typeface="ＭＳ Ｐゴシック" charset="-128"/>
              </a:rPr>
              <a:t>	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Iddewon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ceidwadol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yn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hawlio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bod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gwirioneddau’r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Torah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a’r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gweithiau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Iddewig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diweddarach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yn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deillio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oddi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wrth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Dduw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,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ond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eu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bod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wedi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cael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eu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traddodi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a’u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siapio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gan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awduron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dynol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;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derbynnir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bod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yn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rhaid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gwarchod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y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Torah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ond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y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gellir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ei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addasu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yn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ogystal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.</a:t>
            </a:r>
            <a:endParaRPr 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Ceidwadol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Torah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dirty="0" smtClean="0"/>
              <a:t>	</a:t>
            </a:r>
            <a:r>
              <a:rPr lang="en-US" dirty="0" smtClean="0"/>
              <a:t>‘Yr </a:t>
            </a:r>
            <a:r>
              <a:rPr lang="en-US" dirty="0" err="1" smtClean="0"/>
              <a:t>ydym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derbyn</a:t>
            </a:r>
            <a:r>
              <a:rPr lang="en-US" dirty="0" smtClean="0"/>
              <a:t> </a:t>
            </a:r>
            <a:r>
              <a:rPr lang="en-US" dirty="0" err="1" smtClean="0"/>
              <a:t>canlyniadau</a:t>
            </a:r>
            <a:r>
              <a:rPr lang="en-US" dirty="0" smtClean="0"/>
              <a:t> </a:t>
            </a:r>
            <a:r>
              <a:rPr lang="en-US" dirty="0" err="1" smtClean="0"/>
              <a:t>ysgolheictod</a:t>
            </a:r>
            <a:r>
              <a:rPr lang="en-US" dirty="0" smtClean="0"/>
              <a:t> </a:t>
            </a:r>
            <a:r>
              <a:rPr lang="en-US" dirty="0" err="1" smtClean="0"/>
              <a:t>gyfoes</a:t>
            </a:r>
            <a:r>
              <a:rPr lang="en-US" dirty="0" smtClean="0"/>
              <a:t>. Yr </a:t>
            </a:r>
            <a:r>
              <a:rPr lang="en-US" dirty="0" err="1" smtClean="0"/>
              <a:t>ydym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derbyn</a:t>
            </a:r>
            <a:r>
              <a:rPr lang="en-US" dirty="0" smtClean="0"/>
              <a:t> </a:t>
            </a:r>
            <a:r>
              <a:rPr lang="en-US" dirty="0" err="1" smtClean="0"/>
              <a:t>bod</a:t>
            </a:r>
            <a:r>
              <a:rPr lang="en-US" dirty="0" smtClean="0"/>
              <a:t> </a:t>
            </a:r>
            <a:r>
              <a:rPr lang="en-US" dirty="0" err="1" smtClean="0"/>
              <a:t>datblygiad</a:t>
            </a:r>
            <a:r>
              <a:rPr lang="en-US" dirty="0" smtClean="0"/>
              <a:t> </a:t>
            </a:r>
            <a:r>
              <a:rPr lang="en-US" dirty="0" err="1" smtClean="0"/>
              <a:t>hanesyddol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traddodiad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digwydd</a:t>
            </a:r>
            <a:r>
              <a:rPr lang="en-US" dirty="0" smtClean="0"/>
              <a:t> a </a:t>
            </a:r>
            <a:r>
              <a:rPr lang="en-US" dirty="0" err="1" smtClean="0"/>
              <a:t>bod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traddodiad</a:t>
            </a:r>
            <a:r>
              <a:rPr lang="en-US" dirty="0" smtClean="0"/>
              <a:t> </a:t>
            </a:r>
            <a:r>
              <a:rPr lang="en-US" dirty="0" err="1" smtClean="0"/>
              <a:t>hwnnw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parhau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ddatblygu</a:t>
            </a:r>
            <a:r>
              <a:rPr lang="en-US" dirty="0" smtClean="0"/>
              <a:t>. Yr </a:t>
            </a:r>
            <a:r>
              <a:rPr lang="en-US" dirty="0" err="1" smtClean="0"/>
              <a:t>ydym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gyd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cydnabod</a:t>
            </a:r>
            <a:r>
              <a:rPr lang="en-US" dirty="0" smtClean="0"/>
              <a:t> </a:t>
            </a:r>
            <a:r>
              <a:rPr lang="en-US" dirty="0" err="1" smtClean="0"/>
              <a:t>pwysigrwydd</a:t>
            </a:r>
            <a:r>
              <a:rPr lang="en-US" dirty="0" smtClean="0"/>
              <a:t> yr </a:t>
            </a:r>
            <a:r>
              <a:rPr lang="en-US" i="1" dirty="0" err="1" smtClean="0"/>
              <a:t>halakhah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Ceidwadol</a:t>
            </a:r>
            <a:r>
              <a:rPr lang="en-US" dirty="0" smtClean="0"/>
              <a:t>, </a:t>
            </a:r>
            <a:r>
              <a:rPr lang="en-US" dirty="0" err="1" smtClean="0"/>
              <a:t>ond</a:t>
            </a:r>
            <a:r>
              <a:rPr lang="en-US" dirty="0" smtClean="0"/>
              <a:t> </a:t>
            </a:r>
            <a:r>
              <a:rPr lang="en-US" i="1" dirty="0" err="1" smtClean="0"/>
              <a:t>halakhah</a:t>
            </a:r>
            <a:r>
              <a:rPr lang="en-US" i="1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ymateb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amseroedd</a:t>
            </a:r>
            <a:r>
              <a:rPr lang="en-US" dirty="0" smtClean="0"/>
              <a:t> </a:t>
            </a:r>
            <a:r>
              <a:rPr lang="en-US" dirty="0" err="1" smtClean="0"/>
              <a:t>newydd</a:t>
            </a:r>
            <a:r>
              <a:rPr lang="en-US" dirty="0" smtClean="0"/>
              <a:t> ac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anghenion</a:t>
            </a:r>
            <a:r>
              <a:rPr lang="en-US" dirty="0" smtClean="0"/>
              <a:t> </a:t>
            </a:r>
            <a:r>
              <a:rPr lang="en-US" dirty="0" err="1" smtClean="0"/>
              <a:t>newydd</a:t>
            </a:r>
            <a:r>
              <a:rPr lang="en-US" dirty="0" smtClean="0"/>
              <a:t>’. </a:t>
            </a:r>
            <a:endParaRPr 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Iddewiaeth</a:t>
            </a:r>
            <a:r>
              <a:rPr lang="en-US" dirty="0" smtClean="0"/>
              <a:t> </a:t>
            </a:r>
            <a:r>
              <a:rPr lang="en-US" dirty="0" err="1" smtClean="0"/>
              <a:t>Ceidwadol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err="1" smtClean="0"/>
              <a:t>Mae’r</a:t>
            </a:r>
            <a:r>
              <a:rPr lang="en-US" dirty="0" smtClean="0"/>
              <a:t> </a:t>
            </a:r>
            <a:r>
              <a:rPr lang="en-US" dirty="0" err="1" smtClean="0"/>
              <a:t>mudiad</a:t>
            </a:r>
            <a:r>
              <a:rPr lang="en-US" dirty="0" smtClean="0"/>
              <a:t> </a:t>
            </a:r>
            <a:r>
              <a:rPr lang="en-US" dirty="0" err="1" smtClean="0"/>
              <a:t>hwn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arbennig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gryf</a:t>
            </a:r>
            <a:r>
              <a:rPr lang="en-US" dirty="0" smtClean="0"/>
              <a:t> a </a:t>
            </a:r>
            <a:r>
              <a:rPr lang="en-US" dirty="0" err="1" smtClean="0"/>
              <a:t>dylanwadol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yr </a:t>
            </a:r>
            <a:r>
              <a:rPr lang="en-US" dirty="0" err="1" smtClean="0"/>
              <a:t>Unol</a:t>
            </a:r>
            <a:r>
              <a:rPr lang="en-US" dirty="0" smtClean="0"/>
              <a:t> </a:t>
            </a:r>
            <a:r>
              <a:rPr lang="en-US" dirty="0" err="1" smtClean="0"/>
              <a:t>Daleithiau</a:t>
            </a:r>
            <a:r>
              <a:rPr lang="en-US" dirty="0" smtClean="0"/>
              <a:t>,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bennaf</a:t>
            </a:r>
            <a:r>
              <a:rPr lang="en-US" dirty="0" smtClean="0"/>
              <a:t> am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bod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ymateb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datblygiadau</a:t>
            </a:r>
            <a:r>
              <a:rPr lang="en-US" dirty="0" smtClean="0"/>
              <a:t> </a:t>
            </a:r>
            <a:r>
              <a:rPr lang="en-US" dirty="0" err="1" smtClean="0"/>
              <a:t>mwy</a:t>
            </a:r>
            <a:r>
              <a:rPr lang="en-US" dirty="0" smtClean="0"/>
              <a:t> </a:t>
            </a:r>
            <a:r>
              <a:rPr lang="en-US" dirty="0" err="1" smtClean="0"/>
              <a:t>rhyddfrydol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fewn</a:t>
            </a:r>
            <a:r>
              <a:rPr lang="en-US" dirty="0" smtClean="0"/>
              <a:t> </a:t>
            </a:r>
            <a:r>
              <a:rPr lang="en-US" dirty="0" err="1" smtClean="0"/>
              <a:t>Iddewiaeth</a:t>
            </a:r>
            <a:r>
              <a:rPr lang="en-US" dirty="0" smtClean="0"/>
              <a:t> </a:t>
            </a:r>
            <a:r>
              <a:rPr lang="en-US" dirty="0" err="1" smtClean="0"/>
              <a:t>Diwygiedig</a:t>
            </a:r>
            <a:r>
              <a:rPr lang="en-US" dirty="0" smtClean="0"/>
              <a:t>. </a:t>
            </a:r>
            <a:r>
              <a:rPr lang="en-US" dirty="0" err="1" smtClean="0"/>
              <a:t>Dyma’r</a:t>
            </a:r>
            <a:r>
              <a:rPr lang="en-US" dirty="0" smtClean="0"/>
              <a:t> </a:t>
            </a:r>
            <a:r>
              <a:rPr lang="en-US" dirty="0" err="1" smtClean="0"/>
              <a:t>enwad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 </a:t>
            </a:r>
            <a:r>
              <a:rPr lang="en-US" dirty="0" err="1" smtClean="0"/>
              <a:t>mwyaf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yr </a:t>
            </a:r>
            <a:r>
              <a:rPr lang="en-US" dirty="0" err="1" smtClean="0"/>
              <a:t>Unol</a:t>
            </a:r>
            <a:r>
              <a:rPr lang="en-US" dirty="0" smtClean="0"/>
              <a:t> </a:t>
            </a:r>
            <a:r>
              <a:rPr lang="en-US" dirty="0" err="1" smtClean="0"/>
              <a:t>Daleithiau</a:t>
            </a:r>
            <a:r>
              <a:rPr lang="en-US" dirty="0" smtClean="0"/>
              <a:t>: 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</a:t>
            </a:r>
            <a:r>
              <a:rPr lang="en-US" sz="2824" dirty="0" smtClean="0">
                <a:solidFill>
                  <a:srgbClr val="FFFF00"/>
                </a:solidFill>
              </a:rPr>
              <a:t>-</a:t>
            </a:r>
            <a:r>
              <a:rPr lang="en-US" sz="2824" dirty="0" smtClean="0">
                <a:solidFill>
                  <a:srgbClr val="FFFF00"/>
                </a:solidFill>
              </a:rPr>
              <a:t> </a:t>
            </a:r>
            <a:r>
              <a:rPr lang="en-US" sz="2824" dirty="0" err="1" smtClean="0">
                <a:solidFill>
                  <a:srgbClr val="FFFF00"/>
                </a:solidFill>
              </a:rPr>
              <a:t>oddeutu</a:t>
            </a:r>
            <a:r>
              <a:rPr lang="en-US" sz="2824" dirty="0" smtClean="0">
                <a:solidFill>
                  <a:srgbClr val="FFFF00"/>
                </a:solidFill>
              </a:rPr>
              <a:t> </a:t>
            </a:r>
            <a:r>
              <a:rPr lang="en-US" sz="2824" dirty="0" smtClean="0">
                <a:solidFill>
                  <a:srgbClr val="FFFF00"/>
                </a:solidFill>
              </a:rPr>
              <a:t>850</a:t>
            </a:r>
            <a:r>
              <a:rPr lang="en-US" sz="2824" dirty="0" smtClean="0">
                <a:solidFill>
                  <a:srgbClr val="FFFF00"/>
                </a:solidFill>
              </a:rPr>
              <a:t> </a:t>
            </a:r>
            <a:r>
              <a:rPr lang="en-US" sz="2824" dirty="0" err="1" smtClean="0">
                <a:solidFill>
                  <a:srgbClr val="FFFF00"/>
                </a:solidFill>
              </a:rPr>
              <a:t>o</a:t>
            </a:r>
            <a:r>
              <a:rPr lang="en-US" sz="2824" dirty="0" smtClean="0">
                <a:solidFill>
                  <a:srgbClr val="FFFF00"/>
                </a:solidFill>
              </a:rPr>
              <a:t> </a:t>
            </a:r>
            <a:r>
              <a:rPr lang="en-US" sz="2824" dirty="0" err="1" smtClean="0">
                <a:solidFill>
                  <a:srgbClr val="FFFF00"/>
                </a:solidFill>
              </a:rPr>
              <a:t>gynulliadau</a:t>
            </a:r>
            <a:endParaRPr lang="en-US" sz="2824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en-US" sz="2824" dirty="0" smtClean="0">
                <a:solidFill>
                  <a:srgbClr val="FFFF00"/>
                </a:solidFill>
              </a:rPr>
              <a:t>	-</a:t>
            </a:r>
            <a:r>
              <a:rPr lang="en-US" sz="2824" dirty="0" smtClean="0">
                <a:solidFill>
                  <a:srgbClr val="FFFF00"/>
                </a:solidFill>
              </a:rPr>
              <a:t> </a:t>
            </a:r>
            <a:r>
              <a:rPr lang="en-US" sz="2824" dirty="0" err="1" smtClean="0">
                <a:solidFill>
                  <a:srgbClr val="FFFF00"/>
                </a:solidFill>
              </a:rPr>
              <a:t>o</a:t>
            </a:r>
            <a:r>
              <a:rPr lang="en-US" sz="2824" dirty="0" smtClean="0">
                <a:solidFill>
                  <a:srgbClr val="FFFF00"/>
                </a:solidFill>
              </a:rPr>
              <a:t> </a:t>
            </a:r>
            <a:r>
              <a:rPr lang="en-US" sz="2824" dirty="0" err="1" smtClean="0">
                <a:solidFill>
                  <a:srgbClr val="FFFF00"/>
                </a:solidFill>
              </a:rPr>
              <a:t>gwmpas</a:t>
            </a:r>
            <a:r>
              <a:rPr lang="en-US" sz="2824" dirty="0" smtClean="0">
                <a:solidFill>
                  <a:srgbClr val="FFFF00"/>
                </a:solidFill>
              </a:rPr>
              <a:t> 1,500,000 </a:t>
            </a:r>
            <a:r>
              <a:rPr lang="en-US" sz="2824" dirty="0" err="1" smtClean="0">
                <a:solidFill>
                  <a:srgbClr val="FFFF00"/>
                </a:solidFill>
              </a:rPr>
              <a:t>o</a:t>
            </a:r>
            <a:r>
              <a:rPr lang="en-US" sz="2824" dirty="0" smtClean="0">
                <a:solidFill>
                  <a:srgbClr val="FFFF00"/>
                </a:solidFill>
              </a:rPr>
              <a:t> </a:t>
            </a:r>
            <a:r>
              <a:rPr lang="en-US" sz="2824" dirty="0" err="1" smtClean="0">
                <a:solidFill>
                  <a:srgbClr val="FFFF00"/>
                </a:solidFill>
              </a:rPr>
              <a:t>aelodau</a:t>
            </a:r>
            <a:endParaRPr lang="en-US" sz="2824" dirty="0" smtClean="0">
              <a:solidFill>
                <a:srgbClr val="FFFF00"/>
              </a:solidFill>
            </a:endParaRPr>
          </a:p>
          <a:p>
            <a:r>
              <a:rPr lang="en-US" dirty="0" err="1" smtClean="0"/>
              <a:t>Rhaglenni</a:t>
            </a:r>
            <a:r>
              <a:rPr lang="en-US" dirty="0" smtClean="0"/>
              <a:t> radi</a:t>
            </a:r>
            <a:r>
              <a:rPr lang="en-US" dirty="0" smtClean="0"/>
              <a:t>o a </a:t>
            </a:r>
            <a:r>
              <a:rPr lang="en-US" dirty="0" err="1" smtClean="0"/>
              <a:t>theledu</a:t>
            </a:r>
            <a:r>
              <a:rPr lang="en-US" dirty="0" smtClean="0"/>
              <a:t>, </a:t>
            </a:r>
            <a:r>
              <a:rPr lang="en-US" dirty="0" err="1" smtClean="0"/>
              <a:t>amgueddfeydd</a:t>
            </a:r>
            <a:r>
              <a:rPr lang="en-US" dirty="0" smtClean="0"/>
              <a:t> ac </a:t>
            </a:r>
            <a:r>
              <a:rPr lang="en-US" dirty="0" err="1" smtClean="0"/>
              <a:t>ysgolion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Pleidlais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blaid</a:t>
            </a:r>
            <a:r>
              <a:rPr lang="en-US" dirty="0" smtClean="0"/>
              <a:t> </a:t>
            </a:r>
            <a:r>
              <a:rPr lang="en-US" dirty="0" err="1" smtClean="0"/>
              <a:t>ordeinio</a:t>
            </a:r>
            <a:r>
              <a:rPr lang="en-US" dirty="0" smtClean="0"/>
              <a:t> </a:t>
            </a:r>
            <a:r>
              <a:rPr lang="en-US" dirty="0" err="1" smtClean="0"/>
              <a:t>merched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rabbiniaid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 1983</a:t>
            </a:r>
            <a:r>
              <a:rPr lang="en-US" dirty="0" smtClean="0"/>
              <a:t>.</a:t>
            </a:r>
            <a:endParaRPr lang="en-US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>
                <a:solidFill>
                  <a:srgbClr val="FFFF00"/>
                </a:solidFill>
              </a:rPr>
              <a:t>Iddewiaeth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Diwygiedig</a:t>
            </a:r>
            <a:endParaRPr lang="en-US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chwith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ran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sbectrwm</a:t>
            </a:r>
            <a:r>
              <a:rPr lang="en-US" dirty="0" smtClean="0"/>
              <a:t> </a:t>
            </a:r>
            <a:r>
              <a:rPr lang="en-US" dirty="0" err="1" smtClean="0"/>
              <a:t>crefyddol</a:t>
            </a:r>
            <a:r>
              <a:rPr lang="en-US" dirty="0" smtClean="0"/>
              <a:t> (</a:t>
            </a:r>
            <a:r>
              <a:rPr lang="en-US" dirty="0" err="1" smtClean="0"/>
              <a:t>canlyniad</a:t>
            </a:r>
            <a:r>
              <a:rPr lang="en-US" dirty="0" smtClean="0"/>
              <a:t> </a:t>
            </a:r>
            <a:r>
              <a:rPr lang="en-US" dirty="0" err="1" smtClean="0"/>
              <a:t>addysg</a:t>
            </a:r>
            <a:r>
              <a:rPr lang="en-US" dirty="0" smtClean="0"/>
              <a:t> </a:t>
            </a:r>
            <a:r>
              <a:rPr lang="en-US" dirty="0" err="1" smtClean="0"/>
              <a:t>seciwlar</a:t>
            </a:r>
            <a:r>
              <a:rPr lang="en-US" dirty="0" smtClean="0"/>
              <a:t> a </a:t>
            </a:r>
            <a:r>
              <a:rPr lang="en-US" dirty="0" err="1" smtClean="0"/>
              <a:t>chyfathrachu</a:t>
            </a:r>
            <a:r>
              <a:rPr lang="en-US" dirty="0" smtClean="0"/>
              <a:t> </a:t>
            </a:r>
            <a:r>
              <a:rPr lang="en-US" dirty="0" err="1" smtClean="0"/>
              <a:t>gyda</a:t>
            </a:r>
            <a:r>
              <a:rPr lang="en-US" dirty="0" smtClean="0"/>
              <a:t> </a:t>
            </a:r>
            <a:r>
              <a:rPr lang="en-US" dirty="0" err="1" smtClean="0"/>
              <a:t>Chenedl-ddynion</a:t>
            </a:r>
            <a:r>
              <a:rPr lang="en-US" dirty="0" smtClean="0"/>
              <a:t>).</a:t>
            </a:r>
            <a:endParaRPr lang="en-US" dirty="0" smtClean="0"/>
          </a:p>
          <a:p>
            <a:r>
              <a:rPr lang="en-US" dirty="0" smtClean="0"/>
              <a:t>Israel Jacobson (</a:t>
            </a:r>
            <a:r>
              <a:rPr lang="en-US" dirty="0" smtClean="0"/>
              <a:t>19</a:t>
            </a:r>
            <a:r>
              <a:rPr lang="en-US" baseline="30000" dirty="0" smtClean="0"/>
              <a:t>eg</a:t>
            </a:r>
            <a:r>
              <a:rPr lang="en-US" dirty="0" smtClean="0"/>
              <a:t> </a:t>
            </a:r>
            <a:r>
              <a:rPr lang="en-US" dirty="0" err="1" smtClean="0"/>
              <a:t>ganrif</a:t>
            </a:r>
            <a:r>
              <a:rPr lang="en-US" dirty="0" smtClean="0"/>
              <a:t>) a </a:t>
            </a:r>
            <a:r>
              <a:rPr lang="en-US" dirty="0" err="1" smtClean="0"/>
              <a:t>fu’n</a:t>
            </a:r>
            <a:r>
              <a:rPr lang="en-US" dirty="0" smtClean="0"/>
              <a:t> </a:t>
            </a:r>
            <a:r>
              <a:rPr lang="en-US" dirty="0" err="1" smtClean="0"/>
              <a:t>gyfrifol</a:t>
            </a:r>
            <a:r>
              <a:rPr lang="en-US" dirty="0" smtClean="0"/>
              <a:t> am </a:t>
            </a:r>
            <a:r>
              <a:rPr lang="en-US" dirty="0" err="1" smtClean="0"/>
              <a:t>gychwyn</a:t>
            </a:r>
            <a:r>
              <a:rPr lang="en-US" dirty="0" smtClean="0"/>
              <a:t> </a:t>
            </a:r>
            <a:r>
              <a:rPr lang="en-US" dirty="0" err="1" smtClean="0"/>
              <a:t>nifer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ddiwygiadau</a:t>
            </a:r>
            <a:r>
              <a:rPr lang="en-US" dirty="0" smtClean="0"/>
              <a:t> </a:t>
            </a:r>
            <a:r>
              <a:rPr lang="en-US" dirty="0" err="1" smtClean="0"/>
              <a:t>litwrgaidd</a:t>
            </a:r>
            <a:r>
              <a:rPr lang="en-US" dirty="0" smtClean="0"/>
              <a:t> ac </a:t>
            </a:r>
            <a:r>
              <a:rPr lang="en-US" dirty="0" err="1" smtClean="0"/>
              <a:t>addysgiadol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yr </a:t>
            </a:r>
            <a:r>
              <a:rPr lang="en-US" dirty="0" err="1" smtClean="0"/>
              <a:t>Almaen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Ehangu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err="1" smtClean="0"/>
              <a:t>’r</a:t>
            </a:r>
            <a:r>
              <a:rPr lang="en-US" dirty="0" smtClean="0"/>
              <a:t> </a:t>
            </a:r>
            <a:r>
              <a:rPr lang="en-US" dirty="0" err="1" smtClean="0"/>
              <a:t>Almaen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Awstria</a:t>
            </a:r>
            <a:r>
              <a:rPr lang="en-US" dirty="0" smtClean="0"/>
              <a:t>, </a:t>
            </a:r>
            <a:r>
              <a:rPr lang="en-US" dirty="0" err="1" smtClean="0"/>
              <a:t>Denmarc</a:t>
            </a:r>
            <a:r>
              <a:rPr lang="en-US" dirty="0" smtClean="0"/>
              <a:t>  a </a:t>
            </a:r>
            <a:r>
              <a:rPr lang="en-US" dirty="0" err="1" smtClean="0"/>
              <a:t>Phrydain</a:t>
            </a:r>
            <a:r>
              <a:rPr lang="en-US" dirty="0" smtClean="0"/>
              <a:t> </a:t>
            </a:r>
            <a:r>
              <a:rPr lang="en-US" dirty="0" err="1" smtClean="0"/>
              <a:t>Fawr</a:t>
            </a:r>
            <a:r>
              <a:rPr lang="en-US" dirty="0" smtClean="0"/>
              <a:t> (</a:t>
            </a:r>
            <a:r>
              <a:rPr lang="en-US" dirty="0" smtClean="0"/>
              <a:t>1842:</a:t>
            </a:r>
            <a:r>
              <a:rPr lang="en-US" dirty="0" smtClean="0"/>
              <a:t> </a:t>
            </a:r>
            <a:r>
              <a:rPr lang="en-US" dirty="0" err="1" smtClean="0"/>
              <a:t>sefydlu</a:t>
            </a:r>
            <a:r>
              <a:rPr lang="en-US" dirty="0" smtClean="0"/>
              <a:t> </a:t>
            </a:r>
            <a:r>
              <a:rPr lang="en-US" dirty="0" err="1" smtClean="0"/>
              <a:t>Synagog</a:t>
            </a:r>
            <a:r>
              <a:rPr lang="en-US" dirty="0" smtClean="0"/>
              <a:t> </a:t>
            </a:r>
            <a:r>
              <a:rPr lang="en-US" dirty="0" err="1" smtClean="0"/>
              <a:t>Gorllewin</a:t>
            </a:r>
            <a:r>
              <a:rPr lang="en-US" dirty="0" smtClean="0"/>
              <a:t> </a:t>
            </a:r>
            <a:r>
              <a:rPr lang="en-US" dirty="0" err="1" smtClean="0"/>
              <a:t>Llundian</a:t>
            </a:r>
            <a:r>
              <a:rPr lang="en-US" dirty="0" smtClean="0"/>
              <a:t>)</a:t>
            </a:r>
            <a:r>
              <a:rPr lang="en-US" dirty="0" smtClean="0"/>
              <a:t>.</a:t>
            </a:r>
            <a:endParaRPr lang="en-US" dirty="0" smtClean="0"/>
          </a:p>
          <a:p>
            <a:r>
              <a:rPr lang="en-US" dirty="0" err="1" smtClean="0"/>
              <a:t>P</a:t>
            </a:r>
            <a:r>
              <a:rPr lang="en-US" dirty="0" err="1" smtClean="0"/>
              <a:t>wyslais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ddelfrydau</a:t>
            </a:r>
            <a:r>
              <a:rPr lang="en-US" dirty="0" smtClean="0"/>
              <a:t> </a:t>
            </a:r>
            <a:r>
              <a:rPr lang="en-US" dirty="0" err="1" smtClean="0"/>
              <a:t>moesegol</a:t>
            </a:r>
            <a:r>
              <a:rPr lang="en-US" dirty="0" smtClean="0"/>
              <a:t> </a:t>
            </a:r>
            <a:r>
              <a:rPr lang="en-US" dirty="0" err="1" smtClean="0"/>
              <a:t>eangfrydig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smtClean="0"/>
              <a:t>ran </a:t>
            </a:r>
            <a:r>
              <a:rPr lang="en-US" dirty="0" err="1" smtClean="0"/>
              <a:t>Iddewiaeth</a:t>
            </a:r>
            <a:r>
              <a:rPr lang="en-US" dirty="0" smtClean="0"/>
              <a:t> </a:t>
            </a:r>
            <a:r>
              <a:rPr lang="en-US" dirty="0" err="1" smtClean="0"/>
              <a:t>mphasis</a:t>
            </a:r>
            <a:r>
              <a:rPr lang="en-US" dirty="0" smtClean="0"/>
              <a:t> : </a:t>
            </a:r>
            <a:r>
              <a:rPr lang="en-US" dirty="0" err="1" smtClean="0"/>
              <a:t>bod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rhan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gymuned</a:t>
            </a:r>
            <a:r>
              <a:rPr lang="en-US" dirty="0" smtClean="0"/>
              <a:t> </a:t>
            </a:r>
            <a:r>
              <a:rPr lang="en-US" dirty="0" err="1" smtClean="0"/>
              <a:t>fyd</a:t>
            </a:r>
            <a:r>
              <a:rPr lang="en-US" dirty="0" smtClean="0"/>
              <a:t>- </a:t>
            </a:r>
            <a:r>
              <a:rPr lang="en-US" dirty="0" err="1" smtClean="0"/>
              <a:t>eang</a:t>
            </a:r>
            <a:r>
              <a:rPr lang="en-US" dirty="0" smtClean="0"/>
              <a:t>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endParaRPr lang="en-US"/>
          </a:p>
        </p:txBody>
      </p:sp>
      <p:pic>
        <p:nvPicPr>
          <p:cNvPr id="5" name="Content Placeholder 6" descr="DownloadedFile-1.jpeg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4495800" y="1600200"/>
            <a:ext cx="41910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63500" dist="25400" dir="16979900" algn="ctr" rotWithShape="0">
              <a:srgbClr val="000000">
                <a:alpha val="75000"/>
              </a:srgbClr>
            </a:outerShdw>
          </a:effec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Iddewiaeth</a:t>
            </a:r>
            <a:r>
              <a:rPr lang="en-US" dirty="0" smtClean="0"/>
              <a:t> </a:t>
            </a:r>
            <a:r>
              <a:rPr lang="en-US" dirty="0" err="1" smtClean="0"/>
              <a:t>Diwygiedig</a:t>
            </a:r>
            <a:r>
              <a:rPr lang="en-US" dirty="0" smtClean="0"/>
              <a:t> ac </a:t>
            </a:r>
            <a:r>
              <a:rPr lang="en-US" dirty="0" err="1" smtClean="0"/>
              <a:t>Addoliad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err="1" smtClean="0"/>
              <a:t>Temlau</a:t>
            </a:r>
            <a:r>
              <a:rPr lang="en-US" dirty="0" smtClean="0"/>
              <a:t> </a:t>
            </a:r>
            <a:r>
              <a:rPr lang="en-US" dirty="0" err="1" smtClean="0"/>
              <a:t>diwygiedig</a:t>
            </a:r>
            <a:r>
              <a:rPr lang="en-US" dirty="0" smtClean="0"/>
              <a:t> </a:t>
            </a:r>
            <a:r>
              <a:rPr lang="en-US" dirty="0" smtClean="0"/>
              <a:t>(</a:t>
            </a:r>
            <a:r>
              <a:rPr lang="en-US" dirty="0" err="1" smtClean="0"/>
              <a:t>nid</a:t>
            </a:r>
            <a:r>
              <a:rPr lang="en-US" dirty="0" smtClean="0"/>
              <a:t> </a:t>
            </a:r>
            <a:r>
              <a:rPr lang="en-US" dirty="0" err="1" smtClean="0"/>
              <a:t>synagogau</a:t>
            </a:r>
            <a:r>
              <a:rPr lang="en-US" dirty="0" smtClean="0"/>
              <a:t>) a </a:t>
            </a:r>
            <a:r>
              <a:rPr lang="en-US" dirty="0" err="1" smtClean="0"/>
              <a:t>sefydlwyd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Ewrop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Addasu</a:t>
            </a:r>
            <a:r>
              <a:rPr lang="en-US" dirty="0" smtClean="0"/>
              <a:t> </a:t>
            </a:r>
            <a:r>
              <a:rPr lang="en-US" dirty="0" err="1" smtClean="0"/>
              <a:t>addoliad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ymateb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safonau</a:t>
            </a:r>
            <a:r>
              <a:rPr lang="en-US" dirty="0" smtClean="0"/>
              <a:t> </a:t>
            </a:r>
            <a:r>
              <a:rPr lang="en-US" dirty="0" err="1" smtClean="0"/>
              <a:t>cyfoes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Mwy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gyfranogiad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gweddi</a:t>
            </a:r>
            <a:r>
              <a:rPr lang="en-US" dirty="0" smtClean="0"/>
              <a:t> a </a:t>
            </a:r>
            <a:r>
              <a:rPr lang="en-US" dirty="0" err="1" smtClean="0"/>
              <a:t>chyflwyno</a:t>
            </a:r>
            <a:r>
              <a:rPr lang="en-US" dirty="0" smtClean="0"/>
              <a:t> </a:t>
            </a:r>
            <a:r>
              <a:rPr lang="en-US" dirty="0" err="1" smtClean="0"/>
              <a:t>gweddiau</a:t>
            </a:r>
            <a:r>
              <a:rPr lang="en-US" dirty="0" smtClean="0"/>
              <a:t> </a:t>
            </a:r>
            <a:r>
              <a:rPr lang="en-US" dirty="0" err="1" smtClean="0"/>
              <a:t>newydd</a:t>
            </a:r>
            <a:r>
              <a:rPr lang="en-US" dirty="0" smtClean="0"/>
              <a:t> (</a:t>
            </a:r>
            <a:r>
              <a:rPr lang="en-US" dirty="0" err="1" smtClean="0"/>
              <a:t>yn</a:t>
            </a:r>
            <a:r>
              <a:rPr lang="en-US" dirty="0" smtClean="0"/>
              <a:t> yr </a:t>
            </a:r>
            <a:r>
              <a:rPr lang="en-US" dirty="0" err="1" smtClean="0"/>
              <a:t>iaith</a:t>
            </a:r>
            <a:r>
              <a:rPr lang="en-US" dirty="0" smtClean="0"/>
              <a:t> </a:t>
            </a:r>
            <a:r>
              <a:rPr lang="en-US" dirty="0" err="1" smtClean="0"/>
              <a:t>leol</a:t>
            </a:r>
            <a:r>
              <a:rPr lang="en-US" dirty="0" smtClean="0"/>
              <a:t>) </a:t>
            </a:r>
            <a:r>
              <a:rPr lang="en-US" dirty="0" err="1" smtClean="0"/>
              <a:t>oedd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llai</a:t>
            </a:r>
            <a:r>
              <a:rPr lang="en-US" dirty="0" smtClean="0"/>
              <a:t> ‘</a:t>
            </a:r>
            <a:r>
              <a:rPr lang="en-US" dirty="0" err="1" smtClean="0"/>
              <a:t>mewnblyg</a:t>
            </a:r>
            <a:r>
              <a:rPr lang="en-US" dirty="0" smtClean="0"/>
              <a:t>’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naws</a:t>
            </a:r>
            <a:r>
              <a:rPr lang="en-US" dirty="0" smtClean="0"/>
              <a:t>. </a:t>
            </a:r>
          </a:p>
          <a:p>
            <a:r>
              <a:rPr lang="en-US" dirty="0" err="1" smtClean="0"/>
              <a:t>Dylanwad</a:t>
            </a:r>
            <a:r>
              <a:rPr lang="en-US" dirty="0" smtClean="0"/>
              <a:t> </a:t>
            </a:r>
            <a:r>
              <a:rPr lang="en-US" dirty="0" err="1" smtClean="0"/>
              <a:t>Cristnogaeth</a:t>
            </a:r>
            <a:r>
              <a:rPr lang="en-US" dirty="0" smtClean="0"/>
              <a:t> </a:t>
            </a:r>
            <a:r>
              <a:rPr lang="en-US" dirty="0" err="1" smtClean="0"/>
              <a:t>Protestannaidd</a:t>
            </a:r>
            <a:r>
              <a:rPr lang="en-US" dirty="0" smtClean="0"/>
              <a:t>: </a:t>
            </a:r>
            <a:r>
              <a:rPr lang="en-US" dirty="0" err="1" smtClean="0"/>
              <a:t>c</a:t>
            </a:r>
            <a:r>
              <a:rPr lang="en-US" dirty="0" err="1" smtClean="0"/>
              <a:t>ôr</a:t>
            </a:r>
            <a:r>
              <a:rPr lang="en-US" dirty="0" smtClean="0"/>
              <a:t> (</a:t>
            </a:r>
            <a:r>
              <a:rPr lang="en-US" dirty="0" err="1" smtClean="0"/>
              <a:t>gyda</a:t>
            </a:r>
            <a:r>
              <a:rPr lang="en-US" dirty="0" smtClean="0"/>
              <a:t> </a:t>
            </a:r>
            <a:r>
              <a:rPr lang="en-US" dirty="0" err="1" smtClean="0"/>
              <a:t>cherddoriaeth</a:t>
            </a:r>
            <a:r>
              <a:rPr lang="en-US" dirty="0" smtClean="0"/>
              <a:t> </a:t>
            </a:r>
            <a:r>
              <a:rPr lang="en-US" dirty="0" err="1" smtClean="0"/>
              <a:t>Gorllewinol</a:t>
            </a:r>
            <a:r>
              <a:rPr lang="en-US" dirty="0" smtClean="0"/>
              <a:t>, </a:t>
            </a:r>
            <a:r>
              <a:rPr lang="en-US" dirty="0" err="1" smtClean="0"/>
              <a:t>emynau</a:t>
            </a:r>
            <a:r>
              <a:rPr lang="en-US" dirty="0" smtClean="0"/>
              <a:t>, </a:t>
            </a:r>
            <a:r>
              <a:rPr lang="en-US" dirty="0" err="1" smtClean="0"/>
              <a:t>gwasanaethau</a:t>
            </a:r>
            <a:r>
              <a:rPr lang="en-US" dirty="0" smtClean="0"/>
              <a:t> </a:t>
            </a:r>
            <a:r>
              <a:rPr lang="en-US" dirty="0" err="1" smtClean="0"/>
              <a:t>byrion</a:t>
            </a:r>
            <a:r>
              <a:rPr lang="en-US" dirty="0" smtClean="0"/>
              <a:t>)</a:t>
            </a:r>
            <a:r>
              <a:rPr lang="en-US" dirty="0" smtClean="0"/>
              <a:t>.</a:t>
            </a:r>
            <a:endParaRPr lang="en-US" dirty="0" smtClean="0"/>
          </a:p>
          <a:p>
            <a:r>
              <a:rPr lang="en-US" dirty="0" smtClean="0"/>
              <a:t>Regina </a:t>
            </a:r>
            <a:r>
              <a:rPr lang="en-US" dirty="0" smtClean="0"/>
              <a:t>Jonas (1935)</a:t>
            </a:r>
            <a:r>
              <a:rPr lang="en-US" dirty="0" smtClean="0"/>
              <a:t> </a:t>
            </a:r>
            <a:r>
              <a:rPr lang="en-US" dirty="0" err="1" smtClean="0"/>
              <a:t>oedd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rabbi </a:t>
            </a:r>
            <a:r>
              <a:rPr lang="en-US" dirty="0" err="1" smtClean="0"/>
              <a:t>benywaidd</a:t>
            </a:r>
            <a:r>
              <a:rPr lang="en-US" dirty="0" smtClean="0"/>
              <a:t> </a:t>
            </a:r>
            <a:r>
              <a:rPr lang="en-US" dirty="0" err="1" smtClean="0"/>
              <a:t>cyntaf</a:t>
            </a:r>
            <a:r>
              <a:rPr lang="en-US" dirty="0" smtClean="0"/>
              <a:t> </a:t>
            </a:r>
            <a:r>
              <a:rPr lang="en-US" dirty="0" err="1" smtClean="0"/>
              <a:t>ond</a:t>
            </a:r>
            <a:r>
              <a:rPr lang="en-US" dirty="0" smtClean="0"/>
              <a:t> </a:t>
            </a:r>
            <a:r>
              <a:rPr lang="en-US" dirty="0" err="1" smtClean="0"/>
              <a:t>bu</a:t>
            </a:r>
            <a:r>
              <a:rPr lang="en-US" dirty="0" smtClean="0"/>
              <a:t> hi </a:t>
            </a:r>
            <a:r>
              <a:rPr lang="en-US" dirty="0" err="1" smtClean="0"/>
              <a:t>farw</a:t>
            </a:r>
            <a:r>
              <a:rPr lang="en-US" dirty="0" smtClean="0"/>
              <a:t> </a:t>
            </a:r>
            <a:r>
              <a:rPr lang="en-US" dirty="0" err="1" smtClean="0"/>
              <a:t>adeg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Shoah</a:t>
            </a:r>
            <a:r>
              <a:rPr lang="en-US" dirty="0" smtClean="0"/>
              <a:t> (</a:t>
            </a:r>
            <a:r>
              <a:rPr lang="en-US" dirty="0" err="1" smtClean="0"/>
              <a:t>Holoc</a:t>
            </a:r>
            <a:r>
              <a:rPr lang="en-US" dirty="0" err="1" smtClean="0"/>
              <a:t>ô</a:t>
            </a:r>
            <a:r>
              <a:rPr lang="en-US" dirty="0" err="1" smtClean="0"/>
              <a:t>st</a:t>
            </a:r>
            <a:r>
              <a:rPr lang="en-US" dirty="0" smtClean="0"/>
              <a:t>).  </a:t>
            </a:r>
            <a:r>
              <a:rPr lang="en-US" dirty="0" err="1" smtClean="0"/>
              <a:t>Yn</a:t>
            </a:r>
            <a:r>
              <a:rPr lang="en-US" dirty="0" smtClean="0"/>
              <a:t> 1972 </a:t>
            </a:r>
            <a:r>
              <a:rPr lang="en-US" dirty="0" err="1" smtClean="0"/>
              <a:t>ordeiniwyd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wraig</a:t>
            </a:r>
            <a:r>
              <a:rPr lang="en-US" dirty="0" smtClean="0"/>
              <a:t> </a:t>
            </a:r>
            <a:r>
              <a:rPr lang="en-US" dirty="0" err="1" smtClean="0"/>
              <a:t>gyntaf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yr </a:t>
            </a:r>
            <a:r>
              <a:rPr lang="en-US" dirty="0" err="1" smtClean="0"/>
              <a:t>Unol</a:t>
            </a:r>
            <a:r>
              <a:rPr lang="en-US" dirty="0" smtClean="0"/>
              <a:t> </a:t>
            </a:r>
            <a:r>
              <a:rPr lang="en-US" dirty="0" err="1" smtClean="0"/>
              <a:t>Daleithiau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Datblygiadau</a:t>
            </a:r>
            <a:r>
              <a:rPr lang="en-US" dirty="0" smtClean="0"/>
              <a:t> </a:t>
            </a:r>
            <a:r>
              <a:rPr lang="en-US" dirty="0" err="1" smtClean="0"/>
              <a:t>cyfoes</a:t>
            </a:r>
            <a:r>
              <a:rPr lang="en-US" dirty="0" smtClean="0"/>
              <a:t>: </a:t>
            </a:r>
            <a:r>
              <a:rPr lang="en-US" dirty="0" err="1" smtClean="0"/>
              <a:t>llyfrau</a:t>
            </a:r>
            <a:r>
              <a:rPr lang="en-US" dirty="0" smtClean="0"/>
              <a:t> </a:t>
            </a:r>
            <a:r>
              <a:rPr lang="en-US" dirty="0" err="1" smtClean="0"/>
              <a:t>gweddi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cynnwys</a:t>
            </a:r>
            <a:r>
              <a:rPr lang="en-US" dirty="0" smtClean="0"/>
              <a:t> </a:t>
            </a:r>
            <a:r>
              <a:rPr lang="en-US" dirty="0" err="1" smtClean="0"/>
              <a:t>myfyrdodau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yr </a:t>
            </a:r>
            <a:r>
              <a:rPr lang="en-US" dirty="0" err="1" smtClean="0"/>
              <a:t>Holoc</a:t>
            </a:r>
            <a:r>
              <a:rPr lang="en-US" dirty="0" err="1" smtClean="0"/>
              <a:t>ôst</a:t>
            </a:r>
            <a:r>
              <a:rPr lang="en-US" dirty="0" smtClean="0"/>
              <a:t>, </a:t>
            </a:r>
            <a:r>
              <a:rPr lang="en-US" dirty="0" err="1" smtClean="0"/>
              <a:t>Gwladwriaeth</a:t>
            </a:r>
            <a:r>
              <a:rPr lang="en-US" dirty="0" smtClean="0"/>
              <a:t> Israel,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angen</a:t>
            </a:r>
            <a:r>
              <a:rPr lang="en-US" dirty="0" smtClean="0"/>
              <a:t> am </a:t>
            </a:r>
            <a:r>
              <a:rPr lang="en-US" dirty="0" err="1" smtClean="0"/>
              <a:t>iaith</a:t>
            </a:r>
            <a:r>
              <a:rPr lang="en-US" dirty="0" smtClean="0"/>
              <a:t> </a:t>
            </a:r>
            <a:r>
              <a:rPr lang="en-US" dirty="0" err="1" smtClean="0"/>
              <a:t>gynhwysiol</a:t>
            </a:r>
            <a:r>
              <a:rPr lang="en-US" dirty="0" smtClean="0"/>
              <a:t>.</a:t>
            </a:r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Iddewiaeth</a:t>
            </a:r>
            <a:r>
              <a:rPr lang="en-US" dirty="0" smtClean="0"/>
              <a:t> </a:t>
            </a:r>
            <a:r>
              <a:rPr lang="en-US" dirty="0" err="1" smtClean="0"/>
              <a:t>Diwygiedig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Torah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err="1" smtClean="0">
                <a:ea typeface="ＭＳ Ｐゴシック" charset="-128"/>
                <a:cs typeface="ＭＳ Ｐゴシック" charset="-128"/>
              </a:rPr>
              <a:t>Derbyn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dulliau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beirniadol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o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ddehongli’r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Beibl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.</a:t>
            </a:r>
          </a:p>
          <a:p>
            <a:r>
              <a:rPr lang="en-US" dirty="0" err="1" smtClean="0">
                <a:ea typeface="ＭＳ Ｐゴシック" charset="-128"/>
                <a:cs typeface="ＭＳ Ｐゴシック" charset="-128"/>
              </a:rPr>
              <a:t>Gellir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olrhain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y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Torah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i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wahanol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ffynonellau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o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gyfnodau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amrywiol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;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pwyslais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ar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‘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ysbryd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’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yn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hytrach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na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‘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llythyren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’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y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 </a:t>
            </a:r>
            <a:r>
              <a:rPr lang="en-US" dirty="0" err="1" smtClean="0">
                <a:ea typeface="ＭＳ Ｐゴシック" charset="-128"/>
                <a:cs typeface="ＭＳ Ｐゴシック" charset="-128"/>
              </a:rPr>
              <a:t>Gyfraith</a:t>
            </a:r>
            <a:r>
              <a:rPr lang="en-US" dirty="0" smtClean="0">
                <a:ea typeface="ＭＳ Ｐゴシック" charset="-128"/>
                <a:cs typeface="ＭＳ Ｐゴシック" charset="-128"/>
              </a:rPr>
              <a:t>.  </a:t>
            </a:r>
            <a:endParaRPr lang="en-US" dirty="0" smtClean="0">
              <a:ea typeface="ＭＳ Ｐゴシック" charset="-128"/>
              <a:cs typeface="ＭＳ Ｐゴシック" charset="-128"/>
            </a:endParaRPr>
          </a:p>
          <a:p>
            <a:r>
              <a:rPr lang="en-US" dirty="0" err="1" smtClean="0"/>
              <a:t>Gwrthod</a:t>
            </a:r>
            <a:r>
              <a:rPr lang="en-US" dirty="0" smtClean="0"/>
              <a:t> </a:t>
            </a:r>
            <a:r>
              <a:rPr lang="en-US" dirty="0" err="1" smtClean="0"/>
              <a:t>nifer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draddodiadau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 am </a:t>
            </a:r>
            <a:r>
              <a:rPr lang="en-US" dirty="0" err="1" smtClean="0"/>
              <a:t>fwyd</a:t>
            </a:r>
            <a:r>
              <a:rPr lang="en-US" dirty="0" smtClean="0"/>
              <a:t>, </a:t>
            </a:r>
            <a:r>
              <a:rPr lang="en-US" dirty="0" err="1" smtClean="0"/>
              <a:t>dillad</a:t>
            </a:r>
            <a:r>
              <a:rPr lang="en-US" dirty="0" smtClean="0"/>
              <a:t> </a:t>
            </a:r>
            <a:r>
              <a:rPr lang="en-US" dirty="0" smtClean="0"/>
              <a:t>a </a:t>
            </a:r>
            <a:r>
              <a:rPr lang="en-US" dirty="0" err="1" smtClean="0"/>
              <a:t>bywyd</a:t>
            </a:r>
            <a:r>
              <a:rPr lang="en-US" dirty="0" smtClean="0"/>
              <a:t> bob </a:t>
            </a:r>
            <a:r>
              <a:rPr lang="en-US" dirty="0" err="1" smtClean="0"/>
              <a:t>dydd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Gwerthoedd</a:t>
            </a:r>
            <a:r>
              <a:rPr lang="en-US" dirty="0" smtClean="0"/>
              <a:t> </a:t>
            </a:r>
            <a:r>
              <a:rPr lang="en-US" dirty="0" err="1" smtClean="0"/>
              <a:t>ysbrydol</a:t>
            </a:r>
            <a:r>
              <a:rPr lang="en-US" dirty="0" smtClean="0"/>
              <a:t> a </a:t>
            </a:r>
            <a:r>
              <a:rPr lang="en-US" dirty="0" err="1" smtClean="0"/>
              <a:t>moesegol</a:t>
            </a:r>
            <a:r>
              <a:rPr lang="en-US" dirty="0" smtClean="0"/>
              <a:t> </a:t>
            </a:r>
            <a:r>
              <a:rPr lang="en-US" dirty="0" err="1" smtClean="0"/>
              <a:t>newydd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‘</a:t>
            </a:r>
            <a:r>
              <a:rPr lang="en-US" dirty="0" err="1" smtClean="0"/>
              <a:t>datguddio</a:t>
            </a:r>
            <a:r>
              <a:rPr lang="en-US" dirty="0" smtClean="0"/>
              <a:t>’</a:t>
            </a:r>
            <a:r>
              <a:rPr lang="en-US" dirty="0" smtClean="0"/>
              <a:t>.</a:t>
            </a:r>
            <a:endParaRPr lang="en-US" dirty="0" smtClean="0"/>
          </a:p>
          <a:p>
            <a:r>
              <a:rPr lang="en-US" dirty="0" err="1" smtClean="0"/>
              <a:t>Pwyslais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ffordd</a:t>
            </a:r>
            <a:r>
              <a:rPr lang="en-US" dirty="0" smtClean="0"/>
              <a:t> </a:t>
            </a:r>
            <a:r>
              <a:rPr lang="en-US" dirty="0" err="1" smtClean="0"/>
              <a:t>foesegol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fyw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hytrach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defodau</a:t>
            </a:r>
            <a:r>
              <a:rPr lang="en-US" dirty="0" smtClean="0"/>
              <a:t> a </a:t>
            </a:r>
            <a:r>
              <a:rPr lang="en-US" dirty="0" err="1" smtClean="0"/>
              <a:t>seremoniau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cyfrwng</a:t>
            </a:r>
            <a:r>
              <a:rPr lang="en-US" dirty="0" smtClean="0"/>
              <a:t> </a:t>
            </a:r>
            <a:r>
              <a:rPr lang="en-US" dirty="0" err="1" smtClean="0"/>
              <a:t>sancteiddrwydd</a:t>
            </a:r>
            <a:r>
              <a:rPr lang="en-US" dirty="0" smtClean="0"/>
              <a:t>. </a:t>
            </a:r>
            <a:endParaRPr lang="en-US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v_ak_sabo_051807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370" y="379552"/>
            <a:ext cx="4755816" cy="3430854"/>
          </a:xfrm>
          <a:prstGeom prst="rect">
            <a:avLst/>
          </a:prstGeom>
        </p:spPr>
      </p:pic>
      <p:pic>
        <p:nvPicPr>
          <p:cNvPr id="6" name="Picture 5" descr="4.0_new_lead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49004" y="3635214"/>
            <a:ext cx="6279740" cy="2952374"/>
          </a:xfrm>
          <a:prstGeom prst="rect">
            <a:avLst/>
          </a:prstGeom>
        </p:spPr>
      </p:pic>
      <p:pic>
        <p:nvPicPr>
          <p:cNvPr id="7" name="Picture 6" descr="jude_wa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425" y="652463"/>
            <a:ext cx="4544077" cy="3157943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Iddewiaeth</a:t>
            </a:r>
            <a:r>
              <a:rPr lang="en-US" dirty="0" smtClean="0"/>
              <a:t> </a:t>
            </a:r>
            <a:r>
              <a:rPr lang="en-US" dirty="0" err="1" smtClean="0"/>
              <a:t>Diwygiedig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yr UDA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err="1" smtClean="0"/>
              <a:t>Fe’i</a:t>
            </a:r>
            <a:r>
              <a:rPr lang="en-US" dirty="0" smtClean="0"/>
              <a:t> </a:t>
            </a:r>
            <a:r>
              <a:rPr lang="en-US" dirty="0" err="1" smtClean="0"/>
              <a:t>sefydlwyd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ddechra</a:t>
            </a:r>
            <a:r>
              <a:rPr lang="en-US" dirty="0" err="1" smtClean="0"/>
              <a:t>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smtClean="0"/>
              <a:t>1824 (De </a:t>
            </a:r>
            <a:r>
              <a:rPr lang="en-US" dirty="0" smtClean="0"/>
              <a:t>Carolina)</a:t>
            </a:r>
            <a:r>
              <a:rPr lang="en-US" dirty="0" smtClean="0"/>
              <a:t>,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ehangu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sylweddol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canlyniad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fewnfudiad</a:t>
            </a:r>
            <a:r>
              <a:rPr lang="en-US" dirty="0" smtClean="0"/>
              <a:t> </a:t>
            </a:r>
            <a:r>
              <a:rPr lang="en-US" dirty="0" err="1" smtClean="0"/>
              <a:t>Almaenig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ystod</a:t>
            </a:r>
            <a:r>
              <a:rPr lang="en-US" dirty="0" smtClean="0"/>
              <a:t> yr 19eg </a:t>
            </a:r>
            <a:r>
              <a:rPr lang="en-US" dirty="0" err="1" smtClean="0"/>
              <a:t>ganrif</a:t>
            </a:r>
            <a:r>
              <a:rPr lang="en-US" dirty="0" smtClean="0"/>
              <a:t>. </a:t>
            </a:r>
          </a:p>
          <a:p>
            <a:r>
              <a:rPr lang="en-US" dirty="0" err="1" smtClean="0"/>
              <a:t>Sefydlu</a:t>
            </a:r>
            <a:r>
              <a:rPr lang="en-US" dirty="0" smtClean="0"/>
              <a:t> </a:t>
            </a:r>
            <a:r>
              <a:rPr lang="en-US" dirty="0" err="1" smtClean="0"/>
              <a:t>Undeb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Cynulliadau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 </a:t>
            </a:r>
            <a:r>
              <a:rPr lang="en-US" dirty="0" err="1" smtClean="0"/>
              <a:t>Americanaidd</a:t>
            </a:r>
            <a:r>
              <a:rPr lang="en-US" dirty="0" smtClean="0"/>
              <a:t> (</a:t>
            </a:r>
            <a:r>
              <a:rPr lang="en-US" dirty="0" smtClean="0"/>
              <a:t>1873)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Hebrew Union College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smtClean="0"/>
              <a:t>Cincinnati (1875).</a:t>
            </a:r>
            <a:endParaRPr lang="en-US" dirty="0" smtClean="0"/>
          </a:p>
          <a:p>
            <a:r>
              <a:rPr lang="en-US" dirty="0" err="1" smtClean="0"/>
              <a:t>Oddeutu</a:t>
            </a:r>
            <a:r>
              <a:rPr lang="en-US" dirty="0" smtClean="0"/>
              <a:t> </a:t>
            </a:r>
            <a:r>
              <a:rPr lang="en-US" dirty="0" smtClean="0"/>
              <a:t>35%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Americanaidd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perthyn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mudiad</a:t>
            </a:r>
            <a:r>
              <a:rPr lang="en-US" dirty="0" smtClean="0"/>
              <a:t> </a:t>
            </a:r>
            <a:r>
              <a:rPr lang="en-US" dirty="0" err="1" smtClean="0"/>
              <a:t>Diwygiedig</a:t>
            </a:r>
            <a:r>
              <a:rPr lang="en-US" dirty="0" smtClean="0"/>
              <a:t>.</a:t>
            </a:r>
          </a:p>
          <a:p>
            <a:r>
              <a:rPr lang="en-US" dirty="0" smtClean="0"/>
              <a:t>Mae </a:t>
            </a:r>
            <a:r>
              <a:rPr lang="en-US" dirty="0" err="1" smtClean="0"/>
              <a:t>Iddewiaeth</a:t>
            </a:r>
            <a:r>
              <a:rPr lang="en-US" dirty="0" smtClean="0"/>
              <a:t> </a:t>
            </a:r>
            <a:r>
              <a:rPr lang="en-US" dirty="0" err="1" smtClean="0"/>
              <a:t>Diwygiedig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boblogaidd</a:t>
            </a:r>
            <a:r>
              <a:rPr lang="en-US" dirty="0" smtClean="0"/>
              <a:t> </a:t>
            </a:r>
            <a:r>
              <a:rPr lang="en-US" dirty="0" err="1" smtClean="0"/>
              <a:t>hefyd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smtClean="0"/>
              <a:t>Ne </a:t>
            </a:r>
            <a:r>
              <a:rPr lang="en-US" dirty="0" err="1" smtClean="0"/>
              <a:t>Affrica</a:t>
            </a:r>
            <a:r>
              <a:rPr lang="en-US" dirty="0" smtClean="0"/>
              <a:t>, Asia,  </a:t>
            </a:r>
            <a:r>
              <a:rPr lang="en-US" dirty="0" err="1" smtClean="0"/>
              <a:t>Awstralia</a:t>
            </a:r>
            <a:r>
              <a:rPr lang="en-US" dirty="0" smtClean="0"/>
              <a:t> </a:t>
            </a:r>
            <a:r>
              <a:rPr lang="en-US" dirty="0" smtClean="0"/>
              <a:t>ac </a:t>
            </a:r>
            <a:r>
              <a:rPr lang="en-US" dirty="0" err="1" smtClean="0"/>
              <a:t>Ewrop</a:t>
            </a:r>
            <a:r>
              <a:rPr lang="en-US" dirty="0" smtClean="0"/>
              <a:t> (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gynnwys</a:t>
            </a:r>
            <a:r>
              <a:rPr lang="en-US" dirty="0" smtClean="0"/>
              <a:t> </a:t>
            </a:r>
            <a:r>
              <a:rPr lang="en-US" dirty="0" smtClean="0"/>
              <a:t>15%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Prydeinig</a:t>
            </a:r>
            <a:r>
              <a:rPr lang="en-US" dirty="0" smtClean="0"/>
              <a:t>)</a:t>
            </a:r>
            <a:r>
              <a:rPr lang="en-US" dirty="0" smtClean="0"/>
              <a:t>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341</TotalTime>
  <Words>1503</Words>
  <Application>Microsoft Macintosh PowerPoint</Application>
  <PresentationFormat>On-screen Show (4:3)</PresentationFormat>
  <Paragraphs>103</Paragraphs>
  <Slides>22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Office Theme</vt:lpstr>
      <vt:lpstr>Amrywiaeth o fewn Iddewiaeth</vt:lpstr>
      <vt:lpstr>Slide 2</vt:lpstr>
      <vt:lpstr>Iddewiaeth Uniongred:  ‘Iddewiaeth Ffyddlon i’r Torah’</vt:lpstr>
      <vt:lpstr>Gwreiddiau Iddewiaeth Uniongred</vt:lpstr>
      <vt:lpstr>Datblygiad Iddewiaeth Uniongred</vt:lpstr>
      <vt:lpstr>Iddewiaeth Uniongred  yn yr Unol Daleithiau</vt:lpstr>
      <vt:lpstr>Iddewiaeth Uniongred yn Israel</vt:lpstr>
      <vt:lpstr>Iddewon Uniongred  yn y Diaspora - Gwasgariad</vt:lpstr>
      <vt:lpstr>Hasidim</vt:lpstr>
      <vt:lpstr>Iddewon Hasidig</vt:lpstr>
      <vt:lpstr>Iddewon Hasidig</vt:lpstr>
      <vt:lpstr>Slide 12</vt:lpstr>
      <vt:lpstr>Iddewiaeth Ceidwadol</vt:lpstr>
      <vt:lpstr>Iddewiaeth Ceidwadol ac Addoliad</vt:lpstr>
      <vt:lpstr>Iddewiaeth Ceidwadol a’r Torah</vt:lpstr>
      <vt:lpstr>Iddewon Ceidwadol a’r Torah</vt:lpstr>
      <vt:lpstr>Iddewiaeth Ceidwadol </vt:lpstr>
      <vt:lpstr>Iddewiaeth Diwygiedig</vt:lpstr>
      <vt:lpstr>Iddewiaeth Diwygiedig ac Addoliad</vt:lpstr>
      <vt:lpstr>Iddewiaeth Diwygiedig a’r Torah</vt:lpstr>
      <vt:lpstr>Slide 21</vt:lpstr>
      <vt:lpstr>Iddewiaeth Diwygiedig yn yr UDA</vt:lpstr>
    </vt:vector>
  </TitlesOfParts>
  <Company>Theology and Religious Studies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Diversity within Judaism</dc:title>
  <dc:creator>Catrin Williams</dc:creator>
  <cp:lastModifiedBy>Catrin Williams</cp:lastModifiedBy>
  <cp:revision>50</cp:revision>
  <dcterms:created xsi:type="dcterms:W3CDTF">2014-11-30T20:51:04Z</dcterms:created>
  <dcterms:modified xsi:type="dcterms:W3CDTF">2014-11-30T22:45:10Z</dcterms:modified>
</cp:coreProperties>
</file>