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88" r:id="rId3"/>
    <p:sldId id="289" r:id="rId4"/>
    <p:sldId id="290" r:id="rId5"/>
    <p:sldId id="291" r:id="rId6"/>
    <p:sldId id="257" r:id="rId7"/>
    <p:sldId id="258" r:id="rId8"/>
    <p:sldId id="261" r:id="rId9"/>
    <p:sldId id="262" r:id="rId10"/>
    <p:sldId id="259" r:id="rId11"/>
    <p:sldId id="260" r:id="rId12"/>
    <p:sldId id="263" r:id="rId13"/>
    <p:sldId id="264" r:id="rId14"/>
    <p:sldId id="265" r:id="rId15"/>
    <p:sldId id="266" r:id="rId16"/>
    <p:sldId id="267" r:id="rId17"/>
    <p:sldId id="268" r:id="rId18"/>
    <p:sldId id="269" r:id="rId19"/>
    <p:sldId id="270" r:id="rId20"/>
    <p:sldId id="277" r:id="rId21"/>
    <p:sldId id="278" r:id="rId22"/>
    <p:sldId id="271" r:id="rId23"/>
    <p:sldId id="273" r:id="rId24"/>
    <p:sldId id="275" r:id="rId25"/>
    <p:sldId id="279" r:id="rId26"/>
    <p:sldId id="280" r:id="rId27"/>
    <p:sldId id="281" r:id="rId28"/>
    <p:sldId id="282" r:id="rId29"/>
    <p:sldId id="283" r:id="rId30"/>
    <p:sldId id="284" r:id="rId31"/>
    <p:sldId id="285" r:id="rId32"/>
    <p:sldId id="286" r:id="rId33"/>
    <p:sldId id="287"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8" autoAdjust="0"/>
    <p:restoredTop sz="67522" autoAdjust="0"/>
  </p:normalViewPr>
  <p:slideViewPr>
    <p:cSldViewPr snapToGrid="0">
      <p:cViewPr varScale="1">
        <p:scale>
          <a:sx n="73" d="100"/>
          <a:sy n="73" d="100"/>
        </p:scale>
        <p:origin x="19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13E5AF-62C3-4A7C-BE9C-952990651929}" type="datetimeFigureOut">
              <a:rPr lang="en-GB" smtClean="0"/>
              <a:t>04/07/2019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4F84E0-063D-45AF-AC70-0E706A5877AE}" type="slidenum">
              <a:rPr lang="en-GB" smtClean="0"/>
              <a:t>‹#›</a:t>
            </a:fld>
            <a:endParaRPr lang="en-GB"/>
          </a:p>
        </p:txBody>
      </p:sp>
    </p:spTree>
    <p:extLst>
      <p:ext uri="{BB962C8B-B14F-4D97-AF65-F5344CB8AC3E}">
        <p14:creationId xmlns:p14="http://schemas.microsoft.com/office/powerpoint/2010/main" val="1604731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624BB0B0-0D95-4F13-A558-3164FA1C7989}" type="slidenum">
              <a:rPr lang="en-US" altLang="en-US"/>
              <a:pPr/>
              <a:t>2</a:t>
            </a:fld>
            <a:endParaRPr lang="en-US" altLang="en-US"/>
          </a:p>
        </p:txBody>
      </p:sp>
    </p:spTree>
    <p:extLst>
      <p:ext uri="{BB962C8B-B14F-4D97-AF65-F5344CB8AC3E}">
        <p14:creationId xmlns:p14="http://schemas.microsoft.com/office/powerpoint/2010/main" val="31684190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AA093661-F61D-4DD9-8A46-ACF0BFB0BD44}" type="slidenum">
              <a:rPr lang="en-US" altLang="en-US"/>
              <a:pPr/>
              <a:t>3</a:t>
            </a:fld>
            <a:endParaRPr lang="en-US" altLang="en-US"/>
          </a:p>
        </p:txBody>
      </p:sp>
    </p:spTree>
    <p:extLst>
      <p:ext uri="{BB962C8B-B14F-4D97-AF65-F5344CB8AC3E}">
        <p14:creationId xmlns:p14="http://schemas.microsoft.com/office/powerpoint/2010/main" val="2130926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9C721512-FD4C-4481-BF9F-4D7FC4DAD766}" type="slidenum">
              <a:rPr lang="en-US" altLang="en-US"/>
              <a:pPr/>
              <a:t>4</a:t>
            </a:fld>
            <a:endParaRPr lang="en-US" altLang="en-US"/>
          </a:p>
        </p:txBody>
      </p:sp>
    </p:spTree>
    <p:extLst>
      <p:ext uri="{BB962C8B-B14F-4D97-AF65-F5344CB8AC3E}">
        <p14:creationId xmlns:p14="http://schemas.microsoft.com/office/powerpoint/2010/main" val="526430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043B1170-3711-4949-A7A6-968074B7A21A}" type="slidenum">
              <a:rPr lang="en-US" altLang="en-US"/>
              <a:pPr/>
              <a:t>5</a:t>
            </a:fld>
            <a:endParaRPr lang="en-US" altLang="en-US"/>
          </a:p>
        </p:txBody>
      </p:sp>
    </p:spTree>
    <p:extLst>
      <p:ext uri="{BB962C8B-B14F-4D97-AF65-F5344CB8AC3E}">
        <p14:creationId xmlns:p14="http://schemas.microsoft.com/office/powerpoint/2010/main" val="211079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the inside of the person, write examples of what you think are human</a:t>
            </a:r>
            <a:r>
              <a:rPr lang="en-GB" baseline="0" dirty="0" smtClean="0"/>
              <a:t> rights. Use on coloured pen for rights which you think apply to children and adults. Use a different coloured pen to identify any rights which you think only apply to children. </a:t>
            </a:r>
          </a:p>
          <a:p>
            <a:r>
              <a:rPr lang="en-GB" baseline="0" dirty="0" smtClean="0"/>
              <a:t>On the outside, write what you think could be considered ‘needs’ rather than rights – we will return to these later in the lecture.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7</a:t>
            </a:fld>
            <a:endParaRPr lang="en-GB"/>
          </a:p>
        </p:txBody>
      </p:sp>
    </p:spTree>
    <p:extLst>
      <p:ext uri="{BB962C8B-B14F-4D97-AF65-F5344CB8AC3E}">
        <p14:creationId xmlns:p14="http://schemas.microsoft.com/office/powerpoint/2010/main" val="66181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Rights are a social contract. It is</a:t>
            </a:r>
            <a:r>
              <a:rPr lang="en-GB" baseline="0" dirty="0" smtClean="0"/>
              <a:t> often by starting with a ‘need’ that rights are created. For example, women’s needs turned into the women’s rights movement and ultimately led to great social change. Consider how other moral claims have turned into law e.g. anti-smoking in public. We will return to our list of needs/rights later to see if there are any changes we would make. </a:t>
            </a:r>
            <a:endParaRPr lang="en-GB" dirty="0" smtClean="0"/>
          </a:p>
          <a:p>
            <a:endParaRPr lang="en-GB" dirty="0" smtClean="0"/>
          </a:p>
          <a:p>
            <a:r>
              <a:rPr lang="en-GB" dirty="0" smtClean="0"/>
              <a:t>However, without a structural</a:t>
            </a:r>
            <a:r>
              <a:rPr lang="en-GB" baseline="0" dirty="0" smtClean="0"/>
              <a:t> framework around us, we cannot claim our rights, nor can rights be fulfilled.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8</a:t>
            </a:fld>
            <a:endParaRPr lang="en-GB"/>
          </a:p>
        </p:txBody>
      </p:sp>
    </p:spTree>
    <p:extLst>
      <p:ext uri="{BB962C8B-B14F-4D97-AF65-F5344CB8AC3E}">
        <p14:creationId xmlns:p14="http://schemas.microsoft.com/office/powerpoint/2010/main" val="21325755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That social contract can be represented by the relationship</a:t>
            </a:r>
            <a:r>
              <a:rPr lang="en-GB" baseline="0" dirty="0" smtClean="0"/>
              <a:t> between rights holders and duty bearers. </a:t>
            </a:r>
          </a:p>
          <a:p>
            <a:endParaRPr lang="en-GB" baseline="0" dirty="0" smtClean="0"/>
          </a:p>
          <a:p>
            <a:r>
              <a:rPr lang="en-GB" baseline="0" dirty="0" smtClean="0"/>
              <a:t>Note that the word responsibility relates only to the DB and not the RH.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9</a:t>
            </a:fld>
            <a:endParaRPr lang="en-GB"/>
          </a:p>
        </p:txBody>
      </p:sp>
    </p:spTree>
    <p:extLst>
      <p:ext uri="{BB962C8B-B14F-4D97-AF65-F5344CB8AC3E}">
        <p14:creationId xmlns:p14="http://schemas.microsoft.com/office/powerpoint/2010/main" val="3870666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purpose of today’s session is to explore,</a:t>
            </a:r>
            <a:r>
              <a:rPr lang="en-GB" baseline="0" dirty="0" smtClean="0"/>
              <a:t> who are Rights holders in Wales, and who are Duty bearers, and to explore the structural frameworks in place in Wales, in terms of legislation and policy which impact on the rights approach in Wales. </a:t>
            </a:r>
          </a:p>
          <a:p>
            <a:endParaRPr lang="en-GB" baseline="0" dirty="0" smtClean="0"/>
          </a:p>
          <a:p>
            <a:r>
              <a:rPr lang="en-GB" dirty="0" smtClean="0"/>
              <a:t>Explain</a:t>
            </a:r>
            <a:r>
              <a:rPr lang="en-GB" baseline="0" dirty="0" smtClean="0"/>
              <a:t> that Wales has adopted a legal and policy framework over time which is designed to support and enhance the rights fulfilment of children in Wales. It’s part of the ‘social contract’ between Welsh government and the people and children of Wales. We are going to look at 5 key areas in today’s session, which is… Note that next week’s session will allow us to explore the UNCRC articles in more depth – today is an introduction. </a:t>
            </a:r>
            <a:endParaRPr lang="en-GB" dirty="0"/>
          </a:p>
        </p:txBody>
      </p:sp>
      <p:sp>
        <p:nvSpPr>
          <p:cNvPr id="4" name="Slide Number Placeholder 3"/>
          <p:cNvSpPr>
            <a:spLocks noGrp="1"/>
          </p:cNvSpPr>
          <p:nvPr>
            <p:ph type="sldNum" sz="quarter" idx="10"/>
          </p:nvPr>
        </p:nvSpPr>
        <p:spPr/>
        <p:txBody>
          <a:bodyPr/>
          <a:lstStyle/>
          <a:p>
            <a:fld id="{554F84E0-063D-45AF-AC70-0E706A5877AE}" type="slidenum">
              <a:rPr lang="en-GB" smtClean="0"/>
              <a:t>10</a:t>
            </a:fld>
            <a:endParaRPr lang="en-GB"/>
          </a:p>
        </p:txBody>
      </p:sp>
    </p:spTree>
    <p:extLst>
      <p:ext uri="{BB962C8B-B14F-4D97-AF65-F5344CB8AC3E}">
        <p14:creationId xmlns:p14="http://schemas.microsoft.com/office/powerpoint/2010/main" val="3169076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5E4549B-3564-4EAC-BA31-E8AE04CD0F5A}" type="slidenum">
              <a:rPr lang="en-US" altLang="en-US"/>
              <a:pPr/>
              <a:t>15</a:t>
            </a:fld>
            <a:endParaRPr lang="en-US" altLang="en-US"/>
          </a:p>
        </p:txBody>
      </p:sp>
    </p:spTree>
    <p:extLst>
      <p:ext uri="{BB962C8B-B14F-4D97-AF65-F5344CB8AC3E}">
        <p14:creationId xmlns:p14="http://schemas.microsoft.com/office/powerpoint/2010/main" val="23285952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6607BEB-F41D-434A-A765-3D65D63D51B0}" type="slidenum">
              <a:rPr lang="en-US" altLang="en-US"/>
              <a:pPr/>
              <a:t>16</a:t>
            </a:fld>
            <a:endParaRPr lang="en-US" altLang="en-US"/>
          </a:p>
        </p:txBody>
      </p:sp>
    </p:spTree>
    <p:extLst>
      <p:ext uri="{BB962C8B-B14F-4D97-AF65-F5344CB8AC3E}">
        <p14:creationId xmlns:p14="http://schemas.microsoft.com/office/powerpoint/2010/main" val="983114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2EE7E-3C1B-4B87-A772-1B5BB20E4FB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C18F56B4-FDFC-4F9F-AE03-51DD1FEA0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6388" name="Slide Number Placeholder 3">
            <a:extLst>
              <a:ext uri="{FF2B5EF4-FFF2-40B4-BE49-F238E27FC236}">
                <a16:creationId xmlns:a16="http://schemas.microsoft.com/office/drawing/2014/main" id="{2BF46960-8E48-4DCE-BA84-319E3DB97B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E495258-4FB0-4D62-AD91-25637FE8F89E}" type="slidenum">
              <a:rPr lang="en-US" altLang="en-US" smtClean="0"/>
              <a:pPr/>
              <a:t>20</a:t>
            </a:fld>
            <a:endParaRPr lang="en-US" altLang="en-US"/>
          </a:p>
        </p:txBody>
      </p:sp>
    </p:spTree>
    <p:extLst>
      <p:ext uri="{BB962C8B-B14F-4D97-AF65-F5344CB8AC3E}">
        <p14:creationId xmlns:p14="http://schemas.microsoft.com/office/powerpoint/2010/main" val="30173748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1EE64E3-F478-478C-82DE-3AF52B7552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F060DA12-EE7B-4288-9C70-5CDF4DF97A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18436" name="Slide Number Placeholder 3">
            <a:extLst>
              <a:ext uri="{FF2B5EF4-FFF2-40B4-BE49-F238E27FC236}">
                <a16:creationId xmlns:a16="http://schemas.microsoft.com/office/drawing/2014/main" id="{7543A199-967B-4211-BCAB-BD45905848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FB1BC90-BCFD-4191-BD73-9898123B119F}" type="slidenum">
              <a:rPr lang="en-US" altLang="en-US" smtClean="0"/>
              <a:pPr/>
              <a:t>21</a:t>
            </a:fld>
            <a:endParaRPr lang="en-US" altLang="en-US"/>
          </a:p>
        </p:txBody>
      </p:sp>
    </p:spTree>
    <p:extLst>
      <p:ext uri="{BB962C8B-B14F-4D97-AF65-F5344CB8AC3E}">
        <p14:creationId xmlns:p14="http://schemas.microsoft.com/office/powerpoint/2010/main" val="4036460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AF00C67-28F5-4400-90CB-04BB7003A2AA}"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1452468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F00C67-28F5-4400-90CB-04BB7003A2AA}"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3070337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AF00C67-28F5-4400-90CB-04BB7003A2AA}"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1082961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AF00C67-28F5-4400-90CB-04BB7003A2AA}"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968049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AF00C67-28F5-4400-90CB-04BB7003A2AA}" type="datetimeFigureOut">
              <a:rPr lang="en-GB" smtClean="0"/>
              <a:t>04/07/2019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4157011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AF00C67-28F5-4400-90CB-04BB7003A2AA}" type="datetimeFigureOut">
              <a:rPr lang="en-GB" smtClean="0"/>
              <a:t>04/07/2019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4128595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F00C67-28F5-4400-90CB-04BB7003A2AA}" type="datetimeFigureOut">
              <a:rPr lang="en-GB" smtClean="0"/>
              <a:t>04/07/2019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3586487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AF00C67-28F5-4400-90CB-04BB7003A2AA}"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4195400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AF00C67-28F5-4400-90CB-04BB7003A2AA}"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1416884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F00C67-28F5-4400-90CB-04BB7003A2AA}"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220620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F00C67-28F5-4400-90CB-04BB7003A2AA}"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22C726-E62F-4B05-B13D-28D559B522E8}" type="slidenum">
              <a:rPr lang="en-GB" smtClean="0"/>
              <a:t>‹#›</a:t>
            </a:fld>
            <a:endParaRPr lang="en-GB"/>
          </a:p>
        </p:txBody>
      </p:sp>
    </p:spTree>
    <p:extLst>
      <p:ext uri="{BB962C8B-B14F-4D97-AF65-F5344CB8AC3E}">
        <p14:creationId xmlns:p14="http://schemas.microsoft.com/office/powerpoint/2010/main" val="2176305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F00C67-28F5-4400-90CB-04BB7003A2AA}" type="datetimeFigureOut">
              <a:rPr lang="en-GB" smtClean="0"/>
              <a:t>04/07/2019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22C726-E62F-4B05-B13D-28D559B522E8}" type="slidenum">
              <a:rPr lang="en-GB" smtClean="0"/>
              <a:t>‹#›</a:t>
            </a:fld>
            <a:endParaRPr lang="en-GB"/>
          </a:p>
        </p:txBody>
      </p:sp>
    </p:spTree>
    <p:extLst>
      <p:ext uri="{BB962C8B-B14F-4D97-AF65-F5344CB8AC3E}">
        <p14:creationId xmlns:p14="http://schemas.microsoft.com/office/powerpoint/2010/main" val="20217374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un.org/en/documents/udhr/" TargetMode="External"/><Relationship Id="rId2" Type="http://schemas.openxmlformats.org/officeDocument/2006/relationships/hyperlink" Target="https://www.youtube.com/watch?v=5RR4VXNX3jA"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TFMqTDIYI2U"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www.hawliauplant.cymru/index.php/hawliau"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www.childrensrights.wales/index.php/right"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5c-k4GIx8cQ"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childcomwales.org.uk/" TargetMode="External"/><Relationship Id="rId2" Type="http://schemas.openxmlformats.org/officeDocument/2006/relationships/hyperlink" Target="https://www.complantcymru.org.uk/" TargetMode="Externa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2" Type="http://schemas.openxmlformats.org/officeDocument/2006/relationships/hyperlink" Target="https://www.childcomwales.org.uk/wp-content/uploads/2017/04/The-Right-Way.pdf"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hrlibrary.umn.edu/edumat/activities.shtm" TargetMode="External"/><Relationship Id="rId2" Type="http://schemas.openxmlformats.org/officeDocument/2006/relationships/hyperlink" Target="http://www.childreninwales.org.uk/" TargetMode="External"/><Relationship Id="rId1" Type="http://schemas.openxmlformats.org/officeDocument/2006/relationships/slideLayout" Target="../slideLayouts/slideLayout2.xml"/><Relationship Id="rId4" Type="http://schemas.openxmlformats.org/officeDocument/2006/relationships/hyperlink" Target="http://www.youtube.co.uk/"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ales.gov.uk/topics/childrenyoungpeople/publications/rightstoaction/?lang=en" TargetMode="External"/><Relationship Id="rId2" Type="http://schemas.openxmlformats.org/officeDocument/2006/relationships/hyperlink" Target="http://www.youtube.co.uk/" TargetMode="External"/><Relationship Id="rId1" Type="http://schemas.openxmlformats.org/officeDocument/2006/relationships/slideLayout" Target="../slideLayouts/slideLayout2.xml"/><Relationship Id="rId4" Type="http://schemas.openxmlformats.org/officeDocument/2006/relationships/hyperlink" Target="http://gov.wales/docs/dsjlg/publications/cyp/151106-core-aims-comprehensive-version-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ECES4005/C</a:t>
            </a:r>
            <a:endParaRPr lang="en-GB" dirty="0"/>
          </a:p>
        </p:txBody>
      </p:sp>
      <p:sp>
        <p:nvSpPr>
          <p:cNvPr id="3" name="Subtitle 2"/>
          <p:cNvSpPr>
            <a:spLocks noGrp="1"/>
          </p:cNvSpPr>
          <p:nvPr>
            <p:ph type="subTitle" idx="1"/>
          </p:nvPr>
        </p:nvSpPr>
        <p:spPr/>
        <p:txBody>
          <a:bodyPr/>
          <a:lstStyle/>
          <a:p>
            <a:r>
              <a:rPr lang="en-GB" dirty="0"/>
              <a:t>Rights and Responsibilities</a:t>
            </a:r>
          </a:p>
          <a:p>
            <a:r>
              <a:rPr lang="en-GB" i="1" dirty="0" err="1"/>
              <a:t>Hawliau</a:t>
            </a:r>
            <a:r>
              <a:rPr lang="en-GB" i="1" dirty="0"/>
              <a:t> a </a:t>
            </a:r>
            <a:r>
              <a:rPr lang="en-GB" i="1" dirty="0" err="1"/>
              <a:t>Chyfridoldebau</a:t>
            </a:r>
            <a:r>
              <a:rPr lang="en-GB" i="1" dirty="0"/>
              <a:t> </a:t>
            </a:r>
            <a:endParaRPr lang="en-GB" i="1" dirty="0" smtClean="0"/>
          </a:p>
          <a:p>
            <a:r>
              <a:rPr lang="en-GB" dirty="0" err="1" smtClean="0"/>
              <a:t>Sesiwn</a:t>
            </a:r>
            <a:r>
              <a:rPr lang="en-GB" dirty="0" smtClean="0"/>
              <a:t> 3 / Session 3 </a:t>
            </a:r>
            <a:endParaRPr lang="en-GB" dirty="0"/>
          </a:p>
        </p:txBody>
      </p:sp>
    </p:spTree>
    <p:extLst>
      <p:ext uri="{BB962C8B-B14F-4D97-AF65-F5344CB8AC3E}">
        <p14:creationId xmlns:p14="http://schemas.microsoft.com/office/powerpoint/2010/main" val="1131261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ea typeface="+mj-ea"/>
                <a:cs typeface="+mj-cs"/>
              </a:rPr>
              <a:t>Learning Outcomes</a:t>
            </a:r>
            <a:br>
              <a:rPr lang="en-GB" dirty="0" smtClean="0">
                <a:ea typeface="+mj-ea"/>
                <a:cs typeface="+mj-cs"/>
              </a:rPr>
            </a:br>
            <a:r>
              <a:rPr lang="en-GB" i="1" dirty="0" err="1" smtClean="0"/>
              <a:t>Deilliannau</a:t>
            </a:r>
            <a:r>
              <a:rPr lang="en-GB" i="1" dirty="0" smtClean="0"/>
              <a:t> </a:t>
            </a:r>
            <a:r>
              <a:rPr lang="en-GB" i="1" dirty="0" err="1" smtClean="0"/>
              <a:t>Dysgu</a:t>
            </a:r>
            <a:r>
              <a:rPr lang="en-GB" i="1" dirty="0" smtClean="0"/>
              <a:t> </a:t>
            </a:r>
            <a:endParaRPr lang="en-GB" i="1" dirty="0"/>
          </a:p>
        </p:txBody>
      </p:sp>
      <p:sp>
        <p:nvSpPr>
          <p:cNvPr id="13314" name="Rectangle 3"/>
          <p:cNvSpPr>
            <a:spLocks noGrp="1" noChangeArrowheads="1"/>
          </p:cNvSpPr>
          <p:nvPr>
            <p:ph sz="half" idx="1"/>
          </p:nvPr>
        </p:nvSpPr>
        <p:spPr/>
        <p:txBody>
          <a:bodyPr/>
          <a:lstStyle/>
          <a:p>
            <a:r>
              <a:rPr lang="cy-GB" altLang="en-US" sz="2400" dirty="0"/>
              <a:t>Ddangos ymwybyddiaeth o hawliau dynol, gan gynnwys hawliau a chyfrifoldebau plant yn y Gymru gyfoes, yn seiliedig ar bolisi ac arfer cyfredol</a:t>
            </a:r>
            <a:endParaRPr lang="en-GB" altLang="en-US" sz="2400" dirty="0"/>
          </a:p>
          <a:p>
            <a:endParaRPr lang="en-GB" altLang="en-US" sz="2400" dirty="0"/>
          </a:p>
        </p:txBody>
      </p:sp>
      <p:sp>
        <p:nvSpPr>
          <p:cNvPr id="13315" name="Content Placeholder 6"/>
          <p:cNvSpPr>
            <a:spLocks noGrp="1"/>
          </p:cNvSpPr>
          <p:nvPr>
            <p:ph sz="half" idx="2"/>
          </p:nvPr>
        </p:nvSpPr>
        <p:spPr/>
        <p:txBody>
          <a:bodyPr/>
          <a:lstStyle/>
          <a:p>
            <a:r>
              <a:rPr lang="en-US" altLang="en-US" sz="2400" dirty="0"/>
              <a:t> </a:t>
            </a:r>
            <a:r>
              <a:rPr lang="en-GB" altLang="en-US" sz="2400" dirty="0"/>
              <a:t> </a:t>
            </a:r>
            <a:r>
              <a:rPr lang="en-GB" altLang="en-US" sz="2400" i="1" dirty="0"/>
              <a:t>Demonstrate an awareness of human rights including children’s rights and responsibilities in contemporary Wales, based on current policy and practice</a:t>
            </a:r>
          </a:p>
        </p:txBody>
      </p:sp>
      <p:pic>
        <p:nvPicPr>
          <p:cNvPr id="1026" name="Picture 2" descr="Family Children Father Mother Protection 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864" y="4365105"/>
            <a:ext cx="2086372" cy="2086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9635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1266" name="Rectangle 3"/>
          <p:cNvSpPr>
            <a:spLocks noGrp="1" noChangeArrowheads="1"/>
          </p:cNvSpPr>
          <p:nvPr>
            <p:ph sz="half" idx="1"/>
          </p:nvPr>
        </p:nvSpPr>
        <p:spPr/>
        <p:txBody>
          <a:bodyPr/>
          <a:lstStyle/>
          <a:p>
            <a:pPr eaLnBrk="1" hangingPunct="1">
              <a:defRPr/>
            </a:pPr>
            <a:r>
              <a:rPr lang="cy-GB" sz="2400" dirty="0">
                <a:ea typeface="ＭＳ Ｐゴシック" charset="-128"/>
              </a:rPr>
              <a:t>Dangos dealltwriaeth o hawliau ym maes cyfiawnder cymdeithasol, ac mewn amrywiaeth o gyd-destunau a sefyllfaoedd, a dangos ymwybyddiaeth o rwystrau a phroblemau a allai godi</a:t>
            </a:r>
            <a:endParaRPr lang="en-GB" sz="2400" dirty="0">
              <a:ea typeface="ＭＳ Ｐゴシック" charset="-128"/>
            </a:endParaRPr>
          </a:p>
          <a:p>
            <a:pPr marL="109537" indent="0">
              <a:buNone/>
              <a:defRPr/>
            </a:pPr>
            <a:endParaRPr lang="en-GB" altLang="en-US" sz="24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
        <p:nvSpPr>
          <p:cNvPr id="15363" name="Content Placeholder 6"/>
          <p:cNvSpPr>
            <a:spLocks noGrp="1"/>
          </p:cNvSpPr>
          <p:nvPr>
            <p:ph sz="half" idx="2"/>
          </p:nvPr>
        </p:nvSpPr>
        <p:spPr/>
        <p:txBody>
          <a:bodyPr/>
          <a:lstStyle/>
          <a:p>
            <a:r>
              <a:rPr lang="en-US" altLang="en-US" sz="2400" dirty="0"/>
              <a:t> </a:t>
            </a:r>
            <a:r>
              <a:rPr lang="en-GB" altLang="en-US" sz="2400" i="1" dirty="0"/>
              <a:t>Indicate an understanding of rights in terms of the social justice arena, and in a variety of contexts and situations and demonstrate an awareness of barriers and issues that may arise</a:t>
            </a:r>
          </a:p>
          <a:p>
            <a:endParaRPr lang="en-US" altLang="en-US" sz="3600" i="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81128"/>
            <a:ext cx="1979290"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54548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7410" name="Rectangle 3"/>
          <p:cNvSpPr>
            <a:spLocks noGrp="1" noChangeArrowheads="1"/>
          </p:cNvSpPr>
          <p:nvPr>
            <p:ph sz="half" idx="1"/>
          </p:nvPr>
        </p:nvSpPr>
        <p:spPr/>
        <p:txBody>
          <a:bodyPr>
            <a:normAutofit/>
          </a:bodyPr>
          <a:lstStyle/>
          <a:p>
            <a:pPr eaLnBrk="1" hangingPunct="1"/>
            <a:r>
              <a:rPr lang="cy-GB" altLang="en-US" dirty="0" smtClean="0"/>
              <a:t>Deall deddfwriaeth allweddol yng Nghymru yn ymwneud â hawliau a diogelu plant ac oedolion.</a:t>
            </a:r>
            <a:r>
              <a:rPr lang="en-GB" altLang="en-US" dirty="0" smtClean="0"/>
              <a:t>  </a:t>
            </a:r>
          </a:p>
          <a:p>
            <a:pPr eaLnBrk="1" hangingPunct="1"/>
            <a:endParaRPr lang="en-US" altLang="en-US" dirty="0" smtClean="0"/>
          </a:p>
        </p:txBody>
      </p:sp>
      <p:sp>
        <p:nvSpPr>
          <p:cNvPr id="17411" name="Content Placeholder 6"/>
          <p:cNvSpPr>
            <a:spLocks noGrp="1"/>
          </p:cNvSpPr>
          <p:nvPr>
            <p:ph sz="half" idx="2"/>
          </p:nvPr>
        </p:nvSpPr>
        <p:spPr/>
        <p:txBody>
          <a:bodyPr/>
          <a:lstStyle/>
          <a:p>
            <a:r>
              <a:rPr lang="en-US" altLang="en-US" sz="2400" dirty="0"/>
              <a:t> </a:t>
            </a:r>
            <a:r>
              <a:rPr lang="en-GB" altLang="en-US" dirty="0" smtClean="0"/>
              <a:t> </a:t>
            </a:r>
            <a:r>
              <a:rPr lang="en-GB" altLang="en-US" i="1" dirty="0" smtClean="0"/>
              <a:t>Understand key legislation in Wales regarding adults’ and children’s rights and safeguarding</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4408512"/>
            <a:ext cx="2804344" cy="1974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39048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9458" name="Rectangle 3"/>
          <p:cNvSpPr>
            <a:spLocks noGrp="1" noChangeArrowheads="1"/>
          </p:cNvSpPr>
          <p:nvPr>
            <p:ph sz="half" idx="1"/>
          </p:nvPr>
        </p:nvSpPr>
        <p:spPr/>
        <p:txBody>
          <a:bodyPr/>
          <a:lstStyle/>
          <a:p>
            <a:pPr eaLnBrk="1" hangingPunct="1"/>
            <a:r>
              <a:rPr lang="cy-GB" altLang="en-US" sz="2400"/>
              <a:t>Trefnu eu gwybodaeth a’r hyn y maent wedi’i ddysgu drwy ddefnyddio amrywiaeth o ffynonellau gwybodaeth, yn cynnwys TGCh, a chyflwyno’u gwaith ar y lefel briodol.</a:t>
            </a:r>
            <a:endParaRPr lang="en-US" altLang="en-US" sz="2400"/>
          </a:p>
          <a:p>
            <a:pPr eaLnBrk="1" hangingPunct="1"/>
            <a:endParaRPr lang="en-US" altLang="en-US" sz="3600"/>
          </a:p>
        </p:txBody>
      </p:sp>
      <p:sp>
        <p:nvSpPr>
          <p:cNvPr id="7171" name="Content Placeholder 6"/>
          <p:cNvSpPr>
            <a:spLocks noGrp="1"/>
          </p:cNvSpPr>
          <p:nvPr>
            <p:ph sz="half" idx="2"/>
          </p:nvPr>
        </p:nvSpPr>
        <p:spPr>
          <a:xfrm>
            <a:off x="6257109" y="1825625"/>
            <a:ext cx="5410200" cy="4351338"/>
          </a:xfrm>
        </p:spPr>
        <p:txBody>
          <a:bodyPr/>
          <a:lstStyle/>
          <a:p>
            <a:pPr>
              <a:defRPr/>
            </a:pPr>
            <a:r>
              <a:rPr lang="en-US" sz="2400" dirty="0">
                <a:ea typeface="ＭＳ Ｐゴシック" charset="-128"/>
              </a:rPr>
              <a:t> </a:t>
            </a:r>
            <a:r>
              <a:rPr lang="en-GB" sz="2400" i="1" dirty="0">
                <a:ea typeface="ＭＳ Ｐゴシック" charset="-128"/>
              </a:rPr>
              <a:t>Organise their knowledge and learning through the use of a range of information sources, including ICT and present their work at the appropriate level.</a:t>
            </a:r>
            <a:endParaRPr lang="en-US" sz="2400" i="1" dirty="0">
              <a:ea typeface="ＭＳ Ｐゴシック" charset="-128"/>
            </a:endParaRPr>
          </a:p>
          <a:p>
            <a:pPr marL="109537" indent="0">
              <a:buNone/>
              <a:defRPr/>
            </a:pPr>
            <a:r>
              <a:rPr lang="en-US" sz="3600" i="1" dirty="0">
                <a:ea typeface="ＭＳ Ｐゴシック" charset="-128"/>
              </a:rPr>
              <a:t> </a:t>
            </a:r>
          </a:p>
          <a:p>
            <a:pPr marL="109537" indent="0">
              <a:buNone/>
              <a:defRPr/>
            </a:pPr>
            <a:r>
              <a:rPr lang="en-US" sz="3600" dirty="0">
                <a:ea typeface="ＭＳ Ｐゴシック" charset="-128"/>
              </a:rPr>
              <a:t> </a:t>
            </a:r>
          </a:p>
          <a:p>
            <a:pPr>
              <a:defRPr/>
            </a:pPr>
            <a:endParaRPr lang="en-US" sz="3600" dirty="0">
              <a:ea typeface="ＭＳ Ｐゴシック" charset="-128"/>
            </a:endParaRPr>
          </a:p>
          <a:p>
            <a:pPr>
              <a:defRPr/>
            </a:pPr>
            <a:endParaRPr lang="en-US" sz="3600" dirty="0">
              <a:ea typeface="ＭＳ Ｐゴシック" charset="-128"/>
            </a:endParaRPr>
          </a:p>
        </p:txBody>
      </p:sp>
      <p:pic>
        <p:nvPicPr>
          <p:cNvPr id="4098" name="Picture 2" descr="Startup Meeting Brainstorming Business T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1824" y="4581128"/>
            <a:ext cx="2985542" cy="199036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Tree>
    <p:extLst>
      <p:ext uri="{BB962C8B-B14F-4D97-AF65-F5344CB8AC3E}">
        <p14:creationId xmlns:p14="http://schemas.microsoft.com/office/powerpoint/2010/main" val="35404998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hlinkClick r:id="rId2"/>
              </a:rPr>
              <a:t>Children’s Rights are Human Rights </a:t>
            </a:r>
            <a:endParaRPr lang="en-GB" dirty="0"/>
          </a:p>
        </p:txBody>
      </p:sp>
      <p:sp>
        <p:nvSpPr>
          <p:cNvPr id="5" name="Content Placeholder 4"/>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US" altLang="en-US" sz="2400" dirty="0" err="1" smtClean="0"/>
              <a:t>Yn</a:t>
            </a:r>
            <a:r>
              <a:rPr lang="en-US" altLang="en-US" sz="2400" dirty="0" smtClean="0"/>
              <a:t> 1945, </a:t>
            </a:r>
            <a:r>
              <a:rPr lang="en-US" altLang="en-US" sz="2400" dirty="0" err="1" smtClean="0"/>
              <a:t>mabwysiadodd</a:t>
            </a:r>
            <a:r>
              <a:rPr lang="en-US" altLang="en-US" sz="2400" dirty="0" smtClean="0"/>
              <a:t> y </a:t>
            </a:r>
            <a:r>
              <a:rPr lang="en-US" altLang="en-US" sz="2400" dirty="0" err="1" smtClean="0"/>
              <a:t>Cenhedloedd</a:t>
            </a:r>
            <a:r>
              <a:rPr lang="en-US" altLang="en-US" sz="2400" dirty="0" smtClean="0"/>
              <a:t> </a:t>
            </a:r>
            <a:r>
              <a:rPr lang="en-US" altLang="en-US" sz="2400" dirty="0" err="1" smtClean="0"/>
              <a:t>Unedig</a:t>
            </a:r>
            <a:r>
              <a:rPr lang="en-US" altLang="en-US" sz="2400" dirty="0" smtClean="0"/>
              <a:t>, </a:t>
            </a:r>
            <a:r>
              <a:rPr lang="en-US" altLang="en-US" sz="2400" dirty="0" err="1" smtClean="0"/>
              <a:t>Ddatganiad</a:t>
            </a:r>
            <a:r>
              <a:rPr lang="en-US" altLang="en-US" sz="2400" dirty="0" smtClean="0"/>
              <a:t> </a:t>
            </a:r>
            <a:r>
              <a:rPr lang="en-US" altLang="en-US" sz="2400" dirty="0" err="1" smtClean="0"/>
              <a:t>Cyffredinol</a:t>
            </a:r>
            <a:r>
              <a:rPr lang="en-US" altLang="en-US" sz="2400" dirty="0" smtClean="0"/>
              <a:t> am </a:t>
            </a:r>
            <a:r>
              <a:rPr lang="en-US" altLang="en-US" sz="2400" dirty="0" err="1" smtClean="0"/>
              <a:t>Hawliau</a:t>
            </a:r>
            <a:r>
              <a:rPr lang="en-US" altLang="en-US" sz="2400" dirty="0" smtClean="0"/>
              <a:t> </a:t>
            </a:r>
            <a:r>
              <a:rPr lang="en-US" altLang="en-US" sz="2400" dirty="0" err="1" smtClean="0"/>
              <a:t>Dynol</a:t>
            </a:r>
            <a:endParaRPr lang="en-US" altLang="en-US" sz="2400" dirty="0" smtClean="0"/>
          </a:p>
          <a:p>
            <a:endParaRPr lang="en-US" altLang="en-US" sz="2400" dirty="0" smtClean="0"/>
          </a:p>
          <a:p>
            <a:r>
              <a:rPr lang="en-US" altLang="en-US" sz="2400" dirty="0" smtClean="0"/>
              <a:t>Mae </a:t>
            </a:r>
            <a:r>
              <a:rPr lang="en-US" altLang="en-US" sz="2400" dirty="0" err="1" smtClean="0"/>
              <a:t>hawliau</a:t>
            </a:r>
            <a:r>
              <a:rPr lang="en-US" altLang="en-US" sz="2400" dirty="0" smtClean="0"/>
              <a:t> </a:t>
            </a:r>
            <a:r>
              <a:rPr lang="en-US" altLang="en-US" sz="2400" dirty="0" err="1" smtClean="0"/>
              <a:t>dynol</a:t>
            </a:r>
            <a:r>
              <a:rPr lang="en-US" altLang="en-US" sz="2400" dirty="0" smtClean="0"/>
              <a:t> </a:t>
            </a:r>
            <a:r>
              <a:rPr lang="en-US" altLang="en-US" sz="2400" dirty="0" err="1" smtClean="0"/>
              <a:t>yn</a:t>
            </a:r>
            <a:endParaRPr lang="en-US" altLang="en-US" sz="2400" dirty="0" smtClean="0"/>
          </a:p>
          <a:p>
            <a:pPr lvl="1"/>
            <a:r>
              <a:rPr lang="en-US" altLang="en-US" dirty="0" err="1" smtClean="0"/>
              <a:t>Fyd</a:t>
            </a:r>
            <a:r>
              <a:rPr lang="en-US" altLang="en-US" dirty="0" smtClean="0"/>
              <a:t> –</a:t>
            </a:r>
            <a:r>
              <a:rPr lang="en-US" altLang="en-US" dirty="0" err="1" smtClean="0"/>
              <a:t>eang</a:t>
            </a:r>
            <a:r>
              <a:rPr lang="en-US" altLang="en-US" dirty="0" smtClean="0"/>
              <a:t> ( </a:t>
            </a:r>
            <a:r>
              <a:rPr lang="en-US" altLang="en-US" dirty="0" err="1" smtClean="0"/>
              <a:t>perthnasol</a:t>
            </a:r>
            <a:r>
              <a:rPr lang="en-US" altLang="en-US" dirty="0" smtClean="0"/>
              <a:t> </a:t>
            </a:r>
            <a:r>
              <a:rPr lang="en-US" altLang="en-US" dirty="0" err="1" smtClean="0"/>
              <a:t>i</a:t>
            </a:r>
            <a:r>
              <a:rPr lang="en-US" altLang="en-US" dirty="0" smtClean="0"/>
              <a:t> </a:t>
            </a:r>
            <a:r>
              <a:rPr lang="en-US" altLang="en-US" dirty="0" err="1" smtClean="0"/>
              <a:t>bawb</a:t>
            </a:r>
            <a:r>
              <a:rPr lang="en-US" altLang="en-US" dirty="0" smtClean="0"/>
              <a:t>)</a:t>
            </a:r>
          </a:p>
          <a:p>
            <a:pPr lvl="1"/>
            <a:r>
              <a:rPr lang="en-US" altLang="en-US" dirty="0" err="1" smtClean="0"/>
              <a:t>Anwahanadwy</a:t>
            </a:r>
            <a:r>
              <a:rPr lang="en-US" altLang="en-US" dirty="0" smtClean="0"/>
              <a:t> ( </a:t>
            </a:r>
            <a:r>
              <a:rPr lang="en-US" altLang="en-US" dirty="0" err="1" smtClean="0"/>
              <a:t>wedi</a:t>
            </a:r>
            <a:r>
              <a:rPr lang="en-US" altLang="en-US" dirty="0" smtClean="0"/>
              <a:t> </a:t>
            </a:r>
            <a:r>
              <a:rPr lang="en-US" altLang="en-US" dirty="0" err="1" smtClean="0"/>
              <a:t>eu</a:t>
            </a:r>
            <a:r>
              <a:rPr lang="en-US" altLang="en-US" dirty="0" smtClean="0"/>
              <a:t> </a:t>
            </a:r>
            <a:r>
              <a:rPr lang="en-US" altLang="en-US" dirty="0" err="1" smtClean="0"/>
              <a:t>cysylltu</a:t>
            </a:r>
            <a:r>
              <a:rPr lang="en-US" altLang="en-US" dirty="0" smtClean="0"/>
              <a:t>)</a:t>
            </a:r>
          </a:p>
          <a:p>
            <a:pPr lvl="1"/>
            <a:r>
              <a:rPr lang="en-US" altLang="en-US" dirty="0" err="1" smtClean="0"/>
              <a:t>Anaralladwy</a:t>
            </a:r>
            <a:r>
              <a:rPr lang="en-US" altLang="en-US" dirty="0" smtClean="0"/>
              <a:t> ( </a:t>
            </a:r>
            <a:r>
              <a:rPr lang="en-US" altLang="en-US" dirty="0" err="1" smtClean="0"/>
              <a:t>ddim</a:t>
            </a:r>
            <a:r>
              <a:rPr lang="en-US" altLang="en-US" dirty="0" smtClean="0"/>
              <a:t> </a:t>
            </a:r>
            <a:r>
              <a:rPr lang="en-US" altLang="en-US" dirty="0" err="1" smtClean="0"/>
              <a:t>yn</a:t>
            </a:r>
            <a:r>
              <a:rPr lang="en-US" altLang="en-US" dirty="0" smtClean="0"/>
              <a:t> </a:t>
            </a:r>
            <a:r>
              <a:rPr lang="en-US" altLang="en-US" dirty="0" err="1" smtClean="0"/>
              <a:t>medru</a:t>
            </a:r>
            <a:r>
              <a:rPr lang="en-US" altLang="en-US" dirty="0" smtClean="0"/>
              <a:t> </a:t>
            </a:r>
            <a:r>
              <a:rPr lang="en-US" altLang="en-US" dirty="0" err="1" smtClean="0"/>
              <a:t>cael</a:t>
            </a:r>
            <a:r>
              <a:rPr lang="en-US" altLang="en-US" dirty="0" smtClean="0"/>
              <a:t> </a:t>
            </a:r>
            <a:r>
              <a:rPr lang="en-US" altLang="en-US" dirty="0" err="1" smtClean="0"/>
              <a:t>eu</a:t>
            </a:r>
            <a:r>
              <a:rPr lang="en-US" altLang="en-US" dirty="0" smtClean="0"/>
              <a:t> </a:t>
            </a:r>
            <a:r>
              <a:rPr lang="en-US" altLang="en-US" dirty="0" err="1" smtClean="0"/>
              <a:t>gwerthu</a:t>
            </a:r>
            <a:endParaRPr lang="en-US" altLang="en-US" dirty="0" smtClean="0"/>
          </a:p>
          <a:p>
            <a:pPr lvl="1"/>
            <a:r>
              <a:rPr lang="en-US" altLang="en-US" dirty="0" err="1" smtClean="0"/>
              <a:t>Diamodol</a:t>
            </a:r>
            <a:r>
              <a:rPr lang="en-US" altLang="en-US" dirty="0" smtClean="0"/>
              <a:t> ( </a:t>
            </a:r>
            <a:r>
              <a:rPr lang="en-US" altLang="en-US" dirty="0" err="1" smtClean="0"/>
              <a:t>ddim</a:t>
            </a:r>
            <a:r>
              <a:rPr lang="en-US" altLang="en-US" dirty="0" smtClean="0"/>
              <a:t> </a:t>
            </a:r>
            <a:r>
              <a:rPr lang="en-US" altLang="en-US" dirty="0" err="1" smtClean="0"/>
              <a:t>yn</a:t>
            </a:r>
            <a:r>
              <a:rPr lang="en-US" altLang="en-US" dirty="0" smtClean="0"/>
              <a:t> </a:t>
            </a:r>
            <a:r>
              <a:rPr lang="en-US" altLang="en-US" dirty="0" err="1" smtClean="0"/>
              <a:t>ddarostyngedig</a:t>
            </a:r>
            <a:r>
              <a:rPr lang="en-US" altLang="en-US" dirty="0" smtClean="0"/>
              <a:t> </a:t>
            </a:r>
            <a:r>
              <a:rPr lang="en-US" altLang="en-US" dirty="0" err="1" smtClean="0"/>
              <a:t>i</a:t>
            </a:r>
            <a:r>
              <a:rPr lang="en-US" altLang="en-US" dirty="0" smtClean="0"/>
              <a:t> </a:t>
            </a:r>
            <a:r>
              <a:rPr lang="en-US" altLang="en-US" dirty="0" err="1" smtClean="0"/>
              <a:t>ymddygiad</a:t>
            </a:r>
            <a:r>
              <a:rPr lang="en-US" altLang="en-US" dirty="0" smtClean="0"/>
              <a:t>)</a:t>
            </a:r>
            <a:endParaRPr lang="en-GB" dirty="0"/>
          </a:p>
        </p:txBody>
      </p:sp>
      <p:sp>
        <p:nvSpPr>
          <p:cNvPr id="6" name="Content Placeholder 5"/>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pPr>
              <a:lnSpc>
                <a:spcPct val="80000"/>
              </a:lnSpc>
              <a:defRPr/>
            </a:pPr>
            <a:r>
              <a:rPr lang="en-GB" altLang="en-US" sz="2400" i="1" dirty="0"/>
              <a:t>In 1945 the United Nations adopted the </a:t>
            </a:r>
            <a:r>
              <a:rPr lang="en-GB" altLang="en-US" sz="2400" i="1" dirty="0">
                <a:hlinkClick r:id="rId3"/>
              </a:rPr>
              <a:t>Universal Declaration of Human </a:t>
            </a:r>
            <a:r>
              <a:rPr lang="en-GB" altLang="en-US" sz="2400" i="1" dirty="0" smtClean="0">
                <a:hlinkClick r:id="rId3"/>
              </a:rPr>
              <a:t>Rights</a:t>
            </a:r>
            <a:endParaRPr lang="en-GB" altLang="en-US" sz="2400" i="1" dirty="0" smtClean="0"/>
          </a:p>
          <a:p>
            <a:pPr marL="392113" lvl="1" indent="0">
              <a:lnSpc>
                <a:spcPct val="80000"/>
              </a:lnSpc>
              <a:buFont typeface="Verdana" panose="020B0604030504040204" pitchFamily="34" charset="0"/>
              <a:buNone/>
              <a:defRPr/>
            </a:pPr>
            <a:endParaRPr lang="en-GB" altLang="en-US" i="1" dirty="0"/>
          </a:p>
          <a:p>
            <a:pPr>
              <a:lnSpc>
                <a:spcPct val="80000"/>
              </a:lnSpc>
              <a:defRPr/>
            </a:pPr>
            <a:r>
              <a:rPr lang="en-GB" altLang="en-US" sz="2400" i="1" dirty="0"/>
              <a:t>Human rights are: </a:t>
            </a:r>
          </a:p>
          <a:p>
            <a:pPr lvl="1">
              <a:lnSpc>
                <a:spcPct val="80000"/>
              </a:lnSpc>
              <a:defRPr/>
            </a:pPr>
            <a:r>
              <a:rPr lang="en-GB" altLang="en-US" i="1" dirty="0"/>
              <a:t>Universal  </a:t>
            </a:r>
            <a:endParaRPr lang="en-GB" altLang="en-US" i="1" dirty="0" smtClean="0"/>
          </a:p>
          <a:p>
            <a:pPr lvl="2">
              <a:lnSpc>
                <a:spcPct val="80000"/>
              </a:lnSpc>
              <a:defRPr/>
            </a:pPr>
            <a:r>
              <a:rPr lang="en-GB" altLang="en-US" i="1" dirty="0" smtClean="0"/>
              <a:t>(</a:t>
            </a:r>
            <a:r>
              <a:rPr lang="en-GB" altLang="en-US" i="1" dirty="0"/>
              <a:t>apply to everyone)</a:t>
            </a:r>
          </a:p>
          <a:p>
            <a:pPr lvl="1">
              <a:lnSpc>
                <a:spcPct val="80000"/>
              </a:lnSpc>
              <a:defRPr/>
            </a:pPr>
            <a:r>
              <a:rPr lang="en-GB" altLang="en-US" i="1" dirty="0"/>
              <a:t>Indivisible 	</a:t>
            </a:r>
            <a:endParaRPr lang="en-GB" altLang="en-US" i="1" dirty="0" smtClean="0"/>
          </a:p>
          <a:p>
            <a:pPr lvl="2">
              <a:lnSpc>
                <a:spcPct val="80000"/>
              </a:lnSpc>
              <a:defRPr/>
            </a:pPr>
            <a:r>
              <a:rPr lang="en-GB" altLang="en-US" i="1" dirty="0" smtClean="0"/>
              <a:t>(</a:t>
            </a:r>
            <a:r>
              <a:rPr lang="en-GB" altLang="en-US" i="1" dirty="0"/>
              <a:t>are interlinked) </a:t>
            </a:r>
          </a:p>
          <a:p>
            <a:pPr lvl="1">
              <a:lnSpc>
                <a:spcPct val="80000"/>
              </a:lnSpc>
              <a:defRPr/>
            </a:pPr>
            <a:r>
              <a:rPr lang="en-GB" altLang="en-US" i="1" dirty="0" smtClean="0"/>
              <a:t>Inalienable</a:t>
            </a:r>
          </a:p>
          <a:p>
            <a:pPr lvl="2">
              <a:lnSpc>
                <a:spcPct val="80000"/>
              </a:lnSpc>
              <a:defRPr/>
            </a:pPr>
            <a:r>
              <a:rPr lang="en-GB" altLang="en-US" i="1" dirty="0" smtClean="0"/>
              <a:t>(cannot </a:t>
            </a:r>
            <a:r>
              <a:rPr lang="en-GB" altLang="en-US" i="1" dirty="0"/>
              <a:t>be sold or given away)</a:t>
            </a:r>
          </a:p>
          <a:p>
            <a:pPr lvl="1">
              <a:lnSpc>
                <a:spcPct val="80000"/>
              </a:lnSpc>
              <a:defRPr/>
            </a:pPr>
            <a:r>
              <a:rPr lang="en-GB" altLang="en-US" i="1" dirty="0"/>
              <a:t>Unconditional	</a:t>
            </a:r>
            <a:endParaRPr lang="en-GB" altLang="en-US" i="1" dirty="0" smtClean="0"/>
          </a:p>
          <a:p>
            <a:pPr lvl="2">
              <a:lnSpc>
                <a:spcPct val="80000"/>
              </a:lnSpc>
              <a:defRPr/>
            </a:pPr>
            <a:r>
              <a:rPr lang="en-GB" altLang="en-US" i="1" dirty="0" smtClean="0"/>
              <a:t>(</a:t>
            </a:r>
            <a:r>
              <a:rPr lang="en-GB" altLang="en-US" i="1" dirty="0"/>
              <a:t>not subject to behaviour)</a:t>
            </a:r>
          </a:p>
          <a:p>
            <a:endParaRPr lang="en-GB" dirty="0"/>
          </a:p>
        </p:txBody>
      </p:sp>
    </p:spTree>
    <p:extLst>
      <p:ext uri="{BB962C8B-B14F-4D97-AF65-F5344CB8AC3E}">
        <p14:creationId xmlns:p14="http://schemas.microsoft.com/office/powerpoint/2010/main" val="40137305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Hawl</a:t>
            </a:r>
            <a:r>
              <a:rPr lang="en-GB" dirty="0" smtClean="0"/>
              <a:t> </a:t>
            </a:r>
            <a:r>
              <a:rPr lang="en-GB" dirty="0" err="1" smtClean="0"/>
              <a:t>neu</a:t>
            </a:r>
            <a:r>
              <a:rPr lang="en-GB" dirty="0" smtClean="0"/>
              <a:t> </a:t>
            </a:r>
            <a:r>
              <a:rPr lang="en-GB" dirty="0" err="1" smtClean="0"/>
              <a:t>Angen</a:t>
            </a:r>
            <a:r>
              <a:rPr lang="en-GB" dirty="0" smtClean="0"/>
              <a:t>?</a:t>
            </a:r>
            <a:br>
              <a:rPr lang="en-GB" dirty="0" smtClean="0"/>
            </a:br>
            <a:r>
              <a:rPr lang="en-GB" dirty="0" smtClean="0"/>
              <a:t>Right or Need? </a:t>
            </a:r>
            <a:endParaRPr lang="en-GB" dirty="0"/>
          </a:p>
        </p:txBody>
      </p:sp>
      <p:pic>
        <p:nvPicPr>
          <p:cNvPr id="5" name="Picture 4"/>
          <p:cNvPicPr>
            <a:picLocks noChangeAspect="1"/>
          </p:cNvPicPr>
          <p:nvPr/>
        </p:nvPicPr>
        <p:blipFill>
          <a:blip r:embed="rId3"/>
          <a:stretch>
            <a:fillRect/>
          </a:stretch>
        </p:blipFill>
        <p:spPr>
          <a:xfrm>
            <a:off x="4165599" y="1625600"/>
            <a:ext cx="3731491" cy="4806244"/>
          </a:xfrm>
          <a:prstGeom prst="rect">
            <a:avLst/>
          </a:prstGeom>
        </p:spPr>
      </p:pic>
    </p:spTree>
    <p:extLst>
      <p:ext uri="{BB962C8B-B14F-4D97-AF65-F5344CB8AC3E}">
        <p14:creationId xmlns:p14="http://schemas.microsoft.com/office/powerpoint/2010/main" val="15119720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Hawlio</a:t>
            </a:r>
            <a:r>
              <a:rPr lang="en-GB" dirty="0" smtClean="0"/>
              <a:t> </a:t>
            </a:r>
            <a:r>
              <a:rPr lang="en-GB" dirty="0" err="1" smtClean="0"/>
              <a:t>hawliau</a:t>
            </a:r>
            <a:r>
              <a:rPr lang="en-GB" dirty="0" smtClean="0"/>
              <a:t>…</a:t>
            </a:r>
            <a:br>
              <a:rPr lang="en-GB" dirty="0" smtClean="0"/>
            </a:br>
            <a:r>
              <a:rPr lang="en-GB" dirty="0" smtClean="0"/>
              <a:t>For Rights to Happen…</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85000" lnSpcReduction="10000"/>
          </a:bodyPr>
          <a:lstStyle/>
          <a:p>
            <a:r>
              <a:rPr lang="en-GB" dirty="0"/>
              <a:t>Mae </a:t>
            </a:r>
            <a:r>
              <a:rPr lang="en-GB" dirty="0" err="1"/>
              <a:t>hawliau</a:t>
            </a:r>
            <a:r>
              <a:rPr lang="en-GB" dirty="0"/>
              <a:t> </a:t>
            </a:r>
            <a:r>
              <a:rPr lang="en-GB" dirty="0" err="1"/>
              <a:t>yn</a:t>
            </a:r>
            <a:r>
              <a:rPr lang="en-GB" dirty="0"/>
              <a:t> </a:t>
            </a:r>
            <a:r>
              <a:rPr lang="en-GB" dirty="0" err="1"/>
              <a:t>gyfres</a:t>
            </a:r>
            <a:r>
              <a:rPr lang="en-GB" dirty="0"/>
              <a:t> </a:t>
            </a:r>
            <a:r>
              <a:rPr lang="en-GB" dirty="0" err="1"/>
              <a:t>gyffredin</a:t>
            </a:r>
            <a:r>
              <a:rPr lang="en-GB" dirty="0"/>
              <a:t> o </a:t>
            </a:r>
            <a:r>
              <a:rPr lang="en-GB" dirty="0" err="1" smtClean="0"/>
              <a:t>hawliau</a:t>
            </a:r>
            <a:r>
              <a:rPr lang="en-GB" dirty="0" smtClean="0"/>
              <a:t> </a:t>
            </a:r>
            <a:r>
              <a:rPr lang="en-GB" dirty="0" err="1"/>
              <a:t>moesol</a:t>
            </a:r>
            <a:r>
              <a:rPr lang="en-GB" dirty="0"/>
              <a:t> </a:t>
            </a:r>
            <a:r>
              <a:rPr lang="en-GB" dirty="0" err="1"/>
              <a:t>sydd</a:t>
            </a:r>
            <a:r>
              <a:rPr lang="en-GB" dirty="0"/>
              <a:t> </a:t>
            </a:r>
            <a:r>
              <a:rPr lang="en-GB" dirty="0" err="1" smtClean="0"/>
              <a:t>eu</a:t>
            </a:r>
            <a:r>
              <a:rPr lang="en-GB" dirty="0" smtClean="0"/>
              <a:t> </a:t>
            </a:r>
            <a:r>
              <a:rPr lang="en-GB" dirty="0" err="1" smtClean="0"/>
              <a:t>hangen</a:t>
            </a:r>
            <a:r>
              <a:rPr lang="en-GB" dirty="0" smtClean="0"/>
              <a:t> </a:t>
            </a:r>
            <a:r>
              <a:rPr lang="en-GB" dirty="0" err="1"/>
              <a:t>i</a:t>
            </a:r>
            <a:r>
              <a:rPr lang="en-GB" dirty="0"/>
              <a:t> </a:t>
            </a:r>
            <a:r>
              <a:rPr lang="en-GB" dirty="0" err="1"/>
              <a:t>warchod</a:t>
            </a:r>
            <a:r>
              <a:rPr lang="en-GB" dirty="0"/>
              <a:t> a </a:t>
            </a:r>
            <a:r>
              <a:rPr lang="en-GB" dirty="0" err="1"/>
              <a:t>chadw</a:t>
            </a:r>
            <a:r>
              <a:rPr lang="en-GB" dirty="0"/>
              <a:t> </a:t>
            </a:r>
            <a:r>
              <a:rPr lang="en-GB" dirty="0" err="1"/>
              <a:t>dynoliaeth</a:t>
            </a:r>
            <a:r>
              <a:rPr lang="en-GB" dirty="0"/>
              <a:t> </a:t>
            </a:r>
            <a:r>
              <a:rPr lang="en-GB" dirty="0" err="1"/>
              <a:t>pob</a:t>
            </a:r>
            <a:r>
              <a:rPr lang="en-GB" dirty="0"/>
              <a:t> </a:t>
            </a:r>
            <a:r>
              <a:rPr lang="en-GB" dirty="0" err="1"/>
              <a:t>unigolyn</a:t>
            </a:r>
            <a:r>
              <a:rPr lang="en-GB" dirty="0"/>
              <a:t> </a:t>
            </a:r>
            <a:r>
              <a:rPr lang="en-GB" dirty="0" err="1"/>
              <a:t>fel</a:t>
            </a:r>
            <a:r>
              <a:rPr lang="en-GB" dirty="0"/>
              <a:t> bod </a:t>
            </a:r>
            <a:r>
              <a:rPr lang="en-GB" dirty="0" err="1"/>
              <a:t>pob</a:t>
            </a:r>
            <a:r>
              <a:rPr lang="en-GB" dirty="0"/>
              <a:t> </a:t>
            </a:r>
            <a:r>
              <a:rPr lang="en-GB" dirty="0" smtClean="0"/>
              <a:t>person </a:t>
            </a:r>
            <a:r>
              <a:rPr lang="en-GB" dirty="0" err="1"/>
              <a:t>yn</a:t>
            </a:r>
            <a:r>
              <a:rPr lang="en-GB" dirty="0"/>
              <a:t> </a:t>
            </a:r>
            <a:r>
              <a:rPr lang="en-GB" dirty="0" err="1"/>
              <a:t>gallu</a:t>
            </a:r>
            <a:r>
              <a:rPr lang="en-GB" dirty="0"/>
              <a:t> </a:t>
            </a:r>
            <a:r>
              <a:rPr lang="en-GB" dirty="0" err="1"/>
              <a:t>byw</a:t>
            </a:r>
            <a:r>
              <a:rPr lang="en-GB" dirty="0"/>
              <a:t> </a:t>
            </a:r>
            <a:r>
              <a:rPr lang="en-GB" dirty="0" err="1"/>
              <a:t>gydag</a:t>
            </a:r>
            <a:r>
              <a:rPr lang="en-GB" dirty="0"/>
              <a:t> </a:t>
            </a:r>
            <a:r>
              <a:rPr lang="en-GB" dirty="0" err="1"/>
              <a:t>urddas</a:t>
            </a:r>
            <a:r>
              <a:rPr lang="en-GB" dirty="0"/>
              <a:t>.</a:t>
            </a:r>
          </a:p>
          <a:p>
            <a:endParaRPr lang="en-GB" dirty="0"/>
          </a:p>
          <a:p>
            <a:r>
              <a:rPr lang="en-GB" dirty="0" err="1"/>
              <a:t>Er</a:t>
            </a:r>
            <a:r>
              <a:rPr lang="en-GB" dirty="0"/>
              <a:t> </a:t>
            </a:r>
            <a:r>
              <a:rPr lang="en-GB" dirty="0" err="1"/>
              <a:t>mwyn</a:t>
            </a:r>
            <a:r>
              <a:rPr lang="en-GB" dirty="0"/>
              <a:t> </a:t>
            </a:r>
            <a:r>
              <a:rPr lang="en-GB" dirty="0" err="1"/>
              <a:t>i</a:t>
            </a:r>
            <a:r>
              <a:rPr lang="en-GB" dirty="0"/>
              <a:t> </a:t>
            </a:r>
            <a:r>
              <a:rPr lang="en-GB" dirty="0" err="1"/>
              <a:t>hawliau</a:t>
            </a:r>
            <a:r>
              <a:rPr lang="en-GB" dirty="0"/>
              <a:t> </a:t>
            </a:r>
            <a:r>
              <a:rPr lang="en-GB" dirty="0" err="1"/>
              <a:t>gael</a:t>
            </a:r>
            <a:r>
              <a:rPr lang="en-GB" dirty="0"/>
              <a:t> </a:t>
            </a:r>
            <a:r>
              <a:rPr lang="en-GB" dirty="0" err="1"/>
              <a:t>eu</a:t>
            </a:r>
            <a:r>
              <a:rPr lang="en-GB" dirty="0"/>
              <a:t> </a:t>
            </a:r>
            <a:r>
              <a:rPr lang="en-GB" dirty="0" err="1"/>
              <a:t>cyflawni</a:t>
            </a:r>
            <a:r>
              <a:rPr lang="en-GB" dirty="0"/>
              <a:t> </a:t>
            </a:r>
            <a:r>
              <a:rPr lang="en-GB" dirty="0" err="1"/>
              <a:t>mae'n</a:t>
            </a:r>
            <a:r>
              <a:rPr lang="en-GB" dirty="0"/>
              <a:t> </a:t>
            </a:r>
            <a:r>
              <a:rPr lang="en-GB" dirty="0" err="1"/>
              <a:t>rhaid</a:t>
            </a:r>
            <a:r>
              <a:rPr lang="en-GB" dirty="0"/>
              <a:t> </a:t>
            </a:r>
            <a:r>
              <a:rPr lang="en-GB" dirty="0" err="1"/>
              <a:t>i</a:t>
            </a:r>
            <a:r>
              <a:rPr lang="en-GB" dirty="0"/>
              <a:t> bob un </a:t>
            </a:r>
            <a:r>
              <a:rPr lang="en-GB" dirty="0" err="1"/>
              <a:t>ohonom</a:t>
            </a:r>
            <a:r>
              <a:rPr lang="en-GB" dirty="0"/>
              <a:t> </a:t>
            </a:r>
            <a:r>
              <a:rPr lang="en-GB" dirty="0" err="1" smtClean="0"/>
              <a:t>hawlio</a:t>
            </a:r>
            <a:r>
              <a:rPr lang="en-GB" dirty="0" smtClean="0"/>
              <a:t> bod </a:t>
            </a:r>
            <a:r>
              <a:rPr lang="en-GB" dirty="0" err="1"/>
              <a:t>ein</a:t>
            </a:r>
            <a:r>
              <a:rPr lang="en-GB" dirty="0"/>
              <a:t> </a:t>
            </a:r>
            <a:r>
              <a:rPr lang="en-GB" dirty="0" err="1"/>
              <a:t>hawliau</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diwallu</a:t>
            </a:r>
            <a:r>
              <a:rPr lang="en-GB" dirty="0"/>
              <a:t> </a:t>
            </a:r>
            <a:r>
              <a:rPr lang="en-GB" dirty="0" err="1"/>
              <a:t>gan</a:t>
            </a:r>
            <a:r>
              <a:rPr lang="en-GB" dirty="0"/>
              <a:t> y </a:t>
            </a:r>
            <a:r>
              <a:rPr lang="en-GB" dirty="0" err="1"/>
              <a:t>strwythurau</a:t>
            </a:r>
            <a:r>
              <a:rPr lang="en-GB" dirty="0"/>
              <a:t> </a:t>
            </a:r>
            <a:r>
              <a:rPr lang="en-GB" dirty="0" err="1"/>
              <a:t>cymdeithasol</a:t>
            </a:r>
            <a:r>
              <a:rPr lang="en-GB" dirty="0"/>
              <a:t>, </a:t>
            </a:r>
            <a:r>
              <a:rPr lang="en-GB" dirty="0" err="1"/>
              <a:t>cyfreithiol</a:t>
            </a:r>
            <a:r>
              <a:rPr lang="en-GB" dirty="0"/>
              <a:t>, </a:t>
            </a:r>
            <a:r>
              <a:rPr lang="en-GB" dirty="0" err="1"/>
              <a:t>economaidd</a:t>
            </a:r>
            <a:r>
              <a:rPr lang="en-GB" dirty="0"/>
              <a:t> a </a:t>
            </a:r>
            <a:r>
              <a:rPr lang="en-GB" dirty="0" err="1"/>
              <a:t>diwylliannol</a:t>
            </a:r>
            <a:r>
              <a:rPr lang="en-GB" dirty="0"/>
              <a:t> </a:t>
            </a:r>
            <a:r>
              <a:rPr lang="en-GB" dirty="0" err="1"/>
              <a:t>o'n</a:t>
            </a:r>
            <a:r>
              <a:rPr lang="en-GB" dirty="0"/>
              <a:t> </a:t>
            </a:r>
            <a:r>
              <a:rPr lang="en-GB" dirty="0" err="1"/>
              <a:t>cwmpas</a:t>
            </a:r>
            <a:r>
              <a:rPr lang="en-GB" dirty="0"/>
              <a:t>.</a:t>
            </a:r>
          </a:p>
          <a:p>
            <a:pPr algn="r"/>
            <a:r>
              <a:rPr lang="en-GB" dirty="0" err="1"/>
              <a:t>Cyngor</a:t>
            </a:r>
            <a:r>
              <a:rPr lang="en-GB" dirty="0"/>
              <a:t> </a:t>
            </a:r>
            <a:r>
              <a:rPr lang="en-GB" dirty="0" err="1"/>
              <a:t>Ewrop</a:t>
            </a:r>
            <a:r>
              <a:rPr lang="en-GB" dirty="0"/>
              <a:t>, 2017</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Autofit/>
          </a:bodyPr>
          <a:lstStyle/>
          <a:p>
            <a:r>
              <a:rPr lang="en-GB" sz="2400" i="1" dirty="0" smtClean="0"/>
              <a:t>Rights are a shared set of moral claims </a:t>
            </a:r>
            <a:r>
              <a:rPr lang="en-GB" sz="2400" i="1" dirty="0"/>
              <a:t>needed to protect and preserve every individual's </a:t>
            </a:r>
            <a:r>
              <a:rPr lang="en-GB" sz="2400" i="1" dirty="0" smtClean="0"/>
              <a:t>humanity so that every human can live with dignity.</a:t>
            </a:r>
          </a:p>
          <a:p>
            <a:endParaRPr lang="en-GB" sz="2400" i="1" dirty="0"/>
          </a:p>
          <a:p>
            <a:r>
              <a:rPr lang="en-GB" sz="2400" i="1" dirty="0" smtClean="0"/>
              <a:t>In order for rights to be fulfilled we must each claim our rights are met by the social, legal, economic and cultural structures around us. </a:t>
            </a:r>
          </a:p>
          <a:p>
            <a:pPr marL="0" indent="0" algn="r">
              <a:buNone/>
            </a:pPr>
            <a:r>
              <a:rPr lang="en-GB" sz="2400" dirty="0" smtClean="0"/>
              <a:t>Council of Europe, 2017</a:t>
            </a:r>
            <a:endParaRPr lang="en-GB" sz="2400" dirty="0"/>
          </a:p>
        </p:txBody>
      </p:sp>
    </p:spTree>
    <p:extLst>
      <p:ext uri="{BB962C8B-B14F-4D97-AF65-F5344CB8AC3E}">
        <p14:creationId xmlns:p14="http://schemas.microsoft.com/office/powerpoint/2010/main" val="796901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solidFill>
            <a:schemeClr val="bg1"/>
          </a:solidFill>
        </p:spPr>
        <p:txBody>
          <a:bodyPr>
            <a:normAutofit/>
          </a:bodyPr>
          <a:lstStyle/>
          <a:p>
            <a:pPr algn="ctr" eaLnBrk="1" hangingPunct="1">
              <a:defRPr/>
            </a:pPr>
            <a:r>
              <a:rPr lang="en-GB" dirty="0" err="1" smtClean="0">
                <a:solidFill>
                  <a:schemeClr val="tx1"/>
                </a:solidFill>
                <a:ea typeface="ＭＳ Ｐゴシック" charset="-128"/>
              </a:rPr>
              <a:t>Hawliau</a:t>
            </a:r>
            <a:r>
              <a:rPr lang="en-GB" dirty="0" smtClean="0">
                <a:solidFill>
                  <a:schemeClr val="tx1"/>
                </a:solidFill>
                <a:ea typeface="ＭＳ Ｐゴシック" charset="-128"/>
              </a:rPr>
              <a:t> a </a:t>
            </a:r>
            <a:r>
              <a:rPr lang="en-GB" dirty="0" err="1" smtClean="0">
                <a:solidFill>
                  <a:schemeClr val="tx1"/>
                </a:solidFill>
                <a:ea typeface="ＭＳ Ｐゴシック" charset="-128"/>
              </a:rPr>
              <a:t>Chyfrifoldebau</a:t>
            </a:r>
            <a:r>
              <a:rPr lang="en-GB" dirty="0" smtClean="0">
                <a:solidFill>
                  <a:schemeClr val="tx1"/>
                </a:solidFill>
                <a:ea typeface="ＭＳ Ｐゴシック" charset="-128"/>
              </a:rPr>
              <a:t/>
            </a:r>
            <a:br>
              <a:rPr lang="en-GB" dirty="0" smtClean="0">
                <a:solidFill>
                  <a:schemeClr val="tx1"/>
                </a:solidFill>
                <a:ea typeface="ＭＳ Ｐゴシック" charset="-128"/>
              </a:rPr>
            </a:br>
            <a:r>
              <a:rPr lang="en-GB" dirty="0" smtClean="0">
                <a:solidFill>
                  <a:schemeClr val="tx1"/>
                </a:solidFill>
                <a:ea typeface="ＭＳ Ｐゴシック" charset="-128"/>
              </a:rPr>
              <a:t>Rights and Duties (“Responsibilities”)</a:t>
            </a:r>
          </a:p>
        </p:txBody>
      </p:sp>
      <p:pic>
        <p:nvPicPr>
          <p:cNvPr id="30723"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2279176" y="1815152"/>
            <a:ext cx="7765576" cy="3725839"/>
          </a:xfrm>
        </p:spPr>
      </p:pic>
      <p:pic>
        <p:nvPicPr>
          <p:cNvPr id="30724" name="Picture 3" descr="English-Welsh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51054" y="6080671"/>
            <a:ext cx="1981200"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5" name="Slide Number Placeholder 4"/>
          <p:cNvSpPr txBox="1">
            <a:spLocks noGrp="1"/>
          </p:cNvSpPr>
          <p:nvPr/>
        </p:nvSpPr>
        <p:spPr bwMode="auto">
          <a:xfrm>
            <a:off x="8534400" y="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ts val="400"/>
              </a:spcBef>
              <a:buClr>
                <a:schemeClr val="accent1"/>
              </a:buClr>
              <a:buSzPct val="68000"/>
              <a:buFont typeface="Wingdings 3" panose="05040102010807070707" pitchFamily="18" charset="2"/>
              <a:buChar char=""/>
              <a:defRPr sz="2700">
                <a:solidFill>
                  <a:schemeClr val="tx1"/>
                </a:solidFill>
                <a:latin typeface="Arial" panose="020B0604020202020204" pitchFamily="34" charset="0"/>
                <a:ea typeface="MS PGothic" panose="020B0600070205080204" pitchFamily="34" charset="-128"/>
              </a:defRPr>
            </a:lvl1pPr>
            <a:lvl2pPr marL="742950" indent="-285750">
              <a:spcBef>
                <a:spcPts val="325"/>
              </a:spcBef>
              <a:buClr>
                <a:schemeClr val="accent1"/>
              </a:buClr>
              <a:buFont typeface="Verdana" panose="020B0604030504040204" pitchFamily="34" charset="0"/>
              <a:buChar char="◦"/>
              <a:defRPr sz="2300">
                <a:solidFill>
                  <a:schemeClr val="tx1"/>
                </a:solidFill>
                <a:latin typeface="Arial" panose="020B0604020202020204" pitchFamily="34" charset="0"/>
                <a:ea typeface="MS PGothic" panose="020B0600070205080204" pitchFamily="34" charset="-128"/>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Arial" panose="020B0604020202020204" pitchFamily="34" charset="0"/>
                <a:ea typeface="MS PGothic" panose="020B0600070205080204" pitchFamily="34" charset="-128"/>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Arial" panose="020B0604020202020204" pitchFamily="34" charset="0"/>
                <a:ea typeface="MS PGothic" panose="020B0600070205080204" pitchFamily="34" charset="-128"/>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9pPr>
          </a:lstStyle>
          <a:p>
            <a:pPr algn="r">
              <a:spcBef>
                <a:spcPct val="0"/>
              </a:spcBef>
              <a:buClrTx/>
              <a:buSzTx/>
              <a:buFontTx/>
              <a:buNone/>
            </a:pPr>
            <a:fld id="{823B8865-63AB-4A78-9882-ADBA1E6ED1EC}" type="slidenum">
              <a:rPr lang="en-US" altLang="en-US" sz="1200">
                <a:solidFill>
                  <a:srgbClr val="722600"/>
                </a:solidFill>
                <a:latin typeface="Arial Narrow" panose="020B0606020202030204" pitchFamily="34" charset="0"/>
              </a:rPr>
              <a:pPr algn="r">
                <a:spcBef>
                  <a:spcPct val="0"/>
                </a:spcBef>
                <a:buClrTx/>
                <a:buSzTx/>
                <a:buFontTx/>
                <a:buNone/>
              </a:pPr>
              <a:t>9</a:t>
            </a:fld>
            <a:endParaRPr lang="en-US" altLang="en-US" sz="1200">
              <a:solidFill>
                <a:srgbClr val="722600"/>
              </a:solidFill>
              <a:latin typeface="Arial Narrow" panose="020B0606020202030204" pitchFamily="34" charset="0"/>
            </a:endParaRPr>
          </a:p>
        </p:txBody>
      </p:sp>
      <p:sp>
        <p:nvSpPr>
          <p:cNvPr id="30726" name="TextBox 5"/>
          <p:cNvSpPr txBox="1">
            <a:spLocks noChangeArrowheads="1"/>
          </p:cNvSpPr>
          <p:nvPr/>
        </p:nvSpPr>
        <p:spPr bwMode="auto">
          <a:xfrm>
            <a:off x="595952" y="5966371"/>
            <a:ext cx="70564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Arial" panose="020B0604020202020204" pitchFamily="34" charset="0"/>
                <a:ea typeface="MS PGothic" panose="020B0600070205080204" pitchFamily="34" charset="-128"/>
              </a:defRPr>
            </a:lvl1pPr>
            <a:lvl2pPr marL="742950" indent="-285750">
              <a:spcBef>
                <a:spcPts val="325"/>
              </a:spcBef>
              <a:buClr>
                <a:schemeClr val="accent1"/>
              </a:buClr>
              <a:buFont typeface="Verdana" panose="020B0604030504040204" pitchFamily="34" charset="0"/>
              <a:buChar char="◦"/>
              <a:defRPr sz="2300">
                <a:solidFill>
                  <a:schemeClr val="tx1"/>
                </a:solidFill>
                <a:latin typeface="Arial" panose="020B0604020202020204" pitchFamily="34" charset="0"/>
                <a:ea typeface="MS PGothic" panose="020B0600070205080204" pitchFamily="34" charset="-128"/>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Arial" panose="020B0604020202020204" pitchFamily="34" charset="0"/>
                <a:ea typeface="MS PGothic" panose="020B0600070205080204" pitchFamily="34" charset="-128"/>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Arial" panose="020B0604020202020204" pitchFamily="34" charset="0"/>
                <a:ea typeface="MS PGothic" panose="020B0600070205080204" pitchFamily="34" charset="-128"/>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Arial" panose="020B0604020202020204" pitchFamily="34" charset="0"/>
                <a:ea typeface="MS PGothic" panose="020B0600070205080204" pitchFamily="34" charset="-128"/>
              </a:defRPr>
            </a:lvl9pPr>
          </a:lstStyle>
          <a:p>
            <a:pPr>
              <a:spcBef>
                <a:spcPct val="0"/>
              </a:spcBef>
              <a:buClrTx/>
              <a:buSzTx/>
              <a:buFontTx/>
              <a:buNone/>
            </a:pPr>
            <a:r>
              <a:rPr lang="en-GB" altLang="en-US" sz="2000" dirty="0">
                <a:cs typeface="Arial" panose="020B0604020202020204" pitchFamily="34" charset="0"/>
              </a:rPr>
              <a:t>Vital that Duty Bearers </a:t>
            </a:r>
            <a:r>
              <a:rPr lang="en-GB" altLang="en-US" sz="2000" i="1" dirty="0">
                <a:cs typeface="Arial" panose="020B0604020202020204" pitchFamily="34" charset="0"/>
              </a:rPr>
              <a:t>and</a:t>
            </a:r>
            <a:r>
              <a:rPr lang="en-GB" altLang="en-US" sz="2000" dirty="0">
                <a:cs typeface="Arial" panose="020B0604020202020204" pitchFamily="34" charset="0"/>
              </a:rPr>
              <a:t> Rights Holders know about rights</a:t>
            </a:r>
          </a:p>
        </p:txBody>
      </p:sp>
    </p:spTree>
    <p:extLst>
      <p:ext uri="{BB962C8B-B14F-4D97-AF65-F5344CB8AC3E}">
        <p14:creationId xmlns:p14="http://schemas.microsoft.com/office/powerpoint/2010/main" val="38075468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Hawliau</a:t>
            </a:r>
            <a:r>
              <a:rPr lang="en-GB" dirty="0" smtClean="0"/>
              <a:t> Plant </a:t>
            </a:r>
            <a:r>
              <a:rPr lang="en-GB" dirty="0" err="1" smtClean="0"/>
              <a:t>yng</a:t>
            </a:r>
            <a:r>
              <a:rPr lang="en-GB" dirty="0" smtClean="0"/>
              <a:t> </a:t>
            </a:r>
            <a:r>
              <a:rPr lang="en-GB" dirty="0" err="1" smtClean="0"/>
              <a:t>Nghymru</a:t>
            </a:r>
            <a:r>
              <a:rPr lang="en-GB" dirty="0" smtClean="0"/>
              <a:t/>
            </a:r>
            <a:br>
              <a:rPr lang="en-GB" dirty="0" smtClean="0"/>
            </a:br>
            <a:r>
              <a:rPr lang="en-GB" dirty="0" smtClean="0"/>
              <a:t>Children’s Rights in Wales </a:t>
            </a:r>
            <a:endParaRPr lang="en-GB" dirty="0"/>
          </a:p>
        </p:txBody>
      </p:sp>
      <p:sp>
        <p:nvSpPr>
          <p:cNvPr id="3" name="Content Placeholder 2"/>
          <p:cNvSpPr>
            <a:spLocks noGrp="1"/>
          </p:cNvSpPr>
          <p:nvPr>
            <p:ph sz="half" idx="1"/>
          </p:nvPr>
        </p:nvSpPr>
        <p:spPr>
          <a:xfrm>
            <a:off x="838200" y="1825625"/>
            <a:ext cx="5181600" cy="4738948"/>
          </a:xfrm>
        </p:spPr>
        <p:style>
          <a:lnRef idx="2">
            <a:schemeClr val="accent5"/>
          </a:lnRef>
          <a:fillRef idx="1">
            <a:schemeClr val="lt1"/>
          </a:fillRef>
          <a:effectRef idx="0">
            <a:schemeClr val="accent5"/>
          </a:effectRef>
          <a:fontRef idx="minor">
            <a:schemeClr val="dk1"/>
          </a:fontRef>
        </p:style>
        <p:txBody>
          <a:bodyPr>
            <a:normAutofit/>
          </a:bodyPr>
          <a:lstStyle/>
          <a:p>
            <a:r>
              <a:rPr lang="en-GB" dirty="0"/>
              <a:t>Mae </a:t>
            </a:r>
            <a:r>
              <a:rPr lang="en-GB" dirty="0" err="1"/>
              <a:t>Cymru</a:t>
            </a:r>
            <a:r>
              <a:rPr lang="en-GB" dirty="0"/>
              <a:t> </a:t>
            </a:r>
            <a:r>
              <a:rPr lang="en-GB" dirty="0" err="1"/>
              <a:t>wedi</a:t>
            </a:r>
            <a:r>
              <a:rPr lang="en-GB" dirty="0"/>
              <a:t> </a:t>
            </a:r>
            <a:r>
              <a:rPr lang="en-GB" dirty="0" err="1"/>
              <a:t>gweld</a:t>
            </a:r>
            <a:r>
              <a:rPr lang="en-GB" dirty="0"/>
              <a:t> </a:t>
            </a:r>
            <a:r>
              <a:rPr lang="en-GB" dirty="0" err="1"/>
              <a:t>nifer</a:t>
            </a:r>
            <a:r>
              <a:rPr lang="en-GB" dirty="0"/>
              <a:t> o </a:t>
            </a:r>
            <a:r>
              <a:rPr lang="en-GB" dirty="0" err="1"/>
              <a:t>ymrwymiadau</a:t>
            </a:r>
            <a:r>
              <a:rPr lang="en-GB" dirty="0"/>
              <a:t> </a:t>
            </a:r>
            <a:r>
              <a:rPr lang="en-GB" dirty="0" err="1"/>
              <a:t>polisi</a:t>
            </a:r>
            <a:r>
              <a:rPr lang="en-GB" dirty="0"/>
              <a:t> a </a:t>
            </a:r>
            <a:r>
              <a:rPr lang="en-GB" dirty="0" err="1"/>
              <a:t>deddfwriaeth</a:t>
            </a:r>
            <a:r>
              <a:rPr lang="en-GB" dirty="0"/>
              <a:t> </a:t>
            </a:r>
            <a:r>
              <a:rPr lang="en-GB" dirty="0" err="1" smtClean="0"/>
              <a:t>pwysig</a:t>
            </a:r>
            <a:r>
              <a:rPr lang="en-GB" dirty="0" smtClean="0"/>
              <a:t> </a:t>
            </a:r>
            <a:r>
              <a:rPr lang="en-GB" dirty="0" err="1"/>
              <a:t>i</a:t>
            </a:r>
            <a:r>
              <a:rPr lang="en-GB" dirty="0"/>
              <a:t> </a:t>
            </a:r>
            <a:r>
              <a:rPr lang="en-GB" dirty="0" err="1"/>
              <a:t>hawliau</a:t>
            </a:r>
            <a:r>
              <a:rPr lang="en-GB" dirty="0"/>
              <a:t> plant:</a:t>
            </a:r>
          </a:p>
          <a:p>
            <a:pPr lvl="1"/>
            <a:r>
              <a:rPr lang="en-GB" dirty="0" err="1"/>
              <a:t>Mabwysiadu'r</a:t>
            </a:r>
            <a:r>
              <a:rPr lang="en-GB" dirty="0"/>
              <a:t> </a:t>
            </a:r>
            <a:r>
              <a:rPr lang="en-GB" dirty="0" err="1"/>
              <a:t>Confensiwn</a:t>
            </a:r>
            <a:endParaRPr lang="en-GB" dirty="0"/>
          </a:p>
          <a:p>
            <a:pPr lvl="1"/>
            <a:r>
              <a:rPr lang="en-GB" dirty="0" err="1"/>
              <a:t>Mesur</a:t>
            </a:r>
            <a:r>
              <a:rPr lang="en-GB" dirty="0"/>
              <a:t> </a:t>
            </a:r>
            <a:r>
              <a:rPr lang="en-GB" dirty="0" err="1"/>
              <a:t>Hawliau</a:t>
            </a:r>
            <a:r>
              <a:rPr lang="en-GB" dirty="0"/>
              <a:t> Plant a </a:t>
            </a:r>
            <a:r>
              <a:rPr lang="en-GB" dirty="0" err="1"/>
              <a:t>Phobl</a:t>
            </a:r>
            <a:r>
              <a:rPr lang="en-GB" dirty="0"/>
              <a:t> </a:t>
            </a:r>
            <a:r>
              <a:rPr lang="en-GB" dirty="0" err="1"/>
              <a:t>Ifanc</a:t>
            </a:r>
            <a:r>
              <a:rPr lang="en-GB" dirty="0"/>
              <a:t> (</a:t>
            </a:r>
            <a:r>
              <a:rPr lang="en-GB" dirty="0" err="1"/>
              <a:t>Cymru</a:t>
            </a:r>
            <a:r>
              <a:rPr lang="en-GB" dirty="0"/>
              <a:t>) 2011</a:t>
            </a:r>
          </a:p>
          <a:p>
            <a:pPr lvl="1"/>
            <a:r>
              <a:rPr lang="en-GB" dirty="0" err="1"/>
              <a:t>Gweithredu'r</a:t>
            </a:r>
            <a:r>
              <a:rPr lang="en-GB" dirty="0"/>
              <a:t> 7 </a:t>
            </a:r>
            <a:r>
              <a:rPr lang="en-GB" dirty="0" smtClean="0"/>
              <a:t>Nod </a:t>
            </a:r>
            <a:r>
              <a:rPr lang="en-GB" dirty="0" err="1"/>
              <a:t>Craidd</a:t>
            </a:r>
            <a:endParaRPr lang="en-GB" dirty="0"/>
          </a:p>
          <a:p>
            <a:pPr lvl="1"/>
            <a:r>
              <a:rPr lang="en-GB" dirty="0" err="1" smtClean="0"/>
              <a:t>Cyflwyno</a:t>
            </a:r>
            <a:r>
              <a:rPr lang="en-GB" dirty="0" err="1" smtClean="0"/>
              <a:t>’r</a:t>
            </a:r>
            <a:r>
              <a:rPr lang="en-GB" dirty="0" smtClean="0"/>
              <a:t> </a:t>
            </a:r>
            <a:r>
              <a:rPr lang="en-GB" dirty="0" err="1" smtClean="0"/>
              <a:t>Comisiynydd</a:t>
            </a:r>
            <a:r>
              <a:rPr lang="en-GB" dirty="0" smtClean="0"/>
              <a:t> </a:t>
            </a:r>
            <a:r>
              <a:rPr lang="en-GB" dirty="0"/>
              <a:t>Plant (</a:t>
            </a:r>
            <a:r>
              <a:rPr lang="en-GB" dirty="0" err="1"/>
              <a:t>cyntaf</a:t>
            </a:r>
            <a:r>
              <a:rPr lang="en-GB" dirty="0"/>
              <a:t>)</a:t>
            </a:r>
          </a:p>
          <a:p>
            <a:pPr lvl="1"/>
            <a:r>
              <a:rPr lang="en-GB" dirty="0"/>
              <a:t>Y </a:t>
            </a:r>
            <a:r>
              <a:rPr lang="en-GB" dirty="0" err="1"/>
              <a:t>Ffordd</a:t>
            </a:r>
            <a:r>
              <a:rPr lang="en-GB" dirty="0"/>
              <a:t> </a:t>
            </a:r>
            <a:r>
              <a:rPr lang="en-GB" dirty="0" err="1"/>
              <a:t>G</a:t>
            </a:r>
            <a:r>
              <a:rPr lang="en-GB" dirty="0" err="1" smtClean="0"/>
              <a:t>ywir</a:t>
            </a:r>
            <a:endParaRPr lang="en-GB" dirty="0"/>
          </a:p>
        </p:txBody>
      </p:sp>
      <p:sp>
        <p:nvSpPr>
          <p:cNvPr id="4" name="Content Placeholder 3"/>
          <p:cNvSpPr>
            <a:spLocks noGrp="1"/>
          </p:cNvSpPr>
          <p:nvPr>
            <p:ph sz="half" idx="2"/>
          </p:nvPr>
        </p:nvSpPr>
        <p:spPr>
          <a:xfrm>
            <a:off x="6172200" y="1825625"/>
            <a:ext cx="5181600" cy="4738948"/>
          </a:xfrm>
        </p:spPr>
        <p:style>
          <a:lnRef idx="2">
            <a:schemeClr val="accent6"/>
          </a:lnRef>
          <a:fillRef idx="1">
            <a:schemeClr val="lt1"/>
          </a:fillRef>
          <a:effectRef idx="0">
            <a:schemeClr val="accent6"/>
          </a:effectRef>
          <a:fontRef idx="minor">
            <a:schemeClr val="dk1"/>
          </a:fontRef>
        </p:style>
        <p:txBody>
          <a:bodyPr>
            <a:normAutofit/>
          </a:bodyPr>
          <a:lstStyle/>
          <a:p>
            <a:r>
              <a:rPr lang="en-GB" i="1" dirty="0" smtClean="0"/>
              <a:t>Wales has seen a number of major policy and legislation commitments to children’s rights:</a:t>
            </a:r>
          </a:p>
          <a:p>
            <a:pPr lvl="1"/>
            <a:r>
              <a:rPr lang="en-GB" i="1" dirty="0" smtClean="0"/>
              <a:t>Adoption of the UNCRC </a:t>
            </a:r>
          </a:p>
          <a:p>
            <a:pPr lvl="1"/>
            <a:r>
              <a:rPr lang="en-GB" i="1" dirty="0" smtClean="0"/>
              <a:t>Rights of Children and Young Person’s (Wales) Measure 2011</a:t>
            </a:r>
          </a:p>
          <a:p>
            <a:pPr lvl="1"/>
            <a:r>
              <a:rPr lang="en-GB" i="1" dirty="0" smtClean="0"/>
              <a:t>Implementation of the 7 Core Aims</a:t>
            </a:r>
          </a:p>
          <a:p>
            <a:pPr lvl="1"/>
            <a:r>
              <a:rPr lang="en-GB" i="1" dirty="0" smtClean="0"/>
              <a:t>Introduction of the (first) Children’s Commissioner </a:t>
            </a:r>
          </a:p>
          <a:p>
            <a:pPr lvl="1"/>
            <a:r>
              <a:rPr lang="en-GB" i="1" dirty="0" smtClean="0"/>
              <a:t>The Right Way </a:t>
            </a:r>
            <a:endParaRPr lang="en-GB" i="1" dirty="0"/>
          </a:p>
        </p:txBody>
      </p:sp>
    </p:spTree>
    <p:extLst>
      <p:ext uri="{BB962C8B-B14F-4D97-AF65-F5344CB8AC3E}">
        <p14:creationId xmlns:p14="http://schemas.microsoft.com/office/powerpoint/2010/main" val="1977084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rtlCol="0">
            <a:normAutofit/>
          </a:bodyPr>
          <a:lstStyle/>
          <a:p>
            <a:pPr algn="ctr">
              <a:defRPr/>
            </a:pPr>
            <a:r>
              <a:rPr lang="en-GB" dirty="0" smtClean="0">
                <a:ea typeface="+mj-ea"/>
                <a:cs typeface="+mj-cs"/>
              </a:rPr>
              <a:t>CCUHP</a:t>
            </a:r>
            <a:br>
              <a:rPr lang="en-GB" dirty="0" smtClean="0">
                <a:ea typeface="+mj-ea"/>
                <a:cs typeface="+mj-cs"/>
              </a:rPr>
            </a:br>
            <a:r>
              <a:rPr lang="en-GB" dirty="0" smtClean="0">
                <a:ea typeface="+mj-ea"/>
                <a:cs typeface="+mj-cs"/>
              </a:rPr>
              <a:t>UNCRC</a:t>
            </a:r>
            <a:endParaRPr lang="en-GB" dirty="0">
              <a:ea typeface="+mj-ea"/>
              <a:cs typeface="+mj-cs"/>
            </a:endParaRPr>
          </a:p>
        </p:txBody>
      </p:sp>
      <p:sp>
        <p:nvSpPr>
          <p:cNvPr id="16389" name="Content Placeholder 2"/>
          <p:cNvSpPr>
            <a:spLocks noGrp="1"/>
          </p:cNvSpPr>
          <p:nvPr>
            <p:ph sz="half" idx="1"/>
          </p:nvPr>
        </p:nvSpPr>
        <p:spPr>
          <a:xfrm>
            <a:off x="838200" y="5527343"/>
            <a:ext cx="5181600" cy="64962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r>
              <a:rPr lang="en-GB" altLang="en-US" dirty="0" smtClean="0"/>
              <a:t>Beth </a:t>
            </a:r>
            <a:r>
              <a:rPr lang="en-GB" altLang="en-US" dirty="0" err="1" smtClean="0"/>
              <a:t>yw’r</a:t>
            </a:r>
            <a:r>
              <a:rPr lang="en-GB" altLang="en-US" dirty="0" smtClean="0"/>
              <a:t> </a:t>
            </a:r>
            <a:r>
              <a:rPr lang="en-GB" altLang="en-US" dirty="0" smtClean="0">
                <a:hlinkClick r:id="rId2"/>
              </a:rPr>
              <a:t>CCUHP</a:t>
            </a:r>
            <a:r>
              <a:rPr lang="en-GB" altLang="en-US" dirty="0" smtClean="0"/>
              <a:t>?</a:t>
            </a:r>
          </a:p>
        </p:txBody>
      </p:sp>
      <p:sp>
        <p:nvSpPr>
          <p:cNvPr id="16390" name="Content Placeholder 4"/>
          <p:cNvSpPr>
            <a:spLocks noGrp="1"/>
          </p:cNvSpPr>
          <p:nvPr>
            <p:ph sz="half" idx="2"/>
          </p:nvPr>
        </p:nvSpPr>
        <p:spPr>
          <a:xfrm>
            <a:off x="6172200" y="5527343"/>
            <a:ext cx="5181600" cy="64962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a:spcBef>
                <a:spcPct val="0"/>
              </a:spcBef>
            </a:pPr>
            <a:r>
              <a:rPr lang="en-GB" altLang="en-US" dirty="0" smtClean="0"/>
              <a:t>What is the </a:t>
            </a:r>
            <a:r>
              <a:rPr lang="en-GB" altLang="en-US" dirty="0" smtClean="0">
                <a:hlinkClick r:id="rId2"/>
              </a:rPr>
              <a:t>UNCRC</a:t>
            </a:r>
            <a:r>
              <a:rPr lang="en-GB" altLang="en-US" dirty="0" smtClean="0"/>
              <a:t>? </a:t>
            </a:r>
          </a:p>
        </p:txBody>
      </p:sp>
      <p:pic>
        <p:nvPicPr>
          <p:cNvPr id="16391"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210937"/>
            <a:ext cx="10515600" cy="30302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5695314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sz="4000" dirty="0" err="1">
                <a:ea typeface="ＭＳ Ｐゴシック" charset="-128"/>
              </a:rPr>
              <a:t>Datblygiad</a:t>
            </a:r>
            <a:r>
              <a:rPr lang="en-GB" sz="4000" dirty="0">
                <a:ea typeface="ＭＳ Ｐゴシック" charset="-128"/>
              </a:rPr>
              <a:t> CCUHP</a:t>
            </a:r>
            <a:br>
              <a:rPr lang="en-GB" sz="4000" dirty="0">
                <a:ea typeface="ＭＳ Ｐゴシック" charset="-128"/>
              </a:rPr>
            </a:br>
            <a:r>
              <a:rPr lang="en-GB" sz="4000" dirty="0">
                <a:ea typeface="ＭＳ Ｐゴシック" charset="-128"/>
              </a:rPr>
              <a:t>Development of the UNCRC</a:t>
            </a:r>
            <a:endParaRPr lang="en-GB" sz="4000" dirty="0"/>
          </a:p>
        </p:txBody>
      </p:sp>
      <p:sp>
        <p:nvSpPr>
          <p:cNvPr id="4" name="Content Placeholder 3"/>
          <p:cNvSpPr>
            <a:spLocks noGrp="1"/>
          </p:cNvSpPr>
          <p:nvPr>
            <p:ph sz="half" idx="1"/>
          </p:nvPr>
        </p:nvSpPr>
        <p:spPr>
          <a:xfrm>
            <a:off x="838200" y="1825625"/>
            <a:ext cx="5181600" cy="4766244"/>
          </a:xfrm>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US" altLang="en-US" i="1" dirty="0"/>
              <a:t>1924- </a:t>
            </a:r>
            <a:r>
              <a:rPr lang="en-US" altLang="en-US" i="1" dirty="0" err="1"/>
              <a:t>Cynghrair</a:t>
            </a:r>
            <a:r>
              <a:rPr lang="en-US" altLang="en-US" i="1" dirty="0"/>
              <a:t> y </a:t>
            </a:r>
            <a:r>
              <a:rPr lang="en-US" altLang="en-US" i="1" dirty="0" err="1"/>
              <a:t>Cenhedloedd</a:t>
            </a:r>
            <a:r>
              <a:rPr lang="en-US" altLang="en-US" i="1" dirty="0"/>
              <a:t> </a:t>
            </a:r>
            <a:r>
              <a:rPr lang="en-US" altLang="en-US" i="1" dirty="0" err="1"/>
              <a:t>yn</a:t>
            </a:r>
            <a:r>
              <a:rPr lang="en-US" altLang="en-US" i="1" dirty="0"/>
              <a:t> </a:t>
            </a:r>
            <a:r>
              <a:rPr lang="en-US" altLang="en-US" i="1" dirty="0" err="1"/>
              <a:t>mabwysiadu</a:t>
            </a:r>
            <a:r>
              <a:rPr lang="en-US" altLang="en-US" i="1" dirty="0"/>
              <a:t> </a:t>
            </a:r>
            <a:r>
              <a:rPr lang="en-US" altLang="en-US" i="1" dirty="0" err="1"/>
              <a:t>Confensiwn</a:t>
            </a:r>
            <a:r>
              <a:rPr lang="en-US" altLang="en-US" i="1" dirty="0"/>
              <a:t> Geneva </a:t>
            </a:r>
            <a:r>
              <a:rPr lang="en-US" altLang="en-US" i="1" dirty="0" err="1"/>
              <a:t>ar</a:t>
            </a:r>
            <a:r>
              <a:rPr lang="en-US" altLang="en-US" i="1" dirty="0"/>
              <a:t> </a:t>
            </a:r>
            <a:r>
              <a:rPr lang="en-US" altLang="en-US" i="1" dirty="0" err="1"/>
              <a:t>Hawliau</a:t>
            </a:r>
            <a:r>
              <a:rPr lang="en-US" altLang="en-US" i="1" dirty="0"/>
              <a:t> Plant</a:t>
            </a:r>
          </a:p>
          <a:p>
            <a:r>
              <a:rPr lang="en-US" altLang="en-US" i="1" dirty="0"/>
              <a:t>1959- </a:t>
            </a:r>
            <a:r>
              <a:rPr lang="en-US" altLang="en-US" i="1" dirty="0" err="1"/>
              <a:t>Cynulliad</a:t>
            </a:r>
            <a:r>
              <a:rPr lang="en-US" altLang="en-US" i="1" dirty="0"/>
              <a:t> </a:t>
            </a:r>
            <a:r>
              <a:rPr lang="en-US" altLang="en-US" i="1" dirty="0" err="1"/>
              <a:t>Cyffredinol</a:t>
            </a:r>
            <a:r>
              <a:rPr lang="en-US" altLang="en-US" i="1" dirty="0"/>
              <a:t> y </a:t>
            </a:r>
            <a:r>
              <a:rPr lang="en-US" altLang="en-US" i="1" dirty="0" err="1"/>
              <a:t>Cenhedloedd</a:t>
            </a:r>
            <a:r>
              <a:rPr lang="en-US" altLang="en-US" i="1" dirty="0"/>
              <a:t> </a:t>
            </a:r>
            <a:r>
              <a:rPr lang="en-US" altLang="en-US" i="1" dirty="0" err="1"/>
              <a:t>Unedig</a:t>
            </a:r>
            <a:r>
              <a:rPr lang="en-US" altLang="en-US" i="1" dirty="0"/>
              <a:t> (CU) </a:t>
            </a:r>
            <a:r>
              <a:rPr lang="en-US" altLang="en-US" i="1" dirty="0" err="1"/>
              <a:t>yn</a:t>
            </a:r>
            <a:r>
              <a:rPr lang="en-US" altLang="en-US" i="1" dirty="0"/>
              <a:t> </a:t>
            </a:r>
            <a:r>
              <a:rPr lang="en-US" altLang="en-US" i="1" dirty="0" err="1"/>
              <a:t>mabwysiadu</a:t>
            </a:r>
            <a:r>
              <a:rPr lang="en-US" altLang="en-US" i="1" dirty="0"/>
              <a:t> ail </a:t>
            </a:r>
            <a:r>
              <a:rPr lang="en-US" altLang="en-US" i="1" dirty="0" err="1"/>
              <a:t>Ddatganiad</a:t>
            </a:r>
            <a:r>
              <a:rPr lang="en-US" altLang="en-US" i="1" dirty="0"/>
              <a:t> </a:t>
            </a:r>
            <a:r>
              <a:rPr lang="en-US" altLang="en-US" i="1" dirty="0" err="1"/>
              <a:t>ar</a:t>
            </a:r>
            <a:r>
              <a:rPr lang="en-US" altLang="en-US" i="1" dirty="0"/>
              <a:t> </a:t>
            </a:r>
            <a:r>
              <a:rPr lang="en-US" altLang="en-US" i="1" dirty="0" err="1"/>
              <a:t>Hawliau</a:t>
            </a:r>
            <a:r>
              <a:rPr lang="en-US" altLang="en-US" i="1" dirty="0"/>
              <a:t> Plant</a:t>
            </a:r>
          </a:p>
          <a:p>
            <a:r>
              <a:rPr lang="en-US" altLang="en-US" i="1" dirty="0"/>
              <a:t>1959-1989 – CU </a:t>
            </a:r>
            <a:r>
              <a:rPr lang="en-US" altLang="en-US" i="1" dirty="0" err="1"/>
              <a:t>yn</a:t>
            </a:r>
            <a:r>
              <a:rPr lang="en-US" altLang="en-US" i="1" dirty="0"/>
              <a:t> </a:t>
            </a:r>
            <a:r>
              <a:rPr lang="en-US" altLang="en-US" i="1" dirty="0" err="1"/>
              <a:t>drafftio</a:t>
            </a:r>
            <a:r>
              <a:rPr lang="en-US" altLang="en-US" i="1" dirty="0"/>
              <a:t> CCUHP</a:t>
            </a:r>
          </a:p>
          <a:p>
            <a:r>
              <a:rPr lang="en-US" altLang="en-US" i="1" dirty="0"/>
              <a:t>1989- CU </a:t>
            </a:r>
            <a:r>
              <a:rPr lang="en-US" altLang="en-US" i="1" dirty="0" err="1"/>
              <a:t>yn</a:t>
            </a:r>
            <a:r>
              <a:rPr lang="en-US" altLang="en-US" i="1" dirty="0"/>
              <a:t> </a:t>
            </a:r>
            <a:r>
              <a:rPr lang="en-US" altLang="en-US" i="1" dirty="0" err="1"/>
              <a:t>ei</a:t>
            </a:r>
            <a:r>
              <a:rPr lang="en-US" altLang="en-US" i="1" dirty="0"/>
              <a:t> </a:t>
            </a:r>
            <a:r>
              <a:rPr lang="en-US" altLang="en-US" i="1" dirty="0" err="1"/>
              <a:t>fabwysiadu</a:t>
            </a:r>
            <a:endParaRPr lang="en-US" altLang="en-US" i="1" dirty="0"/>
          </a:p>
          <a:p>
            <a:r>
              <a:rPr lang="en-US" altLang="en-US" i="1" dirty="0"/>
              <a:t>1990- </a:t>
            </a:r>
            <a:r>
              <a:rPr lang="en-US" altLang="en-US" i="1" dirty="0" err="1"/>
              <a:t>Dod</a:t>
            </a:r>
            <a:r>
              <a:rPr lang="en-US" altLang="en-US" i="1" dirty="0"/>
              <a:t> </a:t>
            </a:r>
            <a:r>
              <a:rPr lang="en-US" altLang="en-US" i="1" dirty="0" err="1"/>
              <a:t>i</a:t>
            </a:r>
            <a:r>
              <a:rPr lang="en-US" altLang="en-US" i="1" dirty="0"/>
              <a:t> </a:t>
            </a:r>
            <a:r>
              <a:rPr lang="en-US" altLang="en-US" i="1" dirty="0" err="1"/>
              <a:t>rym</a:t>
            </a:r>
            <a:endParaRPr lang="en-US" altLang="en-US" i="1" dirty="0"/>
          </a:p>
          <a:p>
            <a:r>
              <a:rPr lang="en-US" altLang="en-US" i="1" dirty="0"/>
              <a:t>1991- DU </a:t>
            </a:r>
            <a:r>
              <a:rPr lang="en-US" altLang="en-US" i="1" dirty="0" err="1"/>
              <a:t>yn</a:t>
            </a:r>
            <a:r>
              <a:rPr lang="en-US" altLang="en-US" i="1" dirty="0"/>
              <a:t> </a:t>
            </a:r>
            <a:r>
              <a:rPr lang="en-US" altLang="en-US" i="1" dirty="0" err="1"/>
              <a:t>ei</a:t>
            </a:r>
            <a:r>
              <a:rPr lang="en-US" altLang="en-US" i="1" dirty="0"/>
              <a:t> </a:t>
            </a:r>
            <a:r>
              <a:rPr lang="en-US" altLang="en-US" i="1" dirty="0" err="1"/>
              <a:t>gadarnhau</a:t>
            </a:r>
            <a:r>
              <a:rPr lang="en-US" altLang="en-US" i="1" dirty="0"/>
              <a:t> ( </a:t>
            </a:r>
            <a:r>
              <a:rPr lang="en-US" altLang="en-US" i="1" dirty="0" err="1"/>
              <a:t>gydag</a:t>
            </a:r>
            <a:r>
              <a:rPr lang="en-US" altLang="en-US" i="1" dirty="0"/>
              <a:t> </a:t>
            </a:r>
            <a:r>
              <a:rPr lang="en-US" altLang="en-US" i="1" dirty="0" err="1"/>
              <a:t>ychydig</a:t>
            </a:r>
            <a:r>
              <a:rPr lang="en-US" altLang="en-US" i="1" dirty="0"/>
              <a:t> </a:t>
            </a:r>
            <a:r>
              <a:rPr lang="en-US" altLang="en-US" i="1" dirty="0" err="1"/>
              <a:t>amheuaeth</a:t>
            </a:r>
            <a:r>
              <a:rPr lang="en-US" altLang="en-US" i="1" dirty="0"/>
              <a:t>)</a:t>
            </a:r>
          </a:p>
          <a:p>
            <a:endParaRPr lang="en-GB" dirty="0"/>
          </a:p>
        </p:txBody>
      </p:sp>
      <p:sp>
        <p:nvSpPr>
          <p:cNvPr id="21509" name="Content Placeholder 3"/>
          <p:cNvSpPr>
            <a:spLocks noGrp="1"/>
          </p:cNvSpPr>
          <p:nvPr>
            <p:ph sz="half" idx="2"/>
          </p:nvPr>
        </p:nvSpPr>
        <p:spPr>
          <a:xfrm>
            <a:off x="6172200" y="1825625"/>
            <a:ext cx="5181600" cy="4766244"/>
          </a:xfrm>
          <a:ln/>
          <a:extLst/>
        </p:spPr>
        <p:style>
          <a:lnRef idx="2">
            <a:schemeClr val="accent6"/>
          </a:lnRef>
          <a:fillRef idx="1">
            <a:schemeClr val="lt1"/>
          </a:fillRef>
          <a:effectRef idx="0">
            <a:schemeClr val="accent6"/>
          </a:effectRef>
          <a:fontRef idx="minor">
            <a:schemeClr val="dk1"/>
          </a:fontRef>
        </p:style>
        <p:txBody>
          <a:bodyPr>
            <a:noAutofit/>
          </a:bodyPr>
          <a:lstStyle/>
          <a:p>
            <a:pPr>
              <a:spcBef>
                <a:spcPct val="0"/>
              </a:spcBef>
            </a:pPr>
            <a:r>
              <a:rPr lang="en-GB" altLang="en-US" sz="2600" i="1" dirty="0" smtClean="0"/>
              <a:t>1924 – League of Nations adopt the Geneva Convention on the Rights of the Child</a:t>
            </a:r>
          </a:p>
          <a:p>
            <a:pPr>
              <a:spcBef>
                <a:spcPct val="0"/>
              </a:spcBef>
            </a:pPr>
            <a:r>
              <a:rPr lang="en-GB" altLang="en-US" sz="2600" i="1" dirty="0" smtClean="0"/>
              <a:t>1959 the United Nations General Assembly adopted a second Declaration of the Rights of the Child</a:t>
            </a:r>
          </a:p>
          <a:p>
            <a:pPr>
              <a:spcBef>
                <a:spcPct val="0"/>
              </a:spcBef>
            </a:pPr>
            <a:r>
              <a:rPr lang="en-GB" altLang="en-US" sz="2600" i="1" dirty="0" smtClean="0"/>
              <a:t>1959 – 1989 UN work on drafting the UNCRC</a:t>
            </a:r>
          </a:p>
          <a:p>
            <a:pPr>
              <a:spcBef>
                <a:spcPct val="0"/>
              </a:spcBef>
            </a:pPr>
            <a:r>
              <a:rPr lang="en-GB" altLang="en-US" sz="2600" i="1" dirty="0" smtClean="0"/>
              <a:t>1989 – UN adopt the UNCRC</a:t>
            </a:r>
          </a:p>
          <a:p>
            <a:pPr>
              <a:spcBef>
                <a:spcPct val="0"/>
              </a:spcBef>
            </a:pPr>
            <a:r>
              <a:rPr lang="en-GB" altLang="en-US" sz="2600" i="1" dirty="0" smtClean="0"/>
              <a:t>1990 – UNCRC entered into force</a:t>
            </a:r>
          </a:p>
          <a:p>
            <a:pPr>
              <a:spcBef>
                <a:spcPct val="0"/>
              </a:spcBef>
            </a:pPr>
            <a:r>
              <a:rPr lang="en-GB" altLang="en-US" sz="2600" i="1" dirty="0" smtClean="0"/>
              <a:t>1991 – UK ratify (with some reservations)</a:t>
            </a:r>
          </a:p>
          <a:p>
            <a:pPr>
              <a:spcBef>
                <a:spcPct val="0"/>
              </a:spcBef>
            </a:pPr>
            <a:endParaRPr lang="en-GB" altLang="cy-GB" sz="2600" dirty="0" smtClean="0"/>
          </a:p>
          <a:p>
            <a:endParaRPr lang="en-US" altLang="en-US" sz="2600" i="1" dirty="0"/>
          </a:p>
        </p:txBody>
      </p:sp>
    </p:spTree>
    <p:extLst>
      <p:ext uri="{BB962C8B-B14F-4D97-AF65-F5344CB8AC3E}">
        <p14:creationId xmlns:p14="http://schemas.microsoft.com/office/powerpoint/2010/main" val="11301410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sz="4000" dirty="0" err="1" smtClean="0"/>
              <a:t>Strwythur</a:t>
            </a:r>
            <a:r>
              <a:rPr lang="en-GB" sz="4000" dirty="0" smtClean="0"/>
              <a:t> </a:t>
            </a:r>
            <a:r>
              <a:rPr lang="en-GB" sz="4000" dirty="0"/>
              <a:t>CCUHP</a:t>
            </a:r>
            <a:br>
              <a:rPr lang="en-GB" sz="4000" dirty="0"/>
            </a:br>
            <a:r>
              <a:rPr lang="en-GB" sz="4000" dirty="0"/>
              <a:t>Structure of the UNCRC</a:t>
            </a:r>
          </a:p>
        </p:txBody>
      </p:sp>
      <p:sp>
        <p:nvSpPr>
          <p:cNvPr id="23554" name="Rectangle 3"/>
          <p:cNvSpPr>
            <a:spLocks noGrp="1" noChangeArrowheads="1"/>
          </p:cNvSpPr>
          <p:nvPr>
            <p:ph sz="half" idx="1"/>
          </p:nvPr>
        </p:nvSpPr>
        <p:spPr>
          <a:xfrm>
            <a:off x="838200" y="3780429"/>
            <a:ext cx="5181600" cy="2396533"/>
          </a:xfrm>
        </p:spPr>
        <p:style>
          <a:lnRef idx="2">
            <a:schemeClr val="accent5"/>
          </a:lnRef>
          <a:fillRef idx="1">
            <a:schemeClr val="lt1"/>
          </a:fillRef>
          <a:effectRef idx="0">
            <a:schemeClr val="accent5"/>
          </a:effectRef>
          <a:fontRef idx="minor">
            <a:schemeClr val="dk1"/>
          </a:fontRef>
        </p:style>
        <p:txBody>
          <a:bodyPr>
            <a:normAutofit lnSpcReduction="10000"/>
          </a:bodyPr>
          <a:lstStyle/>
          <a:p>
            <a:pPr marL="565150" indent="-457200">
              <a:buFont typeface="Wingdings" panose="05000000000000000000" pitchFamily="2" charset="2"/>
              <a:buChar char="Ø"/>
            </a:pPr>
            <a:r>
              <a:rPr lang="en-GB" altLang="en-US" dirty="0" err="1"/>
              <a:t>Cynnwys</a:t>
            </a:r>
            <a:r>
              <a:rPr lang="en-GB" altLang="en-US" dirty="0"/>
              <a:t> y CCUHP 54 </a:t>
            </a:r>
            <a:r>
              <a:rPr lang="en-GB" altLang="en-US" dirty="0" err="1"/>
              <a:t>adran</a:t>
            </a:r>
            <a:r>
              <a:rPr lang="en-GB" altLang="en-US" dirty="0"/>
              <a:t> </a:t>
            </a:r>
            <a:r>
              <a:rPr lang="en-GB" altLang="en-US" dirty="0" err="1"/>
              <a:t>neu</a:t>
            </a:r>
            <a:r>
              <a:rPr lang="en-GB" altLang="en-US" dirty="0"/>
              <a:t> ‘</a:t>
            </a:r>
            <a:r>
              <a:rPr lang="en-GB" altLang="en-US" dirty="0" err="1"/>
              <a:t>erthygl</a:t>
            </a:r>
            <a:r>
              <a:rPr lang="en-GB" altLang="en-US" dirty="0"/>
              <a:t>’</a:t>
            </a:r>
          </a:p>
          <a:p>
            <a:pPr marL="565150" indent="-457200">
              <a:buFont typeface="Wingdings" panose="05000000000000000000" pitchFamily="2" charset="2"/>
              <a:buChar char="Ø"/>
            </a:pPr>
            <a:r>
              <a:rPr lang="en-GB" altLang="en-US" dirty="0" err="1"/>
              <a:t>Rhodda’r</a:t>
            </a:r>
            <a:r>
              <a:rPr lang="en-GB" altLang="en-US" dirty="0"/>
              <a:t> </a:t>
            </a:r>
            <a:r>
              <a:rPr lang="en-GB" altLang="en-US" dirty="0" err="1"/>
              <a:t>erthyglau</a:t>
            </a:r>
            <a:r>
              <a:rPr lang="en-GB" altLang="en-US" dirty="0"/>
              <a:t> </a:t>
            </a:r>
            <a:r>
              <a:rPr lang="en-GB" altLang="en-US" dirty="0" err="1"/>
              <a:t>fframwaith</a:t>
            </a:r>
            <a:r>
              <a:rPr lang="en-GB" altLang="en-US" dirty="0"/>
              <a:t> o </a:t>
            </a:r>
            <a:r>
              <a:rPr lang="en-GB" altLang="en-US" dirty="0" err="1"/>
              <a:t>safonau</a:t>
            </a:r>
            <a:r>
              <a:rPr lang="en-GB" altLang="en-US" dirty="0"/>
              <a:t>, </a:t>
            </a:r>
            <a:r>
              <a:rPr lang="en-GB" altLang="en-US" dirty="0" err="1"/>
              <a:t>egwydorion</a:t>
            </a:r>
            <a:r>
              <a:rPr lang="en-GB" altLang="en-US" dirty="0"/>
              <a:t> ac </a:t>
            </a:r>
            <a:r>
              <a:rPr lang="en-GB" altLang="en-US" dirty="0" err="1"/>
              <a:t>arweiniad</a:t>
            </a:r>
            <a:r>
              <a:rPr lang="en-GB" altLang="en-US" dirty="0"/>
              <a:t> </a:t>
            </a:r>
            <a:r>
              <a:rPr lang="en-GB" altLang="en-US" dirty="0" err="1"/>
              <a:t>ar</a:t>
            </a:r>
            <a:r>
              <a:rPr lang="en-GB" altLang="en-US" dirty="0"/>
              <a:t> </a:t>
            </a:r>
            <a:r>
              <a:rPr lang="en-GB" altLang="en-US" dirty="0" err="1"/>
              <a:t>weithrediad</a:t>
            </a:r>
            <a:endParaRPr lang="en-GB" altLang="en-US" dirty="0"/>
          </a:p>
        </p:txBody>
      </p:sp>
      <p:sp>
        <p:nvSpPr>
          <p:cNvPr id="23555" name="Content Placeholder 3"/>
          <p:cNvSpPr>
            <a:spLocks noGrp="1"/>
          </p:cNvSpPr>
          <p:nvPr>
            <p:ph sz="half" idx="2"/>
          </p:nvPr>
        </p:nvSpPr>
        <p:spPr>
          <a:xfrm>
            <a:off x="6172200" y="3780429"/>
            <a:ext cx="5181600" cy="2396534"/>
          </a:xfrm>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altLang="en-US" i="1" dirty="0"/>
              <a:t>The UNCRC contains 54 sections or 'Articles'. </a:t>
            </a:r>
          </a:p>
          <a:p>
            <a:r>
              <a:rPr lang="en-GB" altLang="en-US" i="1" dirty="0"/>
              <a:t>The Articles provide a complete framework of standards, principles and implementation guidance. </a:t>
            </a:r>
          </a:p>
          <a:p>
            <a:endParaRPr lang="en-US" altLang="en-US" i="1" dirty="0"/>
          </a:p>
        </p:txBody>
      </p:sp>
      <p:pic>
        <p:nvPicPr>
          <p:cNvPr id="3" name="Picture 2"/>
          <p:cNvPicPr>
            <a:picLocks noChangeAspect="1"/>
          </p:cNvPicPr>
          <p:nvPr/>
        </p:nvPicPr>
        <p:blipFill>
          <a:blip r:embed="rId2"/>
          <a:stretch>
            <a:fillRect/>
          </a:stretch>
        </p:blipFill>
        <p:spPr>
          <a:xfrm>
            <a:off x="5101046" y="1882007"/>
            <a:ext cx="1837507" cy="1707103"/>
          </a:xfrm>
          <a:prstGeom prst="rect">
            <a:avLst/>
          </a:prstGeom>
        </p:spPr>
      </p:pic>
    </p:spTree>
    <p:extLst>
      <p:ext uri="{BB962C8B-B14F-4D97-AF65-F5344CB8AC3E}">
        <p14:creationId xmlns:p14="http://schemas.microsoft.com/office/powerpoint/2010/main" val="23398348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i="1" dirty="0"/>
              <a:t/>
            </a:r>
            <a:br>
              <a:rPr lang="en-GB" i="1" dirty="0"/>
            </a:br>
            <a:r>
              <a:rPr lang="en-GB" i="1" dirty="0" err="1"/>
              <a:t>Strwythur</a:t>
            </a:r>
            <a:r>
              <a:rPr lang="en-GB" i="1" dirty="0"/>
              <a:t> CCUHP</a:t>
            </a:r>
            <a:br>
              <a:rPr lang="en-GB" i="1" dirty="0"/>
            </a:br>
            <a:r>
              <a:rPr lang="en-GB" i="1" dirty="0"/>
              <a:t>Structure of the UNCRC</a:t>
            </a:r>
            <a:r>
              <a:rPr lang="en-GB" dirty="0" smtClean="0"/>
              <a:t/>
            </a:r>
            <a:br>
              <a:rPr lang="en-GB" dirty="0" smtClean="0"/>
            </a:br>
            <a:endParaRPr lang="en-GB" dirty="0"/>
          </a:p>
        </p:txBody>
      </p:sp>
      <p:sp>
        <p:nvSpPr>
          <p:cNvPr id="3" name="Content Placeholder 2"/>
          <p:cNvSpPr>
            <a:spLocks noGrp="1"/>
          </p:cNvSpPr>
          <p:nvPr>
            <p:ph sz="half" idx="1"/>
          </p:nvPr>
        </p:nvSpPr>
        <p:spPr>
          <a:xfrm>
            <a:off x="838200" y="1825625"/>
            <a:ext cx="5181600" cy="4711652"/>
          </a:xfrm>
        </p:spPr>
        <p:style>
          <a:lnRef idx="2">
            <a:schemeClr val="accent5"/>
          </a:lnRef>
          <a:fillRef idx="1">
            <a:schemeClr val="lt1"/>
          </a:fillRef>
          <a:effectRef idx="0">
            <a:schemeClr val="accent5"/>
          </a:effectRef>
          <a:fontRef idx="minor">
            <a:schemeClr val="dk1"/>
          </a:fontRef>
        </p:style>
        <p:txBody>
          <a:bodyPr>
            <a:noAutofit/>
          </a:bodyPr>
          <a:lstStyle/>
          <a:p>
            <a:r>
              <a:rPr lang="en-GB" altLang="en-US" dirty="0" err="1" smtClean="0"/>
              <a:t>Mae’r</a:t>
            </a:r>
            <a:r>
              <a:rPr lang="en-GB" altLang="en-US" dirty="0" smtClean="0"/>
              <a:t> </a:t>
            </a:r>
            <a:r>
              <a:rPr lang="en-GB" altLang="en-US" dirty="0" err="1" smtClean="0"/>
              <a:t>erthyglau</a:t>
            </a:r>
            <a:r>
              <a:rPr lang="en-GB" altLang="en-US" dirty="0" smtClean="0"/>
              <a:t> </a:t>
            </a:r>
            <a:r>
              <a:rPr lang="en-GB" altLang="en-US" dirty="0" err="1" smtClean="0"/>
              <a:t>yn</a:t>
            </a:r>
            <a:r>
              <a:rPr lang="en-GB" altLang="en-US" dirty="0" smtClean="0"/>
              <a:t> </a:t>
            </a:r>
            <a:r>
              <a:rPr lang="en-GB" altLang="en-US" dirty="0" err="1" smtClean="0"/>
              <a:t>effeithio</a:t>
            </a:r>
            <a:r>
              <a:rPr lang="en-GB" altLang="en-US" dirty="0" smtClean="0"/>
              <a:t> </a:t>
            </a:r>
            <a:r>
              <a:rPr lang="en-GB" altLang="en-US" dirty="0" err="1" smtClean="0"/>
              <a:t>ar</a:t>
            </a:r>
            <a:r>
              <a:rPr lang="en-GB" altLang="en-US" dirty="0" smtClean="0"/>
              <a:t> bob </a:t>
            </a:r>
            <a:r>
              <a:rPr lang="en-GB" altLang="en-US" dirty="0" err="1" smtClean="0"/>
              <a:t>rhan</a:t>
            </a:r>
            <a:r>
              <a:rPr lang="en-GB" altLang="en-US" dirty="0" smtClean="0"/>
              <a:t> o </a:t>
            </a:r>
            <a:r>
              <a:rPr lang="en-GB" altLang="en-US" dirty="0" err="1" smtClean="0"/>
              <a:t>fywyd</a:t>
            </a:r>
            <a:r>
              <a:rPr lang="en-GB" altLang="en-US" dirty="0" smtClean="0"/>
              <a:t> </a:t>
            </a:r>
            <a:r>
              <a:rPr lang="en-GB" altLang="en-US" dirty="0" err="1" smtClean="0"/>
              <a:t>plentyn</a:t>
            </a:r>
            <a:r>
              <a:rPr lang="en-GB" altLang="en-US" dirty="0" smtClean="0"/>
              <a:t>:</a:t>
            </a:r>
          </a:p>
          <a:p>
            <a:pPr lvl="1"/>
            <a:r>
              <a:rPr lang="en-GB" altLang="en-US" sz="2000" dirty="0" err="1" smtClean="0"/>
              <a:t>Economaidd</a:t>
            </a:r>
            <a:endParaRPr lang="en-GB" altLang="en-US" sz="2000" dirty="0" smtClean="0"/>
          </a:p>
          <a:p>
            <a:pPr lvl="1"/>
            <a:r>
              <a:rPr lang="en-GB" altLang="en-US" sz="2000" dirty="0" err="1" smtClean="0"/>
              <a:t>Cymdeithasol</a:t>
            </a:r>
            <a:endParaRPr lang="en-GB" altLang="en-US" sz="2000" dirty="0" smtClean="0"/>
          </a:p>
          <a:p>
            <a:pPr lvl="1"/>
            <a:r>
              <a:rPr lang="en-GB" altLang="en-US" sz="2000" dirty="0" err="1" smtClean="0"/>
              <a:t>Diwylliannol</a:t>
            </a:r>
            <a:endParaRPr lang="en-GB" altLang="en-US" sz="2000" dirty="0" smtClean="0"/>
          </a:p>
          <a:p>
            <a:pPr lvl="1"/>
            <a:r>
              <a:rPr lang="en-GB" altLang="en-US" sz="2000" dirty="0" err="1" smtClean="0"/>
              <a:t>Sifil</a:t>
            </a:r>
            <a:endParaRPr lang="en-GB" altLang="en-US" sz="2000" dirty="0" smtClean="0"/>
          </a:p>
          <a:p>
            <a:pPr lvl="1"/>
            <a:r>
              <a:rPr lang="en-GB" altLang="en-US" sz="2000" dirty="0" err="1" smtClean="0"/>
              <a:t>Gwleidyddol</a:t>
            </a:r>
            <a:r>
              <a:rPr lang="en-GB" altLang="en-US" sz="2000" dirty="0" smtClean="0"/>
              <a:t> </a:t>
            </a:r>
          </a:p>
          <a:p>
            <a:endParaRPr lang="en-GB" altLang="en-US" dirty="0" smtClean="0"/>
          </a:p>
          <a:p>
            <a:r>
              <a:rPr lang="en-GB" altLang="en-US" dirty="0" err="1" smtClean="0"/>
              <a:t>Cwymp</a:t>
            </a:r>
            <a:r>
              <a:rPr lang="en-GB" altLang="en-US" dirty="0" smtClean="0"/>
              <a:t> </a:t>
            </a:r>
            <a:r>
              <a:rPr lang="en-GB" altLang="en-US" dirty="0" err="1" smtClean="0"/>
              <a:t>yr</a:t>
            </a:r>
            <a:r>
              <a:rPr lang="en-GB" altLang="en-US" dirty="0" smtClean="0"/>
              <a:t> </a:t>
            </a:r>
            <a:r>
              <a:rPr lang="en-GB" altLang="en-US" dirty="0" err="1" smtClean="0"/>
              <a:t>erthyglau</a:t>
            </a:r>
            <a:r>
              <a:rPr lang="en-GB" altLang="en-US" dirty="0" smtClean="0"/>
              <a:t> </a:t>
            </a:r>
            <a:r>
              <a:rPr lang="en-GB" altLang="en-US" dirty="0" err="1" smtClean="0"/>
              <a:t>i</a:t>
            </a:r>
            <a:r>
              <a:rPr lang="en-GB" altLang="en-US" dirty="0" smtClean="0"/>
              <a:t> </a:t>
            </a:r>
            <a:r>
              <a:rPr lang="en-GB" altLang="en-US" dirty="0" err="1" smtClean="0"/>
              <a:t>dair</a:t>
            </a:r>
            <a:r>
              <a:rPr lang="en-GB" altLang="en-US" dirty="0" smtClean="0"/>
              <a:t> </a:t>
            </a:r>
            <a:r>
              <a:rPr lang="en-GB" altLang="en-US" dirty="0" err="1" smtClean="0"/>
              <a:t>ardal</a:t>
            </a:r>
            <a:r>
              <a:rPr lang="en-GB" altLang="en-US" dirty="0" smtClean="0"/>
              <a:t>:</a:t>
            </a:r>
          </a:p>
          <a:p>
            <a:pPr lvl="1"/>
            <a:r>
              <a:rPr lang="en-GB" altLang="en-US" sz="2000" dirty="0" err="1" smtClean="0"/>
              <a:t>Hawliau</a:t>
            </a:r>
            <a:r>
              <a:rPr lang="en-GB" altLang="en-US" sz="2000" dirty="0" smtClean="0"/>
              <a:t> </a:t>
            </a:r>
            <a:r>
              <a:rPr lang="en-GB" altLang="en-US" sz="2000" dirty="0" err="1" smtClean="0"/>
              <a:t>darpariaeth</a:t>
            </a:r>
            <a:endParaRPr lang="en-GB" altLang="en-US" sz="2000" dirty="0" smtClean="0"/>
          </a:p>
          <a:p>
            <a:pPr lvl="1"/>
            <a:r>
              <a:rPr lang="en-GB" altLang="en-US" sz="2000" dirty="0" err="1" smtClean="0"/>
              <a:t>Hawliau</a:t>
            </a:r>
            <a:r>
              <a:rPr lang="en-GB" altLang="en-US" sz="2000" dirty="0" smtClean="0"/>
              <a:t> </a:t>
            </a:r>
            <a:r>
              <a:rPr lang="en-GB" altLang="en-US" sz="2000" dirty="0" err="1" smtClean="0"/>
              <a:t>amddiffynnol</a:t>
            </a:r>
            <a:endParaRPr lang="en-GB" altLang="en-US" sz="2000" dirty="0" smtClean="0"/>
          </a:p>
          <a:p>
            <a:pPr lvl="1"/>
            <a:r>
              <a:rPr lang="en-GB" altLang="en-US" sz="2000" dirty="0" err="1" smtClean="0"/>
              <a:t>Hawliau</a:t>
            </a:r>
            <a:r>
              <a:rPr lang="en-GB" altLang="en-US" sz="2000" dirty="0" smtClean="0"/>
              <a:t> </a:t>
            </a:r>
            <a:r>
              <a:rPr lang="en-GB" altLang="en-US" sz="2000" dirty="0" err="1" smtClean="0"/>
              <a:t>cyfranogiad</a:t>
            </a:r>
            <a:r>
              <a:rPr lang="en-GB" altLang="en-US" sz="2000" dirty="0" smtClean="0"/>
              <a:t> </a:t>
            </a:r>
          </a:p>
          <a:p>
            <a:endParaRPr lang="en-GB" dirty="0"/>
          </a:p>
        </p:txBody>
      </p:sp>
      <p:sp>
        <p:nvSpPr>
          <p:cNvPr id="24579" name="Content Placeholder 3"/>
          <p:cNvSpPr>
            <a:spLocks noGrp="1"/>
          </p:cNvSpPr>
          <p:nvPr>
            <p:ph sz="half" idx="2"/>
          </p:nvPr>
        </p:nvSpPr>
        <p:spPr>
          <a:xfrm>
            <a:off x="6172200" y="1825624"/>
            <a:ext cx="5181600" cy="4711653"/>
          </a:xfrm>
          <a:ln/>
          <a:extLst/>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pPr>
              <a:defRPr/>
            </a:pPr>
            <a:r>
              <a:rPr lang="en-GB" i="1" dirty="0"/>
              <a:t>The articles influence all aspects of a child’s life:</a:t>
            </a:r>
          </a:p>
          <a:p>
            <a:pPr lvl="1">
              <a:defRPr/>
            </a:pPr>
            <a:r>
              <a:rPr lang="en-GB" i="1" dirty="0"/>
              <a:t>Economic</a:t>
            </a:r>
          </a:p>
          <a:p>
            <a:pPr lvl="1">
              <a:defRPr/>
            </a:pPr>
            <a:r>
              <a:rPr lang="en-GB" i="1" dirty="0"/>
              <a:t>Social</a:t>
            </a:r>
          </a:p>
          <a:p>
            <a:pPr lvl="1">
              <a:defRPr/>
            </a:pPr>
            <a:r>
              <a:rPr lang="en-GB" i="1" dirty="0"/>
              <a:t>Cultural</a:t>
            </a:r>
          </a:p>
          <a:p>
            <a:pPr lvl="1">
              <a:defRPr/>
            </a:pPr>
            <a:r>
              <a:rPr lang="en-GB" i="1" dirty="0"/>
              <a:t>Civil</a:t>
            </a:r>
          </a:p>
          <a:p>
            <a:pPr lvl="1">
              <a:defRPr/>
            </a:pPr>
            <a:r>
              <a:rPr lang="en-GB" i="1" dirty="0"/>
              <a:t>Political </a:t>
            </a:r>
          </a:p>
          <a:p>
            <a:pPr marL="392113" lvl="1" indent="0" algn="r">
              <a:buNone/>
              <a:defRPr/>
            </a:pPr>
            <a:r>
              <a:rPr lang="en-GB" sz="1600" i="1" dirty="0"/>
              <a:t>(Jones and Walker, 2011)</a:t>
            </a:r>
          </a:p>
          <a:p>
            <a:pPr marL="109537" indent="0">
              <a:buNone/>
              <a:defRPr/>
            </a:pPr>
            <a:endParaRPr lang="en-GB" i="1" dirty="0"/>
          </a:p>
          <a:p>
            <a:pPr>
              <a:lnSpc>
                <a:spcPct val="80000"/>
              </a:lnSpc>
              <a:defRPr/>
            </a:pPr>
            <a:r>
              <a:rPr lang="en-GB" altLang="en-US" sz="3000" i="1" dirty="0"/>
              <a:t>Articles fall into three areas:</a:t>
            </a:r>
          </a:p>
          <a:p>
            <a:pPr lvl="1">
              <a:lnSpc>
                <a:spcPct val="80000"/>
              </a:lnSpc>
              <a:defRPr/>
            </a:pPr>
            <a:r>
              <a:rPr lang="en-GB" altLang="en-US" sz="2600" i="1" dirty="0"/>
              <a:t>Provision Rights</a:t>
            </a:r>
          </a:p>
          <a:p>
            <a:pPr lvl="1">
              <a:lnSpc>
                <a:spcPct val="80000"/>
              </a:lnSpc>
              <a:defRPr/>
            </a:pPr>
            <a:r>
              <a:rPr lang="en-GB" altLang="en-US" sz="2600" i="1" dirty="0"/>
              <a:t>Protection Rights</a:t>
            </a:r>
          </a:p>
          <a:p>
            <a:pPr lvl="1">
              <a:lnSpc>
                <a:spcPct val="80000"/>
              </a:lnSpc>
              <a:defRPr/>
            </a:pPr>
            <a:r>
              <a:rPr lang="en-GB" altLang="en-US" sz="2600" i="1" dirty="0"/>
              <a:t>Participation Rights  </a:t>
            </a:r>
          </a:p>
          <a:p>
            <a:pPr marL="392113" lvl="1" indent="0" algn="r">
              <a:lnSpc>
                <a:spcPct val="80000"/>
              </a:lnSpc>
              <a:buNone/>
              <a:defRPr/>
            </a:pPr>
            <a:r>
              <a:rPr lang="en-GB" altLang="en-US" sz="2200" i="1" dirty="0"/>
              <a:t>(Alderson,2008)</a:t>
            </a:r>
          </a:p>
          <a:p>
            <a:pPr>
              <a:defRPr/>
            </a:pPr>
            <a:endParaRPr lang="en-GB" dirty="0"/>
          </a:p>
          <a:p>
            <a:endParaRPr lang="en-GB" altLang="en-US" sz="1800" dirty="0"/>
          </a:p>
        </p:txBody>
      </p:sp>
    </p:spTree>
    <p:extLst>
      <p:ext uri="{BB962C8B-B14F-4D97-AF65-F5344CB8AC3E}">
        <p14:creationId xmlns:p14="http://schemas.microsoft.com/office/powerpoint/2010/main" val="1310480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smtClean="0"/>
              <a:t>Broad Principles</a:t>
            </a:r>
            <a:br>
              <a:rPr lang="en-GB" dirty="0" smtClean="0"/>
            </a:br>
            <a:r>
              <a:rPr lang="en-GB" i="1" dirty="0" err="1" smtClean="0"/>
              <a:t>Egwyddorion</a:t>
            </a:r>
            <a:r>
              <a:rPr lang="en-GB" i="1" dirty="0" smtClean="0"/>
              <a:t> Bras</a:t>
            </a:r>
            <a:endParaRPr lang="en-GB" i="1"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altLang="en-US" dirty="0" err="1" smtClean="0"/>
              <a:t>Egwyddorion</a:t>
            </a:r>
            <a:r>
              <a:rPr lang="en-GB" altLang="en-US" dirty="0" smtClean="0"/>
              <a:t> bras </a:t>
            </a:r>
            <a:r>
              <a:rPr lang="en-GB" altLang="en-US" dirty="0" err="1" smtClean="0"/>
              <a:t>yw’r</a:t>
            </a:r>
            <a:r>
              <a:rPr lang="en-GB" altLang="en-US" dirty="0" smtClean="0"/>
              <a:t> </a:t>
            </a:r>
            <a:r>
              <a:rPr lang="en-GB" altLang="en-US" dirty="0" err="1" smtClean="0"/>
              <a:t>erthyglau</a:t>
            </a:r>
            <a:r>
              <a:rPr lang="en-GB" altLang="en-US" dirty="0" smtClean="0"/>
              <a:t> ac </a:t>
            </a:r>
            <a:r>
              <a:rPr lang="en-GB" altLang="en-US" dirty="0" err="1" smtClean="0"/>
              <a:t>mae</a:t>
            </a:r>
            <a:r>
              <a:rPr lang="en-GB" altLang="en-US" dirty="0" smtClean="0"/>
              <a:t> </a:t>
            </a:r>
            <a:r>
              <a:rPr lang="en-GB" altLang="en-US" dirty="0" err="1" smtClean="0"/>
              <a:t>modd</a:t>
            </a:r>
            <a:r>
              <a:rPr lang="en-GB" altLang="en-US" dirty="0" smtClean="0"/>
              <a:t> </a:t>
            </a:r>
            <a:r>
              <a:rPr lang="en-GB" altLang="en-US" dirty="0" err="1" smtClean="0"/>
              <a:t>eu</a:t>
            </a:r>
            <a:r>
              <a:rPr lang="en-GB" altLang="en-US" dirty="0" smtClean="0"/>
              <a:t> </a:t>
            </a:r>
            <a:r>
              <a:rPr lang="en-GB" altLang="en-US" dirty="0" err="1" smtClean="0"/>
              <a:t>deall</a:t>
            </a:r>
            <a:r>
              <a:rPr lang="en-GB" altLang="en-US" dirty="0" smtClean="0"/>
              <a:t> </a:t>
            </a:r>
            <a:r>
              <a:rPr lang="en-GB" altLang="en-US" dirty="0" err="1" smtClean="0"/>
              <a:t>yn</a:t>
            </a:r>
            <a:r>
              <a:rPr lang="en-GB" altLang="en-US" dirty="0" smtClean="0"/>
              <a:t> </a:t>
            </a:r>
            <a:r>
              <a:rPr lang="en-GB" altLang="en-US" dirty="0" err="1" smtClean="0"/>
              <a:t>ôl</a:t>
            </a:r>
            <a:r>
              <a:rPr lang="en-GB" altLang="en-US" dirty="0" smtClean="0"/>
              <a:t> y </a:t>
            </a:r>
            <a:r>
              <a:rPr lang="en-GB" altLang="en-US" dirty="0" err="1" smtClean="0"/>
              <a:t>cyd-destun</a:t>
            </a:r>
            <a:r>
              <a:rPr lang="en-GB" altLang="en-US" dirty="0" smtClean="0"/>
              <a:t>. </a:t>
            </a:r>
          </a:p>
          <a:p>
            <a:endParaRPr lang="en-GB" altLang="en-US" dirty="0" smtClean="0"/>
          </a:p>
          <a:p>
            <a:r>
              <a:rPr lang="en-GB" altLang="en-US" dirty="0" err="1" smtClean="0"/>
              <a:t>Gellir</a:t>
            </a:r>
            <a:r>
              <a:rPr lang="en-GB" altLang="en-US" dirty="0" smtClean="0"/>
              <a:t> </a:t>
            </a:r>
            <a:r>
              <a:rPr lang="en-GB" altLang="en-US" dirty="0" err="1" smtClean="0"/>
              <a:t>eu</a:t>
            </a:r>
            <a:r>
              <a:rPr lang="en-GB" altLang="en-US" dirty="0" smtClean="0"/>
              <a:t> </a:t>
            </a:r>
            <a:r>
              <a:rPr lang="en-GB" altLang="en-US" dirty="0" err="1" smtClean="0"/>
              <a:t>crynhoi</a:t>
            </a:r>
            <a:r>
              <a:rPr lang="en-GB" altLang="en-US" dirty="0" smtClean="0"/>
              <a:t> </a:t>
            </a:r>
            <a:r>
              <a:rPr lang="en-GB" altLang="en-US" dirty="0"/>
              <a:t>:</a:t>
            </a:r>
            <a:endParaRPr lang="en-GB" altLang="en-US" dirty="0" smtClean="0"/>
          </a:p>
          <a:p>
            <a:pPr lvl="1"/>
            <a:r>
              <a:rPr lang="en-GB" altLang="en-US" dirty="0" err="1" smtClean="0"/>
              <a:t>Hawl</a:t>
            </a:r>
            <a:r>
              <a:rPr lang="en-GB" altLang="en-US" dirty="0" smtClean="0"/>
              <a:t> </a:t>
            </a:r>
            <a:r>
              <a:rPr lang="en-GB" altLang="en-US" dirty="0" err="1" smtClean="0"/>
              <a:t>i</a:t>
            </a:r>
            <a:r>
              <a:rPr lang="en-GB" altLang="en-US" dirty="0" smtClean="0"/>
              <a:t> </a:t>
            </a:r>
            <a:r>
              <a:rPr lang="en-GB" altLang="en-US" dirty="0" err="1" smtClean="0"/>
              <a:t>oroesi</a:t>
            </a:r>
            <a:endParaRPr lang="en-GB" altLang="en-US" dirty="0" smtClean="0"/>
          </a:p>
          <a:p>
            <a:pPr lvl="1"/>
            <a:r>
              <a:rPr lang="en-GB" altLang="en-US" dirty="0" err="1" smtClean="0"/>
              <a:t>Hawl</a:t>
            </a:r>
            <a:r>
              <a:rPr lang="en-GB" altLang="en-US" dirty="0" smtClean="0"/>
              <a:t> </a:t>
            </a:r>
            <a:r>
              <a:rPr lang="en-GB" altLang="en-US" dirty="0" err="1" smtClean="0"/>
              <a:t>i</a:t>
            </a:r>
            <a:r>
              <a:rPr lang="en-GB" altLang="en-US" dirty="0" smtClean="0"/>
              <a:t> </a:t>
            </a:r>
            <a:r>
              <a:rPr lang="en-GB" altLang="en-US" dirty="0" err="1" smtClean="0"/>
              <a:t>fod</a:t>
            </a:r>
            <a:r>
              <a:rPr lang="en-GB" altLang="en-US" dirty="0" smtClean="0"/>
              <a:t> </a:t>
            </a:r>
            <a:r>
              <a:rPr lang="en-GB" altLang="en-US" dirty="0" err="1" smtClean="0"/>
              <a:t>yn</a:t>
            </a:r>
            <a:r>
              <a:rPr lang="en-GB" altLang="en-US" dirty="0" smtClean="0"/>
              <a:t> </a:t>
            </a:r>
            <a:r>
              <a:rPr lang="en-GB" altLang="en-US" dirty="0" err="1" smtClean="0"/>
              <a:t>saff</a:t>
            </a:r>
            <a:endParaRPr lang="en-GB" altLang="en-US" dirty="0" smtClean="0"/>
          </a:p>
          <a:p>
            <a:pPr lvl="1"/>
            <a:r>
              <a:rPr lang="en-GB" altLang="en-US" dirty="0" err="1" smtClean="0"/>
              <a:t>Hawl</a:t>
            </a:r>
            <a:r>
              <a:rPr lang="en-GB" altLang="en-US" dirty="0" smtClean="0"/>
              <a:t> </a:t>
            </a:r>
            <a:r>
              <a:rPr lang="en-GB" altLang="en-US" dirty="0" err="1" smtClean="0"/>
              <a:t>i</a:t>
            </a:r>
            <a:r>
              <a:rPr lang="en-GB" altLang="en-US" dirty="0" smtClean="0"/>
              <a:t> </a:t>
            </a:r>
            <a:r>
              <a:rPr lang="en-GB" altLang="en-US" dirty="0" err="1" smtClean="0"/>
              <a:t>berthyn</a:t>
            </a:r>
            <a:endParaRPr lang="en-GB" altLang="en-US" dirty="0" smtClean="0"/>
          </a:p>
          <a:p>
            <a:pPr lvl="1"/>
            <a:r>
              <a:rPr lang="en-GB" altLang="en-US" dirty="0" err="1" smtClean="0"/>
              <a:t>Hawl</a:t>
            </a:r>
            <a:r>
              <a:rPr lang="en-GB" altLang="en-US" dirty="0" smtClean="0"/>
              <a:t> </a:t>
            </a:r>
            <a:r>
              <a:rPr lang="en-GB" altLang="en-US" dirty="0" err="1" smtClean="0"/>
              <a:t>i</a:t>
            </a:r>
            <a:r>
              <a:rPr lang="en-GB" altLang="en-US" dirty="0" smtClean="0"/>
              <a:t> </a:t>
            </a:r>
            <a:r>
              <a:rPr lang="en-GB" altLang="en-US" dirty="0" err="1" smtClean="0"/>
              <a:t>ddatblygu</a:t>
            </a:r>
            <a:endParaRPr lang="en-GB" altLang="en-US" dirty="0" smtClean="0"/>
          </a:p>
          <a:p>
            <a:endParaRPr lang="en-GB" dirty="0"/>
          </a:p>
        </p:txBody>
      </p:sp>
      <p:sp>
        <p:nvSpPr>
          <p:cNvPr id="25603" name="Content Placeholder 4"/>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rmAutofit lnSpcReduction="10000"/>
          </a:bodyPr>
          <a:lstStyle/>
          <a:p>
            <a:pPr>
              <a:spcBef>
                <a:spcPct val="0"/>
              </a:spcBef>
            </a:pPr>
            <a:r>
              <a:rPr lang="en-GB" altLang="en-US" i="1" dirty="0" smtClean="0"/>
              <a:t>They are broad philosophical principles which can be interpreted and applied according to context. </a:t>
            </a:r>
          </a:p>
          <a:p>
            <a:pPr>
              <a:spcBef>
                <a:spcPct val="0"/>
              </a:spcBef>
            </a:pPr>
            <a:endParaRPr lang="en-GB" altLang="en-US" i="1" dirty="0" smtClean="0"/>
          </a:p>
          <a:p>
            <a:pPr>
              <a:spcBef>
                <a:spcPct val="0"/>
              </a:spcBef>
            </a:pPr>
            <a:r>
              <a:rPr lang="en-GB" altLang="en-US" i="1" dirty="0" smtClean="0"/>
              <a:t>Can also be summarised as:</a:t>
            </a:r>
          </a:p>
          <a:p>
            <a:pPr lvl="1"/>
            <a:r>
              <a:rPr lang="en-GB" altLang="en-US" i="1" dirty="0" smtClean="0"/>
              <a:t>Right to survive</a:t>
            </a:r>
          </a:p>
          <a:p>
            <a:pPr lvl="1"/>
            <a:r>
              <a:rPr lang="en-GB" altLang="en-US" i="1" dirty="0" smtClean="0"/>
              <a:t>Right to be safe</a:t>
            </a:r>
          </a:p>
          <a:p>
            <a:pPr lvl="1"/>
            <a:r>
              <a:rPr lang="en-GB" altLang="en-US" i="1" dirty="0" smtClean="0"/>
              <a:t>Right to belong</a:t>
            </a:r>
          </a:p>
          <a:p>
            <a:pPr lvl="1"/>
            <a:r>
              <a:rPr lang="en-GB" altLang="en-US" i="1" dirty="0" smtClean="0"/>
              <a:t>Right to develop </a:t>
            </a:r>
          </a:p>
          <a:p>
            <a:pPr lvl="1" algn="r"/>
            <a:r>
              <a:rPr lang="en-GB" altLang="en-US" dirty="0" smtClean="0"/>
              <a:t>Jones and Walker, 2011</a:t>
            </a:r>
          </a:p>
          <a:p>
            <a:endParaRPr lang="en-GB" altLang="en-US" dirty="0" smtClean="0"/>
          </a:p>
          <a:p>
            <a:endParaRPr lang="en-GB" altLang="en-US" dirty="0" smtClean="0"/>
          </a:p>
        </p:txBody>
      </p:sp>
    </p:spTree>
    <p:extLst>
      <p:ext uri="{BB962C8B-B14F-4D97-AF65-F5344CB8AC3E}">
        <p14:creationId xmlns:p14="http://schemas.microsoft.com/office/powerpoint/2010/main" val="27491925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i="1" dirty="0" err="1" smtClean="0">
                <a:hlinkClick r:id="rId3"/>
              </a:rPr>
              <a:t>Strwythur</a:t>
            </a:r>
            <a:r>
              <a:rPr lang="en-GB" i="1" dirty="0" smtClean="0">
                <a:hlinkClick r:id="rId3"/>
              </a:rPr>
              <a:t> </a:t>
            </a:r>
            <a:r>
              <a:rPr lang="en-GB" i="1" dirty="0">
                <a:hlinkClick r:id="rId3"/>
              </a:rPr>
              <a:t>CCUHP</a:t>
            </a:r>
            <a:r>
              <a:rPr lang="en-GB" i="1" dirty="0"/>
              <a:t/>
            </a:r>
            <a:br>
              <a:rPr lang="en-GB" i="1" dirty="0"/>
            </a:br>
            <a:r>
              <a:rPr lang="en-GB" i="1" dirty="0">
                <a:hlinkClick r:id="rId4"/>
              </a:rPr>
              <a:t>Structure of the UNCRC</a:t>
            </a:r>
            <a:endParaRPr lang="en-GB" i="1" dirty="0"/>
          </a:p>
        </p:txBody>
      </p:sp>
      <p:sp>
        <p:nvSpPr>
          <p:cNvPr id="2" name="Content Placeholder 1"/>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lstStyle/>
          <a:p>
            <a:pPr marL="107950" indent="0">
              <a:spcBef>
                <a:spcPct val="0"/>
              </a:spcBef>
              <a:buNone/>
            </a:pPr>
            <a:r>
              <a:rPr lang="en-GB" altLang="en-US" b="1" u="sng" dirty="0" err="1" smtClean="0"/>
              <a:t>Rhan</a:t>
            </a:r>
            <a:r>
              <a:rPr lang="en-GB" altLang="en-US" b="1" u="sng" dirty="0" smtClean="0"/>
              <a:t> 1- </a:t>
            </a:r>
            <a:r>
              <a:rPr lang="en-GB" altLang="en-US" b="1" u="sng" dirty="0" err="1" smtClean="0"/>
              <a:t>Hawliau</a:t>
            </a:r>
            <a:r>
              <a:rPr lang="en-GB" altLang="en-US" b="1" u="sng" dirty="0" smtClean="0"/>
              <a:t> </a:t>
            </a:r>
            <a:r>
              <a:rPr lang="en-GB" altLang="en-US" b="1" u="sng" dirty="0" err="1" smtClean="0"/>
              <a:t>Penodol</a:t>
            </a:r>
            <a:r>
              <a:rPr lang="en-GB" altLang="en-US" b="1" u="sng" dirty="0" smtClean="0"/>
              <a:t> y </a:t>
            </a:r>
            <a:r>
              <a:rPr lang="en-GB" altLang="en-US" b="1" u="sng" dirty="0" err="1" smtClean="0"/>
              <a:t>Plentyn</a:t>
            </a:r>
            <a:endParaRPr lang="en-GB" altLang="en-US" b="1" u="sng" dirty="0" smtClean="0"/>
          </a:p>
          <a:p>
            <a:pPr marL="622300" indent="-514350">
              <a:spcBef>
                <a:spcPct val="0"/>
              </a:spcBef>
            </a:pPr>
            <a:endParaRPr lang="en-GB" altLang="en-US" b="1" u="sng" dirty="0" smtClean="0"/>
          </a:p>
          <a:p>
            <a:pPr marL="622300" indent="-514350">
              <a:spcBef>
                <a:spcPct val="0"/>
              </a:spcBef>
            </a:pPr>
            <a:r>
              <a:rPr lang="en-GB" altLang="en-US" dirty="0" err="1" smtClean="0"/>
              <a:t>Erthyglau</a:t>
            </a:r>
            <a:r>
              <a:rPr lang="en-GB" altLang="en-US" dirty="0" smtClean="0"/>
              <a:t> 1-41: </a:t>
            </a:r>
            <a:r>
              <a:rPr lang="en-GB" altLang="en-US" dirty="0" err="1" smtClean="0"/>
              <a:t>darpariaeth</a:t>
            </a:r>
            <a:r>
              <a:rPr lang="en-GB" altLang="en-US" dirty="0" smtClean="0"/>
              <a:t> </a:t>
            </a:r>
            <a:r>
              <a:rPr lang="en-GB" altLang="en-US" dirty="0" err="1" smtClean="0"/>
              <a:t>sylweddol</a:t>
            </a:r>
            <a:r>
              <a:rPr lang="en-GB" altLang="en-US" dirty="0" smtClean="0"/>
              <a:t> y </a:t>
            </a:r>
            <a:r>
              <a:rPr lang="en-GB" altLang="en-US" dirty="0" err="1" smtClean="0"/>
              <a:t>confensiwn</a:t>
            </a:r>
            <a:endParaRPr lang="en-GB" altLang="en-US" dirty="0" smtClean="0"/>
          </a:p>
          <a:p>
            <a:pPr marL="107950" indent="0">
              <a:spcBef>
                <a:spcPct val="0"/>
              </a:spcBef>
              <a:buNone/>
            </a:pPr>
            <a:endParaRPr lang="en-GB" altLang="en-US" dirty="0" smtClean="0"/>
          </a:p>
          <a:p>
            <a:pPr marL="622300" indent="-514350">
              <a:spcBef>
                <a:spcPct val="0"/>
              </a:spcBef>
            </a:pPr>
            <a:r>
              <a:rPr lang="en-GB" altLang="en-US" dirty="0" err="1" smtClean="0"/>
              <a:t>Ar</a:t>
            </a:r>
            <a:r>
              <a:rPr lang="en-GB" altLang="en-US" dirty="0" smtClean="0"/>
              <a:t> </a:t>
            </a:r>
            <a:r>
              <a:rPr lang="en-GB" altLang="en-US" dirty="0" err="1" smtClean="0"/>
              <a:t>gael</a:t>
            </a:r>
            <a:r>
              <a:rPr lang="en-GB" altLang="en-US" dirty="0" smtClean="0"/>
              <a:t> </a:t>
            </a:r>
            <a:r>
              <a:rPr lang="en-GB" altLang="en-US" dirty="0" err="1" smtClean="0"/>
              <a:t>yn</a:t>
            </a:r>
            <a:r>
              <a:rPr lang="en-GB" altLang="en-US" dirty="0" smtClean="0"/>
              <a:t> </a:t>
            </a:r>
            <a:r>
              <a:rPr lang="en-GB" altLang="en-US" dirty="0" err="1" smtClean="0"/>
              <a:t>ddwyieithog</a:t>
            </a:r>
            <a:r>
              <a:rPr lang="en-GB" altLang="en-US" dirty="0" smtClean="0"/>
              <a:t> </a:t>
            </a:r>
            <a:r>
              <a:rPr lang="en-GB" altLang="en-US" dirty="0" err="1" smtClean="0"/>
              <a:t>ar</a:t>
            </a:r>
            <a:r>
              <a:rPr lang="en-GB" altLang="en-US" dirty="0" smtClean="0"/>
              <a:t> </a:t>
            </a:r>
            <a:r>
              <a:rPr lang="en-GB" altLang="en-US" dirty="0" err="1" smtClean="0"/>
              <a:t>dudalen</a:t>
            </a:r>
            <a:r>
              <a:rPr lang="en-GB" altLang="en-US" dirty="0" smtClean="0"/>
              <a:t> y </a:t>
            </a:r>
            <a:r>
              <a:rPr lang="en-GB" altLang="en-US" dirty="0" err="1" smtClean="0"/>
              <a:t>modiwl</a:t>
            </a:r>
            <a:r>
              <a:rPr lang="en-GB" altLang="en-US" dirty="0" smtClean="0"/>
              <a:t> </a:t>
            </a:r>
            <a:r>
              <a:rPr lang="en-GB" altLang="en-US" dirty="0" err="1" smtClean="0"/>
              <a:t>ar</a:t>
            </a:r>
            <a:r>
              <a:rPr lang="en-GB" altLang="en-US" dirty="0" smtClean="0"/>
              <a:t> Moodle</a:t>
            </a:r>
          </a:p>
          <a:p>
            <a:endParaRPr lang="en-GB" dirty="0"/>
          </a:p>
        </p:txBody>
      </p:sp>
      <p:sp>
        <p:nvSpPr>
          <p:cNvPr id="26629" name="Content Placeholder 3"/>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lstStyle/>
          <a:p>
            <a:pPr marL="0" indent="0">
              <a:buNone/>
            </a:pPr>
            <a:r>
              <a:rPr lang="en-GB" altLang="cy-GB" b="1" i="1" dirty="0"/>
              <a:t>Part 1</a:t>
            </a:r>
            <a:r>
              <a:rPr lang="en-GB" altLang="cy-GB" i="1" dirty="0"/>
              <a:t> – </a:t>
            </a:r>
            <a:r>
              <a:rPr lang="en-GB" altLang="cy-GB" b="1" i="1" u="sng" dirty="0"/>
              <a:t>Specific Rights of the </a:t>
            </a:r>
            <a:r>
              <a:rPr lang="en-GB" altLang="cy-GB" b="1" i="1" u="sng" dirty="0" smtClean="0"/>
              <a:t>Child</a:t>
            </a:r>
          </a:p>
          <a:p>
            <a:pPr marL="0" indent="0">
              <a:buNone/>
            </a:pPr>
            <a:endParaRPr lang="en-GB" altLang="cy-GB" b="1" i="1" u="sng" dirty="0"/>
          </a:p>
          <a:p>
            <a:r>
              <a:rPr lang="en-GB" altLang="cy-GB" i="1" dirty="0"/>
              <a:t>Articles1-41 contain the Substantive Provisions of the Convention </a:t>
            </a:r>
          </a:p>
          <a:p>
            <a:r>
              <a:rPr lang="en-GB" altLang="cy-GB" i="1" dirty="0"/>
              <a:t>Available bilingually on Module page on Moodle</a:t>
            </a:r>
          </a:p>
          <a:p>
            <a:endParaRPr lang="en-US" altLang="en-US" i="1" dirty="0"/>
          </a:p>
        </p:txBody>
      </p:sp>
    </p:spTree>
    <p:extLst>
      <p:ext uri="{BB962C8B-B14F-4D97-AF65-F5344CB8AC3E}">
        <p14:creationId xmlns:p14="http://schemas.microsoft.com/office/powerpoint/2010/main" val="4705709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838200" y="365125"/>
            <a:ext cx="10515600" cy="1586505"/>
          </a:xfrm>
        </p:spPr>
        <p:txBody>
          <a:bodyPr rtlCol="0">
            <a:noAutofit/>
          </a:bodyPr>
          <a:lstStyle/>
          <a:p>
            <a:pPr algn="ctr">
              <a:defRPr/>
            </a:pPr>
            <a:r>
              <a:rPr lang="en-GB" dirty="0" err="1">
                <a:ea typeface="ＭＳ Ｐゴシック" charset="-128"/>
              </a:rPr>
              <a:t>Strwythur</a:t>
            </a:r>
            <a:r>
              <a:rPr lang="en-GB" dirty="0">
                <a:ea typeface="ＭＳ Ｐゴシック" charset="-128"/>
              </a:rPr>
              <a:t> CCUHP</a:t>
            </a:r>
            <a:br>
              <a:rPr lang="en-GB" dirty="0">
                <a:ea typeface="ＭＳ Ｐゴシック" charset="-128"/>
              </a:rPr>
            </a:br>
            <a:r>
              <a:rPr lang="en-GB" dirty="0">
                <a:ea typeface="ＭＳ Ｐゴシック" charset="-128"/>
              </a:rPr>
              <a:t>Structure of the UNCRC</a:t>
            </a:r>
            <a:r>
              <a:rPr lang="en-GB" dirty="0"/>
              <a:t>                </a:t>
            </a:r>
            <a:r>
              <a:rPr lang="en-GB" sz="4800" dirty="0"/>
              <a:t>                   </a:t>
            </a:r>
            <a:endParaRPr lang="en-GB" dirty="0"/>
          </a:p>
        </p:txBody>
      </p:sp>
      <p:sp>
        <p:nvSpPr>
          <p:cNvPr id="21507" name="Content Placeholder 3"/>
          <p:cNvSpPr>
            <a:spLocks noGrp="1"/>
          </p:cNvSpPr>
          <p:nvPr>
            <p:ph sz="half" idx="1"/>
          </p:nvPr>
        </p:nvSpPr>
        <p:spPr>
          <a:xfrm>
            <a:off x="838200" y="2552131"/>
            <a:ext cx="5181600" cy="3624832"/>
          </a:xfrm>
        </p:spPr>
        <p:style>
          <a:lnRef idx="2">
            <a:schemeClr val="accent5"/>
          </a:lnRef>
          <a:fillRef idx="1">
            <a:schemeClr val="lt1"/>
          </a:fillRef>
          <a:effectRef idx="0">
            <a:schemeClr val="accent5"/>
          </a:effectRef>
          <a:fontRef idx="minor">
            <a:schemeClr val="dk1"/>
          </a:fontRef>
        </p:style>
        <p:txBody>
          <a:bodyPr>
            <a:normAutofit/>
          </a:bodyPr>
          <a:lstStyle/>
          <a:p>
            <a:pPr marL="565150" indent="-457200">
              <a:buFont typeface="Wingdings" panose="05000000000000000000" pitchFamily="2" charset="2"/>
              <a:buChar char="Ø"/>
            </a:pPr>
            <a:r>
              <a:rPr lang="en-GB" altLang="en-US" b="1" dirty="0" err="1" smtClean="0"/>
              <a:t>Rhan</a:t>
            </a:r>
            <a:r>
              <a:rPr lang="en-GB" altLang="en-US" b="1" dirty="0" smtClean="0"/>
              <a:t> 2</a:t>
            </a:r>
            <a:r>
              <a:rPr lang="en-GB" altLang="en-US" dirty="0" smtClean="0"/>
              <a:t>- </a:t>
            </a:r>
            <a:r>
              <a:rPr lang="en-GB" altLang="en-US" dirty="0" err="1" smtClean="0"/>
              <a:t>erthyglau</a:t>
            </a:r>
            <a:r>
              <a:rPr lang="en-GB" altLang="en-US" dirty="0" smtClean="0"/>
              <a:t> 42-45 – </a:t>
            </a:r>
            <a:r>
              <a:rPr lang="en-GB" altLang="en-US" dirty="0" err="1" smtClean="0"/>
              <a:t>gweithredu</a:t>
            </a:r>
            <a:r>
              <a:rPr lang="en-GB" altLang="en-US" dirty="0" smtClean="0"/>
              <a:t> a </a:t>
            </a:r>
            <a:r>
              <a:rPr lang="en-GB" altLang="en-US" dirty="0" err="1" smtClean="0"/>
              <a:t>monitro’r</a:t>
            </a:r>
            <a:r>
              <a:rPr lang="en-GB" altLang="en-US" dirty="0" smtClean="0"/>
              <a:t> </a:t>
            </a:r>
            <a:r>
              <a:rPr lang="en-GB" altLang="en-US" dirty="0" err="1" smtClean="0"/>
              <a:t>confensiwn</a:t>
            </a:r>
            <a:endParaRPr lang="en-GB" altLang="en-US" dirty="0" smtClean="0"/>
          </a:p>
          <a:p>
            <a:pPr marL="565150" indent="-457200">
              <a:buFont typeface="Wingdings" panose="05000000000000000000" pitchFamily="2" charset="2"/>
              <a:buChar char="Ø"/>
            </a:pPr>
            <a:r>
              <a:rPr lang="en-GB" altLang="en-US" b="1" dirty="0" err="1" smtClean="0"/>
              <a:t>Rhan</a:t>
            </a:r>
            <a:r>
              <a:rPr lang="en-GB" altLang="en-US" b="1" dirty="0" smtClean="0"/>
              <a:t> 3</a:t>
            </a:r>
            <a:r>
              <a:rPr lang="en-GB" altLang="en-US" dirty="0" smtClean="0"/>
              <a:t>- </a:t>
            </a:r>
            <a:r>
              <a:rPr lang="en-GB" altLang="en-US" dirty="0" err="1" smtClean="0"/>
              <a:t>erthyglau</a:t>
            </a:r>
            <a:r>
              <a:rPr lang="en-GB" altLang="en-US" dirty="0" smtClean="0"/>
              <a:t> 46-54 – </a:t>
            </a:r>
            <a:r>
              <a:rPr lang="en-GB" altLang="en-US" dirty="0" err="1" smtClean="0"/>
              <a:t>cymalau</a:t>
            </a:r>
            <a:r>
              <a:rPr lang="en-GB" altLang="en-US" dirty="0" smtClean="0"/>
              <a:t> </a:t>
            </a:r>
            <a:r>
              <a:rPr lang="en-GB" altLang="en-US" dirty="0" err="1" smtClean="0"/>
              <a:t>olaf</a:t>
            </a:r>
            <a:endParaRPr lang="en-GB" altLang="en-US" dirty="0" smtClean="0"/>
          </a:p>
          <a:p>
            <a:pPr>
              <a:defRPr/>
            </a:pPr>
            <a:endParaRPr lang="en-GB" dirty="0">
              <a:ea typeface="ＭＳ Ｐゴシック" charset="-128"/>
            </a:endParaRPr>
          </a:p>
          <a:p>
            <a:pPr marL="109537" indent="0">
              <a:buNone/>
              <a:defRPr/>
            </a:pPr>
            <a:endParaRPr lang="en-GB" dirty="0">
              <a:ea typeface="ＭＳ Ｐゴシック" charset="-128"/>
            </a:endParaRPr>
          </a:p>
          <a:p>
            <a:pPr>
              <a:defRPr/>
            </a:pPr>
            <a:endParaRPr lang="en-US" altLang="en-US" i="1" dirty="0">
              <a:ea typeface="ＭＳ Ｐゴシック" panose="020B0600070205080204" pitchFamily="34" charset="-128"/>
            </a:endParaRPr>
          </a:p>
        </p:txBody>
      </p:sp>
      <p:sp>
        <p:nvSpPr>
          <p:cNvPr id="2" name="Content Placeholder 1"/>
          <p:cNvSpPr>
            <a:spLocks noGrp="1"/>
          </p:cNvSpPr>
          <p:nvPr>
            <p:ph sz="half" idx="2"/>
          </p:nvPr>
        </p:nvSpPr>
        <p:spPr>
          <a:xfrm>
            <a:off x="6172200" y="2552131"/>
            <a:ext cx="5181600" cy="3624832"/>
          </a:xfrm>
        </p:spPr>
        <p:style>
          <a:lnRef idx="2">
            <a:schemeClr val="accent6"/>
          </a:lnRef>
          <a:fillRef idx="1">
            <a:schemeClr val="lt1"/>
          </a:fillRef>
          <a:effectRef idx="0">
            <a:schemeClr val="accent6"/>
          </a:effectRef>
          <a:fontRef idx="minor">
            <a:schemeClr val="dk1"/>
          </a:fontRef>
        </p:style>
        <p:txBody>
          <a:bodyPr>
            <a:normAutofit/>
          </a:bodyPr>
          <a:lstStyle/>
          <a:p>
            <a:pPr>
              <a:defRPr/>
            </a:pPr>
            <a:r>
              <a:rPr lang="en-GB" b="1" i="1" dirty="0">
                <a:ea typeface="ＭＳ Ｐゴシック" charset="-128"/>
              </a:rPr>
              <a:t>Part 2</a:t>
            </a:r>
            <a:r>
              <a:rPr lang="en-GB" i="1" dirty="0">
                <a:ea typeface="ＭＳ Ｐゴシック" charset="-128"/>
              </a:rPr>
              <a:t> - Articles 42-45 are concerned with the implementation and monitoring of the Convention</a:t>
            </a:r>
          </a:p>
          <a:p>
            <a:pPr>
              <a:defRPr/>
            </a:pPr>
            <a:r>
              <a:rPr lang="en-GB" b="1" i="1" dirty="0">
                <a:ea typeface="ＭＳ Ｐゴシック" charset="-128"/>
              </a:rPr>
              <a:t>Part 3</a:t>
            </a:r>
            <a:r>
              <a:rPr lang="en-GB" i="1" dirty="0">
                <a:ea typeface="ＭＳ Ｐゴシック" charset="-128"/>
              </a:rPr>
              <a:t> - Articles 46-54 contain the Final Clauses</a:t>
            </a:r>
          </a:p>
          <a:p>
            <a:endParaRPr lang="en-GB" dirty="0"/>
          </a:p>
        </p:txBody>
      </p:sp>
    </p:spTree>
    <p:extLst>
      <p:ext uri="{BB962C8B-B14F-4D97-AF65-F5344CB8AC3E}">
        <p14:creationId xmlns:p14="http://schemas.microsoft.com/office/powerpoint/2010/main" val="345261236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smtClean="0"/>
              <a:t>TASG</a:t>
            </a:r>
            <a:br>
              <a:rPr lang="en-GB" dirty="0" smtClean="0"/>
            </a:br>
            <a:r>
              <a:rPr lang="en-GB" dirty="0" smtClean="0"/>
              <a:t>TASK</a:t>
            </a:r>
            <a:endParaRPr lang="en-GB" dirty="0"/>
          </a:p>
        </p:txBody>
      </p:sp>
      <p:sp>
        <p:nvSpPr>
          <p:cNvPr id="8" name="Content Placeholder 7"/>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lstStyle/>
          <a:p>
            <a:r>
              <a:rPr lang="en-GB" dirty="0" err="1"/>
              <a:t>Edrychwch</a:t>
            </a:r>
            <a:r>
              <a:rPr lang="en-GB" dirty="0"/>
              <a:t> </a:t>
            </a:r>
            <a:r>
              <a:rPr lang="en-GB" dirty="0" err="1"/>
              <a:t>ar</a:t>
            </a:r>
            <a:r>
              <a:rPr lang="en-GB" dirty="0"/>
              <a:t> </a:t>
            </a:r>
            <a:r>
              <a:rPr lang="en-GB" dirty="0" err="1" smtClean="0"/>
              <a:t>erthyglau’r</a:t>
            </a:r>
            <a:r>
              <a:rPr lang="en-GB" dirty="0" smtClean="0"/>
              <a:t> CCUHP </a:t>
            </a:r>
            <a:r>
              <a:rPr lang="en-GB" dirty="0"/>
              <a:t>(</a:t>
            </a:r>
            <a:r>
              <a:rPr lang="en-GB" dirty="0" err="1"/>
              <a:t>gweler</a:t>
            </a:r>
            <a:r>
              <a:rPr lang="en-GB" dirty="0"/>
              <a:t> y </a:t>
            </a:r>
            <a:r>
              <a:rPr lang="en-GB" dirty="0" err="1"/>
              <a:t>ddolen</a:t>
            </a:r>
            <a:r>
              <a:rPr lang="en-GB" dirty="0"/>
              <a:t> </a:t>
            </a:r>
            <a:r>
              <a:rPr lang="en-GB" dirty="0" err="1"/>
              <a:t>ar</a:t>
            </a:r>
            <a:r>
              <a:rPr lang="en-GB" dirty="0"/>
              <a:t> Moodle).</a:t>
            </a:r>
          </a:p>
          <a:p>
            <a:pPr lvl="1"/>
            <a:r>
              <a:rPr lang="en-GB" dirty="0" err="1"/>
              <a:t>Cymharwch</a:t>
            </a:r>
            <a:r>
              <a:rPr lang="en-GB" dirty="0"/>
              <a:t> </a:t>
            </a:r>
            <a:r>
              <a:rPr lang="en-GB" dirty="0" err="1"/>
              <a:t>eich</a:t>
            </a:r>
            <a:r>
              <a:rPr lang="en-GB" dirty="0"/>
              <a:t> </a:t>
            </a:r>
            <a:r>
              <a:rPr lang="en-GB" dirty="0" err="1"/>
              <a:t>rhestr</a:t>
            </a:r>
            <a:r>
              <a:rPr lang="en-GB" dirty="0"/>
              <a:t> o </a:t>
            </a:r>
            <a:r>
              <a:rPr lang="en-GB" dirty="0" err="1"/>
              <a:t>hawliau</a:t>
            </a:r>
            <a:r>
              <a:rPr lang="en-GB" dirty="0"/>
              <a:t> </a:t>
            </a:r>
            <a:r>
              <a:rPr lang="en-GB" dirty="0" smtClean="0"/>
              <a:t>o </a:t>
            </a:r>
            <a:r>
              <a:rPr lang="en-GB" dirty="0" err="1" smtClean="0"/>
              <a:t>ddechrau’n</a:t>
            </a:r>
            <a:r>
              <a:rPr lang="en-GB" dirty="0" smtClean="0"/>
              <a:t> </a:t>
            </a:r>
            <a:r>
              <a:rPr lang="en-GB" dirty="0" err="1" smtClean="0"/>
              <a:t>sesiwn</a:t>
            </a:r>
            <a:r>
              <a:rPr lang="en-GB" dirty="0" smtClean="0"/>
              <a:t> </a:t>
            </a:r>
            <a:r>
              <a:rPr lang="en-GB" dirty="0" err="1" smtClean="0"/>
              <a:t>heddiw</a:t>
            </a:r>
            <a:r>
              <a:rPr lang="en-GB" dirty="0" smtClean="0"/>
              <a:t> </a:t>
            </a:r>
            <a:r>
              <a:rPr lang="en-GB" dirty="0" err="1"/>
              <a:t>gyda'r</a:t>
            </a:r>
            <a:r>
              <a:rPr lang="en-GB" dirty="0"/>
              <a:t> </a:t>
            </a:r>
            <a:r>
              <a:rPr lang="en-GB" dirty="0" err="1"/>
              <a:t>erthyglau</a:t>
            </a:r>
            <a:r>
              <a:rPr lang="en-GB" dirty="0"/>
              <a:t>.</a:t>
            </a:r>
          </a:p>
          <a:p>
            <a:pPr lvl="1"/>
            <a:endParaRPr lang="en-GB" dirty="0"/>
          </a:p>
          <a:p>
            <a:pPr lvl="1"/>
            <a:r>
              <a:rPr lang="en-GB" dirty="0" err="1"/>
              <a:t>Ystyriwch</a:t>
            </a:r>
            <a:r>
              <a:rPr lang="en-GB" dirty="0"/>
              <a:t> a </a:t>
            </a:r>
            <a:r>
              <a:rPr lang="en-GB" dirty="0" err="1"/>
              <a:t>ellid</a:t>
            </a:r>
            <a:r>
              <a:rPr lang="en-GB" dirty="0"/>
              <a:t> </a:t>
            </a:r>
            <a:r>
              <a:rPr lang="en-GB" dirty="0" err="1"/>
              <a:t>nodi</a:t>
            </a:r>
            <a:r>
              <a:rPr lang="en-GB" dirty="0"/>
              <a:t> </a:t>
            </a:r>
            <a:r>
              <a:rPr lang="en-GB" dirty="0" err="1"/>
              <a:t>unrhyw</a:t>
            </a:r>
            <a:r>
              <a:rPr lang="en-GB" dirty="0"/>
              <a:t> un </a:t>
            </a:r>
            <a:r>
              <a:rPr lang="en-GB" dirty="0" err="1"/>
              <a:t>o'ch</a:t>
            </a:r>
            <a:r>
              <a:rPr lang="en-GB" dirty="0"/>
              <a:t> </a:t>
            </a:r>
            <a:r>
              <a:rPr lang="en-GB" dirty="0" err="1"/>
              <a:t>anghenion</a:t>
            </a:r>
            <a:r>
              <a:rPr lang="en-GB" dirty="0"/>
              <a:t> </a:t>
            </a:r>
            <a:r>
              <a:rPr lang="en-GB" dirty="0" err="1"/>
              <a:t>fel</a:t>
            </a:r>
            <a:r>
              <a:rPr lang="en-GB" dirty="0"/>
              <a:t> </a:t>
            </a:r>
            <a:r>
              <a:rPr lang="en-GB" dirty="0" err="1"/>
              <a:t>hawliau</a:t>
            </a:r>
            <a:r>
              <a:rPr lang="en-GB" dirty="0"/>
              <a:t> </a:t>
            </a:r>
            <a:r>
              <a:rPr lang="en-GB" dirty="0" err="1"/>
              <a:t>yn</a:t>
            </a:r>
            <a:r>
              <a:rPr lang="en-GB" dirty="0"/>
              <a:t> </a:t>
            </a:r>
            <a:r>
              <a:rPr lang="en-GB" dirty="0" err="1"/>
              <a:t>ôl</a:t>
            </a:r>
            <a:r>
              <a:rPr lang="en-GB" dirty="0"/>
              <a:t> </a:t>
            </a:r>
            <a:r>
              <a:rPr lang="en-GB" dirty="0" err="1"/>
              <a:t>yr</a:t>
            </a:r>
            <a:r>
              <a:rPr lang="en-GB" dirty="0"/>
              <a:t> </a:t>
            </a:r>
            <a:r>
              <a:rPr lang="en-GB" dirty="0" err="1"/>
              <a:t>erthyglau</a:t>
            </a:r>
            <a:r>
              <a:rPr lang="en-GB" dirty="0"/>
              <a:t>. </a:t>
            </a:r>
            <a:r>
              <a:rPr lang="en-GB" dirty="0" err="1"/>
              <a:t>Ceisiwch</a:t>
            </a:r>
            <a:r>
              <a:rPr lang="en-GB" dirty="0"/>
              <a:t> </a:t>
            </a:r>
            <a:r>
              <a:rPr lang="en-GB" dirty="0" err="1"/>
              <a:t>esbonio</a:t>
            </a:r>
            <a:r>
              <a:rPr lang="en-GB" dirty="0"/>
              <a:t> pam.</a:t>
            </a:r>
          </a:p>
        </p:txBody>
      </p:sp>
      <p:sp>
        <p:nvSpPr>
          <p:cNvPr id="9" name="Content Placeholder 8"/>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lstStyle/>
          <a:p>
            <a:r>
              <a:rPr lang="en-GB" i="1" dirty="0" smtClean="0"/>
              <a:t>Look at the UNCRC articles (see link on Moodle). </a:t>
            </a:r>
          </a:p>
          <a:p>
            <a:pPr lvl="1"/>
            <a:r>
              <a:rPr lang="en-GB" i="1" dirty="0" smtClean="0"/>
              <a:t>Compare your list of rights from the beginning </a:t>
            </a:r>
            <a:r>
              <a:rPr lang="en-GB" i="1" dirty="0" smtClean="0"/>
              <a:t>of today’s session with </a:t>
            </a:r>
            <a:r>
              <a:rPr lang="en-GB" i="1" dirty="0" smtClean="0"/>
              <a:t>the articles.</a:t>
            </a:r>
          </a:p>
          <a:p>
            <a:pPr marL="457200" lvl="1" indent="0">
              <a:buNone/>
            </a:pPr>
            <a:r>
              <a:rPr lang="en-GB" i="1" dirty="0" smtClean="0"/>
              <a:t> </a:t>
            </a:r>
          </a:p>
          <a:p>
            <a:pPr lvl="1"/>
            <a:r>
              <a:rPr lang="en-GB" i="1" dirty="0" smtClean="0"/>
              <a:t>Consider whether any of your needs could be identified as rights according to the articles. Try to explain why. </a:t>
            </a:r>
            <a:endParaRPr lang="en-GB" i="1" dirty="0"/>
          </a:p>
        </p:txBody>
      </p:sp>
    </p:spTree>
    <p:extLst>
      <p:ext uri="{BB962C8B-B14F-4D97-AF65-F5344CB8AC3E}">
        <p14:creationId xmlns:p14="http://schemas.microsoft.com/office/powerpoint/2010/main" val="392045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dirty="0" err="1"/>
              <a:t>Hawliau</a:t>
            </a:r>
            <a:r>
              <a:rPr lang="en-GB" dirty="0"/>
              <a:t> a </a:t>
            </a:r>
            <a:r>
              <a:rPr lang="en-GB" dirty="0" err="1"/>
              <a:t>Chyfrifoldebau</a:t>
            </a:r>
            <a:r>
              <a:rPr lang="en-GB" dirty="0"/>
              <a:t/>
            </a:r>
            <a:br>
              <a:rPr lang="en-GB" dirty="0"/>
            </a:br>
            <a:r>
              <a:rPr lang="en-GB" dirty="0"/>
              <a:t>Rights and Duties</a:t>
            </a:r>
          </a:p>
        </p:txBody>
      </p:sp>
      <p:sp>
        <p:nvSpPr>
          <p:cNvPr id="28674" name="Rectangle 3"/>
          <p:cNvSpPr>
            <a:spLocks noGrp="1" noChangeArrowheads="1"/>
          </p:cNvSpPr>
          <p:nvPr>
            <p:ph sz="half" idx="1"/>
          </p:nvPr>
        </p:nvSpPr>
        <p:spPr>
          <a:xfrm>
            <a:off x="838200" y="3384644"/>
            <a:ext cx="5181600" cy="3147160"/>
          </a:xfrm>
        </p:spPr>
        <p:style>
          <a:lnRef idx="2">
            <a:schemeClr val="accent5"/>
          </a:lnRef>
          <a:fillRef idx="1">
            <a:schemeClr val="lt1"/>
          </a:fillRef>
          <a:effectRef idx="0">
            <a:schemeClr val="accent5"/>
          </a:effectRef>
          <a:fontRef idx="minor">
            <a:schemeClr val="dk1"/>
          </a:fontRef>
        </p:style>
        <p:txBody>
          <a:bodyPr/>
          <a:lstStyle/>
          <a:p>
            <a:pPr marL="565150" indent="-457200"/>
            <a:r>
              <a:rPr lang="en-GB" altLang="en-US" dirty="0" err="1">
                <a:cs typeface="Arial" panose="020B0604020202020204" pitchFamily="34" charset="0"/>
              </a:rPr>
              <a:t>Er</a:t>
            </a:r>
            <a:r>
              <a:rPr lang="en-GB" altLang="en-US" dirty="0">
                <a:cs typeface="Arial" panose="020B0604020202020204" pitchFamily="34" charset="0"/>
              </a:rPr>
              <a:t> </a:t>
            </a:r>
            <a:r>
              <a:rPr lang="en-GB" altLang="en-US" dirty="0" err="1">
                <a:cs typeface="Arial" panose="020B0604020202020204" pitchFamily="34" charset="0"/>
              </a:rPr>
              <a:t>mwyn</a:t>
            </a:r>
            <a:r>
              <a:rPr lang="en-GB" altLang="en-US" dirty="0">
                <a:cs typeface="Arial" panose="020B0604020202020204" pitchFamily="34" charset="0"/>
              </a:rPr>
              <a:t> </a:t>
            </a:r>
            <a:r>
              <a:rPr lang="en-GB" altLang="en-US" dirty="0" err="1">
                <a:cs typeface="Arial" panose="020B0604020202020204" pitchFamily="34" charset="0"/>
              </a:rPr>
              <a:t>cael</a:t>
            </a:r>
            <a:r>
              <a:rPr lang="en-GB" altLang="en-US" dirty="0">
                <a:cs typeface="Arial" panose="020B0604020202020204" pitchFamily="34" charset="0"/>
              </a:rPr>
              <a:t> </a:t>
            </a:r>
            <a:r>
              <a:rPr lang="en-GB" altLang="en-US" dirty="0" err="1">
                <a:cs typeface="Arial" panose="020B0604020202020204" pitchFamily="34" charset="0"/>
              </a:rPr>
              <a:t>mynediad</a:t>
            </a:r>
            <a:r>
              <a:rPr lang="en-GB" altLang="en-US" dirty="0">
                <a:cs typeface="Arial" panose="020B0604020202020204" pitchFamily="34" charset="0"/>
              </a:rPr>
              <a:t> a </a:t>
            </a:r>
            <a:r>
              <a:rPr lang="en-GB" altLang="en-US" dirty="0" err="1">
                <a:cs typeface="Arial" panose="020B0604020202020204" pitchFamily="34" charset="0"/>
              </a:rPr>
              <a:t>phrofi</a:t>
            </a:r>
            <a:r>
              <a:rPr lang="en-GB" altLang="en-US" dirty="0">
                <a:cs typeface="Arial" panose="020B0604020202020204" pitchFamily="34" charset="0"/>
              </a:rPr>
              <a:t>  </a:t>
            </a:r>
            <a:r>
              <a:rPr lang="en-GB" altLang="en-US" dirty="0" err="1">
                <a:cs typeface="Arial" panose="020B0604020202020204" pitchFamily="34" charset="0"/>
              </a:rPr>
              <a:t>eu</a:t>
            </a:r>
            <a:r>
              <a:rPr lang="en-GB" altLang="en-US" dirty="0">
                <a:cs typeface="Arial" panose="020B0604020202020204" pitchFamily="34" charset="0"/>
              </a:rPr>
              <a:t> </a:t>
            </a:r>
            <a:r>
              <a:rPr lang="en-GB" altLang="en-US" dirty="0" err="1">
                <a:cs typeface="Arial" panose="020B0604020202020204" pitchFamily="34" charset="0"/>
              </a:rPr>
              <a:t>hawliau</a:t>
            </a:r>
            <a:r>
              <a:rPr lang="en-GB" altLang="en-US" dirty="0">
                <a:cs typeface="Arial" panose="020B0604020202020204" pitchFamily="34" charset="0"/>
              </a:rPr>
              <a:t>, </a:t>
            </a:r>
            <a:r>
              <a:rPr lang="en-GB" altLang="en-US" dirty="0" err="1">
                <a:cs typeface="Arial" panose="020B0604020202020204" pitchFamily="34" charset="0"/>
              </a:rPr>
              <a:t>mae</a:t>
            </a:r>
            <a:r>
              <a:rPr lang="en-GB" altLang="en-US" dirty="0">
                <a:cs typeface="Arial" panose="020B0604020202020204" pitchFamily="34" charset="0"/>
              </a:rPr>
              <a:t> </a:t>
            </a:r>
            <a:r>
              <a:rPr lang="en-GB" altLang="en-US" dirty="0" err="1">
                <a:cs typeface="Arial" panose="020B0604020202020204" pitchFamily="34" charset="0"/>
              </a:rPr>
              <a:t>angen</a:t>
            </a:r>
            <a:r>
              <a:rPr lang="en-GB" altLang="en-US" dirty="0">
                <a:cs typeface="Arial" panose="020B0604020202020204" pitchFamily="34" charset="0"/>
              </a:rPr>
              <a:t> </a:t>
            </a:r>
            <a:r>
              <a:rPr lang="en-GB" altLang="en-US" dirty="0" err="1">
                <a:cs typeface="Arial" panose="020B0604020202020204" pitchFamily="34" charset="0"/>
              </a:rPr>
              <a:t>ar</a:t>
            </a:r>
            <a:r>
              <a:rPr lang="en-GB" altLang="en-US" dirty="0">
                <a:cs typeface="Arial" panose="020B0604020202020204" pitchFamily="34" charset="0"/>
              </a:rPr>
              <a:t> </a:t>
            </a:r>
            <a:r>
              <a:rPr lang="en-GB" altLang="en-US" dirty="0" err="1">
                <a:cs typeface="Arial" panose="020B0604020202020204" pitchFamily="34" charset="0"/>
              </a:rPr>
              <a:t>blant</a:t>
            </a:r>
            <a:r>
              <a:rPr lang="en-GB" altLang="en-US" dirty="0">
                <a:cs typeface="Arial" panose="020B0604020202020204" pitchFamily="34" charset="0"/>
              </a:rPr>
              <a:t> </a:t>
            </a:r>
            <a:r>
              <a:rPr lang="en-GB" altLang="en-US" dirty="0" smtClean="0">
                <a:cs typeface="Arial" panose="020B0604020202020204" pitchFamily="34" charset="0"/>
              </a:rPr>
              <a:t>:</a:t>
            </a:r>
            <a:endParaRPr lang="en-GB" altLang="en-US" dirty="0">
              <a:cs typeface="Arial" panose="020B0604020202020204" pitchFamily="34" charset="0"/>
            </a:endParaRPr>
          </a:p>
          <a:p>
            <a:pPr marL="565150" indent="-457200"/>
            <a:r>
              <a:rPr lang="en-GB" altLang="en-US" dirty="0" smtClean="0">
                <a:cs typeface="Arial" panose="020B0604020202020204" pitchFamily="34" charset="0"/>
              </a:rPr>
              <a:t>I </a:t>
            </a:r>
            <a:r>
              <a:rPr lang="en-GB" altLang="en-US" dirty="0" err="1">
                <a:cs typeface="Arial" panose="020B0604020202020204" pitchFamily="34" charset="0"/>
              </a:rPr>
              <a:t>w</a:t>
            </a:r>
            <a:r>
              <a:rPr lang="en-GB" altLang="en-US" dirty="0" err="1" smtClean="0">
                <a:cs typeface="Arial" panose="020B0604020202020204" pitchFamily="34" charset="0"/>
              </a:rPr>
              <a:t>ybod</a:t>
            </a:r>
            <a:r>
              <a:rPr lang="en-GB" altLang="en-US" dirty="0" smtClean="0">
                <a:cs typeface="Arial" panose="020B0604020202020204" pitchFamily="34" charset="0"/>
              </a:rPr>
              <a:t> </a:t>
            </a:r>
            <a:r>
              <a:rPr lang="en-GB" altLang="en-US" dirty="0">
                <a:cs typeface="Arial" panose="020B0604020202020204" pitchFamily="34" charset="0"/>
              </a:rPr>
              <a:t>am </a:t>
            </a:r>
            <a:r>
              <a:rPr lang="en-GB" altLang="en-US" dirty="0" err="1">
                <a:cs typeface="Arial" panose="020B0604020202020204" pitchFamily="34" charset="0"/>
              </a:rPr>
              <a:t>eu</a:t>
            </a:r>
            <a:r>
              <a:rPr lang="en-GB" altLang="en-US" dirty="0">
                <a:cs typeface="Arial" panose="020B0604020202020204" pitchFamily="34" charset="0"/>
              </a:rPr>
              <a:t> </a:t>
            </a:r>
            <a:r>
              <a:rPr lang="en-GB" altLang="en-US" dirty="0" err="1">
                <a:cs typeface="Arial" panose="020B0604020202020204" pitchFamily="34" charset="0"/>
              </a:rPr>
              <a:t>hawliau</a:t>
            </a:r>
            <a:endParaRPr lang="en-GB" altLang="en-US" dirty="0">
              <a:cs typeface="Arial" panose="020B0604020202020204" pitchFamily="34" charset="0"/>
            </a:endParaRPr>
          </a:p>
          <a:p>
            <a:pPr marL="565150" indent="-457200"/>
            <a:r>
              <a:rPr lang="en-GB" altLang="en-US" dirty="0" smtClean="0">
                <a:cs typeface="Arial" panose="020B0604020202020204" pitchFamily="34" charset="0"/>
              </a:rPr>
              <a:t>I </a:t>
            </a:r>
            <a:r>
              <a:rPr lang="en-GB" altLang="en-US" dirty="0" err="1" smtClean="0">
                <a:cs typeface="Arial" panose="020B0604020202020204" pitchFamily="34" charset="0"/>
              </a:rPr>
              <a:t>ga</a:t>
            </a:r>
            <a:r>
              <a:rPr lang="en-GB" altLang="en-US" dirty="0" err="1" smtClean="0">
                <a:cs typeface="Arial" panose="020B0604020202020204" pitchFamily="34" charset="0"/>
              </a:rPr>
              <a:t>el</a:t>
            </a:r>
            <a:r>
              <a:rPr lang="en-GB" altLang="en-US" dirty="0" smtClean="0">
                <a:cs typeface="Arial" panose="020B0604020202020204" pitchFamily="34" charset="0"/>
              </a:rPr>
              <a:t> </a:t>
            </a:r>
            <a:r>
              <a:rPr lang="en-GB" altLang="en-US" dirty="0">
                <a:cs typeface="Arial" panose="020B0604020202020204" pitchFamily="34" charset="0"/>
              </a:rPr>
              <a:t>‘</a:t>
            </a:r>
            <a:r>
              <a:rPr lang="en-GB" altLang="en-US" dirty="0" err="1">
                <a:cs typeface="Arial" panose="020B0604020202020204" pitchFamily="34" charset="0"/>
              </a:rPr>
              <a:t>cynhalydd</a:t>
            </a:r>
            <a:r>
              <a:rPr lang="en-GB" altLang="en-US" dirty="0">
                <a:cs typeface="Arial" panose="020B0604020202020204" pitchFamily="34" charset="0"/>
              </a:rPr>
              <a:t> </a:t>
            </a:r>
            <a:r>
              <a:rPr lang="en-GB" altLang="en-US" dirty="0" err="1">
                <a:cs typeface="Arial" panose="020B0604020202020204" pitchFamily="34" charset="0"/>
              </a:rPr>
              <a:t>dyletswydd</a:t>
            </a:r>
            <a:r>
              <a:rPr lang="en-GB" altLang="en-US" dirty="0">
                <a:cs typeface="Arial" panose="020B0604020202020204" pitchFamily="34" charset="0"/>
              </a:rPr>
              <a:t>’ </a:t>
            </a:r>
            <a:r>
              <a:rPr lang="en-GB" altLang="en-US" dirty="0" err="1">
                <a:cs typeface="Arial" panose="020B0604020202020204" pitchFamily="34" charset="0"/>
              </a:rPr>
              <a:t>sydd</a:t>
            </a:r>
            <a:r>
              <a:rPr lang="en-GB" altLang="en-US" dirty="0">
                <a:cs typeface="Arial" panose="020B0604020202020204" pitchFamily="34" charset="0"/>
              </a:rPr>
              <a:t> </a:t>
            </a:r>
            <a:r>
              <a:rPr lang="en-GB" altLang="en-US" dirty="0" err="1">
                <a:cs typeface="Arial" panose="020B0604020202020204" pitchFamily="34" charset="0"/>
              </a:rPr>
              <a:t>yn</a:t>
            </a:r>
            <a:r>
              <a:rPr lang="en-GB" altLang="en-US" dirty="0">
                <a:cs typeface="Arial" panose="020B0604020202020204" pitchFamily="34" charset="0"/>
              </a:rPr>
              <a:t> </a:t>
            </a:r>
            <a:r>
              <a:rPr lang="en-GB" altLang="en-US" dirty="0" err="1">
                <a:cs typeface="Arial" panose="020B0604020202020204" pitchFamily="34" charset="0"/>
              </a:rPr>
              <a:t>gwybod</a:t>
            </a:r>
            <a:r>
              <a:rPr lang="en-GB" altLang="en-US" dirty="0">
                <a:cs typeface="Arial" panose="020B0604020202020204" pitchFamily="34" charset="0"/>
              </a:rPr>
              <a:t> am </a:t>
            </a:r>
            <a:r>
              <a:rPr lang="en-GB" altLang="en-US" dirty="0" err="1">
                <a:cs typeface="Arial" panose="020B0604020202020204" pitchFamily="34" charset="0"/>
              </a:rPr>
              <a:t>eu</a:t>
            </a:r>
            <a:r>
              <a:rPr lang="en-GB" altLang="en-US" dirty="0">
                <a:cs typeface="Arial" panose="020B0604020202020204" pitchFamily="34" charset="0"/>
              </a:rPr>
              <a:t> </a:t>
            </a:r>
            <a:r>
              <a:rPr lang="en-GB" altLang="en-US" dirty="0" err="1">
                <a:cs typeface="Arial" panose="020B0604020202020204" pitchFamily="34" charset="0"/>
              </a:rPr>
              <a:t>hawliau</a:t>
            </a:r>
            <a:endParaRPr lang="en-GB" altLang="en-US" dirty="0">
              <a:cs typeface="Arial" panose="020B0604020202020204" pitchFamily="34" charset="0"/>
            </a:endParaRPr>
          </a:p>
        </p:txBody>
      </p:sp>
      <p:sp>
        <p:nvSpPr>
          <p:cNvPr id="28675" name="Content Placeholder 3"/>
          <p:cNvSpPr>
            <a:spLocks noGrp="1"/>
          </p:cNvSpPr>
          <p:nvPr>
            <p:ph sz="half" idx="2"/>
          </p:nvPr>
        </p:nvSpPr>
        <p:spPr>
          <a:xfrm>
            <a:off x="6172200" y="3384644"/>
            <a:ext cx="5181600" cy="3147160"/>
          </a:xfrm>
        </p:spPr>
        <p:style>
          <a:lnRef idx="2">
            <a:schemeClr val="accent6"/>
          </a:lnRef>
          <a:fillRef idx="1">
            <a:schemeClr val="lt1"/>
          </a:fillRef>
          <a:effectRef idx="0">
            <a:schemeClr val="accent6"/>
          </a:effectRef>
          <a:fontRef idx="minor">
            <a:schemeClr val="dk1"/>
          </a:fontRef>
        </p:style>
        <p:txBody>
          <a:bodyPr/>
          <a:lstStyle/>
          <a:p>
            <a:r>
              <a:rPr lang="en-GB" altLang="en-US" i="1" dirty="0"/>
              <a:t>In order to access and experience their rights, children need:</a:t>
            </a:r>
          </a:p>
          <a:p>
            <a:r>
              <a:rPr lang="en-GB" altLang="en-US" i="1" dirty="0"/>
              <a:t>To know about their rights</a:t>
            </a:r>
          </a:p>
          <a:p>
            <a:r>
              <a:rPr lang="en-GB" altLang="en-US" i="1" dirty="0"/>
              <a:t>To have ‘duty bearers’ who know about their rights</a:t>
            </a:r>
          </a:p>
        </p:txBody>
      </p:sp>
      <p:pic>
        <p:nvPicPr>
          <p:cNvPr id="6"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75281" y="1961403"/>
            <a:ext cx="2808288"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9204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115EF-83ED-4A1D-9187-795C1CA08DC0}"/>
              </a:ext>
            </a:extLst>
          </p:cNvPr>
          <p:cNvSpPr>
            <a:spLocks noGrp="1"/>
          </p:cNvSpPr>
          <p:nvPr>
            <p:ph type="title"/>
          </p:nvPr>
        </p:nvSpPr>
        <p:spPr/>
        <p:txBody>
          <a:bodyPr>
            <a:normAutofit/>
          </a:bodyPr>
          <a:lstStyle/>
          <a:p>
            <a:pPr algn="ctr">
              <a:defRPr/>
            </a:pPr>
            <a:r>
              <a:rPr lang="en-GB" dirty="0" smtClean="0"/>
              <a:t>       </a:t>
            </a:r>
            <a:r>
              <a:rPr lang="en-GB" dirty="0" err="1" smtClean="0"/>
              <a:t>Gweithredu</a:t>
            </a:r>
            <a:r>
              <a:rPr lang="en-GB" dirty="0" smtClean="0"/>
              <a:t> </a:t>
            </a:r>
            <a:r>
              <a:rPr lang="en-GB" dirty="0" err="1"/>
              <a:t>Hawliau</a:t>
            </a:r>
            <a:r>
              <a:rPr lang="en-GB" dirty="0"/>
              <a:t>       </a:t>
            </a:r>
            <a:br>
              <a:rPr lang="en-GB" dirty="0"/>
            </a:br>
            <a:r>
              <a:rPr lang="en-GB" dirty="0" smtClean="0"/>
              <a:t>Rights </a:t>
            </a:r>
            <a:r>
              <a:rPr lang="en-GB" dirty="0"/>
              <a:t>in Action </a:t>
            </a:r>
            <a:endParaRPr lang="en-US"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pPr indent="-255270"/>
            <a:r>
              <a:rPr lang="en-US" altLang="en-US" dirty="0">
                <a:ea typeface="ＭＳ Ｐゴシック" panose="020B0600070205080204" pitchFamily="34" charset="-128"/>
                <a:cs typeface="Arial"/>
              </a:rPr>
              <a:t>Mae </a:t>
            </a:r>
            <a:r>
              <a:rPr lang="en-US" altLang="en-US" dirty="0" err="1">
                <a:ea typeface="ＭＳ Ｐゴシック" panose="020B0600070205080204" pitchFamily="34" charset="-128"/>
                <a:cs typeface="Arial"/>
              </a:rPr>
              <a:t>hawliau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gosod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allan</a:t>
            </a:r>
            <a:r>
              <a:rPr lang="en-US" altLang="en-US" dirty="0">
                <a:ea typeface="ＭＳ Ｐゴシック" panose="020B0600070205080204" pitchFamily="34" charset="-128"/>
                <a:cs typeface="Arial"/>
              </a:rPr>
              <a:t> </a:t>
            </a:r>
            <a:r>
              <a:rPr lang="en-US" altLang="en-US" dirty="0" err="1" smtClean="0">
                <a:ea typeface="ＭＳ Ｐゴシック" panose="020B0600070205080204" pitchFamily="34" charset="-128"/>
                <a:cs typeface="Arial"/>
              </a:rPr>
              <a:t>disgwyliadau</a:t>
            </a:r>
            <a:r>
              <a:rPr lang="en-US" altLang="en-US" dirty="0" smtClean="0">
                <a:ea typeface="ＭＳ Ｐゴシック" panose="020B0600070205080204" pitchFamily="34" charset="-128"/>
                <a:cs typeface="Arial"/>
              </a:rPr>
              <a:t> </a:t>
            </a:r>
            <a:r>
              <a:rPr lang="en-US" altLang="en-US" dirty="0" err="1">
                <a:cs typeface="Arial"/>
              </a:rPr>
              <a:t>sylfaenol</a:t>
            </a:r>
            <a:endParaRPr lang="en-US" dirty="0">
              <a:cs typeface="Arial"/>
            </a:endParaRPr>
          </a:p>
          <a:p>
            <a:pPr indent="-255270"/>
            <a:r>
              <a:rPr lang="en-US" altLang="en-US" dirty="0" err="1">
                <a:ea typeface="ＭＳ Ｐゴシック" panose="020B0600070205080204" pitchFamily="34" charset="-128"/>
                <a:cs typeface="Arial"/>
              </a:rPr>
              <a:t>Maent</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cynnig</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hyblygrwydd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mabwysiadu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gan</a:t>
            </a:r>
            <a:r>
              <a:rPr lang="en-US" altLang="en-US" dirty="0">
                <a:ea typeface="ＭＳ Ｐゴシック" panose="020B0600070205080204" pitchFamily="34" charset="-128"/>
                <a:cs typeface="Arial"/>
              </a:rPr>
              <a:t> bob </a:t>
            </a:r>
            <a:r>
              <a:rPr lang="en-US" altLang="en-US" dirty="0" err="1">
                <a:ea typeface="ＭＳ Ｐゴシック" panose="020B0600070205080204" pitchFamily="34" charset="-128"/>
                <a:cs typeface="Arial"/>
              </a:rPr>
              <a:t>gwlad</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fewn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cyd-destun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hunain</a:t>
            </a:r>
            <a:r>
              <a:rPr lang="en-US" altLang="en-US" dirty="0">
                <a:ea typeface="ＭＳ Ｐゴシック" panose="020B0600070205080204" pitchFamily="34" charset="-128"/>
                <a:cs typeface="Arial"/>
              </a:rPr>
              <a:t> </a:t>
            </a:r>
            <a:r>
              <a:rPr lang="en-US" altLang="en-US" dirty="0" err="1" smtClean="0">
                <a:ea typeface="ＭＳ Ｐゴシック" panose="020B0600070205080204" pitchFamily="34" charset="-128"/>
                <a:cs typeface="Arial"/>
              </a:rPr>
              <a:t>e.e</a:t>
            </a:r>
            <a:r>
              <a:rPr lang="en-US" altLang="en-US" dirty="0" smtClean="0">
                <a:ea typeface="ＭＳ Ｐゴシック" panose="020B0600070205080204" pitchFamily="34" charset="-128"/>
                <a:cs typeface="Arial"/>
              </a:rPr>
              <a:t> </a:t>
            </a:r>
            <a:r>
              <a:rPr lang="en-US" altLang="en-US" dirty="0" err="1">
                <a:ea typeface="ＭＳ Ｐゴシック" panose="020B0600070205080204" pitchFamily="34" charset="-128"/>
                <a:cs typeface="Arial"/>
              </a:rPr>
              <a:t>diwylliannau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gymunedau</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berthnasol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bob </a:t>
            </a:r>
            <a:r>
              <a:rPr lang="en-US" altLang="en-US" dirty="0" err="1">
                <a:ea typeface="ＭＳ Ｐゴシック" panose="020B0600070205080204" pitchFamily="34" charset="-128"/>
                <a:cs typeface="Arial"/>
              </a:rPr>
              <a:t>lefel</a:t>
            </a:r>
            <a:r>
              <a:rPr lang="en-US" altLang="en-US" dirty="0">
                <a:ea typeface="ＭＳ Ｐゴシック" panose="020B0600070205080204" pitchFamily="34" charset="-128"/>
                <a:cs typeface="Arial"/>
              </a:rPr>
              <a:t> – </a:t>
            </a:r>
            <a:r>
              <a:rPr lang="en-US" altLang="en-US" dirty="0" err="1">
                <a:ea typeface="ＭＳ Ｐゴシック" panose="020B0600070205080204" pitchFamily="34" charset="-128"/>
                <a:cs typeface="Arial"/>
              </a:rPr>
              <a:t>rhyngwladol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cenedlaethol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ysgol</a:t>
            </a:r>
            <a:r>
              <a:rPr lang="en-US" altLang="en-US" dirty="0">
                <a:ea typeface="ＭＳ Ｐゴシック" panose="020B0600070205080204" pitchFamily="34" charset="-128"/>
                <a:cs typeface="Arial"/>
              </a:rPr>
              <a:t>...</a:t>
            </a:r>
          </a:p>
          <a:p>
            <a:pPr marL="109855" indent="0">
              <a:buNone/>
            </a:pPr>
            <a:r>
              <a:rPr lang="en-US" altLang="en-US" dirty="0">
                <a:ea typeface="ＭＳ Ｐゴシック" panose="020B0600070205080204" pitchFamily="34" charset="-128"/>
                <a:cs typeface="Arial"/>
              </a:rPr>
              <a:t>              Jones a Welch, 2010</a:t>
            </a:r>
          </a:p>
          <a:p>
            <a:endParaRPr lang="en-GB" dirty="0"/>
          </a:p>
        </p:txBody>
      </p:sp>
      <p:sp>
        <p:nvSpPr>
          <p:cNvPr id="15365" name="Content Placeholder 4">
            <a:extLst>
              <a:ext uri="{FF2B5EF4-FFF2-40B4-BE49-F238E27FC236}">
                <a16:creationId xmlns:a16="http://schemas.microsoft.com/office/drawing/2014/main" id="{EB0A53D0-9E47-443F-9B65-982EA0F76BB8}"/>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rmAutofit lnSpcReduction="10000"/>
          </a:bodyPr>
          <a:lstStyle/>
          <a:p>
            <a:pPr>
              <a:defRPr/>
            </a:pPr>
            <a:r>
              <a:rPr lang="en-GB" i="1" dirty="0"/>
              <a:t>Rights set out a minimum entitlement. </a:t>
            </a:r>
          </a:p>
          <a:p>
            <a:pPr>
              <a:defRPr/>
            </a:pPr>
            <a:r>
              <a:rPr lang="en-GB" i="1" dirty="0"/>
              <a:t>They also offer flexibility to be adopted by each country according to their own contexts e.g. cultures or communities. </a:t>
            </a:r>
          </a:p>
          <a:p>
            <a:pPr>
              <a:defRPr/>
            </a:pPr>
            <a:r>
              <a:rPr lang="en-GB" i="1" dirty="0"/>
              <a:t>Applies at all levels – international, national, local, school… </a:t>
            </a:r>
          </a:p>
          <a:p>
            <a:pPr marL="109537" indent="0" algn="r">
              <a:buNone/>
              <a:defRPr/>
            </a:pPr>
            <a:r>
              <a:rPr lang="en-GB" dirty="0"/>
              <a:t>Jones and Welch, 2010</a:t>
            </a:r>
          </a:p>
          <a:p>
            <a:pPr indent="-255270"/>
            <a:endParaRPr lang="en-US" altLang="en-US" sz="2400" dirty="0">
              <a:ea typeface="ＭＳ Ｐゴシック" panose="020B0600070205080204" pitchFamily="34" charset="-128"/>
              <a:cs typeface="Arial"/>
            </a:endParaRPr>
          </a:p>
        </p:txBody>
      </p:sp>
    </p:spTree>
    <p:extLst>
      <p:ext uri="{BB962C8B-B14F-4D97-AF65-F5344CB8AC3E}">
        <p14:creationId xmlns:p14="http://schemas.microsoft.com/office/powerpoint/2010/main" val="27530038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2A130-6C2F-4D58-8C8D-0B691C1A12D3}"/>
              </a:ext>
            </a:extLst>
          </p:cNvPr>
          <p:cNvSpPr>
            <a:spLocks noGrp="1"/>
          </p:cNvSpPr>
          <p:nvPr>
            <p:ph type="title"/>
          </p:nvPr>
        </p:nvSpPr>
        <p:spPr/>
        <p:txBody>
          <a:bodyPr>
            <a:normAutofit/>
          </a:bodyPr>
          <a:lstStyle/>
          <a:p>
            <a:pPr algn="ctr">
              <a:defRPr/>
            </a:pPr>
            <a:r>
              <a:rPr lang="en-GB" dirty="0" smtClean="0"/>
              <a:t>                  Y </a:t>
            </a:r>
            <a:r>
              <a:rPr lang="en-GB" dirty="0" err="1"/>
              <a:t>Deinameg</a:t>
            </a:r>
            <a:r>
              <a:rPr lang="en-GB" dirty="0"/>
              <a:t> </a:t>
            </a:r>
            <a:r>
              <a:rPr lang="en-GB" dirty="0" err="1"/>
              <a:t>Hawliau</a:t>
            </a:r>
            <a:r>
              <a:rPr lang="en-GB" dirty="0"/>
              <a:t>       </a:t>
            </a:r>
            <a:r>
              <a:rPr lang="en-GB" dirty="0">
                <a:solidFill>
                  <a:srgbClr val="4E5B6F"/>
                </a:solidFill>
                <a:cs typeface="Arial"/>
              </a:rPr>
              <a:t>         </a:t>
            </a:r>
            <a:r>
              <a:rPr lang="en-GB" dirty="0" smtClean="0">
                <a:solidFill>
                  <a:srgbClr val="4E5B6F"/>
                </a:solidFill>
                <a:cs typeface="Arial"/>
              </a:rPr>
              <a:t/>
            </a:r>
            <a:br>
              <a:rPr lang="en-GB" dirty="0" smtClean="0">
                <a:solidFill>
                  <a:srgbClr val="4E5B6F"/>
                </a:solidFill>
                <a:cs typeface="Arial"/>
              </a:rPr>
            </a:br>
            <a:r>
              <a:rPr lang="en-GB" dirty="0" smtClean="0">
                <a:solidFill>
                  <a:srgbClr val="4E5B6F"/>
                </a:solidFill>
                <a:cs typeface="Arial"/>
              </a:rPr>
              <a:t>T</a:t>
            </a:r>
            <a:r>
              <a:rPr lang="en-GB" dirty="0" smtClean="0"/>
              <a:t>he </a:t>
            </a:r>
            <a:r>
              <a:rPr lang="en-GB" i="1" dirty="0"/>
              <a:t>Rights Dynamic</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pPr indent="-255270"/>
            <a:r>
              <a:rPr lang="en-US" altLang="en-US" dirty="0" err="1">
                <a:ea typeface="ＭＳ Ｐゴシック" panose="020B0600070205080204" pitchFamily="34" charset="-128"/>
                <a:cs typeface="Arial"/>
              </a:rPr>
              <a:t>Datblygiadau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positif</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wedi</a:t>
            </a:r>
            <a:r>
              <a:rPr lang="en-US" altLang="en-US" dirty="0">
                <a:ea typeface="ＭＳ Ｐゴシック" panose="020B0600070205080204" pitchFamily="34" charset="-128"/>
                <a:cs typeface="Arial"/>
              </a:rPr>
              <a:t> </a:t>
            </a:r>
            <a:r>
              <a:rPr lang="en-US" altLang="en-US" dirty="0" err="1" smtClean="0">
                <a:ea typeface="ＭＳ Ｐゴシック" panose="020B0600070205080204" pitchFamily="34" charset="-128"/>
                <a:cs typeface="Arial"/>
              </a:rPr>
              <a:t>deillio</a:t>
            </a:r>
            <a:r>
              <a:rPr lang="en-US" altLang="en-US" dirty="0" smtClean="0">
                <a:ea typeface="ＭＳ Ｐゴシック" panose="020B0600070205080204" pitchFamily="34" charset="-128"/>
                <a:cs typeface="Arial"/>
              </a:rPr>
              <a:t> </a:t>
            </a:r>
            <a:r>
              <a:rPr lang="en-US" altLang="en-US" dirty="0" err="1">
                <a:ea typeface="ＭＳ Ｐゴシック" panose="020B0600070205080204" pitchFamily="34" charset="-128"/>
                <a:cs typeface="Arial"/>
              </a:rPr>
              <a:t>o'r</a:t>
            </a:r>
            <a:r>
              <a:rPr lang="en-US" altLang="en-US" dirty="0">
                <a:ea typeface="ＭＳ Ｐゴシック" panose="020B0600070205080204" pitchFamily="34" charset="-128"/>
                <a:cs typeface="Arial"/>
              </a:rPr>
              <a:t> CCUHP</a:t>
            </a: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darparu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pwysau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weithredu</a:t>
            </a:r>
            <a:r>
              <a:rPr lang="en-US" altLang="en-US" dirty="0">
                <a:ea typeface="ＭＳ Ｐゴシック" panose="020B0600070205080204" pitchFamily="34" charset="-128"/>
                <a:cs typeface="Arial"/>
              </a:rPr>
              <a:t> – </a:t>
            </a:r>
            <a:r>
              <a:rPr lang="en-US" altLang="en-US" dirty="0" smtClean="0">
                <a:ea typeface="ＭＳ Ｐゴシック" panose="020B0600070205080204" pitchFamily="34" charset="-128"/>
                <a:cs typeface="Arial"/>
              </a:rPr>
              <a:t>lifer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hybu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polisi</a:t>
            </a:r>
            <a:r>
              <a:rPr lang="en-US" altLang="en-US" dirty="0">
                <a:ea typeface="ＭＳ Ｐゴシック" panose="020B0600070205080204" pitchFamily="34" charset="-128"/>
                <a:cs typeface="Arial"/>
              </a:rPr>
              <a:t> ac </a:t>
            </a:r>
            <a:r>
              <a:rPr lang="en-US" altLang="en-US" dirty="0" err="1" smtClean="0">
                <a:ea typeface="ＭＳ Ｐゴシック" panose="020B0600070205080204" pitchFamily="34" charset="-128"/>
                <a:cs typeface="Arial"/>
              </a:rPr>
              <a:t>arfer</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llefydd</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darpariaeth</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gyfer</a:t>
            </a:r>
            <a:r>
              <a:rPr lang="en-US" altLang="en-US" dirty="0">
                <a:ea typeface="ＭＳ Ｐゴシック" panose="020B0600070205080204" pitchFamily="34" charset="-128"/>
                <a:cs typeface="Arial"/>
              </a:rPr>
              <a:t> plant</a:t>
            </a: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gallu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hybu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gweithio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gyda</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phlant</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adolygu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gwaith</a:t>
            </a:r>
            <a:endParaRPr lang="en-US" altLang="en-US" dirty="0">
              <a:ea typeface="ＭＳ Ｐゴシック" panose="020B0600070205080204" pitchFamily="34" charset="-128"/>
              <a:cs typeface="Arial"/>
            </a:endParaRPr>
          </a:p>
          <a:p>
            <a:pPr indent="-255270"/>
            <a:r>
              <a:rPr lang="en-US" altLang="en-US" sz="2400" dirty="0" smtClean="0">
                <a:ea typeface="ＭＳ Ｐゴシック" panose="020B0600070205080204" pitchFamily="34" charset="-128"/>
                <a:cs typeface="Arial"/>
              </a:rPr>
              <a:t>Jones a Welch, 2010</a:t>
            </a:r>
          </a:p>
          <a:p>
            <a:endParaRPr lang="en-GB" dirty="0"/>
          </a:p>
        </p:txBody>
      </p:sp>
      <p:sp>
        <p:nvSpPr>
          <p:cNvPr id="17413" name="Content Placeholder 4">
            <a:extLst>
              <a:ext uri="{FF2B5EF4-FFF2-40B4-BE49-F238E27FC236}">
                <a16:creationId xmlns:a16="http://schemas.microsoft.com/office/drawing/2014/main" id="{1B2ED38B-F8EA-40D8-B79C-B5BA23E78523}"/>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Autofit/>
          </a:bodyPr>
          <a:lstStyle/>
          <a:p>
            <a:pPr>
              <a:defRPr/>
            </a:pPr>
            <a:r>
              <a:rPr lang="en-GB" sz="2400" i="1" dirty="0"/>
              <a:t>Positive developments following on from UNCRC.</a:t>
            </a:r>
          </a:p>
          <a:p>
            <a:pPr>
              <a:defRPr/>
            </a:pPr>
            <a:r>
              <a:rPr lang="en-GB" sz="2400" i="1" dirty="0"/>
              <a:t>It “provides a pressure for action” – a lever to promote development in policy and practice. </a:t>
            </a:r>
          </a:p>
          <a:p>
            <a:pPr>
              <a:defRPr/>
            </a:pPr>
            <a:r>
              <a:rPr lang="en-GB" sz="2400" i="1" dirty="0"/>
              <a:t>Creates spaces and provision for children.</a:t>
            </a:r>
          </a:p>
          <a:p>
            <a:pPr>
              <a:defRPr/>
            </a:pPr>
            <a:r>
              <a:rPr lang="en-GB" sz="2400" i="1" dirty="0"/>
              <a:t>Can prompt adults who work with children to review their work. </a:t>
            </a:r>
          </a:p>
          <a:p>
            <a:pPr marL="109537" indent="0" algn="r">
              <a:buNone/>
              <a:defRPr/>
            </a:pPr>
            <a:r>
              <a:rPr lang="en-GB" sz="2000" dirty="0"/>
              <a:t>Jones and Welch, 2010</a:t>
            </a:r>
            <a:endParaRPr lang="en-GB" sz="1800" dirty="0"/>
          </a:p>
          <a:p>
            <a:pPr algn="r">
              <a:defRPr/>
            </a:pPr>
            <a:endParaRPr lang="en-GB" sz="2000" dirty="0"/>
          </a:p>
          <a:p>
            <a:pPr indent="-255270"/>
            <a:endParaRPr lang="en-US" altLang="en-US" sz="2400" dirty="0">
              <a:ea typeface="ＭＳ Ｐゴシック" panose="020B0600070205080204" pitchFamily="34" charset="-128"/>
              <a:cs typeface="Arial"/>
            </a:endParaRPr>
          </a:p>
        </p:txBody>
      </p:sp>
    </p:spTree>
    <p:extLst>
      <p:ext uri="{BB962C8B-B14F-4D97-AF65-F5344CB8AC3E}">
        <p14:creationId xmlns:p14="http://schemas.microsoft.com/office/powerpoint/2010/main" val="2833618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sz="4000" dirty="0" err="1">
                <a:ea typeface="ＭＳ Ｐゴシック" charset="-128"/>
              </a:rPr>
              <a:t>Hawliau</a:t>
            </a:r>
            <a:r>
              <a:rPr lang="en-GB" sz="4000" dirty="0">
                <a:ea typeface="ＭＳ Ｐゴシック" charset="-128"/>
              </a:rPr>
              <a:t> a </a:t>
            </a:r>
            <a:r>
              <a:rPr lang="en-GB" sz="4000" dirty="0" err="1">
                <a:ea typeface="ＭＳ Ｐゴシック" charset="-128"/>
              </a:rPr>
              <a:t>Chyfrifoldebau</a:t>
            </a:r>
            <a:r>
              <a:rPr lang="en-GB" sz="4000" dirty="0">
                <a:ea typeface="ＭＳ Ｐゴシック" charset="-128"/>
              </a:rPr>
              <a:t/>
            </a:r>
            <a:br>
              <a:rPr lang="en-GB" sz="4000" dirty="0">
                <a:ea typeface="ＭＳ Ｐゴシック" charset="-128"/>
              </a:rPr>
            </a:br>
            <a:r>
              <a:rPr lang="en-GB" sz="4000" dirty="0">
                <a:ea typeface="ＭＳ Ｐゴシック" charset="-128"/>
              </a:rPr>
              <a:t>Rights and Duties</a:t>
            </a:r>
            <a:r>
              <a:rPr lang="en-GB" sz="4000" dirty="0"/>
              <a:t>                                   </a:t>
            </a:r>
          </a:p>
        </p:txBody>
      </p:sp>
      <p:sp>
        <p:nvSpPr>
          <p:cNvPr id="29698" name="Rectangle 3"/>
          <p:cNvSpPr>
            <a:spLocks noGrp="1" noChangeArrowheads="1"/>
          </p:cNvSpPr>
          <p:nvPr>
            <p:ph sz="half" idx="1"/>
          </p:nvPr>
        </p:nvSpPr>
        <p:spPr>
          <a:xfrm>
            <a:off x="838200" y="3275462"/>
            <a:ext cx="5181600" cy="3297285"/>
          </a:xfrm>
        </p:spPr>
        <p:style>
          <a:lnRef idx="2">
            <a:schemeClr val="accent5"/>
          </a:lnRef>
          <a:fillRef idx="1">
            <a:schemeClr val="lt1"/>
          </a:fillRef>
          <a:effectRef idx="0">
            <a:schemeClr val="accent5"/>
          </a:effectRef>
          <a:fontRef idx="minor">
            <a:schemeClr val="dk1"/>
          </a:fontRef>
        </p:style>
        <p:txBody>
          <a:bodyPr/>
          <a:lstStyle/>
          <a:p>
            <a:pPr marL="565150" indent="-457200">
              <a:defRPr/>
            </a:pPr>
            <a:r>
              <a:rPr lang="en-GB" altLang="en-US" dirty="0" err="1">
                <a:ea typeface="ＭＳ Ｐゴシック" pitchFamily="34" charset="-128"/>
                <a:cs typeface="Arial" charset="0"/>
              </a:rPr>
              <a:t>Cyfle</a:t>
            </a:r>
            <a:r>
              <a:rPr lang="en-GB" altLang="en-US" dirty="0">
                <a:ea typeface="ＭＳ Ｐゴシック" pitchFamily="34" charset="-128"/>
                <a:cs typeface="Arial" charset="0"/>
              </a:rPr>
              <a:t> </a:t>
            </a:r>
            <a:r>
              <a:rPr lang="en-GB" altLang="en-US" dirty="0" err="1">
                <a:ea typeface="ＭＳ Ｐゴシック" pitchFamily="34" charset="-128"/>
                <a:cs typeface="Arial" charset="0"/>
              </a:rPr>
              <a:t>i</a:t>
            </a:r>
            <a:r>
              <a:rPr lang="en-GB" altLang="en-US" dirty="0">
                <a:ea typeface="ＭＳ Ｐゴシック" pitchFamily="34" charset="-128"/>
                <a:cs typeface="Arial" charset="0"/>
              </a:rPr>
              <a:t> </a:t>
            </a:r>
            <a:r>
              <a:rPr lang="en-GB" altLang="en-US" dirty="0" err="1">
                <a:ea typeface="ＭＳ Ｐゴシック" pitchFamily="34" charset="-128"/>
                <a:cs typeface="Arial" charset="0"/>
              </a:rPr>
              <a:t>ymarfer</a:t>
            </a:r>
            <a:r>
              <a:rPr lang="en-GB" altLang="en-US" dirty="0">
                <a:ea typeface="ＭＳ Ｐゴシック" pitchFamily="34" charset="-128"/>
                <a:cs typeface="Arial" charset="0"/>
              </a:rPr>
              <a:t> </a:t>
            </a:r>
            <a:r>
              <a:rPr lang="en-GB" altLang="en-US" dirty="0" err="1" smtClean="0">
                <a:ea typeface="ＭＳ Ｐゴシック" pitchFamily="34" charset="-128"/>
                <a:cs typeface="Arial" charset="0"/>
              </a:rPr>
              <a:t>eu</a:t>
            </a:r>
            <a:r>
              <a:rPr lang="en-GB" altLang="en-US" dirty="0" smtClean="0">
                <a:ea typeface="ＭＳ Ｐゴシック" pitchFamily="34" charset="-128"/>
                <a:cs typeface="Arial" charset="0"/>
              </a:rPr>
              <a:t> </a:t>
            </a:r>
            <a:r>
              <a:rPr lang="en-GB" altLang="en-US" dirty="0" err="1" smtClean="0">
                <a:ea typeface="ＭＳ Ｐゴシック" pitchFamily="34" charset="-128"/>
                <a:cs typeface="Arial" charset="0"/>
              </a:rPr>
              <a:t>hawliau</a:t>
            </a:r>
            <a:r>
              <a:rPr lang="en-GB" altLang="en-US" dirty="0" smtClean="0">
                <a:ea typeface="ＭＳ Ｐゴシック" pitchFamily="34" charset="-128"/>
                <a:cs typeface="Arial" charset="0"/>
              </a:rPr>
              <a:t> </a:t>
            </a:r>
            <a:r>
              <a:rPr lang="en-GB" altLang="en-US" dirty="0" err="1">
                <a:ea typeface="ＭＳ Ｐゴシック" pitchFamily="34" charset="-128"/>
                <a:cs typeface="Arial" charset="0"/>
              </a:rPr>
              <a:t>mewn</a:t>
            </a:r>
            <a:r>
              <a:rPr lang="en-GB" altLang="en-US" dirty="0">
                <a:ea typeface="ＭＳ Ｐゴシック" pitchFamily="34" charset="-128"/>
                <a:cs typeface="Arial" charset="0"/>
              </a:rPr>
              <a:t> dull </a:t>
            </a:r>
            <a:r>
              <a:rPr lang="en-GB" altLang="en-US" dirty="0" err="1">
                <a:ea typeface="ＭＳ Ｐゴシック" pitchFamily="34" charset="-128"/>
                <a:cs typeface="Arial" charset="0"/>
              </a:rPr>
              <a:t>addas</a:t>
            </a:r>
            <a:r>
              <a:rPr lang="en-GB" altLang="en-US" dirty="0">
                <a:ea typeface="ＭＳ Ｐゴシック" pitchFamily="34" charset="-128"/>
                <a:cs typeface="Arial" charset="0"/>
              </a:rPr>
              <a:t> – </a:t>
            </a:r>
            <a:r>
              <a:rPr lang="en-GB" altLang="en-US" dirty="0" err="1">
                <a:ea typeface="ＭＳ Ｐゴシック" pitchFamily="34" charset="-128"/>
                <a:cs typeface="Arial" charset="0"/>
              </a:rPr>
              <a:t>gyda</a:t>
            </a:r>
            <a:r>
              <a:rPr lang="en-GB" altLang="en-US" dirty="0">
                <a:ea typeface="ＭＳ Ｐゴシック" pitchFamily="34" charset="-128"/>
                <a:cs typeface="Arial" charset="0"/>
              </a:rPr>
              <a:t> </a:t>
            </a:r>
            <a:r>
              <a:rPr lang="en-GB" altLang="en-US" dirty="0" err="1">
                <a:ea typeface="ＭＳ Ｐゴシック" pitchFamily="34" charset="-128"/>
                <a:cs typeface="Arial" charset="0"/>
              </a:rPr>
              <a:t>chefnogaeth</a:t>
            </a:r>
            <a:r>
              <a:rPr lang="en-GB" altLang="en-US" dirty="0">
                <a:ea typeface="ＭＳ Ｐゴシック" pitchFamily="34" charset="-128"/>
                <a:cs typeface="Arial" charset="0"/>
              </a:rPr>
              <a:t> </a:t>
            </a:r>
            <a:r>
              <a:rPr lang="en-GB" altLang="en-US" dirty="0" err="1">
                <a:ea typeface="ＭＳ Ｐゴシック" pitchFamily="34" charset="-128"/>
                <a:cs typeface="Arial" charset="0"/>
              </a:rPr>
              <a:t>sydd</a:t>
            </a:r>
            <a:r>
              <a:rPr lang="en-GB" altLang="en-US" dirty="0">
                <a:ea typeface="ＭＳ Ｐゴシック" pitchFamily="34" charset="-128"/>
                <a:cs typeface="Arial" charset="0"/>
              </a:rPr>
              <a:t> </a:t>
            </a:r>
            <a:r>
              <a:rPr lang="en-GB" altLang="en-US" dirty="0" err="1">
                <a:ea typeface="ＭＳ Ｐゴシック" pitchFamily="34" charset="-128"/>
                <a:cs typeface="Arial" charset="0"/>
              </a:rPr>
              <a:t>yn</a:t>
            </a:r>
            <a:r>
              <a:rPr lang="en-GB" altLang="en-US" dirty="0">
                <a:ea typeface="ＭＳ Ｐゴシック" pitchFamily="34" charset="-128"/>
                <a:cs typeface="Arial" charset="0"/>
              </a:rPr>
              <a:t> </a:t>
            </a:r>
            <a:r>
              <a:rPr lang="en-GB" altLang="en-US" dirty="0" err="1">
                <a:ea typeface="ＭＳ Ｐゴシック" pitchFamily="34" charset="-128"/>
                <a:cs typeface="Arial" charset="0"/>
              </a:rPr>
              <a:t>eu</a:t>
            </a:r>
            <a:r>
              <a:rPr lang="en-GB" altLang="en-US" dirty="0">
                <a:ea typeface="ＭＳ Ｐゴシック" pitchFamily="34" charset="-128"/>
                <a:cs typeface="Arial" charset="0"/>
              </a:rPr>
              <a:t> </a:t>
            </a:r>
            <a:r>
              <a:rPr lang="en-GB" altLang="en-US" dirty="0" err="1">
                <a:ea typeface="ＭＳ Ｐゴシック" pitchFamily="34" charset="-128"/>
                <a:cs typeface="Arial" charset="0"/>
              </a:rPr>
              <a:t>ymrymuso</a:t>
            </a:r>
            <a:endParaRPr lang="en-GB" altLang="en-US" dirty="0">
              <a:ea typeface="ＭＳ Ｐゴシック" pitchFamily="34" charset="-128"/>
              <a:cs typeface="Arial" charset="0"/>
            </a:endParaRPr>
          </a:p>
          <a:p>
            <a:pPr marL="565150" indent="-457200">
              <a:defRPr/>
            </a:pPr>
            <a:r>
              <a:rPr lang="en-GB" altLang="en-US" dirty="0" err="1">
                <a:ea typeface="ＭＳ Ｐゴシック" pitchFamily="34" charset="-128"/>
                <a:cs typeface="Arial" charset="0"/>
              </a:rPr>
              <a:t>Meddyliwch</a:t>
            </a:r>
            <a:r>
              <a:rPr lang="en-GB" altLang="en-US" dirty="0">
                <a:ea typeface="ＭＳ Ｐゴシック" pitchFamily="34" charset="-128"/>
                <a:cs typeface="Arial" charset="0"/>
              </a:rPr>
              <a:t> am </a:t>
            </a:r>
            <a:r>
              <a:rPr lang="en-GB" altLang="en-US" dirty="0" err="1">
                <a:ea typeface="ＭＳ Ｐゴシック" pitchFamily="34" charset="-128"/>
                <a:cs typeface="Arial" charset="0"/>
              </a:rPr>
              <a:t>seiclo</a:t>
            </a:r>
            <a:r>
              <a:rPr lang="en-GB" altLang="en-US" dirty="0">
                <a:ea typeface="ＭＳ Ｐゴシック" pitchFamily="34" charset="-128"/>
                <a:cs typeface="Arial" charset="0"/>
              </a:rPr>
              <a:t>!</a:t>
            </a:r>
          </a:p>
          <a:p>
            <a:pPr marL="565150" indent="-457200">
              <a:defRPr/>
            </a:pPr>
            <a:r>
              <a:rPr lang="en-GB" altLang="en-US" dirty="0" err="1">
                <a:ea typeface="ＭＳ Ｐゴシック" pitchFamily="34" charset="-128"/>
                <a:cs typeface="Arial" charset="0"/>
              </a:rPr>
              <a:t>Dilyniant</a:t>
            </a:r>
            <a:r>
              <a:rPr lang="en-GB" altLang="en-US" dirty="0">
                <a:ea typeface="ＭＳ Ｐゴシック" pitchFamily="34" charset="-128"/>
                <a:cs typeface="Arial" charset="0"/>
              </a:rPr>
              <a:t> o </a:t>
            </a:r>
            <a:r>
              <a:rPr lang="en-GB" altLang="en-US" dirty="0" err="1">
                <a:ea typeface="ＭＳ Ｐゴシック" pitchFamily="34" charset="-128"/>
                <a:cs typeface="Arial" charset="0"/>
              </a:rPr>
              <a:t>dreic</a:t>
            </a:r>
            <a:r>
              <a:rPr lang="en-GB" altLang="en-US" dirty="0">
                <a:ea typeface="ＭＳ Ｐゴシック" pitchFamily="34" charset="-128"/>
                <a:cs typeface="Arial" charset="0"/>
              </a:rPr>
              <a:t> </a:t>
            </a:r>
            <a:r>
              <a:rPr lang="en-GB" altLang="en-US" dirty="0" err="1">
                <a:ea typeface="ＭＳ Ｐゴシック" pitchFamily="34" charset="-128"/>
                <a:cs typeface="Arial" charset="0"/>
              </a:rPr>
              <a:t>i</a:t>
            </a:r>
            <a:r>
              <a:rPr lang="en-GB" altLang="en-US" dirty="0">
                <a:ea typeface="ＭＳ Ｐゴシック" pitchFamily="34" charset="-128"/>
                <a:cs typeface="Arial" charset="0"/>
              </a:rPr>
              <a:t> </a:t>
            </a:r>
            <a:r>
              <a:rPr lang="en-GB" altLang="en-US" dirty="0" err="1">
                <a:ea typeface="ＭＳ Ｐゴシック" pitchFamily="34" charset="-128"/>
                <a:cs typeface="Arial" charset="0"/>
              </a:rPr>
              <a:t>feic</a:t>
            </a:r>
            <a:r>
              <a:rPr lang="en-GB" altLang="en-US" dirty="0">
                <a:ea typeface="ＭＳ Ｐゴシック" pitchFamily="34" charset="-128"/>
                <a:cs typeface="Arial" charset="0"/>
              </a:rPr>
              <a:t> </a:t>
            </a:r>
            <a:r>
              <a:rPr lang="en-GB" altLang="en-US" dirty="0" err="1">
                <a:ea typeface="ＭＳ Ｐゴシック" pitchFamily="34" charset="-128"/>
                <a:cs typeface="Arial" charset="0"/>
              </a:rPr>
              <a:t>gyda</a:t>
            </a:r>
            <a:r>
              <a:rPr lang="en-GB" altLang="en-US" dirty="0">
                <a:ea typeface="ＭＳ Ｐゴシック" pitchFamily="34" charset="-128"/>
                <a:cs typeface="Arial" charset="0"/>
              </a:rPr>
              <a:t> </a:t>
            </a:r>
            <a:r>
              <a:rPr lang="en-GB" altLang="en-US" dirty="0" err="1">
                <a:ea typeface="ＭＳ Ｐゴシック" pitchFamily="34" charset="-128"/>
                <a:cs typeface="Arial" charset="0"/>
              </a:rPr>
              <a:t>sefydlwyr</a:t>
            </a:r>
            <a:r>
              <a:rPr lang="en-GB" altLang="en-US" dirty="0">
                <a:ea typeface="ＭＳ Ｐゴシック" pitchFamily="34" charset="-128"/>
                <a:cs typeface="Arial" charset="0"/>
              </a:rPr>
              <a:t> </a:t>
            </a:r>
            <a:r>
              <a:rPr lang="en-GB" altLang="en-US" dirty="0" err="1">
                <a:ea typeface="ＭＳ Ｐゴシック" pitchFamily="34" charset="-128"/>
                <a:cs typeface="Arial" charset="0"/>
              </a:rPr>
              <a:t>i</a:t>
            </a:r>
            <a:r>
              <a:rPr lang="en-GB" altLang="en-US" dirty="0">
                <a:ea typeface="ＭＳ Ｐゴシック" pitchFamily="34" charset="-128"/>
                <a:cs typeface="Arial" charset="0"/>
              </a:rPr>
              <a:t> BMX a </a:t>
            </a:r>
            <a:r>
              <a:rPr lang="en-GB" altLang="en-US" dirty="0" err="1">
                <a:ea typeface="ＭＳ Ｐゴシック" pitchFamily="34" charset="-128"/>
                <a:cs typeface="Arial" charset="0"/>
              </a:rPr>
              <a:t>beic</a:t>
            </a:r>
            <a:r>
              <a:rPr lang="en-GB" altLang="en-US" dirty="0">
                <a:ea typeface="ＭＳ Ｐゴシック" pitchFamily="34" charset="-128"/>
                <a:cs typeface="Arial" charset="0"/>
              </a:rPr>
              <a:t> </a:t>
            </a:r>
            <a:r>
              <a:rPr lang="en-GB" altLang="en-US" dirty="0" err="1">
                <a:ea typeface="ＭＳ Ｐゴシック" pitchFamily="34" charset="-128"/>
                <a:cs typeface="Arial" charset="0"/>
              </a:rPr>
              <a:t>rasio</a:t>
            </a:r>
            <a:endParaRPr lang="en-GB" altLang="en-US" dirty="0">
              <a:ea typeface="ＭＳ Ｐゴシック" pitchFamily="34" charset="-128"/>
              <a:cs typeface="Arial" charset="0"/>
            </a:endParaRPr>
          </a:p>
          <a:p>
            <a:pPr marL="565150" indent="-457200">
              <a:defRPr/>
            </a:pPr>
            <a:endParaRPr lang="en-GB" altLang="en-US" dirty="0">
              <a:ea typeface="ＭＳ Ｐゴシック" pitchFamily="34" charset="-128"/>
              <a:cs typeface="Arial" charset="0"/>
            </a:endParaRPr>
          </a:p>
        </p:txBody>
      </p:sp>
      <p:sp>
        <p:nvSpPr>
          <p:cNvPr id="21507" name="Content Placeholder 3"/>
          <p:cNvSpPr>
            <a:spLocks noGrp="1"/>
          </p:cNvSpPr>
          <p:nvPr>
            <p:ph sz="half" idx="2"/>
          </p:nvPr>
        </p:nvSpPr>
        <p:spPr>
          <a:xfrm>
            <a:off x="6172200" y="3275461"/>
            <a:ext cx="5181600" cy="3297286"/>
          </a:xfrm>
        </p:spPr>
        <p:style>
          <a:lnRef idx="2">
            <a:schemeClr val="accent6"/>
          </a:lnRef>
          <a:fillRef idx="1">
            <a:schemeClr val="lt1"/>
          </a:fillRef>
          <a:effectRef idx="0">
            <a:schemeClr val="accent6"/>
          </a:effectRef>
          <a:fontRef idx="minor">
            <a:schemeClr val="dk1"/>
          </a:fontRef>
        </p:style>
        <p:txBody>
          <a:bodyPr/>
          <a:lstStyle/>
          <a:p>
            <a:pPr>
              <a:defRPr/>
            </a:pPr>
            <a:r>
              <a:rPr lang="en-GB" sz="2400" i="1" dirty="0">
                <a:ea typeface="ＭＳ Ｐゴシック" charset="-128"/>
              </a:rPr>
              <a:t>Chance to practice exercising their rights in an ‘appropriate’ manner – with support that empowers them.</a:t>
            </a:r>
          </a:p>
          <a:p>
            <a:pPr>
              <a:defRPr/>
            </a:pPr>
            <a:r>
              <a:rPr lang="en-GB" sz="2400" i="1" dirty="0">
                <a:ea typeface="ＭＳ Ｐゴシック" charset="-128"/>
              </a:rPr>
              <a:t>Think cycling! </a:t>
            </a:r>
          </a:p>
          <a:p>
            <a:pPr>
              <a:defRPr/>
            </a:pPr>
            <a:r>
              <a:rPr lang="en-GB" sz="2400" i="1" dirty="0">
                <a:ea typeface="ＭＳ Ｐゴシック" charset="-128"/>
              </a:rPr>
              <a:t>Progression from a sit-on to a tricycle to bicycle with stabilisers to a BMX and road racer.</a:t>
            </a:r>
          </a:p>
          <a:p>
            <a:pPr marL="109537" indent="0">
              <a:buNone/>
              <a:defRPr/>
            </a:pPr>
            <a:endParaRPr lang="en-GB" dirty="0">
              <a:ea typeface="ＭＳ Ｐゴシック" charset="-128"/>
            </a:endParaRPr>
          </a:p>
          <a:p>
            <a:pPr>
              <a:defRPr/>
            </a:pPr>
            <a:endParaRPr lang="en-US" altLang="en-US" i="1" dirty="0">
              <a:ea typeface="ＭＳ Ｐゴシック" panose="020B0600070205080204" pitchFamily="34" charset="-128"/>
            </a:endParaRPr>
          </a:p>
        </p:txBody>
      </p:sp>
      <p:pic>
        <p:nvPicPr>
          <p:cNvPr id="29701"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36024" y="1699259"/>
            <a:ext cx="2099788" cy="1379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473069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rtlCol="0">
            <a:normAutofit/>
          </a:bodyPr>
          <a:lstStyle/>
          <a:p>
            <a:pPr algn="ctr">
              <a:defRPr/>
            </a:pPr>
            <a:r>
              <a:rPr lang="en-GB" sz="3600" dirty="0" err="1" smtClean="0"/>
              <a:t>Cyfrifoldebau</a:t>
            </a:r>
            <a:r>
              <a:rPr lang="en-GB" sz="3600" dirty="0" smtClean="0"/>
              <a:t> </a:t>
            </a:r>
            <a:r>
              <a:rPr lang="en-GB" sz="3600" dirty="0" err="1"/>
              <a:t>unigol</a:t>
            </a:r>
            <a:r>
              <a:rPr lang="en-GB" sz="3600" dirty="0"/>
              <a:t> v </a:t>
            </a:r>
            <a:r>
              <a:rPr lang="en-GB" sz="3600" dirty="0" err="1"/>
              <a:t>yr</a:t>
            </a:r>
            <a:r>
              <a:rPr lang="en-GB" sz="3600" dirty="0"/>
              <a:t> </a:t>
            </a:r>
            <a:r>
              <a:rPr lang="en-GB" sz="3600" dirty="0" err="1"/>
              <a:t>angen</a:t>
            </a:r>
            <a:r>
              <a:rPr lang="en-GB" sz="3600" dirty="0"/>
              <a:t> am </a:t>
            </a:r>
            <a:r>
              <a:rPr lang="en-GB" sz="3600" dirty="0" err="1"/>
              <a:t>ddiogelu</a:t>
            </a:r>
            <a:r>
              <a:rPr lang="en-GB" sz="3600" dirty="0"/>
              <a:t/>
            </a:r>
            <a:br>
              <a:rPr lang="en-GB" sz="3600" dirty="0"/>
            </a:br>
            <a:r>
              <a:rPr lang="en-GB" sz="3600" dirty="0"/>
              <a:t>Individual responsibilities v Need for protection</a:t>
            </a:r>
          </a:p>
        </p:txBody>
      </p:sp>
      <p:sp>
        <p:nvSpPr>
          <p:cNvPr id="31746" name="Rectangle 3"/>
          <p:cNvSpPr>
            <a:spLocks noGrp="1" noChangeArrowheads="1"/>
          </p:cNvSpPr>
          <p:nvPr>
            <p:ph sz="half" idx="1"/>
          </p:nvPr>
        </p:nvSpPr>
        <p:spPr>
          <a:xfrm>
            <a:off x="838200" y="1825625"/>
            <a:ext cx="5181600" cy="4670708"/>
          </a:xfrm>
        </p:spPr>
        <p:style>
          <a:lnRef idx="2">
            <a:schemeClr val="accent5"/>
          </a:lnRef>
          <a:fillRef idx="1">
            <a:schemeClr val="lt1"/>
          </a:fillRef>
          <a:effectRef idx="0">
            <a:schemeClr val="accent5"/>
          </a:effectRef>
          <a:fontRef idx="minor">
            <a:schemeClr val="dk1"/>
          </a:fontRef>
        </p:style>
        <p:txBody>
          <a:bodyPr>
            <a:normAutofit lnSpcReduction="10000"/>
          </a:bodyPr>
          <a:lstStyle/>
          <a:p>
            <a:pPr marL="565150" indent="-457200"/>
            <a:r>
              <a:rPr lang="en-GB" altLang="en-US" dirty="0" smtClean="0">
                <a:ea typeface="ＭＳ Ｐゴシック" pitchFamily="34" charset="-128"/>
              </a:rPr>
              <a:t>Pan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parchu</a:t>
            </a:r>
            <a:r>
              <a:rPr lang="en-GB" altLang="en-US" dirty="0">
                <a:ea typeface="ＭＳ Ｐゴシック" pitchFamily="34" charset="-128"/>
              </a:rPr>
              <a:t> </a:t>
            </a:r>
            <a:r>
              <a:rPr lang="en-GB" altLang="en-US" dirty="0" err="1">
                <a:ea typeface="ＭＳ Ｐゴシック" pitchFamily="34" charset="-128"/>
              </a:rPr>
              <a:t>galluoedd</a:t>
            </a:r>
            <a:r>
              <a:rPr lang="en-GB" altLang="en-US" dirty="0">
                <a:ea typeface="ＭＳ Ｐゴシック" pitchFamily="34" charset="-128"/>
              </a:rPr>
              <a:t> a </a:t>
            </a:r>
            <a:r>
              <a:rPr lang="en-GB" altLang="en-US" dirty="0" err="1">
                <a:ea typeface="ＭＳ Ｐゴシック" pitchFamily="34" charset="-128"/>
              </a:rPr>
              <a:t>medrau</a:t>
            </a:r>
            <a:r>
              <a:rPr lang="en-GB" altLang="en-US" dirty="0">
                <a:ea typeface="ＭＳ Ｐゴシック" pitchFamily="34" charset="-128"/>
              </a:rPr>
              <a:t> plant </a:t>
            </a:r>
            <a:r>
              <a:rPr lang="en-GB" altLang="en-US" dirty="0" err="1">
                <a:ea typeface="ＭＳ Ｐゴシック" pitchFamily="34" charset="-128"/>
              </a:rPr>
              <a:t>sydd</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datblygu</a:t>
            </a:r>
            <a:r>
              <a:rPr lang="en-GB" altLang="en-US" dirty="0">
                <a:ea typeface="ＭＳ Ｐゴシック" pitchFamily="34" charset="-128"/>
              </a:rPr>
              <a:t> </a:t>
            </a:r>
            <a:r>
              <a:rPr lang="en-GB" altLang="en-US" dirty="0" err="1">
                <a:ea typeface="ＭＳ Ｐゴシック" pitchFamily="34" charset="-128"/>
              </a:rPr>
              <a:t>a’r</a:t>
            </a:r>
            <a:r>
              <a:rPr lang="en-GB" altLang="en-US" dirty="0">
                <a:ea typeface="ＭＳ Ｐゴシック" pitchFamily="34" charset="-128"/>
              </a:rPr>
              <a:t> </a:t>
            </a:r>
            <a:r>
              <a:rPr lang="en-GB" altLang="en-US" dirty="0" err="1">
                <a:ea typeface="ＭＳ Ｐゴシック" pitchFamily="34" charset="-128"/>
              </a:rPr>
              <a:t>gallu</a:t>
            </a:r>
            <a:r>
              <a:rPr lang="en-GB" altLang="en-US" dirty="0">
                <a:ea typeface="ＭＳ Ｐゴシック" pitchFamily="34" charset="-128"/>
              </a:rPr>
              <a:t> </a:t>
            </a:r>
            <a:r>
              <a:rPr lang="en-GB" altLang="en-US" dirty="0" err="1" smtClean="0">
                <a:ea typeface="ＭＳ Ｐゴシック" pitchFamily="34" charset="-128"/>
              </a:rPr>
              <a:t>i</a:t>
            </a:r>
            <a:r>
              <a:rPr lang="en-GB" altLang="en-US" dirty="0" smtClean="0">
                <a:ea typeface="ＭＳ Ｐゴシック" pitchFamily="34" charset="-128"/>
              </a:rPr>
              <a:t> </a:t>
            </a:r>
            <a:r>
              <a:rPr lang="en-GB" altLang="en-US" dirty="0" err="1">
                <a:ea typeface="ＭＳ Ｐゴシック" pitchFamily="34" charset="-128"/>
              </a:rPr>
              <a:t>fod</a:t>
            </a:r>
            <a:r>
              <a:rPr lang="en-GB" altLang="en-US" dirty="0">
                <a:ea typeface="ＭＳ Ｐゴシック" pitchFamily="34" charset="-128"/>
              </a:rPr>
              <a:t> </a:t>
            </a:r>
            <a:r>
              <a:rPr lang="en-GB" altLang="en-US" dirty="0" err="1">
                <a:ea typeface="ＭＳ Ｐゴシック" pitchFamily="34" charset="-128"/>
              </a:rPr>
              <a:t>yn</a:t>
            </a:r>
            <a:r>
              <a:rPr lang="en-GB" altLang="en-US" dirty="0">
                <a:ea typeface="ＭＳ Ｐゴシック" pitchFamily="34" charset="-128"/>
              </a:rPr>
              <a:t> </a:t>
            </a:r>
            <a:r>
              <a:rPr lang="en-GB" altLang="en-US" dirty="0" err="1">
                <a:ea typeface="ＭＳ Ｐゴシック" pitchFamily="34" charset="-128"/>
              </a:rPr>
              <a:t>annibynnol</a:t>
            </a:r>
            <a:r>
              <a:rPr lang="en-GB" altLang="en-US" dirty="0">
                <a:ea typeface="ＭＳ Ｐゴシック" pitchFamily="34" charset="-128"/>
              </a:rPr>
              <a:t> </a:t>
            </a:r>
            <a:r>
              <a:rPr lang="en-GB" altLang="en-US" dirty="0" err="1">
                <a:ea typeface="ＭＳ Ｐゴシック" pitchFamily="34" charset="-128"/>
              </a:rPr>
              <a:t>mae</a:t>
            </a:r>
            <a:r>
              <a:rPr lang="en-GB" altLang="en-US" dirty="0">
                <a:ea typeface="ＭＳ Ｐゴシック" pitchFamily="34" charset="-128"/>
              </a:rPr>
              <a:t> </a:t>
            </a:r>
            <a:r>
              <a:rPr lang="en-GB" altLang="en-US" dirty="0" err="1">
                <a:ea typeface="ＭＳ Ｐゴシック" pitchFamily="34" charset="-128"/>
              </a:rPr>
              <a:t>angen</a:t>
            </a:r>
            <a:r>
              <a:rPr lang="en-GB" altLang="en-US" dirty="0">
                <a:ea typeface="ＭＳ Ｐゴシック" pitchFamily="34" charset="-128"/>
              </a:rPr>
              <a:t> </a:t>
            </a:r>
            <a:r>
              <a:rPr lang="en-GB" altLang="en-US" dirty="0" err="1">
                <a:ea typeface="ＭＳ Ｐゴシック" pitchFamily="34" charset="-128"/>
              </a:rPr>
              <a:t>cydbwyso</a:t>
            </a:r>
            <a:r>
              <a:rPr lang="en-GB" altLang="en-US" dirty="0">
                <a:ea typeface="ＭＳ Ｐゴシック" pitchFamily="34" charset="-128"/>
              </a:rPr>
              <a:t> </a:t>
            </a:r>
            <a:r>
              <a:rPr lang="en-GB" altLang="en-US" dirty="0" err="1">
                <a:ea typeface="ＭＳ Ｐゴシック" pitchFamily="34" charset="-128"/>
              </a:rPr>
              <a:t>ffactorau</a:t>
            </a:r>
            <a:r>
              <a:rPr lang="en-GB" altLang="en-US" dirty="0">
                <a:ea typeface="ＭＳ Ｐゴシック" pitchFamily="34" charset="-128"/>
              </a:rPr>
              <a:t> </a:t>
            </a:r>
            <a:r>
              <a:rPr lang="en-GB" altLang="en-US" dirty="0" err="1" smtClean="0">
                <a:ea typeface="ＭＳ Ｐゴシック" pitchFamily="34" charset="-128"/>
              </a:rPr>
              <a:t>gwahanol</a:t>
            </a:r>
            <a:endParaRPr lang="en-GB" altLang="en-US" dirty="0" smtClean="0">
              <a:ea typeface="ＭＳ Ｐゴシック" pitchFamily="34" charset="-128"/>
            </a:endParaRPr>
          </a:p>
          <a:p>
            <a:pPr marL="1022350" lvl="1" indent="-457200"/>
            <a:r>
              <a:rPr lang="en-GB" altLang="en-US" dirty="0" err="1" smtClean="0">
                <a:cs typeface="Arial" panose="020B0604020202020204" pitchFamily="34" charset="0"/>
              </a:rPr>
              <a:t>Personoliaeth</a:t>
            </a:r>
            <a:r>
              <a:rPr lang="en-GB" altLang="en-US" dirty="0" smtClean="0">
                <a:cs typeface="Arial" panose="020B0604020202020204" pitchFamily="34" charset="0"/>
              </a:rPr>
              <a:t> a </a:t>
            </a:r>
            <a:r>
              <a:rPr lang="en-GB" altLang="en-US" dirty="0" err="1" smtClean="0">
                <a:cs typeface="Arial" panose="020B0604020202020204" pitchFamily="34" charset="0"/>
              </a:rPr>
              <a:t>chryfderau’r</a:t>
            </a:r>
            <a:r>
              <a:rPr lang="en-GB" altLang="en-US" dirty="0" smtClean="0">
                <a:cs typeface="Arial" panose="020B0604020202020204" pitchFamily="34" charset="0"/>
              </a:rPr>
              <a:t> </a:t>
            </a:r>
            <a:r>
              <a:rPr lang="en-GB" altLang="en-US" dirty="0" err="1" smtClean="0">
                <a:cs typeface="Arial" panose="020B0604020202020204" pitchFamily="34" charset="0"/>
              </a:rPr>
              <a:t>plentyn</a:t>
            </a:r>
            <a:endParaRPr lang="en-GB" altLang="en-US" dirty="0" smtClean="0">
              <a:cs typeface="Arial" panose="020B0604020202020204" pitchFamily="34" charset="0"/>
            </a:endParaRPr>
          </a:p>
          <a:p>
            <a:pPr marL="1022350" lvl="1" indent="-457200"/>
            <a:r>
              <a:rPr lang="en-GB" altLang="en-US" dirty="0" err="1" smtClean="0">
                <a:cs typeface="Arial" panose="020B0604020202020204" pitchFamily="34" charset="0"/>
              </a:rPr>
              <a:t>Lefel</a:t>
            </a:r>
            <a:r>
              <a:rPr lang="en-GB" altLang="en-US" dirty="0" smtClean="0">
                <a:cs typeface="Arial" panose="020B0604020202020204" pitchFamily="34" charset="0"/>
              </a:rPr>
              <a:t> y </a:t>
            </a:r>
            <a:r>
              <a:rPr lang="en-GB" altLang="en-US" dirty="0" err="1" smtClean="0">
                <a:cs typeface="Arial" panose="020B0604020202020204" pitchFamily="34" charset="0"/>
              </a:rPr>
              <a:t>gefnogaeth</a:t>
            </a:r>
            <a:r>
              <a:rPr lang="en-GB" altLang="en-US" dirty="0" smtClean="0">
                <a:cs typeface="Arial" panose="020B0604020202020204" pitchFamily="34" charset="0"/>
              </a:rPr>
              <a:t> </a:t>
            </a:r>
            <a:r>
              <a:rPr lang="en-GB" altLang="en-US" dirty="0" err="1" smtClean="0">
                <a:cs typeface="Arial" panose="020B0604020202020204" pitchFamily="34" charset="0"/>
              </a:rPr>
              <a:t>gan</a:t>
            </a:r>
            <a:r>
              <a:rPr lang="en-GB" altLang="en-US" dirty="0" smtClean="0">
                <a:cs typeface="Arial" panose="020B0604020202020204" pitchFamily="34" charset="0"/>
              </a:rPr>
              <a:t> </a:t>
            </a:r>
            <a:r>
              <a:rPr lang="en-GB" altLang="en-US" dirty="0" err="1" smtClean="0">
                <a:cs typeface="Arial" panose="020B0604020202020204" pitchFamily="34" charset="0"/>
              </a:rPr>
              <a:t>oedolion</a:t>
            </a:r>
            <a:r>
              <a:rPr lang="en-GB" altLang="en-US" dirty="0" smtClean="0">
                <a:cs typeface="Arial" panose="020B0604020202020204" pitchFamily="34" charset="0"/>
              </a:rPr>
              <a:t> </a:t>
            </a:r>
            <a:r>
              <a:rPr lang="en-GB" altLang="en-US" dirty="0" err="1" smtClean="0">
                <a:cs typeface="Arial" panose="020B0604020202020204" pitchFamily="34" charset="0"/>
              </a:rPr>
              <a:t>allweddol</a:t>
            </a:r>
            <a:endParaRPr lang="en-GB" altLang="en-US" dirty="0" smtClean="0">
              <a:cs typeface="Arial" panose="020B0604020202020204" pitchFamily="34" charset="0"/>
            </a:endParaRPr>
          </a:p>
          <a:p>
            <a:pPr marL="1022350" lvl="1" indent="-457200"/>
            <a:r>
              <a:rPr lang="en-GB" altLang="en-US" dirty="0" err="1" smtClean="0">
                <a:cs typeface="Arial" panose="020B0604020202020204" pitchFamily="34" charset="0"/>
              </a:rPr>
              <a:t>Graddau’r</a:t>
            </a:r>
            <a:r>
              <a:rPr lang="en-GB" altLang="en-US" dirty="0" smtClean="0">
                <a:cs typeface="Arial" panose="020B0604020202020204" pitchFamily="34" charset="0"/>
              </a:rPr>
              <a:t> </a:t>
            </a:r>
            <a:r>
              <a:rPr lang="en-GB" altLang="en-US" dirty="0" err="1" smtClean="0">
                <a:cs typeface="Arial" panose="020B0604020202020204" pitchFamily="34" charset="0"/>
              </a:rPr>
              <a:t>rheolaeth</a:t>
            </a:r>
            <a:r>
              <a:rPr lang="en-GB" altLang="en-US" dirty="0" smtClean="0">
                <a:cs typeface="Arial" panose="020B0604020202020204" pitchFamily="34" charset="0"/>
              </a:rPr>
              <a:t> a </a:t>
            </a:r>
            <a:r>
              <a:rPr lang="en-GB" altLang="en-US" dirty="0" err="1" smtClean="0">
                <a:cs typeface="Arial" panose="020B0604020202020204" pitchFamily="34" charset="0"/>
              </a:rPr>
              <a:t>brofir</a:t>
            </a:r>
            <a:r>
              <a:rPr lang="en-GB" altLang="en-US" dirty="0" smtClean="0">
                <a:cs typeface="Arial" panose="020B0604020202020204" pitchFamily="34" charset="0"/>
              </a:rPr>
              <a:t> </a:t>
            </a:r>
            <a:r>
              <a:rPr lang="en-GB" altLang="en-US" dirty="0" err="1" smtClean="0">
                <a:cs typeface="Arial" panose="020B0604020202020204" pitchFamily="34" charset="0"/>
              </a:rPr>
              <a:t>gan</a:t>
            </a:r>
            <a:r>
              <a:rPr lang="en-GB" altLang="en-US" dirty="0" smtClean="0">
                <a:cs typeface="Arial" panose="020B0604020202020204" pitchFamily="34" charset="0"/>
              </a:rPr>
              <a:t> y </a:t>
            </a:r>
            <a:r>
              <a:rPr lang="en-GB" altLang="en-US" dirty="0" err="1" smtClean="0">
                <a:cs typeface="Arial" panose="020B0604020202020204" pitchFamily="34" charset="0"/>
              </a:rPr>
              <a:t>plentyn</a:t>
            </a:r>
            <a:endParaRPr lang="en-GB" altLang="en-US" dirty="0" smtClean="0">
              <a:cs typeface="Arial" panose="020B0604020202020204" pitchFamily="34" charset="0"/>
            </a:endParaRPr>
          </a:p>
          <a:p>
            <a:pPr marL="1022350" lvl="1" indent="-457200"/>
            <a:r>
              <a:rPr lang="en-GB" altLang="en-US" dirty="0" err="1" smtClean="0">
                <a:cs typeface="Arial" panose="020B0604020202020204" pitchFamily="34" charset="0"/>
              </a:rPr>
              <a:t>Derbyniad</a:t>
            </a:r>
            <a:r>
              <a:rPr lang="en-GB" altLang="en-US" dirty="0" smtClean="0">
                <a:cs typeface="Arial" panose="020B0604020202020204" pitchFamily="34" charset="0"/>
              </a:rPr>
              <a:t> </a:t>
            </a:r>
            <a:r>
              <a:rPr lang="en-GB" altLang="en-US" dirty="0" err="1" smtClean="0">
                <a:cs typeface="Arial" panose="020B0604020202020204" pitchFamily="34" charset="0"/>
              </a:rPr>
              <a:t>cymdeithasol</a:t>
            </a:r>
            <a:r>
              <a:rPr lang="en-GB" altLang="en-US" dirty="0" smtClean="0">
                <a:cs typeface="Arial" panose="020B0604020202020204" pitchFamily="34" charset="0"/>
              </a:rPr>
              <a:t> a </a:t>
            </a:r>
            <a:r>
              <a:rPr lang="en-GB" altLang="en-US" dirty="0" err="1" smtClean="0">
                <a:cs typeface="Arial" panose="020B0604020202020204" pitchFamily="34" charset="0"/>
              </a:rPr>
              <a:t>diwylliannol</a:t>
            </a:r>
            <a:endParaRPr lang="en-GB" altLang="en-US" dirty="0" smtClean="0">
              <a:cs typeface="Arial" panose="020B0604020202020204" pitchFamily="34" charset="0"/>
            </a:endParaRPr>
          </a:p>
          <a:p>
            <a:pPr marL="908050" lvl="1" indent="-342900">
              <a:defRPr/>
            </a:pPr>
            <a:endParaRPr lang="en-GB" altLang="en-US" sz="2000" dirty="0">
              <a:ea typeface="ＭＳ Ｐゴシック" pitchFamily="34" charset="-128"/>
            </a:endParaRPr>
          </a:p>
        </p:txBody>
      </p:sp>
      <p:sp>
        <p:nvSpPr>
          <p:cNvPr id="21507" name="Content Placeholder 3"/>
          <p:cNvSpPr>
            <a:spLocks noGrp="1"/>
          </p:cNvSpPr>
          <p:nvPr>
            <p:ph sz="half" idx="2"/>
          </p:nvPr>
        </p:nvSpPr>
        <p:spPr>
          <a:xfrm>
            <a:off x="6172200" y="1825624"/>
            <a:ext cx="5181600" cy="4670709"/>
          </a:xfrm>
        </p:spPr>
        <p:style>
          <a:lnRef idx="2">
            <a:schemeClr val="accent6"/>
          </a:lnRef>
          <a:fillRef idx="1">
            <a:schemeClr val="lt1"/>
          </a:fillRef>
          <a:effectRef idx="0">
            <a:schemeClr val="accent6"/>
          </a:effectRef>
          <a:fontRef idx="minor">
            <a:schemeClr val="dk1"/>
          </a:fontRef>
        </p:style>
        <p:txBody>
          <a:bodyPr>
            <a:normAutofit lnSpcReduction="10000"/>
          </a:bodyPr>
          <a:lstStyle/>
          <a:p>
            <a:pPr>
              <a:defRPr/>
            </a:pPr>
            <a:r>
              <a:rPr lang="en-GB" i="1" dirty="0" smtClean="0">
                <a:ea typeface="ＭＳ Ｐゴシック" charset="-128"/>
                <a:cs typeface="Arial" pitchFamily="34" charset="0"/>
              </a:rPr>
              <a:t>When respecting children’s </a:t>
            </a:r>
            <a:r>
              <a:rPr lang="en-GB" i="1" dirty="0">
                <a:ea typeface="ＭＳ Ｐゴシック" charset="-128"/>
                <a:cs typeface="Arial" pitchFamily="34" charset="0"/>
              </a:rPr>
              <a:t>growing </a:t>
            </a:r>
            <a:r>
              <a:rPr lang="en-GB" i="1" dirty="0" smtClean="0">
                <a:ea typeface="ＭＳ Ｐゴシック" charset="-128"/>
                <a:cs typeface="Arial" pitchFamily="34" charset="0"/>
              </a:rPr>
              <a:t>capacities/ capabilities </a:t>
            </a:r>
            <a:r>
              <a:rPr lang="en-GB" i="1" dirty="0">
                <a:ea typeface="ＭＳ Ｐゴシック" charset="-128"/>
                <a:cs typeface="Arial" pitchFamily="34" charset="0"/>
              </a:rPr>
              <a:t>and ability to act independently you need to balance different factors.</a:t>
            </a:r>
          </a:p>
          <a:p>
            <a:pPr lvl="1">
              <a:defRPr/>
            </a:pPr>
            <a:r>
              <a:rPr lang="en-GB" i="1" dirty="0">
                <a:ea typeface="ＭＳ Ｐゴシック" charset="-128"/>
                <a:cs typeface="Arial" pitchFamily="34" charset="0"/>
              </a:rPr>
              <a:t>The child’s personality and strengths</a:t>
            </a:r>
          </a:p>
          <a:p>
            <a:pPr lvl="1">
              <a:defRPr/>
            </a:pPr>
            <a:r>
              <a:rPr lang="en-GB" i="1" dirty="0">
                <a:ea typeface="ＭＳ Ｐゴシック" charset="-128"/>
                <a:cs typeface="Arial" pitchFamily="34" charset="0"/>
              </a:rPr>
              <a:t>The level of support from key adults</a:t>
            </a:r>
          </a:p>
          <a:p>
            <a:pPr lvl="1">
              <a:defRPr/>
            </a:pPr>
            <a:r>
              <a:rPr lang="en-GB" i="1" dirty="0">
                <a:ea typeface="ＭＳ Ｐゴシック" charset="-128"/>
                <a:cs typeface="Arial" pitchFamily="34" charset="0"/>
              </a:rPr>
              <a:t>The degree of agency (control) experienced by the child</a:t>
            </a:r>
          </a:p>
          <a:p>
            <a:pPr lvl="1">
              <a:defRPr/>
            </a:pPr>
            <a:r>
              <a:rPr lang="en-GB" i="1" dirty="0">
                <a:ea typeface="ＭＳ Ｐゴシック" charset="-128"/>
                <a:cs typeface="Arial" pitchFamily="34" charset="0"/>
              </a:rPr>
              <a:t>Social and cultural acceptance</a:t>
            </a:r>
          </a:p>
          <a:p>
            <a:pPr marL="457200" lvl="1" indent="0">
              <a:buNone/>
              <a:defRPr/>
            </a:pPr>
            <a:endParaRPr lang="en-US" dirty="0">
              <a:ea typeface="ＭＳ Ｐゴシック" charset="-128"/>
              <a:cs typeface="Arial" pitchFamily="34" charset="0"/>
            </a:endParaRPr>
          </a:p>
          <a:p>
            <a:pPr>
              <a:defRPr/>
            </a:pPr>
            <a:endParaRPr lang="en-GB" sz="2400" dirty="0">
              <a:ea typeface="ＭＳ Ｐゴシック" charset="-128"/>
              <a:cs typeface="Arial" pitchFamily="34" charset="0"/>
            </a:endParaRPr>
          </a:p>
          <a:p>
            <a:pPr>
              <a:defRPr/>
            </a:pPr>
            <a:endParaRPr lang="en-GB" dirty="0">
              <a:ea typeface="ＭＳ Ｐゴシック" charset="-128"/>
            </a:endParaRPr>
          </a:p>
          <a:p>
            <a:pPr marL="109537" indent="0">
              <a:buNone/>
              <a:defRPr/>
            </a:pPr>
            <a:endParaRPr lang="en-GB" dirty="0">
              <a:ea typeface="ＭＳ Ｐゴシック" charset="-128"/>
            </a:endParaRPr>
          </a:p>
          <a:p>
            <a:pPr>
              <a:defRPr/>
            </a:pPr>
            <a:endParaRPr lang="en-US" altLang="en-US" i="1" dirty="0">
              <a:ea typeface="ＭＳ Ｐゴシック" panose="020B0600070205080204" pitchFamily="34" charset="-128"/>
            </a:endParaRPr>
          </a:p>
        </p:txBody>
      </p:sp>
    </p:spTree>
    <p:extLst>
      <p:ext uri="{BB962C8B-B14F-4D97-AF65-F5344CB8AC3E}">
        <p14:creationId xmlns:p14="http://schemas.microsoft.com/office/powerpoint/2010/main" val="266503727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smtClean="0"/>
              <a:t>Cyfranogiad</a:t>
            </a:r>
            <a:r>
              <a:rPr lang="en-GB" dirty="0" smtClean="0"/>
              <a:t> </a:t>
            </a:r>
            <a:br>
              <a:rPr lang="en-GB" dirty="0" smtClean="0"/>
            </a:br>
            <a:r>
              <a:rPr lang="en-GB" i="1" dirty="0" smtClean="0"/>
              <a:t>Participation </a:t>
            </a:r>
            <a:endParaRPr lang="en-GB" i="1" dirty="0"/>
          </a:p>
        </p:txBody>
      </p:sp>
      <p:sp>
        <p:nvSpPr>
          <p:cNvPr id="5" name="Content Placeholder 4"/>
          <p:cNvSpPr>
            <a:spLocks noGrp="1"/>
          </p:cNvSpPr>
          <p:nvPr>
            <p:ph sz="half" idx="1"/>
          </p:nvPr>
        </p:nvSpPr>
        <p:spPr>
          <a:xfrm>
            <a:off x="395785" y="1825625"/>
            <a:ext cx="5624015" cy="4752596"/>
          </a:xfr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altLang="cy-GB" sz="2600" dirty="0" err="1"/>
              <a:t>Mae’r</a:t>
            </a:r>
            <a:r>
              <a:rPr lang="en-GB" altLang="cy-GB" sz="2600" dirty="0"/>
              <a:t> UNCRC </a:t>
            </a:r>
            <a:r>
              <a:rPr lang="en-GB" altLang="cy-GB" sz="2600" dirty="0" err="1"/>
              <a:t>yn</a:t>
            </a:r>
            <a:r>
              <a:rPr lang="en-GB" altLang="cy-GB" sz="2600" dirty="0"/>
              <a:t> </a:t>
            </a:r>
            <a:r>
              <a:rPr lang="en-GB" altLang="cy-GB" sz="2600" dirty="0" err="1"/>
              <a:t>pwysleisio</a:t>
            </a:r>
            <a:r>
              <a:rPr lang="en-GB" altLang="cy-GB" sz="2600" dirty="0"/>
              <a:t> </a:t>
            </a:r>
            <a:r>
              <a:rPr lang="en-GB" altLang="cy-GB" sz="2600" dirty="0" err="1"/>
              <a:t>hawl</a:t>
            </a:r>
            <a:r>
              <a:rPr lang="en-GB" altLang="cy-GB" sz="2600" dirty="0"/>
              <a:t> plant </a:t>
            </a:r>
            <a:r>
              <a:rPr lang="en-GB" altLang="cy-GB" sz="2600" dirty="0" err="1"/>
              <a:t>i</a:t>
            </a:r>
            <a:r>
              <a:rPr lang="en-GB" altLang="cy-GB" sz="2600" dirty="0"/>
              <a:t> </a:t>
            </a:r>
            <a:r>
              <a:rPr lang="en-GB" altLang="cy-GB" sz="2600" dirty="0" err="1"/>
              <a:t>gymryd</a:t>
            </a:r>
            <a:r>
              <a:rPr lang="en-GB" altLang="cy-GB" sz="2600" dirty="0"/>
              <a:t> </a:t>
            </a:r>
            <a:r>
              <a:rPr lang="en-GB" altLang="cy-GB" sz="2600" dirty="0" err="1"/>
              <a:t>rhan</a:t>
            </a:r>
            <a:r>
              <a:rPr lang="en-GB" altLang="cy-GB" sz="2600" dirty="0"/>
              <a:t> (Alderson, 2009</a:t>
            </a:r>
            <a:r>
              <a:rPr lang="en-GB" altLang="cy-GB" sz="2600" dirty="0" smtClean="0"/>
              <a:t>).</a:t>
            </a:r>
            <a:endParaRPr lang="en-GB" altLang="cy-GB" sz="2600" dirty="0"/>
          </a:p>
          <a:p>
            <a:pPr>
              <a:defRPr/>
            </a:pPr>
            <a:r>
              <a:rPr lang="en-GB" altLang="cy-GB" sz="2600" dirty="0"/>
              <a:t>Sail </a:t>
            </a:r>
            <a:r>
              <a:rPr lang="en-GB" altLang="cy-GB" sz="2600" dirty="0" err="1"/>
              <a:t>hyn</a:t>
            </a:r>
            <a:r>
              <a:rPr lang="en-GB" altLang="cy-GB" sz="2600" dirty="0"/>
              <a:t> </a:t>
            </a:r>
            <a:r>
              <a:rPr lang="en-GB" altLang="cy-GB" sz="2600" dirty="0" err="1"/>
              <a:t>yw’r</a:t>
            </a:r>
            <a:r>
              <a:rPr lang="en-GB" altLang="cy-GB" sz="2600" dirty="0"/>
              <a:t> </a:t>
            </a:r>
            <a:r>
              <a:rPr lang="en-GB" altLang="cy-GB" sz="2600" dirty="0" err="1"/>
              <a:t>syniad</a:t>
            </a:r>
            <a:r>
              <a:rPr lang="en-GB" altLang="cy-GB" sz="2600" dirty="0"/>
              <a:t> </a:t>
            </a:r>
            <a:r>
              <a:rPr lang="en-GB" altLang="cy-GB" sz="2600" dirty="0" err="1"/>
              <a:t>fod</a:t>
            </a:r>
            <a:r>
              <a:rPr lang="en-GB" altLang="cy-GB" sz="2600" dirty="0"/>
              <a:t>:</a:t>
            </a:r>
          </a:p>
          <a:p>
            <a:pPr lvl="1">
              <a:defRPr/>
            </a:pPr>
            <a:r>
              <a:rPr lang="en-GB" altLang="cy-GB" sz="2600" dirty="0"/>
              <a:t>Plant </a:t>
            </a:r>
            <a:r>
              <a:rPr lang="en-GB" altLang="cy-GB" sz="2600" dirty="0" err="1"/>
              <a:t>yn</a:t>
            </a:r>
            <a:r>
              <a:rPr lang="en-GB" altLang="cy-GB" sz="2600" dirty="0"/>
              <a:t> </a:t>
            </a:r>
            <a:r>
              <a:rPr lang="en-GB" altLang="cy-GB" sz="2600" dirty="0" err="1"/>
              <a:t>gallu</a:t>
            </a:r>
            <a:r>
              <a:rPr lang="en-GB" altLang="cy-GB" sz="2600" dirty="0"/>
              <a:t> </a:t>
            </a:r>
            <a:r>
              <a:rPr lang="en-GB" altLang="cy-GB" sz="2600" dirty="0" err="1"/>
              <a:t>arwain</a:t>
            </a:r>
            <a:r>
              <a:rPr lang="en-GB" altLang="cy-GB" sz="2600" dirty="0"/>
              <a:t> </a:t>
            </a:r>
            <a:r>
              <a:rPr lang="en-GB" altLang="cy-GB" sz="2600" dirty="0" err="1" smtClean="0"/>
              <a:t>eu</a:t>
            </a:r>
            <a:r>
              <a:rPr lang="en-GB" altLang="cy-GB" sz="2600" dirty="0" smtClean="0"/>
              <a:t> </a:t>
            </a:r>
            <a:r>
              <a:rPr lang="en-GB" altLang="cy-GB" sz="2600" dirty="0" err="1" smtClean="0"/>
              <a:t>bywydau</a:t>
            </a:r>
            <a:r>
              <a:rPr lang="en-GB" altLang="cy-GB" sz="2600" dirty="0" smtClean="0"/>
              <a:t> </a:t>
            </a:r>
            <a:r>
              <a:rPr lang="en-GB" altLang="cy-GB" sz="2600" dirty="0" err="1"/>
              <a:t>ei</a:t>
            </a:r>
            <a:r>
              <a:rPr lang="en-GB" altLang="cy-GB" sz="2600" dirty="0"/>
              <a:t> </a:t>
            </a:r>
            <a:r>
              <a:rPr lang="en-GB" altLang="cy-GB" sz="2600" dirty="0" err="1"/>
              <a:t>hun</a:t>
            </a:r>
            <a:endParaRPr lang="en-GB" altLang="cy-GB" sz="2600" dirty="0"/>
          </a:p>
          <a:p>
            <a:pPr lvl="1">
              <a:defRPr/>
            </a:pPr>
            <a:r>
              <a:rPr lang="en-GB" altLang="cy-GB" sz="2600" dirty="0"/>
              <a:t>Plant </a:t>
            </a:r>
            <a:r>
              <a:rPr lang="en-GB" altLang="cy-GB" sz="2600" dirty="0" err="1"/>
              <a:t>yn</a:t>
            </a:r>
            <a:r>
              <a:rPr lang="en-GB" altLang="cy-GB" sz="2600" dirty="0"/>
              <a:t> </a:t>
            </a:r>
            <a:r>
              <a:rPr lang="en-GB" altLang="cy-GB" sz="2600" dirty="0" err="1"/>
              <a:t>gallu</a:t>
            </a:r>
            <a:r>
              <a:rPr lang="en-GB" altLang="cy-GB" sz="2600" dirty="0"/>
              <a:t> </a:t>
            </a:r>
            <a:r>
              <a:rPr lang="en-GB" altLang="cy-GB" sz="2600" dirty="0" err="1"/>
              <a:t>cyfrannu</a:t>
            </a:r>
            <a:r>
              <a:rPr lang="en-GB" altLang="cy-GB" sz="2600" dirty="0"/>
              <a:t> </a:t>
            </a:r>
            <a:r>
              <a:rPr lang="en-GB" altLang="cy-GB" sz="2600" dirty="0" err="1" smtClean="0"/>
              <a:t>i</a:t>
            </a:r>
            <a:r>
              <a:rPr lang="en-GB" altLang="cy-GB" sz="2600" dirty="0" smtClean="0"/>
              <a:t>,</a:t>
            </a:r>
            <a:r>
              <a:rPr lang="en-GB" altLang="cy-GB" sz="2600" dirty="0" smtClean="0"/>
              <a:t> </a:t>
            </a:r>
            <a:r>
              <a:rPr lang="en-GB" altLang="cy-GB" sz="2600" dirty="0"/>
              <a:t>a </a:t>
            </a:r>
            <a:r>
              <a:rPr lang="en-GB" altLang="cy-GB" sz="2600" dirty="0" err="1"/>
              <a:t>gwneud</a:t>
            </a:r>
            <a:r>
              <a:rPr lang="en-GB" altLang="cy-GB" sz="2600" dirty="0"/>
              <a:t> </a:t>
            </a:r>
            <a:r>
              <a:rPr lang="en-GB" altLang="cy-GB" sz="2600" dirty="0" err="1"/>
              <a:t>penderfyniadau</a:t>
            </a:r>
            <a:endParaRPr lang="en-GB" altLang="cy-GB" sz="2600" dirty="0"/>
          </a:p>
          <a:p>
            <a:pPr marL="109537" lvl="1" indent="0" algn="r">
              <a:spcBef>
                <a:spcPts val="400"/>
              </a:spcBef>
              <a:buSzPct val="68000"/>
              <a:buNone/>
              <a:defRPr/>
            </a:pPr>
            <a:r>
              <a:rPr lang="en-US" altLang="en-US" sz="2600" i="1" dirty="0"/>
              <a:t>Jones a Walker, 2011</a:t>
            </a:r>
          </a:p>
          <a:p>
            <a:pPr marL="109537" indent="0" algn="r">
              <a:buNone/>
              <a:defRPr/>
            </a:pPr>
            <a:endParaRPr lang="en-GB" altLang="cy-GB" sz="2600" dirty="0"/>
          </a:p>
          <a:p>
            <a:pPr>
              <a:defRPr/>
            </a:pPr>
            <a:r>
              <a:rPr lang="en-GB" altLang="cy-GB" sz="2600" dirty="0" err="1"/>
              <a:t>Achub</a:t>
            </a:r>
            <a:r>
              <a:rPr lang="en-GB" altLang="cy-GB" sz="2600" dirty="0"/>
              <a:t> y Plant </a:t>
            </a:r>
            <a:r>
              <a:rPr lang="en-GB" altLang="cy-GB" sz="2600" dirty="0" err="1"/>
              <a:t>Cymru</a:t>
            </a:r>
            <a:r>
              <a:rPr lang="en-GB" altLang="cy-GB" sz="2600" dirty="0"/>
              <a:t>:</a:t>
            </a:r>
          </a:p>
          <a:p>
            <a:pPr>
              <a:defRPr/>
            </a:pPr>
            <a:r>
              <a:rPr lang="en-GB" altLang="cy-GB" sz="2600" dirty="0">
                <a:hlinkClick r:id="rId2"/>
              </a:rPr>
              <a:t>Rap </a:t>
            </a:r>
            <a:r>
              <a:rPr lang="en-GB" altLang="cy-GB" sz="2600" dirty="0" err="1">
                <a:hlinkClick r:id="rId2"/>
              </a:rPr>
              <a:t>Cyfranogiad</a:t>
            </a:r>
            <a:r>
              <a:rPr lang="en-GB" altLang="cy-GB" sz="2600" dirty="0"/>
              <a:t> </a:t>
            </a:r>
          </a:p>
          <a:p>
            <a:endParaRPr lang="en-GB" dirty="0"/>
          </a:p>
        </p:txBody>
      </p:sp>
      <p:sp>
        <p:nvSpPr>
          <p:cNvPr id="6" name="Content Placeholder 5"/>
          <p:cNvSpPr>
            <a:spLocks noGrp="1"/>
          </p:cNvSpPr>
          <p:nvPr>
            <p:ph sz="half" idx="2"/>
          </p:nvPr>
        </p:nvSpPr>
        <p:spPr>
          <a:xfrm>
            <a:off x="6172200" y="1825625"/>
            <a:ext cx="5482988" cy="4752596"/>
          </a:xfrm>
        </p:spPr>
        <p:style>
          <a:lnRef idx="2">
            <a:schemeClr val="accent6"/>
          </a:lnRef>
          <a:fillRef idx="1">
            <a:schemeClr val="lt1"/>
          </a:fillRef>
          <a:effectRef idx="0">
            <a:schemeClr val="accent6"/>
          </a:effectRef>
          <a:fontRef idx="minor">
            <a:schemeClr val="dk1"/>
          </a:fontRef>
        </p:style>
        <p:txBody>
          <a:bodyPr>
            <a:normAutofit/>
          </a:bodyPr>
          <a:lstStyle/>
          <a:p>
            <a:pPr>
              <a:spcBef>
                <a:spcPct val="0"/>
              </a:spcBef>
              <a:defRPr/>
            </a:pPr>
            <a:r>
              <a:rPr lang="en-US" altLang="en-US" sz="2600" i="1" dirty="0"/>
              <a:t>Unlike previous legislation, the UNCRC includes a strong focus on participation (Alderson, 2009).</a:t>
            </a:r>
          </a:p>
          <a:p>
            <a:pPr>
              <a:spcBef>
                <a:spcPct val="0"/>
              </a:spcBef>
              <a:defRPr/>
            </a:pPr>
            <a:r>
              <a:rPr lang="en-US" altLang="en-US" sz="2600" i="1" dirty="0"/>
              <a:t>This is founded on the idea that:</a:t>
            </a:r>
          </a:p>
          <a:p>
            <a:pPr lvl="1">
              <a:spcBef>
                <a:spcPct val="0"/>
              </a:spcBef>
              <a:defRPr/>
            </a:pPr>
            <a:r>
              <a:rPr lang="en-US" altLang="en-US" sz="2600" i="1" dirty="0"/>
              <a:t>Children are agents in their own lives</a:t>
            </a:r>
          </a:p>
          <a:p>
            <a:pPr lvl="1">
              <a:spcBef>
                <a:spcPct val="0"/>
              </a:spcBef>
              <a:defRPr/>
            </a:pPr>
            <a:r>
              <a:rPr lang="en-US" altLang="en-US" sz="2600" i="1" dirty="0"/>
              <a:t>Children are able to contribute and participate in decision-making</a:t>
            </a:r>
          </a:p>
          <a:p>
            <a:pPr marL="392113" lvl="1" indent="0" algn="r">
              <a:spcBef>
                <a:spcPct val="0"/>
              </a:spcBef>
              <a:buNone/>
              <a:defRPr/>
            </a:pPr>
            <a:r>
              <a:rPr lang="en-US" altLang="en-US" sz="2600" i="1" dirty="0"/>
              <a:t>Jones and Walker, 2011</a:t>
            </a:r>
          </a:p>
          <a:p>
            <a:pPr marL="392113" lvl="1" indent="0" algn="r">
              <a:spcBef>
                <a:spcPct val="0"/>
              </a:spcBef>
              <a:buNone/>
              <a:defRPr/>
            </a:pPr>
            <a:endParaRPr lang="en-US" altLang="en-US" sz="2600" i="1" dirty="0"/>
          </a:p>
          <a:p>
            <a:pPr>
              <a:spcBef>
                <a:spcPct val="0"/>
              </a:spcBef>
              <a:defRPr/>
            </a:pPr>
            <a:r>
              <a:rPr lang="en-US" altLang="en-US" sz="2600" i="1" dirty="0"/>
              <a:t>Save the Children Wales:</a:t>
            </a:r>
          </a:p>
          <a:p>
            <a:pPr>
              <a:spcBef>
                <a:spcPct val="0"/>
              </a:spcBef>
              <a:defRPr/>
            </a:pPr>
            <a:r>
              <a:rPr lang="en-US" altLang="en-US" sz="2600" i="1" dirty="0">
                <a:hlinkClick r:id="rId2"/>
              </a:rPr>
              <a:t>Participation rap</a:t>
            </a:r>
            <a:endParaRPr lang="en-US" altLang="en-US" sz="2600" i="1" dirty="0"/>
          </a:p>
          <a:p>
            <a:endParaRPr lang="en-GB" sz="2600" dirty="0"/>
          </a:p>
        </p:txBody>
      </p:sp>
    </p:spTree>
    <p:extLst>
      <p:ext uri="{BB962C8B-B14F-4D97-AF65-F5344CB8AC3E}">
        <p14:creationId xmlns:p14="http://schemas.microsoft.com/office/powerpoint/2010/main" val="383769594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Hawliau</a:t>
            </a:r>
            <a:r>
              <a:rPr lang="en-GB" dirty="0" smtClean="0"/>
              <a:t> </a:t>
            </a:r>
            <a:r>
              <a:rPr lang="en-GB" dirty="0" err="1" smtClean="0"/>
              <a:t>a’r</a:t>
            </a:r>
            <a:r>
              <a:rPr lang="en-GB" dirty="0" smtClean="0"/>
              <a:t> </a:t>
            </a:r>
            <a:r>
              <a:rPr lang="en-GB" dirty="0" err="1" smtClean="0"/>
              <a:t>Gyfraith</a:t>
            </a:r>
            <a:r>
              <a:rPr lang="en-GB" dirty="0" smtClean="0"/>
              <a:t/>
            </a:r>
            <a:br>
              <a:rPr lang="en-GB" dirty="0" smtClean="0"/>
            </a:br>
            <a:r>
              <a:rPr lang="en-GB" dirty="0" smtClean="0"/>
              <a:t>Rights in Law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altLang="en-US" dirty="0" err="1" smtClean="0"/>
              <a:t>Mabwysiadodd</a:t>
            </a:r>
            <a:r>
              <a:rPr lang="en-GB" altLang="en-US" dirty="0" smtClean="0"/>
              <a:t> </a:t>
            </a:r>
            <a:r>
              <a:rPr lang="en-GB" altLang="en-US" dirty="0" err="1" smtClean="0"/>
              <a:t>Cymru</a:t>
            </a:r>
            <a:r>
              <a:rPr lang="en-GB" altLang="en-US" dirty="0" smtClean="0"/>
              <a:t> CCUHP </a:t>
            </a:r>
            <a:r>
              <a:rPr lang="en-GB" altLang="en-US" dirty="0" err="1" smtClean="0"/>
              <a:t>fel</a:t>
            </a:r>
            <a:r>
              <a:rPr lang="en-GB" altLang="en-US" dirty="0" smtClean="0"/>
              <a:t> sail </a:t>
            </a:r>
            <a:r>
              <a:rPr lang="en-GB" altLang="en-US" dirty="0" err="1" smtClean="0"/>
              <a:t>i</a:t>
            </a:r>
            <a:r>
              <a:rPr lang="en-GB" altLang="en-US" dirty="0" smtClean="0"/>
              <a:t> </a:t>
            </a:r>
            <a:r>
              <a:rPr lang="en-GB" altLang="en-US" dirty="0"/>
              <a:t>b</a:t>
            </a:r>
            <a:r>
              <a:rPr lang="en-GB" altLang="en-US" dirty="0" smtClean="0"/>
              <a:t>ob </a:t>
            </a:r>
            <a:r>
              <a:rPr lang="en-GB" altLang="en-US" dirty="0" err="1" smtClean="0"/>
              <a:t>polisi</a:t>
            </a:r>
            <a:r>
              <a:rPr lang="en-GB" altLang="en-US" dirty="0" smtClean="0"/>
              <a:t> </a:t>
            </a:r>
            <a:r>
              <a:rPr lang="en-GB" altLang="en-US" dirty="0" err="1" smtClean="0"/>
              <a:t>ar</a:t>
            </a:r>
            <a:r>
              <a:rPr lang="en-GB" altLang="en-US" dirty="0" smtClean="0"/>
              <a:t> </a:t>
            </a:r>
            <a:r>
              <a:rPr lang="en-GB" altLang="en-US" dirty="0" err="1" smtClean="0"/>
              <a:t>gyfer</a:t>
            </a:r>
            <a:r>
              <a:rPr lang="en-GB" altLang="en-US" dirty="0" smtClean="0"/>
              <a:t> plant a </a:t>
            </a:r>
            <a:r>
              <a:rPr lang="en-GB" altLang="en-US" dirty="0" err="1" smtClean="0"/>
              <a:t>phobl</a:t>
            </a:r>
            <a:r>
              <a:rPr lang="en-GB" altLang="en-US" dirty="0" smtClean="0"/>
              <a:t> </a:t>
            </a:r>
            <a:r>
              <a:rPr lang="en-GB" altLang="en-US" dirty="0" err="1" smtClean="0"/>
              <a:t>ifanc</a:t>
            </a:r>
            <a:endParaRPr lang="en-GB" altLang="en-US" dirty="0" smtClean="0"/>
          </a:p>
          <a:p>
            <a:pPr marL="0" indent="0">
              <a:buNone/>
            </a:pPr>
            <a:endParaRPr lang="en-GB" dirty="0" smtClean="0">
              <a:ea typeface="ＭＳ Ｐゴシック" charset="-128"/>
              <a:cs typeface="Arial" pitchFamily="34" charset="0"/>
            </a:endParaRPr>
          </a:p>
          <a:p>
            <a:r>
              <a:rPr lang="en-GB" dirty="0" err="1" smtClean="0">
                <a:ea typeface="ＭＳ Ｐゴシック" charset="-128"/>
                <a:cs typeface="Arial" pitchFamily="34" charset="0"/>
              </a:rPr>
              <a:t>Mesur</a:t>
            </a:r>
            <a:r>
              <a:rPr lang="en-GB" dirty="0" smtClean="0">
                <a:ea typeface="ＭＳ Ｐゴシック" charset="-128"/>
                <a:cs typeface="Arial" pitchFamily="34" charset="0"/>
              </a:rPr>
              <a:t> </a:t>
            </a:r>
            <a:r>
              <a:rPr lang="en-GB" dirty="0" err="1">
                <a:ea typeface="ＭＳ Ｐゴシック" charset="-128"/>
                <a:cs typeface="Arial" pitchFamily="34" charset="0"/>
              </a:rPr>
              <a:t>Hawliau</a:t>
            </a:r>
            <a:r>
              <a:rPr lang="en-GB" dirty="0">
                <a:ea typeface="ＭＳ Ｐゴシック" charset="-128"/>
                <a:cs typeface="Arial" pitchFamily="34" charset="0"/>
              </a:rPr>
              <a:t> Plant a </a:t>
            </a:r>
            <a:r>
              <a:rPr lang="en-GB" dirty="0" err="1">
                <a:ea typeface="ＭＳ Ｐゴシック" charset="-128"/>
                <a:cs typeface="Arial" pitchFamily="34" charset="0"/>
              </a:rPr>
              <a:t>Phobl</a:t>
            </a:r>
            <a:r>
              <a:rPr lang="en-GB" dirty="0">
                <a:ea typeface="ＭＳ Ｐゴシック" charset="-128"/>
                <a:cs typeface="Arial" pitchFamily="34" charset="0"/>
              </a:rPr>
              <a:t> </a:t>
            </a:r>
            <a:r>
              <a:rPr lang="en-GB" dirty="0" err="1">
                <a:ea typeface="ＭＳ Ｐゴシック" charset="-128"/>
                <a:cs typeface="Arial" pitchFamily="34" charset="0"/>
              </a:rPr>
              <a:t>Ifanc</a:t>
            </a:r>
            <a:r>
              <a:rPr lang="en-GB" dirty="0">
                <a:ea typeface="ＭＳ Ｐゴシック" charset="-128"/>
                <a:cs typeface="Arial" pitchFamily="34" charset="0"/>
              </a:rPr>
              <a:t> ( </a:t>
            </a:r>
            <a:r>
              <a:rPr lang="en-GB" dirty="0" err="1">
                <a:ea typeface="ＭＳ Ｐゴシック" charset="-128"/>
                <a:cs typeface="Arial" pitchFamily="34" charset="0"/>
              </a:rPr>
              <a:t>Cymru</a:t>
            </a:r>
            <a:r>
              <a:rPr lang="en-GB" dirty="0">
                <a:ea typeface="ＭＳ Ｐゴシック" charset="-128"/>
                <a:cs typeface="Arial" pitchFamily="34" charset="0"/>
              </a:rPr>
              <a:t>) </a:t>
            </a:r>
            <a:r>
              <a:rPr lang="en-GB" dirty="0" smtClean="0">
                <a:ea typeface="ＭＳ Ｐゴシック" charset="-128"/>
                <a:cs typeface="Arial" pitchFamily="34" charset="0"/>
              </a:rPr>
              <a:t>2011</a:t>
            </a:r>
          </a:p>
          <a:p>
            <a:endParaRPr lang="en-GB" dirty="0">
              <a:ea typeface="ＭＳ Ｐゴシック" charset="-128"/>
              <a:cs typeface="Arial" pitchFamily="34" charset="0"/>
            </a:endParaRPr>
          </a:p>
          <a:p>
            <a:r>
              <a:rPr lang="en-GB" altLang="en-US" dirty="0" err="1" smtClean="0"/>
              <a:t>Ynganir</a:t>
            </a:r>
            <a:r>
              <a:rPr lang="en-GB" altLang="en-US" dirty="0" smtClean="0"/>
              <a:t> </a:t>
            </a:r>
            <a:r>
              <a:rPr lang="en-GB" altLang="en-US" dirty="0" err="1" smtClean="0"/>
              <a:t>yr</a:t>
            </a:r>
            <a:r>
              <a:rPr lang="en-GB" altLang="en-US" dirty="0" smtClean="0"/>
              <a:t> </a:t>
            </a:r>
            <a:r>
              <a:rPr lang="en-GB" altLang="en-US" dirty="0" err="1" smtClean="0"/>
              <a:t>hawliau</a:t>
            </a:r>
            <a:r>
              <a:rPr lang="en-GB" altLang="en-US" dirty="0" smtClean="0"/>
              <a:t> </a:t>
            </a:r>
            <a:r>
              <a:rPr lang="en-GB" altLang="en-US" dirty="0" err="1" smtClean="0"/>
              <a:t>yma</a:t>
            </a:r>
            <a:r>
              <a:rPr lang="en-GB" altLang="en-US" dirty="0" smtClean="0"/>
              <a:t> </a:t>
            </a:r>
            <a:r>
              <a:rPr lang="en-GB" altLang="en-US" dirty="0" err="1" smtClean="0"/>
              <a:t>drwy’r</a:t>
            </a:r>
            <a:r>
              <a:rPr lang="en-GB" altLang="en-US" dirty="0" smtClean="0"/>
              <a:t> </a:t>
            </a:r>
            <a:r>
              <a:rPr lang="en-GB" altLang="en-US" b="1" dirty="0" err="1" smtClean="0">
                <a:solidFill>
                  <a:srgbClr val="FF0000"/>
                </a:solidFill>
              </a:rPr>
              <a:t>saith</a:t>
            </a:r>
            <a:r>
              <a:rPr lang="en-GB" altLang="en-US" b="1" dirty="0" smtClean="0">
                <a:solidFill>
                  <a:srgbClr val="FF0000"/>
                </a:solidFill>
              </a:rPr>
              <a:t> nod </a:t>
            </a:r>
            <a:r>
              <a:rPr lang="en-GB" altLang="en-US" b="1" dirty="0" err="1" smtClean="0">
                <a:solidFill>
                  <a:srgbClr val="FF0000"/>
                </a:solidFill>
              </a:rPr>
              <a:t>craidd</a:t>
            </a:r>
            <a:endParaRPr lang="en-GB" altLang="en-US" b="1" dirty="0" smtClean="0">
              <a:solidFill>
                <a:srgbClr val="FF0000"/>
              </a:solidFill>
            </a:endParaRPr>
          </a:p>
          <a:p>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altLang="en-US" i="1" dirty="0" smtClean="0"/>
              <a:t>Wales adopted the UNCRC as the basis of all policy-making for children and young people. </a:t>
            </a:r>
          </a:p>
          <a:p>
            <a:endParaRPr lang="en-GB" dirty="0" smtClean="0"/>
          </a:p>
          <a:p>
            <a:r>
              <a:rPr lang="en-GB" dirty="0">
                <a:ea typeface="ＭＳ Ｐゴシック" charset="-128"/>
                <a:cs typeface="Arial" pitchFamily="34" charset="0"/>
              </a:rPr>
              <a:t>Rights of Children and Young Person’s (Wales) Measure </a:t>
            </a:r>
            <a:r>
              <a:rPr lang="en-GB" dirty="0" smtClean="0">
                <a:ea typeface="ＭＳ Ｐゴシック" charset="-128"/>
                <a:cs typeface="Arial" pitchFamily="34" charset="0"/>
              </a:rPr>
              <a:t>2011</a:t>
            </a:r>
          </a:p>
          <a:p>
            <a:endParaRPr lang="en-GB" dirty="0">
              <a:ea typeface="ＭＳ Ｐゴシック" charset="-128"/>
              <a:cs typeface="Arial" pitchFamily="34" charset="0"/>
            </a:endParaRPr>
          </a:p>
          <a:p>
            <a:r>
              <a:rPr lang="en-GB" altLang="en-US" i="1" dirty="0" smtClean="0"/>
              <a:t>These rights are articulated through the </a:t>
            </a:r>
            <a:r>
              <a:rPr lang="en-GB" altLang="en-US" b="1" i="1" dirty="0" smtClean="0">
                <a:solidFill>
                  <a:srgbClr val="FF0000"/>
                </a:solidFill>
              </a:rPr>
              <a:t>seven core aims.</a:t>
            </a:r>
          </a:p>
          <a:p>
            <a:pPr marL="0" indent="0">
              <a:buNone/>
            </a:pPr>
            <a:r>
              <a:rPr lang="en-GB" dirty="0" smtClean="0">
                <a:ea typeface="ＭＳ Ｐゴシック" charset="-128"/>
                <a:cs typeface="Arial" pitchFamily="34" charset="0"/>
              </a:rPr>
              <a:t> </a:t>
            </a:r>
            <a:r>
              <a:rPr lang="en-GB" dirty="0">
                <a:ea typeface="ＭＳ Ｐゴシック" charset="-128"/>
                <a:cs typeface="Arial" pitchFamily="34" charset="0"/>
              </a:rPr>
              <a:t/>
            </a:r>
            <a:br>
              <a:rPr lang="en-GB" dirty="0">
                <a:ea typeface="ＭＳ Ｐゴシック" charset="-128"/>
                <a:cs typeface="Arial" pitchFamily="34" charset="0"/>
              </a:rPr>
            </a:br>
            <a:endParaRPr lang="en-GB" dirty="0"/>
          </a:p>
        </p:txBody>
      </p:sp>
    </p:spTree>
    <p:extLst>
      <p:ext uri="{BB962C8B-B14F-4D97-AF65-F5344CB8AC3E}">
        <p14:creationId xmlns:p14="http://schemas.microsoft.com/office/powerpoint/2010/main" val="52191006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6386" name="Picture 1">
            <a:extLst>
              <a:ext uri="{FF2B5EF4-FFF2-40B4-BE49-F238E27FC236}">
                <a16:creationId xmlns:a16="http://schemas.microsoft.com/office/drawing/2014/main" id="{457A53F0-A41D-40EB-AB3F-B845C36FAFF7}"/>
              </a:ext>
            </a:extLst>
          </p:cNvPr>
          <p:cNvPicPr>
            <a:picLocks noChangeAspect="1"/>
          </p:cNvPicPr>
          <p:nvPr/>
        </p:nvPicPr>
        <p:blipFill>
          <a:blip r:embed="rId2">
            <a:extLst>
              <a:ext uri="{28A0092B-C50C-407E-A947-70E740481C1C}">
                <a14:useLocalDpi xmlns:a14="http://schemas.microsoft.com/office/drawing/2010/main" val="0"/>
              </a:ext>
            </a:extLst>
          </a:blip>
          <a:srcRect l="25641" t="13251" r="27319" b="27950"/>
          <a:stretch>
            <a:fillRect/>
          </a:stretch>
        </p:blipFill>
        <p:spPr bwMode="auto">
          <a:xfrm>
            <a:off x="723331" y="188914"/>
            <a:ext cx="10781732" cy="630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Box 2">
            <a:extLst>
              <a:ext uri="{FF2B5EF4-FFF2-40B4-BE49-F238E27FC236}">
                <a16:creationId xmlns:a16="http://schemas.microsoft.com/office/drawing/2014/main" id="{99576669-9609-465D-B3E5-6B2471DD35A2}"/>
              </a:ext>
            </a:extLst>
          </p:cNvPr>
          <p:cNvSpPr txBox="1">
            <a:spLocks noChangeArrowheads="1"/>
          </p:cNvSpPr>
          <p:nvPr/>
        </p:nvSpPr>
        <p:spPr bwMode="auto">
          <a:xfrm>
            <a:off x="8183564" y="6491289"/>
            <a:ext cx="2016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a:t>Llywodraeth Cymru, 2015</a:t>
            </a:r>
          </a:p>
        </p:txBody>
      </p:sp>
    </p:spTree>
    <p:extLst>
      <p:ext uri="{BB962C8B-B14F-4D97-AF65-F5344CB8AC3E}">
        <p14:creationId xmlns:p14="http://schemas.microsoft.com/office/powerpoint/2010/main" val="264336943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17410" name="Picture 6">
            <a:extLst>
              <a:ext uri="{FF2B5EF4-FFF2-40B4-BE49-F238E27FC236}">
                <a16:creationId xmlns:a16="http://schemas.microsoft.com/office/drawing/2014/main" id="{54E190ED-E269-434E-B8F1-36A3394AD5FB}"/>
              </a:ext>
            </a:extLst>
          </p:cNvPr>
          <p:cNvPicPr>
            <a:picLocks noChangeAspect="1"/>
          </p:cNvPicPr>
          <p:nvPr/>
        </p:nvPicPr>
        <p:blipFill>
          <a:blip r:embed="rId2">
            <a:extLst>
              <a:ext uri="{28A0092B-C50C-407E-A947-70E740481C1C}">
                <a14:useLocalDpi xmlns:a14="http://schemas.microsoft.com/office/drawing/2010/main" val="0"/>
              </a:ext>
            </a:extLst>
          </a:blip>
          <a:srcRect l="24800" t="20601" r="26480" b="22701"/>
          <a:stretch>
            <a:fillRect/>
          </a:stretch>
        </p:blipFill>
        <p:spPr bwMode="auto">
          <a:xfrm>
            <a:off x="300250" y="188914"/>
            <a:ext cx="11477767" cy="630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TextBox 7">
            <a:extLst>
              <a:ext uri="{FF2B5EF4-FFF2-40B4-BE49-F238E27FC236}">
                <a16:creationId xmlns:a16="http://schemas.microsoft.com/office/drawing/2014/main" id="{1142F417-D8A1-44E0-95AB-434A26FAC908}"/>
              </a:ext>
            </a:extLst>
          </p:cNvPr>
          <p:cNvSpPr txBox="1">
            <a:spLocks noChangeArrowheads="1"/>
          </p:cNvSpPr>
          <p:nvPr/>
        </p:nvSpPr>
        <p:spPr bwMode="auto">
          <a:xfrm>
            <a:off x="8183564" y="6491289"/>
            <a:ext cx="20161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1200"/>
              <a:t>Welsh Government, 2015</a:t>
            </a:r>
          </a:p>
        </p:txBody>
      </p:sp>
    </p:spTree>
    <p:extLst>
      <p:ext uri="{BB962C8B-B14F-4D97-AF65-F5344CB8AC3E}">
        <p14:creationId xmlns:p14="http://schemas.microsoft.com/office/powerpoint/2010/main" val="1230124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TASG</a:t>
            </a:r>
            <a:br>
              <a:rPr lang="en-GB" dirty="0" smtClean="0"/>
            </a:br>
            <a:r>
              <a:rPr lang="en-GB" dirty="0" smtClean="0"/>
              <a:t>TASK</a:t>
            </a:r>
            <a:endParaRPr lang="en-GB" dirty="0"/>
          </a:p>
        </p:txBody>
      </p:sp>
      <p:sp>
        <p:nvSpPr>
          <p:cNvPr id="3" name="Content Placeholder 2"/>
          <p:cNvSpPr>
            <a:spLocks noGrp="1"/>
          </p:cNvSpPr>
          <p:nvPr>
            <p:ph sz="half" idx="1"/>
          </p:nvPr>
        </p:nvSpPr>
        <p:spPr>
          <a:xfrm>
            <a:off x="592540" y="3794078"/>
            <a:ext cx="5181600" cy="2934268"/>
          </a:xfrm>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Mewn</a:t>
            </a:r>
            <a:r>
              <a:rPr lang="en-GB" dirty="0"/>
              <a:t> </a:t>
            </a:r>
            <a:r>
              <a:rPr lang="en-GB" dirty="0" err="1"/>
              <a:t>parau</a:t>
            </a:r>
            <a:r>
              <a:rPr lang="en-GB" dirty="0"/>
              <a:t>, </a:t>
            </a:r>
            <a:r>
              <a:rPr lang="en-GB" dirty="0" err="1"/>
              <a:t>ystyriwch</a:t>
            </a:r>
            <a:r>
              <a:rPr lang="en-GB" dirty="0"/>
              <a:t> bob un </a:t>
            </a:r>
            <a:r>
              <a:rPr lang="en-GB" dirty="0" err="1"/>
              <a:t>o'r</a:t>
            </a:r>
            <a:r>
              <a:rPr lang="en-GB" dirty="0"/>
              <a:t> </a:t>
            </a:r>
            <a:r>
              <a:rPr lang="en-GB" dirty="0" err="1"/>
              <a:t>saith</a:t>
            </a:r>
            <a:r>
              <a:rPr lang="en-GB" dirty="0"/>
              <a:t> nod </a:t>
            </a:r>
            <a:r>
              <a:rPr lang="en-GB" dirty="0" err="1"/>
              <a:t>craidd</a:t>
            </a:r>
            <a:r>
              <a:rPr lang="en-GB" dirty="0"/>
              <a:t>:</a:t>
            </a:r>
          </a:p>
          <a:p>
            <a:pPr lvl="1"/>
            <a:r>
              <a:rPr lang="en-GB" dirty="0" err="1" smtClean="0"/>
              <a:t>Nodwch</a:t>
            </a:r>
            <a:r>
              <a:rPr lang="en-GB" dirty="0" smtClean="0"/>
              <a:t> </a:t>
            </a:r>
            <a:r>
              <a:rPr lang="en-GB" dirty="0"/>
              <a:t>un </a:t>
            </a:r>
            <a:r>
              <a:rPr lang="en-GB" dirty="0" err="1" smtClean="0"/>
              <a:t>esiampl</a:t>
            </a:r>
            <a:r>
              <a:rPr lang="en-GB" dirty="0" smtClean="0"/>
              <a:t> o </a:t>
            </a:r>
            <a:r>
              <a:rPr lang="en-GB" dirty="0" err="1" smtClean="0"/>
              <a:t>sut</a:t>
            </a:r>
            <a:r>
              <a:rPr lang="en-GB" dirty="0" smtClean="0"/>
              <a:t> </a:t>
            </a:r>
            <a:r>
              <a:rPr lang="en-GB" dirty="0" err="1" smtClean="0"/>
              <a:t>mae’r</a:t>
            </a:r>
            <a:r>
              <a:rPr lang="en-GB" dirty="0" smtClean="0"/>
              <a:t> nod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cwrdd</a:t>
            </a:r>
            <a:endParaRPr lang="en-GB" dirty="0" smtClean="0"/>
          </a:p>
          <a:p>
            <a:pPr lvl="1"/>
            <a:r>
              <a:rPr lang="en-GB" dirty="0" err="1" smtClean="0"/>
              <a:t>Nodwch</a:t>
            </a:r>
            <a:r>
              <a:rPr lang="en-GB" dirty="0" smtClean="0"/>
              <a:t> </a:t>
            </a:r>
            <a:r>
              <a:rPr lang="en-GB" dirty="0"/>
              <a:t>un her </a:t>
            </a:r>
            <a:r>
              <a:rPr lang="en-GB" dirty="0" err="1" smtClean="0"/>
              <a:t>wrth</a:t>
            </a:r>
            <a:r>
              <a:rPr lang="en-GB" dirty="0" smtClean="0"/>
              <a:t> </a:t>
            </a:r>
            <a:r>
              <a:rPr lang="en-GB" dirty="0" err="1" smtClean="0"/>
              <a:t>gwrdd</a:t>
            </a:r>
            <a:r>
              <a:rPr lang="en-GB" dirty="0" smtClean="0"/>
              <a:t> </a:t>
            </a:r>
            <a:r>
              <a:rPr lang="en-GB" dirty="0" err="1"/>
              <a:t>â'r</a:t>
            </a:r>
            <a:r>
              <a:rPr lang="en-GB" dirty="0"/>
              <a:t> nod </a:t>
            </a:r>
            <a:r>
              <a:rPr lang="en-GB" dirty="0" err="1"/>
              <a:t>hwnnw</a:t>
            </a:r>
            <a:endParaRPr lang="en-GB" dirty="0"/>
          </a:p>
          <a:p>
            <a:r>
              <a:rPr lang="en-GB" dirty="0" err="1"/>
              <a:t>Defnyddiwch</a:t>
            </a:r>
            <a:r>
              <a:rPr lang="en-GB" dirty="0"/>
              <a:t> </a:t>
            </a:r>
            <a:r>
              <a:rPr lang="en-GB" dirty="0" err="1">
                <a:hlinkClick r:id="rId2"/>
              </a:rPr>
              <a:t>wefan</a:t>
            </a:r>
            <a:r>
              <a:rPr lang="en-GB" dirty="0">
                <a:hlinkClick r:id="rId2"/>
              </a:rPr>
              <a:t> y </a:t>
            </a:r>
            <a:r>
              <a:rPr lang="en-GB" dirty="0" err="1">
                <a:hlinkClick r:id="rId2"/>
              </a:rPr>
              <a:t>comisiynydd</a:t>
            </a:r>
            <a:r>
              <a:rPr lang="en-GB" dirty="0">
                <a:hlinkClick r:id="rId2"/>
              </a:rPr>
              <a:t> plant </a:t>
            </a:r>
            <a:r>
              <a:rPr lang="en-GB" dirty="0" err="1"/>
              <a:t>i'ch</a:t>
            </a:r>
            <a:r>
              <a:rPr lang="en-GB" dirty="0"/>
              <a:t> </a:t>
            </a:r>
            <a:r>
              <a:rPr lang="en-GB" dirty="0" err="1"/>
              <a:t>helpu</a:t>
            </a:r>
            <a:r>
              <a:rPr lang="en-GB" dirty="0"/>
              <a:t> chi.</a:t>
            </a:r>
          </a:p>
        </p:txBody>
      </p:sp>
      <p:sp>
        <p:nvSpPr>
          <p:cNvPr id="4" name="Content Placeholder 3"/>
          <p:cNvSpPr>
            <a:spLocks noGrp="1"/>
          </p:cNvSpPr>
          <p:nvPr>
            <p:ph sz="half" idx="2"/>
          </p:nvPr>
        </p:nvSpPr>
        <p:spPr>
          <a:xfrm>
            <a:off x="6267734" y="3794078"/>
            <a:ext cx="5181600" cy="2934268"/>
          </a:xfrm>
        </p:spPr>
        <p:style>
          <a:lnRef idx="2">
            <a:schemeClr val="accent6"/>
          </a:lnRef>
          <a:fillRef idx="1">
            <a:schemeClr val="lt1"/>
          </a:fillRef>
          <a:effectRef idx="0">
            <a:schemeClr val="accent6"/>
          </a:effectRef>
          <a:fontRef idx="minor">
            <a:schemeClr val="dk1"/>
          </a:fontRef>
        </p:style>
        <p:txBody>
          <a:bodyPr>
            <a:noAutofit/>
          </a:bodyPr>
          <a:lstStyle/>
          <a:p>
            <a:r>
              <a:rPr lang="en-GB" sz="2400" i="1" dirty="0" smtClean="0"/>
              <a:t>In pairs, consider each of the seven core aims:</a:t>
            </a:r>
          </a:p>
          <a:p>
            <a:pPr lvl="1"/>
            <a:r>
              <a:rPr lang="en-GB" sz="2000" i="1" dirty="0" smtClean="0"/>
              <a:t>Identify one example you know of how these aims are being met</a:t>
            </a:r>
          </a:p>
          <a:p>
            <a:pPr lvl="1"/>
            <a:r>
              <a:rPr lang="en-GB" sz="2000" i="1" dirty="0" smtClean="0"/>
              <a:t>Identify one challenge that may exist in meeting that aim </a:t>
            </a:r>
          </a:p>
          <a:p>
            <a:r>
              <a:rPr lang="en-GB" sz="2400" i="1" dirty="0" smtClean="0"/>
              <a:t>Use the </a:t>
            </a:r>
            <a:r>
              <a:rPr lang="en-GB" sz="2400" i="1" dirty="0" smtClean="0">
                <a:hlinkClick r:id="rId3"/>
              </a:rPr>
              <a:t>children’s commissioner website </a:t>
            </a:r>
            <a:r>
              <a:rPr lang="en-GB" sz="2400" i="1" dirty="0" smtClean="0"/>
              <a:t>to help you. </a:t>
            </a:r>
            <a:endParaRPr lang="en-GB" sz="2400" i="1" dirty="0"/>
          </a:p>
        </p:txBody>
      </p:sp>
      <p:pic>
        <p:nvPicPr>
          <p:cNvPr id="5" name="Picture 4"/>
          <p:cNvPicPr>
            <a:picLocks noChangeAspect="1"/>
          </p:cNvPicPr>
          <p:nvPr/>
        </p:nvPicPr>
        <p:blipFill>
          <a:blip r:embed="rId4"/>
          <a:stretch>
            <a:fillRect/>
          </a:stretch>
        </p:blipFill>
        <p:spPr>
          <a:xfrm>
            <a:off x="4845097" y="1623426"/>
            <a:ext cx="2501805" cy="1857411"/>
          </a:xfrm>
          <a:prstGeom prst="rect">
            <a:avLst/>
          </a:prstGeom>
        </p:spPr>
      </p:pic>
    </p:spTree>
    <p:extLst>
      <p:ext uri="{BB962C8B-B14F-4D97-AF65-F5344CB8AC3E}">
        <p14:creationId xmlns:p14="http://schemas.microsoft.com/office/powerpoint/2010/main" val="2808341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lgn="ctr"/>
            <a:r>
              <a:rPr lang="en-GB" altLang="en-US" dirty="0" smtClean="0">
                <a:hlinkClick r:id="rId2"/>
              </a:rPr>
              <a:t>Y </a:t>
            </a:r>
            <a:r>
              <a:rPr lang="en-GB" altLang="en-US" dirty="0" err="1" smtClean="0">
                <a:hlinkClick r:id="rId2"/>
              </a:rPr>
              <a:t>Ffordd</a:t>
            </a:r>
            <a:r>
              <a:rPr lang="en-GB" altLang="en-US" dirty="0" smtClean="0">
                <a:hlinkClick r:id="rId2"/>
              </a:rPr>
              <a:t> </a:t>
            </a:r>
            <a:r>
              <a:rPr lang="en-GB" altLang="en-US" dirty="0" err="1">
                <a:hlinkClick r:id="rId2"/>
              </a:rPr>
              <a:t>G</a:t>
            </a:r>
            <a:r>
              <a:rPr lang="en-GB" altLang="en-US" dirty="0" err="1" smtClean="0">
                <a:hlinkClick r:id="rId2"/>
              </a:rPr>
              <a:t>ywir</a:t>
            </a:r>
            <a:r>
              <a:rPr lang="en-GB" altLang="en-US" dirty="0" smtClean="0">
                <a:hlinkClick r:id="rId2"/>
              </a:rPr>
              <a:t/>
            </a:r>
            <a:br>
              <a:rPr lang="en-GB" altLang="en-US" dirty="0" smtClean="0">
                <a:hlinkClick r:id="rId2"/>
              </a:rPr>
            </a:br>
            <a:r>
              <a:rPr lang="en-GB" altLang="en-US" dirty="0" smtClean="0">
                <a:hlinkClick r:id="rId2"/>
              </a:rPr>
              <a:t>The Right Way </a:t>
            </a:r>
            <a:endParaRPr lang="en-GB" altLang="en-US" dirty="0" smtClean="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rtlCol="0">
            <a:normAutofit lnSpcReduction="10000"/>
          </a:bodyPr>
          <a:lstStyle/>
          <a:p>
            <a:pPr fontAlgn="base"/>
            <a:r>
              <a:rPr lang="en-GB" dirty="0" err="1" smtClean="0"/>
              <a:t>Egwyddorion</a:t>
            </a:r>
            <a:r>
              <a:rPr lang="en-GB" dirty="0" smtClean="0"/>
              <a:t> Y </a:t>
            </a:r>
            <a:r>
              <a:rPr lang="en-GB" dirty="0" err="1" smtClean="0"/>
              <a:t>Fford</a:t>
            </a:r>
            <a:r>
              <a:rPr lang="en-GB" dirty="0" err="1" smtClean="0"/>
              <a:t>d</a:t>
            </a:r>
            <a:r>
              <a:rPr lang="en-GB" dirty="0" smtClean="0"/>
              <a:t> </a:t>
            </a:r>
            <a:r>
              <a:rPr lang="en-GB" dirty="0" err="1" smtClean="0"/>
              <a:t>Gywir</a:t>
            </a:r>
            <a:r>
              <a:rPr lang="en-GB" dirty="0" smtClean="0"/>
              <a:t> </a:t>
            </a:r>
            <a:r>
              <a:rPr lang="en-GB" dirty="0" err="1" smtClean="0"/>
              <a:t>yw</a:t>
            </a:r>
            <a:r>
              <a:rPr lang="en-GB" dirty="0" smtClean="0"/>
              <a:t>:</a:t>
            </a:r>
          </a:p>
          <a:p>
            <a:pPr fontAlgn="base"/>
            <a:r>
              <a:rPr lang="en-GB" b="1" dirty="0" err="1" smtClean="0"/>
              <a:t>Gwreiddio</a:t>
            </a:r>
            <a:r>
              <a:rPr lang="en-GB" b="1" dirty="0" smtClean="0"/>
              <a:t> </a:t>
            </a:r>
            <a:r>
              <a:rPr lang="en-GB" b="1" dirty="0" err="1"/>
              <a:t>hawliau</a:t>
            </a:r>
            <a:r>
              <a:rPr lang="en-GB" b="1" dirty="0"/>
              <a:t> plant</a:t>
            </a:r>
            <a:r>
              <a:rPr lang="en-GB" dirty="0"/>
              <a:t>: </a:t>
            </a:r>
            <a:r>
              <a:rPr lang="en-GB" dirty="0" err="1"/>
              <a:t>Dylai</a:t>
            </a:r>
            <a:r>
              <a:rPr lang="en-GB" dirty="0"/>
              <a:t> </a:t>
            </a:r>
            <a:r>
              <a:rPr lang="en-GB" dirty="0" err="1"/>
              <a:t>hawliau</a:t>
            </a:r>
            <a:r>
              <a:rPr lang="en-GB" dirty="0"/>
              <a:t> plant </a:t>
            </a:r>
            <a:r>
              <a:rPr lang="en-GB" dirty="0" err="1"/>
              <a:t>fod</a:t>
            </a:r>
            <a:r>
              <a:rPr lang="en-GB" dirty="0"/>
              <a:t> </a:t>
            </a:r>
            <a:r>
              <a:rPr lang="en-GB" dirty="0" err="1"/>
              <a:t>yn</a:t>
            </a:r>
            <a:r>
              <a:rPr lang="en-GB" dirty="0"/>
              <a:t> </a:t>
            </a:r>
            <a:r>
              <a:rPr lang="en-GB" dirty="0" err="1"/>
              <a:t>ganolog</a:t>
            </a:r>
            <a:r>
              <a:rPr lang="en-GB" dirty="0"/>
              <a:t> </a:t>
            </a:r>
            <a:r>
              <a:rPr lang="en-GB" dirty="0" err="1"/>
              <a:t>i</a:t>
            </a:r>
            <a:r>
              <a:rPr lang="en-GB" dirty="0"/>
              <a:t> </a:t>
            </a:r>
            <a:r>
              <a:rPr lang="en-GB" dirty="0" err="1" smtClean="0"/>
              <a:t>gynllunio</a:t>
            </a:r>
            <a:r>
              <a:rPr lang="en-GB" dirty="0"/>
              <a:t> </a:t>
            </a:r>
            <a:r>
              <a:rPr lang="en-GB" dirty="0" smtClean="0"/>
              <a:t>a </a:t>
            </a:r>
            <a:r>
              <a:rPr lang="en-GB" dirty="0" err="1"/>
              <a:t>darparu</a:t>
            </a:r>
            <a:r>
              <a:rPr lang="en-GB" dirty="0"/>
              <a:t> </a:t>
            </a:r>
            <a:r>
              <a:rPr lang="en-GB" dirty="0" err="1"/>
              <a:t>gwasanaethau</a:t>
            </a:r>
            <a:r>
              <a:rPr lang="en-GB" dirty="0"/>
              <a:t>.</a:t>
            </a:r>
          </a:p>
          <a:p>
            <a:pPr fontAlgn="base"/>
            <a:r>
              <a:rPr lang="en-GB" b="1" dirty="0" err="1"/>
              <a:t>Cydraddoldeb</a:t>
            </a:r>
            <a:r>
              <a:rPr lang="en-GB" b="1" dirty="0"/>
              <a:t> a </a:t>
            </a:r>
            <a:r>
              <a:rPr lang="en-GB" b="1" dirty="0" smtClean="0"/>
              <a:t>dim </a:t>
            </a:r>
            <a:r>
              <a:rPr lang="en-GB" b="1" dirty="0" err="1"/>
              <a:t>c</a:t>
            </a:r>
            <a:r>
              <a:rPr lang="en-GB" b="1" dirty="0" err="1" smtClean="0"/>
              <a:t>amwahaniaethu</a:t>
            </a:r>
            <a:r>
              <a:rPr lang="en-GB" dirty="0"/>
              <a:t>: Mae </a:t>
            </a:r>
            <a:r>
              <a:rPr lang="en-GB" dirty="0" err="1"/>
              <a:t>cydraddoldeb</a:t>
            </a:r>
            <a:r>
              <a:rPr lang="en-GB" dirty="0"/>
              <a:t> </a:t>
            </a:r>
            <a:r>
              <a:rPr lang="en-GB" dirty="0" err="1"/>
              <a:t>yn</a:t>
            </a:r>
            <a:r>
              <a:rPr lang="en-GB" dirty="0"/>
              <a:t> </a:t>
            </a:r>
            <a:r>
              <a:rPr lang="en-GB" dirty="0" err="1"/>
              <a:t>golygu</a:t>
            </a:r>
            <a:r>
              <a:rPr lang="en-GB" dirty="0"/>
              <a:t> </a:t>
            </a:r>
            <a:r>
              <a:rPr lang="en-GB" dirty="0" err="1"/>
              <a:t>sicrhau</a:t>
            </a:r>
            <a:r>
              <a:rPr lang="en-GB" dirty="0"/>
              <a:t> bod </a:t>
            </a:r>
            <a:r>
              <a:rPr lang="en-GB" dirty="0" err="1" smtClean="0"/>
              <a:t>pob</a:t>
            </a:r>
            <a:r>
              <a:rPr lang="en-GB" dirty="0" smtClean="0"/>
              <a:t> </a:t>
            </a:r>
            <a:r>
              <a:rPr lang="en-GB" dirty="0" err="1" smtClean="0"/>
              <a:t>plentyn</a:t>
            </a:r>
            <a:r>
              <a:rPr lang="en-GB" dirty="0" smtClean="0"/>
              <a:t> </a:t>
            </a:r>
            <a:r>
              <a:rPr lang="en-GB" dirty="0" err="1"/>
              <a:t>yn</a:t>
            </a:r>
            <a:r>
              <a:rPr lang="en-GB" dirty="0"/>
              <a:t> </a:t>
            </a:r>
            <a:r>
              <a:rPr lang="en-GB" dirty="0" err="1"/>
              <a:t>cael</a:t>
            </a:r>
            <a:r>
              <a:rPr lang="en-GB" dirty="0"/>
              <a:t> </a:t>
            </a:r>
            <a:r>
              <a:rPr lang="en-GB" dirty="0" err="1"/>
              <a:t>cyfle</a:t>
            </a:r>
            <a:r>
              <a:rPr lang="en-GB" dirty="0"/>
              <a:t> </a:t>
            </a:r>
            <a:r>
              <a:rPr lang="en-GB" dirty="0" err="1"/>
              <a:t>cyfartal</a:t>
            </a:r>
            <a:r>
              <a:rPr lang="en-GB" dirty="0"/>
              <a:t> </a:t>
            </a:r>
            <a:r>
              <a:rPr lang="en-GB" dirty="0" err="1" smtClean="0"/>
              <a:t>ifod</a:t>
            </a:r>
            <a:r>
              <a:rPr lang="en-GB" dirty="0" smtClean="0"/>
              <a:t> y </a:t>
            </a:r>
            <a:r>
              <a:rPr lang="en-GB" dirty="0" err="1" smtClean="0"/>
              <a:t>gorau</a:t>
            </a:r>
            <a:r>
              <a:rPr lang="en-GB" dirty="0" smtClean="0"/>
              <a:t> y </a:t>
            </a:r>
            <a:r>
              <a:rPr lang="en-GB" dirty="0" err="1" smtClean="0"/>
              <a:t>medrant</a:t>
            </a:r>
            <a:r>
              <a:rPr lang="en-GB" dirty="0" smtClean="0"/>
              <a:t> </a:t>
            </a:r>
            <a:r>
              <a:rPr lang="en-GB" dirty="0" err="1" smtClean="0"/>
              <a:t>fod</a:t>
            </a:r>
            <a:endParaRPr lang="en-GB" dirty="0"/>
          </a:p>
        </p:txBody>
      </p:sp>
      <p:sp>
        <p:nvSpPr>
          <p:cNvPr id="2" name="Content Placeholder 1"/>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pPr marL="0" indent="0">
              <a:buNone/>
              <a:defRPr/>
            </a:pPr>
            <a:r>
              <a:rPr lang="en-GB" i="1" dirty="0"/>
              <a:t>The principles of a Children’s Rights Approach are:</a:t>
            </a:r>
          </a:p>
          <a:p>
            <a:pPr>
              <a:defRPr/>
            </a:pPr>
            <a:r>
              <a:rPr lang="en-GB" b="1" i="1" dirty="0"/>
              <a:t>Embedding children’s rights</a:t>
            </a:r>
            <a:r>
              <a:rPr lang="en-GB" i="1" dirty="0"/>
              <a:t> – putting children’s rights at the core of planning and service delivery.</a:t>
            </a:r>
          </a:p>
          <a:p>
            <a:pPr>
              <a:defRPr/>
            </a:pPr>
            <a:r>
              <a:rPr lang="en-GB" b="1" i="1" dirty="0"/>
              <a:t>Equality and non-discrimination</a:t>
            </a:r>
            <a:r>
              <a:rPr lang="en-GB" i="1" dirty="0"/>
              <a:t> – ensuring that every child has an equal opportunity to be the best they can be</a:t>
            </a:r>
            <a:r>
              <a:rPr lang="en-GB" i="1" dirty="0" smtClean="0"/>
              <a:t>.</a:t>
            </a:r>
            <a:endParaRPr lang="en-GB" i="1" dirty="0"/>
          </a:p>
        </p:txBody>
      </p:sp>
    </p:spTree>
    <p:extLst>
      <p:ext uri="{BB962C8B-B14F-4D97-AF65-F5344CB8AC3E}">
        <p14:creationId xmlns:p14="http://schemas.microsoft.com/office/powerpoint/2010/main" val="106714696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Y </a:t>
            </a:r>
            <a:r>
              <a:rPr lang="en-GB" dirty="0" err="1" smtClean="0"/>
              <a:t>Ffordd</a:t>
            </a:r>
            <a:r>
              <a:rPr lang="en-GB" dirty="0" smtClean="0"/>
              <a:t> </a:t>
            </a:r>
            <a:r>
              <a:rPr lang="en-GB" dirty="0" err="1"/>
              <a:t>G</a:t>
            </a:r>
            <a:r>
              <a:rPr lang="en-GB" dirty="0" err="1" smtClean="0"/>
              <a:t>ywir</a:t>
            </a:r>
            <a:r>
              <a:rPr lang="en-GB" dirty="0" smtClean="0"/>
              <a:t/>
            </a:r>
            <a:br>
              <a:rPr lang="en-GB" dirty="0" smtClean="0"/>
            </a:br>
            <a:r>
              <a:rPr lang="en-GB" dirty="0" smtClean="0"/>
              <a:t>The Right Way </a:t>
            </a:r>
            <a:endParaRPr lang="en-GB" dirty="0"/>
          </a:p>
        </p:txBody>
      </p:sp>
      <p:sp>
        <p:nvSpPr>
          <p:cNvPr id="3" name="Content Placeholder 2"/>
          <p:cNvSpPr>
            <a:spLocks noGrp="1"/>
          </p:cNvSpPr>
          <p:nvPr>
            <p:ph sz="half" idx="1"/>
          </p:nvPr>
        </p:nvSpPr>
        <p:spPr>
          <a:xfrm>
            <a:off x="838200" y="1825625"/>
            <a:ext cx="5181600" cy="4705804"/>
          </a:xfrm>
        </p:spPr>
        <p:style>
          <a:lnRef idx="2">
            <a:schemeClr val="accent5"/>
          </a:lnRef>
          <a:fillRef idx="1">
            <a:schemeClr val="lt1"/>
          </a:fillRef>
          <a:effectRef idx="0">
            <a:schemeClr val="accent5"/>
          </a:effectRef>
          <a:fontRef idx="minor">
            <a:schemeClr val="dk1"/>
          </a:fontRef>
        </p:style>
        <p:txBody>
          <a:bodyPr rtlCol="0">
            <a:normAutofit fontScale="77500" lnSpcReduction="20000"/>
          </a:bodyPr>
          <a:lstStyle/>
          <a:p>
            <a:pPr fontAlgn="base">
              <a:lnSpc>
                <a:spcPct val="120000"/>
              </a:lnSpc>
            </a:pPr>
            <a:r>
              <a:rPr lang="en-GB" b="1" dirty="0" err="1"/>
              <a:t>Grymuso</a:t>
            </a:r>
            <a:r>
              <a:rPr lang="en-GB" b="1" dirty="0"/>
              <a:t> plant</a:t>
            </a:r>
            <a:r>
              <a:rPr lang="en-GB" dirty="0"/>
              <a:t>: </a:t>
            </a:r>
            <a:r>
              <a:rPr lang="en-GB" dirty="0" err="1"/>
              <a:t>Gwella</a:t>
            </a:r>
            <a:r>
              <a:rPr lang="en-GB" dirty="0"/>
              <a:t> </a:t>
            </a:r>
            <a:r>
              <a:rPr lang="en-GB" dirty="0" err="1"/>
              <a:t>gallu</a:t>
            </a:r>
            <a:r>
              <a:rPr lang="en-GB" dirty="0"/>
              <a:t> plant </a:t>
            </a:r>
            <a:r>
              <a:rPr lang="en-GB" dirty="0" err="1"/>
              <a:t>fel</a:t>
            </a:r>
            <a:r>
              <a:rPr lang="en-GB" dirty="0"/>
              <a:t> </a:t>
            </a:r>
            <a:r>
              <a:rPr lang="en-GB" dirty="0" err="1"/>
              <a:t>unigolion</a:t>
            </a:r>
            <a:r>
              <a:rPr lang="en-GB" dirty="0"/>
              <a:t>, </a:t>
            </a:r>
            <a:r>
              <a:rPr lang="en-GB" dirty="0" err="1"/>
              <a:t>fel</a:t>
            </a:r>
            <a:r>
              <a:rPr lang="en-GB" dirty="0"/>
              <a:t> </a:t>
            </a:r>
            <a:r>
              <a:rPr lang="en-GB" dirty="0" err="1"/>
              <a:t>eu</a:t>
            </a:r>
            <a:r>
              <a:rPr lang="en-GB" dirty="0"/>
              <a:t> bod </a:t>
            </a:r>
            <a:r>
              <a:rPr lang="en-GB" dirty="0" err="1"/>
              <a:t>yn</a:t>
            </a:r>
            <a:r>
              <a:rPr lang="en-GB" dirty="0"/>
              <a:t> </a:t>
            </a:r>
            <a:r>
              <a:rPr lang="en-GB" dirty="0" err="1"/>
              <a:t>medru</a:t>
            </a:r>
            <a:r>
              <a:rPr lang="en-GB" dirty="0"/>
              <a:t> </a:t>
            </a:r>
            <a:r>
              <a:rPr lang="en-GB" dirty="0" err="1"/>
              <a:t>manteisio’n</a:t>
            </a:r>
            <a:r>
              <a:rPr lang="en-GB" dirty="0"/>
              <a:t> well </a:t>
            </a:r>
            <a:r>
              <a:rPr lang="en-GB" dirty="0" err="1"/>
              <a:t>ar</a:t>
            </a:r>
            <a:r>
              <a:rPr lang="en-GB" dirty="0"/>
              <a:t> </a:t>
            </a:r>
            <a:r>
              <a:rPr lang="en-GB" dirty="0" err="1"/>
              <a:t>hawliau</a:t>
            </a:r>
            <a:r>
              <a:rPr lang="en-GB" dirty="0"/>
              <a:t>, ac </a:t>
            </a:r>
            <a:r>
              <a:rPr lang="en-GB" dirty="0" err="1"/>
              <a:t>ymgysylltu</a:t>
            </a:r>
            <a:r>
              <a:rPr lang="en-GB" dirty="0"/>
              <a:t> </a:t>
            </a:r>
            <a:r>
              <a:rPr lang="en-GB" dirty="0" err="1"/>
              <a:t>â’r</a:t>
            </a:r>
            <a:r>
              <a:rPr lang="en-GB" dirty="0"/>
              <a:t> </a:t>
            </a:r>
            <a:r>
              <a:rPr lang="en-GB" dirty="0" err="1"/>
              <a:t>unigolion</a:t>
            </a:r>
            <a:r>
              <a:rPr lang="en-GB" dirty="0"/>
              <a:t> </a:t>
            </a:r>
            <a:r>
              <a:rPr lang="en-GB" dirty="0" err="1"/>
              <a:t>a’r</a:t>
            </a:r>
            <a:r>
              <a:rPr lang="en-GB" dirty="0"/>
              <a:t> </a:t>
            </a:r>
            <a:r>
              <a:rPr lang="en-GB" dirty="0" err="1"/>
              <a:t>sefydliadau</a:t>
            </a:r>
            <a:r>
              <a:rPr lang="en-GB" dirty="0"/>
              <a:t> </a:t>
            </a:r>
            <a:r>
              <a:rPr lang="en-GB" dirty="0" err="1"/>
              <a:t>hynny</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bywydau</a:t>
            </a:r>
            <a:r>
              <a:rPr lang="en-GB" dirty="0"/>
              <a:t>, </a:t>
            </a:r>
            <a:r>
              <a:rPr lang="en-GB" dirty="0" err="1" smtClean="0"/>
              <a:t>dylanwadu</a:t>
            </a:r>
            <a:r>
              <a:rPr lang="en-GB" dirty="0" smtClean="0"/>
              <a:t> </a:t>
            </a:r>
            <a:r>
              <a:rPr lang="en-GB" dirty="0" err="1"/>
              <a:t>arnynt</a:t>
            </a:r>
            <a:r>
              <a:rPr lang="en-GB" dirty="0"/>
              <a:t> </a:t>
            </a:r>
            <a:r>
              <a:rPr lang="en-GB" dirty="0" err="1"/>
              <a:t>a’u</a:t>
            </a:r>
            <a:r>
              <a:rPr lang="en-GB" dirty="0"/>
              <a:t> </a:t>
            </a:r>
            <a:r>
              <a:rPr lang="en-GB" dirty="0" err="1"/>
              <a:t>galw</a:t>
            </a:r>
            <a:r>
              <a:rPr lang="en-GB" dirty="0"/>
              <a:t> </a:t>
            </a:r>
            <a:r>
              <a:rPr lang="en-GB" dirty="0" err="1"/>
              <a:t>i</a:t>
            </a:r>
            <a:r>
              <a:rPr lang="en-GB" dirty="0"/>
              <a:t> </a:t>
            </a:r>
            <a:r>
              <a:rPr lang="en-GB" dirty="0" err="1" smtClean="0"/>
              <a:t>gyfrif</a:t>
            </a:r>
            <a:endParaRPr lang="en-GB" dirty="0"/>
          </a:p>
          <a:p>
            <a:pPr fontAlgn="base">
              <a:lnSpc>
                <a:spcPct val="120000"/>
              </a:lnSpc>
            </a:pPr>
            <a:r>
              <a:rPr lang="en-GB" b="1" dirty="0" err="1"/>
              <a:t>Cyfranogiad</a:t>
            </a:r>
            <a:r>
              <a:rPr lang="en-GB" dirty="0"/>
              <a:t>: </a:t>
            </a:r>
            <a:r>
              <a:rPr lang="en-GB" dirty="0" err="1"/>
              <a:t>gwrando</a:t>
            </a:r>
            <a:r>
              <a:rPr lang="en-GB" dirty="0"/>
              <a:t> </a:t>
            </a:r>
            <a:r>
              <a:rPr lang="en-GB" dirty="0" err="1"/>
              <a:t>ar</a:t>
            </a:r>
            <a:r>
              <a:rPr lang="en-GB" dirty="0"/>
              <a:t> </a:t>
            </a:r>
            <a:r>
              <a:rPr lang="en-GB" dirty="0" err="1"/>
              <a:t>blant</a:t>
            </a:r>
            <a:r>
              <a:rPr lang="en-GB" dirty="0"/>
              <a:t> a </a:t>
            </a:r>
            <a:r>
              <a:rPr lang="en-GB" dirty="0" err="1"/>
              <a:t>rhoi</a:t>
            </a:r>
            <a:r>
              <a:rPr lang="en-GB" dirty="0"/>
              <a:t> </a:t>
            </a:r>
            <a:r>
              <a:rPr lang="en-GB" dirty="0" err="1"/>
              <a:t>sylw</a:t>
            </a:r>
            <a:r>
              <a:rPr lang="en-GB" dirty="0"/>
              <a:t> </a:t>
            </a:r>
            <a:r>
              <a:rPr lang="en-GB" dirty="0" err="1"/>
              <a:t>ystyrlon</a:t>
            </a:r>
            <a:r>
              <a:rPr lang="en-GB" dirty="0"/>
              <a:t> </a:t>
            </a:r>
            <a:r>
              <a:rPr lang="en-GB" dirty="0" err="1"/>
              <a:t>i’w</a:t>
            </a:r>
            <a:r>
              <a:rPr lang="en-GB" dirty="0"/>
              <a:t> barn</a:t>
            </a:r>
          </a:p>
          <a:p>
            <a:pPr fontAlgn="base">
              <a:lnSpc>
                <a:spcPct val="120000"/>
              </a:lnSpc>
            </a:pPr>
            <a:r>
              <a:rPr lang="en-GB" b="1" dirty="0" err="1"/>
              <a:t>Atebolrwydd</a:t>
            </a:r>
            <a:r>
              <a:rPr lang="en-GB" dirty="0"/>
              <a:t>: </a:t>
            </a:r>
            <a:r>
              <a:rPr lang="en-GB" dirty="0" err="1"/>
              <a:t>Dylai</a:t>
            </a:r>
            <a:r>
              <a:rPr lang="en-GB" dirty="0"/>
              <a:t> </a:t>
            </a:r>
            <a:r>
              <a:rPr lang="en-GB" dirty="0" err="1"/>
              <a:t>awdurdodau</a:t>
            </a:r>
            <a:r>
              <a:rPr lang="en-GB" dirty="0"/>
              <a:t> </a:t>
            </a:r>
            <a:r>
              <a:rPr lang="en-GB" dirty="0" err="1"/>
              <a:t>fod</a:t>
            </a:r>
            <a:r>
              <a:rPr lang="en-GB" dirty="0"/>
              <a:t> </a:t>
            </a:r>
            <a:r>
              <a:rPr lang="en-GB" dirty="0" err="1"/>
              <a:t>yn</a:t>
            </a:r>
            <a:r>
              <a:rPr lang="en-GB" dirty="0"/>
              <a:t> </a:t>
            </a:r>
            <a:r>
              <a:rPr lang="en-GB" dirty="0" err="1"/>
              <a:t>atebol</a:t>
            </a:r>
            <a:r>
              <a:rPr lang="en-GB" dirty="0"/>
              <a:t> </a:t>
            </a:r>
            <a:r>
              <a:rPr lang="en-GB" dirty="0" err="1"/>
              <a:t>i</a:t>
            </a:r>
            <a:r>
              <a:rPr lang="en-GB" dirty="0"/>
              <a:t> </a:t>
            </a:r>
            <a:r>
              <a:rPr lang="en-GB" dirty="0" err="1"/>
              <a:t>blant</a:t>
            </a:r>
            <a:r>
              <a:rPr lang="en-GB" dirty="0"/>
              <a:t> am </a:t>
            </a:r>
            <a:r>
              <a:rPr lang="en-GB" dirty="0" err="1"/>
              <a:t>benderfyniadau</a:t>
            </a:r>
            <a:r>
              <a:rPr lang="en-GB" dirty="0"/>
              <a:t> a </a:t>
            </a:r>
            <a:r>
              <a:rPr lang="en-GB" dirty="0" err="1"/>
              <a:t>chamau</a:t>
            </a:r>
            <a:r>
              <a:rPr lang="en-GB" dirty="0"/>
              <a:t> </a:t>
            </a:r>
            <a:r>
              <a:rPr lang="en-GB" dirty="0" err="1"/>
              <a:t>gweithredu</a:t>
            </a:r>
            <a:r>
              <a:rPr lang="en-GB" dirty="0"/>
              <a:t> </a:t>
            </a:r>
            <a:r>
              <a:rPr lang="en-GB" dirty="0" err="1"/>
              <a:t>sy’n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bywydau</a:t>
            </a:r>
            <a:endParaRPr lang="en-GB" dirty="0"/>
          </a:p>
          <a:p>
            <a:pPr>
              <a:defRPr/>
            </a:pPr>
            <a:endParaRPr lang="en-GB" dirty="0" smtClean="0"/>
          </a:p>
        </p:txBody>
      </p:sp>
      <p:sp>
        <p:nvSpPr>
          <p:cNvPr id="4" name="Content Placeholder 3"/>
          <p:cNvSpPr>
            <a:spLocks noGrp="1"/>
          </p:cNvSpPr>
          <p:nvPr>
            <p:ph sz="half" idx="2"/>
          </p:nvPr>
        </p:nvSpPr>
        <p:spPr>
          <a:xfrm>
            <a:off x="6172200" y="1825625"/>
            <a:ext cx="5181600" cy="4810306"/>
          </a:xfrm>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pPr>
              <a:lnSpc>
                <a:spcPct val="120000"/>
              </a:lnSpc>
              <a:defRPr/>
            </a:pPr>
            <a:r>
              <a:rPr lang="en-GB" b="1" i="1" dirty="0"/>
              <a:t>Empowering children</a:t>
            </a:r>
            <a:r>
              <a:rPr lang="en-GB" i="1" dirty="0"/>
              <a:t> – enhancing children’s capabilities as individuals so they’re better able to take advantage of rights, and engage with and hold accountable the institutions and individuals that affect their lives.</a:t>
            </a:r>
          </a:p>
          <a:p>
            <a:pPr>
              <a:lnSpc>
                <a:spcPct val="120000"/>
              </a:lnSpc>
              <a:defRPr/>
            </a:pPr>
            <a:r>
              <a:rPr lang="en-GB" b="1" i="1" dirty="0"/>
              <a:t>Participation</a:t>
            </a:r>
            <a:r>
              <a:rPr lang="en-GB" i="1" dirty="0"/>
              <a:t> – listening to children and taking their views meaningfully into account.</a:t>
            </a:r>
          </a:p>
          <a:p>
            <a:pPr>
              <a:lnSpc>
                <a:spcPct val="120000"/>
              </a:lnSpc>
              <a:defRPr/>
            </a:pPr>
            <a:r>
              <a:rPr lang="en-GB" b="1" i="1" dirty="0"/>
              <a:t>Accountability</a:t>
            </a:r>
            <a:r>
              <a:rPr lang="en-GB" i="1" dirty="0"/>
              <a:t> – authorities should be accountable to children for decisions and actions that affect their lives.</a:t>
            </a:r>
          </a:p>
          <a:p>
            <a:pPr>
              <a:lnSpc>
                <a:spcPct val="120000"/>
              </a:lnSpc>
              <a:defRPr/>
            </a:pPr>
            <a:endParaRPr lang="en-GB" dirty="0"/>
          </a:p>
          <a:p>
            <a:pPr>
              <a:lnSpc>
                <a:spcPct val="120000"/>
              </a:lnSpc>
            </a:pPr>
            <a:endParaRPr lang="en-GB" dirty="0" smtClean="0"/>
          </a:p>
          <a:p>
            <a:endParaRPr lang="en-GB" dirty="0"/>
          </a:p>
        </p:txBody>
      </p:sp>
    </p:spTree>
    <p:extLst>
      <p:ext uri="{BB962C8B-B14F-4D97-AF65-F5344CB8AC3E}">
        <p14:creationId xmlns:p14="http://schemas.microsoft.com/office/powerpoint/2010/main" val="386540891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Reflect</a:t>
            </a:r>
            <a:br>
              <a:rPr lang="en-GB" dirty="0" smtClean="0"/>
            </a:br>
            <a:r>
              <a:rPr lang="en-GB" dirty="0" err="1" smtClean="0"/>
              <a:t>Adfyfyrio</a:t>
            </a:r>
            <a:endParaRPr lang="en-GB" dirty="0"/>
          </a:p>
        </p:txBody>
      </p:sp>
      <p:sp>
        <p:nvSpPr>
          <p:cNvPr id="3" name="Content Placeholder 2"/>
          <p:cNvSpPr>
            <a:spLocks noGrp="1"/>
          </p:cNvSpPr>
          <p:nvPr>
            <p:ph sz="half" idx="1"/>
          </p:nvPr>
        </p:nvSpPr>
        <p:spPr>
          <a:xfrm>
            <a:off x="838200" y="4640239"/>
            <a:ext cx="5181600" cy="1536724"/>
          </a:xfrm>
        </p:spPr>
        <p:style>
          <a:lnRef idx="2">
            <a:schemeClr val="accent5"/>
          </a:lnRef>
          <a:fillRef idx="1">
            <a:schemeClr val="lt1"/>
          </a:fillRef>
          <a:effectRef idx="0">
            <a:schemeClr val="accent5"/>
          </a:effectRef>
          <a:fontRef idx="minor">
            <a:schemeClr val="dk1"/>
          </a:fontRef>
        </p:style>
        <p:txBody>
          <a:bodyPr/>
          <a:lstStyle/>
          <a:p>
            <a:r>
              <a:rPr lang="en-GB" dirty="0" err="1" smtClean="0"/>
              <a:t>Rhowch</a:t>
            </a:r>
            <a:r>
              <a:rPr lang="en-GB" dirty="0" smtClean="0"/>
              <a:t> </a:t>
            </a:r>
            <a:r>
              <a:rPr lang="en-GB" dirty="0" err="1" smtClean="0"/>
              <a:t>esiamplau</a:t>
            </a:r>
            <a:r>
              <a:rPr lang="en-GB" dirty="0" smtClean="0"/>
              <a:t> </a:t>
            </a:r>
            <a:r>
              <a:rPr lang="en-GB" dirty="0" err="1" smtClean="0"/>
              <a:t>o’r</a:t>
            </a:r>
            <a:r>
              <a:rPr lang="en-GB" dirty="0" smtClean="0"/>
              <a:t> ‘</a:t>
            </a:r>
            <a:r>
              <a:rPr lang="en-GB" dirty="0" err="1" smtClean="0"/>
              <a:t>ffordd</a:t>
            </a:r>
            <a:r>
              <a:rPr lang="en-GB" dirty="0" smtClean="0"/>
              <a:t> </a:t>
            </a:r>
            <a:r>
              <a:rPr lang="en-GB" dirty="0" err="1"/>
              <a:t>g</a:t>
            </a:r>
            <a:r>
              <a:rPr lang="en-GB" dirty="0" err="1" smtClean="0"/>
              <a:t>ywir</a:t>
            </a:r>
            <a:r>
              <a:rPr lang="en-GB" dirty="0" smtClean="0"/>
              <a:t>’ o </a:t>
            </a:r>
            <a:r>
              <a:rPr lang="en-GB" dirty="0" err="1" smtClean="0"/>
              <a:t>fewn</a:t>
            </a:r>
            <a:r>
              <a:rPr lang="en-GB" dirty="0" smtClean="0"/>
              <a:t> </a:t>
            </a:r>
            <a:r>
              <a:rPr lang="en-GB" dirty="0" err="1" smtClean="0"/>
              <a:t>cyd-destun</a:t>
            </a:r>
            <a:r>
              <a:rPr lang="en-GB" dirty="0" smtClean="0"/>
              <a:t> </a:t>
            </a:r>
            <a:r>
              <a:rPr lang="en-GB" dirty="0" err="1" smtClean="0"/>
              <a:t>ysgol</a:t>
            </a:r>
            <a:r>
              <a:rPr lang="en-GB" dirty="0" smtClean="0"/>
              <a:t>. </a:t>
            </a:r>
            <a:endParaRPr lang="en-GB" dirty="0"/>
          </a:p>
        </p:txBody>
      </p:sp>
      <p:sp>
        <p:nvSpPr>
          <p:cNvPr id="4" name="Content Placeholder 3"/>
          <p:cNvSpPr>
            <a:spLocks noGrp="1"/>
          </p:cNvSpPr>
          <p:nvPr>
            <p:ph sz="half" idx="2"/>
          </p:nvPr>
        </p:nvSpPr>
        <p:spPr>
          <a:xfrm>
            <a:off x="6172200" y="4640239"/>
            <a:ext cx="5181600" cy="1536723"/>
          </a:xfrm>
        </p:spPr>
        <p:style>
          <a:lnRef idx="2">
            <a:schemeClr val="accent6"/>
          </a:lnRef>
          <a:fillRef idx="1">
            <a:schemeClr val="lt1"/>
          </a:fillRef>
          <a:effectRef idx="0">
            <a:schemeClr val="accent6"/>
          </a:effectRef>
          <a:fontRef idx="minor">
            <a:schemeClr val="dk1"/>
          </a:fontRef>
        </p:style>
        <p:txBody>
          <a:bodyPr/>
          <a:lstStyle/>
          <a:p>
            <a:r>
              <a:rPr lang="en-GB" i="1" dirty="0" smtClean="0"/>
              <a:t>What might the ‘right way’ approach look like in a school setting? Give examples. </a:t>
            </a:r>
            <a:endParaRPr lang="en-GB" i="1" dirty="0"/>
          </a:p>
        </p:txBody>
      </p:sp>
      <p:pic>
        <p:nvPicPr>
          <p:cNvPr id="5" name="Picture 4"/>
          <p:cNvPicPr>
            <a:picLocks noChangeAspect="1"/>
          </p:cNvPicPr>
          <p:nvPr/>
        </p:nvPicPr>
        <p:blipFill>
          <a:blip r:embed="rId2"/>
          <a:stretch>
            <a:fillRect/>
          </a:stretch>
        </p:blipFill>
        <p:spPr>
          <a:xfrm>
            <a:off x="3677845" y="1690688"/>
            <a:ext cx="4683909" cy="2402005"/>
          </a:xfrm>
          <a:prstGeom prst="rect">
            <a:avLst/>
          </a:prstGeom>
        </p:spPr>
      </p:pic>
    </p:spTree>
    <p:extLst>
      <p:ext uri="{BB962C8B-B14F-4D97-AF65-F5344CB8AC3E}">
        <p14:creationId xmlns:p14="http://schemas.microsoft.com/office/powerpoint/2010/main" val="42150825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err="1" smtClean="0"/>
              <a:t>Llyfryddiaeth</a:t>
            </a:r>
            <a:r>
              <a:rPr lang="en-GB" dirty="0" smtClean="0"/>
              <a:t/>
            </a:r>
            <a:br>
              <a:rPr lang="en-GB" dirty="0" smtClean="0"/>
            </a:br>
            <a:r>
              <a:rPr lang="en-GB" dirty="0" smtClean="0"/>
              <a:t>Bibliography</a:t>
            </a:r>
            <a:endParaRPr lang="en-GB" dirty="0"/>
          </a:p>
        </p:txBody>
      </p:sp>
      <p:sp>
        <p:nvSpPr>
          <p:cNvPr id="6" name="Content Placeholder 5"/>
          <p:cNvSpPr>
            <a:spLocks noGrp="1"/>
          </p:cNvSpPr>
          <p:nvPr>
            <p:ph idx="1"/>
          </p:nvPr>
        </p:nvSpPr>
        <p:spPr/>
        <p:txBody>
          <a:bodyPr>
            <a:normAutofit fontScale="92500" lnSpcReduction="20000"/>
          </a:bodyPr>
          <a:lstStyle/>
          <a:p>
            <a:pPr lvl="0"/>
            <a:r>
              <a:rPr lang="en-GB" dirty="0"/>
              <a:t>Alderson, P. (2008) </a:t>
            </a:r>
            <a:r>
              <a:rPr lang="en-GB" i="1" dirty="0"/>
              <a:t>Young Children’s Rights, </a:t>
            </a:r>
            <a:r>
              <a:rPr lang="en-GB" dirty="0"/>
              <a:t>(2</a:t>
            </a:r>
            <a:r>
              <a:rPr lang="en-GB" baseline="30000" dirty="0"/>
              <a:t>nd</a:t>
            </a:r>
            <a:r>
              <a:rPr lang="en-GB" dirty="0"/>
              <a:t> ed.), London: Jessica Kingsley Publications. </a:t>
            </a:r>
          </a:p>
          <a:p>
            <a:pPr lvl="0"/>
            <a:r>
              <a:rPr lang="en-GB" dirty="0" smtClean="0"/>
              <a:t>Children </a:t>
            </a:r>
            <a:r>
              <a:rPr lang="en-GB" dirty="0"/>
              <a:t>in Wales/ Plant </a:t>
            </a:r>
            <a:r>
              <a:rPr lang="en-GB" dirty="0" err="1"/>
              <a:t>yng</a:t>
            </a:r>
            <a:r>
              <a:rPr lang="en-GB" dirty="0"/>
              <a:t> </a:t>
            </a:r>
            <a:r>
              <a:rPr lang="en-GB" dirty="0" err="1"/>
              <a:t>Nghymru</a:t>
            </a:r>
            <a:r>
              <a:rPr lang="en-GB" dirty="0"/>
              <a:t>. Available at </a:t>
            </a:r>
            <a:r>
              <a:rPr lang="en-GB" u="sng" dirty="0">
                <a:hlinkClick r:id="rId2"/>
              </a:rPr>
              <a:t>http://www.childreninwales.org.uk</a:t>
            </a:r>
            <a:r>
              <a:rPr lang="en-GB" dirty="0"/>
              <a:t> [Accessed 02.08.14]</a:t>
            </a:r>
          </a:p>
          <a:p>
            <a:pPr lvl="0"/>
            <a:r>
              <a:rPr lang="en-GB" dirty="0"/>
              <a:t>Human Rights Resource Centre Available at </a:t>
            </a:r>
            <a:r>
              <a:rPr lang="en-GB" u="sng" dirty="0">
                <a:hlinkClick r:id="rId3"/>
              </a:rPr>
              <a:t>http://hrlibrary.umn.edu/edumat/activities.shtm</a:t>
            </a:r>
            <a:r>
              <a:rPr lang="en-GB" dirty="0"/>
              <a:t> [Accessed 2.02.17]</a:t>
            </a:r>
          </a:p>
          <a:p>
            <a:pPr lvl="0"/>
            <a:r>
              <a:rPr lang="en-GB" dirty="0" smtClean="0"/>
              <a:t>Jones</a:t>
            </a:r>
            <a:r>
              <a:rPr lang="en-GB" dirty="0"/>
              <a:t>, P. &amp; Walker, G. (</a:t>
            </a:r>
            <a:r>
              <a:rPr lang="en-GB" dirty="0" err="1"/>
              <a:t>eds</a:t>
            </a:r>
            <a:r>
              <a:rPr lang="en-GB" dirty="0"/>
              <a:t>) (2011) </a:t>
            </a:r>
            <a:r>
              <a:rPr lang="en-GB" i="1" dirty="0"/>
              <a:t>Children’s Rights in Practice, </a:t>
            </a:r>
            <a:r>
              <a:rPr lang="en-GB" dirty="0"/>
              <a:t>SAGE: London. </a:t>
            </a:r>
            <a:endParaRPr lang="en-GB" dirty="0" smtClean="0"/>
          </a:p>
          <a:p>
            <a:pPr lvl="0"/>
            <a:r>
              <a:rPr lang="en-GB" dirty="0"/>
              <a:t>Jones, P. &amp; Welch, S. (2010) </a:t>
            </a:r>
            <a:r>
              <a:rPr lang="en-GB" i="1" dirty="0"/>
              <a:t>Rethinking Children’s Rights, </a:t>
            </a:r>
            <a:r>
              <a:rPr lang="en-GB" dirty="0"/>
              <a:t>London: </a:t>
            </a:r>
            <a:r>
              <a:rPr lang="en-GB" dirty="0" err="1"/>
              <a:t>Boomsbury</a:t>
            </a:r>
            <a:r>
              <a:rPr lang="en-GB" dirty="0"/>
              <a:t>. </a:t>
            </a:r>
            <a:r>
              <a:rPr lang="en-GB" dirty="0" err="1"/>
              <a:t>Kanyal</a:t>
            </a:r>
            <a:r>
              <a:rPr lang="en-GB" dirty="0"/>
              <a:t>, M. (ed.) (2014) </a:t>
            </a:r>
            <a:r>
              <a:rPr lang="en-GB" i="1" dirty="0"/>
              <a:t>Children’s Rights 0-8, </a:t>
            </a:r>
            <a:r>
              <a:rPr lang="en-GB" dirty="0"/>
              <a:t>London: Routledge. </a:t>
            </a:r>
          </a:p>
          <a:p>
            <a:r>
              <a:rPr lang="en-GB" dirty="0"/>
              <a:t>Save the Children Wales/</a:t>
            </a:r>
            <a:r>
              <a:rPr lang="en-GB" dirty="0" err="1"/>
              <a:t>Achub</a:t>
            </a:r>
            <a:r>
              <a:rPr lang="en-GB" dirty="0"/>
              <a:t> y Plant The Participation Rap Available at http://</a:t>
            </a:r>
            <a:r>
              <a:rPr lang="en-GB" u="sng" dirty="0">
                <a:hlinkClick r:id="rId4"/>
              </a:rPr>
              <a:t>www.youtube.co.uk</a:t>
            </a:r>
            <a:r>
              <a:rPr lang="en-GB" dirty="0"/>
              <a:t> [Accessed 24.07.14] </a:t>
            </a:r>
          </a:p>
          <a:p>
            <a:pPr lvl="0"/>
            <a:endParaRPr lang="en-GB" dirty="0"/>
          </a:p>
        </p:txBody>
      </p:sp>
    </p:spTree>
    <p:extLst>
      <p:ext uri="{BB962C8B-B14F-4D97-AF65-F5344CB8AC3E}">
        <p14:creationId xmlns:p14="http://schemas.microsoft.com/office/powerpoint/2010/main" val="980555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United </a:t>
            </a:r>
            <a:r>
              <a:rPr lang="en-GB" dirty="0"/>
              <a:t>Nations Convention of the Rights of the Child Introduction Video Available at http://</a:t>
            </a:r>
            <a:r>
              <a:rPr lang="en-GB" u="sng" dirty="0">
                <a:hlinkClick r:id="rId2"/>
              </a:rPr>
              <a:t>www.youtube.co.uk</a:t>
            </a:r>
            <a:r>
              <a:rPr lang="en-GB" dirty="0"/>
              <a:t> [Accessed 24.07.14</a:t>
            </a:r>
            <a:r>
              <a:rPr lang="en-GB" dirty="0" smtClean="0"/>
              <a:t>]</a:t>
            </a:r>
            <a:endParaRPr lang="en-GB" dirty="0"/>
          </a:p>
          <a:p>
            <a:pPr lvl="0"/>
            <a:r>
              <a:rPr lang="en-GB" dirty="0" smtClean="0"/>
              <a:t>Welsh </a:t>
            </a:r>
            <a:r>
              <a:rPr lang="en-GB" dirty="0"/>
              <a:t>Government (2014) </a:t>
            </a:r>
            <a:r>
              <a:rPr lang="en-GB" i="1" dirty="0"/>
              <a:t>Children and Young People: Rights to Action. Welsh Assembly Government. </a:t>
            </a:r>
            <a:r>
              <a:rPr lang="en-GB" dirty="0"/>
              <a:t>Available at </a:t>
            </a:r>
            <a:r>
              <a:rPr lang="en-GB" u="sng" dirty="0">
                <a:hlinkClick r:id="rId3"/>
              </a:rPr>
              <a:t>http://wales.gov.uk/topics/childrenyoungpeople/publications/rightstoaction/?lang=en</a:t>
            </a:r>
            <a:r>
              <a:rPr lang="en-GB" dirty="0"/>
              <a:t> [Accessed 02.08.14]</a:t>
            </a:r>
          </a:p>
          <a:p>
            <a:pPr lvl="0"/>
            <a:r>
              <a:rPr lang="en-GB" dirty="0"/>
              <a:t>Welsh Government (2015) </a:t>
            </a:r>
            <a:r>
              <a:rPr lang="en-GB" i="1" dirty="0"/>
              <a:t>Programme for Children and Young People: Seven Core Aims Comprehensive Version, </a:t>
            </a:r>
            <a:r>
              <a:rPr lang="en-GB" dirty="0"/>
              <a:t>Cardiff: Welsh Government. Available at: </a:t>
            </a:r>
            <a:r>
              <a:rPr lang="en-GB" u="sng" dirty="0">
                <a:hlinkClick r:id="rId4"/>
              </a:rPr>
              <a:t>http://gov.wales/docs/dsjlg/publications/cyp/151106-core-aims-comprehensive-version-en.pdf</a:t>
            </a:r>
            <a:r>
              <a:rPr lang="en-GB" dirty="0"/>
              <a:t>  (Accessed: 15/2/17) </a:t>
            </a:r>
          </a:p>
          <a:p>
            <a:endParaRPr lang="en-GB" dirty="0"/>
          </a:p>
          <a:p>
            <a:endParaRPr lang="en-GB" dirty="0"/>
          </a:p>
        </p:txBody>
      </p:sp>
    </p:spTree>
    <p:extLst>
      <p:ext uri="{BB962C8B-B14F-4D97-AF65-F5344CB8AC3E}">
        <p14:creationId xmlns:p14="http://schemas.microsoft.com/office/powerpoint/2010/main" val="215367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TotalTime>
  <Words>2328</Words>
  <Application>Microsoft Office PowerPoint</Application>
  <PresentationFormat>Widescreen</PresentationFormat>
  <Paragraphs>289</Paragraphs>
  <Slides>33</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ＭＳ Ｐゴシック</vt:lpstr>
      <vt:lpstr>ＭＳ Ｐゴシック</vt:lpstr>
      <vt:lpstr>Arial</vt:lpstr>
      <vt:lpstr>Arial Narrow</vt:lpstr>
      <vt:lpstr>Calibri</vt:lpstr>
      <vt:lpstr>Calibri Light</vt:lpstr>
      <vt:lpstr>Verdana</vt:lpstr>
      <vt:lpstr>Wingdings</vt:lpstr>
      <vt:lpstr>Office Theme</vt:lpstr>
      <vt:lpstr>ECES4005/C</vt:lpstr>
      <vt:lpstr>Learning Outcomes Deilliannau Dysgu </vt:lpstr>
      <vt:lpstr>Learning Outcomes Deilliannau Dysgu </vt:lpstr>
      <vt:lpstr>Learning Outcomes Deilliannau Dysgu </vt:lpstr>
      <vt:lpstr>Learning Outcomes Deilliannau Dysgu </vt:lpstr>
      <vt:lpstr>Children’s Rights are Human Rights </vt:lpstr>
      <vt:lpstr>Hawl neu Angen? Right or Need? </vt:lpstr>
      <vt:lpstr>Hawlio hawliau… For Rights to Happen…</vt:lpstr>
      <vt:lpstr>Hawliau a Chyfrifoldebau Rights and Duties (“Responsibilities”)</vt:lpstr>
      <vt:lpstr>Hawliau Plant yng Nghymru Children’s Rights in Wales </vt:lpstr>
      <vt:lpstr>CCUHP UNCRC</vt:lpstr>
      <vt:lpstr>Datblygiad CCUHP Development of the UNCRC</vt:lpstr>
      <vt:lpstr>Strwythur CCUHP Structure of the UNCRC</vt:lpstr>
      <vt:lpstr> Strwythur CCUHP Structure of the UNCRC </vt:lpstr>
      <vt:lpstr>Broad Principles Egwyddorion Bras</vt:lpstr>
      <vt:lpstr>Strwythur CCUHP Structure of the UNCRC</vt:lpstr>
      <vt:lpstr>Strwythur CCUHP Structure of the UNCRC                                   </vt:lpstr>
      <vt:lpstr>TASG TASK</vt:lpstr>
      <vt:lpstr>Hawliau a Chyfrifoldebau Rights and Duties</vt:lpstr>
      <vt:lpstr>       Gweithredu Hawliau        Rights in Action </vt:lpstr>
      <vt:lpstr>                  Y Deinameg Hawliau                 The Rights Dynamic</vt:lpstr>
      <vt:lpstr>Hawliau a Chyfrifoldebau Rights and Duties                                   </vt:lpstr>
      <vt:lpstr>Cyfrifoldebau unigol v yr angen am ddiogelu Individual responsibilities v Need for protection</vt:lpstr>
      <vt:lpstr>Cyfranogiad  Participation </vt:lpstr>
      <vt:lpstr>Hawliau a’r Gyfraith Rights in Law </vt:lpstr>
      <vt:lpstr>PowerPoint Presentation</vt:lpstr>
      <vt:lpstr>PowerPoint Presentation</vt:lpstr>
      <vt:lpstr>TASG TASK</vt:lpstr>
      <vt:lpstr>Y Ffordd Gywir The Right Way </vt:lpstr>
      <vt:lpstr>Y Ffordd Gywir The Right Way </vt:lpstr>
      <vt:lpstr>Reflect Adfyfyrio</vt:lpstr>
      <vt:lpstr>Llyfryddiaeth Bibliography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dc:title>
  <dc:creator>Sarah Stewart</dc:creator>
  <cp:lastModifiedBy>Lynwen Roberts</cp:lastModifiedBy>
  <cp:revision>32</cp:revision>
  <dcterms:created xsi:type="dcterms:W3CDTF">2019-02-05T14:06:17Z</dcterms:created>
  <dcterms:modified xsi:type="dcterms:W3CDTF">2019-07-04T13:06:06Z</dcterms:modified>
</cp:coreProperties>
</file>