
<file path=[Content_Types].xml><?xml version="1.0" encoding="utf-8"?>
<Types xmlns="http://schemas.openxmlformats.org/package/2006/content-types">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57" r:id="rId3"/>
    <p:sldId id="259" r:id="rId4"/>
    <p:sldId id="258" r:id="rId5"/>
    <p:sldId id="260" r:id="rId6"/>
    <p:sldId id="268" r:id="rId7"/>
    <p:sldId id="261" r:id="rId8"/>
    <p:sldId id="262" r:id="rId9"/>
    <p:sldId id="266" r:id="rId10"/>
    <p:sldId id="267" r:id="rId11"/>
    <p:sldId id="265" r:id="rId12"/>
    <p:sldId id="263" r:id="rId13"/>
    <p:sldId id="271" r:id="rId14"/>
    <p:sldId id="264" r:id="rId15"/>
    <p:sldId id="269" r:id="rId16"/>
    <p:sldId id="270"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30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762A4-C9E1-4B1C-85B5-4C8F64C60459}" type="datetimeFigureOut">
              <a:rPr lang="en-GB" smtClean="0"/>
              <a:t>25/11/2019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222EF3-B60D-47A2-BE78-A8EE3DECC814}" type="slidenum">
              <a:rPr lang="en-GB" smtClean="0"/>
              <a:t>‹#›</a:t>
            </a:fld>
            <a:endParaRPr lang="en-GB"/>
          </a:p>
        </p:txBody>
      </p:sp>
    </p:spTree>
    <p:extLst>
      <p:ext uri="{BB962C8B-B14F-4D97-AF65-F5344CB8AC3E}">
        <p14:creationId xmlns:p14="http://schemas.microsoft.com/office/powerpoint/2010/main" val="118624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222EF3-B60D-47A2-BE78-A8EE3DECC814}" type="slidenum">
              <a:rPr lang="en-GB" smtClean="0"/>
              <a:t>1</a:t>
            </a:fld>
            <a:endParaRPr lang="en-GB"/>
          </a:p>
        </p:txBody>
      </p:sp>
    </p:spTree>
    <p:extLst>
      <p:ext uri="{BB962C8B-B14F-4D97-AF65-F5344CB8AC3E}">
        <p14:creationId xmlns:p14="http://schemas.microsoft.com/office/powerpoint/2010/main" val="398539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222EF3-B60D-47A2-BE78-A8EE3DECC814}" type="slidenum">
              <a:rPr lang="en-GB" smtClean="0"/>
              <a:t>2</a:t>
            </a:fld>
            <a:endParaRPr lang="en-GB"/>
          </a:p>
        </p:txBody>
      </p:sp>
    </p:spTree>
    <p:extLst>
      <p:ext uri="{BB962C8B-B14F-4D97-AF65-F5344CB8AC3E}">
        <p14:creationId xmlns:p14="http://schemas.microsoft.com/office/powerpoint/2010/main" val="4095396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169897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3604983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698773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681813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F58BFA-67D2-4CE9-AC0C-CB7F84A24CEA}" type="datetimeFigureOut">
              <a:rPr lang="en-GB" smtClean="0"/>
              <a:t>25/11/2019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7800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F58BFA-67D2-4CE9-AC0C-CB7F84A24CEA}" type="datetimeFigureOut">
              <a:rPr lang="en-GB" smtClean="0"/>
              <a:t>25/11/2019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3841466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F58BFA-67D2-4CE9-AC0C-CB7F84A24CEA}" type="datetimeFigureOut">
              <a:rPr lang="en-GB" smtClean="0"/>
              <a:t>25/11/2019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312216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539703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3990496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2599565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6C0CC1B-F7A4-437B-8203-56FABC0B710F}"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708235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2278669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C0CC1B-F7A4-437B-8203-56FABC0B710F}"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68504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CF58BFA-67D2-4CE9-AC0C-CB7F84A24CEA}" type="datetimeFigureOut">
              <a:rPr lang="en-GB" smtClean="0"/>
              <a:t>25/11/2019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20014561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41188860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F58BFA-67D2-4CE9-AC0C-CB7F84A24CEA}" type="datetimeFigureOut">
              <a:rPr lang="en-GB" smtClean="0"/>
              <a:t>25/11/2019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C0CC1B-F7A4-437B-8203-56FABC0B710F}" type="slidenum">
              <a:rPr lang="en-GB" smtClean="0"/>
              <a:t>‹#›</a:t>
            </a:fld>
            <a:endParaRPr lang="en-GB"/>
          </a:p>
        </p:txBody>
      </p:sp>
    </p:spTree>
    <p:extLst>
      <p:ext uri="{BB962C8B-B14F-4D97-AF65-F5344CB8AC3E}">
        <p14:creationId xmlns:p14="http://schemas.microsoft.com/office/powerpoint/2010/main" val="1024377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CF58BFA-67D2-4CE9-AC0C-CB7F84A24CEA}" type="datetimeFigureOut">
              <a:rPr lang="en-GB" smtClean="0"/>
              <a:t>25/11/2019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6C0CC1B-F7A4-437B-8203-56FABC0B710F}" type="slidenum">
              <a:rPr lang="en-GB" smtClean="0"/>
              <a:t>‹#›</a:t>
            </a:fld>
            <a:endParaRPr lang="en-GB"/>
          </a:p>
        </p:txBody>
      </p:sp>
    </p:spTree>
    <p:extLst>
      <p:ext uri="{BB962C8B-B14F-4D97-AF65-F5344CB8AC3E}">
        <p14:creationId xmlns:p14="http://schemas.microsoft.com/office/powerpoint/2010/main" val="32612454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AOTEQVYDPpg" TargetMode="External"/><Relationship Id="rId2" Type="http://schemas.openxmlformats.org/officeDocument/2006/relationships/image" Target="../media/image1.tmp"/><Relationship Id="rId1" Type="http://schemas.openxmlformats.org/officeDocument/2006/relationships/slideLayout" Target="../slideLayouts/slideLayout2.xml"/><Relationship Id="rId5" Type="http://schemas.openxmlformats.org/officeDocument/2006/relationships/hyperlink" Target="https://www.youtube.com/watch?v=okJYsMi2_jk" TargetMode="External"/><Relationship Id="rId4" Type="http://schemas.openxmlformats.org/officeDocument/2006/relationships/image" Target="../media/image2.tmp"/></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news/av/business-49611288/technology-is-helping-education-in-africa" TargetMode="External"/><Relationship Id="rId7" Type="http://schemas.openxmlformats.org/officeDocument/2006/relationships/hyperlink" Target="https://www.youtube.com/watch?v=2fIBjKHLW74" TargetMode="External"/><Relationship Id="rId2" Type="http://schemas.openxmlformats.org/officeDocument/2006/relationships/image" Target="../media/image3.tmp"/><Relationship Id="rId1" Type="http://schemas.openxmlformats.org/officeDocument/2006/relationships/slideLayout" Target="../slideLayouts/slideLayout2.xml"/><Relationship Id="rId6" Type="http://schemas.openxmlformats.org/officeDocument/2006/relationships/image" Target="../media/image5.tmp"/><Relationship Id="rId5" Type="http://schemas.openxmlformats.org/officeDocument/2006/relationships/hyperlink" Target="https://www.bbc.co.uk/news/education-49720716" TargetMode="External"/><Relationship Id="rId4" Type="http://schemas.openxmlformats.org/officeDocument/2006/relationships/image" Target="../media/image4.tmp"/></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news/uk-wales-46277389" TargetMode="External"/><Relationship Id="rId2" Type="http://schemas.openxmlformats.org/officeDocument/2006/relationships/image" Target="../media/image6.tmp"/><Relationship Id="rId1" Type="http://schemas.openxmlformats.org/officeDocument/2006/relationships/slideLayout" Target="../slideLayouts/slideLayout2.xml"/><Relationship Id="rId5" Type="http://schemas.openxmlformats.org/officeDocument/2006/relationships/hyperlink" Target="https://www.bbc.co.uk/news/uk-wales-50151883" TargetMode="External"/><Relationship Id="rId4" Type="http://schemas.openxmlformats.org/officeDocument/2006/relationships/image" Target="../media/image7.tmp"/></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news/av/uk-wales-42629584/more-mental-health-talk-needed-in-schools-mind-cymru-says" TargetMode="External"/><Relationship Id="rId2" Type="http://schemas.openxmlformats.org/officeDocument/2006/relationships/image" Target="../media/image8.tmp"/><Relationship Id="rId1" Type="http://schemas.openxmlformats.org/officeDocument/2006/relationships/slideLayout" Target="../slideLayouts/slideLayout2.xml"/><Relationship Id="rId5" Type="http://schemas.openxmlformats.org/officeDocument/2006/relationships/hyperlink" Target="https://thedoctorweighsin.com/why-is-mental-health-education-so-important/" TargetMode="External"/><Relationship Id="rId4" Type="http://schemas.openxmlformats.org/officeDocument/2006/relationships/image" Target="../media/image9.tmp"/></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news/health-41125009" TargetMode="External"/><Relationship Id="rId2" Type="http://schemas.openxmlformats.org/officeDocument/2006/relationships/image" Target="../media/image10.tmp"/><Relationship Id="rId1" Type="http://schemas.openxmlformats.org/officeDocument/2006/relationships/slideLayout" Target="../slideLayouts/slideLayout2.xml"/><Relationship Id="rId5" Type="http://schemas.openxmlformats.org/officeDocument/2006/relationships/hyperlink" Target="https://www.mentalhealth.org.uk/publications/prevention-and-mental-health-research-paper/read-online" TargetMode="Externa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image" Target="../media/image12.tmp"/><Relationship Id="rId1" Type="http://schemas.openxmlformats.org/officeDocument/2006/relationships/slideLayout" Target="../slideLayouts/slideLayout2.xml"/><Relationship Id="rId5" Type="http://schemas.openxmlformats.org/officeDocument/2006/relationships/hyperlink" Target="https://theconversation.com/inequality-of-education-in-the-uk-among-highest-of-rich-nations-105519" TargetMode="External"/><Relationship Id="rId4" Type="http://schemas.openxmlformats.org/officeDocument/2006/relationships/hyperlink" Target="https://www.teachfirst.org.uk/inequality-education"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education-inequalities.org/" TargetMode="External"/><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z_vXJbPoOTA" TargetMode="External"/><Relationship Id="rId2" Type="http://schemas.openxmlformats.org/officeDocument/2006/relationships/image" Target="../media/image15.tmp"/><Relationship Id="rId1" Type="http://schemas.openxmlformats.org/officeDocument/2006/relationships/slideLayout" Target="../slideLayouts/slideLayout2.xml"/><Relationship Id="rId5" Type="http://schemas.openxmlformats.org/officeDocument/2006/relationships/hyperlink" Target="https://www.youtube.com/watch?v=9lsDJnlJqoY" TargetMode="External"/><Relationship Id="rId4" Type="http://schemas.openxmlformats.org/officeDocument/2006/relationships/image" Target="../media/image16.tmp"/></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3DB9D-72BC-4099-980E-3B1306BC4050}"/>
              </a:ext>
            </a:extLst>
          </p:cNvPr>
          <p:cNvSpPr>
            <a:spLocks noGrp="1"/>
          </p:cNvSpPr>
          <p:nvPr>
            <p:ph type="ctrTitle"/>
          </p:nvPr>
        </p:nvSpPr>
        <p:spPr/>
        <p:txBody>
          <a:bodyPr/>
          <a:lstStyle/>
          <a:p>
            <a:r>
              <a:rPr lang="en-GB" dirty="0"/>
              <a:t>M</a:t>
            </a:r>
            <a:r>
              <a:rPr lang="en-US" dirty="0" err="1"/>
              <a:t>odern</a:t>
            </a:r>
            <a:r>
              <a:rPr lang="en-US" dirty="0"/>
              <a:t> Education</a:t>
            </a:r>
            <a:endParaRPr lang="en-GB" dirty="0"/>
          </a:p>
        </p:txBody>
      </p:sp>
      <p:sp>
        <p:nvSpPr>
          <p:cNvPr id="3" name="Subtitle 2">
            <a:extLst>
              <a:ext uri="{FF2B5EF4-FFF2-40B4-BE49-F238E27FC236}">
                <a16:creationId xmlns:a16="http://schemas.microsoft.com/office/drawing/2014/main" id="{6DC1DBAD-CB11-490C-BE02-C94C68B9AC4A}"/>
              </a:ext>
            </a:extLst>
          </p:cNvPr>
          <p:cNvSpPr>
            <a:spLocks noGrp="1"/>
          </p:cNvSpPr>
          <p:nvPr>
            <p:ph type="subTitle" idx="1"/>
          </p:nvPr>
        </p:nvSpPr>
        <p:spPr/>
        <p:txBody>
          <a:bodyPr>
            <a:normAutofit lnSpcReduction="10000"/>
          </a:bodyPr>
          <a:lstStyle/>
          <a:p>
            <a:r>
              <a:rPr lang="en-GB" dirty="0"/>
              <a:t>Education studies</a:t>
            </a:r>
          </a:p>
          <a:p>
            <a:r>
              <a:rPr lang="en-GB" dirty="0"/>
              <a:t>Yong Xie</a:t>
            </a:r>
          </a:p>
          <a:p>
            <a:r>
              <a:rPr lang="en-GB" dirty="0"/>
              <a:t>1904032</a:t>
            </a:r>
          </a:p>
        </p:txBody>
      </p:sp>
    </p:spTree>
    <p:extLst>
      <p:ext uri="{BB962C8B-B14F-4D97-AF65-F5344CB8AC3E}">
        <p14:creationId xmlns:p14="http://schemas.microsoft.com/office/powerpoint/2010/main" val="1084898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E44C9-9C6E-4E6D-81BE-959EBBE1447E}"/>
              </a:ext>
            </a:extLst>
          </p:cNvPr>
          <p:cNvSpPr>
            <a:spLocks noGrp="1"/>
          </p:cNvSpPr>
          <p:nvPr>
            <p:ph type="title"/>
          </p:nvPr>
        </p:nvSpPr>
        <p:spPr/>
        <p:txBody>
          <a:bodyPr/>
          <a:lstStyle/>
          <a:p>
            <a:r>
              <a:rPr lang="en-GB" dirty="0"/>
              <a:t>Three important topics I choose in relation to modern education</a:t>
            </a:r>
          </a:p>
        </p:txBody>
      </p:sp>
      <p:sp>
        <p:nvSpPr>
          <p:cNvPr id="3" name="Content Placeholder 2">
            <a:extLst>
              <a:ext uri="{FF2B5EF4-FFF2-40B4-BE49-F238E27FC236}">
                <a16:creationId xmlns:a16="http://schemas.microsoft.com/office/drawing/2014/main" id="{CA797282-4BC7-4FEC-AE33-ACC84C52D0E8}"/>
              </a:ext>
            </a:extLst>
          </p:cNvPr>
          <p:cNvSpPr>
            <a:spLocks noGrp="1"/>
          </p:cNvSpPr>
          <p:nvPr>
            <p:ph idx="1"/>
          </p:nvPr>
        </p:nvSpPr>
        <p:spPr/>
        <p:txBody>
          <a:bodyPr>
            <a:normAutofit/>
          </a:bodyPr>
          <a:lstStyle/>
          <a:p>
            <a:endParaRPr lang="en-GB" sz="2400" dirty="0"/>
          </a:p>
          <a:p>
            <a:r>
              <a:rPr lang="en-GB" sz="2400" dirty="0"/>
              <a:t>Topics 1 </a:t>
            </a:r>
            <a:r>
              <a:rPr lang="en-GB" sz="2400" b="1" dirty="0"/>
              <a:t>Educational technology</a:t>
            </a:r>
          </a:p>
          <a:p>
            <a:endParaRPr lang="en-GB" sz="2400" dirty="0"/>
          </a:p>
          <a:p>
            <a:r>
              <a:rPr lang="en-GB" sz="2400" dirty="0"/>
              <a:t>Topics 2 </a:t>
            </a:r>
            <a:r>
              <a:rPr lang="en-GB" sz="2400" b="1" dirty="0"/>
              <a:t>Mental health education</a:t>
            </a:r>
          </a:p>
          <a:p>
            <a:endParaRPr lang="en-GB" sz="2400" dirty="0"/>
          </a:p>
          <a:p>
            <a:r>
              <a:rPr lang="en-GB" sz="2400" dirty="0"/>
              <a:t>Topics 3 </a:t>
            </a:r>
            <a:r>
              <a:rPr lang="en-GB" sz="2400" b="1" dirty="0" smtClean="0"/>
              <a:t>Education</a:t>
            </a:r>
            <a:r>
              <a:rPr lang="en-US" altLang="zh-CN" sz="2400" b="1" dirty="0" smtClean="0"/>
              <a:t>al</a:t>
            </a:r>
            <a:r>
              <a:rPr lang="en-GB" sz="2400" b="1" dirty="0" smtClean="0"/>
              <a:t> equality</a:t>
            </a:r>
            <a:endParaRPr lang="en-GB" sz="2400" b="1" dirty="0"/>
          </a:p>
        </p:txBody>
      </p:sp>
    </p:spTree>
    <p:extLst>
      <p:ext uri="{BB962C8B-B14F-4D97-AF65-F5344CB8AC3E}">
        <p14:creationId xmlns:p14="http://schemas.microsoft.com/office/powerpoint/2010/main" val="577097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B09366-D560-416D-A2CD-A07DF2D633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735827"/>
            <a:ext cx="5758470" cy="3482376"/>
          </a:xfrm>
          <a:prstGeom prst="rect">
            <a:avLst/>
          </a:prstGeom>
        </p:spPr>
      </p:pic>
      <p:sp>
        <p:nvSpPr>
          <p:cNvPr id="5" name="Rectangle 4">
            <a:extLst>
              <a:ext uri="{FF2B5EF4-FFF2-40B4-BE49-F238E27FC236}">
                <a16:creationId xmlns:a16="http://schemas.microsoft.com/office/drawing/2014/main" id="{D5CED4E3-3EF5-4737-9DDA-5C70C6680609}"/>
              </a:ext>
            </a:extLst>
          </p:cNvPr>
          <p:cNvSpPr/>
          <p:nvPr/>
        </p:nvSpPr>
        <p:spPr>
          <a:xfrm>
            <a:off x="6561391" y="5406930"/>
            <a:ext cx="5502389" cy="523220"/>
          </a:xfrm>
          <a:prstGeom prst="rect">
            <a:avLst/>
          </a:prstGeom>
        </p:spPr>
        <p:txBody>
          <a:bodyPr wrap="square">
            <a:spAutoFit/>
          </a:bodyPr>
          <a:lstStyle/>
          <a:p>
            <a:r>
              <a:rPr lang="en-US" altLang="zh-CN" sz="1400" dirty="0"/>
              <a:t>Available </a:t>
            </a:r>
            <a:r>
              <a:rPr lang="en-US" altLang="zh-CN" sz="1400" dirty="0" smtClean="0"/>
              <a:t>: </a:t>
            </a:r>
            <a:r>
              <a:rPr lang="en-GB" sz="1400" dirty="0" smtClean="0">
                <a:hlinkClick r:id="rId3"/>
              </a:rPr>
              <a:t>https</a:t>
            </a:r>
            <a:r>
              <a:rPr lang="en-GB" sz="1400" dirty="0">
                <a:hlinkClick r:id="rId3"/>
              </a:rPr>
              <a:t>://</a:t>
            </a:r>
            <a:r>
              <a:rPr lang="en-GB" sz="1400" dirty="0" smtClean="0">
                <a:hlinkClick r:id="rId3"/>
              </a:rPr>
              <a:t>www.youtube.com/watch?v=AOTEQVYDPpg</a:t>
            </a:r>
            <a:endParaRPr lang="en-GB" sz="1400" dirty="0"/>
          </a:p>
        </p:txBody>
      </p:sp>
      <p:pic>
        <p:nvPicPr>
          <p:cNvPr id="6" name="Picture 5">
            <a:extLst>
              <a:ext uri="{FF2B5EF4-FFF2-40B4-BE49-F238E27FC236}">
                <a16:creationId xmlns:a16="http://schemas.microsoft.com/office/drawing/2014/main" id="{707D9421-A387-41EA-9057-7FC1FC7090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5510" y="1905000"/>
            <a:ext cx="5417942" cy="3240059"/>
          </a:xfrm>
          <a:prstGeom prst="rect">
            <a:avLst/>
          </a:prstGeom>
        </p:spPr>
      </p:pic>
      <p:sp>
        <p:nvSpPr>
          <p:cNvPr id="7" name="Rectangle 6">
            <a:extLst>
              <a:ext uri="{FF2B5EF4-FFF2-40B4-BE49-F238E27FC236}">
                <a16:creationId xmlns:a16="http://schemas.microsoft.com/office/drawing/2014/main" id="{AB777757-2403-4F5F-A71B-9D5AF0315580}"/>
              </a:ext>
            </a:extLst>
          </p:cNvPr>
          <p:cNvSpPr/>
          <p:nvPr/>
        </p:nvSpPr>
        <p:spPr>
          <a:xfrm>
            <a:off x="475510" y="5483874"/>
            <a:ext cx="5649303" cy="369332"/>
          </a:xfrm>
          <a:prstGeom prst="rect">
            <a:avLst/>
          </a:prstGeom>
        </p:spPr>
        <p:txBody>
          <a:bodyPr wrap="square">
            <a:spAutoFit/>
          </a:bodyPr>
          <a:lstStyle/>
          <a:p>
            <a:r>
              <a:rPr lang="en-US" altLang="zh-CN" dirty="0" smtClean="0"/>
              <a:t>Available</a:t>
            </a:r>
            <a:r>
              <a:rPr lang="en-US" altLang="zh-CN" dirty="0"/>
              <a:t>: </a:t>
            </a:r>
            <a:r>
              <a:rPr lang="en-GB" sz="1400" dirty="0" smtClean="0">
                <a:hlinkClick r:id="rId5"/>
              </a:rPr>
              <a:t>https</a:t>
            </a:r>
            <a:r>
              <a:rPr lang="en-GB" sz="1400" dirty="0">
                <a:hlinkClick r:id="rId5"/>
              </a:rPr>
              <a:t>://</a:t>
            </a:r>
            <a:r>
              <a:rPr lang="en-GB" sz="1400" dirty="0" smtClean="0">
                <a:hlinkClick r:id="rId5"/>
              </a:rPr>
              <a:t>www.youtube.com/watch?v=okJYsMi2_jk</a:t>
            </a:r>
            <a:endParaRPr lang="en-GB" sz="1400" dirty="0"/>
          </a:p>
        </p:txBody>
      </p:sp>
      <p:sp>
        <p:nvSpPr>
          <p:cNvPr id="8" name="Title 1">
            <a:extLst>
              <a:ext uri="{FF2B5EF4-FFF2-40B4-BE49-F238E27FC236}">
                <a16:creationId xmlns:a16="http://schemas.microsoft.com/office/drawing/2014/main" id="{CB3034C9-091F-4F3B-A331-7091212CAA47}"/>
              </a:ext>
            </a:extLst>
          </p:cNvPr>
          <p:cNvSpPr>
            <a:spLocks noGrp="1"/>
          </p:cNvSpPr>
          <p:nvPr>
            <p:ph type="title"/>
          </p:nvPr>
        </p:nvSpPr>
        <p:spPr>
          <a:xfrm>
            <a:off x="2592925" y="624110"/>
            <a:ext cx="8911687" cy="1280890"/>
          </a:xfrm>
        </p:spPr>
        <p:txBody>
          <a:bodyPr>
            <a:normAutofit/>
          </a:bodyPr>
          <a:lstStyle/>
          <a:p>
            <a:r>
              <a:rPr lang="en-GB" sz="4000" b="1" dirty="0"/>
              <a:t>Educational technology</a:t>
            </a:r>
          </a:p>
        </p:txBody>
      </p:sp>
    </p:spTree>
    <p:extLst>
      <p:ext uri="{BB962C8B-B14F-4D97-AF65-F5344CB8AC3E}">
        <p14:creationId xmlns:p14="http://schemas.microsoft.com/office/powerpoint/2010/main" val="3605700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2CC8703-BD95-446D-A9B5-74EF5F4D3B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1956" y="185162"/>
            <a:ext cx="6908622" cy="2675344"/>
          </a:xfrm>
        </p:spPr>
      </p:pic>
      <p:sp>
        <p:nvSpPr>
          <p:cNvPr id="6" name="TextBox 5">
            <a:extLst>
              <a:ext uri="{FF2B5EF4-FFF2-40B4-BE49-F238E27FC236}">
                <a16:creationId xmlns:a16="http://schemas.microsoft.com/office/drawing/2014/main" id="{FF6DA0D3-C7D8-403D-BCAF-ED46AF37CA07}"/>
              </a:ext>
            </a:extLst>
          </p:cNvPr>
          <p:cNvSpPr txBox="1"/>
          <p:nvPr/>
        </p:nvSpPr>
        <p:spPr>
          <a:xfrm>
            <a:off x="491956" y="2905780"/>
            <a:ext cx="6406510" cy="523220"/>
          </a:xfrm>
          <a:prstGeom prst="rect">
            <a:avLst/>
          </a:prstGeom>
          <a:noFill/>
        </p:spPr>
        <p:txBody>
          <a:bodyPr wrap="square" rtlCol="0">
            <a:spAutoFit/>
          </a:bodyPr>
          <a:lstStyle/>
          <a:p>
            <a:r>
              <a:rPr lang="en-US" altLang="zh-CN" sz="1400" dirty="0"/>
              <a:t>Available: </a:t>
            </a:r>
            <a:r>
              <a:rPr lang="en-GB" sz="1400" dirty="0" smtClean="0">
                <a:hlinkClick r:id="rId3"/>
              </a:rPr>
              <a:t>https</a:t>
            </a:r>
            <a:r>
              <a:rPr lang="en-GB" sz="1400" dirty="0">
                <a:hlinkClick r:id="rId3"/>
              </a:rPr>
              <a:t>://www.bbc.co.uk/news/av/business-49611288/technology-is-helping-education-in-africa</a:t>
            </a:r>
            <a:endParaRPr lang="en-GB" sz="1400" dirty="0"/>
          </a:p>
        </p:txBody>
      </p:sp>
      <p:pic>
        <p:nvPicPr>
          <p:cNvPr id="8" name="Picture 7">
            <a:extLst>
              <a:ext uri="{FF2B5EF4-FFF2-40B4-BE49-F238E27FC236}">
                <a16:creationId xmlns:a16="http://schemas.microsoft.com/office/drawing/2014/main" id="{D619A915-1586-4A0C-B290-213D524977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74800" y="256000"/>
            <a:ext cx="3825244" cy="3768572"/>
          </a:xfrm>
          <a:prstGeom prst="rect">
            <a:avLst/>
          </a:prstGeom>
        </p:spPr>
      </p:pic>
      <p:sp>
        <p:nvSpPr>
          <p:cNvPr id="9" name="Rectangle 8">
            <a:extLst>
              <a:ext uri="{FF2B5EF4-FFF2-40B4-BE49-F238E27FC236}">
                <a16:creationId xmlns:a16="http://schemas.microsoft.com/office/drawing/2014/main" id="{BE32311C-CD9B-4442-A768-0867A71467CE}"/>
              </a:ext>
            </a:extLst>
          </p:cNvPr>
          <p:cNvSpPr/>
          <p:nvPr/>
        </p:nvSpPr>
        <p:spPr>
          <a:xfrm>
            <a:off x="7874800" y="4117044"/>
            <a:ext cx="4110054" cy="738664"/>
          </a:xfrm>
          <a:prstGeom prst="rect">
            <a:avLst/>
          </a:prstGeom>
        </p:spPr>
        <p:txBody>
          <a:bodyPr wrap="square">
            <a:spAutoFit/>
          </a:bodyPr>
          <a:lstStyle/>
          <a:p>
            <a:r>
              <a:rPr lang="en-US" altLang="zh-CN" sz="1400" dirty="0"/>
              <a:t>Available: </a:t>
            </a:r>
            <a:r>
              <a:rPr lang="en-GB" sz="1400" dirty="0" smtClean="0">
                <a:hlinkClick r:id="rId5"/>
              </a:rPr>
              <a:t>https</a:t>
            </a:r>
            <a:r>
              <a:rPr lang="en-GB" sz="1400" dirty="0">
                <a:hlinkClick r:id="rId5"/>
              </a:rPr>
              <a:t>://www.bbc.co.uk/news/education-49720716</a:t>
            </a:r>
            <a:endParaRPr lang="en-GB" sz="1400" dirty="0"/>
          </a:p>
        </p:txBody>
      </p:sp>
      <p:pic>
        <p:nvPicPr>
          <p:cNvPr id="17" name="Picture 16">
            <a:extLst>
              <a:ext uri="{FF2B5EF4-FFF2-40B4-BE49-F238E27FC236}">
                <a16:creationId xmlns:a16="http://schemas.microsoft.com/office/drawing/2014/main" id="{F73943B1-24B7-456C-ACAB-0EE23AFF3C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1956" y="3719351"/>
            <a:ext cx="5105994" cy="3021046"/>
          </a:xfrm>
          <a:prstGeom prst="rect">
            <a:avLst/>
          </a:prstGeom>
        </p:spPr>
      </p:pic>
      <p:sp>
        <p:nvSpPr>
          <p:cNvPr id="18" name="Rectangle 17">
            <a:extLst>
              <a:ext uri="{FF2B5EF4-FFF2-40B4-BE49-F238E27FC236}">
                <a16:creationId xmlns:a16="http://schemas.microsoft.com/office/drawing/2014/main" id="{50A3CD2D-6627-4AFC-853E-45C79504AF90}"/>
              </a:ext>
            </a:extLst>
          </p:cNvPr>
          <p:cNvSpPr/>
          <p:nvPr/>
        </p:nvSpPr>
        <p:spPr>
          <a:xfrm>
            <a:off x="5903330" y="6023045"/>
            <a:ext cx="5384807" cy="307777"/>
          </a:xfrm>
          <a:prstGeom prst="rect">
            <a:avLst/>
          </a:prstGeom>
        </p:spPr>
        <p:txBody>
          <a:bodyPr wrap="none">
            <a:spAutoFit/>
          </a:bodyPr>
          <a:lstStyle/>
          <a:p>
            <a:r>
              <a:rPr lang="en-US" altLang="zh-CN" sz="1400" dirty="0"/>
              <a:t>Available: </a:t>
            </a:r>
            <a:r>
              <a:rPr lang="en-GB" sz="1400" dirty="0" smtClean="0">
                <a:hlinkClick r:id="rId7"/>
              </a:rPr>
              <a:t>https</a:t>
            </a:r>
            <a:r>
              <a:rPr lang="en-GB" sz="1400" dirty="0">
                <a:hlinkClick r:id="rId7"/>
              </a:rPr>
              <a:t>://www.youtube.com/watch?v=2fIBjKHLW74</a:t>
            </a:r>
            <a:endParaRPr lang="en-GB" sz="1400" dirty="0"/>
          </a:p>
        </p:txBody>
      </p:sp>
    </p:spTree>
    <p:extLst>
      <p:ext uri="{BB962C8B-B14F-4D97-AF65-F5344CB8AC3E}">
        <p14:creationId xmlns:p14="http://schemas.microsoft.com/office/powerpoint/2010/main" val="1707217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21AE25-E15B-4B95-BAD1-096959CEFF95}"/>
              </a:ext>
            </a:extLst>
          </p:cNvPr>
          <p:cNvSpPr>
            <a:spLocks noGrp="1"/>
          </p:cNvSpPr>
          <p:nvPr>
            <p:ph idx="1"/>
          </p:nvPr>
        </p:nvSpPr>
        <p:spPr>
          <a:xfrm>
            <a:off x="2068102" y="1446677"/>
            <a:ext cx="8915400" cy="5192131"/>
          </a:xfrm>
        </p:spPr>
        <p:txBody>
          <a:bodyPr>
            <a:normAutofit fontScale="92500" lnSpcReduction="10000"/>
          </a:bodyPr>
          <a:lstStyle/>
          <a:p>
            <a:pPr marL="0" indent="0">
              <a:buNone/>
            </a:pPr>
            <a:r>
              <a:rPr lang="en-GB" dirty="0"/>
              <a:t>Educational technology is defined as the study and ethical application of theory, research, and best practices to advance knowledge as well as mediate and improve learning and performance through the strategic design, management and implementation of learning and instructional processes and resources. </a:t>
            </a:r>
            <a:r>
              <a:rPr lang="en-GB" dirty="0" smtClean="0"/>
              <a:t>(Association for Educational Communications and Technology, </a:t>
            </a:r>
            <a:r>
              <a:rPr lang="en-GB" dirty="0"/>
              <a:t>2017) However, I focus more on the applications of technology for instructions and learning.</a:t>
            </a:r>
          </a:p>
          <a:p>
            <a:pPr marL="0" indent="0">
              <a:buNone/>
            </a:pPr>
            <a:r>
              <a:rPr lang="en-GB" dirty="0"/>
              <a:t>Educational technology plays an important role on modern education. It can not only facilitate the teaching of teachers, but also help students to improve their academic performance, even push the development of modern education.</a:t>
            </a:r>
          </a:p>
          <a:p>
            <a:pPr marL="0" indent="0">
              <a:buNone/>
            </a:pPr>
            <a:r>
              <a:rPr lang="en-GB" dirty="0"/>
              <a:t>First of all, educational technology can improve the instruction qualification. The teaching qualification often is measured by the dimension of width and depth. From the perspective of width, we can get a lot of teaching sources from Internet. Except for </a:t>
            </a:r>
            <a:r>
              <a:rPr lang="en-US" altLang="zh-CN" dirty="0" smtClean="0"/>
              <a:t>texts</a:t>
            </a:r>
            <a:r>
              <a:rPr lang="en-GB" dirty="0" smtClean="0"/>
              <a:t>, </a:t>
            </a:r>
            <a:r>
              <a:rPr lang="en-GB" dirty="0"/>
              <a:t>these knowledge is presented by various ways, such as videos, images, music etc., which can train students’ sense abilities. They can also gain knowledge in a diversity of fields, whether it is math or art. It can be much wider than what we can learn from traditional class. As for the depth, students’ motivation can be inspired by teachers, due to the application of multi-media technology. As a result, students would like to explore the deeper knowledge based on the fundamental knowledge. The extension of knowledge will also become much easier</a:t>
            </a:r>
            <a:r>
              <a:rPr lang="en-GB" dirty="0" smtClean="0"/>
              <a:t>.</a:t>
            </a:r>
            <a:endParaRPr lang="en-GB" dirty="0"/>
          </a:p>
        </p:txBody>
      </p:sp>
      <p:sp>
        <p:nvSpPr>
          <p:cNvPr id="2" name="文本框 1"/>
          <p:cNvSpPr txBox="1"/>
          <p:nvPr/>
        </p:nvSpPr>
        <p:spPr>
          <a:xfrm>
            <a:off x="2068102" y="707923"/>
            <a:ext cx="5388077" cy="523220"/>
          </a:xfrm>
          <a:prstGeom prst="rect">
            <a:avLst/>
          </a:prstGeom>
          <a:noFill/>
        </p:spPr>
        <p:txBody>
          <a:bodyPr wrap="square" rtlCol="0">
            <a:spAutoFit/>
          </a:bodyPr>
          <a:lstStyle/>
          <a:p>
            <a:r>
              <a:rPr lang="en-GB" sz="2800" b="1" dirty="0" smtClean="0">
                <a:solidFill>
                  <a:srgbClr val="A53010"/>
                </a:solidFill>
              </a:rPr>
              <a:t>Evaluation</a:t>
            </a:r>
            <a:endParaRPr lang="en-GB" sz="2800" b="1" dirty="0">
              <a:solidFill>
                <a:srgbClr val="A53010"/>
              </a:solidFill>
            </a:endParaRPr>
          </a:p>
        </p:txBody>
      </p:sp>
    </p:spTree>
    <p:extLst>
      <p:ext uri="{BB962C8B-B14F-4D97-AF65-F5344CB8AC3E}">
        <p14:creationId xmlns:p14="http://schemas.microsoft.com/office/powerpoint/2010/main" val="2010497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1959948" y="314632"/>
            <a:ext cx="8915400" cy="6145162"/>
          </a:xfrm>
        </p:spPr>
        <p:txBody>
          <a:bodyPr>
            <a:normAutofit lnSpcReduction="10000"/>
          </a:bodyPr>
          <a:lstStyle/>
          <a:p>
            <a:pPr marL="0" indent="0">
              <a:buNone/>
            </a:pPr>
            <a:r>
              <a:rPr lang="en-US" altLang="zh-CN" dirty="0"/>
              <a:t>In addition, it can improve teaching efficiency. Teaching efficiency refers to the amount of teaching tasks completed by teachers and learning tasks completed by students within a certain period of time. With the development of technology, the information mastered by people increases rapidly, which requires us to learn and master knowledge in limited time. The application of multimedia can reduce complicated explanations in teaching. For example, teachers will describe things based on their impression of things in traditional classroom, which wastes time and makes it difficult for students to truly understand the true meaning of knowledge. However, it is intuitive to deepen students' impression by using media resources to show the knowledge in the form of pictures or </a:t>
            </a:r>
            <a:r>
              <a:rPr lang="en-US" altLang="zh-CN" dirty="0" smtClean="0"/>
              <a:t>videos.</a:t>
            </a:r>
          </a:p>
          <a:p>
            <a:pPr marL="0" indent="0">
              <a:buNone/>
            </a:pPr>
            <a:r>
              <a:rPr lang="en-US" altLang="zh-CN" dirty="0" smtClean="0"/>
              <a:t>Besides</a:t>
            </a:r>
            <a:r>
              <a:rPr lang="en-US" altLang="zh-CN" dirty="0"/>
              <a:t>, the scale of classroom can be expanded effectively. The traditional education mode is only face-to-face classroom teaching, which requires teachers to repeat the same knowledge point to each class. Thanks to the technology, however, online classroom has become a popular education mode. As long as there is a network, you can watch teaching video and learn knowledge. A teacher's class can be learned by thousands of people or even more people at the same time, which greatly saves resources and expands the scale of </a:t>
            </a:r>
            <a:r>
              <a:rPr lang="en-US" altLang="zh-CN" dirty="0" smtClean="0"/>
              <a:t>instruction. </a:t>
            </a:r>
            <a:endParaRPr lang="en-US" altLang="zh-CN" dirty="0"/>
          </a:p>
          <a:p>
            <a:pPr marL="0" indent="0">
              <a:buNone/>
            </a:pPr>
            <a:r>
              <a:rPr lang="en-GB" dirty="0"/>
              <a:t>A</a:t>
            </a:r>
            <a:r>
              <a:rPr lang="en-GB" dirty="0" smtClean="0"/>
              <a:t> large amount of technologies have been applied into education, such as augmented reality, data analysis, artificial intelligence etc., which pushes the development of modern education.  So the effective combination of education and technology is what we struggle for now and in the future.</a:t>
            </a:r>
            <a:endParaRPr lang="en-GB" dirty="0"/>
          </a:p>
        </p:txBody>
      </p:sp>
    </p:spTree>
    <p:extLst>
      <p:ext uri="{BB962C8B-B14F-4D97-AF65-F5344CB8AC3E}">
        <p14:creationId xmlns:p14="http://schemas.microsoft.com/office/powerpoint/2010/main" val="2423780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C4AB2-87C7-4535-A1AA-1A01542C3C07}"/>
              </a:ext>
            </a:extLst>
          </p:cNvPr>
          <p:cNvSpPr>
            <a:spLocks noGrp="1"/>
          </p:cNvSpPr>
          <p:nvPr>
            <p:ph type="title"/>
          </p:nvPr>
        </p:nvSpPr>
        <p:spPr/>
        <p:txBody>
          <a:bodyPr>
            <a:normAutofit/>
          </a:bodyPr>
          <a:lstStyle/>
          <a:p>
            <a:r>
              <a:rPr lang="en-GB" sz="4000" b="1" dirty="0"/>
              <a:t>Mental health education</a:t>
            </a:r>
            <a:endParaRPr lang="en-GB" sz="4000" dirty="0"/>
          </a:p>
        </p:txBody>
      </p:sp>
      <p:pic>
        <p:nvPicPr>
          <p:cNvPr id="5" name="Content Placeholder 4">
            <a:extLst>
              <a:ext uri="{FF2B5EF4-FFF2-40B4-BE49-F238E27FC236}">
                <a16:creationId xmlns:a16="http://schemas.microsoft.com/office/drawing/2014/main" id="{5E5E113B-FD40-48FC-B1C4-8F3469F48C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02974" y="1451333"/>
            <a:ext cx="4330300" cy="4461144"/>
          </a:xfrm>
        </p:spPr>
      </p:pic>
      <p:sp>
        <p:nvSpPr>
          <p:cNvPr id="6" name="Rectangle 5">
            <a:extLst>
              <a:ext uri="{FF2B5EF4-FFF2-40B4-BE49-F238E27FC236}">
                <a16:creationId xmlns:a16="http://schemas.microsoft.com/office/drawing/2014/main" id="{3B6E49BF-1F9D-4AD5-A9B5-8C2F5BD2AC0C}"/>
              </a:ext>
            </a:extLst>
          </p:cNvPr>
          <p:cNvSpPr/>
          <p:nvPr/>
        </p:nvSpPr>
        <p:spPr>
          <a:xfrm>
            <a:off x="713716" y="6049224"/>
            <a:ext cx="5067652" cy="646331"/>
          </a:xfrm>
          <a:prstGeom prst="rect">
            <a:avLst/>
          </a:prstGeom>
        </p:spPr>
        <p:txBody>
          <a:bodyPr wrap="square">
            <a:spAutoFit/>
          </a:bodyPr>
          <a:lstStyle/>
          <a:p>
            <a:r>
              <a:rPr lang="en-US" altLang="zh-CN" dirty="0"/>
              <a:t>Available: </a:t>
            </a:r>
            <a:r>
              <a:rPr lang="en-GB" dirty="0" smtClean="0">
                <a:hlinkClick r:id="rId3"/>
              </a:rPr>
              <a:t>https</a:t>
            </a:r>
            <a:r>
              <a:rPr lang="en-GB" dirty="0">
                <a:hlinkClick r:id="rId3"/>
              </a:rPr>
              <a:t>://www.bbc.co.uk/news/uk-wales-46277389</a:t>
            </a:r>
            <a:endParaRPr lang="en-GB" dirty="0"/>
          </a:p>
        </p:txBody>
      </p:sp>
      <p:pic>
        <p:nvPicPr>
          <p:cNvPr id="8" name="Picture 7">
            <a:extLst>
              <a:ext uri="{FF2B5EF4-FFF2-40B4-BE49-F238E27FC236}">
                <a16:creationId xmlns:a16="http://schemas.microsoft.com/office/drawing/2014/main" id="{17D2ED1A-2EFC-405B-A51B-6BE6E74CD6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55143" y="1451333"/>
            <a:ext cx="4622632" cy="4461143"/>
          </a:xfrm>
          <a:prstGeom prst="rect">
            <a:avLst/>
          </a:prstGeom>
        </p:spPr>
      </p:pic>
      <p:sp>
        <p:nvSpPr>
          <p:cNvPr id="9" name="Rectangle 8">
            <a:extLst>
              <a:ext uri="{FF2B5EF4-FFF2-40B4-BE49-F238E27FC236}">
                <a16:creationId xmlns:a16="http://schemas.microsoft.com/office/drawing/2014/main" id="{1CA27ABA-3F52-4CF1-8463-938CB0EEF918}"/>
              </a:ext>
            </a:extLst>
          </p:cNvPr>
          <p:cNvSpPr/>
          <p:nvPr/>
        </p:nvSpPr>
        <p:spPr>
          <a:xfrm>
            <a:off x="6452195" y="6049224"/>
            <a:ext cx="5228528" cy="646331"/>
          </a:xfrm>
          <a:prstGeom prst="rect">
            <a:avLst/>
          </a:prstGeom>
        </p:spPr>
        <p:txBody>
          <a:bodyPr wrap="square">
            <a:spAutoFit/>
          </a:bodyPr>
          <a:lstStyle/>
          <a:p>
            <a:r>
              <a:rPr lang="en-US" altLang="zh-CN" dirty="0"/>
              <a:t>Available: </a:t>
            </a:r>
            <a:r>
              <a:rPr lang="en-GB" dirty="0" smtClean="0">
                <a:hlinkClick r:id="rId5"/>
              </a:rPr>
              <a:t>https</a:t>
            </a:r>
            <a:r>
              <a:rPr lang="en-GB" dirty="0">
                <a:hlinkClick r:id="rId5"/>
              </a:rPr>
              <a:t>://www.bbc.co.uk/news/uk-wales-50151883</a:t>
            </a:r>
            <a:endParaRPr lang="en-GB" dirty="0"/>
          </a:p>
        </p:txBody>
      </p:sp>
    </p:spTree>
    <p:extLst>
      <p:ext uri="{BB962C8B-B14F-4D97-AF65-F5344CB8AC3E}">
        <p14:creationId xmlns:p14="http://schemas.microsoft.com/office/powerpoint/2010/main" val="4176259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7CCECE5-E4AD-4F9C-BCA1-15787B097A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8935" y="310899"/>
            <a:ext cx="9663733" cy="3771949"/>
          </a:xfrm>
          <a:prstGeom prst="rect">
            <a:avLst/>
          </a:prstGeom>
        </p:spPr>
      </p:pic>
      <p:sp>
        <p:nvSpPr>
          <p:cNvPr id="6" name="Rectangle 5">
            <a:extLst>
              <a:ext uri="{FF2B5EF4-FFF2-40B4-BE49-F238E27FC236}">
                <a16:creationId xmlns:a16="http://schemas.microsoft.com/office/drawing/2014/main" id="{4EE42AD7-C597-4608-B5CA-1A2E7598F613}"/>
              </a:ext>
            </a:extLst>
          </p:cNvPr>
          <p:cNvSpPr/>
          <p:nvPr/>
        </p:nvSpPr>
        <p:spPr>
          <a:xfrm>
            <a:off x="1158935" y="4172790"/>
            <a:ext cx="10680138" cy="646331"/>
          </a:xfrm>
          <a:prstGeom prst="rect">
            <a:avLst/>
          </a:prstGeom>
        </p:spPr>
        <p:txBody>
          <a:bodyPr wrap="square">
            <a:spAutoFit/>
          </a:bodyPr>
          <a:lstStyle/>
          <a:p>
            <a:r>
              <a:rPr lang="en-US" altLang="zh-CN" dirty="0"/>
              <a:t>Available: </a:t>
            </a:r>
            <a:r>
              <a:rPr lang="en-GB" dirty="0" smtClean="0">
                <a:hlinkClick r:id="rId3"/>
              </a:rPr>
              <a:t>https</a:t>
            </a:r>
            <a:r>
              <a:rPr lang="en-GB" dirty="0">
                <a:hlinkClick r:id="rId3"/>
              </a:rPr>
              <a:t>://www.bbc.co.uk/news/av/uk-wales-42629584/more-mental-health-talk-needed-in-schools-mind-cymru-says</a:t>
            </a:r>
            <a:endParaRPr lang="en-GB" dirty="0"/>
          </a:p>
        </p:txBody>
      </p:sp>
      <p:pic>
        <p:nvPicPr>
          <p:cNvPr id="9" name="Picture 8">
            <a:extLst>
              <a:ext uri="{FF2B5EF4-FFF2-40B4-BE49-F238E27FC236}">
                <a16:creationId xmlns:a16="http://schemas.microsoft.com/office/drawing/2014/main" id="{D9FD90A1-3850-462F-9F68-850CE4C875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8986" y="4937204"/>
            <a:ext cx="8066624" cy="803370"/>
          </a:xfrm>
          <a:prstGeom prst="rect">
            <a:avLst/>
          </a:prstGeom>
        </p:spPr>
      </p:pic>
      <p:sp>
        <p:nvSpPr>
          <p:cNvPr id="10" name="Rectangle 9">
            <a:extLst>
              <a:ext uri="{FF2B5EF4-FFF2-40B4-BE49-F238E27FC236}">
                <a16:creationId xmlns:a16="http://schemas.microsoft.com/office/drawing/2014/main" id="{2E1AEB27-AB08-4674-AD21-8F5D377D3F6C}"/>
              </a:ext>
            </a:extLst>
          </p:cNvPr>
          <p:cNvSpPr/>
          <p:nvPr/>
        </p:nvSpPr>
        <p:spPr>
          <a:xfrm>
            <a:off x="1404332" y="5976739"/>
            <a:ext cx="9571315" cy="646331"/>
          </a:xfrm>
          <a:prstGeom prst="rect">
            <a:avLst/>
          </a:prstGeom>
        </p:spPr>
        <p:txBody>
          <a:bodyPr wrap="square">
            <a:spAutoFit/>
          </a:bodyPr>
          <a:lstStyle/>
          <a:p>
            <a:r>
              <a:rPr lang="en-US" altLang="zh-CN" dirty="0"/>
              <a:t>Available: </a:t>
            </a:r>
            <a:r>
              <a:rPr lang="en-GB" dirty="0" smtClean="0">
                <a:hlinkClick r:id="rId5"/>
              </a:rPr>
              <a:t>https</a:t>
            </a:r>
            <a:r>
              <a:rPr lang="en-GB" dirty="0">
                <a:hlinkClick r:id="rId5"/>
              </a:rPr>
              <a:t>://thedoctorweighsin.com/why-is-mental-health-education-so-important/</a:t>
            </a:r>
            <a:endParaRPr lang="en-GB" dirty="0"/>
          </a:p>
        </p:txBody>
      </p:sp>
    </p:spTree>
    <p:extLst>
      <p:ext uri="{BB962C8B-B14F-4D97-AF65-F5344CB8AC3E}">
        <p14:creationId xmlns:p14="http://schemas.microsoft.com/office/powerpoint/2010/main" val="909581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0830DF3-C9D4-40E4-8F3F-6292791CEE9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1230" y="473316"/>
            <a:ext cx="4463953" cy="5849545"/>
          </a:xfrm>
          <a:prstGeom prst="rect">
            <a:avLst/>
          </a:prstGeom>
        </p:spPr>
      </p:pic>
      <p:sp>
        <p:nvSpPr>
          <p:cNvPr id="5" name="Rectangle 4">
            <a:extLst>
              <a:ext uri="{FF2B5EF4-FFF2-40B4-BE49-F238E27FC236}">
                <a16:creationId xmlns:a16="http://schemas.microsoft.com/office/drawing/2014/main" id="{B95AEA13-B7EA-4E1F-9935-6D3B22437275}"/>
              </a:ext>
            </a:extLst>
          </p:cNvPr>
          <p:cNvSpPr/>
          <p:nvPr/>
        </p:nvSpPr>
        <p:spPr>
          <a:xfrm>
            <a:off x="428371" y="6343245"/>
            <a:ext cx="6567824" cy="369332"/>
          </a:xfrm>
          <a:prstGeom prst="rect">
            <a:avLst/>
          </a:prstGeom>
        </p:spPr>
        <p:txBody>
          <a:bodyPr wrap="none">
            <a:spAutoFit/>
          </a:bodyPr>
          <a:lstStyle/>
          <a:p>
            <a:r>
              <a:rPr lang="en-US" altLang="zh-CN" dirty="0"/>
              <a:t>Available: </a:t>
            </a:r>
            <a:r>
              <a:rPr lang="en-GB" dirty="0" smtClean="0">
                <a:hlinkClick r:id="rId3"/>
              </a:rPr>
              <a:t>https</a:t>
            </a:r>
            <a:r>
              <a:rPr lang="en-GB" dirty="0">
                <a:hlinkClick r:id="rId3"/>
              </a:rPr>
              <a:t>://www.bbc.co.uk/news/health-41125009</a:t>
            </a:r>
            <a:endParaRPr lang="en-GB" dirty="0"/>
          </a:p>
        </p:txBody>
      </p:sp>
      <p:pic>
        <p:nvPicPr>
          <p:cNvPr id="6" name="Picture 2" descr="https://www.mentalhealth.org.uk/sites/default/files/One-integrated-model-of-mental-health.jpg">
            <a:extLst>
              <a:ext uri="{FF2B5EF4-FFF2-40B4-BE49-F238E27FC236}">
                <a16:creationId xmlns:a16="http://schemas.microsoft.com/office/drawing/2014/main" id="{6A04EF54-6FDA-4761-B1C7-4E218D0CF5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5963" y="386537"/>
            <a:ext cx="4198694" cy="466521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05A6EE38-F2F8-46D3-B0D9-9CDB91585918}"/>
              </a:ext>
            </a:extLst>
          </p:cNvPr>
          <p:cNvSpPr/>
          <p:nvPr/>
        </p:nvSpPr>
        <p:spPr>
          <a:xfrm>
            <a:off x="5983745" y="5225642"/>
            <a:ext cx="6096000" cy="923330"/>
          </a:xfrm>
          <a:prstGeom prst="rect">
            <a:avLst/>
          </a:prstGeom>
        </p:spPr>
        <p:txBody>
          <a:bodyPr>
            <a:spAutoFit/>
          </a:bodyPr>
          <a:lstStyle/>
          <a:p>
            <a:r>
              <a:rPr lang="en-US" altLang="zh-CN" dirty="0"/>
              <a:t>Available: </a:t>
            </a:r>
            <a:r>
              <a:rPr lang="en-GB" dirty="0" smtClean="0">
                <a:hlinkClick r:id="rId5"/>
              </a:rPr>
              <a:t>https</a:t>
            </a:r>
            <a:r>
              <a:rPr lang="en-GB" dirty="0">
                <a:hlinkClick r:id="rId5"/>
              </a:rPr>
              <a:t>://www.mentalhealth.org.uk/publications/prevention-and-mental-health-research-paper/read-online</a:t>
            </a:r>
            <a:endParaRPr lang="en-GB" dirty="0"/>
          </a:p>
        </p:txBody>
      </p:sp>
    </p:spTree>
    <p:extLst>
      <p:ext uri="{BB962C8B-B14F-4D97-AF65-F5344CB8AC3E}">
        <p14:creationId xmlns:p14="http://schemas.microsoft.com/office/powerpoint/2010/main" val="145617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AA5389-306A-4DC5-886F-4647DA6E5BBA}"/>
              </a:ext>
            </a:extLst>
          </p:cNvPr>
          <p:cNvSpPr>
            <a:spLocks noGrp="1"/>
          </p:cNvSpPr>
          <p:nvPr>
            <p:ph idx="1"/>
          </p:nvPr>
        </p:nvSpPr>
        <p:spPr>
          <a:xfrm>
            <a:off x="2068102" y="1557316"/>
            <a:ext cx="8915400" cy="5032333"/>
          </a:xfrm>
        </p:spPr>
        <p:txBody>
          <a:bodyPr>
            <a:normAutofit fontScale="85000" lnSpcReduction="10000"/>
          </a:bodyPr>
          <a:lstStyle/>
          <a:p>
            <a:pPr marL="0" indent="0">
              <a:buNone/>
            </a:pPr>
            <a:r>
              <a:rPr lang="en-GB" dirty="0" smtClean="0"/>
              <a:t>Mental health education become increasingly important to the modern education in addition to physic health education. In 2018, there were 6,507 suicides registered in the UK, an age-standardised rate of 11.2 deaths per 100,000 population. Rates among the under 25s have generally increased in recent years, particularly 10 to 24-year-old females where the rate has increased significantly since 2012 to its highest level with 3.3 deaths per 100,000 females in 2018. (Office for national statistics, 2019) Therefore, mental health education is an urgent task. </a:t>
            </a:r>
          </a:p>
          <a:p>
            <a:pPr marL="0" indent="0">
              <a:buNone/>
            </a:pPr>
            <a:r>
              <a:rPr lang="en-US" dirty="0" smtClean="0"/>
              <a:t>To begin with, mental health education can quickly help teenagers to establish a correct attitude on life. The adolescence is the period that young students gradually take shape of their attitude toward life and value. However, they are also sensitive in psychology and easily disturbed by the outside terrible factors in this period. If they suffer a huge blow, the attitude they establish newly will collapse and have a bad influence on them. Therefore, mental health education is much important. It can not only improve the psychological quality of young students, but also enhance their psychological self-regulation ability and bearing capacity, so that young people can face difficulties bravely and face life and study with a healthy attitude.</a:t>
            </a:r>
          </a:p>
          <a:p>
            <a:pPr marL="0" indent="0">
              <a:buNone/>
            </a:pPr>
            <a:r>
              <a:rPr lang="en-US" dirty="0" smtClean="0"/>
              <a:t>Additionally</a:t>
            </a:r>
            <a:r>
              <a:rPr lang="en-US" dirty="0" smtClean="0"/>
              <a:t>, mental health can reduce juvenile delinquency. In recent years, more and more juvenile delinquency phenomenon, has caused a certain impact on the social stability. Any crime is dominated by criminal psychology, and criminal psychology is an extreme behavior caused by psychological imbalance. The mental health education for young students can make students have good psychological quality, resist the erosion of bad factors in the society and reduce the occurrence of juvenile delinquency.</a:t>
            </a:r>
            <a:endParaRPr lang="en-US" dirty="0"/>
          </a:p>
        </p:txBody>
      </p:sp>
      <p:sp>
        <p:nvSpPr>
          <p:cNvPr id="4" name="文本框 3"/>
          <p:cNvSpPr txBox="1"/>
          <p:nvPr/>
        </p:nvSpPr>
        <p:spPr>
          <a:xfrm>
            <a:off x="2068102" y="707923"/>
            <a:ext cx="5388077" cy="523220"/>
          </a:xfrm>
          <a:prstGeom prst="rect">
            <a:avLst/>
          </a:prstGeom>
          <a:noFill/>
        </p:spPr>
        <p:txBody>
          <a:bodyPr wrap="square" rtlCol="0">
            <a:spAutoFit/>
          </a:bodyPr>
          <a:lstStyle/>
          <a:p>
            <a:r>
              <a:rPr lang="en-GB" sz="2800" b="1" dirty="0" smtClean="0">
                <a:solidFill>
                  <a:srgbClr val="A53010"/>
                </a:solidFill>
              </a:rPr>
              <a:t>Evaluation</a:t>
            </a:r>
            <a:endParaRPr lang="en-GB" sz="2800" b="1" dirty="0">
              <a:solidFill>
                <a:srgbClr val="A53010"/>
              </a:solidFill>
            </a:endParaRPr>
          </a:p>
        </p:txBody>
      </p:sp>
    </p:spTree>
    <p:extLst>
      <p:ext uri="{BB962C8B-B14F-4D97-AF65-F5344CB8AC3E}">
        <p14:creationId xmlns:p14="http://schemas.microsoft.com/office/powerpoint/2010/main" val="3729810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D9981D-5A95-4D36-B83D-1DDD00D1D656}"/>
              </a:ext>
            </a:extLst>
          </p:cNvPr>
          <p:cNvSpPr>
            <a:spLocks noGrp="1"/>
          </p:cNvSpPr>
          <p:nvPr>
            <p:ph idx="1"/>
          </p:nvPr>
        </p:nvSpPr>
        <p:spPr>
          <a:xfrm>
            <a:off x="2027738" y="898358"/>
            <a:ext cx="8915400" cy="5662862"/>
          </a:xfrm>
        </p:spPr>
        <p:txBody>
          <a:bodyPr>
            <a:normAutofit/>
          </a:bodyPr>
          <a:lstStyle/>
          <a:p>
            <a:pPr marL="0" indent="0">
              <a:buNone/>
            </a:pPr>
            <a:r>
              <a:rPr lang="en-US" altLang="zh-CN" dirty="0"/>
              <a:t>Apart from above benefits, mental health education is also a reliable way to develop students' potential. It can contribute student to build good psychological quality, which is the prerequisite condition for the development of potential. The students who have a strong heart can be much more confident and adopt the real environment easily. They can also face the complicate situations in a calm and view himself at different perspectives to make their potential developed.</a:t>
            </a:r>
            <a:endParaRPr lang="en-GB" altLang="zh-CN" dirty="0"/>
          </a:p>
          <a:p>
            <a:pPr marL="0" indent="0">
              <a:buNone/>
            </a:pPr>
            <a:r>
              <a:rPr lang="en-GB" altLang="zh-CN" dirty="0" smtClean="0"/>
              <a:t>Now, more and more schools have realized the importance of mental health education and they try their efforts to create an environment where mental health issues are recognized and supports are offered. For example, schools set up mental health curriculum and give mental health support.</a:t>
            </a:r>
          </a:p>
          <a:p>
            <a:pPr marL="0" indent="0">
              <a:buNone/>
            </a:pPr>
            <a:r>
              <a:rPr lang="en-GB" altLang="zh-CN" dirty="0"/>
              <a:t>In July 2018, New York became the first state in the U.S. to require mental health education for all students. The School Mental Health </a:t>
            </a:r>
            <a:r>
              <a:rPr lang="en-GB" altLang="zh-CN" dirty="0" smtClean="0"/>
              <a:t>program</a:t>
            </a:r>
            <a:r>
              <a:rPr lang="en-GB" altLang="zh-CN" dirty="0"/>
              <a:t> </a:t>
            </a:r>
            <a:r>
              <a:rPr lang="en-GB" altLang="zh-CN" dirty="0" smtClean="0"/>
              <a:t>will </a:t>
            </a:r>
            <a:r>
              <a:rPr lang="en-GB" altLang="zh-CN" dirty="0"/>
              <a:t>promote the healthy emotional, social, and </a:t>
            </a:r>
            <a:r>
              <a:rPr lang="en-GB" altLang="zh-CN" dirty="0" smtClean="0"/>
              <a:t>behavioural </a:t>
            </a:r>
            <a:r>
              <a:rPr lang="en-GB" altLang="zh-CN" dirty="0"/>
              <a:t>development of all the students. </a:t>
            </a:r>
            <a:r>
              <a:rPr lang="en-GB" altLang="zh-CN" dirty="0" smtClean="0"/>
              <a:t>(</a:t>
            </a:r>
            <a:r>
              <a:rPr lang="en-GB" altLang="zh-CN" dirty="0" smtClean="0"/>
              <a:t>Joe </a:t>
            </a:r>
            <a:r>
              <a:rPr lang="en-GB" altLang="zh-CN" dirty="0"/>
              <a:t>McLean</a:t>
            </a:r>
            <a:r>
              <a:rPr lang="en-GB" altLang="zh-CN" dirty="0" smtClean="0"/>
              <a:t>, 2019)</a:t>
            </a:r>
            <a:endParaRPr lang="en-GB" altLang="zh-CN" dirty="0" smtClean="0"/>
          </a:p>
          <a:p>
            <a:pPr marL="0" indent="0">
              <a:buNone/>
            </a:pPr>
            <a:r>
              <a:rPr lang="en-US" altLang="zh-CN" dirty="0" smtClean="0"/>
              <a:t>More and more measures have been taken into practice because of the importance of mental health. It would be also greatly improved with the efforts of schools, parents and the whole society.</a:t>
            </a:r>
            <a:endParaRPr lang="zh-CN" altLang="zh-CN" dirty="0"/>
          </a:p>
          <a:p>
            <a:pPr marL="0" indent="0">
              <a:buNone/>
            </a:pPr>
            <a:endParaRPr lang="en-GB" altLang="zh-CN" dirty="0"/>
          </a:p>
          <a:p>
            <a:pPr marL="0" indent="0">
              <a:buNone/>
            </a:pPr>
            <a:endParaRPr lang="zh-CN" altLang="en-US" dirty="0"/>
          </a:p>
        </p:txBody>
      </p:sp>
    </p:spTree>
    <p:extLst>
      <p:ext uri="{BB962C8B-B14F-4D97-AF65-F5344CB8AC3E}">
        <p14:creationId xmlns:p14="http://schemas.microsoft.com/office/powerpoint/2010/main" val="3160764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C87A9-0824-4C5C-91DF-E2C2D4B32E89}"/>
              </a:ext>
            </a:extLst>
          </p:cNvPr>
          <p:cNvSpPr>
            <a:spLocks noGrp="1"/>
          </p:cNvSpPr>
          <p:nvPr>
            <p:ph type="title"/>
          </p:nvPr>
        </p:nvSpPr>
        <p:spPr/>
        <p:txBody>
          <a:bodyPr/>
          <a:lstStyle/>
          <a:p>
            <a:r>
              <a:rPr lang="en-GB" b="1" dirty="0" smtClean="0"/>
              <a:t>Educational equality</a:t>
            </a:r>
            <a:endParaRPr lang="en-GB" dirty="0"/>
          </a:p>
        </p:txBody>
      </p:sp>
      <p:pic>
        <p:nvPicPr>
          <p:cNvPr id="5" name="Content Placeholder 4">
            <a:extLst>
              <a:ext uri="{FF2B5EF4-FFF2-40B4-BE49-F238E27FC236}">
                <a16:creationId xmlns:a16="http://schemas.microsoft.com/office/drawing/2014/main" id="{F55ABBEB-BD3C-41BC-A69A-F24CA832094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0428" y="1956971"/>
            <a:ext cx="5585572" cy="3218896"/>
          </a:xfrm>
        </p:spPr>
      </p:pic>
      <p:pic>
        <p:nvPicPr>
          <p:cNvPr id="7" name="Picture 6">
            <a:extLst>
              <a:ext uri="{FF2B5EF4-FFF2-40B4-BE49-F238E27FC236}">
                <a16:creationId xmlns:a16="http://schemas.microsoft.com/office/drawing/2014/main" id="{1B81B403-8E63-4BC7-8154-69A9A0A499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8133" y="1801058"/>
            <a:ext cx="5318941" cy="3426780"/>
          </a:xfrm>
          <a:prstGeom prst="rect">
            <a:avLst/>
          </a:prstGeom>
        </p:spPr>
      </p:pic>
      <p:sp>
        <p:nvSpPr>
          <p:cNvPr id="8" name="Rectangle 7">
            <a:extLst>
              <a:ext uri="{FF2B5EF4-FFF2-40B4-BE49-F238E27FC236}">
                <a16:creationId xmlns:a16="http://schemas.microsoft.com/office/drawing/2014/main" id="{67D98C2B-27CC-4964-B135-BD9FD1437039}"/>
              </a:ext>
            </a:extLst>
          </p:cNvPr>
          <p:cNvSpPr/>
          <p:nvPr/>
        </p:nvSpPr>
        <p:spPr>
          <a:xfrm>
            <a:off x="6203147" y="5864558"/>
            <a:ext cx="5841370" cy="646331"/>
          </a:xfrm>
          <a:prstGeom prst="rect">
            <a:avLst/>
          </a:prstGeom>
        </p:spPr>
        <p:txBody>
          <a:bodyPr wrap="square">
            <a:spAutoFit/>
          </a:bodyPr>
          <a:lstStyle/>
          <a:p>
            <a:r>
              <a:rPr lang="en-US" altLang="zh-CN" dirty="0"/>
              <a:t>Available: </a:t>
            </a:r>
            <a:r>
              <a:rPr lang="en-GB" dirty="0" smtClean="0">
                <a:hlinkClick r:id="rId4"/>
              </a:rPr>
              <a:t>https</a:t>
            </a:r>
            <a:r>
              <a:rPr lang="en-GB" dirty="0">
                <a:hlinkClick r:id="rId4"/>
              </a:rPr>
              <a:t>://www.teachfirst.org.uk/inequality-education</a:t>
            </a:r>
            <a:endParaRPr lang="en-GB" dirty="0"/>
          </a:p>
        </p:txBody>
      </p:sp>
      <p:sp>
        <p:nvSpPr>
          <p:cNvPr id="9" name="Rectangle 8">
            <a:extLst>
              <a:ext uri="{FF2B5EF4-FFF2-40B4-BE49-F238E27FC236}">
                <a16:creationId xmlns:a16="http://schemas.microsoft.com/office/drawing/2014/main" id="{593F6660-A3A1-462A-AA0D-4DA387B8EDA9}"/>
              </a:ext>
            </a:extLst>
          </p:cNvPr>
          <p:cNvSpPr/>
          <p:nvPr/>
        </p:nvSpPr>
        <p:spPr>
          <a:xfrm>
            <a:off x="689892" y="5310560"/>
            <a:ext cx="5406108" cy="1200329"/>
          </a:xfrm>
          <a:prstGeom prst="rect">
            <a:avLst/>
          </a:prstGeom>
        </p:spPr>
        <p:txBody>
          <a:bodyPr wrap="square">
            <a:spAutoFit/>
          </a:bodyPr>
          <a:lstStyle/>
          <a:p>
            <a:r>
              <a:rPr lang="en-US" altLang="zh-CN" dirty="0"/>
              <a:t>Available: </a:t>
            </a:r>
            <a:r>
              <a:rPr lang="en-GB" dirty="0" smtClean="0">
                <a:hlinkClick r:id="rId5"/>
              </a:rPr>
              <a:t>https</a:t>
            </a:r>
            <a:r>
              <a:rPr lang="en-GB" dirty="0">
                <a:hlinkClick r:id="rId5"/>
              </a:rPr>
              <a:t>://theconversation.com/inequality-of-education-in-the-uk-among-highest-of-rich-nations-105519</a:t>
            </a:r>
            <a:endParaRPr lang="en-GB" dirty="0"/>
          </a:p>
        </p:txBody>
      </p:sp>
    </p:spTree>
    <p:extLst>
      <p:ext uri="{BB962C8B-B14F-4D97-AF65-F5344CB8AC3E}">
        <p14:creationId xmlns:p14="http://schemas.microsoft.com/office/powerpoint/2010/main" val="2832018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内容占位符 3" descr="屏幕剪辑"/>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29080" y="776748"/>
            <a:ext cx="6781833" cy="5002669"/>
          </a:xfrm>
        </p:spPr>
      </p:pic>
      <p:sp>
        <p:nvSpPr>
          <p:cNvPr id="5" name="矩形 4"/>
          <p:cNvSpPr/>
          <p:nvPr/>
        </p:nvSpPr>
        <p:spPr>
          <a:xfrm>
            <a:off x="3845958" y="6076024"/>
            <a:ext cx="5868914" cy="369332"/>
          </a:xfrm>
          <a:prstGeom prst="rect">
            <a:avLst/>
          </a:prstGeom>
        </p:spPr>
        <p:txBody>
          <a:bodyPr wrap="none">
            <a:spAutoFit/>
          </a:bodyPr>
          <a:lstStyle/>
          <a:p>
            <a:r>
              <a:rPr lang="en-US" altLang="zh-CN" dirty="0"/>
              <a:t>Available: </a:t>
            </a:r>
            <a:r>
              <a:rPr lang="en-GB" altLang="zh-CN" dirty="0" smtClean="0">
                <a:hlinkClick r:id="rId3"/>
              </a:rPr>
              <a:t>https</a:t>
            </a:r>
            <a:r>
              <a:rPr lang="en-GB" altLang="zh-CN" dirty="0">
                <a:hlinkClick r:id="rId3"/>
              </a:rPr>
              <a:t>://www.education-inequalities.org/</a:t>
            </a:r>
            <a:endParaRPr lang="en-GB" dirty="0"/>
          </a:p>
        </p:txBody>
      </p:sp>
    </p:spTree>
    <p:extLst>
      <p:ext uri="{BB962C8B-B14F-4D97-AF65-F5344CB8AC3E}">
        <p14:creationId xmlns:p14="http://schemas.microsoft.com/office/powerpoint/2010/main" val="1455775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772403BC-222C-44ED-A815-1F4BBEE880D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2179" y="1844675"/>
            <a:ext cx="5405866" cy="3298856"/>
          </a:xfrm>
        </p:spPr>
      </p:pic>
      <p:sp>
        <p:nvSpPr>
          <p:cNvPr id="10" name="Rectangle 9">
            <a:extLst>
              <a:ext uri="{FF2B5EF4-FFF2-40B4-BE49-F238E27FC236}">
                <a16:creationId xmlns:a16="http://schemas.microsoft.com/office/drawing/2014/main" id="{B7EE26DC-A1CB-4958-8EA0-80D8C4F0FD45}"/>
              </a:ext>
            </a:extLst>
          </p:cNvPr>
          <p:cNvSpPr/>
          <p:nvPr/>
        </p:nvSpPr>
        <p:spPr>
          <a:xfrm>
            <a:off x="387242" y="5953497"/>
            <a:ext cx="5855741" cy="646331"/>
          </a:xfrm>
          <a:prstGeom prst="rect">
            <a:avLst/>
          </a:prstGeom>
        </p:spPr>
        <p:txBody>
          <a:bodyPr wrap="square">
            <a:spAutoFit/>
          </a:bodyPr>
          <a:lstStyle/>
          <a:p>
            <a:r>
              <a:rPr lang="en-US" altLang="zh-CN" dirty="0"/>
              <a:t>Available: </a:t>
            </a:r>
            <a:r>
              <a:rPr lang="en-GB" dirty="0" smtClean="0">
                <a:hlinkClick r:id="rId3"/>
              </a:rPr>
              <a:t>https</a:t>
            </a:r>
            <a:r>
              <a:rPr lang="en-GB" dirty="0">
                <a:hlinkClick r:id="rId3"/>
              </a:rPr>
              <a:t>://www.youtube.com/watch?v=z_vXJbPoOTA</a:t>
            </a:r>
            <a:endParaRPr lang="en-GB" dirty="0"/>
          </a:p>
        </p:txBody>
      </p:sp>
      <p:pic>
        <p:nvPicPr>
          <p:cNvPr id="12" name="Picture 11">
            <a:extLst>
              <a:ext uri="{FF2B5EF4-FFF2-40B4-BE49-F238E27FC236}">
                <a16:creationId xmlns:a16="http://schemas.microsoft.com/office/drawing/2014/main" id="{A72CD985-7F76-447B-99CB-72B96AE721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4962" y="1727330"/>
            <a:ext cx="5660495" cy="3327711"/>
          </a:xfrm>
          <a:prstGeom prst="rect">
            <a:avLst/>
          </a:prstGeom>
        </p:spPr>
      </p:pic>
      <p:sp>
        <p:nvSpPr>
          <p:cNvPr id="13" name="Rectangle 12">
            <a:extLst>
              <a:ext uri="{FF2B5EF4-FFF2-40B4-BE49-F238E27FC236}">
                <a16:creationId xmlns:a16="http://schemas.microsoft.com/office/drawing/2014/main" id="{0DF8F6DD-37ED-4B7F-8818-56C549E141CE}"/>
              </a:ext>
            </a:extLst>
          </p:cNvPr>
          <p:cNvSpPr/>
          <p:nvPr/>
        </p:nvSpPr>
        <p:spPr>
          <a:xfrm>
            <a:off x="6308123" y="5318125"/>
            <a:ext cx="5657735" cy="646331"/>
          </a:xfrm>
          <a:prstGeom prst="rect">
            <a:avLst/>
          </a:prstGeom>
        </p:spPr>
        <p:txBody>
          <a:bodyPr wrap="square">
            <a:spAutoFit/>
          </a:bodyPr>
          <a:lstStyle/>
          <a:p>
            <a:r>
              <a:rPr lang="en-US" altLang="zh-CN" dirty="0"/>
              <a:t>Available: </a:t>
            </a:r>
            <a:r>
              <a:rPr lang="en-GB" dirty="0" smtClean="0">
                <a:hlinkClick r:id="rId5"/>
              </a:rPr>
              <a:t>https</a:t>
            </a:r>
            <a:r>
              <a:rPr lang="en-GB" dirty="0">
                <a:hlinkClick r:id="rId5"/>
              </a:rPr>
              <a:t>://www.youtube.com/watch?v=9lsDJnlJqoY</a:t>
            </a:r>
            <a:endParaRPr lang="en-GB" dirty="0"/>
          </a:p>
        </p:txBody>
      </p:sp>
    </p:spTree>
    <p:extLst>
      <p:ext uri="{BB962C8B-B14F-4D97-AF65-F5344CB8AC3E}">
        <p14:creationId xmlns:p14="http://schemas.microsoft.com/office/powerpoint/2010/main" val="1057815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2068102" y="1504335"/>
            <a:ext cx="8915400" cy="5102942"/>
          </a:xfrm>
        </p:spPr>
        <p:txBody>
          <a:bodyPr>
            <a:normAutofit fontScale="92500" lnSpcReduction="20000"/>
          </a:bodyPr>
          <a:lstStyle/>
          <a:p>
            <a:pPr marL="0" indent="0">
              <a:buNone/>
            </a:pPr>
            <a:r>
              <a:rPr lang="en-US" altLang="zh-CN" dirty="0"/>
              <a:t>The concept of </a:t>
            </a:r>
            <a:r>
              <a:rPr lang="en-GB" altLang="zh-CN" dirty="0"/>
              <a:t>e</a:t>
            </a:r>
            <a:r>
              <a:rPr lang="en-GB" dirty="0" smtClean="0"/>
              <a:t>ducational equality </a:t>
            </a:r>
            <a:r>
              <a:rPr lang="en-US" dirty="0" smtClean="0"/>
              <a:t>has </a:t>
            </a:r>
            <a:r>
              <a:rPr lang="en-US" dirty="0"/>
              <a:t>a long history. From the perspective of history, Plato, a great thinker in ancient Greece, </a:t>
            </a:r>
            <a:r>
              <a:rPr lang="en-US" dirty="0" smtClean="0"/>
              <a:t>firstly </a:t>
            </a:r>
            <a:r>
              <a:rPr lang="en-US" dirty="0"/>
              <a:t>proposed the idea of educational </a:t>
            </a:r>
            <a:r>
              <a:rPr lang="en-US" dirty="0" smtClean="0"/>
              <a:t>equality, </a:t>
            </a:r>
            <a:r>
              <a:rPr lang="en-US" dirty="0"/>
              <a:t>while Aristotle </a:t>
            </a:r>
            <a:r>
              <a:rPr lang="en-US" dirty="0" smtClean="0"/>
              <a:t>proposed </a:t>
            </a:r>
            <a:r>
              <a:rPr lang="en-US" dirty="0"/>
              <a:t>to guarantee the educational right of free citizens through law. Two thousand years ago, Confucius, a great educator in ancient China, also put forward the simple educational democratic thought of </a:t>
            </a:r>
            <a:r>
              <a:rPr lang="en-US" dirty="0" smtClean="0"/>
              <a:t>education </a:t>
            </a:r>
            <a:r>
              <a:rPr lang="en-US" dirty="0"/>
              <a:t>without </a:t>
            </a:r>
            <a:r>
              <a:rPr lang="en-US" dirty="0" smtClean="0"/>
              <a:t>class. </a:t>
            </a:r>
            <a:r>
              <a:rPr lang="en-US" dirty="0"/>
              <a:t>But there are no concrete measures to ensure the realization of </a:t>
            </a:r>
            <a:r>
              <a:rPr lang="en-US" dirty="0" smtClean="0"/>
              <a:t>it. </a:t>
            </a:r>
            <a:r>
              <a:rPr lang="en-US" dirty="0"/>
              <a:t>At the end of the 18th century, </a:t>
            </a:r>
            <a:r>
              <a:rPr lang="en-US" dirty="0" smtClean="0"/>
              <a:t>some </a:t>
            </a:r>
            <a:r>
              <a:rPr lang="en-US" altLang="zh-CN" dirty="0" smtClean="0"/>
              <a:t>legislative </a:t>
            </a:r>
            <a:r>
              <a:rPr lang="en-US" altLang="zh-CN" dirty="0"/>
              <a:t>measures </a:t>
            </a:r>
            <a:r>
              <a:rPr lang="en-US" altLang="zh-CN" dirty="0" smtClean="0"/>
              <a:t>are taken for </a:t>
            </a:r>
            <a:r>
              <a:rPr lang="en-US" dirty="0" smtClean="0"/>
              <a:t>educational equality, </a:t>
            </a:r>
            <a:r>
              <a:rPr lang="en-US" dirty="0"/>
              <a:t>which legally determined that everyone had equal opportunities to receive education. In the modern education with complete social material foundation and system, education </a:t>
            </a:r>
            <a:r>
              <a:rPr lang="en-US" dirty="0" smtClean="0"/>
              <a:t>equality </a:t>
            </a:r>
            <a:r>
              <a:rPr lang="en-US" dirty="0"/>
              <a:t>is the key to social development.</a:t>
            </a:r>
            <a:r>
              <a:rPr lang="en-GB" dirty="0" smtClean="0"/>
              <a:t> </a:t>
            </a:r>
          </a:p>
          <a:p>
            <a:pPr marL="0" indent="0">
              <a:buNone/>
            </a:pPr>
            <a:r>
              <a:rPr lang="en-US" dirty="0"/>
              <a:t>Educational </a:t>
            </a:r>
            <a:r>
              <a:rPr lang="en-US" dirty="0" smtClean="0"/>
              <a:t>equality </a:t>
            </a:r>
            <a:r>
              <a:rPr lang="en-US" dirty="0"/>
              <a:t>is an important way to </a:t>
            </a:r>
            <a:r>
              <a:rPr lang="en-US" dirty="0" smtClean="0"/>
              <a:t>achieve modern education. </a:t>
            </a:r>
            <a:r>
              <a:rPr lang="en-US" dirty="0"/>
              <a:t>The core of the modernization of education is the modernization of people's quality and the all-round development of people. In other words, everyone enjoys the equal right to receive high-quality education. Whether this person is in an economically developed city or in a rural area with inconvenient transportation and backward </a:t>
            </a:r>
            <a:r>
              <a:rPr lang="en-US" dirty="0" smtClean="0"/>
              <a:t>resources, whether </a:t>
            </a:r>
            <a:r>
              <a:rPr lang="en-US" dirty="0"/>
              <a:t>the person was born in the rich or the working </a:t>
            </a:r>
            <a:r>
              <a:rPr lang="en-US" dirty="0" smtClean="0"/>
              <a:t>class, whether </a:t>
            </a:r>
            <a:r>
              <a:rPr lang="en-US" dirty="0"/>
              <a:t>the person is healthy or disabled, whether the person is male or female, they all have the same opportunities to receive education and acquire the ability to </a:t>
            </a:r>
            <a:r>
              <a:rPr lang="en-US" dirty="0" smtClean="0"/>
              <a:t>live </a:t>
            </a:r>
            <a:r>
              <a:rPr lang="en-US" dirty="0"/>
              <a:t>in modern society. Therefore, educational </a:t>
            </a:r>
            <a:r>
              <a:rPr lang="en-US" dirty="0" smtClean="0"/>
              <a:t>equality </a:t>
            </a:r>
            <a:r>
              <a:rPr lang="en-US" dirty="0"/>
              <a:t>is not only the basic requirement of </a:t>
            </a:r>
            <a:r>
              <a:rPr lang="en-US" dirty="0" smtClean="0"/>
              <a:t>modern education, </a:t>
            </a:r>
            <a:r>
              <a:rPr lang="en-US" dirty="0"/>
              <a:t>but also an important symbol of </a:t>
            </a:r>
            <a:r>
              <a:rPr lang="en-US" dirty="0" smtClean="0"/>
              <a:t>it.</a:t>
            </a:r>
            <a:endParaRPr lang="en-GB" dirty="0" smtClean="0"/>
          </a:p>
        </p:txBody>
      </p:sp>
      <p:sp>
        <p:nvSpPr>
          <p:cNvPr id="4" name="文本框 3"/>
          <p:cNvSpPr txBox="1"/>
          <p:nvPr/>
        </p:nvSpPr>
        <p:spPr>
          <a:xfrm>
            <a:off x="2068102" y="707923"/>
            <a:ext cx="5388077" cy="523220"/>
          </a:xfrm>
          <a:prstGeom prst="rect">
            <a:avLst/>
          </a:prstGeom>
          <a:noFill/>
        </p:spPr>
        <p:txBody>
          <a:bodyPr wrap="square" rtlCol="0">
            <a:spAutoFit/>
          </a:bodyPr>
          <a:lstStyle/>
          <a:p>
            <a:r>
              <a:rPr lang="en-GB" sz="2800" b="1" dirty="0" smtClean="0">
                <a:solidFill>
                  <a:srgbClr val="A53010"/>
                </a:solidFill>
              </a:rPr>
              <a:t>Evaluation</a:t>
            </a:r>
            <a:endParaRPr lang="en-GB" sz="2800" b="1" dirty="0">
              <a:solidFill>
                <a:srgbClr val="A53010"/>
              </a:solidFill>
            </a:endParaRPr>
          </a:p>
        </p:txBody>
      </p:sp>
    </p:spTree>
    <p:extLst>
      <p:ext uri="{BB962C8B-B14F-4D97-AF65-F5344CB8AC3E}">
        <p14:creationId xmlns:p14="http://schemas.microsoft.com/office/powerpoint/2010/main" val="922157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1900954" y="934064"/>
            <a:ext cx="8915400" cy="5466735"/>
          </a:xfrm>
        </p:spPr>
        <p:txBody>
          <a:bodyPr>
            <a:normAutofit fontScale="85000" lnSpcReduction="20000"/>
          </a:bodyPr>
          <a:lstStyle/>
          <a:p>
            <a:pPr marL="0" indent="0">
              <a:buNone/>
            </a:pPr>
            <a:r>
              <a:rPr lang="en-GB" dirty="0" smtClean="0"/>
              <a:t>Educational equality is the foundation of social equality. </a:t>
            </a:r>
            <a:r>
              <a:rPr lang="en-US" altLang="zh-CN" dirty="0"/>
              <a:t>Social equality is a state of affairs in which all people within a specific society or isolated group have the same status in certain respects, including civil rights, freedom of speech, property rights and equal access to certain social goods and services. </a:t>
            </a:r>
            <a:r>
              <a:rPr lang="en-GB" dirty="0" smtClean="0"/>
              <a:t>There are a lot of rules, policies in the whole society, which needs every citizen to follow and execute. However, if people cannot gain quality to understand and follow these rules, they tend to break the status in the order and affect the social equality. For example, there are a lot of crimes</a:t>
            </a:r>
            <a:r>
              <a:rPr lang="en-US" dirty="0" smtClean="0"/>
              <a:t> </a:t>
            </a:r>
            <a:r>
              <a:rPr lang="en-US" dirty="0"/>
              <a:t>committed by </a:t>
            </a:r>
            <a:r>
              <a:rPr lang="en-US" dirty="0" smtClean="0"/>
              <a:t>uneducated people. Maybe they don’t have the awareness of obeying rules, or they don’t have abilities to make a living without the support of educational equality when they are </a:t>
            </a:r>
            <a:r>
              <a:rPr lang="en-US" dirty="0"/>
              <a:t>young. Only by realizing the equality of education can we ensure the equal development of every child, which is conducive to the implementation of other </a:t>
            </a:r>
            <a:r>
              <a:rPr lang="en-US" dirty="0" smtClean="0"/>
              <a:t>social policies </a:t>
            </a:r>
            <a:r>
              <a:rPr lang="en-US" dirty="0"/>
              <a:t>and the protection of citizens' legitimate rights and interests</a:t>
            </a:r>
            <a:endParaRPr lang="en-GB" dirty="0"/>
          </a:p>
          <a:p>
            <a:pPr marL="0" indent="0">
              <a:buNone/>
            </a:pPr>
            <a:r>
              <a:rPr lang="en-GB" dirty="0" smtClean="0"/>
              <a:t>People often regard that educational inequality often occurred in the poor areas and it is impossible for the children in developed countries to suffer from the educational inequality. But it is truly wrong. UK is with </a:t>
            </a:r>
            <a:r>
              <a:rPr lang="en-US" altLang="zh-CN" dirty="0" smtClean="0"/>
              <a:t>the </a:t>
            </a:r>
            <a:r>
              <a:rPr lang="en-US" altLang="zh-CN" dirty="0"/>
              <a:t>world’s fifth largest </a:t>
            </a:r>
            <a:r>
              <a:rPr lang="en-US" altLang="zh-CN" dirty="0" smtClean="0"/>
              <a:t>economy, however, it ranks </a:t>
            </a:r>
            <a:r>
              <a:rPr lang="en-US" altLang="zh-CN" dirty="0"/>
              <a:t>16th from the top in terms of educational inequality during the secondary school </a:t>
            </a:r>
            <a:r>
              <a:rPr lang="en-US" altLang="zh-CN" dirty="0" smtClean="0"/>
              <a:t>years and 23rd </a:t>
            </a:r>
            <a:r>
              <a:rPr lang="en-US" altLang="zh-CN" dirty="0"/>
              <a:t>in inequalities during the primary school years</a:t>
            </a:r>
            <a:r>
              <a:rPr lang="en-US" altLang="zh-CN" dirty="0" smtClean="0"/>
              <a:t>. (</a:t>
            </a:r>
            <a:r>
              <a:rPr lang="en-GB" altLang="zh-CN" dirty="0"/>
              <a:t>Kate Pickett</a:t>
            </a:r>
            <a:r>
              <a:rPr lang="en-US" altLang="zh-CN" dirty="0" smtClean="0"/>
              <a:t>, 2018) There are a long journey to achieve educational equality in the world.</a:t>
            </a:r>
            <a:endParaRPr lang="en-GB" dirty="0" smtClean="0"/>
          </a:p>
          <a:p>
            <a:pPr marL="0" indent="0">
              <a:buNone/>
            </a:pPr>
            <a:r>
              <a:rPr lang="en-GB" dirty="0" smtClean="0"/>
              <a:t>To be honest, it is extremely difficult to achieve the absolute educational equality. </a:t>
            </a:r>
            <a:r>
              <a:rPr lang="en-GB" dirty="0" smtClean="0"/>
              <a:t>Even though the schools give financial supports or technological supports to eliminate educational inequality, there are still some stubborn ideas that are tough to change for a majority of people affecting the realization of educational equality.</a:t>
            </a:r>
            <a:r>
              <a:rPr lang="en-GB" dirty="0" smtClean="0"/>
              <a:t> Therefore, the government should do their efforts to provide not only equal opportunity for children to access to schools, but acceptable concepts for everyone to fairly treat every student whoever they are, which will make education more fairer.</a:t>
            </a:r>
            <a:endParaRPr lang="en-GB" dirty="0"/>
          </a:p>
        </p:txBody>
      </p:sp>
    </p:spTree>
    <p:extLst>
      <p:ext uri="{BB962C8B-B14F-4D97-AF65-F5344CB8AC3E}">
        <p14:creationId xmlns:p14="http://schemas.microsoft.com/office/powerpoint/2010/main" val="681833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2146760" y="924232"/>
            <a:ext cx="7724827" cy="5653549"/>
          </a:xfrm>
        </p:spPr>
        <p:txBody>
          <a:bodyPr>
            <a:normAutofit fontScale="92500" lnSpcReduction="10000"/>
          </a:bodyPr>
          <a:lstStyle/>
          <a:p>
            <a:pPr marL="0" indent="0">
              <a:buNone/>
            </a:pPr>
            <a:r>
              <a:rPr lang="en-GB" sz="2400" b="1" dirty="0" smtClean="0"/>
              <a:t>Reference:</a:t>
            </a:r>
          </a:p>
          <a:p>
            <a:pPr marL="0" indent="0">
              <a:buNone/>
            </a:pPr>
            <a:r>
              <a:rPr lang="en-GB" altLang="zh-CN" dirty="0"/>
              <a:t>Association for Educational Communications and </a:t>
            </a:r>
            <a:r>
              <a:rPr lang="en-GB" altLang="zh-CN" dirty="0" smtClean="0"/>
              <a:t>Technology (2017) </a:t>
            </a:r>
            <a:r>
              <a:rPr lang="en-US" altLang="zh-CN" i="1" dirty="0" smtClean="0"/>
              <a:t>The </a:t>
            </a:r>
            <a:r>
              <a:rPr lang="en-US" altLang="zh-CN" i="1" dirty="0"/>
              <a:t>Definition and Terminology </a:t>
            </a:r>
            <a:r>
              <a:rPr lang="en-US" altLang="zh-CN" i="1" dirty="0" smtClean="0"/>
              <a:t>Committee</a:t>
            </a:r>
            <a:r>
              <a:rPr lang="en-US" altLang="zh-CN" dirty="0" smtClean="0"/>
              <a:t>. </a:t>
            </a:r>
            <a:r>
              <a:rPr lang="en-US" altLang="zh-CN" dirty="0"/>
              <a:t>Available at: </a:t>
            </a:r>
            <a:r>
              <a:rPr lang="en-GB" altLang="zh-CN" dirty="0" smtClean="0"/>
              <a:t>https</a:t>
            </a:r>
            <a:r>
              <a:rPr lang="en-GB" altLang="zh-CN" dirty="0"/>
              <a:t>://</a:t>
            </a:r>
            <a:r>
              <a:rPr lang="en-GB" altLang="zh-CN" dirty="0"/>
              <a:t>aect.org/aectnews.php (Accessed: </a:t>
            </a:r>
            <a:r>
              <a:rPr lang="en-GB" altLang="zh-CN" dirty="0" smtClean="0"/>
              <a:t>18 Nov. 2019).</a:t>
            </a:r>
            <a:endParaRPr lang="zh-CN" altLang="zh-CN" dirty="0"/>
          </a:p>
          <a:p>
            <a:pPr marL="0" indent="0">
              <a:buNone/>
            </a:pPr>
            <a:r>
              <a:rPr lang="en-GB" altLang="zh-CN" dirty="0"/>
              <a:t>Office for national statistics</a:t>
            </a:r>
            <a:r>
              <a:rPr lang="en-GB" altLang="zh-CN" dirty="0" smtClean="0"/>
              <a:t> </a:t>
            </a:r>
            <a:r>
              <a:rPr lang="en-GB" altLang="zh-CN" dirty="0"/>
              <a:t>(</a:t>
            </a:r>
            <a:r>
              <a:rPr lang="en-GB" altLang="zh-CN" dirty="0" smtClean="0"/>
              <a:t>2019) </a:t>
            </a:r>
            <a:r>
              <a:rPr lang="en-US" altLang="zh-CN" i="1" dirty="0"/>
              <a:t>Suicides in the UK: 2018 registrations</a:t>
            </a:r>
            <a:r>
              <a:rPr lang="en-US" altLang="zh-CN" dirty="0" smtClean="0"/>
              <a:t>. </a:t>
            </a:r>
            <a:r>
              <a:rPr lang="en-US" altLang="zh-CN" dirty="0"/>
              <a:t>Available at: </a:t>
            </a:r>
            <a:r>
              <a:rPr lang="en-GB" altLang="zh-CN" dirty="0" smtClean="0"/>
              <a:t>https</a:t>
            </a:r>
            <a:r>
              <a:rPr lang="en-GB" altLang="zh-CN" dirty="0"/>
              <a:t>://</a:t>
            </a:r>
            <a:r>
              <a:rPr lang="en-GB" altLang="zh-CN" dirty="0" smtClean="0"/>
              <a:t>www.ons.gov.uk/peoplepopulationandcommunity/birthsdeathsandmarriages/deaths/bulletins/suicidesintheunitedkingdom/2018registrations (Accessed</a:t>
            </a:r>
            <a:r>
              <a:rPr lang="en-GB" altLang="zh-CN" dirty="0"/>
              <a:t>: </a:t>
            </a:r>
            <a:r>
              <a:rPr lang="en-GB" altLang="zh-CN" dirty="0" smtClean="0"/>
              <a:t>20 </a:t>
            </a:r>
            <a:r>
              <a:rPr lang="en-GB" altLang="zh-CN" dirty="0"/>
              <a:t>Nov. 2019).</a:t>
            </a:r>
            <a:endParaRPr lang="zh-CN" altLang="zh-CN" dirty="0"/>
          </a:p>
          <a:p>
            <a:pPr marL="0" indent="0">
              <a:buNone/>
            </a:pPr>
            <a:r>
              <a:rPr lang="en-GB" altLang="zh-CN" dirty="0"/>
              <a:t>Joe </a:t>
            </a:r>
            <a:r>
              <a:rPr lang="en-GB" altLang="zh-CN" dirty="0" smtClean="0"/>
              <a:t>McLean (</a:t>
            </a:r>
            <a:r>
              <a:rPr lang="en-GB" altLang="zh-CN" dirty="0"/>
              <a:t>2019) </a:t>
            </a:r>
            <a:r>
              <a:rPr lang="en-US" altLang="zh-CN" i="1" dirty="0"/>
              <a:t>Why Mental Health Education in Schools is So </a:t>
            </a:r>
            <a:r>
              <a:rPr lang="en-US" altLang="zh-CN" i="1" dirty="0" smtClean="0"/>
              <a:t>Important</a:t>
            </a:r>
            <a:r>
              <a:rPr lang="en-US" altLang="zh-CN" dirty="0" smtClean="0"/>
              <a:t>. </a:t>
            </a:r>
            <a:r>
              <a:rPr lang="en-US" altLang="zh-CN" dirty="0"/>
              <a:t>Available at: </a:t>
            </a:r>
            <a:r>
              <a:rPr lang="en-GB" altLang="zh-CN" dirty="0"/>
              <a:t>https://thedoctorweighsin.com/why-is-mental-health-education-so-important</a:t>
            </a:r>
            <a:r>
              <a:rPr lang="en-GB" altLang="zh-CN" dirty="0" smtClean="0"/>
              <a:t>/ (</a:t>
            </a:r>
            <a:r>
              <a:rPr lang="en-GB" altLang="zh-CN" dirty="0"/>
              <a:t>Accessed: </a:t>
            </a:r>
            <a:r>
              <a:rPr lang="en-GB" altLang="zh-CN" dirty="0" smtClean="0"/>
              <a:t>20 </a:t>
            </a:r>
            <a:r>
              <a:rPr lang="en-GB" altLang="zh-CN" dirty="0"/>
              <a:t>Nov. 2019).</a:t>
            </a:r>
            <a:endParaRPr lang="zh-CN" altLang="zh-CN" dirty="0"/>
          </a:p>
          <a:p>
            <a:pPr marL="0" indent="0">
              <a:buNone/>
            </a:pPr>
            <a:r>
              <a:rPr lang="en-GB" altLang="zh-CN" dirty="0"/>
              <a:t>Kate </a:t>
            </a:r>
            <a:r>
              <a:rPr lang="en-GB" altLang="zh-CN" dirty="0" smtClean="0"/>
              <a:t>Pickett </a:t>
            </a:r>
            <a:r>
              <a:rPr lang="en-GB" altLang="zh-CN" dirty="0"/>
              <a:t>(</a:t>
            </a:r>
            <a:r>
              <a:rPr lang="en-GB" altLang="zh-CN" dirty="0" smtClean="0"/>
              <a:t>2018) </a:t>
            </a:r>
            <a:r>
              <a:rPr lang="en-US" altLang="zh-CN" i="1" dirty="0"/>
              <a:t>Inequality of education in the UK among highest of rich nations</a:t>
            </a:r>
            <a:r>
              <a:rPr lang="en-US" altLang="zh-CN" dirty="0" smtClean="0"/>
              <a:t>. </a:t>
            </a:r>
            <a:r>
              <a:rPr lang="en-US" altLang="zh-CN" dirty="0"/>
              <a:t>Available at: </a:t>
            </a:r>
            <a:r>
              <a:rPr lang="en-GB" altLang="zh-CN" dirty="0" smtClean="0"/>
              <a:t>ttps</a:t>
            </a:r>
            <a:r>
              <a:rPr lang="en-GB" altLang="zh-CN" dirty="0"/>
              <a:t>://theconversation.com/inequality-of-education-in-the-uk-among-highest-of-rich-nations-105519 </a:t>
            </a:r>
            <a:r>
              <a:rPr lang="en-GB" altLang="zh-CN" dirty="0" smtClean="0"/>
              <a:t>(</a:t>
            </a:r>
            <a:r>
              <a:rPr lang="en-GB" altLang="zh-CN" dirty="0"/>
              <a:t>Accessed: </a:t>
            </a:r>
            <a:r>
              <a:rPr lang="en-GB" altLang="zh-CN" dirty="0" smtClean="0"/>
              <a:t>24 </a:t>
            </a:r>
            <a:r>
              <a:rPr lang="en-GB" altLang="zh-CN" dirty="0"/>
              <a:t>Nov. 2019</a:t>
            </a:r>
            <a:r>
              <a:rPr lang="en-GB" altLang="zh-CN" dirty="0" smtClean="0"/>
              <a:t>).</a:t>
            </a:r>
          </a:p>
          <a:p>
            <a:pPr marL="0" indent="0">
              <a:buNone/>
            </a:pPr>
            <a:r>
              <a:rPr lang="en-US" altLang="zh-CN" dirty="0" smtClean="0"/>
              <a:t>The National Assembly for Wales (2001) </a:t>
            </a:r>
            <a:r>
              <a:rPr lang="en-GB" altLang="zh-CN" dirty="0"/>
              <a:t>The Learning </a:t>
            </a:r>
            <a:r>
              <a:rPr lang="en-GB" altLang="zh-CN" dirty="0" smtClean="0"/>
              <a:t>Country. </a:t>
            </a:r>
            <a:r>
              <a:rPr lang="en-US" altLang="zh-CN" dirty="0" smtClean="0"/>
              <a:t>Available </a:t>
            </a:r>
            <a:r>
              <a:rPr lang="en-US" altLang="zh-CN" dirty="0"/>
              <a:t>at: </a:t>
            </a:r>
            <a:r>
              <a:rPr lang="en-GB" altLang="zh-CN" dirty="0" smtClean="0"/>
              <a:t>https</a:t>
            </a:r>
            <a:r>
              <a:rPr lang="en-GB" altLang="zh-CN" dirty="0"/>
              <a:t>://</a:t>
            </a:r>
            <a:r>
              <a:rPr lang="en-GB" altLang="zh-CN" dirty="0" smtClean="0"/>
              <a:t>dera.ioe.ac.uk/5147/1/learning_country_paving_document.pdf (</a:t>
            </a:r>
            <a:r>
              <a:rPr lang="en-GB" altLang="zh-CN" dirty="0"/>
              <a:t>Accessed: 24 Nov. </a:t>
            </a:r>
            <a:r>
              <a:rPr lang="en-GB" altLang="zh-CN" dirty="0" smtClean="0"/>
              <a:t>2019).</a:t>
            </a:r>
            <a:endParaRPr lang="zh-CN" altLang="zh-CN" dirty="0"/>
          </a:p>
          <a:p>
            <a:pPr marL="0" indent="0">
              <a:buNone/>
            </a:pPr>
            <a:endParaRPr lang="en-GB" dirty="0"/>
          </a:p>
        </p:txBody>
      </p:sp>
    </p:spTree>
    <p:extLst>
      <p:ext uri="{BB962C8B-B14F-4D97-AF65-F5344CB8AC3E}">
        <p14:creationId xmlns:p14="http://schemas.microsoft.com/office/powerpoint/2010/main" val="83954007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TM03457503[[fn=引用]]</Template>
  <TotalTime>1389</TotalTime>
  <Words>1776</Words>
  <Application>Microsoft Office PowerPoint</Application>
  <PresentationFormat>宽屏</PresentationFormat>
  <Paragraphs>59</Paragraphs>
  <Slides>17</Slides>
  <Notes>2</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17</vt:i4>
      </vt:variant>
    </vt:vector>
  </HeadingPairs>
  <TitlesOfParts>
    <vt:vector size="23" baseType="lpstr">
      <vt:lpstr>幼圆</vt:lpstr>
      <vt:lpstr>Arial</vt:lpstr>
      <vt:lpstr>Calibri</vt:lpstr>
      <vt:lpstr>Century Gothic</vt:lpstr>
      <vt:lpstr>Wingdings 3</vt:lpstr>
      <vt:lpstr>Wisp</vt:lpstr>
      <vt:lpstr>Modern Education</vt:lpstr>
      <vt:lpstr>Three important topics I choose in relation to modern education</vt:lpstr>
      <vt:lpstr>Educational technology</vt:lpstr>
      <vt:lpstr>PowerPoint 演示文稿</vt:lpstr>
      <vt:lpstr>PowerPoint 演示文稿</vt:lpstr>
      <vt:lpstr>PowerPoint 演示文稿</vt:lpstr>
      <vt:lpstr>Mental health education</vt:lpstr>
      <vt:lpstr>PowerPoint 演示文稿</vt:lpstr>
      <vt:lpstr>PowerPoint 演示文稿</vt:lpstr>
      <vt:lpstr>PowerPoint 演示文稿</vt:lpstr>
      <vt:lpstr>PowerPoint 演示文稿</vt:lpstr>
      <vt:lpstr>Educational equality</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Education</dc:title>
  <dc:creator>Yong Xie (1904032)</dc:creator>
  <cp:lastModifiedBy>xie mario</cp:lastModifiedBy>
  <cp:revision>56</cp:revision>
  <dcterms:created xsi:type="dcterms:W3CDTF">2019-11-22T11:43:02Z</dcterms:created>
  <dcterms:modified xsi:type="dcterms:W3CDTF">2019-11-25T21:16:39Z</dcterms:modified>
</cp:coreProperties>
</file>