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  <p:sldMasterId id="2147483706" r:id="rId2"/>
  </p:sldMasterIdLst>
  <p:sldIdLst>
    <p:sldId id="256" r:id="rId3"/>
    <p:sldId id="257" r:id="rId4"/>
    <p:sldId id="266" r:id="rId5"/>
    <p:sldId id="264" r:id="rId6"/>
    <p:sldId id="265" r:id="rId7"/>
    <p:sldId id="260" r:id="rId8"/>
    <p:sldId id="258" r:id="rId9"/>
    <p:sldId id="259" r:id="rId10"/>
    <p:sldId id="262" r:id="rId11"/>
    <p:sldId id="267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1819"/>
    <a:srgbClr val="D4C971"/>
    <a:srgbClr val="4F56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53"/>
  </p:normalViewPr>
  <p:slideViewPr>
    <p:cSldViewPr snapToGrid="0" snapToObjects="1">
      <p:cViewPr>
        <p:scale>
          <a:sx n="83" d="100"/>
          <a:sy n="83" d="100"/>
        </p:scale>
        <p:origin x="1696" y="1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611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17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196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485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896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86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034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515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432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03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55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9625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993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60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901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965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6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0177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187882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0464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6030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4826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9B482E8-6E0E-1B4F-B1FD-C69DB9E858D9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256150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7752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96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1339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7/21/21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024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C97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75C0D4EF-B3DD-A343-A62A-A496C6721B92}"/>
              </a:ext>
            </a:extLst>
          </p:cNvPr>
          <p:cNvSpPr txBox="1"/>
          <p:nvPr/>
        </p:nvSpPr>
        <p:spPr>
          <a:xfrm>
            <a:off x="0" y="0"/>
            <a:ext cx="12192000" cy="4926880"/>
          </a:xfrm>
          <a:prstGeom prst="rect">
            <a:avLst/>
          </a:prstGeom>
          <a:solidFill>
            <a:srgbClr val="181819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5B6150-1955-0648-99FE-C249886EAE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93267" y="632177"/>
            <a:ext cx="4405466" cy="812801"/>
          </a:xfrm>
        </p:spPr>
        <p:txBody>
          <a:bodyPr/>
          <a:lstStyle/>
          <a:p>
            <a:r>
              <a:rPr lang="en-US" dirty="0">
                <a:solidFill>
                  <a:srgbClr val="4F56A6"/>
                </a:solidFill>
                <a:highlight>
                  <a:srgbClr val="000000"/>
                </a:highlight>
              </a:rPr>
              <a:t>LEON BROYD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39B14EEA-50C7-8340-89C8-1CDDF226BA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9" t="84904" r="84175" b="-314"/>
          <a:stretch/>
        </p:blipFill>
        <p:spPr>
          <a:xfrm>
            <a:off x="0" y="4940711"/>
            <a:ext cx="1960775" cy="1989183"/>
          </a:xfrm>
          <a:prstGeom prst="rect">
            <a:avLst/>
          </a:prstGeom>
        </p:spPr>
      </p:pic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208B2F0F-3043-514F-A27B-B2123D2330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9" t="84904" r="84175" b="-314"/>
          <a:stretch/>
        </p:blipFill>
        <p:spPr>
          <a:xfrm>
            <a:off x="2829613" y="4940711"/>
            <a:ext cx="1960775" cy="1917289"/>
          </a:xfrm>
          <a:prstGeom prst="rect">
            <a:avLst/>
          </a:prstGeom>
        </p:spPr>
      </p:pic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DED7AB65-ACFF-4741-82BC-D1865AFEE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9" t="84904" r="84175" b="-314"/>
          <a:stretch/>
        </p:blipFill>
        <p:spPr>
          <a:xfrm>
            <a:off x="1549139" y="5243941"/>
            <a:ext cx="1960775" cy="1699784"/>
          </a:xfrm>
          <a:prstGeom prst="rect">
            <a:avLst/>
          </a:prstGeom>
        </p:spPr>
      </p:pic>
      <p:pic>
        <p:nvPicPr>
          <p:cNvPr id="14" name="Picture 13" descr="Diagram&#10;&#10;Description automatically generated">
            <a:extLst>
              <a:ext uri="{FF2B5EF4-FFF2-40B4-BE49-F238E27FC236}">
                <a16:creationId xmlns:a16="http://schemas.microsoft.com/office/drawing/2014/main" id="{E3BA236B-4D27-6D4F-B8AC-A1B5628EAF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9" t="84904" r="84175" b="-314"/>
          <a:stretch/>
        </p:blipFill>
        <p:spPr>
          <a:xfrm>
            <a:off x="4678838" y="4940710"/>
            <a:ext cx="1960775" cy="2003015"/>
          </a:xfrm>
          <a:prstGeom prst="rect">
            <a:avLst/>
          </a:prstGeom>
        </p:spPr>
      </p:pic>
      <p:pic>
        <p:nvPicPr>
          <p:cNvPr id="16" name="Picture 15" descr="Diagram&#10;&#10;Description automatically generated">
            <a:extLst>
              <a:ext uri="{FF2B5EF4-FFF2-40B4-BE49-F238E27FC236}">
                <a16:creationId xmlns:a16="http://schemas.microsoft.com/office/drawing/2014/main" id="{8660B3D0-960F-A24C-A998-35881E693F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9" t="84904" r="84175" b="-314"/>
          <a:stretch/>
        </p:blipFill>
        <p:spPr>
          <a:xfrm>
            <a:off x="6639613" y="4940711"/>
            <a:ext cx="1960775" cy="2003014"/>
          </a:xfrm>
          <a:prstGeom prst="rect">
            <a:avLst/>
          </a:prstGeom>
        </p:spPr>
      </p:pic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29B263DA-22F4-0140-B6CA-BFB40053F5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9" t="84904" r="84175" b="-314"/>
          <a:stretch/>
        </p:blipFill>
        <p:spPr>
          <a:xfrm>
            <a:off x="10231225" y="4940711"/>
            <a:ext cx="1960775" cy="2003014"/>
          </a:xfrm>
          <a:prstGeom prst="rect">
            <a:avLst/>
          </a:prstGeom>
        </p:spPr>
      </p:pic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76C9CC22-6CD9-0A47-9F1B-751E6BD2C0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406" r="6726" b="62222"/>
          <a:stretch/>
        </p:blipFill>
        <p:spPr>
          <a:xfrm>
            <a:off x="3445047" y="4954542"/>
            <a:ext cx="2019819" cy="1989183"/>
          </a:xfrm>
          <a:prstGeom prst="rect">
            <a:avLst/>
          </a:prstGeom>
        </p:spPr>
      </p:pic>
      <p:pic>
        <p:nvPicPr>
          <p:cNvPr id="23" name="Picture 22" descr="A screenshot of a video game&#10;&#10;Description automatically generated with low confidence">
            <a:extLst>
              <a:ext uri="{FF2B5EF4-FFF2-40B4-BE49-F238E27FC236}">
                <a16:creationId xmlns:a16="http://schemas.microsoft.com/office/drawing/2014/main" id="{BAE7EAC1-C220-6B4B-9E16-1532D7FE3B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30" t="42838" r="61856" b="39889"/>
          <a:stretch/>
        </p:blipFill>
        <p:spPr>
          <a:xfrm>
            <a:off x="6245882" y="4992089"/>
            <a:ext cx="1478877" cy="1865911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7AED630C-B9B7-4F44-9F5D-50BECC3216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15" t="71667" r="52505" b="6666"/>
          <a:stretch/>
        </p:blipFill>
        <p:spPr>
          <a:xfrm>
            <a:off x="8123885" y="4940711"/>
            <a:ext cx="2900198" cy="2003014"/>
          </a:xfrm>
          <a:prstGeom prst="rect">
            <a:avLst/>
          </a:prstGeom>
        </p:spPr>
      </p:pic>
      <p:pic>
        <p:nvPicPr>
          <p:cNvPr id="31" name="Picture 30" descr="A screenshot of a video game&#10;&#10;Description automatically generated with low confidence">
            <a:extLst>
              <a:ext uri="{FF2B5EF4-FFF2-40B4-BE49-F238E27FC236}">
                <a16:creationId xmlns:a16="http://schemas.microsoft.com/office/drawing/2014/main" id="{5CD291F2-3012-7A4D-BCC9-6424A6B768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57" t="68248" r="51862" b="9219"/>
          <a:stretch/>
        </p:blipFill>
        <p:spPr>
          <a:xfrm>
            <a:off x="47890" y="5085410"/>
            <a:ext cx="1912885" cy="1699784"/>
          </a:xfrm>
          <a:prstGeom prst="rect">
            <a:avLst/>
          </a:prstGeom>
        </p:spPr>
      </p:pic>
      <p:sp>
        <p:nvSpPr>
          <p:cNvPr id="32" name="Title 1">
            <a:extLst>
              <a:ext uri="{FF2B5EF4-FFF2-40B4-BE49-F238E27FC236}">
                <a16:creationId xmlns:a16="http://schemas.microsoft.com/office/drawing/2014/main" id="{0DE13957-1F3E-A84C-B4F5-BF2D3E9C9012}"/>
              </a:ext>
            </a:extLst>
          </p:cNvPr>
          <p:cNvSpPr txBox="1">
            <a:spLocks/>
          </p:cNvSpPr>
          <p:nvPr/>
        </p:nvSpPr>
        <p:spPr>
          <a:xfrm>
            <a:off x="2829613" y="1496356"/>
            <a:ext cx="6582297" cy="602583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dirty="0">
                <a:solidFill>
                  <a:srgbClr val="4F56A6"/>
                </a:solidFill>
                <a:highlight>
                  <a:srgbClr val="808080"/>
                </a:highlight>
              </a:rPr>
              <a:t>‘Don’t Rush Things you want to last forever’</a:t>
            </a:r>
          </a:p>
        </p:txBody>
      </p:sp>
      <p:pic>
        <p:nvPicPr>
          <p:cNvPr id="34" name="Picture 33" descr="A screenshot of a video game&#10;&#10;Description automatically generated with low confidence">
            <a:extLst>
              <a:ext uri="{FF2B5EF4-FFF2-40B4-BE49-F238E27FC236}">
                <a16:creationId xmlns:a16="http://schemas.microsoft.com/office/drawing/2014/main" id="{7BD60FC3-31CE-4B40-897A-19B57198A5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421" t="70793" r="5607" b="16384"/>
          <a:stretch/>
        </p:blipFill>
        <p:spPr>
          <a:xfrm>
            <a:off x="4451665" y="2602367"/>
            <a:ext cx="3168335" cy="176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472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368344"/>
            <a:ext cx="8669868" cy="1188720"/>
          </a:xfrm>
          <a:solidFill>
            <a:schemeClr val="bg1">
              <a:alpha val="65789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4F56A6"/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  <a:latin typeface="Abadi" panose="020F0502020204030204" pitchFamily="34" charset="0"/>
              </a:rPr>
              <a:t>Who Are we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51519-D88C-E04D-99D6-D2AA13145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657" y="1557063"/>
            <a:ext cx="8365357" cy="4137883"/>
          </a:xfrm>
        </p:spPr>
        <p:txBody>
          <a:bodyPr>
            <a:normAutofit/>
          </a:bodyPr>
          <a:lstStyle/>
          <a:p>
            <a:r>
              <a:rPr lang="en-GB" dirty="0"/>
              <a:t>Our aims?</a:t>
            </a:r>
            <a:br>
              <a:rPr lang="en-GB" dirty="0"/>
            </a:br>
            <a:endParaRPr lang="en-GB" dirty="0"/>
          </a:p>
          <a:p>
            <a:r>
              <a:rPr lang="en-GB" dirty="0"/>
              <a:t>We want to act as a ‘Neo’ more refined version of an independent label</a:t>
            </a:r>
            <a:br>
              <a:rPr lang="en-GB" dirty="0"/>
            </a:br>
            <a:endParaRPr lang="en-GB" dirty="0"/>
          </a:p>
          <a:p>
            <a:r>
              <a:rPr lang="en-GB" dirty="0"/>
              <a:t>Artists can do almost everything by themselves now… so why not bridge the gap?</a:t>
            </a:r>
            <a:br>
              <a:rPr lang="en-GB" dirty="0"/>
            </a:br>
            <a:endParaRPr lang="en-GB" dirty="0"/>
          </a:p>
          <a:p>
            <a:r>
              <a:rPr lang="en-GB" dirty="0"/>
              <a:t>We  Aim to implement new technology as fast as it can be used within the industry</a:t>
            </a:r>
            <a:br>
              <a:rPr lang="en-GB" dirty="0"/>
            </a:br>
            <a:endParaRPr lang="en-GB" dirty="0"/>
          </a:p>
          <a:p>
            <a:r>
              <a:rPr lang="en-GB" dirty="0"/>
              <a:t>We have been lucky enough to get verbal agreements of partnerships upon launch</a:t>
            </a:r>
            <a:br>
              <a:rPr lang="en-GB" dirty="0"/>
            </a:br>
            <a:endParaRPr lang="en-GB" dirty="0"/>
          </a:p>
          <a:p>
            <a:r>
              <a:rPr lang="en-GB" dirty="0"/>
              <a:t>The type of music we want to champion is hip-hop / pop 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46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368344"/>
            <a:ext cx="8669868" cy="1188720"/>
          </a:xfrm>
          <a:solidFill>
            <a:schemeClr val="bg1">
              <a:alpha val="65789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4F56A6"/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  <a:latin typeface="Abadi" panose="020F0502020204030204" pitchFamily="34" charset="0"/>
              </a:rPr>
              <a:t>NFT Contracts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7AA08D-70A2-1C4C-9258-D8710FB631F0}"/>
              </a:ext>
            </a:extLst>
          </p:cNvPr>
          <p:cNvSpPr txBox="1"/>
          <p:nvPr/>
        </p:nvSpPr>
        <p:spPr>
          <a:xfrm>
            <a:off x="1299411" y="1780673"/>
            <a:ext cx="105557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Already in use with Digital art…Digital music is not far to come</a:t>
            </a:r>
            <a:br>
              <a:rPr lang="en-US" dirty="0"/>
            </a:b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Companies such as Opulous have started making strides in the Music market</a:t>
            </a:r>
            <a:br>
              <a:rPr lang="en-US" dirty="0"/>
            </a:b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Independent artists such as Disclosure and Taylor Bennet already did this with fans</a:t>
            </a:r>
            <a:br>
              <a:rPr lang="en-US" dirty="0"/>
            </a:b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Evolution is near, so Labels should evolve too!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799562-1B61-AD46-8059-69410E7936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412" y="4186989"/>
            <a:ext cx="5817691" cy="23026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4AA34D-1CF3-D54C-8201-23E4BE9851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6896" y="4213471"/>
            <a:ext cx="5817692" cy="2158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246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280" y="250076"/>
            <a:ext cx="4797453" cy="941796"/>
          </a:xfrm>
          <a:solidFill>
            <a:schemeClr val="tx1"/>
          </a:solidFill>
        </p:spPr>
        <p:txBody>
          <a:bodyPr vert="horz" wrap="square" lIns="182880" tIns="182880" rIns="182880" bIns="182880" rtlCol="0" anchor="ctr">
            <a:normAutofit fontScale="90000"/>
          </a:bodyPr>
          <a:lstStyle/>
          <a:p>
            <a:r>
              <a:rPr lang="en-US" sz="4400" dirty="0">
                <a:solidFill>
                  <a:schemeClr val="tx1">
                    <a:lumMod val="65000"/>
                  </a:schemeClr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</a:rPr>
              <a:t>UN:HURD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C453BC37-A867-054E-8800-95F55365EF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20" r="23580" b="1"/>
          <a:stretch/>
        </p:blipFill>
        <p:spPr>
          <a:xfrm>
            <a:off x="1" y="10"/>
            <a:ext cx="6095999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7C04E10-FADB-1D4E-B813-3B2CB6595067}"/>
              </a:ext>
            </a:extLst>
          </p:cNvPr>
          <p:cNvSpPr txBox="1"/>
          <p:nvPr/>
        </p:nvSpPr>
        <p:spPr>
          <a:xfrm>
            <a:off x="6159673" y="1369659"/>
            <a:ext cx="58427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15% split of the masters taken from label and artist end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£20,000 total annual fee for 10 artists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53C762-3038-7A4D-A757-440FD368CC94}"/>
              </a:ext>
            </a:extLst>
          </p:cNvPr>
          <p:cNvSpPr txBox="1"/>
          <p:nvPr/>
        </p:nvSpPr>
        <p:spPr>
          <a:xfrm>
            <a:off x="6283362" y="2185268"/>
            <a:ext cx="529956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Publications: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Complex, </a:t>
            </a:r>
            <a:r>
              <a:rPr lang="en-GB" sz="1600" dirty="0" err="1">
                <a:solidFill>
                  <a:schemeClr val="bg1"/>
                </a:solidFill>
              </a:rPr>
              <a:t>Earmilk</a:t>
            </a:r>
            <a:r>
              <a:rPr lang="en-GB" sz="1600" dirty="0">
                <a:solidFill>
                  <a:schemeClr val="bg1"/>
                </a:solidFill>
              </a:rPr>
              <a:t>, </a:t>
            </a:r>
            <a:r>
              <a:rPr lang="en-GB" sz="1600" dirty="0" err="1">
                <a:solidFill>
                  <a:schemeClr val="bg1"/>
                </a:solidFill>
              </a:rPr>
              <a:t>Highsnobiety</a:t>
            </a:r>
            <a:r>
              <a:rPr lang="en-GB" sz="1600" dirty="0">
                <a:solidFill>
                  <a:schemeClr val="bg1"/>
                </a:solidFill>
              </a:rPr>
              <a:t>, </a:t>
            </a:r>
            <a:r>
              <a:rPr lang="en-GB" sz="1600" dirty="0" err="1">
                <a:solidFill>
                  <a:schemeClr val="bg1"/>
                </a:solidFill>
              </a:rPr>
              <a:t>Uproxx</a:t>
            </a:r>
            <a:r>
              <a:rPr lang="en-GB" sz="1600" dirty="0">
                <a:solidFill>
                  <a:schemeClr val="bg1"/>
                </a:solidFill>
              </a:rPr>
              <a:t>,, Respect Mag, Revolt, Ones To Watch, Pigeons &amp; Planes (New Artist Round-Up), Clash, </a:t>
            </a:r>
            <a:r>
              <a:rPr lang="en-GB" sz="1600" dirty="0" err="1">
                <a:solidFill>
                  <a:schemeClr val="bg1"/>
                </a:solidFill>
              </a:rPr>
              <a:t>Audiomack</a:t>
            </a:r>
            <a:r>
              <a:rPr lang="en-GB" sz="1600" dirty="0">
                <a:solidFill>
                  <a:schemeClr val="bg1"/>
                </a:solidFill>
              </a:rPr>
              <a:t>, New Wave Magazine, Elevator Mag, 1883, NME, The Line Of Best Fit, The Fader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3540CD-9E5B-5342-AA34-E7D09877B978}"/>
              </a:ext>
            </a:extLst>
          </p:cNvPr>
          <p:cNvSpPr txBox="1"/>
          <p:nvPr/>
        </p:nvSpPr>
        <p:spPr>
          <a:xfrm>
            <a:off x="6431278" y="3918680"/>
            <a:ext cx="529956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Playlists:</a:t>
            </a:r>
          </a:p>
          <a:p>
            <a:endParaRPr lang="en-US" u="sng" dirty="0">
              <a:solidFill>
                <a:schemeClr val="bg1"/>
              </a:solidFill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Editorial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Street Soul, New Hip Hop &amp; R&amp;B, New Joints, The Drip, Anti Pop, Fresh Finds, Internet People, Pollen, Mellow Styles</a:t>
            </a:r>
          </a:p>
          <a:p>
            <a:br>
              <a:rPr lang="en-GB" sz="1600" dirty="0">
                <a:solidFill>
                  <a:schemeClr val="bg1"/>
                </a:solidFill>
              </a:rPr>
            </a:b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Third-Party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BLNDR, Plus Playlists, </a:t>
            </a:r>
            <a:r>
              <a:rPr lang="en-GB" sz="1600" dirty="0" err="1">
                <a:solidFill>
                  <a:schemeClr val="bg1"/>
                </a:solidFill>
              </a:rPr>
              <a:t>CoolRap.TV</a:t>
            </a:r>
            <a:r>
              <a:rPr lang="en-GB" sz="1600" dirty="0">
                <a:solidFill>
                  <a:schemeClr val="bg1"/>
                </a:solidFill>
              </a:rPr>
              <a:t>, The Daily Loud, KULTRD, Rap Nation, Lyrical Lemonade, Dummy Magazine, The Line Of Best Fit, Clash, Before The Data, Global Rap Co, </a:t>
            </a:r>
            <a:r>
              <a:rPr lang="en-GB" sz="1600" dirty="0" err="1">
                <a:solidFill>
                  <a:schemeClr val="bg1"/>
                </a:solidFill>
              </a:rPr>
              <a:t>Colors</a:t>
            </a:r>
            <a:endParaRPr lang="en-GB" sz="1600" dirty="0">
              <a:solidFill>
                <a:schemeClr val="bg1"/>
              </a:solidFill>
            </a:endParaRPr>
          </a:p>
          <a:p>
            <a:endParaRPr lang="en-US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604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382A82-9902-3741-856D-DAD64E017B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475" y="411084"/>
            <a:ext cx="10687050" cy="6035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596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368344"/>
            <a:ext cx="8669868" cy="1188720"/>
          </a:xfrm>
          <a:solidFill>
            <a:schemeClr val="bg1">
              <a:alpha val="65789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4F56A6"/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  <a:latin typeface="Abadi" panose="020F0502020204030204" pitchFamily="34" charset="0"/>
              </a:rPr>
              <a:t>Setting-Up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51519-D88C-E04D-99D6-D2AA13145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657" y="1557064"/>
            <a:ext cx="10834978" cy="4932592"/>
          </a:xfrm>
        </p:spPr>
        <p:txBody>
          <a:bodyPr>
            <a:normAutofit/>
          </a:bodyPr>
          <a:lstStyle/>
          <a:p>
            <a:r>
              <a:rPr lang="en-US" dirty="0"/>
              <a:t>Operational Structure;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7 employees with multiple roles. </a:t>
            </a:r>
            <a:br>
              <a:rPr lang="en-US" dirty="0"/>
            </a:br>
            <a:endParaRPr lang="en-US" dirty="0"/>
          </a:p>
          <a:p>
            <a:pPr marL="400050" indent="-400050">
              <a:buFont typeface="+mj-lt"/>
              <a:buAutoNum type="romanUcPeriod"/>
            </a:pPr>
            <a:r>
              <a:rPr lang="en-US" dirty="0"/>
              <a:t>UN:HURD – Marketing, Publicity &amp; New Media</a:t>
            </a:r>
          </a:p>
          <a:p>
            <a:pPr marL="400050" indent="-400050">
              <a:buFont typeface="+mj-lt"/>
              <a:buAutoNum type="romanUcPeriod"/>
            </a:pPr>
            <a:r>
              <a:rPr lang="en-US" dirty="0"/>
              <a:t>Artist development x3</a:t>
            </a:r>
          </a:p>
          <a:p>
            <a:pPr marL="400050" indent="-400050">
              <a:buFont typeface="+mj-lt"/>
              <a:buAutoNum type="romanUcPeriod"/>
            </a:pPr>
            <a:r>
              <a:rPr lang="en-US" dirty="0"/>
              <a:t>Promotion Team x 2</a:t>
            </a:r>
          </a:p>
          <a:p>
            <a:pPr marL="400050" indent="-400050">
              <a:buFont typeface="+mj-lt"/>
              <a:buAutoNum type="romanUcPeriod"/>
            </a:pPr>
            <a:r>
              <a:rPr lang="en-US" dirty="0"/>
              <a:t>Business Affairs x1</a:t>
            </a:r>
          </a:p>
          <a:p>
            <a:pPr marL="400050" indent="-400050">
              <a:buFont typeface="+mj-lt"/>
              <a:buAutoNum type="romanUcPeriod"/>
            </a:pPr>
            <a:r>
              <a:rPr lang="en-US" dirty="0"/>
              <a:t>Legal Department x1</a:t>
            </a:r>
          </a:p>
        </p:txBody>
      </p:sp>
      <p:pic>
        <p:nvPicPr>
          <p:cNvPr id="5" name="Picture 4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948D1C9D-E27A-FE4A-87AA-12561E2FF0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5380" y="1545440"/>
            <a:ext cx="4215737" cy="411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9612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526" y="368344"/>
            <a:ext cx="10347158" cy="1188720"/>
          </a:xfrm>
          <a:solidFill>
            <a:schemeClr val="bg1">
              <a:alpha val="65789"/>
            </a:schemeClr>
          </a:solidFill>
          <a:ln>
            <a:noFill/>
          </a:ln>
        </p:spPr>
        <p:txBody>
          <a:bodyPr>
            <a:normAutofit fontScale="90000"/>
          </a:bodyPr>
          <a:lstStyle/>
          <a:p>
            <a:r>
              <a:rPr lang="en-US" sz="4800" dirty="0">
                <a:solidFill>
                  <a:srgbClr val="4F56A6"/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  <a:latin typeface="Abadi" panose="020F0502020204030204" pitchFamily="34" charset="0"/>
              </a:rPr>
              <a:t>How Do WE have a good start?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51519-D88C-E04D-99D6-D2AA13145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657" y="1557064"/>
            <a:ext cx="10834978" cy="4932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 36-month plan :</a:t>
            </a:r>
          </a:p>
          <a:p>
            <a:pPr marL="0" indent="0">
              <a:buNone/>
            </a:pPr>
            <a:r>
              <a:rPr lang="en-US" dirty="0"/>
              <a:t>First 12 Months- set-up, talent scouting &amp; grooming,  paperwork,</a:t>
            </a:r>
          </a:p>
          <a:p>
            <a:r>
              <a:rPr lang="en-US" dirty="0"/>
              <a:t>10 artists </a:t>
            </a:r>
          </a:p>
          <a:p>
            <a:r>
              <a:rPr lang="en-US" dirty="0"/>
              <a:t>Legal, contracts, websites &amp; socials</a:t>
            </a:r>
          </a:p>
          <a:p>
            <a:r>
              <a:rPr lang="en-US" dirty="0"/>
              <a:t>Playlist building </a:t>
            </a:r>
          </a:p>
          <a:p>
            <a:r>
              <a:rPr lang="en-US" dirty="0"/>
              <a:t>Primary research </a:t>
            </a:r>
          </a:p>
          <a:p>
            <a:pPr marL="0" indent="0">
              <a:buNone/>
            </a:pPr>
            <a:r>
              <a:rPr lang="en-US" dirty="0"/>
              <a:t>Next 20 months – release schedule, brand building,  cycle release, </a:t>
            </a:r>
          </a:p>
          <a:p>
            <a:r>
              <a:rPr lang="en-US" dirty="0"/>
              <a:t>Every 2 months</a:t>
            </a:r>
          </a:p>
          <a:p>
            <a:r>
              <a:rPr lang="en-US" dirty="0"/>
              <a:t>Business relationships</a:t>
            </a:r>
          </a:p>
          <a:p>
            <a:r>
              <a:rPr lang="en-US" dirty="0"/>
              <a:t>Ambassadors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0632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368344"/>
            <a:ext cx="8669868" cy="1188720"/>
          </a:xfrm>
          <a:solidFill>
            <a:schemeClr val="bg1">
              <a:alpha val="65789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4F56A6"/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  <a:latin typeface="Abadi" panose="020F0502020204030204" pitchFamily="34" charset="0"/>
              </a:rPr>
              <a:t>SWOT ANALYSIS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E3D8BDB-1F0A-E04A-BFDE-DDAA7A71C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8666" y="1376599"/>
            <a:ext cx="8974667" cy="511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0027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368344"/>
            <a:ext cx="8669868" cy="1188720"/>
          </a:xfrm>
          <a:solidFill>
            <a:schemeClr val="bg1">
              <a:alpha val="65789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4F56A6"/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  <a:latin typeface="Abadi" panose="020F0502020204030204" pitchFamily="34" charset="0"/>
              </a:rPr>
              <a:t>Funding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C2C2C9-4D10-D946-A7B6-959B937C5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162" y="1502877"/>
            <a:ext cx="6959675" cy="5216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22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368344"/>
            <a:ext cx="8669868" cy="1188720"/>
          </a:xfrm>
          <a:solidFill>
            <a:schemeClr val="bg1">
              <a:alpha val="65789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4F56A6"/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  <a:latin typeface="Abadi" panose="020F0502020204030204" pitchFamily="34" charset="0"/>
              </a:rPr>
              <a:t>Funding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69B6C3-266E-9847-8FEE-5A9F037DD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1287" y="1377949"/>
            <a:ext cx="6969426" cy="5276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102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6ACB-8A3D-B748-ADA2-A76AB227E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368344"/>
            <a:ext cx="8669868" cy="1188720"/>
          </a:xfrm>
          <a:solidFill>
            <a:schemeClr val="bg1">
              <a:alpha val="65789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4F56A6"/>
                </a:solidFill>
                <a:effectLst>
                  <a:glow rad="101600">
                    <a:srgbClr val="4F56A6">
                      <a:alpha val="40000"/>
                    </a:srgbClr>
                  </a:glow>
                </a:effectLst>
                <a:latin typeface="Abadi" panose="020F0502020204030204" pitchFamily="34" charset="0"/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51519-D88C-E04D-99D6-D2AA13145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657" y="1557064"/>
            <a:ext cx="10834978" cy="419280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dirty="0"/>
              <a:t>Brand Image = Brand Loyalty</a:t>
            </a:r>
          </a:p>
          <a:p>
            <a:pPr>
              <a:lnSpc>
                <a:spcPct val="200000"/>
              </a:lnSpc>
            </a:pPr>
            <a:r>
              <a:rPr lang="en-US" dirty="0"/>
              <a:t>Partnership</a:t>
            </a:r>
          </a:p>
          <a:p>
            <a:pPr>
              <a:lnSpc>
                <a:spcPct val="200000"/>
              </a:lnSpc>
            </a:pPr>
            <a:r>
              <a:rPr lang="en-GB" dirty="0"/>
              <a:t>Free or inexpensive marketing and advertising strategies or tools</a:t>
            </a:r>
          </a:p>
          <a:p>
            <a:pPr>
              <a:lnSpc>
                <a:spcPct val="200000"/>
              </a:lnSpc>
            </a:pPr>
            <a:r>
              <a:rPr lang="en-GB" dirty="0"/>
              <a:t>Remain relevant</a:t>
            </a:r>
          </a:p>
          <a:p>
            <a:pPr>
              <a:lnSpc>
                <a:spcPct val="200000"/>
              </a:lnSpc>
            </a:pPr>
            <a:r>
              <a:rPr lang="en-GB" dirty="0"/>
              <a:t>Continue to take risks</a:t>
            </a:r>
          </a:p>
          <a:p>
            <a:pPr>
              <a:lnSpc>
                <a:spcPct val="200000"/>
              </a:lnSpc>
            </a:pPr>
            <a:r>
              <a:rPr lang="en-GB" dirty="0"/>
              <a:t>Sticking to out Morals and Ideals</a:t>
            </a:r>
          </a:p>
        </p:txBody>
      </p:sp>
    </p:spTree>
    <p:extLst>
      <p:ext uri="{BB962C8B-B14F-4D97-AF65-F5344CB8AC3E}">
        <p14:creationId xmlns:p14="http://schemas.microsoft.com/office/powerpoint/2010/main" val="3877041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Custom 1">
      <a:dk1>
        <a:srgbClr val="000000"/>
      </a:dk1>
      <a:lt1>
        <a:srgbClr val="FFFFFF"/>
      </a:lt1>
      <a:dk2>
        <a:srgbClr val="212121"/>
      </a:dk2>
      <a:lt2>
        <a:srgbClr val="636363"/>
      </a:lt2>
      <a:accent1>
        <a:srgbClr val="000404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{7348F42B-1142-A540-875C-A53BB8F6DC68}tf10001123</Template>
  <TotalTime>1884</TotalTime>
  <Words>425</Words>
  <Application>Microsoft Macintosh PowerPoint</Application>
  <PresentationFormat>Widescreen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Abadi</vt:lpstr>
      <vt:lpstr>Arial</vt:lpstr>
      <vt:lpstr>Century Gothic</vt:lpstr>
      <vt:lpstr>Gill Sans MT</vt:lpstr>
      <vt:lpstr>Wingdings 2</vt:lpstr>
      <vt:lpstr>Quotable</vt:lpstr>
      <vt:lpstr>Parcel</vt:lpstr>
      <vt:lpstr>LEON BROYD</vt:lpstr>
      <vt:lpstr>Who Are we ?</vt:lpstr>
      <vt:lpstr>NFT Contracts</vt:lpstr>
      <vt:lpstr>UN:HURD</vt:lpstr>
      <vt:lpstr>PowerPoint Presentation</vt:lpstr>
      <vt:lpstr>Setting-Up the Business</vt:lpstr>
      <vt:lpstr>How Do WE have a good start?</vt:lpstr>
      <vt:lpstr>SWOT ANALYSIS</vt:lpstr>
      <vt:lpstr>Funding</vt:lpstr>
      <vt:lpstr>Funding</vt:lpstr>
      <vt:lpstr>Sustainability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LEON BROYD</dc:title>
  <dc:creator>dami dina</dc:creator>
  <cp:lastModifiedBy>dami dina</cp:lastModifiedBy>
  <cp:revision>37</cp:revision>
  <dcterms:created xsi:type="dcterms:W3CDTF">2021-07-21T13:23:29Z</dcterms:created>
  <dcterms:modified xsi:type="dcterms:W3CDTF">2021-07-22T20:48:00Z</dcterms:modified>
</cp:coreProperties>
</file>