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2"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F87B2C-D294-CF34-FFCC-F26B5782D1FC}" v="91" dt="2026-03-24T17:10:16.983"/>
    <p1510:client id="{FC2B07C9-35C9-BD07-2AE4-D441DF69C5D4}" v="26" dt="2026-03-26T14:08:21.7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p:scale>
          <a:sx n="10" d="100"/>
          <a:sy n="10" d="100"/>
        </p:scale>
        <p:origin x="2092" y="304"/>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5" Type="http://schemas.microsoft.com/office/2015/10/relationships/revisionInfo" Target="revisionInfo.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3/26/2026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3/26/2026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26/03/2026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26/03/2026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6" name="Rectangle 103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 y="0"/>
            <a:ext cx="16755430" cy="3291840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4160001" y="3061257"/>
            <a:ext cx="10483924" cy="26768482"/>
          </a:xfrm>
        </p:spPr>
        <p:txBody>
          <a:bodyPr anchor="t">
            <a:normAutofit/>
          </a:bodyPr>
          <a:lstStyle/>
          <a:p>
            <a:pPr algn="l"/>
            <a:r>
              <a:rPr lang="en-GB" sz="7400" b="1">
                <a:solidFill>
                  <a:schemeClr val="bg1"/>
                </a:solidFill>
                <a:latin typeface="Arial" panose="020B0604020202020204" pitchFamily="34" charset="0"/>
                <a:cs typeface="Arial" panose="020B0604020202020204" pitchFamily="34" charset="0"/>
              </a:rPr>
              <a:t>BSC (HONS) HEALTH AND SOCIAL CARE</a:t>
            </a:r>
            <a:br>
              <a:rPr lang="en-US" sz="7400">
                <a:solidFill>
                  <a:schemeClr val="bg1"/>
                </a:solidFill>
                <a:latin typeface="Arial" panose="020B0604020202020204" pitchFamily="34" charset="0"/>
                <a:cs typeface="Arial" panose="020B0604020202020204" pitchFamily="34" charset="0"/>
              </a:rPr>
            </a:br>
            <a:r>
              <a:rPr lang="en-GB" sz="7400" b="1">
                <a:solidFill>
                  <a:schemeClr val="bg1"/>
                </a:solidFill>
                <a:latin typeface="Arial" panose="020B0604020202020204" pitchFamily="34" charset="0"/>
                <a:cs typeface="Arial" panose="020B0604020202020204" pitchFamily="34" charset="0"/>
              </a:rPr>
              <a:t> </a:t>
            </a:r>
            <a:br>
              <a:rPr lang="en-GB" sz="7400" b="1">
                <a:solidFill>
                  <a:schemeClr val="bg1"/>
                </a:solidFill>
                <a:latin typeface="Arial" panose="020B0604020202020204" pitchFamily="34" charset="0"/>
                <a:cs typeface="Arial" panose="020B0604020202020204" pitchFamily="34" charset="0"/>
              </a:rPr>
            </a:br>
            <a:br>
              <a:rPr lang="en-US" sz="7400">
                <a:solidFill>
                  <a:schemeClr val="bg1"/>
                </a:solidFill>
                <a:latin typeface="Arial" panose="020B0604020202020204" pitchFamily="34" charset="0"/>
                <a:cs typeface="Arial" panose="020B0604020202020204" pitchFamily="34" charset="0"/>
              </a:rPr>
            </a:br>
            <a:r>
              <a:rPr lang="en-GB" sz="7400" b="1">
                <a:solidFill>
                  <a:schemeClr val="bg1"/>
                </a:solidFill>
                <a:latin typeface="Arial" panose="020B0604020202020204" pitchFamily="34" charset="0"/>
                <a:cs typeface="Arial" panose="020B0604020202020204" pitchFamily="34" charset="0"/>
              </a:rPr>
              <a:t> </a:t>
            </a:r>
            <a:br>
              <a:rPr lang="en-US" sz="7400">
                <a:solidFill>
                  <a:schemeClr val="bg1"/>
                </a:solidFill>
                <a:latin typeface="Arial" panose="020B0604020202020204" pitchFamily="34" charset="0"/>
                <a:cs typeface="Arial" panose="020B0604020202020204" pitchFamily="34" charset="0"/>
              </a:rPr>
            </a:br>
            <a:r>
              <a:rPr lang="en-GB" sz="7400">
                <a:solidFill>
                  <a:schemeClr val="bg1"/>
                </a:solidFill>
                <a:latin typeface="Arial" panose="020B0604020202020204" pitchFamily="34" charset="0"/>
                <a:cs typeface="Arial" panose="020B0604020202020204" pitchFamily="34" charset="0"/>
              </a:rPr>
              <a:t>STUDENT NAME &amp; ID.</a:t>
            </a:r>
            <a:br>
              <a:rPr lang="en-US" sz="7400">
                <a:solidFill>
                  <a:schemeClr val="bg1"/>
                </a:solidFill>
                <a:latin typeface="Arial" panose="020B0604020202020204" pitchFamily="34" charset="0"/>
                <a:cs typeface="Arial" panose="020B0604020202020204" pitchFamily="34" charset="0"/>
              </a:rPr>
            </a:br>
            <a:r>
              <a:rPr lang="en-GB" sz="7400" b="1">
                <a:solidFill>
                  <a:schemeClr val="bg1"/>
                </a:solidFill>
                <a:latin typeface="Arial" panose="020B0604020202020204" pitchFamily="34" charset="0"/>
                <a:cs typeface="Arial" panose="020B0604020202020204" pitchFamily="34" charset="0"/>
              </a:rPr>
              <a:t>JOELLY OYONO</a:t>
            </a:r>
            <a:br>
              <a:rPr lang="en-US" sz="7400">
                <a:solidFill>
                  <a:schemeClr val="bg1"/>
                </a:solidFill>
                <a:latin typeface="Arial" panose="020B0604020202020204" pitchFamily="34" charset="0"/>
                <a:cs typeface="Arial" panose="020B0604020202020204" pitchFamily="34" charset="0"/>
              </a:rPr>
            </a:br>
            <a:r>
              <a:rPr lang="en-GB" sz="7400" b="1">
                <a:solidFill>
                  <a:schemeClr val="bg1"/>
                </a:solidFill>
                <a:latin typeface="Arial" panose="020B0604020202020204" pitchFamily="34" charset="0"/>
                <a:cs typeface="Arial" panose="020B0604020202020204" pitchFamily="34" charset="0"/>
              </a:rPr>
              <a:t>2317543</a:t>
            </a:r>
            <a:br>
              <a:rPr lang="en-US" sz="7400">
                <a:solidFill>
                  <a:schemeClr val="bg1"/>
                </a:solidFill>
                <a:latin typeface="Arial" panose="020B0604020202020204" pitchFamily="34" charset="0"/>
                <a:cs typeface="Arial" panose="020B0604020202020204" pitchFamily="34" charset="0"/>
              </a:rPr>
            </a:br>
            <a:r>
              <a:rPr lang="en-GB" sz="7400" b="1">
                <a:solidFill>
                  <a:schemeClr val="bg1"/>
                </a:solidFill>
                <a:latin typeface="Arial" panose="020B0604020202020204" pitchFamily="34" charset="0"/>
                <a:cs typeface="Arial" panose="020B0604020202020204" pitchFamily="34" charset="0"/>
              </a:rPr>
              <a:t> </a:t>
            </a:r>
            <a:br>
              <a:rPr lang="en-US" sz="7400">
                <a:solidFill>
                  <a:schemeClr val="bg1"/>
                </a:solidFill>
                <a:latin typeface="Arial" panose="020B0604020202020204" pitchFamily="34" charset="0"/>
                <a:cs typeface="Arial" panose="020B0604020202020204" pitchFamily="34" charset="0"/>
              </a:rPr>
            </a:br>
            <a:r>
              <a:rPr lang="en-GB" sz="7400" b="1">
                <a:solidFill>
                  <a:schemeClr val="bg1"/>
                </a:solidFill>
                <a:latin typeface="Arial" panose="020B0604020202020204" pitchFamily="34" charset="0"/>
                <a:cs typeface="Arial" panose="020B0604020202020204" pitchFamily="34" charset="0"/>
              </a:rPr>
              <a:t> </a:t>
            </a:r>
            <a:br>
              <a:rPr lang="en-US" sz="7400">
                <a:solidFill>
                  <a:schemeClr val="bg1"/>
                </a:solidFill>
                <a:latin typeface="Arial" panose="020B0604020202020204" pitchFamily="34" charset="0"/>
                <a:cs typeface="Arial" panose="020B0604020202020204" pitchFamily="34" charset="0"/>
              </a:rPr>
            </a:br>
            <a:r>
              <a:rPr lang="en-GB" sz="7400">
                <a:solidFill>
                  <a:schemeClr val="bg1"/>
                </a:solidFill>
                <a:latin typeface="Arial" panose="020B0604020202020204" pitchFamily="34" charset="0"/>
                <a:cs typeface="Arial" panose="020B0604020202020204" pitchFamily="34" charset="0"/>
              </a:rPr>
              <a:t>MODULE &amp; CODE</a:t>
            </a:r>
            <a:br>
              <a:rPr lang="en-US" sz="7400">
                <a:solidFill>
                  <a:schemeClr val="bg1"/>
                </a:solidFill>
                <a:latin typeface="Arial" panose="020B0604020202020204" pitchFamily="34" charset="0"/>
                <a:cs typeface="Arial" panose="020B0604020202020204" pitchFamily="34" charset="0"/>
              </a:rPr>
            </a:br>
            <a:r>
              <a:rPr lang="en-US" sz="7400" b="1">
                <a:solidFill>
                  <a:schemeClr val="bg1"/>
                </a:solidFill>
                <a:latin typeface="Arial" panose="020B0604020202020204" pitchFamily="34" charset="0"/>
                <a:cs typeface="Arial" panose="020B0604020202020204" pitchFamily="34" charset="0"/>
              </a:rPr>
              <a:t>PSYCHOLOGICAL CLASSIFICATIONS AND PROVISIONS</a:t>
            </a:r>
            <a:br>
              <a:rPr lang="en-US" sz="7400">
                <a:solidFill>
                  <a:schemeClr val="bg1"/>
                </a:solidFill>
                <a:latin typeface="Arial" panose="020B0604020202020204" pitchFamily="34" charset="0"/>
                <a:cs typeface="Arial" panose="020B0604020202020204" pitchFamily="34" charset="0"/>
              </a:rPr>
            </a:br>
            <a:r>
              <a:rPr lang="en-GB" sz="7400" b="1">
                <a:solidFill>
                  <a:schemeClr val="bg1"/>
                </a:solidFill>
                <a:latin typeface="Arial" panose="020B0604020202020204" pitchFamily="34" charset="0"/>
                <a:cs typeface="Arial" panose="020B0604020202020204" pitchFamily="34" charset="0"/>
              </a:rPr>
              <a:t>BMHP6029</a:t>
            </a:r>
            <a:br>
              <a:rPr lang="en-GB" sz="7400" b="1">
                <a:solidFill>
                  <a:schemeClr val="bg1"/>
                </a:solidFill>
                <a:latin typeface="Arial" panose="020B0604020202020204" pitchFamily="34" charset="0"/>
                <a:cs typeface="Arial" panose="020B0604020202020204" pitchFamily="34" charset="0"/>
              </a:rPr>
            </a:br>
            <a:br>
              <a:rPr lang="en-US" sz="7400">
                <a:solidFill>
                  <a:schemeClr val="bg1"/>
                </a:solidFill>
                <a:latin typeface="Arial" panose="020B0604020202020204" pitchFamily="34" charset="0"/>
                <a:cs typeface="Arial" panose="020B0604020202020204" pitchFamily="34" charset="0"/>
              </a:rPr>
            </a:br>
            <a:r>
              <a:rPr lang="en-GB" sz="7400">
                <a:solidFill>
                  <a:schemeClr val="bg1"/>
                </a:solidFill>
                <a:latin typeface="Arial" panose="020B0604020202020204" pitchFamily="34" charset="0"/>
                <a:cs typeface="Arial" panose="020B0604020202020204" pitchFamily="34" charset="0"/>
              </a:rPr>
              <a:t>LECTURER(S)</a:t>
            </a:r>
            <a:br>
              <a:rPr lang="en-US" sz="7400">
                <a:solidFill>
                  <a:schemeClr val="bg1"/>
                </a:solidFill>
                <a:latin typeface="Arial" panose="020B0604020202020204" pitchFamily="34" charset="0"/>
                <a:cs typeface="Arial" panose="020B0604020202020204" pitchFamily="34" charset="0"/>
              </a:rPr>
            </a:br>
            <a:r>
              <a:rPr lang="en-US" sz="7400" b="1">
                <a:solidFill>
                  <a:schemeClr val="bg1"/>
                </a:solidFill>
                <a:latin typeface="Arial" panose="020B0604020202020204" pitchFamily="34" charset="0"/>
                <a:cs typeface="Arial" panose="020B0604020202020204" pitchFamily="34" charset="0"/>
              </a:rPr>
              <a:t>Bianca Sanfilippo</a:t>
            </a:r>
            <a:br>
              <a:rPr lang="en-US" sz="7400">
                <a:solidFill>
                  <a:schemeClr val="bg1"/>
                </a:solidFill>
                <a:latin typeface="Arial" panose="020B0604020202020204" pitchFamily="34" charset="0"/>
                <a:cs typeface="Arial" panose="020B0604020202020204" pitchFamily="34" charset="0"/>
              </a:rPr>
            </a:br>
            <a:r>
              <a:rPr lang="en-US" sz="7400" b="1">
                <a:solidFill>
                  <a:schemeClr val="bg1"/>
                </a:solidFill>
                <a:latin typeface="Arial" panose="020B0604020202020204" pitchFamily="34" charset="0"/>
                <a:cs typeface="Arial" panose="020B0604020202020204" pitchFamily="34" charset="0"/>
              </a:rPr>
              <a:t>Dr Farah Wiita</a:t>
            </a:r>
            <a:br>
              <a:rPr lang="en-US" sz="7400" b="1">
                <a:solidFill>
                  <a:schemeClr val="bg1"/>
                </a:solidFill>
                <a:latin typeface="Arial" panose="020B0604020202020204" pitchFamily="34" charset="0"/>
                <a:cs typeface="Arial" panose="020B0604020202020204" pitchFamily="34" charset="0"/>
              </a:rPr>
            </a:br>
            <a:br>
              <a:rPr lang="en-US" sz="7400" b="1">
                <a:solidFill>
                  <a:schemeClr val="bg1"/>
                </a:solidFill>
                <a:latin typeface="Arial" panose="020B0604020202020204" pitchFamily="34" charset="0"/>
                <a:cs typeface="Arial" panose="020B0604020202020204" pitchFamily="34" charset="0"/>
              </a:rPr>
            </a:br>
            <a:endParaRPr lang="en-US" sz="7400">
              <a:solidFill>
                <a:schemeClr val="bg1"/>
              </a:solidFill>
              <a:latin typeface="Arial" panose="020B0604020202020204" pitchFamily="34" charset="0"/>
              <a:cs typeface="Arial" panose="020B0604020202020204" pitchFamily="34" charset="0"/>
            </a:endParaRPr>
          </a:p>
        </p:txBody>
      </p:sp>
      <p:sp>
        <p:nvSpPr>
          <p:cNvPr id="1037" name="Rectangle 1036">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49126" y="0"/>
            <a:ext cx="27142038" cy="3291840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583902" y="7615723"/>
            <a:ext cx="20179368" cy="8071747"/>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83902" y="21835886"/>
            <a:ext cx="1645920" cy="21945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DF88A8-722D-2461-A386-D6D26DC4E543}"/>
            </a:ext>
          </a:extLst>
        </p:cNvPr>
        <p:cNvGrpSpPr/>
        <p:nvPr/>
      </p:nvGrpSpPr>
      <p:grpSpPr>
        <a:xfrm>
          <a:off x="0" y="0"/>
          <a:ext cx="0" cy="0"/>
          <a:chOff x="0" y="0"/>
          <a:chExt cx="0" cy="0"/>
        </a:xfrm>
      </p:grpSpPr>
      <p:sp>
        <p:nvSpPr>
          <p:cNvPr id="2" name="Text Placeholder 1">
            <a:extLst>
              <a:ext uri="{FF2B5EF4-FFF2-40B4-BE49-F238E27FC236}">
                <a16:creationId xmlns:a16="http://schemas.microsoft.com/office/drawing/2014/main" id="{26398095-5D8B-665A-FC42-FEC0E55D6958}"/>
              </a:ext>
            </a:extLst>
          </p:cNvPr>
          <p:cNvSpPr>
            <a:spLocks noGrp="1"/>
          </p:cNvSpPr>
          <p:nvPr>
            <p:ph type="body" sz="quarter" idx="10"/>
          </p:nvPr>
        </p:nvSpPr>
        <p:spPr>
          <a:xfrm>
            <a:off x="459674" y="5503831"/>
            <a:ext cx="10056813" cy="7971391"/>
          </a:xfrm>
        </p:spPr>
        <p:txBody>
          <a:bodyPr/>
          <a:lstStyle/>
          <a:p>
            <a:r>
              <a:rPr lang="en-US" sz="4000" dirty="0">
                <a:latin typeface="Arial" panose="020B0604020202020204" pitchFamily="34" charset="0"/>
                <a:cs typeface="Arial" panose="020B0604020202020204" pitchFamily="34" charset="0"/>
              </a:rPr>
              <a:t>Mental disorders are conditions that significantly affect thoughts, emotions, and behaviors. Within this broad category, personality disorders are enduring patterns of inner experience and behavior that deviate from cultural norms and cause distress or impairment.</a:t>
            </a:r>
          </a:p>
          <a:p>
            <a:r>
              <a:rPr lang="en-US" sz="4000" dirty="0">
                <a:latin typeface="Arial"/>
                <a:cs typeface="Arial"/>
              </a:rPr>
              <a:t>This report focuses on Borderline Personality Disorder (BPD), defined by the </a:t>
            </a:r>
            <a:r>
              <a:rPr lang="en-US" sz="4000" i="1" dirty="0">
                <a:latin typeface="Arial"/>
                <a:cs typeface="Arial"/>
              </a:rPr>
              <a:t>Diagnostic and Statistical Manual of Mental Disorders </a:t>
            </a:r>
            <a:r>
              <a:rPr lang="en-US" sz="4000">
                <a:latin typeface="Arial"/>
                <a:cs typeface="Arial"/>
              </a:rPr>
              <a:t>Der diagnosed</a:t>
            </a:r>
            <a:r>
              <a:rPr lang="en-US" sz="4000" dirty="0">
                <a:latin typeface="Arial"/>
                <a:cs typeface="Arial"/>
              </a:rPr>
              <a:t> due to gender bias (Grant et al., 2008).</a:t>
            </a:r>
            <a:endParaRPr lang="en-GB" sz="4000" dirty="0">
              <a:latin typeface="Arial"/>
              <a:cs typeface="Arial"/>
            </a:endParaRPr>
          </a:p>
        </p:txBody>
      </p:sp>
      <p:sp>
        <p:nvSpPr>
          <p:cNvPr id="3" name="Text Placeholder 2">
            <a:extLst>
              <a:ext uri="{FF2B5EF4-FFF2-40B4-BE49-F238E27FC236}">
                <a16:creationId xmlns:a16="http://schemas.microsoft.com/office/drawing/2014/main" id="{75FECBE5-8770-2091-B75B-67CF69371965}"/>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3183C123-1F56-4D04-7048-DCBB2CDDCFA2}"/>
              </a:ext>
            </a:extLst>
          </p:cNvPr>
          <p:cNvSpPr>
            <a:spLocks noGrp="1"/>
          </p:cNvSpPr>
          <p:nvPr>
            <p:ph type="body" sz="quarter" idx="20"/>
          </p:nvPr>
        </p:nvSpPr>
        <p:spPr>
          <a:xfrm>
            <a:off x="482934" y="13188197"/>
            <a:ext cx="10038660" cy="2233513"/>
          </a:xfrm>
        </p:spPr>
        <p:txBody>
          <a:bodyPr/>
          <a:lstStyle/>
          <a:p>
            <a:endParaRPr lang="en-GB" dirty="0"/>
          </a:p>
          <a:p>
            <a:r>
              <a:rPr lang="en-GB" sz="4800" dirty="0">
                <a:latin typeface="Aptos" panose="020B00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2D254B25-D0C2-B86C-85B7-8B68AF194293}"/>
              </a:ext>
            </a:extLst>
          </p:cNvPr>
          <p:cNvSpPr>
            <a:spLocks noGrp="1"/>
          </p:cNvSpPr>
          <p:nvPr>
            <p:ph type="body" sz="quarter" idx="21"/>
          </p:nvPr>
        </p:nvSpPr>
        <p:spPr>
          <a:xfrm>
            <a:off x="10964911" y="17429196"/>
            <a:ext cx="10048874" cy="13839664"/>
          </a:xfrm>
        </p:spPr>
        <p:txBody>
          <a:bodyPr/>
          <a:lstStyle/>
          <a:p>
            <a:pPr marL="0" marR="0">
              <a:spcAft>
                <a:spcPts val="800"/>
              </a:spcAft>
              <a:buNone/>
            </a:pPr>
            <a:r>
              <a:rPr lang="en-US" sz="4000" kern="100" dirty="0">
                <a:effectLst/>
                <a:latin typeface="Arial" panose="020B0604020202020204" pitchFamily="34" charset="0"/>
                <a:ea typeface="Aptos" panose="020B0004020202020204" pitchFamily="34" charset="0"/>
                <a:cs typeface="Arial" panose="020B0604020202020204" pitchFamily="34" charset="0"/>
              </a:rPr>
              <a:t>Historically, individuals exhibiting traits of emotional instability were misunderstood and often labeled as "hysterical" or "morally deficient" (Stern, 1938). In psychiatric history, the term “borderline” emerged to describe those thought to exist "on the border" between neurosis and psychosis.</a:t>
            </a:r>
          </a:p>
          <a:p>
            <a:pPr marL="0" marR="0">
              <a:spcAft>
                <a:spcPts val="800"/>
              </a:spcAft>
              <a:buNone/>
            </a:pPr>
            <a:r>
              <a:rPr lang="en-US" sz="4000" kern="100" dirty="0">
                <a:effectLst/>
                <a:latin typeface="Arial" panose="020B0604020202020204" pitchFamily="34" charset="0"/>
                <a:ea typeface="Aptos" panose="020B0004020202020204" pitchFamily="34" charset="0"/>
                <a:cs typeface="Arial" panose="020B0604020202020204" pitchFamily="34" charset="0"/>
              </a:rPr>
              <a:t>Prior to the 1980s, treatments were largely institutional and psychoanalytic, with limited understanding of underlying mechanisms. The inclusion of BPD in DSM-III (1980) signified new recognition of the disorder as a distinct psychiatric condition.</a:t>
            </a:r>
          </a:p>
          <a:p>
            <a:pPr marL="0" marR="0">
              <a:spcAft>
                <a:spcPts val="800"/>
              </a:spcAft>
              <a:buNone/>
            </a:pPr>
            <a:r>
              <a:rPr lang="en-US" sz="4000" kern="100" dirty="0">
                <a:effectLst/>
                <a:latin typeface="Arial" panose="020B0604020202020204" pitchFamily="34" charset="0"/>
                <a:ea typeface="Aptos" panose="020B0004020202020204" pitchFamily="34" charset="0"/>
                <a:cs typeface="Arial" panose="020B0604020202020204" pitchFamily="34" charset="0"/>
              </a:rPr>
              <a:t>A revolutionary change occurred with Marsha Linehan’s (1993) development of Dialectical Behavior Therapy (DBT), reframing BPD as a disorder of emotion regulation rather than character pathology.</a:t>
            </a:r>
          </a:p>
        </p:txBody>
      </p:sp>
      <p:sp>
        <p:nvSpPr>
          <p:cNvPr id="6" name="Text Placeholder 5">
            <a:extLst>
              <a:ext uri="{FF2B5EF4-FFF2-40B4-BE49-F238E27FC236}">
                <a16:creationId xmlns:a16="http://schemas.microsoft.com/office/drawing/2014/main" id="{CBA38D17-DE73-2AF0-F48C-28680901DB1E}"/>
              </a:ext>
            </a:extLst>
          </p:cNvPr>
          <p:cNvSpPr>
            <a:spLocks noGrp="1"/>
          </p:cNvSpPr>
          <p:nvPr>
            <p:ph type="body" sz="quarter" idx="22"/>
          </p:nvPr>
        </p:nvSpPr>
        <p:spPr>
          <a:xfrm>
            <a:off x="11508230" y="16291306"/>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6DD454BC-9D5D-0219-3060-E8EC7349A1DA}"/>
              </a:ext>
            </a:extLst>
          </p:cNvPr>
          <p:cNvSpPr>
            <a:spLocks noGrp="1"/>
          </p:cNvSpPr>
          <p:nvPr>
            <p:ph type="body" sz="quarter" idx="24"/>
          </p:nvPr>
        </p:nvSpPr>
        <p:spPr>
          <a:xfrm>
            <a:off x="22448845" y="4783591"/>
            <a:ext cx="10058400" cy="923322"/>
          </a:xfrm>
        </p:spPr>
        <p:txBody>
          <a:bodyPr/>
          <a:lstStyle/>
          <a:p>
            <a:r>
              <a:rPr lang="en-GB" sz="4800" dirty="0">
                <a:latin typeface="Aptos" panose="020B0004020202020204" pitchFamily="34" charset="0"/>
              </a:rPr>
              <a:t>Current services and treatments </a:t>
            </a:r>
          </a:p>
        </p:txBody>
      </p:sp>
      <p:sp>
        <p:nvSpPr>
          <p:cNvPr id="11" name="Text Placeholder 10">
            <a:extLst>
              <a:ext uri="{FF2B5EF4-FFF2-40B4-BE49-F238E27FC236}">
                <a16:creationId xmlns:a16="http://schemas.microsoft.com/office/drawing/2014/main" id="{4E6F5709-A9FB-DBF5-7DCA-C04051904EC2}"/>
              </a:ext>
            </a:extLst>
          </p:cNvPr>
          <p:cNvSpPr>
            <a:spLocks noGrp="1"/>
          </p:cNvSpPr>
          <p:nvPr>
            <p:ph type="body" sz="quarter" idx="27"/>
          </p:nvPr>
        </p:nvSpPr>
        <p:spPr>
          <a:xfrm>
            <a:off x="33366355" y="4630927"/>
            <a:ext cx="10047018"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6533317A-BCB6-9AFD-0BC8-DC1E06B33399}"/>
              </a:ext>
            </a:extLst>
          </p:cNvPr>
          <p:cNvSpPr>
            <a:spLocks noGrp="1"/>
          </p:cNvSpPr>
          <p:nvPr>
            <p:ph type="body" sz="quarter" idx="28"/>
          </p:nvPr>
        </p:nvSpPr>
        <p:spPr>
          <a:xfrm>
            <a:off x="33422043" y="5326684"/>
            <a:ext cx="10052050" cy="7232727"/>
          </a:xfrm>
        </p:spPr>
        <p:txBody>
          <a:bodyPr/>
          <a:lstStyle/>
          <a:p>
            <a:r>
              <a:rPr lang="en-US" sz="4000" dirty="0">
                <a:latin typeface="Arial" panose="020B0604020202020204" pitchFamily="34" charset="0"/>
                <a:cs typeface="Arial" panose="020B0604020202020204" pitchFamily="34" charset="0"/>
              </a:rPr>
              <a:t>BPD exemplifies the interplay between biological vulnerability and sociocultural context. While understanding and treatment have advanced through evidence-based therapies, challenges such as stigma, misdiagnosis, and underfunded services persist. To achieve equitable outcomes, mental health systems must address these barriers through education, inclusive policy, and continued destigmatization.</a:t>
            </a:r>
          </a:p>
        </p:txBody>
      </p:sp>
      <p:sp>
        <p:nvSpPr>
          <p:cNvPr id="13" name="Text Placeholder 12">
            <a:extLst>
              <a:ext uri="{FF2B5EF4-FFF2-40B4-BE49-F238E27FC236}">
                <a16:creationId xmlns:a16="http://schemas.microsoft.com/office/drawing/2014/main" id="{F65B011A-343F-8C6D-1B40-C37E96B756C4}"/>
              </a:ext>
            </a:extLst>
          </p:cNvPr>
          <p:cNvSpPr>
            <a:spLocks noGrp="1"/>
          </p:cNvSpPr>
          <p:nvPr>
            <p:ph type="body" sz="quarter" idx="29"/>
          </p:nvPr>
        </p:nvSpPr>
        <p:spPr>
          <a:xfrm>
            <a:off x="33422043" y="12558448"/>
            <a:ext cx="10047018" cy="923322"/>
          </a:xfrm>
        </p:spPr>
        <p:txBody>
          <a:bodyPr/>
          <a:lstStyle/>
          <a:p>
            <a:r>
              <a:rPr lang="en-GB" sz="4800" dirty="0">
                <a:latin typeface="Aptos" panose="020B0004020202020204" pitchFamily="34" charset="0"/>
              </a:rPr>
              <a:t>References </a:t>
            </a:r>
          </a:p>
        </p:txBody>
      </p:sp>
      <p:sp>
        <p:nvSpPr>
          <p:cNvPr id="14" name="Text Placeholder 13">
            <a:extLst>
              <a:ext uri="{FF2B5EF4-FFF2-40B4-BE49-F238E27FC236}">
                <a16:creationId xmlns:a16="http://schemas.microsoft.com/office/drawing/2014/main" id="{311A981F-B713-7F1D-3916-B2CF8BCF7934}"/>
              </a:ext>
            </a:extLst>
          </p:cNvPr>
          <p:cNvSpPr>
            <a:spLocks noGrp="1"/>
          </p:cNvSpPr>
          <p:nvPr>
            <p:ph type="body" sz="quarter" idx="30"/>
          </p:nvPr>
        </p:nvSpPr>
        <p:spPr>
          <a:xfrm>
            <a:off x="33422043" y="13040100"/>
            <a:ext cx="10052050" cy="18020296"/>
          </a:xfrm>
        </p:spPr>
        <p:txBody>
          <a:bodyPr/>
          <a:lstStyle/>
          <a:p>
            <a:pPr lvl="0"/>
            <a:r>
              <a:rPr lang="en-US" sz="3500" dirty="0">
                <a:latin typeface="Arial"/>
                <a:cs typeface="Arial"/>
              </a:rPr>
              <a:t>Aviram, R.B., Brodsky, B.S. and Stanley, B. (2006) ‘Borderline personality disorder, stigma, and treatment implications’, </a:t>
            </a:r>
            <a:r>
              <a:rPr lang="en-US" sz="3500" i="1" dirty="0">
                <a:latin typeface="Arial"/>
                <a:cs typeface="Arial"/>
              </a:rPr>
              <a:t>Harvard Review of Psychiatry</a:t>
            </a:r>
            <a:r>
              <a:rPr lang="en-US" sz="3500" dirty="0">
                <a:latin typeface="Arial"/>
                <a:cs typeface="Arial"/>
              </a:rPr>
              <a:t>, 14(5), pp. 249–256.</a:t>
            </a:r>
          </a:p>
          <a:p>
            <a:pPr lvl="0"/>
            <a:r>
              <a:rPr lang="en-US" sz="3500" dirty="0">
                <a:latin typeface="Arial"/>
                <a:cs typeface="Arial"/>
              </a:rPr>
              <a:t>Bateman, A. and Fonagy, P. (2019) </a:t>
            </a:r>
            <a:r>
              <a:rPr lang="en-US" sz="3500" i="1" dirty="0">
                <a:latin typeface="Arial"/>
                <a:cs typeface="Arial"/>
              </a:rPr>
              <a:t>Handbook of Mentalizing in Mental Health Practice</a:t>
            </a:r>
            <a:r>
              <a:rPr lang="en-US" sz="3500" dirty="0">
                <a:latin typeface="Arial"/>
                <a:cs typeface="Arial"/>
              </a:rPr>
              <a:t>. Washington, DC: American Psychiatric Publishing.</a:t>
            </a:r>
          </a:p>
          <a:p>
            <a:pPr lvl="0"/>
            <a:r>
              <a:rPr lang="en-US" sz="3500" dirty="0">
                <a:latin typeface="Arial" panose="020B0604020202020204" pitchFamily="34" charset="0"/>
                <a:cs typeface="Arial" panose="020B0604020202020204" pitchFamily="34" charset="0"/>
              </a:rPr>
              <a:t>Choi-Kain, L.W. and Gunderson, J.G. (2019) ‘Borderline personality disorder: Overview and differential diagnosis’, </a:t>
            </a:r>
            <a:r>
              <a:rPr lang="en-US" sz="3500" i="1" dirty="0">
                <a:latin typeface="Arial" panose="020B0604020202020204" pitchFamily="34" charset="0"/>
                <a:cs typeface="Arial" panose="020B0604020202020204" pitchFamily="34" charset="0"/>
              </a:rPr>
              <a:t>Psychiatric Clinics of North America</a:t>
            </a:r>
            <a:r>
              <a:rPr lang="en-US" sz="3500" dirty="0">
                <a:latin typeface="Arial" panose="020B0604020202020204" pitchFamily="34" charset="0"/>
                <a:cs typeface="Arial" panose="020B0604020202020204" pitchFamily="34" charset="0"/>
              </a:rPr>
              <a:t>, 42(4), pp. 479–493.</a:t>
            </a:r>
          </a:p>
          <a:p>
            <a:pPr lvl="0"/>
            <a:r>
              <a:rPr lang="en-US" sz="3500" dirty="0">
                <a:latin typeface="Arial" panose="020B0604020202020204" pitchFamily="34" charset="0"/>
                <a:cs typeface="Arial" panose="020B0604020202020204" pitchFamily="34" charset="0"/>
              </a:rPr>
              <a:t>Distel, M.A. et al. (2008) ‘The heritability of borderline personality disorder features is substantial’, </a:t>
            </a:r>
            <a:r>
              <a:rPr lang="en-US" sz="3500" i="1" dirty="0">
                <a:latin typeface="Arial" panose="020B0604020202020204" pitchFamily="34" charset="0"/>
                <a:cs typeface="Arial" panose="020B0604020202020204" pitchFamily="34" charset="0"/>
              </a:rPr>
              <a:t>Journal of Personality Disorders</a:t>
            </a:r>
            <a:r>
              <a:rPr lang="en-US" sz="3500" dirty="0">
                <a:latin typeface="Arial" panose="020B0604020202020204" pitchFamily="34" charset="0"/>
                <a:cs typeface="Arial" panose="020B0604020202020204" pitchFamily="34" charset="0"/>
              </a:rPr>
              <a:t>, 22(4), pp. 357–368.</a:t>
            </a:r>
          </a:p>
          <a:p>
            <a:r>
              <a:rPr lang="en-US" sz="3500" dirty="0">
                <a:latin typeface="Arial"/>
                <a:cs typeface="Arial"/>
              </a:rPr>
              <a:t>Grant, B.F. et al. (2008) ‘Prevalence and </a:t>
            </a:r>
            <a:r>
              <a:rPr lang="en-US" sz="3500">
                <a:latin typeface="Arial"/>
                <a:cs typeface="Arial"/>
              </a:rPr>
              <a:t>correlates of borderline personality disorder:</a:t>
            </a:r>
          </a:p>
          <a:p>
            <a:r>
              <a:rPr lang="en-US" sz="3500" dirty="0">
                <a:latin typeface="Arial"/>
                <a:cs typeface="Arial"/>
              </a:rPr>
              <a:t> Results from the National Epidemiologic Survey on Alcohol and Related Conditions’, </a:t>
            </a:r>
            <a:r>
              <a:rPr lang="en-US" sz="3500" i="1" dirty="0">
                <a:latin typeface="Arial"/>
                <a:cs typeface="Arial"/>
              </a:rPr>
              <a:t>Journal of Clinical Psychiatry</a:t>
            </a:r>
            <a:r>
              <a:rPr lang="en-US" sz="3500" dirty="0">
                <a:latin typeface="Arial"/>
                <a:cs typeface="Arial"/>
              </a:rPr>
              <a:t>, 69(4), pp. 533–545.</a:t>
            </a:r>
            <a:endParaRPr lang="en-US">
              <a:latin typeface="Arial"/>
              <a:cs typeface="Arial"/>
            </a:endParaRPr>
          </a:p>
          <a:p>
            <a:pPr lvl="0"/>
            <a:r>
              <a:rPr lang="en-US" sz="3500" dirty="0">
                <a:latin typeface="Arial" panose="020B0604020202020204" pitchFamily="34" charset="0"/>
                <a:cs typeface="Arial" panose="020B0604020202020204" pitchFamily="34" charset="0"/>
              </a:rPr>
              <a:t>Gunderson, J.G. (2009) ‘Borderline personality disorder: Ontogeny of a diagnosis’, </a:t>
            </a:r>
            <a:r>
              <a:rPr lang="en-US" sz="3500" i="1" dirty="0">
                <a:latin typeface="Arial" panose="020B0604020202020204" pitchFamily="34" charset="0"/>
                <a:cs typeface="Arial" panose="020B0604020202020204" pitchFamily="34" charset="0"/>
              </a:rPr>
              <a:t>American Journal of Psychiatry</a:t>
            </a:r>
            <a:r>
              <a:rPr lang="en-US" sz="3500" dirty="0">
                <a:latin typeface="Arial" panose="020B0604020202020204" pitchFamily="34" charset="0"/>
                <a:cs typeface="Arial" panose="020B0604020202020204" pitchFamily="34" charset="0"/>
              </a:rPr>
              <a:t>, 166(5), pp. 530–539.</a:t>
            </a:r>
          </a:p>
          <a:p>
            <a:pPr lvl="0"/>
            <a:r>
              <a:rPr lang="en-US" sz="3500" dirty="0">
                <a:latin typeface="Arial" panose="020B0604020202020204" pitchFamily="34" charset="0"/>
                <a:cs typeface="Arial" panose="020B0604020202020204" pitchFamily="34" charset="0"/>
              </a:rPr>
              <a:t>Linehan, M.M. (1993) </a:t>
            </a:r>
            <a:r>
              <a:rPr lang="en-US" sz="3500" i="1" dirty="0">
                <a:latin typeface="Arial" panose="020B0604020202020204" pitchFamily="34" charset="0"/>
                <a:cs typeface="Arial" panose="020B0604020202020204" pitchFamily="34" charset="0"/>
              </a:rPr>
              <a:t>Cognitive-Behavioral Treatment of Borderline Personality Disorder</a:t>
            </a:r>
            <a:r>
              <a:rPr lang="en-US" sz="3500" dirty="0">
                <a:latin typeface="Arial" panose="020B0604020202020204" pitchFamily="34" charset="0"/>
                <a:cs typeface="Arial" panose="020B0604020202020204" pitchFamily="34" charset="0"/>
              </a:rPr>
              <a:t>. New York: Guilford Press.</a:t>
            </a:r>
          </a:p>
          <a:p>
            <a:r>
              <a:rPr lang="en-US" sz="3500" dirty="0">
                <a:latin typeface="Arial"/>
                <a:cs typeface="Arial"/>
              </a:rPr>
              <a:t>National Institute for Health and Care Excellence (NICE) (2018) </a:t>
            </a:r>
            <a:r>
              <a:rPr lang="en-US" sz="3500" i="1" dirty="0">
                <a:latin typeface="Arial"/>
                <a:cs typeface="Arial"/>
              </a:rPr>
              <a:t>Borderline personality disorder: recognition and management</a:t>
            </a:r>
            <a:r>
              <a:rPr lang="en-US" sz="3500" dirty="0">
                <a:latin typeface="Arial"/>
                <a:cs typeface="Arial"/>
              </a:rPr>
              <a:t> (CG78). London: NICE.</a:t>
            </a:r>
          </a:p>
        </p:txBody>
      </p:sp>
      <p:sp>
        <p:nvSpPr>
          <p:cNvPr id="15" name="Text Placeholder 14">
            <a:extLst>
              <a:ext uri="{FF2B5EF4-FFF2-40B4-BE49-F238E27FC236}">
                <a16:creationId xmlns:a16="http://schemas.microsoft.com/office/drawing/2014/main" id="{573CA89F-F258-FE8F-96EF-836D3765E4F8}"/>
              </a:ext>
            </a:extLst>
          </p:cNvPr>
          <p:cNvSpPr>
            <a:spLocks noGrp="1"/>
          </p:cNvSpPr>
          <p:nvPr>
            <p:ph type="body" sz="quarter" idx="96"/>
          </p:nvPr>
        </p:nvSpPr>
        <p:spPr>
          <a:xfrm>
            <a:off x="526155" y="15118028"/>
            <a:ext cx="10038659" cy="13880701"/>
          </a:xfrm>
        </p:spPr>
        <p:txBody>
          <a:bodyPr/>
          <a:lstStyle/>
          <a:p>
            <a:r>
              <a:rPr lang="en-US" sz="4000" b="1" dirty="0">
                <a:latin typeface="Arial" panose="020B0604020202020204" pitchFamily="34" charset="0"/>
                <a:cs typeface="Arial" panose="020B0604020202020204" pitchFamily="34" charset="0"/>
              </a:rPr>
              <a:t>Causes</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The causes of BPD are multifactorial, involving biological, psychological, and environmental components.</a:t>
            </a:r>
          </a:p>
          <a:p>
            <a:pPr lvl="0"/>
            <a:r>
              <a:rPr lang="en-US" sz="4000" dirty="0">
                <a:latin typeface="Arial" panose="020B0604020202020204" pitchFamily="34" charset="0"/>
                <a:cs typeface="Arial" panose="020B0604020202020204" pitchFamily="34" charset="0"/>
              </a:rPr>
              <a:t>Genetic factors: Studies estimate that approximately 40–60% of risk is heritable (Distel et al., 2008).</a:t>
            </a:r>
          </a:p>
          <a:p>
            <a:pPr lvl="0"/>
            <a:r>
              <a:rPr lang="en-US" sz="4000" dirty="0">
                <a:latin typeface="Arial" panose="020B0604020202020204" pitchFamily="34" charset="0"/>
                <a:cs typeface="Arial" panose="020B0604020202020204" pitchFamily="34" charset="0"/>
              </a:rPr>
              <a:t>Neurobiological factors: Brain imaging studies have revealed abnormalities in the amygdala and prefrontal cortex, regions involved in emotion regulation (</a:t>
            </a:r>
            <a:r>
              <a:rPr lang="en-US" sz="4000" dirty="0" err="1">
                <a:latin typeface="Arial" panose="020B0604020202020204" pitchFamily="34" charset="0"/>
                <a:cs typeface="Arial" panose="020B0604020202020204" pitchFamily="34" charset="0"/>
              </a:rPr>
              <a:t>Silbersweig</a:t>
            </a:r>
            <a:r>
              <a:rPr lang="en-US" sz="4000" dirty="0">
                <a:latin typeface="Arial" panose="020B0604020202020204" pitchFamily="34" charset="0"/>
                <a:cs typeface="Arial" panose="020B0604020202020204" pitchFamily="34" charset="0"/>
              </a:rPr>
              <a:t> et al., 2007).</a:t>
            </a:r>
          </a:p>
          <a:p>
            <a:pPr lvl="0"/>
            <a:r>
              <a:rPr lang="en-US" sz="4000" dirty="0">
                <a:latin typeface="Arial" panose="020B0604020202020204" pitchFamily="34" charset="0"/>
                <a:cs typeface="Arial" panose="020B0604020202020204" pitchFamily="34" charset="0"/>
              </a:rPr>
              <a:t>Environmental and social influences: Childhood trauma, neglect, and early attachment disruptions significantly heighten vulnerability (</a:t>
            </a:r>
            <a:r>
              <a:rPr lang="en-US" sz="4000" dirty="0" err="1">
                <a:latin typeface="Arial" panose="020B0604020202020204" pitchFamily="34" charset="0"/>
                <a:cs typeface="Arial" panose="020B0604020202020204" pitchFamily="34" charset="0"/>
              </a:rPr>
              <a:t>Zanarini</a:t>
            </a:r>
            <a:r>
              <a:rPr lang="en-US" sz="4000" dirty="0">
                <a:latin typeface="Arial" panose="020B0604020202020204" pitchFamily="34" charset="0"/>
                <a:cs typeface="Arial" panose="020B0604020202020204" pitchFamily="34" charset="0"/>
              </a:rPr>
              <a:t> et al., 2000).</a:t>
            </a:r>
          </a:p>
          <a:p>
            <a:pPr lvl="0"/>
            <a:r>
              <a:rPr lang="en-US" sz="4000" dirty="0">
                <a:latin typeface="Arial" panose="020B0604020202020204" pitchFamily="34" charset="0"/>
                <a:cs typeface="Arial" panose="020B0604020202020204" pitchFamily="34" charset="0"/>
              </a:rPr>
              <a:t>Psychosocial environment: Constant invalidation from caregivers may lead to emotional dysregulation, a key feature of BPD (Linehan, 1993).</a:t>
            </a:r>
          </a:p>
        </p:txBody>
      </p:sp>
      <p:sp>
        <p:nvSpPr>
          <p:cNvPr id="19" name="TextBox 18">
            <a:extLst>
              <a:ext uri="{FF2B5EF4-FFF2-40B4-BE49-F238E27FC236}">
                <a16:creationId xmlns:a16="http://schemas.microsoft.com/office/drawing/2014/main" id="{232701CB-2E81-0B07-3B99-57A4F147A9DB}"/>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7" name="Text Placeholder 9">
            <a:extLst>
              <a:ext uri="{FF2B5EF4-FFF2-40B4-BE49-F238E27FC236}">
                <a16:creationId xmlns:a16="http://schemas.microsoft.com/office/drawing/2014/main" id="{E1670379-13CF-D239-4315-B064E422FC7A}"/>
              </a:ext>
            </a:extLst>
          </p:cNvPr>
          <p:cNvSpPr txBox="1">
            <a:spLocks/>
          </p:cNvSpPr>
          <p:nvPr/>
        </p:nvSpPr>
        <p:spPr>
          <a:xfrm>
            <a:off x="22354282" y="6105808"/>
            <a:ext cx="10047018" cy="16835356"/>
          </a:xfrm>
          <a:prstGeom prst="rect">
            <a:avLst/>
          </a:prstGeom>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US" sz="4000" dirty="0">
                <a:latin typeface="Arial" panose="020B0604020202020204" pitchFamily="34" charset="0"/>
                <a:cs typeface="Arial" panose="020B0604020202020204" pitchFamily="34" charset="0"/>
              </a:rPr>
              <a:t>Modern approaches emphasize individualized care involving psychotherapy, medication, and social support.</a:t>
            </a:r>
          </a:p>
          <a:p>
            <a:pPr lvl="0"/>
            <a:r>
              <a:rPr lang="en-US" sz="4000" dirty="0">
                <a:latin typeface="Arial"/>
                <a:cs typeface="Arial"/>
              </a:rPr>
              <a:t>Psychotherapies: Evidence strongly supports DBT, Schema Therapy, Mentalization-Based Therapy (MBT), and Cognitive </a:t>
            </a:r>
            <a:r>
              <a:rPr lang="en-US" sz="4000">
                <a:latin typeface="Arial"/>
                <a:cs typeface="Arial"/>
              </a:rPr>
              <a:t>Behavioral</a:t>
            </a:r>
            <a:r>
              <a:rPr lang="en-US" sz="4000" dirty="0">
                <a:latin typeface="Arial"/>
                <a:cs typeface="Arial"/>
              </a:rPr>
              <a:t> Therapy (CBT) for managing symptoms and improving quality of life (Bateman and Fonagy, 2019).</a:t>
            </a:r>
          </a:p>
          <a:p>
            <a:pPr lvl="0"/>
            <a:r>
              <a:rPr lang="en-US" sz="4000" dirty="0">
                <a:latin typeface="Arial" panose="020B0604020202020204" pitchFamily="34" charset="0"/>
                <a:cs typeface="Arial" panose="020B0604020202020204" pitchFamily="34" charset="0"/>
              </a:rPr>
              <a:t>Pharmacological treatments: Although no medication cures BPD, antidepressants, mood stabilizers, and low-dose antipsychotics may address comorbid anxiety or depression (National Institute for Health and Care Excellence [NICE], 2018).</a:t>
            </a:r>
          </a:p>
          <a:p>
            <a:pPr lvl="0"/>
            <a:r>
              <a:rPr lang="en-US" sz="4000" dirty="0">
                <a:latin typeface="Arial" panose="020B0604020202020204" pitchFamily="34" charset="0"/>
                <a:cs typeface="Arial" panose="020B0604020202020204" pitchFamily="34" charset="0"/>
              </a:rPr>
              <a:t>Community and policy supports: Health systems such as the NHS have developed dedicated personality disorder services and crisis teams. The World Health Organization’s </a:t>
            </a:r>
            <a:r>
              <a:rPr lang="en-US" sz="4000" i="1" dirty="0">
                <a:latin typeface="Arial" panose="020B0604020202020204" pitchFamily="34" charset="0"/>
                <a:cs typeface="Arial" panose="020B0604020202020204" pitchFamily="34" charset="0"/>
              </a:rPr>
              <a:t>Mental Health Action Plan 2013–2030</a:t>
            </a:r>
            <a:r>
              <a:rPr lang="en-US" sz="4000" dirty="0">
                <a:latin typeface="Arial" panose="020B0604020202020204" pitchFamily="34" charset="0"/>
                <a:cs typeface="Arial" panose="020B0604020202020204" pitchFamily="34" charset="0"/>
              </a:rPr>
              <a:t> promotes accessible, rights-based, and community-centered care (WHO, 2021).</a:t>
            </a:r>
          </a:p>
        </p:txBody>
      </p:sp>
      <p:sp>
        <p:nvSpPr>
          <p:cNvPr id="20" name="Text Placeholder 4">
            <a:extLst>
              <a:ext uri="{FF2B5EF4-FFF2-40B4-BE49-F238E27FC236}">
                <a16:creationId xmlns:a16="http://schemas.microsoft.com/office/drawing/2014/main" id="{A1B1F59A-2894-E3EA-B0DE-3588F217AF90}"/>
              </a:ext>
            </a:extLst>
          </p:cNvPr>
          <p:cNvSpPr txBox="1">
            <a:spLocks/>
          </p:cNvSpPr>
          <p:nvPr/>
        </p:nvSpPr>
        <p:spPr>
          <a:xfrm>
            <a:off x="11485173" y="4674099"/>
            <a:ext cx="10048874" cy="11664710"/>
          </a:xfrm>
          <a:prstGeom prst="rect">
            <a:avLst/>
          </a:prstGeom>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US" sz="4000" b="1" u="sng" dirty="0">
                <a:latin typeface="Arial" panose="020B0604020202020204" pitchFamily="34" charset="0"/>
                <a:cs typeface="Arial" panose="020B0604020202020204" pitchFamily="34" charset="0"/>
              </a:rPr>
              <a:t>Symptoms</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Common symptoms include emotional instability, intense fear of abandonment, impulsivity, unstable interpersonal relationships, identity disturbance, chronic feelings of emptiness, and self-harming behaviors (Gunderson, 2009).</a:t>
            </a:r>
          </a:p>
          <a:p>
            <a:r>
              <a:rPr lang="en-US" sz="4000" b="1" u="sng" dirty="0">
                <a:latin typeface="Arial" panose="020B0604020202020204" pitchFamily="34" charset="0"/>
                <a:cs typeface="Arial" panose="020B0604020202020204" pitchFamily="34" charset="0"/>
              </a:rPr>
              <a:t>Diagnosis</a:t>
            </a:r>
            <a:br>
              <a:rPr lang="en-US" sz="4000" dirty="0">
                <a:latin typeface="Arial" panose="020B0604020202020204" pitchFamily="34" charset="0"/>
                <a:cs typeface="Arial" panose="020B0604020202020204" pitchFamily="34" charset="0"/>
              </a:rPr>
            </a:br>
            <a:r>
              <a:rPr lang="en-US" sz="4000" dirty="0" err="1">
                <a:latin typeface="Arial" panose="020B0604020202020204" pitchFamily="34" charset="0"/>
                <a:cs typeface="Arial" panose="020B0604020202020204" pitchFamily="34" charset="0"/>
              </a:rPr>
              <a:t>Diagnosis</a:t>
            </a:r>
            <a:r>
              <a:rPr lang="en-US" sz="4000" dirty="0">
                <a:latin typeface="Arial" panose="020B0604020202020204" pitchFamily="34" charset="0"/>
                <a:cs typeface="Arial" panose="020B0604020202020204" pitchFamily="34" charset="0"/>
              </a:rPr>
              <a:t> is based on DSM-5 criteria requiring at least five of nine specific features. Clinicians rely on structured tools such as the </a:t>
            </a:r>
            <a:r>
              <a:rPr lang="en-US" sz="4000" i="1" dirty="0">
                <a:latin typeface="Arial" panose="020B0604020202020204" pitchFamily="34" charset="0"/>
                <a:cs typeface="Arial" panose="020B0604020202020204" pitchFamily="34" charset="0"/>
              </a:rPr>
              <a:t>Structured Clinical Interview for DSM-5 Personality Disorders (SCID-5-PD)</a:t>
            </a:r>
            <a:r>
              <a:rPr lang="en-US" sz="4000" dirty="0">
                <a:latin typeface="Arial" panose="020B0604020202020204" pitchFamily="34" charset="0"/>
                <a:cs typeface="Arial" panose="020B0604020202020204" pitchFamily="34" charset="0"/>
              </a:rPr>
              <a:t> and self-report questionnaires. Differential diagnosis is essential due to overlaps with mood, anxiety, and trauma-related disorders (Zimmerman et al., 2015).</a:t>
            </a:r>
          </a:p>
        </p:txBody>
      </p:sp>
      <p:sp>
        <p:nvSpPr>
          <p:cNvPr id="21" name="Text Placeholder 9">
            <a:extLst>
              <a:ext uri="{FF2B5EF4-FFF2-40B4-BE49-F238E27FC236}">
                <a16:creationId xmlns:a16="http://schemas.microsoft.com/office/drawing/2014/main" id="{D4E2C1D3-A6F7-F03A-633A-1294503742EE}"/>
              </a:ext>
            </a:extLst>
          </p:cNvPr>
          <p:cNvSpPr txBox="1">
            <a:spLocks/>
          </p:cNvSpPr>
          <p:nvPr/>
        </p:nvSpPr>
        <p:spPr>
          <a:xfrm>
            <a:off x="22354282" y="23673459"/>
            <a:ext cx="10047018" cy="7602059"/>
          </a:xfrm>
          <a:prstGeom prst="rect">
            <a:avLst/>
          </a:prstGeom>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US" sz="4000" dirty="0">
                <a:latin typeface="Arial" panose="020B0604020202020204" pitchFamily="34" charset="0"/>
                <a:cs typeface="Arial" panose="020B0604020202020204" pitchFamily="34" charset="0"/>
              </a:rPr>
              <a:t>Develop early intervention programs to identify emotional regulation issues in schools.</a:t>
            </a:r>
          </a:p>
          <a:p>
            <a:r>
              <a:rPr lang="en-US" sz="4000" dirty="0">
                <a:latin typeface="Arial" panose="020B0604020202020204" pitchFamily="34" charset="0"/>
                <a:cs typeface="Arial" panose="020B0604020202020204" pitchFamily="34" charset="0"/>
              </a:rPr>
              <a:t>Increase clinician training on personality disorders to reduce stigma and improve care quality.</a:t>
            </a:r>
          </a:p>
          <a:p>
            <a:r>
              <a:rPr lang="en-US" sz="4000" dirty="0">
                <a:latin typeface="Arial" panose="020B0604020202020204" pitchFamily="34" charset="0"/>
                <a:cs typeface="Arial" panose="020B0604020202020204" pitchFamily="34" charset="0"/>
              </a:rPr>
              <a:t>Expand access to DBT and MBT through public funding.</a:t>
            </a:r>
          </a:p>
          <a:p>
            <a:r>
              <a:rPr lang="en-US" sz="4000" dirty="0">
                <a:latin typeface="Arial" panose="020B0604020202020204" pitchFamily="34" charset="0"/>
                <a:cs typeface="Arial" panose="020B0604020202020204" pitchFamily="34" charset="0"/>
              </a:rPr>
              <a:t>Promote anti-stigma campaigns emphasizing recovery and lived experience.</a:t>
            </a:r>
          </a:p>
        </p:txBody>
      </p:sp>
      <p:sp>
        <p:nvSpPr>
          <p:cNvPr id="22" name="Text Placeholder 8">
            <a:extLst>
              <a:ext uri="{FF2B5EF4-FFF2-40B4-BE49-F238E27FC236}">
                <a16:creationId xmlns:a16="http://schemas.microsoft.com/office/drawing/2014/main" id="{8039382D-F4F9-D8AB-EB44-9FB9D4372325}"/>
              </a:ext>
            </a:extLst>
          </p:cNvPr>
          <p:cNvSpPr txBox="1">
            <a:spLocks/>
          </p:cNvSpPr>
          <p:nvPr/>
        </p:nvSpPr>
        <p:spPr>
          <a:xfrm>
            <a:off x="22398443" y="22911299"/>
            <a:ext cx="10047018" cy="1046316"/>
          </a:xfrm>
          <a:prstGeom prst="rect">
            <a:avLst/>
          </a:prstGeom>
          <a:noFill/>
        </p:spPr>
        <p:txBody>
          <a:bodyPr wrap="square"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4800" dirty="0">
                <a:latin typeface="Aptos" panose="020B0004020202020204" pitchFamily="34" charset="0"/>
              </a:rPr>
              <a:t>Recommendations</a:t>
            </a:r>
          </a:p>
          <a:p>
            <a:endParaRPr lang="en-GB" dirty="0"/>
          </a:p>
        </p:txBody>
      </p:sp>
      <p:pic>
        <p:nvPicPr>
          <p:cNvPr id="10" name="Picture 9" descr="A black background with white text&#10;&#10;AI-generated content may be incorrect.">
            <a:extLst>
              <a:ext uri="{FF2B5EF4-FFF2-40B4-BE49-F238E27FC236}">
                <a16:creationId xmlns:a16="http://schemas.microsoft.com/office/drawing/2014/main" id="{60EB4881-6250-18D1-E1C9-2C33436832F0}"/>
              </a:ext>
            </a:extLst>
          </p:cNvPr>
          <p:cNvPicPr>
            <a:picLocks noChangeAspect="1"/>
          </p:cNvPicPr>
          <p:nvPr/>
        </p:nvPicPr>
        <p:blipFill>
          <a:blip r:embed="rId2"/>
          <a:stretch>
            <a:fillRect/>
          </a:stretch>
        </p:blipFill>
        <p:spPr>
          <a:xfrm>
            <a:off x="-440675" y="625705"/>
            <a:ext cx="43891200" cy="2934999"/>
          </a:xfrm>
          <a:prstGeom prst="rect">
            <a:avLst/>
          </a:prstGeom>
        </p:spPr>
      </p:pic>
    </p:spTree>
    <p:extLst>
      <p:ext uri="{BB962C8B-B14F-4D97-AF65-F5344CB8AC3E}">
        <p14:creationId xmlns:p14="http://schemas.microsoft.com/office/powerpoint/2010/main" val="4159646672"/>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6305</TotalTime>
  <Words>978</Words>
  <Application>Microsoft Office PowerPoint</Application>
  <PresentationFormat>Custom</PresentationFormat>
  <Paragraphs>40</Paragraphs>
  <Slides>2</Slides>
  <Notes>0</Notes>
  <HiddenSlides>0</HiddenSlides>
  <MMClips>0</MMClips>
  <ScaleCrop>false</ScaleCrop>
  <HeadingPairs>
    <vt:vector size="4" baseType="variant">
      <vt:variant>
        <vt:lpstr>Theme</vt:lpstr>
      </vt:variant>
      <vt:variant>
        <vt:i4>5</vt:i4>
      </vt:variant>
      <vt:variant>
        <vt:lpstr>Slide Titles</vt:lpstr>
      </vt:variant>
      <vt:variant>
        <vt:i4>2</vt:i4>
      </vt:variant>
    </vt:vector>
  </HeadingPairs>
  <TitlesOfParts>
    <vt:vector size="7" baseType="lpstr">
      <vt:lpstr>36x48-Template-V2b</vt:lpstr>
      <vt:lpstr>Without Quick Guides</vt:lpstr>
      <vt:lpstr>Classic 3 Columns</vt:lpstr>
      <vt:lpstr>Trifold - Wide Center</vt:lpstr>
      <vt:lpstr>Office Theme</vt:lpstr>
      <vt:lpstr>BSC (HONS) HEALTH AND SOCIAL CARE      STUDENT NAME &amp; ID. JOELLY OYONO 2317543     MODULE &amp; CODE PSYCHOLOGICAL CLASSIFICATIONS AND PROVISIONS BMHP6029  LECTURER(S) Bianca Sanfilippo Dr Farah Wiita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Artemis Vyudantrome</cp:lastModifiedBy>
  <cp:revision>154</cp:revision>
  <cp:lastPrinted>2015-06-29T17:31:11Z</cp:lastPrinted>
  <dcterms:created xsi:type="dcterms:W3CDTF">2012-02-03T19:11:35Z</dcterms:created>
  <dcterms:modified xsi:type="dcterms:W3CDTF">2026-03-26T14:12:13Z</dcterms:modified>
</cp:coreProperties>
</file>