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5"/>
  </p:notesMasterIdLst>
  <p:sldIdLst>
    <p:sldId id="256" r:id="rId2"/>
    <p:sldId id="257" r:id="rId3"/>
    <p:sldId id="258" r:id="rId4"/>
    <p:sldId id="261" r:id="rId5"/>
    <p:sldId id="259" r:id="rId6"/>
    <p:sldId id="260"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105" d="100"/>
          <a:sy n="105" d="100"/>
        </p:scale>
        <p:origin x="774"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64E1CF-5278-478C-8E78-9B1E5532762E}" type="datetimeFigureOut">
              <a:rPr lang="en-US" smtClean="0"/>
              <a:t>5/14/2023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AEA07D-D725-4726-B648-0CDAFF25218E}" type="slidenum">
              <a:rPr lang="en-US" smtClean="0"/>
              <a:t>‹#›</a:t>
            </a:fld>
            <a:endParaRPr lang="en-US"/>
          </a:p>
        </p:txBody>
      </p:sp>
    </p:spTree>
    <p:extLst>
      <p:ext uri="{BB962C8B-B14F-4D97-AF65-F5344CB8AC3E}">
        <p14:creationId xmlns:p14="http://schemas.microsoft.com/office/powerpoint/2010/main" val="16957599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Introduction </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first hotel in the Hilton chain was founded by Conrad Hilton in 1919, and now the Hilton brand is connected with nearly 6,000 hotels in 119 countries and across 6 continents. The firm has partnerships with a number of different hotel chains, including Waldorf Astoria Hotels and Resorts, Hilton Hotels and Resorts, DoubleTree by Hilton, and Hilton Garden Inn. The Hilton brand is known worldwide for providing excellent service (Lashley, 2020).</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An uncompromising dedication to providing first-rate hospitality and service has been crucial to the company's success. Hilton Worldwide has invested much in its staff' service education to ensure that all guests get the highest standard of professionalism and attention. Companies who are committed to their declared aim of "spreading hospitality's light and warmth across the globe" are more likely to succeed in that objective.</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Hilton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Worldwide's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success may be attributed in large part to the company's commitment to its customers, the quality of the service it provides, and the assurance that each and every one of those customers will be completely satisfied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Kandampully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Solnet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2015). Hilton Worldwide has been so successful in part because of the high regard in which its hotels are held for their treatment of visitors. This presentation will examine the importance Hilton Worldwide places on service quality, hospitality, and guest satisfaction.</a:t>
            </a:r>
          </a:p>
          <a:p>
            <a:br>
              <a:rPr lang="en-US" sz="1800" kern="0" dirty="0">
                <a:effectLst/>
                <a:latin typeface="Times New Roman" panose="02020603050405020304" pitchFamily="18" charset="0"/>
                <a:ea typeface="Calibri" panose="020F0502020204030204" pitchFamily="34" charset="0"/>
              </a:rPr>
            </a:br>
            <a:endParaRPr lang="en-US" dirty="0"/>
          </a:p>
        </p:txBody>
      </p:sp>
      <p:sp>
        <p:nvSpPr>
          <p:cNvPr id="4" name="Slide Number Placeholder 3"/>
          <p:cNvSpPr>
            <a:spLocks noGrp="1"/>
          </p:cNvSpPr>
          <p:nvPr>
            <p:ph type="sldNum" sz="quarter" idx="5"/>
          </p:nvPr>
        </p:nvSpPr>
        <p:spPr/>
        <p:txBody>
          <a:bodyPr/>
          <a:lstStyle/>
          <a:p>
            <a:fld id="{1EAEA07D-D725-4726-B648-0CDAFF25218E}" type="slidenum">
              <a:rPr lang="en-US" smtClean="0"/>
              <a:t>3</a:t>
            </a:fld>
            <a:endParaRPr lang="en-US"/>
          </a:p>
        </p:txBody>
      </p:sp>
    </p:spTree>
    <p:extLst>
      <p:ext uri="{BB962C8B-B14F-4D97-AF65-F5344CB8AC3E}">
        <p14:creationId xmlns:p14="http://schemas.microsoft.com/office/powerpoint/2010/main" val="30195201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Hilton World-wide’s target customers </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Hilton Worldwide, being one of the world's major hotel chains, accommodates a huge and varied clientele. The corporation owns a number of different hotel chains, including Waldorf Astoria Hotels and Resorts, Hilton Hotels and Resorts, DoubleTree by Hilton, and Hilton Garden Inn. These hotels welcome a diverse clientele with a variety of preferences, needs, and budgets.</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Hilton Worldwide recognizes the importance of catering to business travelers. Conference facilities, business centers, and wireless internet access are just some of the services and conveniences available to business visitors (Choi and Chu, 2021).</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leisure travel industry is an important one for Hilton Worldwide as well. Hotels and resorts owned by the corporation may be located in popular tourist destinations and provide guests a broad range of leisure facilities (Lockwood and Jones, 2021).</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Luxury travelers are crucial to the success of the company's top-tier brands including Waldorf Astoria Hotels and Resorts and Conrad Hotels and Resorts. These vacationers can afford to splurge on things like butler service, fine dining, and unusual excursions.</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Millennials, a group of people newly entering the tourism market, are driving up demand at Hilton Worldwide. Mobile check-in and keyless room admission, digital concierge services, and local activities that immerse tourists in the local culture are just some of the new features the company has introduced to cater to this generation (Paras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Kevas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2019).</a:t>
            </a:r>
          </a:p>
          <a:p>
            <a:endParaRPr lang="en-US" dirty="0"/>
          </a:p>
        </p:txBody>
      </p:sp>
      <p:sp>
        <p:nvSpPr>
          <p:cNvPr id="4" name="Slide Number Placeholder 3"/>
          <p:cNvSpPr>
            <a:spLocks noGrp="1"/>
          </p:cNvSpPr>
          <p:nvPr>
            <p:ph type="sldNum" sz="quarter" idx="5"/>
          </p:nvPr>
        </p:nvSpPr>
        <p:spPr/>
        <p:txBody>
          <a:bodyPr/>
          <a:lstStyle/>
          <a:p>
            <a:fld id="{1EAEA07D-D725-4726-B648-0CDAFF25218E}" type="slidenum">
              <a:rPr lang="en-US" smtClean="0"/>
              <a:t>4</a:t>
            </a:fld>
            <a:endParaRPr lang="en-US"/>
          </a:p>
        </p:txBody>
      </p:sp>
    </p:spTree>
    <p:extLst>
      <p:ext uri="{BB962C8B-B14F-4D97-AF65-F5344CB8AC3E}">
        <p14:creationId xmlns:p14="http://schemas.microsoft.com/office/powerpoint/2010/main" val="15772791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Hilton Worldwide, being one of the world's major hotel chains, accommodates a huge and varied clientele. The corporation owns a number of different hotel chains, including Waldorf Astoria Hotels and Resorts, Hilton Hotels and Resorts, DoubleTree by Hilton, and Hilton Garden Inn. These hotels welcome a diverse clientele with a variety of preferences, needs, and budgets.</a:t>
            </a:r>
          </a:p>
          <a:p>
            <a:pPr marL="0" marR="0" algn="just">
              <a:lnSpc>
                <a:spcPct val="150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Hilton Worldwide recognizes the importance of catering to business travelers. Conference facilities, business centers, and wireless internet access are just some of the services and conveniences available to business visitors (Choi and Chu, 2021).</a:t>
            </a:r>
          </a:p>
          <a:p>
            <a:pPr marL="0" marR="0" algn="just">
              <a:lnSpc>
                <a:spcPct val="150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The leisure travel industry is an important one for Hilton Worldwide as well. Hotels and resorts owned by the corporation may be located in popular tourist destinations and provide guests a broad range of leisure facilities (Lockwood and Jones, 2021).</a:t>
            </a:r>
          </a:p>
          <a:p>
            <a:pPr marL="0" marR="0" algn="just">
              <a:lnSpc>
                <a:spcPct val="150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Luxury travelers are crucial to the success of the company's top-tier brands including Waldorf Astoria Hotels and Resorts and Conrad Hotels and Resorts. These vacationers can afford to splurge on things like butler service, fine dining, and unusual excursions.</a:t>
            </a:r>
          </a:p>
          <a:p>
            <a:pPr marL="0" marR="0" algn="just">
              <a:lnSpc>
                <a:spcPct val="150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Millennials, a group of people newly entering the tourism market, are driving up demand at Hilton Worldwide. Mobile check-in and keyless room admission, digital concierge services, and local activities that immerse tourists in the local culture are just some of the new features the company has introduced to cater to this generation (Paras and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Kevas</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2019).</a:t>
            </a:r>
          </a:p>
          <a:p>
            <a:endParaRPr lang="en-US" dirty="0"/>
          </a:p>
        </p:txBody>
      </p:sp>
      <p:sp>
        <p:nvSpPr>
          <p:cNvPr id="4" name="Slide Number Placeholder 3"/>
          <p:cNvSpPr>
            <a:spLocks noGrp="1"/>
          </p:cNvSpPr>
          <p:nvPr>
            <p:ph type="sldNum" sz="quarter" idx="5"/>
          </p:nvPr>
        </p:nvSpPr>
        <p:spPr/>
        <p:txBody>
          <a:bodyPr/>
          <a:lstStyle/>
          <a:p>
            <a:fld id="{1EAEA07D-D725-4726-B648-0CDAFF25218E}" type="slidenum">
              <a:rPr lang="en-US" smtClean="0"/>
              <a:t>5</a:t>
            </a:fld>
            <a:endParaRPr lang="en-US"/>
          </a:p>
        </p:txBody>
      </p:sp>
    </p:spTree>
    <p:extLst>
      <p:ext uri="{BB962C8B-B14F-4D97-AF65-F5344CB8AC3E}">
        <p14:creationId xmlns:p14="http://schemas.microsoft.com/office/powerpoint/2010/main" val="37795113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Guest service and facilities provided to guests </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When it comes to providing guests with a memorable experience, no one does it better than Hilton Worldwide. There are many different hotel brands under the same parent company, each with its own unique offerings for customers. The variety, scope, and function of Hilton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Worldwide's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guest services and amenities are as follows:</a:t>
            </a: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Hilton Worldwide has a broad array of rooms and suites available to satisfy the requirements of every visitor, regardless of budget or preference (Murphy, 2019).</a:t>
            </a: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hotels and resorts operated by Hilton Worldwide include a broad range of dining options, from fine dining places to casual cafés and even in-room service. Guests may choose from a menu that includes both regional specialties and international dishes.</a:t>
            </a: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Hilton Worldwide provides a variety of meeting and event facilities, including conference rooms, ballrooms, and audiovisual equipment. </a:t>
            </a: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Hilton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Worldwide's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hotels and resorts often have spas, swimming pools, and fitness facilities. In addition to the outdoor activities, visitors may also participate in yoga classes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Pizam</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2020).</a:t>
            </a: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Modern amenities provided by Hilton Worldwide include keyless room entry, mobile check-in, and high-speed internet, as well as digital concierge services.</a:t>
            </a: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company's loyalty program, Hilton Honors, offers members benefits including free room upgrades, later checkout, and access to exclusive sections of the hotel like the executive club (Zhang, and Cai, 2018).</a:t>
            </a:r>
          </a:p>
          <a:p>
            <a:pPr marL="342900" marR="0" lvl="0" indent="-342900" algn="just">
              <a:lnSpc>
                <a:spcPct val="150000"/>
              </a:lnSpc>
              <a:spcBef>
                <a:spcPts val="0"/>
              </a:spcBef>
              <a:spcAft>
                <a:spcPts val="8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Hilton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Worldwide's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hotels and resorts give guests with personalized local experiences that allow them to immerse themselves in the local culture and enjoy the best the region has to offer.</a:t>
            </a:r>
          </a:p>
          <a:p>
            <a:endParaRPr lang="en-US" dirty="0"/>
          </a:p>
        </p:txBody>
      </p:sp>
      <p:sp>
        <p:nvSpPr>
          <p:cNvPr id="4" name="Slide Number Placeholder 3"/>
          <p:cNvSpPr>
            <a:spLocks noGrp="1"/>
          </p:cNvSpPr>
          <p:nvPr>
            <p:ph type="sldNum" sz="quarter" idx="5"/>
          </p:nvPr>
        </p:nvSpPr>
        <p:spPr/>
        <p:txBody>
          <a:bodyPr/>
          <a:lstStyle/>
          <a:p>
            <a:fld id="{1EAEA07D-D725-4726-B648-0CDAFF25218E}" type="slidenum">
              <a:rPr lang="en-US" smtClean="0"/>
              <a:t>6</a:t>
            </a:fld>
            <a:endParaRPr lang="en-US"/>
          </a:p>
        </p:txBody>
      </p:sp>
    </p:spTree>
    <p:extLst>
      <p:ext uri="{BB962C8B-B14F-4D97-AF65-F5344CB8AC3E}">
        <p14:creationId xmlns:p14="http://schemas.microsoft.com/office/powerpoint/2010/main" val="29243717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Guest service and facilities provided to guests </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When it comes to providing guests with a memorable experience, no one does it better than Hilton Worldwide. There are many different hotel brands under the same parent company, each with its own unique offerings for customers. The variety, scope, and function of Hilton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Worldwide's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guest services and amenities are as follows:</a:t>
            </a: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Hilton Worldwide has a broad array of rooms and suites available to satisfy the requirements of every visitor, regardless of budget or preference (Murphy, 2019).</a:t>
            </a: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hotels and resorts operated by Hilton Worldwide include a broad range of dining options, from fine dining places to casual cafés and even in-room service. Guests may choose from a menu that includes both regional specialties and international dishes.</a:t>
            </a: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Hilton Worldwide provides a variety of meeting and event facilities, including conference rooms, ballrooms, and audiovisual equipment. </a:t>
            </a: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Hilton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Worldwide's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hotels and resorts often have spas, swimming pools, and fitness facilities. In addition to the outdoor activities, visitors may also participate in yoga classes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Pizam</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2020).</a:t>
            </a: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Modern amenities provided by Hilton Worldwide include keyless room entry, mobile check-in, and high-speed internet, as well as digital concierge services.</a:t>
            </a: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company's loyalty program, Hilton Honors, offers members benefits including free room upgrades, later checkout, and access to exclusive sections of the hotel like the executive club (Zhang, and Cai, 2018).</a:t>
            </a:r>
          </a:p>
          <a:p>
            <a:pPr marL="342900" marR="0" lvl="0" indent="-342900" algn="just">
              <a:lnSpc>
                <a:spcPct val="150000"/>
              </a:lnSpc>
              <a:spcBef>
                <a:spcPts val="0"/>
              </a:spcBef>
              <a:spcAft>
                <a:spcPts val="8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Hilton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Worldwide's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hotels and resorts give guests with personalized local experiences that allow them to immerse themselves in the local culture and enjoy the best the region has to offer.</a:t>
            </a:r>
          </a:p>
          <a:p>
            <a:endParaRPr lang="en-US" dirty="0"/>
          </a:p>
        </p:txBody>
      </p:sp>
      <p:sp>
        <p:nvSpPr>
          <p:cNvPr id="4" name="Slide Number Placeholder 3"/>
          <p:cNvSpPr>
            <a:spLocks noGrp="1"/>
          </p:cNvSpPr>
          <p:nvPr>
            <p:ph type="sldNum" sz="quarter" idx="5"/>
          </p:nvPr>
        </p:nvSpPr>
        <p:spPr/>
        <p:txBody>
          <a:bodyPr/>
          <a:lstStyle/>
          <a:p>
            <a:fld id="{1EAEA07D-D725-4726-B648-0CDAFF25218E}" type="slidenum">
              <a:rPr lang="en-US" smtClean="0"/>
              <a:t>7</a:t>
            </a:fld>
            <a:endParaRPr lang="en-US"/>
          </a:p>
        </p:txBody>
      </p:sp>
    </p:spTree>
    <p:extLst>
      <p:ext uri="{BB962C8B-B14F-4D97-AF65-F5344CB8AC3E}">
        <p14:creationId xmlns:p14="http://schemas.microsoft.com/office/powerpoint/2010/main" val="20738350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Role and function of guest service</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Hilton Worldwide, like any other hotel chain, places a premium on providing excellent guest service. Hotel guests have high expectations for service and amenities, and their whole experience is largely determined by how well those needs are met (Lee,  Lee,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Kandampully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2017). The following scenarios may illustrate the significance of guest services at Hilton Worldwide-</a:t>
            </a: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primary goal of guest services is to make each and every guest feel welcome and cared for throughout their stay. The satisfaction of hotel visitors is directly tied to the quality of service they get (Mia and Wong, 2019).</a:t>
            </a: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Customers are more likely to return after receiving outstanding service. Happy guests are more likely to return to the same hotel and recommend it to friends and family. Hilton Worldwide extends its gratitude to repeat guests via the Hilton Honors reward program.</a:t>
            </a: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level of service customers get at a hotel may make or break its reputation. Hilton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Worldwide's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reputation as an industry leader is founded on the excellence of its guest services. </a:t>
            </a: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Today's hospitality market is very competitive, so hotels that go the extra mile for their visitors stand out. Because of their commitment to its customers, Hilton Worldwide has risen to the top of the hotel industry (Bitner, 2022).</a:t>
            </a:r>
          </a:p>
          <a:p>
            <a:pPr marL="342900" marR="0" lvl="0" indent="-342900" algn="just">
              <a:lnSpc>
                <a:spcPct val="150000"/>
              </a:lnSpc>
              <a:spcBef>
                <a:spcPts val="0"/>
              </a:spcBef>
              <a:spcAft>
                <a:spcPts val="8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success of a hotel hinges on how well its staff takes care of its customers. If a visitor has a good time at a hotel, they are more likely to use the hotel's restaurants, spa, and activities.</a:t>
            </a:r>
          </a:p>
          <a:p>
            <a:pPr marL="0" marR="0" algn="just">
              <a:lnSpc>
                <a:spcPct val="150000"/>
              </a:lnSpc>
              <a:spcBef>
                <a:spcPts val="0"/>
              </a:spcBef>
              <a:spcAft>
                <a:spcPts val="800"/>
              </a:spcAft>
            </a:pPr>
            <a:br>
              <a:rPr lang="en-US" sz="1800" kern="0" dirty="0">
                <a:effectLst/>
                <a:latin typeface="Times New Roman" panose="02020603050405020304" pitchFamily="18" charset="0"/>
                <a:ea typeface="Calibri" panose="020F0502020204030204" pitchFamily="34" charset="0"/>
              </a:rPr>
            </a:b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1EAEA07D-D725-4726-B648-0CDAFF25218E}" type="slidenum">
              <a:rPr lang="en-US" smtClean="0"/>
              <a:t>8</a:t>
            </a:fld>
            <a:endParaRPr lang="en-US"/>
          </a:p>
        </p:txBody>
      </p:sp>
    </p:spTree>
    <p:extLst>
      <p:ext uri="{BB962C8B-B14F-4D97-AF65-F5344CB8AC3E}">
        <p14:creationId xmlns:p14="http://schemas.microsoft.com/office/powerpoint/2010/main" val="36690044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Role and function of guest service</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Hilton Worldwide, like any other hotel chain, places a premium on providing excellent guest service. Hotel guests have high expectations for service and amenities, and their whole experience is largely determined by how well those needs are met (Lee,  Lee,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Kandampully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2017). The following scenarios may illustrate the significance of guest services at Hilton Worldwide-</a:t>
            </a: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primary goal of guest services is to make each and every guest feel welcome and cared for throughout their stay. The satisfaction of hotel visitors is directly tied to the quality of service they get (Mia and Wong, 2019).</a:t>
            </a: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Customers are more likely to return after receiving outstanding service. Happy guests are more likely to return to the same hotel and recommend it to friends and family. Hilton Worldwide extends its gratitude to repeat guests via the Hilton Honors reward program.</a:t>
            </a: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level of service customers get at a hotel may make or break its reputation. Hilton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Worldwide's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reputation as an industry leader is founded on the excellence of its guest services. </a:t>
            </a: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Today's hospitality market is very competitive, so hotels that go the extra mile for their visitors stand out. Because of their commitment to its customers, Hilton Worldwide has risen to the top of the hotel industry (Bitner, 2022).</a:t>
            </a:r>
          </a:p>
          <a:p>
            <a:pPr marL="342900" marR="0" lvl="0" indent="-342900" algn="just">
              <a:lnSpc>
                <a:spcPct val="150000"/>
              </a:lnSpc>
              <a:spcBef>
                <a:spcPts val="0"/>
              </a:spcBef>
              <a:spcAft>
                <a:spcPts val="8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success of a hotel hinges on how well its staff takes care of its customers. If a visitor has a good time at a hotel, they are more likely to use the hotel's restaurants, spa, and activities.</a:t>
            </a:r>
          </a:p>
          <a:p>
            <a:pPr marL="0" marR="0" algn="just">
              <a:lnSpc>
                <a:spcPct val="150000"/>
              </a:lnSpc>
              <a:spcBef>
                <a:spcPts val="0"/>
              </a:spcBef>
              <a:spcAft>
                <a:spcPts val="800"/>
              </a:spcAft>
            </a:pPr>
            <a:br>
              <a:rPr lang="en-US" sz="1800" kern="0" dirty="0">
                <a:effectLst/>
                <a:latin typeface="Times New Roman" panose="02020603050405020304" pitchFamily="18" charset="0"/>
                <a:ea typeface="Calibri" panose="020F0502020204030204" pitchFamily="34" charset="0"/>
              </a:rPr>
            </a:b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1EAEA07D-D725-4726-B648-0CDAFF25218E}" type="slidenum">
              <a:rPr lang="en-US" smtClean="0"/>
              <a:t>9</a:t>
            </a:fld>
            <a:endParaRPr lang="en-US"/>
          </a:p>
        </p:txBody>
      </p:sp>
    </p:spTree>
    <p:extLst>
      <p:ext uri="{BB962C8B-B14F-4D97-AF65-F5344CB8AC3E}">
        <p14:creationId xmlns:p14="http://schemas.microsoft.com/office/powerpoint/2010/main" val="29152467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How hotels meet the guest expectations </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success of a hotel depends on the staff's ability to make guests feel at ease. Hilton Worldwide values hospitality highly and has implemented a number of measures to guarantee that visitors of its properties will always have a memorable stay. Below are just a few instances in which Hilton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Worldwide's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service to guests has gone above and beyond what was expected.</a:t>
            </a:r>
          </a:p>
          <a:p>
            <a:pPr marL="342900" marR="0" lvl="0" indent="-342900" algn="just">
              <a:lnSpc>
                <a:spcPct val="150000"/>
              </a:lnSpc>
              <a:spcBef>
                <a:spcPts val="0"/>
              </a:spcBef>
              <a:spcAft>
                <a:spcPts val="0"/>
              </a:spcAft>
              <a:buFont typeface="+mj-lt"/>
              <a:buAutoNum type="arabicPeriod"/>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Providing excellent hospitality is crucial to having satisfied visitors. Because of its commitment to excellent service, Hilton Worldwide has risen to the top of the hospitality industry (Paras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Kevas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2019).</a:t>
            </a:r>
          </a:p>
          <a:p>
            <a:pPr marL="342900" marR="0" lvl="0" indent="-342900" algn="just">
              <a:lnSpc>
                <a:spcPct val="150000"/>
              </a:lnSpc>
              <a:spcBef>
                <a:spcPts val="0"/>
              </a:spcBef>
              <a:spcAft>
                <a:spcPts val="0"/>
              </a:spcAft>
              <a:buFont typeface="+mj-lt"/>
              <a:buAutoNum type="arabicPeriod"/>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Hospitality plays an important role in building and maintaining a hotel's reputation. Hilton Worldwide has achieved global prominence because to its unwavering commitment to hospitality.</a:t>
            </a:r>
          </a:p>
          <a:p>
            <a:pPr marL="342900" marR="0" lvl="0" indent="-342900" algn="just">
              <a:lnSpc>
                <a:spcPct val="150000"/>
              </a:lnSpc>
              <a:spcBef>
                <a:spcPts val="0"/>
              </a:spcBef>
              <a:spcAft>
                <a:spcPts val="0"/>
              </a:spcAft>
              <a:buFont typeface="+mj-lt"/>
              <a:buAutoNum type="arabicPeriod"/>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 positive client experience might encourage repeat visits. Happy guests are more likely to return to the same hotel and recommend it to friends and family. Hilton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Worldwide's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commitment to hospitality.</a:t>
            </a:r>
          </a:p>
          <a:p>
            <a:pPr marL="342900" marR="0" lvl="0" indent="-342900" algn="just">
              <a:lnSpc>
                <a:spcPct val="150000"/>
              </a:lnSpc>
              <a:spcBef>
                <a:spcPts val="0"/>
              </a:spcBef>
              <a:spcAft>
                <a:spcPts val="800"/>
              </a:spcAft>
              <a:buFont typeface="+mj-lt"/>
              <a:buAutoNum type="arabicPeriod"/>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Hospitality can help hotels stand out in a crowded market and succeed. The company's success and market domination may be attributed in large part to Hilton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Worldwide's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commitment to providing excellent customer service (Lockwood and Jones, 2021).</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Hilton Worldwide has made several measures to fulfill or go above and beyond the needs of its guests.</a:t>
            </a:r>
          </a:p>
          <a:p>
            <a:pPr marL="342900" marR="0" lvl="0" indent="-342900" algn="just">
              <a:lnSpc>
                <a:spcPct val="150000"/>
              </a:lnSpc>
              <a:spcBef>
                <a:spcPts val="0"/>
              </a:spcBef>
              <a:spcAft>
                <a:spcPts val="0"/>
              </a:spcAft>
              <a:buFont typeface="+mj-lt"/>
              <a:buAutoNum type="arabicPeriod"/>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Hilton Worldwide is committed to creating unique and memorable stays for each of its guests. The staff is trained to put themselves in the shoes of visitors and meet their needs as well as possible.</a:t>
            </a:r>
          </a:p>
          <a:p>
            <a:pPr marL="342900" marR="0" lvl="0" indent="-342900" algn="just">
              <a:lnSpc>
                <a:spcPct val="150000"/>
              </a:lnSpc>
              <a:spcBef>
                <a:spcPts val="0"/>
              </a:spcBef>
              <a:spcAft>
                <a:spcPts val="0"/>
              </a:spcAft>
              <a:buFont typeface="+mj-lt"/>
              <a:buAutoNum type="arabicPeriod"/>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Guestrooms at Hilton Worldwide properties have modern amenities including smartphone check-in and keyless admittance, as well as high-speed internet access and digital concierge services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Inbakumar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and Jackson, 2016).</a:t>
            </a:r>
          </a:p>
          <a:p>
            <a:pPr marL="342900" marR="0" lvl="0" indent="-342900" algn="just">
              <a:lnSpc>
                <a:spcPct val="150000"/>
              </a:lnSpc>
              <a:spcBef>
                <a:spcPts val="0"/>
              </a:spcBef>
              <a:spcAft>
                <a:spcPts val="0"/>
              </a:spcAft>
              <a:buFont typeface="+mj-lt"/>
              <a:buAutoNum type="arabicPeriod"/>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Hilton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Worldwide's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hotels and resorts give guests with personalized local experiences that allow them to immerse themselves in the local culture and enjoy the best the region has to offer (Lashley, 2020).</a:t>
            </a:r>
          </a:p>
          <a:p>
            <a:pPr marL="342900" marR="0" lvl="0" indent="-342900" algn="just">
              <a:lnSpc>
                <a:spcPct val="150000"/>
              </a:lnSpc>
              <a:spcBef>
                <a:spcPts val="0"/>
              </a:spcBef>
              <a:spcAft>
                <a:spcPts val="800"/>
              </a:spcAft>
              <a:buFont typeface="+mj-lt"/>
              <a:buAutoNum type="arabicPeriod"/>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Hilton Worldwide places a premium on its employees' continued education and development. Team members get the training they need to provide visitors with five-star service as part of the company's Team Member Training Program.</a:t>
            </a:r>
          </a:p>
          <a:p>
            <a:pPr marL="0" marR="0" algn="just">
              <a:lnSpc>
                <a:spcPct val="150000"/>
              </a:lnSpc>
              <a:spcBef>
                <a:spcPts val="0"/>
              </a:spcBef>
              <a:spcAft>
                <a:spcPts val="800"/>
              </a:spcAft>
            </a:pPr>
            <a:br>
              <a:rPr lang="en-US" sz="1800" kern="0" dirty="0">
                <a:effectLst/>
                <a:latin typeface="Times New Roman" panose="02020603050405020304" pitchFamily="18" charset="0"/>
                <a:ea typeface="Calibri" panose="020F0502020204030204" pitchFamily="34" charset="0"/>
              </a:rPr>
            </a:b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1EAEA07D-D725-4726-B648-0CDAFF25218E}" type="slidenum">
              <a:rPr lang="en-US" smtClean="0"/>
              <a:t>10</a:t>
            </a:fld>
            <a:endParaRPr lang="en-US"/>
          </a:p>
        </p:txBody>
      </p:sp>
    </p:spTree>
    <p:extLst>
      <p:ext uri="{BB962C8B-B14F-4D97-AF65-F5344CB8AC3E}">
        <p14:creationId xmlns:p14="http://schemas.microsoft.com/office/powerpoint/2010/main" val="22475515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How hotels meet the guest expectations </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success of a hotel depends on the staff's ability to make guests feel at ease. Hilton Worldwide values hospitality highly and has implemented a number of measures to guarantee that visitors of its properties will always have a memorable stay. Below are just a few instances in which Hilton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Worldwide's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service to guests has gone above and beyond what was expected.</a:t>
            </a:r>
          </a:p>
          <a:p>
            <a:pPr marL="342900" marR="0" lvl="0" indent="-342900" algn="just">
              <a:lnSpc>
                <a:spcPct val="150000"/>
              </a:lnSpc>
              <a:spcBef>
                <a:spcPts val="0"/>
              </a:spcBef>
              <a:spcAft>
                <a:spcPts val="0"/>
              </a:spcAft>
              <a:buFont typeface="+mj-lt"/>
              <a:buAutoNum type="arabicPeriod"/>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Providing excellent hospitality is crucial to having satisfied visitors. Because of its commitment to excellent service, Hilton Worldwide has risen to the top of the hospitality industry (Paras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Kevas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2019).</a:t>
            </a:r>
          </a:p>
          <a:p>
            <a:pPr marL="342900" marR="0" lvl="0" indent="-342900" algn="just">
              <a:lnSpc>
                <a:spcPct val="150000"/>
              </a:lnSpc>
              <a:spcBef>
                <a:spcPts val="0"/>
              </a:spcBef>
              <a:spcAft>
                <a:spcPts val="0"/>
              </a:spcAft>
              <a:buFont typeface="+mj-lt"/>
              <a:buAutoNum type="arabicPeriod"/>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Hospitality plays an important role in building and maintaining a hotel's reputation. Hilton Worldwide has achieved global prominence because to its unwavering commitment to hospitality.</a:t>
            </a:r>
          </a:p>
          <a:p>
            <a:pPr marL="342900" marR="0" lvl="0" indent="-342900" algn="just">
              <a:lnSpc>
                <a:spcPct val="150000"/>
              </a:lnSpc>
              <a:spcBef>
                <a:spcPts val="0"/>
              </a:spcBef>
              <a:spcAft>
                <a:spcPts val="0"/>
              </a:spcAft>
              <a:buFont typeface="+mj-lt"/>
              <a:buAutoNum type="arabicPeriod"/>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 positive client experience might encourage repeat visits. Happy guests are more likely to return to the same hotel and recommend it to friends and family. Hilton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Worldwide's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commitment to hospitality.</a:t>
            </a:r>
          </a:p>
          <a:p>
            <a:pPr marL="342900" marR="0" lvl="0" indent="-342900" algn="just">
              <a:lnSpc>
                <a:spcPct val="150000"/>
              </a:lnSpc>
              <a:spcBef>
                <a:spcPts val="0"/>
              </a:spcBef>
              <a:spcAft>
                <a:spcPts val="800"/>
              </a:spcAft>
              <a:buFont typeface="+mj-lt"/>
              <a:buAutoNum type="arabicPeriod"/>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Hospitality can help hotels stand out in a crowded market and succeed. The company's success and market domination may be attributed in large part to Hilton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Worldwide's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commitment to providing excellent customer service (Lockwood and Jones, 2021).</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Hilton Worldwide has made several measures to fulfill or go above and beyond the needs of its guests.</a:t>
            </a:r>
          </a:p>
          <a:p>
            <a:pPr marL="342900" marR="0" lvl="0" indent="-342900" algn="just">
              <a:lnSpc>
                <a:spcPct val="150000"/>
              </a:lnSpc>
              <a:spcBef>
                <a:spcPts val="0"/>
              </a:spcBef>
              <a:spcAft>
                <a:spcPts val="0"/>
              </a:spcAft>
              <a:buFont typeface="+mj-lt"/>
              <a:buAutoNum type="arabicPeriod"/>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Hilton Worldwide is committed to creating unique and memorable stays for each of its guests. The staff is trained to put themselves in the shoes of visitors and meet their needs as well as possible.</a:t>
            </a:r>
          </a:p>
          <a:p>
            <a:pPr marL="342900" marR="0" lvl="0" indent="-342900" algn="just">
              <a:lnSpc>
                <a:spcPct val="150000"/>
              </a:lnSpc>
              <a:spcBef>
                <a:spcPts val="0"/>
              </a:spcBef>
              <a:spcAft>
                <a:spcPts val="0"/>
              </a:spcAft>
              <a:buFont typeface="+mj-lt"/>
              <a:buAutoNum type="arabicPeriod"/>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Guestrooms at Hilton Worldwide properties have modern amenities including smartphone check-in and keyless admittance, as well as high-speed internet access and digital concierge services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Inbakumar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and Jackson, 2016).</a:t>
            </a:r>
          </a:p>
          <a:p>
            <a:pPr marL="342900" marR="0" lvl="0" indent="-342900" algn="just">
              <a:lnSpc>
                <a:spcPct val="150000"/>
              </a:lnSpc>
              <a:spcBef>
                <a:spcPts val="0"/>
              </a:spcBef>
              <a:spcAft>
                <a:spcPts val="0"/>
              </a:spcAft>
              <a:buFont typeface="+mj-lt"/>
              <a:buAutoNum type="arabicPeriod"/>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Hilton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Worldwide's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hotels and resorts give guests with personalized local experiences that allow them to immerse themselves in the local culture and enjoy the best the region has to offer (Lashley, 2020).</a:t>
            </a:r>
          </a:p>
          <a:p>
            <a:pPr marL="342900" marR="0" lvl="0" indent="-342900" algn="just">
              <a:lnSpc>
                <a:spcPct val="150000"/>
              </a:lnSpc>
              <a:spcBef>
                <a:spcPts val="0"/>
              </a:spcBef>
              <a:spcAft>
                <a:spcPts val="800"/>
              </a:spcAft>
              <a:buFont typeface="+mj-lt"/>
              <a:buAutoNum type="arabicPeriod"/>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Hilton Worldwide places a premium on its employees' continued education and development. Team members get the training they need to provide visitors with five-star service as part of the company's Team Member Training Program.</a:t>
            </a:r>
          </a:p>
          <a:p>
            <a:pPr marL="0" marR="0" algn="just">
              <a:lnSpc>
                <a:spcPct val="150000"/>
              </a:lnSpc>
              <a:spcBef>
                <a:spcPts val="0"/>
              </a:spcBef>
              <a:spcAft>
                <a:spcPts val="800"/>
              </a:spcAft>
            </a:pPr>
            <a:br>
              <a:rPr lang="en-US" sz="1800" kern="0" dirty="0">
                <a:effectLst/>
                <a:latin typeface="Times New Roman" panose="02020603050405020304" pitchFamily="18" charset="0"/>
                <a:ea typeface="Calibri" panose="020F0502020204030204" pitchFamily="34" charset="0"/>
              </a:rPr>
            </a:b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1EAEA07D-D725-4726-B648-0CDAFF25218E}" type="slidenum">
              <a:rPr lang="en-US" smtClean="0"/>
              <a:t>11</a:t>
            </a:fld>
            <a:endParaRPr lang="en-US"/>
          </a:p>
        </p:txBody>
      </p:sp>
    </p:spTree>
    <p:extLst>
      <p:ext uri="{BB962C8B-B14F-4D97-AF65-F5344CB8AC3E}">
        <p14:creationId xmlns:p14="http://schemas.microsoft.com/office/powerpoint/2010/main" val="37839218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Conclusion </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Overall, Hilton Worldwide is dependent on its service, hospitality, and guest services units. The company's commitment to offering exceptional service to each and every customer has earned it a superb reputation in the hospitality sector. The company's dedication is evident in its focus on individualized attention, implementation of state-of-the-art technology, provision of exciting local excursions, and promotion of internal training and education opportunities. One of the key reasons for Hilton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Worldwide's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success is the company's commitment to hospitality. For businesses to succeed, hospitality is essential for a number of reasons, including drawing in new customers, keeping existing ones coming back, building brand awareness, and setting oneself apart from the competitors. As a result, Hilton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Worldwide's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dedication to superior service, hospitality, and guest services is essential to the company's future success and is expected to be a major differentiator and driver of growth in the years to come.</a:t>
            </a:r>
          </a:p>
          <a:p>
            <a:endParaRPr lang="en-US" dirty="0"/>
          </a:p>
        </p:txBody>
      </p:sp>
      <p:sp>
        <p:nvSpPr>
          <p:cNvPr id="4" name="Slide Number Placeholder 3"/>
          <p:cNvSpPr>
            <a:spLocks noGrp="1"/>
          </p:cNvSpPr>
          <p:nvPr>
            <p:ph type="sldNum" sz="quarter" idx="5"/>
          </p:nvPr>
        </p:nvSpPr>
        <p:spPr/>
        <p:txBody>
          <a:bodyPr/>
          <a:lstStyle/>
          <a:p>
            <a:fld id="{1EAEA07D-D725-4726-B648-0CDAFF25218E}" type="slidenum">
              <a:rPr lang="en-US" smtClean="0"/>
              <a:t>12</a:t>
            </a:fld>
            <a:endParaRPr lang="en-US"/>
          </a:p>
        </p:txBody>
      </p:sp>
    </p:spTree>
    <p:extLst>
      <p:ext uri="{BB962C8B-B14F-4D97-AF65-F5344CB8AC3E}">
        <p14:creationId xmlns:p14="http://schemas.microsoft.com/office/powerpoint/2010/main" val="7507608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08A9EB10-C02B-4096-B1D3-B253418F299F}" type="datetimeFigureOut">
              <a:rPr lang="en-US" smtClean="0"/>
              <a:t>5/14/2023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E60FD1-B0E6-498B-8763-A80B958D4520}"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835788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A9EB10-C02B-4096-B1D3-B253418F299F}" type="datetimeFigureOut">
              <a:rPr lang="en-US" smtClean="0"/>
              <a:t>5/14/2023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E60FD1-B0E6-498B-8763-A80B958D4520}" type="slidenum">
              <a:rPr lang="en-US" smtClean="0"/>
              <a:t>‹#›</a:t>
            </a:fld>
            <a:endParaRPr lang="en-US"/>
          </a:p>
        </p:txBody>
      </p:sp>
    </p:spTree>
    <p:extLst>
      <p:ext uri="{BB962C8B-B14F-4D97-AF65-F5344CB8AC3E}">
        <p14:creationId xmlns:p14="http://schemas.microsoft.com/office/powerpoint/2010/main" val="8827386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8A9EB10-C02B-4096-B1D3-B253418F299F}" type="datetimeFigureOut">
              <a:rPr lang="en-US" smtClean="0"/>
              <a:t>5/14/2023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E60FD1-B0E6-498B-8763-A80B958D4520}"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90566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8A9EB10-C02B-4096-B1D3-B253418F299F}" type="datetimeFigureOut">
              <a:rPr lang="en-US" smtClean="0"/>
              <a:t>5/14/2023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EE60FD1-B0E6-498B-8763-A80B958D4520}" type="slidenum">
              <a:rPr lang="en-US" smtClean="0"/>
              <a:t>‹#›</a:t>
            </a:fld>
            <a:endParaRPr lang="en-US"/>
          </a:p>
        </p:txBody>
      </p:sp>
    </p:spTree>
    <p:extLst>
      <p:ext uri="{BB962C8B-B14F-4D97-AF65-F5344CB8AC3E}">
        <p14:creationId xmlns:p14="http://schemas.microsoft.com/office/powerpoint/2010/main" val="6615859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8A9EB10-C02B-4096-B1D3-B253418F299F}" type="datetimeFigureOut">
              <a:rPr lang="en-US" smtClean="0"/>
              <a:t>5/14/2023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EE60FD1-B0E6-498B-8763-A80B958D4520}" type="slidenum">
              <a:rPr lang="en-US" smtClean="0"/>
              <a:t>‹#›</a:t>
            </a:fld>
            <a:endParaRPr lang="en-US"/>
          </a:p>
        </p:txBody>
      </p:sp>
    </p:spTree>
    <p:extLst>
      <p:ext uri="{BB962C8B-B14F-4D97-AF65-F5344CB8AC3E}">
        <p14:creationId xmlns:p14="http://schemas.microsoft.com/office/powerpoint/2010/main" val="22528540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8A9EB10-C02B-4096-B1D3-B253418F299F}" type="datetimeFigureOut">
              <a:rPr lang="en-US" smtClean="0"/>
              <a:t>5/14/2023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EE60FD1-B0E6-498B-8763-A80B958D4520}" type="slidenum">
              <a:rPr lang="en-US" smtClean="0"/>
              <a:t>‹#›</a:t>
            </a:fld>
            <a:endParaRPr lang="en-US"/>
          </a:p>
        </p:txBody>
      </p:sp>
    </p:spTree>
    <p:extLst>
      <p:ext uri="{BB962C8B-B14F-4D97-AF65-F5344CB8AC3E}">
        <p14:creationId xmlns:p14="http://schemas.microsoft.com/office/powerpoint/2010/main" val="9807161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A9EB10-C02B-4096-B1D3-B253418F299F}" type="datetimeFigureOut">
              <a:rPr lang="en-US" smtClean="0"/>
              <a:t>5/14/2023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EE60FD1-B0E6-498B-8763-A80B958D4520}" type="slidenum">
              <a:rPr lang="en-US" smtClean="0"/>
              <a:t>‹#›</a:t>
            </a:fld>
            <a:endParaRPr lang="en-US"/>
          </a:p>
        </p:txBody>
      </p:sp>
    </p:spTree>
    <p:extLst>
      <p:ext uri="{BB962C8B-B14F-4D97-AF65-F5344CB8AC3E}">
        <p14:creationId xmlns:p14="http://schemas.microsoft.com/office/powerpoint/2010/main" val="14221735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8A9EB10-C02B-4096-B1D3-B253418F299F}" type="datetimeFigureOut">
              <a:rPr lang="en-US" smtClean="0"/>
              <a:t>5/14/2023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EE60FD1-B0E6-498B-8763-A80B958D4520}" type="slidenum">
              <a:rPr lang="en-US" smtClean="0"/>
              <a:t>‹#›</a:t>
            </a:fld>
            <a:endParaRPr lang="en-US"/>
          </a:p>
        </p:txBody>
      </p:sp>
    </p:spTree>
    <p:extLst>
      <p:ext uri="{BB962C8B-B14F-4D97-AF65-F5344CB8AC3E}">
        <p14:creationId xmlns:p14="http://schemas.microsoft.com/office/powerpoint/2010/main" val="7155337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8A9EB10-C02B-4096-B1D3-B253418F299F}" type="datetimeFigureOut">
              <a:rPr lang="en-US" smtClean="0"/>
              <a:t>5/14/2023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EE60FD1-B0E6-498B-8763-A80B958D4520}"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99651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A9EB10-C02B-4096-B1D3-B253418F299F}" type="datetimeFigureOut">
              <a:rPr lang="en-US" smtClean="0"/>
              <a:t>5/14/2023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E60FD1-B0E6-498B-8763-A80B958D4520}" type="slidenum">
              <a:rPr lang="en-US" smtClean="0"/>
              <a:t>‹#›</a:t>
            </a:fld>
            <a:endParaRPr lang="en-US"/>
          </a:p>
        </p:txBody>
      </p:sp>
    </p:spTree>
    <p:extLst>
      <p:ext uri="{BB962C8B-B14F-4D97-AF65-F5344CB8AC3E}">
        <p14:creationId xmlns:p14="http://schemas.microsoft.com/office/powerpoint/2010/main" val="9958841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A9EB10-C02B-4096-B1D3-B253418F299F}" type="datetimeFigureOut">
              <a:rPr lang="en-US" smtClean="0"/>
              <a:t>5/14/2023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E60FD1-B0E6-498B-8763-A80B958D4520}" type="slidenum">
              <a:rPr lang="en-US" smtClean="0"/>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78860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08A9EB10-C02B-4096-B1D3-B253418F299F}" type="datetimeFigureOut">
              <a:rPr lang="en-US" smtClean="0"/>
              <a:t>5/14/2023</a:t>
            </a:fld>
            <a:endParaRPr lang="en-US"/>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0EE60FD1-B0E6-498B-8763-A80B958D4520}" type="slidenum">
              <a:rPr lang="en-US" smtClean="0"/>
              <a:t>‹#›</a:t>
            </a:fld>
            <a:endParaRPr lang="en-US"/>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5260211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_Toc134992304"/><Relationship Id="rId3" Type="http://schemas.openxmlformats.org/officeDocument/2006/relationships/hyperlink" Target="#_Toc134992299"/><Relationship Id="rId7" Type="http://schemas.openxmlformats.org/officeDocument/2006/relationships/hyperlink" Target="#_Toc134992303"/><Relationship Id="rId2" Type="http://schemas.openxmlformats.org/officeDocument/2006/relationships/hyperlink" Target="#_Toc134992298"/><Relationship Id="rId1" Type="http://schemas.openxmlformats.org/officeDocument/2006/relationships/slideLayout" Target="../slideLayouts/slideLayout2.xml"/><Relationship Id="rId6" Type="http://schemas.openxmlformats.org/officeDocument/2006/relationships/hyperlink" Target="#_Toc134992302"/><Relationship Id="rId5" Type="http://schemas.openxmlformats.org/officeDocument/2006/relationships/hyperlink" Target="#_Toc134992301"/><Relationship Id="rId4" Type="http://schemas.openxmlformats.org/officeDocument/2006/relationships/hyperlink" Target="#_Toc134992300"/></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42B7A-5D26-5A49-263C-43CEAAE877BA}"/>
              </a:ext>
            </a:extLst>
          </p:cNvPr>
          <p:cNvSpPr>
            <a:spLocks noGrp="1"/>
          </p:cNvSpPr>
          <p:nvPr>
            <p:ph type="ctrTitle"/>
          </p:nvPr>
        </p:nvSpPr>
        <p:spPr/>
        <p:txBody>
          <a:bodyPr>
            <a:normAutofit fontScale="90000"/>
          </a:bodyPr>
          <a:lstStyle/>
          <a:p>
            <a:pPr marL="0" marR="0">
              <a:lnSpc>
                <a:spcPct val="150000"/>
              </a:lnSpc>
              <a:spcBef>
                <a:spcPts val="0"/>
              </a:spcBef>
              <a:spcAft>
                <a:spcPts val="800"/>
              </a:spcAft>
            </a:pPr>
            <a:r>
              <a:rPr lang="en-GB" sz="3100" b="1" dirty="0">
                <a:effectLst/>
                <a:latin typeface="Times New Roman" panose="02020603050405020304" pitchFamily="18" charset="0"/>
                <a:ea typeface="Calibri" panose="020F0502020204030204" pitchFamily="34" charset="0"/>
                <a:cs typeface="Times New Roman" panose="02020603050405020304" pitchFamily="18" charset="0"/>
              </a:rPr>
              <a:t>BMIH4003</a:t>
            </a:r>
            <a:br>
              <a:rPr lang="en-US" sz="3100" dirty="0">
                <a:effectLst/>
                <a:latin typeface="Times New Roman" panose="02020603050405020304" pitchFamily="18" charset="0"/>
                <a:ea typeface="Calibri" panose="020F0502020204030204" pitchFamily="34" charset="0"/>
                <a:cs typeface="Times New Roman" panose="02020603050405020304" pitchFamily="18" charset="0"/>
              </a:rPr>
            </a:br>
            <a:r>
              <a:rPr lang="en-GB" sz="3100" b="1" dirty="0">
                <a:effectLst/>
                <a:latin typeface="Times New Roman" panose="02020603050405020304" pitchFamily="18" charset="0"/>
                <a:ea typeface="Calibri" panose="020F0502020204030204" pitchFamily="34" charset="0"/>
                <a:cs typeface="Times New Roman" panose="02020603050405020304" pitchFamily="18" charset="0"/>
              </a:rPr>
              <a:t>Hospitality and Guest Services</a:t>
            </a:r>
            <a:endParaRPr lang="en-US" dirty="0"/>
          </a:p>
        </p:txBody>
      </p:sp>
      <p:sp>
        <p:nvSpPr>
          <p:cNvPr id="3" name="Subtitle 2">
            <a:extLst>
              <a:ext uri="{FF2B5EF4-FFF2-40B4-BE49-F238E27FC236}">
                <a16:creationId xmlns:a16="http://schemas.microsoft.com/office/drawing/2014/main" id="{8EFED53C-C1A8-20EF-B57A-BCEA221C7C1F}"/>
              </a:ext>
            </a:extLst>
          </p:cNvPr>
          <p:cNvSpPr>
            <a:spLocks noGrp="1"/>
          </p:cNvSpPr>
          <p:nvPr>
            <p:ph type="subTitle" idx="1"/>
          </p:nvPr>
        </p:nvSpPr>
        <p:spPr/>
        <p:txBody>
          <a:bodyPr>
            <a:normAutofit fontScale="85000" lnSpcReduction="20000"/>
          </a:bodyPr>
          <a:lstStyle/>
          <a:p>
            <a:pPr marL="0" marR="0" algn="just">
              <a:lnSpc>
                <a:spcPct val="150000"/>
              </a:lnSpc>
              <a:spcBef>
                <a:spcPts val="0"/>
              </a:spcBef>
              <a:spcAft>
                <a:spcPts val="800"/>
              </a:spcAft>
            </a:pPr>
            <a:r>
              <a:rPr lang="en-GB" sz="1800" b="1" i="1" dirty="0">
                <a:effectLst/>
                <a:latin typeface="Times New Roman" panose="02020603050405020304" pitchFamily="18" charset="0"/>
                <a:ea typeface="Calibri" panose="020F0502020204030204" pitchFamily="34" charset="0"/>
                <a:cs typeface="Times New Roman" panose="02020603050405020304" pitchFamily="18" charset="0"/>
              </a:rPr>
              <a:t>Assessment Component 1- Presentation</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b="1" i="1" dirty="0">
                <a:effectLst/>
                <a:latin typeface="Times New Roman" panose="02020603050405020304" pitchFamily="18" charset="0"/>
                <a:ea typeface="Calibri" panose="020F0502020204030204" pitchFamily="34" charset="0"/>
                <a:cs typeface="Times New Roman" panose="02020603050405020304" pitchFamily="18" charset="0"/>
              </a:rPr>
              <a:t>Hilton Worldwide</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a:extLst>
              <a:ext uri="{FF2B5EF4-FFF2-40B4-BE49-F238E27FC236}">
                <a16:creationId xmlns:a16="http://schemas.microsoft.com/office/drawing/2014/main" id="{276529E8-BACA-DC5F-EC56-1DF0BAC92F4A}"/>
              </a:ext>
            </a:extLst>
          </p:cNvPr>
          <p:cNvPicPr>
            <a:picLocks noChangeAspect="1"/>
          </p:cNvPicPr>
          <p:nvPr/>
        </p:nvPicPr>
        <p:blipFill>
          <a:blip r:embed="rId2"/>
          <a:stretch>
            <a:fillRect/>
          </a:stretch>
        </p:blipFill>
        <p:spPr>
          <a:xfrm>
            <a:off x="526948" y="482268"/>
            <a:ext cx="2244490" cy="1122245"/>
          </a:xfrm>
          <a:prstGeom prst="rect">
            <a:avLst/>
          </a:prstGeom>
        </p:spPr>
      </p:pic>
    </p:spTree>
    <p:extLst>
      <p:ext uri="{BB962C8B-B14F-4D97-AF65-F5344CB8AC3E}">
        <p14:creationId xmlns:p14="http://schemas.microsoft.com/office/powerpoint/2010/main" val="11648240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011ACE-6F86-A3CE-4068-41CAADDF196D}"/>
              </a:ext>
            </a:extLst>
          </p:cNvPr>
          <p:cNvSpPr>
            <a:spLocks noGrp="1"/>
          </p:cNvSpPr>
          <p:nvPr>
            <p:ph type="title"/>
          </p:nvPr>
        </p:nvSpPr>
        <p:spPr/>
        <p:txBody>
          <a:bodyPr>
            <a:normAutofit/>
          </a:bodyPr>
          <a:lstStyle/>
          <a:p>
            <a:pPr marL="0" marR="0">
              <a:lnSpc>
                <a:spcPct val="150000"/>
              </a:lnSpc>
              <a:spcBef>
                <a:spcPts val="1200"/>
              </a:spcBef>
              <a:spcAft>
                <a:spcPts val="0"/>
              </a:spcAft>
            </a:pPr>
            <a:r>
              <a:rPr lang="en-US" sz="5400"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Contents</a:t>
            </a:r>
            <a:endParaRPr lang="en-US" dirty="0"/>
          </a:p>
        </p:txBody>
      </p:sp>
      <p:sp>
        <p:nvSpPr>
          <p:cNvPr id="4" name="Rectangle 1">
            <a:extLst>
              <a:ext uri="{FF2B5EF4-FFF2-40B4-BE49-F238E27FC236}">
                <a16:creationId xmlns:a16="http://schemas.microsoft.com/office/drawing/2014/main" id="{C68FBE08-27FE-853F-4F6B-D7DCB74D1426}"/>
              </a:ext>
            </a:extLst>
          </p:cNvPr>
          <p:cNvSpPr>
            <a:spLocks noGrp="1" noChangeArrowheads="1"/>
          </p:cNvSpPr>
          <p:nvPr>
            <p:ph idx="1"/>
          </p:nvPr>
        </p:nvSpPr>
        <p:spPr bwMode="auto">
          <a:xfrm>
            <a:off x="1024128" y="2519339"/>
            <a:ext cx="7734810" cy="35394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kumimoji="0" lang="en-GB" altLang="en-US" sz="32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2"/>
              </a:rPr>
              <a:t>Introduction</a:t>
            </a:r>
            <a:endParaRPr kumimoji="0" lang="en-US" altLang="en-US" sz="3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kumimoji="0" lang="en-GB" altLang="en-US" sz="32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Hilton World-wide’s target customers</a:t>
            </a:r>
            <a:endParaRPr kumimoji="0" lang="en-US" altLang="en-US" sz="3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kumimoji="0" lang="en-GB" altLang="en-US" sz="32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Guest service and facilities provided to guests</a:t>
            </a:r>
            <a:endParaRPr kumimoji="0" lang="en-US" altLang="en-US" sz="3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kumimoji="0" lang="en-GB" altLang="en-US" sz="32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Role and function of guest service</a:t>
            </a:r>
            <a:endParaRPr kumimoji="0" lang="en-US" altLang="en-US" sz="3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kumimoji="0" lang="en-GB" altLang="en-US" sz="32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How hotels meet the guest expectations</a:t>
            </a:r>
            <a:endParaRPr kumimoji="0" lang="en-US" altLang="en-US" sz="3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kumimoji="0" lang="en-GB" altLang="en-US" sz="32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7"/>
              </a:rPr>
              <a:t>Conclusion</a:t>
            </a:r>
            <a:endParaRPr kumimoji="0" lang="en-US" altLang="en-US" sz="3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kumimoji="0" lang="en-GB" altLang="en-US" sz="32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8"/>
              </a:rPr>
              <a:t>References</a:t>
            </a:r>
            <a:endParaRPr kumimoji="0" lang="en-GB" altLang="en-US" sz="3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087741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8BE31-9DE1-55EA-9320-0F8DD1421674}"/>
              </a:ext>
            </a:extLst>
          </p:cNvPr>
          <p:cNvSpPr>
            <a:spLocks noGrp="1"/>
          </p:cNvSpPr>
          <p:nvPr>
            <p:ph type="title"/>
          </p:nvPr>
        </p:nvSpPr>
        <p:spPr/>
        <p:txBody>
          <a:bodyPr/>
          <a:lstStyle/>
          <a:p>
            <a:r>
              <a:rPr lang="en-US" sz="54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Introduction </a:t>
            </a:r>
            <a:endParaRPr lang="en-US" dirty="0"/>
          </a:p>
        </p:txBody>
      </p:sp>
      <p:sp>
        <p:nvSpPr>
          <p:cNvPr id="3" name="Content Placeholder 2">
            <a:extLst>
              <a:ext uri="{FF2B5EF4-FFF2-40B4-BE49-F238E27FC236}">
                <a16:creationId xmlns:a16="http://schemas.microsoft.com/office/drawing/2014/main" id="{9471F0C4-25EF-8187-B878-092288412F96}"/>
              </a:ext>
            </a:extLst>
          </p:cNvPr>
          <p:cNvSpPr>
            <a:spLocks noGrp="1"/>
          </p:cNvSpPr>
          <p:nvPr>
            <p:ph idx="1"/>
          </p:nvPr>
        </p:nvSpPr>
        <p:spPr>
          <a:xfrm>
            <a:off x="292608" y="2249424"/>
            <a:ext cx="6821423" cy="4023360"/>
          </a:xfrm>
        </p:spPr>
        <p:txBody>
          <a:bodyPr>
            <a:normAutofit fontScale="85000" lnSpcReduction="20000"/>
          </a:bodyPr>
          <a:lstStyle/>
          <a:p>
            <a:pPr marL="0" marR="0" algn="just">
              <a:lnSpc>
                <a:spcPct val="150000"/>
              </a:lnSpc>
              <a:spcBef>
                <a:spcPts val="0"/>
              </a:spcBef>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The first hotel in the Hilton chain was founded by Conrad Hilton in 1919, and now the Hilton brand is connected with nearly 6,000 hotels in 119 countries and across 6 continents. </a:t>
            </a:r>
          </a:p>
          <a:p>
            <a:pPr marL="0" marR="0" algn="just">
              <a:lnSpc>
                <a:spcPct val="150000"/>
              </a:lnSpc>
              <a:spcBef>
                <a:spcPts val="0"/>
              </a:spcBef>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The firm has partnerships with a number of different hotel chains, including Waldorf Astoria Hotels and Resorts, Hilton Hotels and Resorts, DoubleTree by Hilton, and Hilton Garden Inn. </a:t>
            </a:r>
          </a:p>
          <a:p>
            <a:pPr marL="0" marR="0" algn="just">
              <a:lnSpc>
                <a:spcPct val="150000"/>
              </a:lnSpc>
              <a:spcBef>
                <a:spcPts val="0"/>
              </a:spcBef>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The Hilton brand is known worldwide for providing excellent service (Lashley, 2020).</a:t>
            </a:r>
          </a:p>
        </p:txBody>
      </p:sp>
      <p:pic>
        <p:nvPicPr>
          <p:cNvPr id="5" name="Picture 4">
            <a:extLst>
              <a:ext uri="{FF2B5EF4-FFF2-40B4-BE49-F238E27FC236}">
                <a16:creationId xmlns:a16="http://schemas.microsoft.com/office/drawing/2014/main" id="{2173AC40-EADD-A318-A727-CDC54F8BB05F}"/>
              </a:ext>
            </a:extLst>
          </p:cNvPr>
          <p:cNvPicPr>
            <a:picLocks noChangeAspect="1"/>
          </p:cNvPicPr>
          <p:nvPr/>
        </p:nvPicPr>
        <p:blipFill>
          <a:blip r:embed="rId3"/>
          <a:stretch>
            <a:fillRect/>
          </a:stretch>
        </p:blipFill>
        <p:spPr>
          <a:xfrm>
            <a:off x="7299006" y="2249424"/>
            <a:ext cx="4743695" cy="2946084"/>
          </a:xfrm>
          <a:prstGeom prst="rect">
            <a:avLst/>
          </a:prstGeom>
        </p:spPr>
      </p:pic>
    </p:spTree>
    <p:extLst>
      <p:ext uri="{BB962C8B-B14F-4D97-AF65-F5344CB8AC3E}">
        <p14:creationId xmlns:p14="http://schemas.microsoft.com/office/powerpoint/2010/main" val="14542142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5D1DC-02D7-DDE6-5936-69F1D40475A6}"/>
              </a:ext>
            </a:extLst>
          </p:cNvPr>
          <p:cNvSpPr>
            <a:spLocks noGrp="1"/>
          </p:cNvSpPr>
          <p:nvPr>
            <p:ph type="title"/>
          </p:nvPr>
        </p:nvSpPr>
        <p:spPr/>
        <p:txBody>
          <a:bodyPr>
            <a:normAutofit/>
          </a:bodyPr>
          <a:lstStyle/>
          <a:p>
            <a:r>
              <a:rPr lang="en-US" sz="54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Hilton World-wide’s target customers </a:t>
            </a:r>
            <a:endParaRPr lang="en-US" dirty="0"/>
          </a:p>
        </p:txBody>
      </p:sp>
      <p:sp>
        <p:nvSpPr>
          <p:cNvPr id="3" name="Content Placeholder 2">
            <a:extLst>
              <a:ext uri="{FF2B5EF4-FFF2-40B4-BE49-F238E27FC236}">
                <a16:creationId xmlns:a16="http://schemas.microsoft.com/office/drawing/2014/main" id="{3EE18C00-D319-79DF-5AA8-D8415A751E60}"/>
              </a:ext>
            </a:extLst>
          </p:cNvPr>
          <p:cNvSpPr>
            <a:spLocks noGrp="1"/>
          </p:cNvSpPr>
          <p:nvPr>
            <p:ph idx="1"/>
          </p:nvPr>
        </p:nvSpPr>
        <p:spPr>
          <a:xfrm>
            <a:off x="274320" y="2249424"/>
            <a:ext cx="6922009" cy="4023360"/>
          </a:xfrm>
        </p:spPr>
        <p:txBody>
          <a:bodyPr>
            <a:normAutofit fontScale="92500"/>
          </a:bodyPr>
          <a:lstStyle/>
          <a:p>
            <a:pPr marL="0" marR="0" algn="just">
              <a:lnSpc>
                <a:spcPct val="150000"/>
              </a:lnSpc>
              <a:spcBef>
                <a:spcPts val="0"/>
              </a:spcBef>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Hilton Worldwide, being one of the world's major hotel chains, accommodates a huge and varied clientele. </a:t>
            </a:r>
          </a:p>
          <a:p>
            <a:pPr marL="0" marR="0" algn="just">
              <a:lnSpc>
                <a:spcPct val="150000"/>
              </a:lnSpc>
              <a:spcBef>
                <a:spcPts val="0"/>
              </a:spcBef>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The corporation owns a number of different hotel chains, including Waldorf Astoria Hotels and Resorts, Hilton Hotels and Resorts, DoubleTree by Hilton, and Hilton Garden Inn. </a:t>
            </a:r>
          </a:p>
          <a:p>
            <a:pPr marL="0" marR="0" algn="just">
              <a:lnSpc>
                <a:spcPct val="150000"/>
              </a:lnSpc>
              <a:spcBef>
                <a:spcPts val="0"/>
              </a:spcBef>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These hotels welcome a diverse clientele with a variety of preferences, needs, and budgets.</a:t>
            </a:r>
          </a:p>
          <a:p>
            <a:endParaRPr lang="en-US" dirty="0"/>
          </a:p>
        </p:txBody>
      </p:sp>
      <p:pic>
        <p:nvPicPr>
          <p:cNvPr id="4" name="Picture 3">
            <a:extLst>
              <a:ext uri="{FF2B5EF4-FFF2-40B4-BE49-F238E27FC236}">
                <a16:creationId xmlns:a16="http://schemas.microsoft.com/office/drawing/2014/main" id="{E8D69B9D-EEB3-2F9E-D211-6A364996C5ED}"/>
              </a:ext>
            </a:extLst>
          </p:cNvPr>
          <p:cNvPicPr>
            <a:picLocks noChangeAspect="1"/>
          </p:cNvPicPr>
          <p:nvPr/>
        </p:nvPicPr>
        <p:blipFill>
          <a:blip r:embed="rId3"/>
          <a:stretch>
            <a:fillRect/>
          </a:stretch>
        </p:blipFill>
        <p:spPr>
          <a:xfrm>
            <a:off x="7428738" y="2610612"/>
            <a:ext cx="4580164" cy="2564892"/>
          </a:xfrm>
          <a:prstGeom prst="rect">
            <a:avLst/>
          </a:prstGeom>
        </p:spPr>
      </p:pic>
    </p:spTree>
    <p:extLst>
      <p:ext uri="{BB962C8B-B14F-4D97-AF65-F5344CB8AC3E}">
        <p14:creationId xmlns:p14="http://schemas.microsoft.com/office/powerpoint/2010/main" val="12875715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08673-0FE7-A273-8F55-7355125991FA}"/>
              </a:ext>
            </a:extLst>
          </p:cNvPr>
          <p:cNvSpPr>
            <a:spLocks noGrp="1"/>
          </p:cNvSpPr>
          <p:nvPr>
            <p:ph type="title"/>
          </p:nvPr>
        </p:nvSpPr>
        <p:spPr/>
        <p:txBody>
          <a:bodyPr>
            <a:normAutofit/>
          </a:bodyPr>
          <a:lstStyle/>
          <a:p>
            <a:r>
              <a:rPr lang="en-US" sz="54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Hilton World-wide’s target customers </a:t>
            </a:r>
            <a:endParaRPr lang="en-US" dirty="0"/>
          </a:p>
        </p:txBody>
      </p:sp>
      <p:sp>
        <p:nvSpPr>
          <p:cNvPr id="3" name="Content Placeholder 2">
            <a:extLst>
              <a:ext uri="{FF2B5EF4-FFF2-40B4-BE49-F238E27FC236}">
                <a16:creationId xmlns:a16="http://schemas.microsoft.com/office/drawing/2014/main" id="{E82B2410-D77C-BAA8-7F93-80C8794F969E}"/>
              </a:ext>
            </a:extLst>
          </p:cNvPr>
          <p:cNvSpPr>
            <a:spLocks noGrp="1"/>
          </p:cNvSpPr>
          <p:nvPr>
            <p:ph idx="1"/>
          </p:nvPr>
        </p:nvSpPr>
        <p:spPr>
          <a:xfrm>
            <a:off x="484632" y="2286000"/>
            <a:ext cx="6803137" cy="4023360"/>
          </a:xfrm>
        </p:spPr>
        <p:txBody>
          <a:bodyPr>
            <a:normAutofit fontScale="85000" lnSpcReduction="10000"/>
          </a:bodyPr>
          <a:lstStyle/>
          <a:p>
            <a:pPr marL="0" marR="0" algn="just">
              <a:lnSpc>
                <a:spcPct val="150000"/>
              </a:lnSpc>
              <a:spcBef>
                <a:spcPts val="0"/>
              </a:spcBef>
              <a:spcAft>
                <a:spcPts val="800"/>
              </a:spcAf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Hilton Worldwide recognizes the importance of catering to business travelers. </a:t>
            </a:r>
          </a:p>
          <a:p>
            <a:pPr marL="0" marR="0" algn="just">
              <a:lnSpc>
                <a:spcPct val="150000"/>
              </a:lnSpc>
              <a:spcBef>
                <a:spcPts val="0"/>
              </a:spcBef>
              <a:spcAft>
                <a:spcPts val="800"/>
              </a:spcAf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Conference facilities, business centers, and wireless internet access are just some of the services and conveniences available to business visitors (Choi and Chu, 2021).</a:t>
            </a:r>
          </a:p>
          <a:p>
            <a:pPr marL="0" marR="0" algn="just">
              <a:lnSpc>
                <a:spcPct val="150000"/>
              </a:lnSpc>
              <a:spcBef>
                <a:spcPts val="0"/>
              </a:spcBef>
              <a:spcAft>
                <a:spcPts val="800"/>
              </a:spcAf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The leisure travel industry is an important one for Hilton Worldwide as well. </a:t>
            </a:r>
          </a:p>
          <a:p>
            <a:pPr marL="0" marR="0" algn="just">
              <a:lnSpc>
                <a:spcPct val="150000"/>
              </a:lnSpc>
              <a:spcBef>
                <a:spcPts val="0"/>
              </a:spcBef>
              <a:spcAft>
                <a:spcPts val="800"/>
              </a:spcAf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Hotels and resorts owned by the corporation may be located in popular tourist destinations and provide guests a broad range of leisure facilities (Lockwood and Jones, 2021).</a:t>
            </a:r>
          </a:p>
          <a:p>
            <a:endParaRPr lang="en-US" dirty="0"/>
          </a:p>
        </p:txBody>
      </p:sp>
      <p:pic>
        <p:nvPicPr>
          <p:cNvPr id="4" name="Picture 3">
            <a:extLst>
              <a:ext uri="{FF2B5EF4-FFF2-40B4-BE49-F238E27FC236}">
                <a16:creationId xmlns:a16="http://schemas.microsoft.com/office/drawing/2014/main" id="{62833424-2B58-16EB-6B0A-5DE647D4B05C}"/>
              </a:ext>
            </a:extLst>
          </p:cNvPr>
          <p:cNvPicPr>
            <a:picLocks noChangeAspect="1"/>
          </p:cNvPicPr>
          <p:nvPr/>
        </p:nvPicPr>
        <p:blipFill>
          <a:blip r:embed="rId3"/>
          <a:stretch>
            <a:fillRect/>
          </a:stretch>
        </p:blipFill>
        <p:spPr>
          <a:xfrm>
            <a:off x="7540250" y="2468308"/>
            <a:ext cx="4167118" cy="3045524"/>
          </a:xfrm>
          <a:prstGeom prst="rect">
            <a:avLst/>
          </a:prstGeom>
        </p:spPr>
      </p:pic>
    </p:spTree>
    <p:extLst>
      <p:ext uri="{BB962C8B-B14F-4D97-AF65-F5344CB8AC3E}">
        <p14:creationId xmlns:p14="http://schemas.microsoft.com/office/powerpoint/2010/main" val="12629202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0F343-08B4-B6F4-5985-6CDD1A68DC86}"/>
              </a:ext>
            </a:extLst>
          </p:cNvPr>
          <p:cNvSpPr>
            <a:spLocks noGrp="1"/>
          </p:cNvSpPr>
          <p:nvPr>
            <p:ph type="title"/>
          </p:nvPr>
        </p:nvSpPr>
        <p:spPr/>
        <p:txBody>
          <a:bodyPr>
            <a:normAutofit fontScale="90000"/>
          </a:bodyPr>
          <a:lstStyle/>
          <a:p>
            <a:r>
              <a:rPr lang="en-US" sz="54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Guest service and facilities provided to guests </a:t>
            </a:r>
            <a:endParaRPr lang="en-US" dirty="0"/>
          </a:p>
        </p:txBody>
      </p:sp>
      <p:sp>
        <p:nvSpPr>
          <p:cNvPr id="3" name="Content Placeholder 2">
            <a:extLst>
              <a:ext uri="{FF2B5EF4-FFF2-40B4-BE49-F238E27FC236}">
                <a16:creationId xmlns:a16="http://schemas.microsoft.com/office/drawing/2014/main" id="{B7FF82CA-C902-3EA2-0EE1-76F83F649B8F}"/>
              </a:ext>
            </a:extLst>
          </p:cNvPr>
          <p:cNvSpPr>
            <a:spLocks noGrp="1"/>
          </p:cNvSpPr>
          <p:nvPr>
            <p:ph idx="1"/>
          </p:nvPr>
        </p:nvSpPr>
        <p:spPr>
          <a:xfrm>
            <a:off x="182880" y="2286000"/>
            <a:ext cx="7845553" cy="4023360"/>
          </a:xfrm>
        </p:spPr>
        <p:txBody>
          <a:bodyPr>
            <a:normAutofit fontScale="70000" lnSpcReduction="20000"/>
          </a:bodyPr>
          <a:lstStyle/>
          <a:p>
            <a:pPr marL="0" marR="0" algn="just">
              <a:lnSpc>
                <a:spcPct val="150000"/>
              </a:lnSpc>
              <a:spcBef>
                <a:spcPts val="0"/>
              </a:spcBef>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When it comes to providing guests with a memorable experience, no one does it better than Hilton Worldwide. There are many different hotel brands under the same parent company, each with its own unique offerings for customers. The variety, scope, and function of Hilton </a:t>
            </a: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Worldwide's</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guest services and amenities are as follows:</a:t>
            </a:r>
          </a:p>
          <a:p>
            <a:pPr marL="342900" marR="0" lvl="0" indent="-342900" algn="just">
              <a:lnSpc>
                <a:spcPct val="150000"/>
              </a:lnSpc>
              <a:spcBef>
                <a:spcPts val="0"/>
              </a:spcBef>
              <a:spcAft>
                <a:spcPts val="0"/>
              </a:spcAft>
              <a:buFont typeface="Symbol" panose="05050102010706020507" pitchFamily="18" charset="2"/>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Hilton Worldwide has a broad array of rooms and suites available to satisfy the requirements of every visitor, regardless of budget or preference (Murphy, 2019).</a:t>
            </a:r>
          </a:p>
          <a:p>
            <a:pPr marL="342900" marR="0" lvl="0" indent="-342900" algn="just">
              <a:lnSpc>
                <a:spcPct val="150000"/>
              </a:lnSpc>
              <a:spcBef>
                <a:spcPts val="0"/>
              </a:spcBef>
              <a:spcAft>
                <a:spcPts val="0"/>
              </a:spcAft>
              <a:buFont typeface="Symbol" panose="05050102010706020507" pitchFamily="18" charset="2"/>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The hotels and resorts operated by Hilton Worldwide include a broad range of dining options, from fine dining places to casual cafés and even in-room service. Guests may choose from a menu that includes both regional specialties and international dishes.</a:t>
            </a:r>
          </a:p>
          <a:p>
            <a:endParaRPr lang="en-US" dirty="0"/>
          </a:p>
        </p:txBody>
      </p:sp>
      <p:pic>
        <p:nvPicPr>
          <p:cNvPr id="4" name="Picture 3">
            <a:extLst>
              <a:ext uri="{FF2B5EF4-FFF2-40B4-BE49-F238E27FC236}">
                <a16:creationId xmlns:a16="http://schemas.microsoft.com/office/drawing/2014/main" id="{4BF51FEB-CC53-53E2-AA4E-C7E5297F2B38}"/>
              </a:ext>
            </a:extLst>
          </p:cNvPr>
          <p:cNvPicPr>
            <a:picLocks noChangeAspect="1"/>
          </p:cNvPicPr>
          <p:nvPr/>
        </p:nvPicPr>
        <p:blipFill>
          <a:blip r:embed="rId3"/>
          <a:stretch>
            <a:fillRect/>
          </a:stretch>
        </p:blipFill>
        <p:spPr>
          <a:xfrm>
            <a:off x="8138159" y="2507170"/>
            <a:ext cx="3870961" cy="2869502"/>
          </a:xfrm>
          <a:prstGeom prst="rect">
            <a:avLst/>
          </a:prstGeom>
        </p:spPr>
      </p:pic>
    </p:spTree>
    <p:extLst>
      <p:ext uri="{BB962C8B-B14F-4D97-AF65-F5344CB8AC3E}">
        <p14:creationId xmlns:p14="http://schemas.microsoft.com/office/powerpoint/2010/main" val="29925187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B40DB-A019-03A6-311C-49CF4075E869}"/>
              </a:ext>
            </a:extLst>
          </p:cNvPr>
          <p:cNvSpPr>
            <a:spLocks noGrp="1"/>
          </p:cNvSpPr>
          <p:nvPr>
            <p:ph type="title"/>
          </p:nvPr>
        </p:nvSpPr>
        <p:spPr/>
        <p:txBody>
          <a:bodyPr>
            <a:normAutofit fontScale="90000"/>
          </a:bodyPr>
          <a:lstStyle/>
          <a:p>
            <a:r>
              <a:rPr lang="en-US" sz="54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Guest service and facilities provided to guests</a:t>
            </a:r>
            <a:endParaRPr lang="en-US" dirty="0"/>
          </a:p>
        </p:txBody>
      </p:sp>
      <p:sp>
        <p:nvSpPr>
          <p:cNvPr id="3" name="Content Placeholder 2">
            <a:extLst>
              <a:ext uri="{FF2B5EF4-FFF2-40B4-BE49-F238E27FC236}">
                <a16:creationId xmlns:a16="http://schemas.microsoft.com/office/drawing/2014/main" id="{71D216E2-6198-9E1E-93F3-A673D8A6BE99}"/>
              </a:ext>
            </a:extLst>
          </p:cNvPr>
          <p:cNvSpPr>
            <a:spLocks noGrp="1"/>
          </p:cNvSpPr>
          <p:nvPr>
            <p:ph idx="1"/>
          </p:nvPr>
        </p:nvSpPr>
        <p:spPr>
          <a:xfrm>
            <a:off x="228601" y="2286000"/>
            <a:ext cx="7187184" cy="4023360"/>
          </a:xfrm>
        </p:spPr>
        <p:txBody>
          <a:bodyPr>
            <a:normAutofit fontScale="77500" lnSpcReduction="20000"/>
          </a:bodyPr>
          <a:lstStyle/>
          <a:p>
            <a:pPr marL="0" marR="0" algn="just">
              <a:lnSpc>
                <a:spcPct val="150000"/>
              </a:lnSpc>
              <a:spcBef>
                <a:spcPts val="1200"/>
              </a:spcBef>
              <a:spcAft>
                <a:spcPts val="0"/>
              </a:spcAft>
            </a:pPr>
            <a:endParaRPr lang="en-US" sz="32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Hilton Worldwide provides a variety of meeting and event facilities, including conference rooms, ballrooms, and audiovisual equipment. </a:t>
            </a:r>
          </a:p>
          <a:p>
            <a:pPr marL="342900" marR="0" lvl="0" indent="-342900" algn="just">
              <a:lnSpc>
                <a:spcPct val="150000"/>
              </a:lnSpc>
              <a:spcBef>
                <a:spcPts val="0"/>
              </a:spcBef>
              <a:spcAft>
                <a:spcPts val="0"/>
              </a:spcAft>
              <a:buFont typeface="Symbol" panose="05050102010706020507" pitchFamily="18" charset="2"/>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Hilton </a:t>
            </a: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Worldwide's</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hotels and resorts often have spas, swimming pools, and fitness facilities. In addition to the outdoor activities, visitors may also participate in yoga classes (</a:t>
            </a: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Pizam</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2020).</a:t>
            </a:r>
          </a:p>
          <a:p>
            <a:pPr marL="342900" marR="0" lvl="0" indent="-342900" algn="just">
              <a:lnSpc>
                <a:spcPct val="150000"/>
              </a:lnSpc>
              <a:spcBef>
                <a:spcPts val="0"/>
              </a:spcBef>
              <a:spcAft>
                <a:spcPts val="0"/>
              </a:spcAft>
              <a:buFont typeface="Symbol" panose="05050102010706020507" pitchFamily="18" charset="2"/>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Modern amenities provided by Hilton Worldwide include keyless room entry, mobile check-in, and high-speed internet, as well as digital concierge services.</a:t>
            </a:r>
          </a:p>
          <a:p>
            <a:endParaRPr lang="en-US" dirty="0"/>
          </a:p>
        </p:txBody>
      </p:sp>
      <p:pic>
        <p:nvPicPr>
          <p:cNvPr id="4" name="Picture 3">
            <a:extLst>
              <a:ext uri="{FF2B5EF4-FFF2-40B4-BE49-F238E27FC236}">
                <a16:creationId xmlns:a16="http://schemas.microsoft.com/office/drawing/2014/main" id="{02502343-27F1-A415-C513-4F8BABF14D2F}"/>
              </a:ext>
            </a:extLst>
          </p:cNvPr>
          <p:cNvPicPr>
            <a:picLocks noChangeAspect="1"/>
          </p:cNvPicPr>
          <p:nvPr/>
        </p:nvPicPr>
        <p:blipFill rotWithShape="1">
          <a:blip r:embed="rId3"/>
          <a:srcRect b="8333"/>
          <a:stretch/>
        </p:blipFill>
        <p:spPr>
          <a:xfrm>
            <a:off x="7582280" y="2779776"/>
            <a:ext cx="4042791" cy="2715768"/>
          </a:xfrm>
          <a:prstGeom prst="rect">
            <a:avLst/>
          </a:prstGeom>
        </p:spPr>
      </p:pic>
    </p:spTree>
    <p:extLst>
      <p:ext uri="{BB962C8B-B14F-4D97-AF65-F5344CB8AC3E}">
        <p14:creationId xmlns:p14="http://schemas.microsoft.com/office/powerpoint/2010/main" val="24490988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DE21B-C53F-3366-2177-52404E282518}"/>
              </a:ext>
            </a:extLst>
          </p:cNvPr>
          <p:cNvSpPr>
            <a:spLocks noGrp="1"/>
          </p:cNvSpPr>
          <p:nvPr>
            <p:ph type="title"/>
          </p:nvPr>
        </p:nvSpPr>
        <p:spPr/>
        <p:txBody>
          <a:bodyPr>
            <a:normAutofit/>
          </a:bodyPr>
          <a:lstStyle/>
          <a:p>
            <a:r>
              <a:rPr lang="en-US" sz="54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Role and function of guest service</a:t>
            </a:r>
            <a:endParaRPr lang="en-US" dirty="0"/>
          </a:p>
        </p:txBody>
      </p:sp>
      <p:sp>
        <p:nvSpPr>
          <p:cNvPr id="3" name="Content Placeholder 2">
            <a:extLst>
              <a:ext uri="{FF2B5EF4-FFF2-40B4-BE49-F238E27FC236}">
                <a16:creationId xmlns:a16="http://schemas.microsoft.com/office/drawing/2014/main" id="{5AB0FC5A-D3EE-136F-6DCF-B606FCC6A70B}"/>
              </a:ext>
            </a:extLst>
          </p:cNvPr>
          <p:cNvSpPr>
            <a:spLocks noGrp="1"/>
          </p:cNvSpPr>
          <p:nvPr>
            <p:ph idx="1"/>
          </p:nvPr>
        </p:nvSpPr>
        <p:spPr>
          <a:xfrm>
            <a:off x="310897" y="2286000"/>
            <a:ext cx="7040880" cy="4023360"/>
          </a:xfrm>
        </p:spPr>
        <p:txBody>
          <a:bodyPr>
            <a:normAutofit fontScale="47500" lnSpcReduction="20000"/>
          </a:bodyPr>
          <a:lstStyle/>
          <a:p>
            <a:pPr marL="0" marR="0" algn="just">
              <a:lnSpc>
                <a:spcPct val="150000"/>
              </a:lnSpc>
              <a:spcBef>
                <a:spcPts val="0"/>
              </a:spcBef>
              <a:spcAft>
                <a:spcPts val="800"/>
              </a:spcAft>
            </a:pPr>
            <a:r>
              <a:rPr lang="en-US" sz="2900" dirty="0">
                <a:effectLst/>
                <a:latin typeface="Times New Roman" panose="02020603050405020304" pitchFamily="18" charset="0"/>
                <a:ea typeface="Calibri" panose="020F0502020204030204" pitchFamily="34" charset="0"/>
                <a:cs typeface="Times New Roman" panose="02020603050405020304" pitchFamily="18" charset="0"/>
              </a:rPr>
              <a:t>Hilton Worldwide, like any other hotel chain, places a premium on providing excellent guest service. Hotel guests have high expectations for service and amenities, and their whole experience is largely determined by how well those needs are met (Lee,  Lee, and </a:t>
            </a:r>
            <a:r>
              <a:rPr lang="en-US" sz="2900" dirty="0" err="1">
                <a:effectLst/>
                <a:latin typeface="Times New Roman" panose="02020603050405020304" pitchFamily="18" charset="0"/>
                <a:ea typeface="Calibri" panose="020F0502020204030204" pitchFamily="34" charset="0"/>
                <a:cs typeface="Times New Roman" panose="02020603050405020304" pitchFamily="18" charset="0"/>
              </a:rPr>
              <a:t>Kandampully</a:t>
            </a:r>
            <a:r>
              <a:rPr lang="en-US" sz="2900" dirty="0">
                <a:effectLst/>
                <a:latin typeface="Times New Roman" panose="02020603050405020304" pitchFamily="18" charset="0"/>
                <a:ea typeface="Calibri" panose="020F0502020204030204" pitchFamily="34" charset="0"/>
                <a:cs typeface="Times New Roman" panose="02020603050405020304" pitchFamily="18" charset="0"/>
              </a:rPr>
              <a:t>, 2017). The following scenarios may illustrate the significance of guest services at Hilton Worldwide-</a:t>
            </a:r>
          </a:p>
          <a:p>
            <a:pPr marL="342900" marR="0" lvl="0" indent="-342900" algn="just">
              <a:lnSpc>
                <a:spcPct val="150000"/>
              </a:lnSpc>
              <a:spcBef>
                <a:spcPts val="0"/>
              </a:spcBef>
              <a:spcAft>
                <a:spcPts val="0"/>
              </a:spcAft>
              <a:buFont typeface="Symbol" panose="05050102010706020507" pitchFamily="18" charset="2"/>
              <a:buChar char=""/>
            </a:pPr>
            <a:r>
              <a:rPr lang="en-US" sz="2900" dirty="0">
                <a:effectLst/>
                <a:latin typeface="Times New Roman" panose="02020603050405020304" pitchFamily="18" charset="0"/>
                <a:ea typeface="Calibri" panose="020F0502020204030204" pitchFamily="34" charset="0"/>
                <a:cs typeface="Times New Roman" panose="02020603050405020304" pitchFamily="18" charset="0"/>
              </a:rPr>
              <a:t>The primary goal of guest services is to make each and every guest feel welcome and cared for throughout their stay. The satisfaction of hotel visitors is directly tied to the quality of service they get (Mia and Wong, 2019).</a:t>
            </a:r>
          </a:p>
          <a:p>
            <a:pPr marL="342900" marR="0" lvl="0" indent="-342900" algn="just">
              <a:lnSpc>
                <a:spcPct val="150000"/>
              </a:lnSpc>
              <a:spcBef>
                <a:spcPts val="0"/>
              </a:spcBef>
              <a:spcAft>
                <a:spcPts val="0"/>
              </a:spcAft>
              <a:buFont typeface="Symbol" panose="05050102010706020507" pitchFamily="18" charset="2"/>
              <a:buChar char=""/>
            </a:pPr>
            <a:r>
              <a:rPr lang="en-US" sz="2900" dirty="0">
                <a:effectLst/>
                <a:latin typeface="Times New Roman" panose="02020603050405020304" pitchFamily="18" charset="0"/>
                <a:ea typeface="Calibri" panose="020F0502020204030204" pitchFamily="34" charset="0"/>
                <a:cs typeface="Times New Roman" panose="02020603050405020304" pitchFamily="18" charset="0"/>
              </a:rPr>
              <a:t>Customers are more likely to return after receiving outstanding service. Happy guests are more likely to return to the same hotel and recommend it to friends and family. Hilton Worldwide extends its gratitude to repeat guests via the Hilton Honors reward program.</a:t>
            </a:r>
          </a:p>
          <a:p>
            <a:pPr marL="0" marR="0" algn="just">
              <a:lnSpc>
                <a:spcPct val="150000"/>
              </a:lnSpc>
              <a:spcBef>
                <a:spcPts val="0"/>
              </a:spcBef>
              <a:spcAft>
                <a:spcPts val="800"/>
              </a:spcAft>
            </a:pPr>
            <a:br>
              <a:rPr lang="en-US" sz="2400" kern="0" dirty="0">
                <a:effectLst/>
                <a:latin typeface="Times New Roman" panose="02020603050405020304" pitchFamily="18" charset="0"/>
                <a:ea typeface="Calibri" panose="020F0502020204030204" pitchFamily="34" charset="0"/>
              </a:rPr>
            </a:b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a:t>
            </a:r>
          </a:p>
          <a:p>
            <a:endParaRPr lang="en-US" dirty="0"/>
          </a:p>
        </p:txBody>
      </p:sp>
      <p:pic>
        <p:nvPicPr>
          <p:cNvPr id="4" name="Picture 3">
            <a:extLst>
              <a:ext uri="{FF2B5EF4-FFF2-40B4-BE49-F238E27FC236}">
                <a16:creationId xmlns:a16="http://schemas.microsoft.com/office/drawing/2014/main" id="{445D38F9-0E0D-A2E0-98E2-7CE3F30272F2}"/>
              </a:ext>
            </a:extLst>
          </p:cNvPr>
          <p:cNvPicPr>
            <a:picLocks noChangeAspect="1"/>
          </p:cNvPicPr>
          <p:nvPr/>
        </p:nvPicPr>
        <p:blipFill>
          <a:blip r:embed="rId3"/>
          <a:stretch>
            <a:fillRect/>
          </a:stretch>
        </p:blipFill>
        <p:spPr>
          <a:xfrm>
            <a:off x="7427404" y="2553843"/>
            <a:ext cx="4596956" cy="2891372"/>
          </a:xfrm>
          <a:prstGeom prst="rect">
            <a:avLst/>
          </a:prstGeom>
        </p:spPr>
      </p:pic>
    </p:spTree>
    <p:extLst>
      <p:ext uri="{BB962C8B-B14F-4D97-AF65-F5344CB8AC3E}">
        <p14:creationId xmlns:p14="http://schemas.microsoft.com/office/powerpoint/2010/main" val="12765693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04E51-2712-DE34-9662-4265222486E5}"/>
              </a:ext>
            </a:extLst>
          </p:cNvPr>
          <p:cNvSpPr>
            <a:spLocks noGrp="1"/>
          </p:cNvSpPr>
          <p:nvPr>
            <p:ph type="title"/>
          </p:nvPr>
        </p:nvSpPr>
        <p:spPr/>
        <p:txBody>
          <a:bodyPr/>
          <a:lstStyle/>
          <a:p>
            <a:r>
              <a:rPr kumimoji="0" lang="en-US" sz="5400" b="1" i="0" u="none" strike="noStrike" kern="0" cap="all" spc="100" normalizeH="0" baseline="0" noProof="0" dirty="0">
                <a:ln>
                  <a:noFill/>
                </a:ln>
                <a:solidFill>
                  <a:srgbClr val="2F5496"/>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Role and function of guest service</a:t>
            </a:r>
            <a:endParaRPr lang="en-US" dirty="0"/>
          </a:p>
        </p:txBody>
      </p:sp>
      <p:sp>
        <p:nvSpPr>
          <p:cNvPr id="3" name="Content Placeholder 2">
            <a:extLst>
              <a:ext uri="{FF2B5EF4-FFF2-40B4-BE49-F238E27FC236}">
                <a16:creationId xmlns:a16="http://schemas.microsoft.com/office/drawing/2014/main" id="{EA910139-AD36-D75E-0B1F-EEA0C239DF07}"/>
              </a:ext>
            </a:extLst>
          </p:cNvPr>
          <p:cNvSpPr>
            <a:spLocks noGrp="1"/>
          </p:cNvSpPr>
          <p:nvPr>
            <p:ph idx="1"/>
          </p:nvPr>
        </p:nvSpPr>
        <p:spPr>
          <a:xfrm>
            <a:off x="118873" y="2286000"/>
            <a:ext cx="7178040" cy="4023360"/>
          </a:xfrm>
        </p:spPr>
        <p:txBody>
          <a:bodyPr>
            <a:normAutofit fontScale="92500" lnSpcReduction="20000"/>
          </a:bodyPr>
          <a:lstStyle/>
          <a:p>
            <a:pPr marL="342900" marR="0" lvl="0" indent="-342900" algn="just">
              <a:lnSpc>
                <a:spcPct val="150000"/>
              </a:lnSpc>
              <a:spcBef>
                <a:spcPts val="0"/>
              </a:spcBef>
              <a:spcAft>
                <a:spcPts val="0"/>
              </a:spcAft>
              <a:buFont typeface="Symbol" panose="05050102010706020507" pitchFamily="18" charset="2"/>
              <a:buChar char=""/>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The level of service customers get at a hotel may make or break its reputation. Hilton </a:t>
            </a:r>
            <a:r>
              <a:rPr lang="en-US" sz="2000" dirty="0" err="1">
                <a:effectLst/>
                <a:latin typeface="Times New Roman" panose="02020603050405020304" pitchFamily="18" charset="0"/>
                <a:ea typeface="Calibri" panose="020F0502020204030204" pitchFamily="34" charset="0"/>
                <a:cs typeface="Times New Roman" panose="02020603050405020304" pitchFamily="18" charset="0"/>
              </a:rPr>
              <a:t>Worldwide's</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reputation as an industry leader is founded on the excellence of its guest services. </a:t>
            </a:r>
          </a:p>
          <a:p>
            <a:pPr marL="342900" marR="0" lvl="0" indent="-342900" algn="just">
              <a:lnSpc>
                <a:spcPct val="150000"/>
              </a:lnSpc>
              <a:spcBef>
                <a:spcPts val="0"/>
              </a:spcBef>
              <a:spcAft>
                <a:spcPts val="0"/>
              </a:spcAft>
              <a:buFont typeface="Symbol" panose="05050102010706020507" pitchFamily="18" charset="2"/>
              <a:buChar char=""/>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Today's hospitality market is very competitive, so hotels that go the extra mile for their visitors stand out. Because of their commitment to its customers, Hilton Worldwide has risen to the top of the hotel industry (Bitner, 2022).</a:t>
            </a:r>
          </a:p>
          <a:p>
            <a:pPr marL="342900" marR="0" lvl="0" indent="-342900" algn="just">
              <a:lnSpc>
                <a:spcPct val="150000"/>
              </a:lnSpc>
              <a:spcBef>
                <a:spcPts val="0"/>
              </a:spcBef>
              <a:spcAft>
                <a:spcPts val="800"/>
              </a:spcAft>
              <a:buFont typeface="Symbol" panose="05050102010706020507" pitchFamily="18" charset="2"/>
              <a:buChar char=""/>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The success of a hotel hinges on how well its staff takes care of its customers. If a visitor has a good time at a hotel, they are more likely to use the hotel's restaurants, spa, and activities.</a:t>
            </a:r>
          </a:p>
          <a:p>
            <a:endParaRPr lang="en-US" dirty="0"/>
          </a:p>
        </p:txBody>
      </p:sp>
      <p:pic>
        <p:nvPicPr>
          <p:cNvPr id="4" name="Picture 3">
            <a:extLst>
              <a:ext uri="{FF2B5EF4-FFF2-40B4-BE49-F238E27FC236}">
                <a16:creationId xmlns:a16="http://schemas.microsoft.com/office/drawing/2014/main" id="{0D4047CD-2B4A-504D-EFB3-F2BF404626E7}"/>
              </a:ext>
            </a:extLst>
          </p:cNvPr>
          <p:cNvPicPr>
            <a:picLocks noChangeAspect="1"/>
          </p:cNvPicPr>
          <p:nvPr/>
        </p:nvPicPr>
        <p:blipFill>
          <a:blip r:embed="rId3"/>
          <a:stretch>
            <a:fillRect/>
          </a:stretch>
        </p:blipFill>
        <p:spPr>
          <a:xfrm>
            <a:off x="7741729" y="2542413"/>
            <a:ext cx="3889439" cy="2788654"/>
          </a:xfrm>
          <a:prstGeom prst="rect">
            <a:avLst/>
          </a:prstGeom>
        </p:spPr>
      </p:pic>
    </p:spTree>
    <p:extLst>
      <p:ext uri="{BB962C8B-B14F-4D97-AF65-F5344CB8AC3E}">
        <p14:creationId xmlns:p14="http://schemas.microsoft.com/office/powerpoint/2010/main" val="40512801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45E0B-F73D-CB4B-2891-333583281966}"/>
              </a:ext>
            </a:extLst>
          </p:cNvPr>
          <p:cNvSpPr>
            <a:spLocks noGrp="1"/>
          </p:cNvSpPr>
          <p:nvPr>
            <p:ph type="title"/>
          </p:nvPr>
        </p:nvSpPr>
        <p:spPr/>
        <p:txBody>
          <a:bodyPr>
            <a:normAutofit/>
          </a:bodyPr>
          <a:lstStyle/>
          <a:p>
            <a:r>
              <a:rPr lang="en-US" sz="54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How hotels meet the guest expectations </a:t>
            </a:r>
            <a:endParaRPr lang="en-US" dirty="0"/>
          </a:p>
        </p:txBody>
      </p:sp>
      <p:sp>
        <p:nvSpPr>
          <p:cNvPr id="3" name="Content Placeholder 2">
            <a:extLst>
              <a:ext uri="{FF2B5EF4-FFF2-40B4-BE49-F238E27FC236}">
                <a16:creationId xmlns:a16="http://schemas.microsoft.com/office/drawing/2014/main" id="{3D5E5469-6660-1344-E146-4F882254D0EB}"/>
              </a:ext>
            </a:extLst>
          </p:cNvPr>
          <p:cNvSpPr>
            <a:spLocks noGrp="1"/>
          </p:cNvSpPr>
          <p:nvPr>
            <p:ph idx="1"/>
          </p:nvPr>
        </p:nvSpPr>
        <p:spPr>
          <a:xfrm>
            <a:off x="91441" y="2286000"/>
            <a:ext cx="6748272" cy="4636008"/>
          </a:xfrm>
        </p:spPr>
        <p:txBody>
          <a:bodyPr>
            <a:normAutofit fontScale="47500" lnSpcReduction="20000"/>
          </a:bodyPr>
          <a:lstStyle/>
          <a:p>
            <a:pPr marL="0" marR="0" algn="just">
              <a:lnSpc>
                <a:spcPct val="150000"/>
              </a:lnSpc>
              <a:spcBef>
                <a:spcPts val="0"/>
              </a:spcBef>
              <a:spcAft>
                <a:spcPts val="800"/>
              </a:spcAft>
            </a:pPr>
            <a:r>
              <a:rPr lang="en-US" sz="3400" dirty="0">
                <a:effectLst/>
                <a:latin typeface="Times New Roman" panose="02020603050405020304" pitchFamily="18" charset="0"/>
                <a:ea typeface="Calibri" panose="020F0502020204030204" pitchFamily="34" charset="0"/>
                <a:cs typeface="Times New Roman" panose="02020603050405020304" pitchFamily="18" charset="0"/>
              </a:rPr>
              <a:t>The success of a hotel depends on the staff's ability to make guests feel at ease. Hilton Worldwide values hospitality highly and has implemented a number of measures to guarantee that visitors of its properties will always have a memorable stay. Below are just a few instances in which Hilton </a:t>
            </a:r>
            <a:r>
              <a:rPr lang="en-US" sz="3400" dirty="0" err="1">
                <a:effectLst/>
                <a:latin typeface="Times New Roman" panose="02020603050405020304" pitchFamily="18" charset="0"/>
                <a:ea typeface="Calibri" panose="020F0502020204030204" pitchFamily="34" charset="0"/>
                <a:cs typeface="Times New Roman" panose="02020603050405020304" pitchFamily="18" charset="0"/>
              </a:rPr>
              <a:t>Worldwide's</a:t>
            </a:r>
            <a:r>
              <a:rPr lang="en-US" sz="3400" dirty="0">
                <a:effectLst/>
                <a:latin typeface="Times New Roman" panose="02020603050405020304" pitchFamily="18" charset="0"/>
                <a:ea typeface="Calibri" panose="020F0502020204030204" pitchFamily="34" charset="0"/>
                <a:cs typeface="Times New Roman" panose="02020603050405020304" pitchFamily="18" charset="0"/>
              </a:rPr>
              <a:t> service to guests has gone above and beyond what was expected.</a:t>
            </a:r>
          </a:p>
          <a:p>
            <a:pPr marL="342900" marR="0" lvl="0" indent="-342900" algn="just">
              <a:lnSpc>
                <a:spcPct val="150000"/>
              </a:lnSpc>
              <a:spcBef>
                <a:spcPts val="0"/>
              </a:spcBef>
              <a:spcAft>
                <a:spcPts val="0"/>
              </a:spcAft>
              <a:buFont typeface="+mj-lt"/>
              <a:buAutoNum type="arabicPeriod"/>
            </a:pPr>
            <a:r>
              <a:rPr lang="en-US" sz="3400" dirty="0">
                <a:effectLst/>
                <a:latin typeface="Times New Roman" panose="02020603050405020304" pitchFamily="18" charset="0"/>
                <a:ea typeface="Calibri" panose="020F0502020204030204" pitchFamily="34" charset="0"/>
                <a:cs typeface="Times New Roman" panose="02020603050405020304" pitchFamily="18" charset="0"/>
              </a:rPr>
              <a:t>Providing excellent hospitality is crucial to having satisfied visitors. Because of its commitment to excellent service, Hilton Worldwide has risen to the top of the hospitality industry (Paras and </a:t>
            </a:r>
            <a:r>
              <a:rPr lang="en-US" sz="3400" dirty="0" err="1">
                <a:effectLst/>
                <a:latin typeface="Times New Roman" panose="02020603050405020304" pitchFamily="18" charset="0"/>
                <a:ea typeface="Calibri" panose="020F0502020204030204" pitchFamily="34" charset="0"/>
                <a:cs typeface="Times New Roman" panose="02020603050405020304" pitchFamily="18" charset="0"/>
              </a:rPr>
              <a:t>Kevas</a:t>
            </a:r>
            <a:r>
              <a:rPr lang="en-US" sz="3400" dirty="0">
                <a:effectLst/>
                <a:latin typeface="Times New Roman" panose="02020603050405020304" pitchFamily="18" charset="0"/>
                <a:ea typeface="Calibri" panose="020F0502020204030204" pitchFamily="34" charset="0"/>
                <a:cs typeface="Times New Roman" panose="02020603050405020304" pitchFamily="18" charset="0"/>
              </a:rPr>
              <a:t>, 2019).</a:t>
            </a:r>
          </a:p>
          <a:p>
            <a:pPr marL="342900" marR="0" lvl="0" indent="-342900" algn="just">
              <a:lnSpc>
                <a:spcPct val="150000"/>
              </a:lnSpc>
              <a:spcBef>
                <a:spcPts val="0"/>
              </a:spcBef>
              <a:spcAft>
                <a:spcPts val="0"/>
              </a:spcAft>
              <a:buFont typeface="+mj-lt"/>
              <a:buAutoNum type="arabicPeriod"/>
            </a:pPr>
            <a:r>
              <a:rPr lang="en-US" sz="3400" dirty="0">
                <a:effectLst/>
                <a:latin typeface="Times New Roman" panose="02020603050405020304" pitchFamily="18" charset="0"/>
                <a:ea typeface="Calibri" panose="020F0502020204030204" pitchFamily="34" charset="0"/>
                <a:cs typeface="Times New Roman" panose="02020603050405020304" pitchFamily="18" charset="0"/>
              </a:rPr>
              <a:t>Hospitality plays an important role in building and maintaining a hotel's reputation. Hilton Worldwide has achieved global prominence because to its unwavering commitment to hospitality.</a:t>
            </a:r>
          </a:p>
          <a:p>
            <a:pPr marL="342900" marR="0" lvl="0" indent="-342900" algn="just">
              <a:lnSpc>
                <a:spcPct val="150000"/>
              </a:lnSpc>
              <a:spcBef>
                <a:spcPts val="0"/>
              </a:spcBef>
              <a:spcAft>
                <a:spcPts val="0"/>
              </a:spcAft>
              <a:buFont typeface="+mj-lt"/>
              <a:buAutoNum type="arabicPeriod"/>
            </a:pPr>
            <a:r>
              <a:rPr lang="en-US" sz="3400" dirty="0">
                <a:effectLst/>
                <a:latin typeface="Times New Roman" panose="02020603050405020304" pitchFamily="18" charset="0"/>
                <a:ea typeface="Calibri" panose="020F0502020204030204" pitchFamily="34" charset="0"/>
                <a:cs typeface="Times New Roman" panose="02020603050405020304" pitchFamily="18" charset="0"/>
              </a:rPr>
              <a:t>A positive client experience might encourage repeat visits. Happy guests are more likely to return to the same hotel and recommend it to friends and family. Hilton </a:t>
            </a:r>
            <a:r>
              <a:rPr lang="en-US" sz="3400" dirty="0" err="1">
                <a:effectLst/>
                <a:latin typeface="Times New Roman" panose="02020603050405020304" pitchFamily="18" charset="0"/>
                <a:ea typeface="Calibri" panose="020F0502020204030204" pitchFamily="34" charset="0"/>
                <a:cs typeface="Times New Roman" panose="02020603050405020304" pitchFamily="18" charset="0"/>
              </a:rPr>
              <a:t>Worldwide's</a:t>
            </a:r>
            <a:r>
              <a:rPr lang="en-US" sz="3400" dirty="0">
                <a:effectLst/>
                <a:latin typeface="Times New Roman" panose="02020603050405020304" pitchFamily="18" charset="0"/>
                <a:ea typeface="Calibri" panose="020F0502020204030204" pitchFamily="34" charset="0"/>
                <a:cs typeface="Times New Roman" panose="02020603050405020304" pitchFamily="18" charset="0"/>
              </a:rPr>
              <a:t> commitment to hospitality.</a:t>
            </a:r>
          </a:p>
          <a:p>
            <a:endParaRPr lang="en-US" dirty="0"/>
          </a:p>
        </p:txBody>
      </p:sp>
      <p:pic>
        <p:nvPicPr>
          <p:cNvPr id="4" name="Picture 3">
            <a:extLst>
              <a:ext uri="{FF2B5EF4-FFF2-40B4-BE49-F238E27FC236}">
                <a16:creationId xmlns:a16="http://schemas.microsoft.com/office/drawing/2014/main" id="{088A4703-F8F2-DC82-5321-F6E652A8360F}"/>
              </a:ext>
            </a:extLst>
          </p:cNvPr>
          <p:cNvPicPr>
            <a:picLocks noChangeAspect="1"/>
          </p:cNvPicPr>
          <p:nvPr/>
        </p:nvPicPr>
        <p:blipFill>
          <a:blip r:embed="rId3"/>
          <a:stretch>
            <a:fillRect/>
          </a:stretch>
        </p:blipFill>
        <p:spPr>
          <a:xfrm>
            <a:off x="7308928" y="2767467"/>
            <a:ext cx="4048095" cy="2694666"/>
          </a:xfrm>
          <a:prstGeom prst="rect">
            <a:avLst/>
          </a:prstGeom>
        </p:spPr>
      </p:pic>
    </p:spTree>
    <p:extLst>
      <p:ext uri="{BB962C8B-B14F-4D97-AF65-F5344CB8AC3E}">
        <p14:creationId xmlns:p14="http://schemas.microsoft.com/office/powerpoint/2010/main" val="42496159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26FC9-4C44-1C4A-64C6-B3952C35D0E4}"/>
              </a:ext>
            </a:extLst>
          </p:cNvPr>
          <p:cNvSpPr>
            <a:spLocks noGrp="1"/>
          </p:cNvSpPr>
          <p:nvPr>
            <p:ph type="title"/>
          </p:nvPr>
        </p:nvSpPr>
        <p:spPr/>
        <p:txBody>
          <a:bodyPr>
            <a:normAutofit/>
          </a:bodyPr>
          <a:lstStyle/>
          <a:p>
            <a:r>
              <a:rPr lang="en-US" sz="54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How hotels meet the guest expectations </a:t>
            </a:r>
            <a:endParaRPr lang="en-US" dirty="0"/>
          </a:p>
        </p:txBody>
      </p:sp>
      <p:sp>
        <p:nvSpPr>
          <p:cNvPr id="3" name="Content Placeholder 2">
            <a:extLst>
              <a:ext uri="{FF2B5EF4-FFF2-40B4-BE49-F238E27FC236}">
                <a16:creationId xmlns:a16="http://schemas.microsoft.com/office/drawing/2014/main" id="{0369B68B-CB2C-1B2B-4964-94F8E83CF6A2}"/>
              </a:ext>
            </a:extLst>
          </p:cNvPr>
          <p:cNvSpPr>
            <a:spLocks noGrp="1"/>
          </p:cNvSpPr>
          <p:nvPr>
            <p:ph idx="1"/>
          </p:nvPr>
        </p:nvSpPr>
        <p:spPr>
          <a:xfrm>
            <a:off x="219457" y="2286000"/>
            <a:ext cx="6803136" cy="4023360"/>
          </a:xfrm>
        </p:spPr>
        <p:txBody>
          <a:bodyPr>
            <a:normAutofit fontScale="77500" lnSpcReduction="20000"/>
          </a:bodyPr>
          <a:lstStyle/>
          <a:p>
            <a:pPr marL="0" marR="0" algn="just">
              <a:lnSpc>
                <a:spcPct val="150000"/>
              </a:lnSpc>
              <a:spcBef>
                <a:spcPts val="0"/>
              </a:spcBef>
              <a:spcAft>
                <a:spcPts val="800"/>
              </a:spcAf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Hilton Worldwide has made several measures to fulfill or go above and beyond the needs of its guests.</a:t>
            </a:r>
          </a:p>
          <a:p>
            <a:pPr marL="342900" marR="0" lvl="0" indent="-342900" algn="just">
              <a:lnSpc>
                <a:spcPct val="150000"/>
              </a:lnSpc>
              <a:spcBef>
                <a:spcPts val="0"/>
              </a:spcBef>
              <a:spcAft>
                <a:spcPts val="0"/>
              </a:spcAft>
              <a:buFont typeface="+mj-lt"/>
              <a:buAutoNum type="arabicPeriod"/>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Hilton Worldwide is committed to creating unique and memorable stays for each of its guests. The staff is trained to put themselves in the shoes of visitors and meet their needs as well as possible.</a:t>
            </a:r>
          </a:p>
          <a:p>
            <a:pPr marL="342900" marR="0" lvl="0" indent="-342900" algn="just">
              <a:lnSpc>
                <a:spcPct val="150000"/>
              </a:lnSpc>
              <a:spcBef>
                <a:spcPts val="0"/>
              </a:spcBef>
              <a:spcAft>
                <a:spcPts val="0"/>
              </a:spcAft>
              <a:buFont typeface="+mj-lt"/>
              <a:buAutoNum type="arabicPeriod"/>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Guestrooms at Hilton Worldwide properties have modern amenities including smartphone check-in and keyless admittance, as well as high-speed internet access and digital concierge services (</a:t>
            </a:r>
            <a:r>
              <a:rPr lang="en-US" sz="2000" dirty="0" err="1">
                <a:effectLst/>
                <a:latin typeface="Times New Roman" panose="02020603050405020304" pitchFamily="18" charset="0"/>
                <a:ea typeface="Calibri" panose="020F0502020204030204" pitchFamily="34" charset="0"/>
                <a:cs typeface="Times New Roman" panose="02020603050405020304" pitchFamily="18" charset="0"/>
              </a:rPr>
              <a:t>Inbakumar</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and Jackson, 2016).</a:t>
            </a:r>
          </a:p>
          <a:p>
            <a:pPr marL="342900" marR="0" lvl="0" indent="-342900" algn="just">
              <a:lnSpc>
                <a:spcPct val="150000"/>
              </a:lnSpc>
              <a:spcBef>
                <a:spcPts val="0"/>
              </a:spcBef>
              <a:spcAft>
                <a:spcPts val="0"/>
              </a:spcAft>
              <a:buFont typeface="+mj-lt"/>
              <a:buAutoNum type="arabicPeriod"/>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Hilton </a:t>
            </a:r>
            <a:r>
              <a:rPr lang="en-US" sz="2000" dirty="0" err="1">
                <a:effectLst/>
                <a:latin typeface="Times New Roman" panose="02020603050405020304" pitchFamily="18" charset="0"/>
                <a:ea typeface="Calibri" panose="020F0502020204030204" pitchFamily="34" charset="0"/>
                <a:cs typeface="Times New Roman" panose="02020603050405020304" pitchFamily="18" charset="0"/>
              </a:rPr>
              <a:t>Worldwide's</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hotels and resorts give guests with personalized local experiences that allow them to immerse themselves in the local culture and enjoy the best the region has to offer (Lashley, 2020).</a:t>
            </a:r>
          </a:p>
          <a:p>
            <a:endParaRPr lang="en-US" dirty="0"/>
          </a:p>
        </p:txBody>
      </p:sp>
      <p:pic>
        <p:nvPicPr>
          <p:cNvPr id="4" name="Picture 3">
            <a:extLst>
              <a:ext uri="{FF2B5EF4-FFF2-40B4-BE49-F238E27FC236}">
                <a16:creationId xmlns:a16="http://schemas.microsoft.com/office/drawing/2014/main" id="{C8F7F4D3-7708-BB23-96D3-27EDECB71A67}"/>
              </a:ext>
            </a:extLst>
          </p:cNvPr>
          <p:cNvPicPr>
            <a:picLocks noChangeAspect="1"/>
          </p:cNvPicPr>
          <p:nvPr/>
        </p:nvPicPr>
        <p:blipFill>
          <a:blip r:embed="rId3"/>
          <a:stretch>
            <a:fillRect/>
          </a:stretch>
        </p:blipFill>
        <p:spPr>
          <a:xfrm>
            <a:off x="7552181" y="2584894"/>
            <a:ext cx="4196759" cy="2782634"/>
          </a:xfrm>
          <a:prstGeom prst="rect">
            <a:avLst/>
          </a:prstGeom>
        </p:spPr>
      </p:pic>
    </p:spTree>
    <p:extLst>
      <p:ext uri="{BB962C8B-B14F-4D97-AF65-F5344CB8AC3E}">
        <p14:creationId xmlns:p14="http://schemas.microsoft.com/office/powerpoint/2010/main" val="10982969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293D1-F156-360F-EDC5-533D5C0EB24D}"/>
              </a:ext>
            </a:extLst>
          </p:cNvPr>
          <p:cNvSpPr>
            <a:spLocks noGrp="1"/>
          </p:cNvSpPr>
          <p:nvPr>
            <p:ph type="title"/>
          </p:nvPr>
        </p:nvSpPr>
        <p:spPr/>
        <p:txBody>
          <a:bodyPr/>
          <a:lstStyle/>
          <a:p>
            <a:r>
              <a:rPr lang="en-US" sz="54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Conclusion </a:t>
            </a:r>
            <a:endParaRPr lang="en-US" dirty="0"/>
          </a:p>
        </p:txBody>
      </p:sp>
      <p:sp>
        <p:nvSpPr>
          <p:cNvPr id="3" name="Content Placeholder 2">
            <a:extLst>
              <a:ext uri="{FF2B5EF4-FFF2-40B4-BE49-F238E27FC236}">
                <a16:creationId xmlns:a16="http://schemas.microsoft.com/office/drawing/2014/main" id="{7E149666-D816-4058-53A4-4CA5CA84CE32}"/>
              </a:ext>
            </a:extLst>
          </p:cNvPr>
          <p:cNvSpPr>
            <a:spLocks noGrp="1"/>
          </p:cNvSpPr>
          <p:nvPr>
            <p:ph idx="1"/>
          </p:nvPr>
        </p:nvSpPr>
        <p:spPr>
          <a:xfrm>
            <a:off x="1" y="2286000"/>
            <a:ext cx="7388352" cy="4023360"/>
          </a:xfrm>
        </p:spPr>
        <p:txBody>
          <a:bodyPr>
            <a:normAutofit fontScale="70000" lnSpcReduction="20000"/>
          </a:bodyPr>
          <a:lstStyle/>
          <a:p>
            <a:pPr marL="0" marR="0" algn="just">
              <a:lnSpc>
                <a:spcPct val="150000"/>
              </a:lnSpc>
              <a:spcBef>
                <a:spcPts val="0"/>
              </a:spcBef>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Overall, Hilton Worldwide is dependent on its service, hospitality, and guest services units. </a:t>
            </a:r>
          </a:p>
          <a:p>
            <a:pPr marL="0" marR="0" algn="just">
              <a:lnSpc>
                <a:spcPct val="150000"/>
              </a:lnSpc>
              <a:spcBef>
                <a:spcPts val="0"/>
              </a:spcBef>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The company's commitment to offering exceptional service to each and every customer has earned it a superb reputation in the hospitality sector. </a:t>
            </a:r>
          </a:p>
          <a:p>
            <a:pPr marL="0" marR="0" algn="just">
              <a:lnSpc>
                <a:spcPct val="150000"/>
              </a:lnSpc>
              <a:spcBef>
                <a:spcPts val="0"/>
              </a:spcBef>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The company's dedication is evident in its focus on individualized attention, implementation of state-of-the-art technology, provision of exciting local excursions, and promotion of internal training and education opportunities. </a:t>
            </a:r>
          </a:p>
          <a:p>
            <a:pPr marL="0" marR="0" algn="just">
              <a:lnSpc>
                <a:spcPct val="150000"/>
              </a:lnSpc>
              <a:spcBef>
                <a:spcPts val="0"/>
              </a:spcBef>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One of the key reasons for Hilton </a:t>
            </a: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Worldwide's</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success is the company's commitment to hospitality. </a:t>
            </a:r>
            <a:endParaRPr lang="en-US" dirty="0"/>
          </a:p>
        </p:txBody>
      </p:sp>
      <p:pic>
        <p:nvPicPr>
          <p:cNvPr id="4" name="Picture 3">
            <a:extLst>
              <a:ext uri="{FF2B5EF4-FFF2-40B4-BE49-F238E27FC236}">
                <a16:creationId xmlns:a16="http://schemas.microsoft.com/office/drawing/2014/main" id="{E4B44858-9825-CD52-75BC-95132C7DE659}"/>
              </a:ext>
            </a:extLst>
          </p:cNvPr>
          <p:cNvPicPr>
            <a:picLocks noChangeAspect="1"/>
          </p:cNvPicPr>
          <p:nvPr/>
        </p:nvPicPr>
        <p:blipFill>
          <a:blip r:embed="rId3"/>
          <a:stretch>
            <a:fillRect/>
          </a:stretch>
        </p:blipFill>
        <p:spPr>
          <a:xfrm>
            <a:off x="7607807" y="293179"/>
            <a:ext cx="4305439" cy="2404301"/>
          </a:xfrm>
          <a:prstGeom prst="rect">
            <a:avLst/>
          </a:prstGeom>
        </p:spPr>
      </p:pic>
      <p:pic>
        <p:nvPicPr>
          <p:cNvPr id="5" name="Picture 4">
            <a:extLst>
              <a:ext uri="{FF2B5EF4-FFF2-40B4-BE49-F238E27FC236}">
                <a16:creationId xmlns:a16="http://schemas.microsoft.com/office/drawing/2014/main" id="{6148C038-C275-7E9C-9569-9346F6B5481A}"/>
              </a:ext>
            </a:extLst>
          </p:cNvPr>
          <p:cNvPicPr>
            <a:picLocks noChangeAspect="1"/>
          </p:cNvPicPr>
          <p:nvPr/>
        </p:nvPicPr>
        <p:blipFill>
          <a:blip r:embed="rId4"/>
          <a:stretch>
            <a:fillRect/>
          </a:stretch>
        </p:blipFill>
        <p:spPr>
          <a:xfrm>
            <a:off x="8167090" y="2989517"/>
            <a:ext cx="3048000" cy="3061145"/>
          </a:xfrm>
          <a:prstGeom prst="rect">
            <a:avLst/>
          </a:prstGeom>
        </p:spPr>
      </p:pic>
    </p:spTree>
    <p:extLst>
      <p:ext uri="{BB962C8B-B14F-4D97-AF65-F5344CB8AC3E}">
        <p14:creationId xmlns:p14="http://schemas.microsoft.com/office/powerpoint/2010/main" val="1134395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10B0E-3554-E487-11D2-D570160CDE6D}"/>
              </a:ext>
            </a:extLst>
          </p:cNvPr>
          <p:cNvSpPr>
            <a:spLocks noGrp="1"/>
          </p:cNvSpPr>
          <p:nvPr>
            <p:ph type="title"/>
          </p:nvPr>
        </p:nvSpPr>
        <p:spPr/>
        <p:txBody>
          <a:bodyPr/>
          <a:lstStyle/>
          <a:p>
            <a:r>
              <a:rPr lang="en-US" sz="54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References </a:t>
            </a:r>
            <a:endParaRPr lang="en-US" dirty="0"/>
          </a:p>
        </p:txBody>
      </p:sp>
      <p:sp>
        <p:nvSpPr>
          <p:cNvPr id="3" name="Content Placeholder 2">
            <a:extLst>
              <a:ext uri="{FF2B5EF4-FFF2-40B4-BE49-F238E27FC236}">
                <a16:creationId xmlns:a16="http://schemas.microsoft.com/office/drawing/2014/main" id="{FC4D33EB-A351-A8EE-4837-A834646FA853}"/>
              </a:ext>
            </a:extLst>
          </p:cNvPr>
          <p:cNvSpPr>
            <a:spLocks noGrp="1"/>
          </p:cNvSpPr>
          <p:nvPr>
            <p:ph idx="1"/>
          </p:nvPr>
        </p:nvSpPr>
        <p:spPr/>
        <p:txBody>
          <a:bodyPr>
            <a:normAutofit fontScale="32500" lnSpcReduction="20000"/>
          </a:bodyPr>
          <a:lstStyle/>
          <a:p>
            <a:pPr marL="342900" marR="0" lvl="0" indent="-342900" algn="just">
              <a:lnSpc>
                <a:spcPct val="150000"/>
              </a:lnSpc>
              <a:spcBef>
                <a:spcPts val="0"/>
              </a:spcBef>
              <a:spcAft>
                <a:spcPts val="800"/>
              </a:spcAft>
              <a:buFont typeface="+mj-lt"/>
              <a:buAutoNum type="arabicPeriod"/>
              <a:tabLst>
                <a:tab pos="457200" algn="l"/>
              </a:tabLst>
            </a:pP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Kandampully</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J., and </a:t>
            </a: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Solnet</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D. (2015). Service quality in the tourism and hospitality industry: A review of literature on its importance and implications. International </a:t>
            </a:r>
            <a:r>
              <a:rPr lang="en-US" sz="2400" i="1" dirty="0">
                <a:effectLst/>
                <a:latin typeface="Times New Roman" panose="02020603050405020304" pitchFamily="18" charset="0"/>
                <a:ea typeface="Calibri" panose="020F0502020204030204" pitchFamily="34" charset="0"/>
                <a:cs typeface="Times New Roman" panose="02020603050405020304" pitchFamily="18" charset="0"/>
              </a:rPr>
              <a:t>Journal of Quality and Service Sciences</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7(1/2), 90-105.</a:t>
            </a:r>
          </a:p>
          <a:p>
            <a:pPr marL="342900" marR="0" lvl="0" indent="-342900" algn="just">
              <a:lnSpc>
                <a:spcPct val="150000"/>
              </a:lnSpc>
              <a:spcBef>
                <a:spcPts val="0"/>
              </a:spcBef>
              <a:spcAft>
                <a:spcPts val="800"/>
              </a:spcAft>
              <a:buFont typeface="+mj-lt"/>
              <a:buAutoNum type="arabicPeriod"/>
              <a:tabLst>
                <a:tab pos="457200" algn="l"/>
              </a:tabLs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Choi, J., and Chu, R. (2021). Determinants of hotel guests’ satisfaction and repeat patronage in the Hong Kong hotel industry. </a:t>
            </a:r>
            <a:r>
              <a:rPr lang="en-US" sz="24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Hospitality Management</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20(3), 277-297.</a:t>
            </a:r>
          </a:p>
          <a:p>
            <a:pPr marL="342900" marR="0" lvl="0" indent="-342900" algn="just">
              <a:lnSpc>
                <a:spcPct val="150000"/>
              </a:lnSpc>
              <a:spcBef>
                <a:spcPts val="0"/>
              </a:spcBef>
              <a:spcAft>
                <a:spcPts val="800"/>
              </a:spcAft>
              <a:buFont typeface="+mj-lt"/>
              <a:buAutoNum type="arabicPeriod"/>
              <a:tabLst>
                <a:tab pos="457200" algn="l"/>
              </a:tabLst>
            </a:pP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Inbakumar</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A., and Jackson, M. (2016). A study of the factors influencing customer satisfaction and efficiency in contact centers: The combined effect. </a:t>
            </a:r>
            <a:r>
              <a:rPr lang="en-US" sz="24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Service Industry Management,</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17(3), 236-252.</a:t>
            </a:r>
          </a:p>
          <a:p>
            <a:pPr marL="342900" marR="0" lvl="0" indent="-342900" algn="just">
              <a:lnSpc>
                <a:spcPct val="150000"/>
              </a:lnSpc>
              <a:spcBef>
                <a:spcPts val="0"/>
              </a:spcBef>
              <a:spcAft>
                <a:spcPts val="800"/>
              </a:spcAft>
              <a:buFont typeface="+mj-lt"/>
              <a:buAutoNum type="arabicPeriod"/>
              <a:tabLst>
                <a:tab pos="457200" algn="l"/>
              </a:tabLs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Lashley, C. (2020). Employee empowerment in the hospitality industry: A strategic approach. </a:t>
            </a:r>
            <a:r>
              <a:rPr lang="en-US" sz="24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Contemporary Hospitality Management</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12(6), 309-315.</a:t>
            </a:r>
          </a:p>
          <a:p>
            <a:pPr marL="342900" marR="0" lvl="0" indent="-342900" algn="just">
              <a:lnSpc>
                <a:spcPct val="150000"/>
              </a:lnSpc>
              <a:spcBef>
                <a:spcPts val="0"/>
              </a:spcBef>
              <a:spcAft>
                <a:spcPts val="800"/>
              </a:spcAft>
              <a:buFont typeface="+mj-lt"/>
              <a:buAutoNum type="arabicPeriod"/>
              <a:tabLst>
                <a:tab pos="457200" algn="l"/>
              </a:tabLst>
            </a:pP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Paraskevas</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A. (2019). </a:t>
            </a:r>
            <a:r>
              <a:rPr lang="en-US" sz="2400" i="1" dirty="0">
                <a:effectLst/>
                <a:latin typeface="Times New Roman" panose="02020603050405020304" pitchFamily="18" charset="0"/>
                <a:ea typeface="Calibri" panose="020F0502020204030204" pitchFamily="34" charset="0"/>
                <a:cs typeface="Times New Roman" panose="02020603050405020304" pitchFamily="18" charset="0"/>
              </a:rPr>
              <a:t>Handbook of Hospitality Operations and IT</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Routledge.</a:t>
            </a:r>
          </a:p>
          <a:p>
            <a:pPr marL="342900" marR="0" lvl="0" indent="-342900" algn="just">
              <a:lnSpc>
                <a:spcPct val="150000"/>
              </a:lnSpc>
              <a:spcBef>
                <a:spcPts val="0"/>
              </a:spcBef>
              <a:spcAft>
                <a:spcPts val="800"/>
              </a:spcAft>
              <a:buFont typeface="+mj-lt"/>
              <a:buAutoNum type="arabicPeriod"/>
              <a:tabLst>
                <a:tab pos="457200" algn="l"/>
              </a:tabLs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Lockwood, A., and Jones, P. (2021). </a:t>
            </a:r>
            <a:r>
              <a:rPr lang="en-US" sz="2400" i="1" dirty="0">
                <a:effectLst/>
                <a:latin typeface="Times New Roman" panose="02020603050405020304" pitchFamily="18" charset="0"/>
                <a:ea typeface="Calibri" panose="020F0502020204030204" pitchFamily="34" charset="0"/>
                <a:cs typeface="Times New Roman" panose="02020603050405020304" pitchFamily="18" charset="0"/>
              </a:rPr>
              <a:t>Hotel housekeeping: Operations and management</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John Wiley and Sons.</a:t>
            </a:r>
          </a:p>
          <a:p>
            <a:pPr marL="342900" marR="0" lvl="0" indent="-342900" algn="just">
              <a:lnSpc>
                <a:spcPct val="150000"/>
              </a:lnSpc>
              <a:spcBef>
                <a:spcPts val="0"/>
              </a:spcBef>
              <a:spcAft>
                <a:spcPts val="800"/>
              </a:spcAft>
              <a:buFont typeface="+mj-lt"/>
              <a:buAutoNum type="arabicPeriod"/>
              <a:tabLst>
                <a:tab pos="457200" algn="l"/>
              </a:tabLs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Bitner, M. J. (2022). </a:t>
            </a: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Servicescapes</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The impact of physical surroundings on customers and employees. </a:t>
            </a:r>
            <a:r>
              <a:rPr lang="en-US" sz="2400" i="1" dirty="0">
                <a:effectLst/>
                <a:latin typeface="Times New Roman" panose="02020603050405020304" pitchFamily="18" charset="0"/>
                <a:ea typeface="Calibri" panose="020F0502020204030204" pitchFamily="34" charset="0"/>
                <a:cs typeface="Times New Roman" panose="02020603050405020304" pitchFamily="18" charset="0"/>
              </a:rPr>
              <a:t>Journal of Marketing</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56(2), 57-71.</a:t>
            </a:r>
          </a:p>
          <a:p>
            <a:pPr marL="342900" marR="0" lvl="0" indent="-342900" algn="just">
              <a:lnSpc>
                <a:spcPct val="150000"/>
              </a:lnSpc>
              <a:spcBef>
                <a:spcPts val="0"/>
              </a:spcBef>
              <a:spcAft>
                <a:spcPts val="800"/>
              </a:spcAft>
              <a:buFont typeface="+mj-lt"/>
              <a:buAutoNum type="arabicPeriod"/>
              <a:tabLst>
                <a:tab pos="457200" algn="l"/>
              </a:tabLs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Lee, S., Lee, S., and </a:t>
            </a: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Kandampully</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J. (2017). The influence of a hotel’s physical environment on guests’ emotions and behaviors. </a:t>
            </a:r>
            <a:r>
              <a:rPr lang="en-US" sz="24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Contemporary Hospitality Management,</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29(7), 1891-1910.</a:t>
            </a:r>
          </a:p>
          <a:p>
            <a:pPr marL="342900" marR="0" lvl="0" indent="-342900" algn="just">
              <a:lnSpc>
                <a:spcPct val="150000"/>
              </a:lnSpc>
              <a:spcBef>
                <a:spcPts val="0"/>
              </a:spcBef>
              <a:spcAft>
                <a:spcPts val="800"/>
              </a:spcAft>
              <a:buFont typeface="+mj-lt"/>
              <a:buAutoNum type="arabicPeriod"/>
              <a:tabLst>
                <a:tab pos="457200" algn="l"/>
              </a:tabLs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Miao, L., and Wong, I. A. (2019). Assessing the importance of luxury hotel attributes: A comparison between Chinese and international travelers. </a:t>
            </a:r>
            <a:r>
              <a:rPr lang="en-US" sz="24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Hospitality Management</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80, 66-75.</a:t>
            </a:r>
          </a:p>
          <a:p>
            <a:pPr marL="342900" marR="0" lvl="0" indent="-342900" algn="just">
              <a:lnSpc>
                <a:spcPct val="150000"/>
              </a:lnSpc>
              <a:spcBef>
                <a:spcPts val="0"/>
              </a:spcBef>
              <a:spcAft>
                <a:spcPts val="800"/>
              </a:spcAft>
              <a:buFont typeface="+mj-lt"/>
              <a:buAutoNum type="arabicPeriod"/>
              <a:tabLst>
                <a:tab pos="457200" algn="l"/>
              </a:tabLs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Zhang, X., and Cai, L. A. (2018). Brand reputation and customer satisfaction in the hotel industry: A comparative study of international tourists and domestic tourists in China. </a:t>
            </a:r>
            <a:r>
              <a:rPr lang="en-US" sz="2400" i="1" dirty="0">
                <a:effectLst/>
                <a:latin typeface="Times New Roman" panose="02020603050405020304" pitchFamily="18" charset="0"/>
                <a:ea typeface="Calibri" panose="020F0502020204030204" pitchFamily="34" charset="0"/>
                <a:cs typeface="Times New Roman" panose="02020603050405020304" pitchFamily="18" charset="0"/>
              </a:rPr>
              <a:t>Journal of Destination Marketing and Management</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7, 24-31.</a:t>
            </a:r>
          </a:p>
          <a:p>
            <a:pPr marL="342900" marR="0" lvl="0" indent="-342900" algn="just">
              <a:lnSpc>
                <a:spcPct val="150000"/>
              </a:lnSpc>
              <a:spcBef>
                <a:spcPts val="0"/>
              </a:spcBef>
              <a:spcAft>
                <a:spcPts val="800"/>
              </a:spcAft>
              <a:buFont typeface="+mj-lt"/>
              <a:buAutoNum type="arabicPeriod"/>
              <a:tabLst>
                <a:tab pos="457200" algn="l"/>
              </a:tabLs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Murphy, J. (2019). </a:t>
            </a:r>
            <a:r>
              <a:rPr lang="en-US" sz="2400" i="1" dirty="0">
                <a:effectLst/>
                <a:latin typeface="Times New Roman" panose="02020603050405020304" pitchFamily="18" charset="0"/>
                <a:ea typeface="Calibri" panose="020F0502020204030204" pitchFamily="34" charset="0"/>
                <a:cs typeface="Times New Roman" panose="02020603050405020304" pitchFamily="18" charset="0"/>
              </a:rPr>
              <a:t>Customer service in the hospitality industry</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Routledge.</a:t>
            </a:r>
          </a:p>
          <a:p>
            <a:pPr marL="342900" marR="0" lvl="0" indent="-342900" algn="just">
              <a:lnSpc>
                <a:spcPct val="150000"/>
              </a:lnSpc>
              <a:spcBef>
                <a:spcPts val="0"/>
              </a:spcBef>
              <a:spcAft>
                <a:spcPts val="800"/>
              </a:spcAft>
              <a:buFont typeface="+mj-lt"/>
              <a:buAutoNum type="arabicPeriod"/>
              <a:tabLst>
                <a:tab pos="457200" algn="l"/>
              </a:tabLst>
            </a:pP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Pizam</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A. (2020). </a:t>
            </a:r>
            <a:r>
              <a:rPr lang="en-US" sz="2400" i="1" dirty="0">
                <a:effectLst/>
                <a:latin typeface="Times New Roman" panose="02020603050405020304" pitchFamily="18" charset="0"/>
                <a:ea typeface="Calibri" panose="020F0502020204030204" pitchFamily="34" charset="0"/>
                <a:cs typeface="Times New Roman" panose="02020603050405020304" pitchFamily="18" charset="0"/>
              </a:rPr>
              <a:t>International encyclopedia of hospitality management.</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Elsevier Butterworth-Heinemann.</a:t>
            </a:r>
          </a:p>
          <a:p>
            <a:endParaRPr lang="en-US" dirty="0"/>
          </a:p>
        </p:txBody>
      </p:sp>
    </p:spTree>
    <p:extLst>
      <p:ext uri="{BB962C8B-B14F-4D97-AF65-F5344CB8AC3E}">
        <p14:creationId xmlns:p14="http://schemas.microsoft.com/office/powerpoint/2010/main" val="109028259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19</TotalTime>
  <Words>4393</Words>
  <Application>Microsoft Office PowerPoint</Application>
  <PresentationFormat>Widescreen</PresentationFormat>
  <Paragraphs>157</Paragraphs>
  <Slides>13</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Arial</vt:lpstr>
      <vt:lpstr>Calibri</vt:lpstr>
      <vt:lpstr>Symbol</vt:lpstr>
      <vt:lpstr>Times New Roman</vt:lpstr>
      <vt:lpstr>Tw Cen MT</vt:lpstr>
      <vt:lpstr>Tw Cen MT Condensed</vt:lpstr>
      <vt:lpstr>Wingdings 3</vt:lpstr>
      <vt:lpstr>Integral</vt:lpstr>
      <vt:lpstr>BMIH4003 Hospitality and Guest Services</vt:lpstr>
      <vt:lpstr>Contents</vt:lpstr>
      <vt:lpstr>Introduction </vt:lpstr>
      <vt:lpstr>Hilton World-wide’s target customers </vt:lpstr>
      <vt:lpstr>Hilton World-wide’s target customers </vt:lpstr>
      <vt:lpstr>Guest service and facilities provided to guests </vt:lpstr>
      <vt:lpstr>Guest service and facilities provided to guests</vt:lpstr>
      <vt:lpstr>Role and function of guest service</vt:lpstr>
      <vt:lpstr>Role and function of guest service</vt:lpstr>
      <vt:lpstr>How hotels meet the guest expectations </vt:lpstr>
      <vt:lpstr>How hotels meet the guest expectations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BMIH4003 Hospitality and Guest Services</dc:title>
  <dc:creator>raiana rashed</dc:creator>
  <cp:lastModifiedBy>raiana rashed</cp:lastModifiedBy>
  <cp:revision>1</cp:revision>
  <dcterms:created xsi:type="dcterms:W3CDTF">2023-05-14T15:49:11Z</dcterms:created>
  <dcterms:modified xsi:type="dcterms:W3CDTF">2023-05-14T16:08:14Z</dcterms:modified>
</cp:coreProperties>
</file>