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78" r:id="rId3"/>
    <p:sldId id="298" r:id="rId4"/>
    <p:sldId id="271" r:id="rId5"/>
    <p:sldId id="292" r:id="rId6"/>
    <p:sldId id="272" r:id="rId7"/>
    <p:sldId id="293" r:id="rId8"/>
    <p:sldId id="273" r:id="rId9"/>
    <p:sldId id="274" r:id="rId10"/>
    <p:sldId id="294" r:id="rId11"/>
    <p:sldId id="262" r:id="rId12"/>
    <p:sldId id="263" r:id="rId13"/>
    <p:sldId id="279" r:id="rId14"/>
    <p:sldId id="280" r:id="rId15"/>
    <p:sldId id="297" r:id="rId16"/>
    <p:sldId id="264" r:id="rId17"/>
    <p:sldId id="295" r:id="rId18"/>
    <p:sldId id="281" r:id="rId19"/>
    <p:sldId id="268" r:id="rId20"/>
    <p:sldId id="296" r:id="rId21"/>
    <p:sldId id="265" r:id="rId22"/>
    <p:sldId id="270" r:id="rId23"/>
    <p:sldId id="282" r:id="rId24"/>
    <p:sldId id="283" r:id="rId25"/>
    <p:sldId id="284" r:id="rId26"/>
    <p:sldId id="266" r:id="rId27"/>
    <p:sldId id="267" r:id="rId28"/>
    <p:sldId id="269" r:id="rId29"/>
    <p:sldId id="287" r:id="rId30"/>
    <p:sldId id="288" r:id="rId31"/>
    <p:sldId id="299" r:id="rId32"/>
    <p:sldId id="261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95" d="100"/>
          <a:sy n="95" d="100"/>
        </p:scale>
        <p:origin x="99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re Desta" userId="db32a065-b9b8-4ebb-ab66-dfd77adf959e" providerId="ADAL" clId="{EE17E4B4-FF8C-46D8-849A-4357CA226832}"/>
    <pc:docChg chg="custSel modSld">
      <pc:chgData name="Amare Desta" userId="db32a065-b9b8-4ebb-ab66-dfd77adf959e" providerId="ADAL" clId="{EE17E4B4-FF8C-46D8-849A-4357CA226832}" dt="2022-06-21T18:50:55.607" v="4" actId="20577"/>
      <pc:docMkLst>
        <pc:docMk/>
      </pc:docMkLst>
      <pc:sldChg chg="modSp mod">
        <pc:chgData name="Amare Desta" userId="db32a065-b9b8-4ebb-ab66-dfd77adf959e" providerId="ADAL" clId="{EE17E4B4-FF8C-46D8-849A-4357CA226832}" dt="2022-06-21T18:50:55.607" v="4" actId="20577"/>
        <pc:sldMkLst>
          <pc:docMk/>
          <pc:sldMk cId="0" sldId="277"/>
        </pc:sldMkLst>
        <pc:spChg chg="mod">
          <ac:chgData name="Amare Desta" userId="db32a065-b9b8-4ebb-ab66-dfd77adf959e" providerId="ADAL" clId="{EE17E4B4-FF8C-46D8-849A-4357CA226832}" dt="2022-06-21T18:50:55.607" v="4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BA842B-1F80-4640-8E9F-AD4099A3CF50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39E274-1842-4435-8C24-27C71A39874A}">
      <dgm:prSet custT="1"/>
      <dgm:spPr/>
      <dgm:t>
        <a:bodyPr/>
        <a:lstStyle/>
        <a:p>
          <a:r>
            <a:rPr lang="en-GB" sz="2200" dirty="0" err="1"/>
            <a:t>Constructionism</a:t>
          </a:r>
          <a:endParaRPr lang="en-GB" sz="2200" dirty="0"/>
        </a:p>
      </dgm:t>
    </dgm:pt>
    <dgm:pt modelId="{0272531E-7663-4EA4-BDCF-ABE4E75D3236}" type="parTrans" cxnId="{C7AF5AAD-C4BF-4253-94B4-1328D38074B7}">
      <dgm:prSet/>
      <dgm:spPr/>
      <dgm:t>
        <a:bodyPr/>
        <a:lstStyle/>
        <a:p>
          <a:endParaRPr lang="en-GB"/>
        </a:p>
      </dgm:t>
    </dgm:pt>
    <dgm:pt modelId="{472F4A17-227B-4923-9380-0CE19B3D0CDE}" type="sibTrans" cxnId="{C7AF5AAD-C4BF-4253-94B4-1328D38074B7}">
      <dgm:prSet/>
      <dgm:spPr/>
      <dgm:t>
        <a:bodyPr/>
        <a:lstStyle/>
        <a:p>
          <a:endParaRPr lang="en-GB"/>
        </a:p>
      </dgm:t>
    </dgm:pt>
    <dgm:pt modelId="{7D28CCBB-25A1-4126-A2AE-348F76C3A5C2}">
      <dgm:prSet custT="1"/>
      <dgm:spPr/>
      <dgm:t>
        <a:bodyPr/>
        <a:lstStyle/>
        <a:p>
          <a:r>
            <a:rPr lang="en-GB" sz="2200" dirty="0"/>
            <a:t>Positivism</a:t>
          </a:r>
        </a:p>
      </dgm:t>
    </dgm:pt>
    <dgm:pt modelId="{5FB77223-99EA-4694-9E4B-5AC590AA4DAD}" type="parTrans" cxnId="{3C005397-88E3-4121-8D18-D41F4759D8F5}">
      <dgm:prSet/>
      <dgm:spPr/>
      <dgm:t>
        <a:bodyPr/>
        <a:lstStyle/>
        <a:p>
          <a:endParaRPr lang="en-GB"/>
        </a:p>
      </dgm:t>
    </dgm:pt>
    <dgm:pt modelId="{0950E999-300C-4458-9A5C-3441A2869FC4}" type="sibTrans" cxnId="{3C005397-88E3-4121-8D18-D41F4759D8F5}">
      <dgm:prSet/>
      <dgm:spPr/>
      <dgm:t>
        <a:bodyPr/>
        <a:lstStyle/>
        <a:p>
          <a:endParaRPr lang="en-GB"/>
        </a:p>
      </dgm:t>
    </dgm:pt>
    <dgm:pt modelId="{14BCB0A6-A893-4D74-A245-87FE05C00740}">
      <dgm:prSet custT="1"/>
      <dgm:spPr/>
      <dgm:t>
        <a:bodyPr/>
        <a:lstStyle/>
        <a:p>
          <a:r>
            <a:rPr lang="en-GB" sz="2200" dirty="0"/>
            <a:t>Engaged</a:t>
          </a:r>
        </a:p>
      </dgm:t>
    </dgm:pt>
    <dgm:pt modelId="{42B247F1-7DC7-4C85-83F9-D15D3D810457}" type="parTrans" cxnId="{F2BD748F-524C-454A-915B-AD2B70A81361}">
      <dgm:prSet/>
      <dgm:spPr/>
      <dgm:t>
        <a:bodyPr/>
        <a:lstStyle/>
        <a:p>
          <a:endParaRPr lang="en-GB"/>
        </a:p>
      </dgm:t>
    </dgm:pt>
    <dgm:pt modelId="{6F492514-063B-4017-BAA3-D1B1E4CF3DDE}" type="sibTrans" cxnId="{F2BD748F-524C-454A-915B-AD2B70A81361}">
      <dgm:prSet/>
      <dgm:spPr/>
      <dgm:t>
        <a:bodyPr/>
        <a:lstStyle/>
        <a:p>
          <a:endParaRPr lang="en-GB"/>
        </a:p>
      </dgm:t>
    </dgm:pt>
    <dgm:pt modelId="{4AC90F5F-1894-48D4-B136-1FBEE2862607}">
      <dgm:prSet phldrT="[Text]" custT="1"/>
      <dgm:spPr/>
      <dgm:t>
        <a:bodyPr/>
        <a:lstStyle/>
        <a:p>
          <a:r>
            <a:rPr lang="en-GB" sz="2200" dirty="0"/>
            <a:t>Detached</a:t>
          </a:r>
        </a:p>
      </dgm:t>
    </dgm:pt>
    <dgm:pt modelId="{C81C5718-57F6-4378-943C-E056CEED8882}" type="sibTrans" cxnId="{3B0D68B5-E5E6-49FB-A5F1-3C9F758FD658}">
      <dgm:prSet/>
      <dgm:spPr/>
      <dgm:t>
        <a:bodyPr/>
        <a:lstStyle/>
        <a:p>
          <a:endParaRPr lang="en-GB"/>
        </a:p>
      </dgm:t>
    </dgm:pt>
    <dgm:pt modelId="{83057BB9-7F66-4695-9791-8C4BB5F05AA8}" type="parTrans" cxnId="{3B0D68B5-E5E6-49FB-A5F1-3C9F758FD658}">
      <dgm:prSet/>
      <dgm:spPr/>
      <dgm:t>
        <a:bodyPr/>
        <a:lstStyle/>
        <a:p>
          <a:endParaRPr lang="en-GB"/>
        </a:p>
      </dgm:t>
    </dgm:pt>
    <dgm:pt modelId="{40A09262-A154-4722-8A31-1D4984603081}" type="pres">
      <dgm:prSet presAssocID="{E5BA842B-1F80-4640-8E9F-AD4099A3CF50}" presName="matrix" presStyleCnt="0">
        <dgm:presLayoutVars>
          <dgm:chMax val="1"/>
          <dgm:dir/>
          <dgm:resizeHandles val="exact"/>
        </dgm:presLayoutVars>
      </dgm:prSet>
      <dgm:spPr/>
    </dgm:pt>
    <dgm:pt modelId="{12C30C62-1BB2-4EA6-9A71-27781E3A2BE8}" type="pres">
      <dgm:prSet presAssocID="{E5BA842B-1F80-4640-8E9F-AD4099A3CF50}" presName="axisShape" presStyleLbl="bgShp" presStyleIdx="0" presStyleCnt="1" custAng="0" custScaleX="53374" custScaleY="49808" custLinFactNeighborX="2723" custLinFactNeighborY="-5655"/>
      <dgm:spPr/>
    </dgm:pt>
    <dgm:pt modelId="{97AA493D-221D-4A47-ABFB-F5158A36D32C}" type="pres">
      <dgm:prSet presAssocID="{E5BA842B-1F80-4640-8E9F-AD4099A3CF50}" presName="rect1" presStyleLbl="node1" presStyleIdx="0" presStyleCnt="4" custScaleX="119311" custScaleY="31572" custLinFactNeighborX="63403" custLinFactNeighborY="-35460">
        <dgm:presLayoutVars>
          <dgm:chMax val="0"/>
          <dgm:chPref val="0"/>
          <dgm:bulletEnabled val="1"/>
        </dgm:presLayoutVars>
      </dgm:prSet>
      <dgm:spPr/>
    </dgm:pt>
    <dgm:pt modelId="{D68D4D06-9CA1-4137-A3DC-EA93BDCFCCC7}" type="pres">
      <dgm:prSet presAssocID="{E5BA842B-1F80-4640-8E9F-AD4099A3CF50}" presName="rect2" presStyleLbl="node1" presStyleIdx="1" presStyleCnt="4" custScaleX="164973" custScaleY="29743" custLinFactX="2039" custLinFactNeighborX="100000" custLinFactNeighborY="43018">
        <dgm:presLayoutVars>
          <dgm:chMax val="0"/>
          <dgm:chPref val="0"/>
          <dgm:bulletEnabled val="1"/>
        </dgm:presLayoutVars>
      </dgm:prSet>
      <dgm:spPr/>
    </dgm:pt>
    <dgm:pt modelId="{7311E7C6-EAE8-470D-93A1-848797F1A34C}" type="pres">
      <dgm:prSet presAssocID="{E5BA842B-1F80-4640-8E9F-AD4099A3CF50}" presName="rect3" presStyleLbl="node1" presStyleIdx="2" presStyleCnt="4" custScaleX="118427" custScaleY="29828" custLinFactNeighborX="-62130" custLinFactNeighborY="-74485">
        <dgm:presLayoutVars>
          <dgm:chMax val="0"/>
          <dgm:chPref val="0"/>
          <dgm:bulletEnabled val="1"/>
        </dgm:presLayoutVars>
      </dgm:prSet>
      <dgm:spPr/>
    </dgm:pt>
    <dgm:pt modelId="{1AA0FBE9-296B-4C53-839E-04F6D894179F}" type="pres">
      <dgm:prSet presAssocID="{E5BA842B-1F80-4640-8E9F-AD4099A3CF50}" presName="rect4" presStyleLbl="node1" presStyleIdx="3" presStyleCnt="4" custScaleX="117544" custScaleY="29828" custLinFactNeighborX="-53548" custLinFactNeighborY="14990">
        <dgm:presLayoutVars>
          <dgm:chMax val="0"/>
          <dgm:chPref val="0"/>
          <dgm:bulletEnabled val="1"/>
        </dgm:presLayoutVars>
      </dgm:prSet>
      <dgm:spPr/>
    </dgm:pt>
  </dgm:ptLst>
  <dgm:cxnLst>
    <dgm:cxn modelId="{F2BD748F-524C-454A-915B-AD2B70A81361}" srcId="{E5BA842B-1F80-4640-8E9F-AD4099A3CF50}" destId="{14BCB0A6-A893-4D74-A245-87FE05C00740}" srcOrd="3" destOrd="0" parTransId="{42B247F1-7DC7-4C85-83F9-D15D3D810457}" sibTransId="{6F492514-063B-4017-BAA3-D1B1E4CF3DDE}"/>
    <dgm:cxn modelId="{3C005397-88E3-4121-8D18-D41F4759D8F5}" srcId="{E5BA842B-1F80-4640-8E9F-AD4099A3CF50}" destId="{7D28CCBB-25A1-4126-A2AE-348F76C3A5C2}" srcOrd="2" destOrd="0" parTransId="{5FB77223-99EA-4694-9E4B-5AC590AA4DAD}" sibTransId="{0950E999-300C-4458-9A5C-3441A2869FC4}"/>
    <dgm:cxn modelId="{DCD914A5-D259-4253-8CC2-8A4CF37935B0}" type="presOf" srcId="{4AC90F5F-1894-48D4-B136-1FBEE2862607}" destId="{97AA493D-221D-4A47-ABFB-F5158A36D32C}" srcOrd="0" destOrd="0" presId="urn:microsoft.com/office/officeart/2005/8/layout/matrix2"/>
    <dgm:cxn modelId="{C7AF5AAD-C4BF-4253-94B4-1328D38074B7}" srcId="{E5BA842B-1F80-4640-8E9F-AD4099A3CF50}" destId="{A039E274-1842-4435-8C24-27C71A39874A}" srcOrd="1" destOrd="0" parTransId="{0272531E-7663-4EA4-BDCF-ABE4E75D3236}" sibTransId="{472F4A17-227B-4923-9380-0CE19B3D0CDE}"/>
    <dgm:cxn modelId="{3B0D68B5-E5E6-49FB-A5F1-3C9F758FD658}" srcId="{E5BA842B-1F80-4640-8E9F-AD4099A3CF50}" destId="{4AC90F5F-1894-48D4-B136-1FBEE2862607}" srcOrd="0" destOrd="0" parTransId="{83057BB9-7F66-4695-9791-8C4BB5F05AA8}" sibTransId="{C81C5718-57F6-4378-943C-E056CEED8882}"/>
    <dgm:cxn modelId="{92E63FB6-ED0C-4740-AFB6-0D138FC57950}" type="presOf" srcId="{A039E274-1842-4435-8C24-27C71A39874A}" destId="{D68D4D06-9CA1-4137-A3DC-EA93BDCFCCC7}" srcOrd="0" destOrd="0" presId="urn:microsoft.com/office/officeart/2005/8/layout/matrix2"/>
    <dgm:cxn modelId="{139A0DCD-4703-43F9-900C-1AAF941CA427}" type="presOf" srcId="{E5BA842B-1F80-4640-8E9F-AD4099A3CF50}" destId="{40A09262-A154-4722-8A31-1D4984603081}" srcOrd="0" destOrd="0" presId="urn:microsoft.com/office/officeart/2005/8/layout/matrix2"/>
    <dgm:cxn modelId="{B5F34EDD-0F88-4AA6-A6B8-A7500D96F317}" type="presOf" srcId="{14BCB0A6-A893-4D74-A245-87FE05C00740}" destId="{1AA0FBE9-296B-4C53-839E-04F6D894179F}" srcOrd="0" destOrd="0" presId="urn:microsoft.com/office/officeart/2005/8/layout/matrix2"/>
    <dgm:cxn modelId="{75242CF1-44AC-45BA-BCCD-5CC264AB46A8}" type="presOf" srcId="{7D28CCBB-25A1-4126-A2AE-348F76C3A5C2}" destId="{7311E7C6-EAE8-470D-93A1-848797F1A34C}" srcOrd="0" destOrd="0" presId="urn:microsoft.com/office/officeart/2005/8/layout/matrix2"/>
    <dgm:cxn modelId="{798B4EC3-AFBF-4E48-A82C-8638387700B7}" type="presParOf" srcId="{40A09262-A154-4722-8A31-1D4984603081}" destId="{12C30C62-1BB2-4EA6-9A71-27781E3A2BE8}" srcOrd="0" destOrd="0" presId="urn:microsoft.com/office/officeart/2005/8/layout/matrix2"/>
    <dgm:cxn modelId="{D4A790C7-E366-47AD-AAAE-A56EDB3A59C6}" type="presParOf" srcId="{40A09262-A154-4722-8A31-1D4984603081}" destId="{97AA493D-221D-4A47-ABFB-F5158A36D32C}" srcOrd="1" destOrd="0" presId="urn:microsoft.com/office/officeart/2005/8/layout/matrix2"/>
    <dgm:cxn modelId="{C795EDA0-6CF0-49E6-BD4C-2BEC4F50B09F}" type="presParOf" srcId="{40A09262-A154-4722-8A31-1D4984603081}" destId="{D68D4D06-9CA1-4137-A3DC-EA93BDCFCCC7}" srcOrd="2" destOrd="0" presId="urn:microsoft.com/office/officeart/2005/8/layout/matrix2"/>
    <dgm:cxn modelId="{CA18F91E-145C-4813-96CB-5D4ADD0F44E3}" type="presParOf" srcId="{40A09262-A154-4722-8A31-1D4984603081}" destId="{7311E7C6-EAE8-470D-93A1-848797F1A34C}" srcOrd="3" destOrd="0" presId="urn:microsoft.com/office/officeart/2005/8/layout/matrix2"/>
    <dgm:cxn modelId="{23F8F58A-6D30-496E-8A46-1D6504793291}" type="presParOf" srcId="{40A09262-A154-4722-8A31-1D4984603081}" destId="{1AA0FBE9-296B-4C53-839E-04F6D894179F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30C62-1BB2-4EA6-9A71-27781E3A2BE8}">
      <dsp:nvSpPr>
        <dsp:cNvPr id="0" name=""/>
        <dsp:cNvSpPr/>
      </dsp:nvSpPr>
      <dsp:spPr>
        <a:xfrm>
          <a:off x="2868337" y="739104"/>
          <a:ext cx="2011121" cy="187675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A493D-221D-4A47-ABFB-F5158A36D32C}">
      <dsp:nvSpPr>
        <dsp:cNvPr id="0" name=""/>
        <dsp:cNvSpPr/>
      </dsp:nvSpPr>
      <dsp:spPr>
        <a:xfrm>
          <a:off x="2942303" y="232710"/>
          <a:ext cx="1798245" cy="475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Detached</a:t>
          </a:r>
        </a:p>
      </dsp:txBody>
      <dsp:txXfrm>
        <a:off x="2965532" y="255939"/>
        <a:ext cx="1751787" cy="429392"/>
      </dsp:txXfrm>
    </dsp:sp>
    <dsp:sp modelId="{D68D4D06-9CA1-4137-A3DC-EA93BDCFCCC7}">
      <dsp:nvSpPr>
        <dsp:cNvPr id="0" name=""/>
        <dsp:cNvSpPr/>
      </dsp:nvSpPr>
      <dsp:spPr>
        <a:xfrm>
          <a:off x="4951465" y="1429307"/>
          <a:ext cx="2486459" cy="448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/>
            <a:t>Constructionism</a:t>
          </a:r>
          <a:endParaRPr lang="en-GB" sz="2200" kern="1200" dirty="0"/>
        </a:p>
      </dsp:txBody>
      <dsp:txXfrm>
        <a:off x="4973348" y="1451190"/>
        <a:ext cx="2442693" cy="404518"/>
      </dsp:txXfrm>
    </dsp:sp>
    <dsp:sp modelId="{7311E7C6-EAE8-470D-93A1-848797F1A34C}">
      <dsp:nvSpPr>
        <dsp:cNvPr id="0" name=""/>
        <dsp:cNvSpPr/>
      </dsp:nvSpPr>
      <dsp:spPr>
        <a:xfrm>
          <a:off x="1056941" y="1428622"/>
          <a:ext cx="1784922" cy="449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Positivism</a:t>
          </a:r>
        </a:p>
      </dsp:txBody>
      <dsp:txXfrm>
        <a:off x="1078887" y="1450568"/>
        <a:ext cx="1741030" cy="405673"/>
      </dsp:txXfrm>
    </dsp:sp>
    <dsp:sp modelId="{1AA0FBE9-296B-4C53-839E-04F6D894179F}">
      <dsp:nvSpPr>
        <dsp:cNvPr id="0" name=""/>
        <dsp:cNvSpPr/>
      </dsp:nvSpPr>
      <dsp:spPr>
        <a:xfrm>
          <a:off x="2963893" y="2777182"/>
          <a:ext cx="1771613" cy="449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Engaged</a:t>
          </a:r>
        </a:p>
      </dsp:txBody>
      <dsp:txXfrm>
        <a:off x="2985839" y="2799128"/>
        <a:ext cx="1727721" cy="405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40D633D-00BA-423B-A4D3-F2C89782065A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5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0F26BE-733F-4166-84DB-0953015FC633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804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405757-E5A9-4987-AD0D-AD70A16FA454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674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57F004-8672-474F-92B7-C2EED64BFF2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373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57F004-8672-474F-92B7-C2EED64BFF2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541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7F91F25-2978-4466-A1E8-ABC3ACC15CE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30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F87B8F-BE23-44DE-A470-7DC5D64718D7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776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F87B8F-BE23-44DE-A470-7DC5D64718D7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350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DA47E6B-3B10-492B-A159-A4313139C0F9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825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66E008-3C52-486E-9489-E8A091439BA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721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0025F5-0257-4C60-B7A7-C2FD4804B0AB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368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5C4865-7410-410A-A3FD-E0832199DB59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68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D1CEED0-666F-4B41-9D79-B6AAC3DD7F32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2125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91A9F2-EF34-4ACA-AB0D-134949D5DC77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057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21/06/2022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837133" y="336545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71600" y="1412776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Converting Research into Practice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US" b="1" dirty="0">
                <a:solidFill>
                  <a:schemeClr val="accent2"/>
                </a:solidFill>
              </a:rPr>
              <a:t>The philosophy of Business Administration / Management Research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0" y="1196752"/>
            <a:ext cx="8964488" cy="4152952"/>
          </a:xfrm>
        </p:spPr>
        <p:txBody>
          <a:bodyPr/>
          <a:lstStyle/>
          <a:p>
            <a:r>
              <a:rPr lang="en-GB" altLang="en-US" sz="2400" dirty="0"/>
              <a:t>To offer the tree as a metaphor as a way of explaining philosophical and methodological aspects of research and its processes </a:t>
            </a:r>
          </a:p>
          <a:p>
            <a:r>
              <a:rPr lang="en-GB" altLang="en-US" sz="2400" dirty="0"/>
              <a:t>To understand the different philosophical assumptions ‘hidden’ beneath management research, and to appreciate the strengths and weaknesses of each</a:t>
            </a:r>
          </a:p>
          <a:p>
            <a:r>
              <a:rPr lang="en-GB" altLang="en-US" sz="2400" dirty="0"/>
              <a:t>To appreciate how different philosophical assumptions influence criteria for judging research quality</a:t>
            </a:r>
          </a:p>
          <a:p>
            <a:r>
              <a:rPr lang="en-GB" altLang="en-US" sz="2400" dirty="0"/>
              <a:t>To enable readers to surface and identify DBA candidates their own philosophical assumptions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0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Learning objectives</a:t>
            </a:r>
            <a:endParaRPr lang="en-US" dirty="0">
              <a:solidFill>
                <a:srgbClr val="0118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401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899517"/>
            <a:ext cx="8496944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Ingredients of Administration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and Management Research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 </a:t>
            </a:r>
          </a:p>
        </p:txBody>
      </p:sp>
      <p:pic>
        <p:nvPicPr>
          <p:cNvPr id="53251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9" t="22107" r="17317" b="9057"/>
          <a:stretch/>
        </p:blipFill>
        <p:spPr>
          <a:xfrm>
            <a:off x="1475656" y="2204864"/>
            <a:ext cx="6624736" cy="3168352"/>
          </a:xfrm>
        </p:spPr>
      </p:pic>
    </p:spTree>
    <p:extLst>
      <p:ext uri="{BB962C8B-B14F-4D97-AF65-F5344CB8AC3E}">
        <p14:creationId xmlns:p14="http://schemas.microsoft.com/office/powerpoint/2010/main" val="3034448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21648"/>
            <a:ext cx="7886700" cy="64807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11893"/>
                </a:solidFill>
              </a:rPr>
              <a:t>Scholarship</a:t>
            </a:r>
            <a:br>
              <a:rPr lang="en-GB" dirty="0"/>
            </a:br>
            <a:endParaRPr lang="en-GB" sz="27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64704"/>
            <a:ext cx="8640960" cy="4734006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GB" dirty="0"/>
              <a:t>Scholarly work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Recognised by others working in a similar area</a:t>
            </a:r>
          </a:p>
          <a:p>
            <a:pPr>
              <a:spcBef>
                <a:spcPts val="0"/>
              </a:spcBef>
            </a:pPr>
            <a:r>
              <a:rPr lang="en-GB" dirty="0"/>
              <a:t>Original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Takes a different angle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Adopts a different methodology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Provides a different explanation</a:t>
            </a:r>
          </a:p>
          <a:p>
            <a:pPr>
              <a:spcBef>
                <a:spcPts val="0"/>
              </a:spcBef>
            </a:pPr>
            <a:r>
              <a:rPr lang="en-GB" dirty="0"/>
              <a:t>Situated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Is located with knowledge of other literatures</a:t>
            </a:r>
          </a:p>
          <a:p>
            <a:pPr>
              <a:spcBef>
                <a:spcPts val="0"/>
              </a:spcBef>
            </a:pPr>
            <a:r>
              <a:rPr lang="en-GB" dirty="0"/>
              <a:t>Critically reflexive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other literatures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its own limitations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the theories generated</a:t>
            </a:r>
          </a:p>
        </p:txBody>
      </p:sp>
    </p:spTree>
    <p:extLst>
      <p:ext uri="{BB962C8B-B14F-4D97-AF65-F5344CB8AC3E}">
        <p14:creationId xmlns:p14="http://schemas.microsoft.com/office/powerpoint/2010/main" val="4024933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360" y="1052736"/>
            <a:ext cx="8329414" cy="444597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Logically consistent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Is not internally contradictory</a:t>
            </a:r>
          </a:p>
          <a:p>
            <a:r>
              <a:rPr lang="en-GB" dirty="0">
                <a:solidFill>
                  <a:srgbClr val="FF0000"/>
                </a:solidFill>
              </a:rPr>
              <a:t>Methodologically coherent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Methods and data collection and analysis support the aims and objectives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Offers a critically informed rationale for the selection of particular methods</a:t>
            </a:r>
          </a:p>
          <a:p>
            <a:r>
              <a:rPr lang="en-GB" dirty="0"/>
              <a:t>Synthesis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/>
              <a:t>Provides a synthesis of theory and data</a:t>
            </a:r>
          </a:p>
          <a:p>
            <a:r>
              <a:rPr lang="en-GB" dirty="0"/>
              <a:t>Audience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/>
              <a:t>Addresses primarily an academic rather than a practitioner audience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512" y="92771"/>
            <a:ext cx="8329414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11893"/>
                </a:solidFill>
              </a:rPr>
              <a:t>Scholarship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58397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862" y="9068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What does a project contain?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558" y="1155174"/>
            <a:ext cx="7886700" cy="454765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Contribution to knowledge/improved understanding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Pattern recognition?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Establishment of some </a:t>
            </a:r>
            <a:r>
              <a:rPr lang="en-GB" dirty="0" err="1"/>
              <a:t>generalisable</a:t>
            </a:r>
            <a:r>
              <a:rPr lang="en-GB" dirty="0"/>
              <a:t> principles?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Realism in relation to a defined context (problem set)?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Results that can be replicated ? </a:t>
            </a:r>
          </a:p>
          <a:p>
            <a:r>
              <a:rPr lang="en-GB" dirty="0"/>
              <a:t>Training and learning through the research process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Experimenting/developing  a methodology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Learning about how to be ‘scientific’ which comes from not from what is studied but rather  the assumptions made and the methodological approach adopted</a:t>
            </a:r>
          </a:p>
        </p:txBody>
      </p:sp>
    </p:spTree>
    <p:extLst>
      <p:ext uri="{BB962C8B-B14F-4D97-AF65-F5344CB8AC3E}">
        <p14:creationId xmlns:p14="http://schemas.microsoft.com/office/powerpoint/2010/main" val="755618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866" y="1761669"/>
            <a:ext cx="7886700" cy="4152952"/>
          </a:xfrm>
        </p:spPr>
        <p:txBody>
          <a:bodyPr>
            <a:normAutofit/>
          </a:bodyPr>
          <a:lstStyle/>
          <a:p>
            <a:r>
              <a:rPr lang="en-GB" dirty="0"/>
              <a:t>Implications for policy and/or practice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Dissemination,  relevance and pathways to impact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Benefits to users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Knowledge transfer and translation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All developed within the thesis but explicitly articulated within the conclusions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73915" y="421792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What does a project contain?</a:t>
            </a:r>
          </a:p>
        </p:txBody>
      </p:sp>
    </p:spTree>
    <p:extLst>
      <p:ext uri="{BB962C8B-B14F-4D97-AF65-F5344CB8AC3E}">
        <p14:creationId xmlns:p14="http://schemas.microsoft.com/office/powerpoint/2010/main" val="1777209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664" y="116632"/>
            <a:ext cx="8236671" cy="1325563"/>
          </a:xfrm>
        </p:spPr>
        <p:txBody>
          <a:bodyPr/>
          <a:lstStyle/>
          <a:p>
            <a:r>
              <a:rPr lang="en-GB" sz="3600" dirty="0">
                <a:solidFill>
                  <a:srgbClr val="011893"/>
                </a:solidFill>
              </a:rPr>
              <a:t>Coherence – disciplines and paradigms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959" y="1196752"/>
            <a:ext cx="8507376" cy="4059192"/>
          </a:xfrm>
        </p:spPr>
        <p:txBody>
          <a:bodyPr/>
          <a:lstStyle/>
          <a:p>
            <a:r>
              <a:rPr lang="en-GB" sz="2800" dirty="0"/>
              <a:t>Views differ on what constitutes ‘proper research’</a:t>
            </a:r>
          </a:p>
          <a:p>
            <a:r>
              <a:rPr lang="en-GB" sz="2800" dirty="0"/>
              <a:t>Research undertaken by different disciplines within the field of business management / administration often have a different emphasis </a:t>
            </a:r>
          </a:p>
          <a:p>
            <a:r>
              <a:rPr lang="en-GB" sz="2800" dirty="0"/>
              <a:t>Different stakeholders value different styles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Unilateral vs collaborative (coproduction)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Investigate vs Discover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Realist vs constructionist (ontology)</a:t>
            </a:r>
          </a:p>
          <a:p>
            <a:r>
              <a:rPr lang="en-GB" sz="2800" dirty="0"/>
              <a:t>Multidisciplinary research often runs into difficulty as styles conflict leading to issues of coherence </a:t>
            </a:r>
          </a:p>
        </p:txBody>
      </p:sp>
    </p:spTree>
    <p:extLst>
      <p:ext uri="{BB962C8B-B14F-4D97-AF65-F5344CB8AC3E}">
        <p14:creationId xmlns:p14="http://schemas.microsoft.com/office/powerpoint/2010/main" val="3403530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56" y="421787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Mixed methods?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664862" y="1825040"/>
            <a:ext cx="7651554" cy="4152952"/>
          </a:xfrm>
        </p:spPr>
        <p:txBody>
          <a:bodyPr/>
          <a:lstStyle/>
          <a:p>
            <a:r>
              <a:rPr lang="en-GB" altLang="en-US" dirty="0"/>
              <a:t>Reconnecting with ontological and epistemological commitments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00892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2707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Learning often </a:t>
            </a:r>
            <a:r>
              <a:rPr lang="en-GB" altLang="en-US" dirty="0">
                <a:solidFill>
                  <a:srgbClr val="011893"/>
                </a:solidFill>
              </a:rPr>
              <a:t>depends on what is being mixed ...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0" y="1352636"/>
            <a:ext cx="8933011" cy="4380620"/>
          </a:xfrm>
        </p:spPr>
        <p:txBody>
          <a:bodyPr>
            <a:normAutofit/>
          </a:bodyPr>
          <a:lstStyle/>
          <a:p>
            <a:r>
              <a:rPr lang="en-GB" sz="2400" dirty="0"/>
              <a:t>What is being mixed?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Is it method within one family (qualitative or quantitative)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Between families (qualitative and quantitative data)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Between epistemologies</a:t>
            </a:r>
          </a:p>
          <a:p>
            <a:r>
              <a:rPr lang="en-GB" sz="2400" dirty="0"/>
              <a:t> How data is being assembled – data collection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e.g., triangulation (different perspectives on the same issue)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In the facilitation (the sequence; which dominates) or are methods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Filling gaps?</a:t>
            </a:r>
          </a:p>
          <a:p>
            <a:r>
              <a:rPr lang="en-GB" sz="2400" dirty="0"/>
              <a:t>Analysis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Cross-dressing – using quantitative data from essentially qualitative studies</a:t>
            </a:r>
          </a:p>
        </p:txBody>
      </p:sp>
    </p:spTree>
    <p:extLst>
      <p:ext uri="{BB962C8B-B14F-4D97-AF65-F5344CB8AC3E}">
        <p14:creationId xmlns:p14="http://schemas.microsoft.com/office/powerpoint/2010/main" val="1259759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4408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The philosophical debates</a:t>
            </a:r>
            <a:endParaRPr lang="en-US" dirty="0">
              <a:solidFill>
                <a:srgbClr val="011893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930517"/>
              </p:ext>
            </p:extLst>
          </p:nvPr>
        </p:nvGraphicFramePr>
        <p:xfrm>
          <a:off x="790600" y="1484784"/>
          <a:ext cx="7562800" cy="34152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185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42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64096">
                <a:tc>
                  <a:txBody>
                    <a:bodyPr/>
                    <a:lstStyle/>
                    <a:p>
                      <a:r>
                        <a:rPr lang="en-GB" sz="2200" b="0" dirty="0"/>
                        <a:t>Ontology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b="0" dirty="0"/>
                        <a:t>Philosophical</a:t>
                      </a:r>
                      <a:r>
                        <a:rPr lang="en-GB" sz="2200" b="0" baseline="0" dirty="0"/>
                        <a:t> assumptions about the nature of reality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en-GB" sz="2200" dirty="0"/>
                        <a:t>Epistemology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A general set of assumptions about ways of inquiring into the nature of the world</a:t>
                      </a:r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en-GB" sz="2200" dirty="0"/>
                        <a:t>Methodology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baseline="0" dirty="0"/>
                        <a:t>A combination of techniques used to inquire into a specific situation</a:t>
                      </a:r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r>
                        <a:rPr lang="en-GB" sz="2200" dirty="0"/>
                        <a:t>Methods and techniques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Individual techniques</a:t>
                      </a:r>
                      <a:r>
                        <a:rPr lang="en-GB" sz="2200" baseline="0" dirty="0"/>
                        <a:t> </a:t>
                      </a:r>
                      <a:r>
                        <a:rPr lang="en-GB" sz="2200" dirty="0"/>
                        <a:t>for data collection, analysis, etc.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7784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3265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Ontology: from realism to nominalism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28650" y="2178050"/>
          <a:ext cx="7847486" cy="3514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58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91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82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53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44725">
                <a:tc>
                  <a:txBody>
                    <a:bodyPr/>
                    <a:lstStyle/>
                    <a:p>
                      <a:r>
                        <a:rPr lang="en-GB" sz="2100" dirty="0"/>
                        <a:t>Ontology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Realism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Internal realism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Relativism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/>
                        <a:t>Nominalism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635">
                <a:tc>
                  <a:txBody>
                    <a:bodyPr/>
                    <a:lstStyle/>
                    <a:p>
                      <a:r>
                        <a:rPr lang="en-GB" sz="2100" dirty="0"/>
                        <a:t>Truth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Single truth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Truth</a:t>
                      </a:r>
                      <a:r>
                        <a:rPr lang="en-GB" sz="2100" baseline="0" dirty="0"/>
                        <a:t> exists, but is obscure</a:t>
                      </a:r>
                      <a:endParaRPr lang="en-GB" sz="2100" dirty="0"/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Truths are many ‘truths’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There is no truth</a:t>
                      </a:r>
                    </a:p>
                  </a:txBody>
                  <a:tcPr marL="91434" marR="91434" marT="52259" marB="522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76390">
                <a:tc>
                  <a:txBody>
                    <a:bodyPr/>
                    <a:lstStyle/>
                    <a:p>
                      <a:r>
                        <a:rPr lang="en-GB" sz="2100" dirty="0"/>
                        <a:t>Facts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exist and can be revealed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are concrete, but cannot be accessed directly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depend on viewpoint of observer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are all human creations</a:t>
                      </a:r>
                    </a:p>
                  </a:txBody>
                  <a:tcPr marL="91434" marR="91434" marT="52259" marB="522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9434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56" y="620688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Positivism, constructionism and various third ways 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92896"/>
            <a:ext cx="4178899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78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266027"/>
              </p:ext>
            </p:extLst>
          </p:nvPr>
        </p:nvGraphicFramePr>
        <p:xfrm>
          <a:off x="107504" y="980728"/>
          <a:ext cx="8784976" cy="3672407"/>
        </p:xfrm>
        <a:graphic>
          <a:graphicData uri="http://schemas.openxmlformats.org/drawingml/2006/table">
            <a:tbl>
              <a:tblPr first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7128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35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28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60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496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731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Ontology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Internal 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Relativism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Nominalism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319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Single truth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Truth is obscure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Many truths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No truth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349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exist to be revealed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exist but are hard to uncover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depend on</a:t>
                      </a:r>
                      <a:r>
                        <a:rPr lang="en-GB" sz="1600" baseline="0" dirty="0"/>
                        <a:t> view of observer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are all created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42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Epistemology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Positivism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Constructionism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422" y="-24586"/>
            <a:ext cx="7886700" cy="84516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Ontology and epistemology</a:t>
            </a:r>
            <a:endParaRPr lang="en-US" dirty="0">
              <a:solidFill>
                <a:srgbClr val="0118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301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rved Right Arrow 21"/>
          <p:cNvSpPr/>
          <p:nvPr/>
        </p:nvSpPr>
        <p:spPr>
          <a:xfrm flipH="1">
            <a:off x="7562073" y="475767"/>
            <a:ext cx="1402413" cy="4132232"/>
          </a:xfrm>
          <a:prstGeom prst="curved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21" name="Curved Right Arrow 20"/>
          <p:cNvSpPr/>
          <p:nvPr/>
        </p:nvSpPr>
        <p:spPr>
          <a:xfrm>
            <a:off x="251520" y="630143"/>
            <a:ext cx="1388898" cy="3859371"/>
          </a:xfrm>
          <a:prstGeom prst="curved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23" name="Left-Right Arrow 22"/>
          <p:cNvSpPr/>
          <p:nvPr/>
        </p:nvSpPr>
        <p:spPr>
          <a:xfrm>
            <a:off x="2274277" y="1772816"/>
            <a:ext cx="5982856" cy="401611"/>
          </a:xfrm>
          <a:prstGeom prst="left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896" y="-27797"/>
            <a:ext cx="7886700" cy="84516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Ontology and epistemology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" y="1556792"/>
            <a:ext cx="7306852" cy="37163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257" y="958267"/>
            <a:ext cx="4924645" cy="470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9578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Epistemology: positivism vs social constructionism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217168"/>
              </p:ext>
            </p:extLst>
          </p:nvPr>
        </p:nvGraphicFramePr>
        <p:xfrm>
          <a:off x="107504" y="1440205"/>
          <a:ext cx="8712968" cy="3977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7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05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851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5969">
                <a:tc>
                  <a:txBody>
                    <a:bodyPr/>
                    <a:lstStyle/>
                    <a:p>
                      <a:endParaRPr lang="en-GB" sz="2100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Positivism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Social constructionism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The observer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must</a:t>
                      </a:r>
                      <a:r>
                        <a:rPr lang="en-GB" sz="2100" baseline="0" dirty="0"/>
                        <a:t> be independent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is part of what is being observed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Human interests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be irrelevant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are the main drivers of science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Explanations</a:t>
                      </a:r>
                    </a:p>
                    <a:p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must demonstrate causality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aim to increase general understanding of the situation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r>
                        <a:rPr lang="en-GB" sz="2100" dirty="0"/>
                        <a:t>Research progresses through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hypotheses and deductions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gathering rich data from which ideas are induced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3282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33234" y="2288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Epistemology: positivism vs social constructionism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380892"/>
              </p:ext>
            </p:extLst>
          </p:nvPr>
        </p:nvGraphicFramePr>
        <p:xfrm>
          <a:off x="395536" y="1348443"/>
          <a:ext cx="8496944" cy="3977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7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5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98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5969">
                <a:tc>
                  <a:txBody>
                    <a:bodyPr/>
                    <a:lstStyle/>
                    <a:p>
                      <a:endParaRPr lang="en-GB" sz="2100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Positivism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Social constructionism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Concepts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need to be defined so that they can be measured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incorporate</a:t>
                      </a:r>
                      <a:r>
                        <a:rPr lang="en-GB" sz="2100" baseline="0" dirty="0"/>
                        <a:t> stakeholder perspectives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Units of analysis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be reduced to simplest terms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may include the complexity of ‘whole’ situations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Generalization through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statistical</a:t>
                      </a:r>
                      <a:r>
                        <a:rPr lang="en-GB" sz="2100" baseline="0" dirty="0"/>
                        <a:t> probability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theoretical</a:t>
                      </a:r>
                      <a:r>
                        <a:rPr lang="en-GB" sz="2100" baseline="0" dirty="0"/>
                        <a:t> abstraction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r>
                        <a:rPr lang="en-GB" sz="2100" dirty="0"/>
                        <a:t>Sampling requires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large numbers selected randomly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small numbers of cases chosen for specific reasons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693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061777"/>
              </p:ext>
            </p:extLst>
          </p:nvPr>
        </p:nvGraphicFramePr>
        <p:xfrm>
          <a:off x="635154" y="1844824"/>
          <a:ext cx="7993178" cy="3500106"/>
        </p:xfrm>
        <a:graphic>
          <a:graphicData uri="http://schemas.openxmlformats.org/drawingml/2006/table">
            <a:tbl>
              <a:tblPr firstRow="1">
                <a:tableStyleId>{6E25E649-3F16-4E02-A733-19D2CDBF48F0}</a:tableStyleId>
              </a:tblPr>
              <a:tblGrid>
                <a:gridCol w="2493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6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2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41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Positivism</a:t>
                      </a:r>
                    </a:p>
                  </a:txBody>
                  <a:tcPr marT="45726" marB="45726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Constructionism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Positivism/</a:t>
                      </a:r>
                      <a:b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Constructionism</a:t>
                      </a:r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4688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4224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The nature of research projects and research outputs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075" y="3138894"/>
            <a:ext cx="6480720" cy="194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5898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750" y="18864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Methodological implications of different epistemologies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5006302"/>
              </p:ext>
            </p:extLst>
          </p:nvPr>
        </p:nvGraphicFramePr>
        <p:xfrm>
          <a:off x="395536" y="1772816"/>
          <a:ext cx="8351128" cy="3484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5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321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42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947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1700" dirty="0" err="1"/>
                        <a:t>Ontologies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Internal 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Relativism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Nominalism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2384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Epistemology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 err="1">
                          <a:solidFill>
                            <a:schemeClr val="bg1"/>
                          </a:solidFill>
                        </a:rPr>
                        <a:t>Constructionism</a:t>
                      </a:r>
                      <a:endParaRPr lang="en-GB" sz="17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constructionism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720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Methodology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rPr lang="en-GB" sz="1700" b="1" dirty="0"/>
                        <a:t>Aims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Discovery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Exposure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Convergence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Invention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rPr lang="en-GB" sz="1700" b="1" dirty="0"/>
                        <a:t>Starting points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Hypotheses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Propositions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Questions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Critiques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1700" b="1" dirty="0"/>
                        <a:t>Designs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Experiments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Large surveys; multi-cases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Cases and surveys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Engagement and reflexivity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422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Methodological implications of different epistemologies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525696"/>
              </p:ext>
            </p:extLst>
          </p:nvPr>
        </p:nvGraphicFramePr>
        <p:xfrm>
          <a:off x="350007" y="1325563"/>
          <a:ext cx="8443986" cy="4343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7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32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376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09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36833">
                <a:tc>
                  <a:txBody>
                    <a:bodyPr/>
                    <a:lstStyle/>
                    <a:p>
                      <a:r>
                        <a:rPr lang="en-GB" sz="1700" dirty="0" err="1"/>
                        <a:t>Ontologies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Internal 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Relativism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Nominalism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5742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Epistemology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 err="1">
                          <a:solidFill>
                            <a:schemeClr val="bg1"/>
                          </a:solidFill>
                        </a:rPr>
                        <a:t>Constructionism</a:t>
                      </a:r>
                      <a:endParaRPr lang="en-GB" sz="17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constructionism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252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Methodology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6969">
                <a:tc>
                  <a:txBody>
                    <a:bodyPr/>
                    <a:lstStyle/>
                    <a:p>
                      <a:r>
                        <a:rPr lang="en-GB" sz="1700" b="1" dirty="0"/>
                        <a:t>Data</a:t>
                      </a:r>
                      <a:r>
                        <a:rPr lang="en-GB" sz="1700" b="1" baseline="0" dirty="0"/>
                        <a:t> types</a:t>
                      </a:r>
                      <a:endParaRPr lang="en-GB" sz="1700" b="1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Numbers and facts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Mainly numbers with some words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Mainly words with some numbers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Discourse</a:t>
                      </a:r>
                      <a:r>
                        <a:rPr lang="en-GB" sz="1700" baseline="0" dirty="0"/>
                        <a:t> and experiences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66901">
                <a:tc>
                  <a:txBody>
                    <a:bodyPr/>
                    <a:lstStyle/>
                    <a:p>
                      <a:r>
                        <a:rPr lang="en-GB" sz="1700" b="1" dirty="0"/>
                        <a:t>Analysis/ interpretation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Verification/ falsification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Correlation and regression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Triangulation</a:t>
                      </a:r>
                      <a:r>
                        <a:rPr lang="en-GB" sz="1700" baseline="0" dirty="0"/>
                        <a:t> and comparison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Sense-making; understanding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18030">
                <a:tc>
                  <a:txBody>
                    <a:bodyPr/>
                    <a:lstStyle/>
                    <a:p>
                      <a:r>
                        <a:rPr lang="en-GB" sz="1700" b="1" dirty="0"/>
                        <a:t>Outcomes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Confirmation of theories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Theory-testing</a:t>
                      </a:r>
                      <a:r>
                        <a:rPr lang="en-GB" sz="1700" baseline="0" dirty="0"/>
                        <a:t> and generation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Theory generation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New insights and actions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5136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65394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Strengths and weaknesses of the main traditions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813464"/>
              </p:ext>
            </p:extLst>
          </p:nvPr>
        </p:nvGraphicFramePr>
        <p:xfrm>
          <a:off x="179512" y="1700808"/>
          <a:ext cx="5583450" cy="3683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0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95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38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077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Strong positivism</a:t>
                      </a:r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Positivism</a:t>
                      </a:r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9032">
                <a:tc>
                  <a:txBody>
                    <a:bodyPr/>
                    <a:lstStyle/>
                    <a:p>
                      <a:r>
                        <a:rPr lang="en-GB" sz="1500" dirty="0"/>
                        <a:t>Strengths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If it works, it can provide highly compelling conclusions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Can provide wide coverage; potentially fast and economical;</a:t>
                      </a:r>
                      <a:r>
                        <a:rPr lang="en-GB" sz="1500" baseline="0" dirty="0"/>
                        <a:t> easier to provide justification of policies</a:t>
                      </a:r>
                      <a:endParaRPr lang="en-GB" sz="1500" dirty="0"/>
                    </a:p>
                  </a:txBody>
                  <a:tcPr marL="91434" marR="91434" marT="45719" marB="457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0299">
                <a:tc>
                  <a:txBody>
                    <a:bodyPr/>
                    <a:lstStyle/>
                    <a:p>
                      <a:r>
                        <a:rPr lang="en-GB" sz="1500" dirty="0"/>
                        <a:t>Weaknesses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Hard to implement social experiments and to control for alternative explanations of</a:t>
                      </a:r>
                      <a:r>
                        <a:rPr lang="en-GB" sz="1500" baseline="0" dirty="0"/>
                        <a:t> results; focus may be very narrow</a:t>
                      </a:r>
                      <a:endParaRPr lang="en-GB" sz="1500" dirty="0"/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Inflexible and artificial; not good for process, meanings or theory generation; implications for action not obvious</a:t>
                      </a:r>
                    </a:p>
                  </a:txBody>
                  <a:tcPr marL="91434" marR="91434" marT="45719" marB="4571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40981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309634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34611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177742"/>
              </p:ext>
            </p:extLst>
          </p:nvPr>
        </p:nvGraphicFramePr>
        <p:xfrm>
          <a:off x="107504" y="1463052"/>
          <a:ext cx="6120680" cy="3931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9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56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52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3832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err="1"/>
                        <a:t>Constructionism</a:t>
                      </a:r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Strong </a:t>
                      </a:r>
                      <a:r>
                        <a:rPr lang="en-GB" sz="1500" dirty="0" err="1"/>
                        <a:t>constructionism</a:t>
                      </a:r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8800">
                <a:tc>
                  <a:txBody>
                    <a:bodyPr/>
                    <a:lstStyle/>
                    <a:p>
                      <a:r>
                        <a:rPr lang="en-GB" sz="1500" dirty="0"/>
                        <a:t>Strengths</a:t>
                      </a:r>
                    </a:p>
                    <a:p>
                      <a:endParaRPr lang="en-GB" sz="1500" dirty="0"/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Accepts value of multiple data sources; enables generalizations beyond present sample; greater efficiency including outsourcing potential</a:t>
                      </a:r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Good for processes, and meanings; flexible and good for theory generation; data collection less artificial</a:t>
                      </a:r>
                    </a:p>
                  </a:txBody>
                  <a:tcPr marL="91447" marR="91447" marT="45708" marB="4570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r>
                        <a:rPr lang="en-GB" sz="1500" dirty="0"/>
                        <a:t>Weaknesses</a:t>
                      </a:r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Access can be difficult; cannot accommodate institutional and cultural differences; problems reconciling</a:t>
                      </a:r>
                      <a:r>
                        <a:rPr lang="en-GB" sz="1500" baseline="0" dirty="0"/>
                        <a:t> discrepant information</a:t>
                      </a:r>
                      <a:endParaRPr lang="en-GB" sz="1500" dirty="0"/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Can be very</a:t>
                      </a:r>
                      <a:r>
                        <a:rPr lang="en-GB" sz="1500" baseline="0" dirty="0"/>
                        <a:t> time-consuming; analysis and interpretations are difficult; may not have credibility with policy-makers</a:t>
                      </a:r>
                      <a:endParaRPr lang="en-GB" sz="1500" dirty="0"/>
                    </a:p>
                  </a:txBody>
                  <a:tcPr marL="91447" marR="91447" marT="45708" marB="4570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 descr="DSC01823.JPG"/>
          <p:cNvPicPr/>
          <p:nvPr/>
        </p:nvPicPr>
        <p:blipFill>
          <a:blip r:embed="rId3" cstate="print"/>
          <a:srcRect l="18750" r="17187"/>
          <a:stretch>
            <a:fillRect/>
          </a:stretch>
        </p:blipFill>
        <p:spPr>
          <a:xfrm>
            <a:off x="6444208" y="1605280"/>
            <a:ext cx="2304256" cy="3647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046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Strengths and weaknesses of the main traditions</a:t>
            </a:r>
          </a:p>
        </p:txBody>
      </p:sp>
    </p:spTree>
    <p:extLst>
      <p:ext uri="{BB962C8B-B14F-4D97-AF65-F5344CB8AC3E}">
        <p14:creationId xmlns:p14="http://schemas.microsoft.com/office/powerpoint/2010/main" val="18817526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037915"/>
              </p:ext>
            </p:extLst>
          </p:nvPr>
        </p:nvGraphicFramePr>
        <p:xfrm>
          <a:off x="381615" y="1583132"/>
          <a:ext cx="8380769" cy="3691735"/>
        </p:xfrm>
        <a:graphic>
          <a:graphicData uri="http://schemas.openxmlformats.org/drawingml/2006/table">
            <a:tbl>
              <a:tblPr firstRow="1">
                <a:effectLst/>
                <a:tableStyleId>{5C22544A-7EE6-4342-B048-85BDC9FD1C3A}</a:tableStyleId>
              </a:tblPr>
              <a:tblGrid>
                <a:gridCol w="1688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917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1269"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Epistemology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Positivism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Constructionism</a:t>
                      </a:r>
                    </a:p>
                  </a:txBody>
                  <a:tcPr marL="91435" marR="91435" marT="45713" marB="45713"/>
                </a:tc>
                <a:tc rowSpan="7"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L="91435" marR="91435" marT="45713" marB="45713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803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Aims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Exposure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Convergence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7285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Starting points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Propositions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Questions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3532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Designs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Large</a:t>
                      </a:r>
                      <a:r>
                        <a:rPr lang="en-GB" sz="1500" baseline="0" dirty="0"/>
                        <a:t> surveys</a:t>
                      </a:r>
                      <a:endParaRPr lang="en-GB" sz="1500" dirty="0"/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Cases</a:t>
                      </a:r>
                      <a:r>
                        <a:rPr lang="en-GB" sz="1500" baseline="0" dirty="0"/>
                        <a:t> and small surveys</a:t>
                      </a:r>
                      <a:endParaRPr lang="en-GB" sz="1500" dirty="0"/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2400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Data types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Numbers and words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Words and numbers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252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Analysis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Correlation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Triangulation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62194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Outcomes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Test and generate theories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Theory generation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-56039"/>
            <a:ext cx="9036496" cy="168560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Mixed methods potentially possible when they are ‘soft’ as opposed to ‘hard’</a:t>
            </a:r>
            <a:endParaRPr lang="en-US" sz="3600" dirty="0">
              <a:solidFill>
                <a:srgbClr val="011893"/>
              </a:solidFill>
            </a:endParaRPr>
          </a:p>
        </p:txBody>
      </p:sp>
      <p:pic>
        <p:nvPicPr>
          <p:cNvPr id="6" name="Picture 5" descr="DSC01825.JPG"/>
          <p:cNvPicPr/>
          <p:nvPr/>
        </p:nvPicPr>
        <p:blipFill>
          <a:blip r:embed="rId2" cstate="print"/>
          <a:srcRect l="19048" r="22222"/>
          <a:stretch>
            <a:fillRect/>
          </a:stretch>
        </p:blipFill>
        <p:spPr>
          <a:xfrm>
            <a:off x="6138807" y="1629564"/>
            <a:ext cx="2376264" cy="2088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DSC01826.JPG"/>
          <p:cNvPicPr/>
          <p:nvPr/>
        </p:nvPicPr>
        <p:blipFill>
          <a:blip r:embed="rId3" cstate="print">
            <a:lum bright="12000"/>
          </a:blip>
          <a:srcRect l="15692" r="24590"/>
          <a:stretch>
            <a:fillRect/>
          </a:stretch>
        </p:blipFill>
        <p:spPr>
          <a:xfrm>
            <a:off x="6137631" y="3717794"/>
            <a:ext cx="2376264" cy="2016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79572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8496" y="0"/>
            <a:ext cx="8137920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Pros &amp; cons related to mixed methods</a:t>
            </a:r>
            <a:endParaRPr lang="en-US" sz="3600" dirty="0">
              <a:solidFill>
                <a:srgbClr val="011893"/>
              </a:solidFill>
            </a:endParaRP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4059191"/>
          </a:xfrm>
        </p:spPr>
        <p:txBody>
          <a:bodyPr/>
          <a:lstStyle/>
          <a:p>
            <a:r>
              <a:rPr lang="en-GB" altLang="en-US" dirty="0"/>
              <a:t>For: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Richer results; more credibility; explaining why; depth and breadth; longitudinal and cross-sectional; [OK]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Just in case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Between epistemologies</a:t>
            </a:r>
          </a:p>
          <a:p>
            <a:r>
              <a:rPr lang="en-GB" altLang="en-US" dirty="0"/>
              <a:t>Against: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Ontological incompatibility; conflicting purposes</a:t>
            </a:r>
          </a:p>
        </p:txBody>
      </p:sp>
    </p:spTree>
    <p:extLst>
      <p:ext uri="{BB962C8B-B14F-4D97-AF65-F5344CB8AC3E}">
        <p14:creationId xmlns:p14="http://schemas.microsoft.com/office/powerpoint/2010/main" val="14621416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80528" y="5443"/>
            <a:ext cx="9036496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Some thoughts on mixed method approaches</a:t>
            </a:r>
            <a:endParaRPr lang="en-US" sz="3600" dirty="0">
              <a:solidFill>
                <a:srgbClr val="01189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43508" y="1331006"/>
            <a:ext cx="8856984" cy="4152952"/>
          </a:xfrm>
        </p:spPr>
        <p:txBody>
          <a:bodyPr/>
          <a:lstStyle/>
          <a:p>
            <a:r>
              <a:rPr lang="en-GB" sz="2600" dirty="0"/>
              <a:t>You need to be aware of consistency in epistemologies both as a judge and when you yourself are being judged</a:t>
            </a:r>
          </a:p>
          <a:p>
            <a:r>
              <a:rPr lang="en-GB" sz="2600" dirty="0"/>
              <a:t>Its probably OK to mix weak epistemologies, provided you indicate your awareness of what you are doing</a:t>
            </a:r>
          </a:p>
          <a:p>
            <a:r>
              <a:rPr lang="en-GB" sz="2600" dirty="0"/>
              <a:t>Beware of 50/50 studies, its probably better to lead with one and add value to the study with the other</a:t>
            </a:r>
          </a:p>
          <a:p>
            <a:r>
              <a:rPr lang="en-GB" sz="2600" dirty="0"/>
              <a:t>Its probably the case that </a:t>
            </a:r>
            <a:r>
              <a:rPr lang="en-GB" sz="2600" b="1" dirty="0"/>
              <a:t>hard</a:t>
            </a:r>
            <a:r>
              <a:rPr lang="en-GB" sz="2600" dirty="0"/>
              <a:t> epistemologies can’t be mixed</a:t>
            </a:r>
          </a:p>
          <a:p>
            <a:r>
              <a:rPr lang="en-GB" sz="2600" dirty="0"/>
              <a:t>It is also probably the case that adjacent ontologies can be mixed but no further?</a:t>
            </a:r>
          </a:p>
        </p:txBody>
      </p:sp>
    </p:spTree>
    <p:extLst>
      <p:ext uri="{BB962C8B-B14F-4D97-AF65-F5344CB8AC3E}">
        <p14:creationId xmlns:p14="http://schemas.microsoft.com/office/powerpoint/2010/main" val="25467775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476672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Paradigms and research approaches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23528" y="2348880"/>
          <a:ext cx="7886700" cy="3767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6084" name="TextBox 6"/>
          <p:cNvSpPr txBox="1">
            <a:spLocks noChangeArrowheads="1"/>
          </p:cNvSpPr>
          <p:nvPr/>
        </p:nvSpPr>
        <p:spPr bwMode="auto">
          <a:xfrm>
            <a:off x="3510632" y="3336199"/>
            <a:ext cx="360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A</a:t>
            </a:r>
          </a:p>
        </p:txBody>
      </p:sp>
      <p:sp>
        <p:nvSpPr>
          <p:cNvPr id="46085" name="TextBox 7"/>
          <p:cNvSpPr txBox="1">
            <a:spLocks noChangeArrowheads="1"/>
          </p:cNvSpPr>
          <p:nvPr/>
        </p:nvSpPr>
        <p:spPr bwMode="auto">
          <a:xfrm>
            <a:off x="4626918" y="3336199"/>
            <a:ext cx="360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B</a:t>
            </a:r>
          </a:p>
        </p:txBody>
      </p:sp>
      <p:sp>
        <p:nvSpPr>
          <p:cNvPr id="46086" name="TextBox 8"/>
          <p:cNvSpPr txBox="1">
            <a:spLocks noChangeArrowheads="1"/>
          </p:cNvSpPr>
          <p:nvPr/>
        </p:nvSpPr>
        <p:spPr bwMode="auto">
          <a:xfrm>
            <a:off x="3510632" y="4232870"/>
            <a:ext cx="360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C</a:t>
            </a:r>
          </a:p>
        </p:txBody>
      </p:sp>
      <p:sp>
        <p:nvSpPr>
          <p:cNvPr id="46087" name="TextBox 9"/>
          <p:cNvSpPr txBox="1">
            <a:spLocks noChangeArrowheads="1"/>
          </p:cNvSpPr>
          <p:nvPr/>
        </p:nvSpPr>
        <p:spPr bwMode="auto">
          <a:xfrm>
            <a:off x="4626918" y="4243564"/>
            <a:ext cx="360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6664689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74638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Alternative paradigms and research approaches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Quadrant A: detached positivism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Critical realism</a:t>
            </a:r>
          </a:p>
          <a:p>
            <a:r>
              <a:rPr lang="en-GB" altLang="en-US" dirty="0"/>
              <a:t>Quadrant B: detached constructionism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Hermeneutics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Postmodernism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617888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4000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Alternative paradigms and research approaches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Quadrant C: engaged constructionism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Pragmatism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Critical theory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Feminism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Structuration theory</a:t>
            </a:r>
          </a:p>
          <a:p>
            <a:r>
              <a:rPr lang="en-GB" altLang="en-US" dirty="0"/>
              <a:t>Quadrant D: engaged positivism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Systems theory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5741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081" y="122034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Mapping research paradigms and schools of thought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1908175" y="3561805"/>
            <a:ext cx="5040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05" name="TextBox 11"/>
          <p:cNvSpPr txBox="1">
            <a:spLocks noChangeArrowheads="1"/>
          </p:cNvSpPr>
          <p:nvPr/>
        </p:nvSpPr>
        <p:spPr bwMode="auto">
          <a:xfrm>
            <a:off x="3654425" y="1556792"/>
            <a:ext cx="1624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Detachment</a:t>
            </a:r>
            <a:r>
              <a:rPr lang="en-GB" altLang="en-US" sz="1800" dirty="0">
                <a:latin typeface="Verdana" pitchFamily="34" charset="0"/>
              </a:rPr>
              <a:t> </a:t>
            </a:r>
          </a:p>
        </p:txBody>
      </p:sp>
      <p:sp>
        <p:nvSpPr>
          <p:cNvPr id="51206" name="TextBox 12"/>
          <p:cNvSpPr txBox="1">
            <a:spLocks noChangeArrowheads="1"/>
          </p:cNvSpPr>
          <p:nvPr/>
        </p:nvSpPr>
        <p:spPr bwMode="auto">
          <a:xfrm>
            <a:off x="358775" y="3377655"/>
            <a:ext cx="1549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Positivism</a:t>
            </a:r>
            <a:r>
              <a:rPr lang="en-GB" altLang="en-US" sz="1800" dirty="0">
                <a:latin typeface="Verdana" pitchFamily="34" charset="0"/>
              </a:rPr>
              <a:t> </a:t>
            </a:r>
          </a:p>
        </p:txBody>
      </p:sp>
      <p:sp>
        <p:nvSpPr>
          <p:cNvPr id="51207" name="TextBox 13"/>
          <p:cNvSpPr txBox="1">
            <a:spLocks noChangeArrowheads="1"/>
          </p:cNvSpPr>
          <p:nvPr/>
        </p:nvSpPr>
        <p:spPr bwMode="auto">
          <a:xfrm>
            <a:off x="7019925" y="4037013"/>
            <a:ext cx="21240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Social constructionism </a:t>
            </a:r>
          </a:p>
        </p:txBody>
      </p:sp>
      <p:sp>
        <p:nvSpPr>
          <p:cNvPr id="51208" name="TextBox 14"/>
          <p:cNvSpPr txBox="1">
            <a:spLocks noChangeArrowheads="1"/>
          </p:cNvSpPr>
          <p:nvPr/>
        </p:nvSpPr>
        <p:spPr bwMode="auto">
          <a:xfrm>
            <a:off x="3876674" y="5175790"/>
            <a:ext cx="15478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Engaged </a:t>
            </a:r>
          </a:p>
        </p:txBody>
      </p:sp>
      <p:sp>
        <p:nvSpPr>
          <p:cNvPr id="51209" name="TextBox 18"/>
          <p:cNvSpPr txBox="1">
            <a:spLocks noChangeArrowheads="1"/>
          </p:cNvSpPr>
          <p:nvPr/>
        </p:nvSpPr>
        <p:spPr bwMode="auto">
          <a:xfrm>
            <a:off x="5018727" y="2690268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Post modernism</a:t>
            </a:r>
          </a:p>
        </p:txBody>
      </p:sp>
      <p:sp>
        <p:nvSpPr>
          <p:cNvPr id="51210" name="TextBox 19"/>
          <p:cNvSpPr txBox="1">
            <a:spLocks noChangeArrowheads="1"/>
          </p:cNvSpPr>
          <p:nvPr/>
        </p:nvSpPr>
        <p:spPr bwMode="auto">
          <a:xfrm>
            <a:off x="4679950" y="3161755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Critical theory</a:t>
            </a:r>
          </a:p>
        </p:txBody>
      </p:sp>
      <p:sp>
        <p:nvSpPr>
          <p:cNvPr id="51211" name="TextBox 20"/>
          <p:cNvSpPr txBox="1">
            <a:spLocks noChangeArrowheads="1"/>
          </p:cNvSpPr>
          <p:nvPr/>
        </p:nvSpPr>
        <p:spPr bwMode="auto">
          <a:xfrm>
            <a:off x="4703010" y="3761829"/>
            <a:ext cx="1489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Structuration theory</a:t>
            </a:r>
          </a:p>
        </p:txBody>
      </p:sp>
      <p:sp>
        <p:nvSpPr>
          <p:cNvPr id="51212" name="TextBox 21"/>
          <p:cNvSpPr txBox="1">
            <a:spLocks noChangeArrowheads="1"/>
          </p:cNvSpPr>
          <p:nvPr/>
        </p:nvSpPr>
        <p:spPr bwMode="auto">
          <a:xfrm>
            <a:off x="5226564" y="4422771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Pragmatism </a:t>
            </a:r>
          </a:p>
        </p:txBody>
      </p:sp>
      <p:sp>
        <p:nvSpPr>
          <p:cNvPr id="51213" name="TextBox 22"/>
          <p:cNvSpPr txBox="1">
            <a:spLocks noChangeArrowheads="1"/>
          </p:cNvSpPr>
          <p:nvPr/>
        </p:nvSpPr>
        <p:spPr bwMode="auto">
          <a:xfrm>
            <a:off x="5763264" y="4859876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Feminism</a:t>
            </a:r>
            <a:r>
              <a:rPr lang="en-GB" altLang="en-US" sz="1400" dirty="0">
                <a:latin typeface="Verdana" pitchFamily="34" charset="0"/>
              </a:rPr>
              <a:t> </a:t>
            </a:r>
          </a:p>
        </p:txBody>
      </p:sp>
      <p:sp>
        <p:nvSpPr>
          <p:cNvPr id="51214" name="TextBox 23"/>
          <p:cNvSpPr txBox="1">
            <a:spLocks noChangeArrowheads="1"/>
          </p:cNvSpPr>
          <p:nvPr/>
        </p:nvSpPr>
        <p:spPr bwMode="auto">
          <a:xfrm>
            <a:off x="2839564" y="3806280"/>
            <a:ext cx="14890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Systems </a:t>
            </a:r>
            <a:br>
              <a:rPr lang="en-GB" altLang="en-US" sz="1400" dirty="0">
                <a:latin typeface="+mj-lt"/>
              </a:rPr>
            </a:br>
            <a:r>
              <a:rPr lang="en-GB" altLang="en-US" sz="1400" dirty="0">
                <a:latin typeface="+mj-lt"/>
              </a:rPr>
              <a:t>theory </a:t>
            </a:r>
          </a:p>
        </p:txBody>
      </p:sp>
      <p:sp>
        <p:nvSpPr>
          <p:cNvPr id="51215" name="TextBox 24"/>
          <p:cNvSpPr txBox="1">
            <a:spLocks noChangeArrowheads="1"/>
          </p:cNvSpPr>
          <p:nvPr/>
        </p:nvSpPr>
        <p:spPr bwMode="auto">
          <a:xfrm>
            <a:off x="1853726" y="3282405"/>
            <a:ext cx="1489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Scientific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method</a:t>
            </a:r>
          </a:p>
        </p:txBody>
      </p:sp>
      <p:sp>
        <p:nvSpPr>
          <p:cNvPr id="51216" name="TextBox 25"/>
          <p:cNvSpPr txBox="1">
            <a:spLocks noChangeArrowheads="1"/>
          </p:cNvSpPr>
          <p:nvPr/>
        </p:nvSpPr>
        <p:spPr bwMode="auto">
          <a:xfrm>
            <a:off x="2804090" y="2690231"/>
            <a:ext cx="985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Critical realism</a:t>
            </a:r>
          </a:p>
        </p:txBody>
      </p:sp>
      <p:sp>
        <p:nvSpPr>
          <p:cNvPr id="51217" name="TextBox 26"/>
          <p:cNvSpPr txBox="1">
            <a:spLocks noChangeArrowheads="1"/>
          </p:cNvSpPr>
          <p:nvPr/>
        </p:nvSpPr>
        <p:spPr bwMode="auto">
          <a:xfrm>
            <a:off x="5530850" y="2343242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Hermeneutics</a:t>
            </a:r>
            <a:r>
              <a:rPr lang="en-GB" altLang="en-US" sz="1400" dirty="0">
                <a:latin typeface="Verdana" pitchFamily="34" charset="0"/>
              </a:rPr>
              <a:t> 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4284682" y="2188617"/>
            <a:ext cx="0" cy="30241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861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8992"/>
            <a:ext cx="8209512" cy="962107"/>
          </a:xfrm>
        </p:spPr>
        <p:txBody>
          <a:bodyPr/>
          <a:lstStyle/>
          <a:p>
            <a:r>
              <a:rPr lang="en-GB" sz="4000" dirty="0">
                <a:solidFill>
                  <a:srgbClr val="011893"/>
                </a:solidFill>
              </a:rPr>
              <a:t>A recap on scholarship &amp; research?</a:t>
            </a:r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241648" y="968651"/>
            <a:ext cx="8784976" cy="4418096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‘… not collecting data and packaging a solution but justifying your results and explaining why you chose to go down one route rather than another’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Work that ‘substantiates, regulates, organises or generates our theories and produces evidence which may challenge our own beliefs and those of society in general’</a:t>
            </a:r>
          </a:p>
          <a:p>
            <a:pPr marL="0" indent="0" algn="r">
              <a:buNone/>
            </a:pPr>
            <a:r>
              <a:rPr lang="en-GB" altLang="en-US" dirty="0"/>
              <a:t>      		(May, 1993)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80478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899517"/>
            <a:ext cx="8496944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YES</a:t>
            </a:r>
            <a:r>
              <a:rPr lang="en-GB" dirty="0">
                <a:solidFill>
                  <a:srgbClr val="011893"/>
                </a:solidFill>
              </a:rPr>
              <a:t>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Ingredients of Administration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and Management Research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 </a:t>
            </a:r>
          </a:p>
        </p:txBody>
      </p:sp>
      <p:pic>
        <p:nvPicPr>
          <p:cNvPr id="53251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9" t="22107" r="17317" b="9057"/>
          <a:stretch/>
        </p:blipFill>
        <p:spPr>
          <a:xfrm>
            <a:off x="1475656" y="2204864"/>
            <a:ext cx="6624736" cy="3168352"/>
          </a:xfrm>
        </p:spPr>
      </p:pic>
    </p:spTree>
    <p:extLst>
      <p:ext uri="{BB962C8B-B14F-4D97-AF65-F5344CB8AC3E}">
        <p14:creationId xmlns:p14="http://schemas.microsoft.com/office/powerpoint/2010/main" val="8046246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357268" y="1103111"/>
            <a:ext cx="8010031" cy="465177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 err="1"/>
              <a:t>Ackroyd</a:t>
            </a:r>
            <a:r>
              <a:rPr lang="en-GB" altLang="en-US" dirty="0"/>
              <a:t>, S. and Fleetwood, S. (</a:t>
            </a:r>
            <a:r>
              <a:rPr lang="en-GB" altLang="en-US" dirty="0" err="1"/>
              <a:t>eds</a:t>
            </a:r>
            <a:r>
              <a:rPr lang="en-GB" altLang="en-US" dirty="0"/>
              <a:t>) (2000) </a:t>
            </a:r>
            <a:r>
              <a:rPr lang="en-GB" altLang="en-US" i="1" dirty="0"/>
              <a:t>Realist Perspectives on Management and Organizations</a:t>
            </a:r>
            <a:r>
              <a:rPr lang="en-GB" altLang="en-US" dirty="0"/>
              <a:t>. London: Routledge.</a:t>
            </a:r>
          </a:p>
          <a:p>
            <a:r>
              <a:rPr lang="en-GB" altLang="en-US" dirty="0"/>
              <a:t>Alvesson, M. and Deetz, S. (2000) </a:t>
            </a:r>
            <a:r>
              <a:rPr lang="en-GB" altLang="en-US" i="1" dirty="0"/>
              <a:t>Doing Critical Management Research</a:t>
            </a:r>
            <a:r>
              <a:rPr lang="en-GB" altLang="en-US" dirty="0"/>
              <a:t>. London: Sage.</a:t>
            </a:r>
          </a:p>
          <a:p>
            <a:r>
              <a:rPr lang="en-GB" altLang="en-US" dirty="0" err="1"/>
              <a:t>Blaikie</a:t>
            </a:r>
            <a:r>
              <a:rPr lang="en-GB" altLang="en-US" dirty="0"/>
              <a:t>, N. (2007) </a:t>
            </a:r>
            <a:r>
              <a:rPr lang="en-GB" altLang="en-US" i="1" dirty="0"/>
              <a:t>Approaches to Social Enquiry</a:t>
            </a:r>
            <a:r>
              <a:rPr lang="en-GB" altLang="en-US" dirty="0"/>
              <a:t>, 2nd </a:t>
            </a:r>
            <a:r>
              <a:rPr lang="en-GB" altLang="en-US" dirty="0" err="1"/>
              <a:t>edn</a:t>
            </a:r>
            <a:r>
              <a:rPr lang="en-GB" altLang="en-US" dirty="0"/>
              <a:t>. Cambridge: Polity Press.</a:t>
            </a:r>
          </a:p>
          <a:p>
            <a:r>
              <a:rPr lang="en-GB" altLang="en-US" dirty="0" err="1"/>
              <a:t>Hassard</a:t>
            </a:r>
            <a:r>
              <a:rPr lang="en-GB" altLang="en-US" dirty="0"/>
              <a:t>, J. and Parker, M. (</a:t>
            </a:r>
            <a:r>
              <a:rPr lang="en-GB" altLang="en-US" dirty="0" err="1"/>
              <a:t>eds</a:t>
            </a:r>
            <a:r>
              <a:rPr lang="en-GB" altLang="en-US" dirty="0"/>
              <a:t>) (1993) </a:t>
            </a:r>
            <a:r>
              <a:rPr lang="en-GB" altLang="en-US" i="1" dirty="0"/>
              <a:t>Postmodernism and Organizations</a:t>
            </a:r>
            <a:r>
              <a:rPr lang="en-GB" altLang="en-US" dirty="0"/>
              <a:t>. London: Sage.</a:t>
            </a:r>
            <a:endParaRPr lang="en-US" altLang="en-US" dirty="0"/>
          </a:p>
          <a:p>
            <a:r>
              <a:rPr lang="en-GB" altLang="en-US" dirty="0"/>
              <a:t>Johnson, P. and </a:t>
            </a:r>
            <a:r>
              <a:rPr lang="en-GB" altLang="en-US" dirty="0" err="1"/>
              <a:t>Duberley</a:t>
            </a:r>
            <a:r>
              <a:rPr lang="en-GB" altLang="en-US" dirty="0"/>
              <a:t>, J. (2000) </a:t>
            </a:r>
            <a:r>
              <a:rPr lang="en-GB" altLang="en-US" i="1" dirty="0"/>
              <a:t>Understanding Management Research: An Introduction to Epistemology</a:t>
            </a:r>
            <a:r>
              <a:rPr lang="en-GB" altLang="en-US" dirty="0"/>
              <a:t>. London: Sage.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90471" y="333820"/>
            <a:ext cx="7886700" cy="792088"/>
          </a:xfrm>
        </p:spPr>
        <p:txBody>
          <a:bodyPr/>
          <a:lstStyle/>
          <a:p>
            <a:r>
              <a:rPr lang="en-GB" dirty="0"/>
              <a:t>Further reading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3322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1505</Words>
  <Application>Microsoft Office PowerPoint</Application>
  <PresentationFormat>On-screen Show (4:3)</PresentationFormat>
  <Paragraphs>322</Paragraphs>
  <Slides>32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Myriad Pro</vt:lpstr>
      <vt:lpstr>Arial</vt:lpstr>
      <vt:lpstr>Verdana</vt:lpstr>
      <vt:lpstr>20140311PresentationUWTSDTemplate</vt:lpstr>
      <vt:lpstr>LCDB7010</vt:lpstr>
      <vt:lpstr>Learning objectives</vt:lpstr>
      <vt:lpstr>Ingredients of Administration  and Management Research   </vt:lpstr>
      <vt:lpstr>Scholarship </vt:lpstr>
      <vt:lpstr>Scholarship</vt:lpstr>
      <vt:lpstr>What does a project contain?</vt:lpstr>
      <vt:lpstr>What does a project contain?</vt:lpstr>
      <vt:lpstr>Coherence – disciplines and paradigms</vt:lpstr>
      <vt:lpstr>Mixed methods?</vt:lpstr>
      <vt:lpstr>Learning often depends on what is being mixed ...</vt:lpstr>
      <vt:lpstr>The philosophical debates</vt:lpstr>
      <vt:lpstr>Ontology: from realism to nominalism</vt:lpstr>
      <vt:lpstr>Positivism, constructionism and various third ways </vt:lpstr>
      <vt:lpstr>Ontology and epistemology</vt:lpstr>
      <vt:lpstr>Ontology and epistemology</vt:lpstr>
      <vt:lpstr>Epistemology: positivism vs social constructionism</vt:lpstr>
      <vt:lpstr>Epistemology: positivism vs social constructionism</vt:lpstr>
      <vt:lpstr>The nature of research projects and research outputs</vt:lpstr>
      <vt:lpstr>Methodological implications of different epistemologies</vt:lpstr>
      <vt:lpstr>Methodological implications of different epistemologies</vt:lpstr>
      <vt:lpstr>Strengths and weaknesses of the main traditions</vt:lpstr>
      <vt:lpstr>Strengths and weaknesses of the main traditions</vt:lpstr>
      <vt:lpstr>Mixed methods potentially possible when they are ‘soft’ as opposed to ‘hard’</vt:lpstr>
      <vt:lpstr>Pros &amp; cons related to mixed methods</vt:lpstr>
      <vt:lpstr>Some thoughts on mixed method approaches</vt:lpstr>
      <vt:lpstr>Paradigms and research approaches</vt:lpstr>
      <vt:lpstr>Alternative paradigms and research approaches</vt:lpstr>
      <vt:lpstr>Alternative paradigms and research approaches</vt:lpstr>
      <vt:lpstr>Mapping research paradigms and schools of thought</vt:lpstr>
      <vt:lpstr>A recap on scholarship &amp; research?</vt:lpstr>
      <vt:lpstr>YES  Ingredients of Administration  and Management Research   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142</cp:revision>
  <cp:lastPrinted>2018-07-09T15:27:01Z</cp:lastPrinted>
  <dcterms:created xsi:type="dcterms:W3CDTF">2002-10-07T19:43:58Z</dcterms:created>
  <dcterms:modified xsi:type="dcterms:W3CDTF">2022-06-21T18:51:04Z</dcterms:modified>
</cp:coreProperties>
</file>