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71" autoAdjust="0"/>
    <p:restoredTop sz="71056" autoAdjust="0"/>
  </p:normalViewPr>
  <p:slideViewPr>
    <p:cSldViewPr snapToGrid="0">
      <p:cViewPr>
        <p:scale>
          <a:sx n="85" d="100"/>
          <a:sy n="85" d="100"/>
        </p:scale>
        <p:origin x="173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B4282-1059-4E08-875D-6E831ED9D35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30D487-A075-4678-9860-029379B365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following presentation will highlight the different stages that children 0-5 years old go through in their cognitive development according to Piaget and the role that social interaction plays in those first years according to Vygotsky.</a:t>
          </a:r>
        </a:p>
      </dgm:t>
    </dgm:pt>
    <dgm:pt modelId="{AD63B279-3F5D-4B36-A4B6-1782C281827D}" type="parTrans" cxnId="{3DBF53B8-0E3E-4997-85B8-5ADC059940D5}">
      <dgm:prSet/>
      <dgm:spPr/>
      <dgm:t>
        <a:bodyPr/>
        <a:lstStyle/>
        <a:p>
          <a:endParaRPr lang="en-US"/>
        </a:p>
      </dgm:t>
    </dgm:pt>
    <dgm:pt modelId="{D8D3F6E8-7597-4A8B-AEE0-1A7E4A86FEDC}" type="sibTrans" cxnId="{3DBF53B8-0E3E-4997-85B8-5ADC059940D5}">
      <dgm:prSet/>
      <dgm:spPr/>
      <dgm:t>
        <a:bodyPr/>
        <a:lstStyle/>
        <a:p>
          <a:endParaRPr lang="en-US"/>
        </a:p>
      </dgm:t>
    </dgm:pt>
    <dgm:pt modelId="{D61A1598-A3CB-4E61-A51E-A032266B67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addition, I will propose 2 ideas to understand how to help and accompany your children during these stages to reach their greatest potential.</a:t>
          </a:r>
        </a:p>
      </dgm:t>
    </dgm:pt>
    <dgm:pt modelId="{96833DC0-B90B-4C45-A39E-39D7794A2D56}" type="parTrans" cxnId="{CBE340CB-0462-44A3-8559-2A02C6A0E616}">
      <dgm:prSet/>
      <dgm:spPr/>
      <dgm:t>
        <a:bodyPr/>
        <a:lstStyle/>
        <a:p>
          <a:endParaRPr lang="en-US"/>
        </a:p>
      </dgm:t>
    </dgm:pt>
    <dgm:pt modelId="{CDA1BAC2-8D82-4205-8FED-06DBEEB7CE00}" type="sibTrans" cxnId="{CBE340CB-0462-44A3-8559-2A02C6A0E616}">
      <dgm:prSet/>
      <dgm:spPr/>
      <dgm:t>
        <a:bodyPr/>
        <a:lstStyle/>
        <a:p>
          <a:endParaRPr lang="en-US"/>
        </a:p>
      </dgm:t>
    </dgm:pt>
    <dgm:pt modelId="{F6B258C7-823B-428D-B773-7E9AD53AB8CA}" type="pres">
      <dgm:prSet presAssocID="{D86B4282-1059-4E08-875D-6E831ED9D35C}" presName="root" presStyleCnt="0">
        <dgm:presLayoutVars>
          <dgm:dir/>
          <dgm:resizeHandles val="exact"/>
        </dgm:presLayoutVars>
      </dgm:prSet>
      <dgm:spPr/>
    </dgm:pt>
    <dgm:pt modelId="{74FBE7AC-F9F6-49DE-8F4E-7EF89B530B51}" type="pres">
      <dgm:prSet presAssocID="{C530D487-A075-4678-9860-029379B36520}" presName="compNode" presStyleCnt="0"/>
      <dgm:spPr/>
    </dgm:pt>
    <dgm:pt modelId="{41687093-76CF-4281-8B21-ECFADD498769}" type="pres">
      <dgm:prSet presAssocID="{C530D487-A075-4678-9860-029379B365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1EB374C-317C-4F94-9AEB-B8F1FCDA03AB}" type="pres">
      <dgm:prSet presAssocID="{C530D487-A075-4678-9860-029379B36520}" presName="spaceRect" presStyleCnt="0"/>
      <dgm:spPr/>
    </dgm:pt>
    <dgm:pt modelId="{D6235501-AC78-4873-8DC7-71CF1EB02715}" type="pres">
      <dgm:prSet presAssocID="{C530D487-A075-4678-9860-029379B36520}" presName="textRect" presStyleLbl="revTx" presStyleIdx="0" presStyleCnt="2">
        <dgm:presLayoutVars>
          <dgm:chMax val="1"/>
          <dgm:chPref val="1"/>
        </dgm:presLayoutVars>
      </dgm:prSet>
      <dgm:spPr/>
    </dgm:pt>
    <dgm:pt modelId="{10C01101-47DE-4E79-A622-39C22A9503F4}" type="pres">
      <dgm:prSet presAssocID="{D8D3F6E8-7597-4A8B-AEE0-1A7E4A86FEDC}" presName="sibTrans" presStyleCnt="0"/>
      <dgm:spPr/>
    </dgm:pt>
    <dgm:pt modelId="{AEEDE15E-05E7-4034-AEBB-2F4B8B13666F}" type="pres">
      <dgm:prSet presAssocID="{D61A1598-A3CB-4E61-A51E-A032266B6796}" presName="compNode" presStyleCnt="0"/>
      <dgm:spPr/>
    </dgm:pt>
    <dgm:pt modelId="{27A53B03-71E5-4366-9694-27DD565C6C9A}" type="pres">
      <dgm:prSet presAssocID="{D61A1598-A3CB-4E61-A51E-A032266B679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E6D0A27-8A4D-4ADB-B508-964843F37F4B}" type="pres">
      <dgm:prSet presAssocID="{D61A1598-A3CB-4E61-A51E-A032266B6796}" presName="spaceRect" presStyleCnt="0"/>
      <dgm:spPr/>
    </dgm:pt>
    <dgm:pt modelId="{C9B40714-ED3B-4385-8665-E0FD221C3412}" type="pres">
      <dgm:prSet presAssocID="{D61A1598-A3CB-4E61-A51E-A032266B679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2933A8D-8867-0E42-9D95-DDA258918417}" type="presOf" srcId="{C530D487-A075-4678-9860-029379B36520}" destId="{D6235501-AC78-4873-8DC7-71CF1EB02715}" srcOrd="0" destOrd="0" presId="urn:microsoft.com/office/officeart/2018/2/layout/IconLabelList"/>
    <dgm:cxn modelId="{C7A6BA9F-BF83-2B4A-80FB-749BEE934FDB}" type="presOf" srcId="{D61A1598-A3CB-4E61-A51E-A032266B6796}" destId="{C9B40714-ED3B-4385-8665-E0FD221C3412}" srcOrd="0" destOrd="0" presId="urn:microsoft.com/office/officeart/2018/2/layout/IconLabelList"/>
    <dgm:cxn modelId="{3DBF53B8-0E3E-4997-85B8-5ADC059940D5}" srcId="{D86B4282-1059-4E08-875D-6E831ED9D35C}" destId="{C530D487-A075-4678-9860-029379B36520}" srcOrd="0" destOrd="0" parTransId="{AD63B279-3F5D-4B36-A4B6-1782C281827D}" sibTransId="{D8D3F6E8-7597-4A8B-AEE0-1A7E4A86FEDC}"/>
    <dgm:cxn modelId="{CBE340CB-0462-44A3-8559-2A02C6A0E616}" srcId="{D86B4282-1059-4E08-875D-6E831ED9D35C}" destId="{D61A1598-A3CB-4E61-A51E-A032266B6796}" srcOrd="1" destOrd="0" parTransId="{96833DC0-B90B-4C45-A39E-39D7794A2D56}" sibTransId="{CDA1BAC2-8D82-4205-8FED-06DBEEB7CE00}"/>
    <dgm:cxn modelId="{2AAC73E7-92CB-A74D-88DF-640FB057B6A1}" type="presOf" srcId="{D86B4282-1059-4E08-875D-6E831ED9D35C}" destId="{F6B258C7-823B-428D-B773-7E9AD53AB8CA}" srcOrd="0" destOrd="0" presId="urn:microsoft.com/office/officeart/2018/2/layout/IconLabelList"/>
    <dgm:cxn modelId="{D1CD58F5-1320-0545-84BC-423485B9BE6F}" type="presParOf" srcId="{F6B258C7-823B-428D-B773-7E9AD53AB8CA}" destId="{74FBE7AC-F9F6-49DE-8F4E-7EF89B530B51}" srcOrd="0" destOrd="0" presId="urn:microsoft.com/office/officeart/2018/2/layout/IconLabelList"/>
    <dgm:cxn modelId="{CBC4AA6E-72B2-9F44-BE10-885DC36F0B96}" type="presParOf" srcId="{74FBE7AC-F9F6-49DE-8F4E-7EF89B530B51}" destId="{41687093-76CF-4281-8B21-ECFADD498769}" srcOrd="0" destOrd="0" presId="urn:microsoft.com/office/officeart/2018/2/layout/IconLabelList"/>
    <dgm:cxn modelId="{12941DFD-EA7F-C04A-9941-E3486D71183E}" type="presParOf" srcId="{74FBE7AC-F9F6-49DE-8F4E-7EF89B530B51}" destId="{31EB374C-317C-4F94-9AEB-B8F1FCDA03AB}" srcOrd="1" destOrd="0" presId="urn:microsoft.com/office/officeart/2018/2/layout/IconLabelList"/>
    <dgm:cxn modelId="{73956C4B-5364-FF49-BD1B-2E845F0C4CC5}" type="presParOf" srcId="{74FBE7AC-F9F6-49DE-8F4E-7EF89B530B51}" destId="{D6235501-AC78-4873-8DC7-71CF1EB02715}" srcOrd="2" destOrd="0" presId="urn:microsoft.com/office/officeart/2018/2/layout/IconLabelList"/>
    <dgm:cxn modelId="{825D8252-742E-8044-B2F3-1F2E2148BBEF}" type="presParOf" srcId="{F6B258C7-823B-428D-B773-7E9AD53AB8CA}" destId="{10C01101-47DE-4E79-A622-39C22A9503F4}" srcOrd="1" destOrd="0" presId="urn:microsoft.com/office/officeart/2018/2/layout/IconLabelList"/>
    <dgm:cxn modelId="{8BB9202A-1DF9-4242-97E5-112B69BC79DE}" type="presParOf" srcId="{F6B258C7-823B-428D-B773-7E9AD53AB8CA}" destId="{AEEDE15E-05E7-4034-AEBB-2F4B8B13666F}" srcOrd="2" destOrd="0" presId="urn:microsoft.com/office/officeart/2018/2/layout/IconLabelList"/>
    <dgm:cxn modelId="{308C16F4-54A9-5B47-BA56-0AF4BD310C55}" type="presParOf" srcId="{AEEDE15E-05E7-4034-AEBB-2F4B8B13666F}" destId="{27A53B03-71E5-4366-9694-27DD565C6C9A}" srcOrd="0" destOrd="0" presId="urn:microsoft.com/office/officeart/2018/2/layout/IconLabelList"/>
    <dgm:cxn modelId="{8233BD41-AE13-F643-BA42-A55106B92214}" type="presParOf" srcId="{AEEDE15E-05E7-4034-AEBB-2F4B8B13666F}" destId="{4E6D0A27-8A4D-4ADB-B508-964843F37F4B}" srcOrd="1" destOrd="0" presId="urn:microsoft.com/office/officeart/2018/2/layout/IconLabelList"/>
    <dgm:cxn modelId="{E952F51C-49F0-194F-A32F-2EAB113CB422}" type="presParOf" srcId="{AEEDE15E-05E7-4034-AEBB-2F4B8B13666F}" destId="{C9B40714-ED3B-4385-8665-E0FD221C341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96A229-A2D2-4BFB-9521-0C7DECB4369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F209EE-3DA4-4656-BA49-7DFBA56B3F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This idea is based on the social learning theory of Vygotsky. </a:t>
          </a:r>
          <a:endParaRPr lang="en-US"/>
        </a:p>
      </dgm:t>
    </dgm:pt>
    <dgm:pt modelId="{416AABDC-43BA-45BB-9377-2A5AA9EAEFA5}" type="parTrans" cxnId="{C95CF9EA-F7B5-4416-9024-99EBFCABFD7E}">
      <dgm:prSet/>
      <dgm:spPr/>
      <dgm:t>
        <a:bodyPr/>
        <a:lstStyle/>
        <a:p>
          <a:endParaRPr lang="en-US"/>
        </a:p>
      </dgm:t>
    </dgm:pt>
    <dgm:pt modelId="{A37CB5C5-F1C4-4305-A952-42DC875F4907}" type="sibTrans" cxnId="{C95CF9EA-F7B5-4416-9024-99EBFCABFD7E}">
      <dgm:prSet/>
      <dgm:spPr/>
      <dgm:t>
        <a:bodyPr/>
        <a:lstStyle/>
        <a:p>
          <a:endParaRPr lang="en-US"/>
        </a:p>
      </dgm:t>
    </dgm:pt>
    <dgm:pt modelId="{B73584A3-659D-4EDB-A65C-1AF137B635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If the parents can focus more on their child’s need, they will be able to guide them in a proper way </a:t>
          </a:r>
          <a:endParaRPr lang="en-US" dirty="0"/>
        </a:p>
      </dgm:t>
    </dgm:pt>
    <dgm:pt modelId="{73ADF32E-121E-40D3-AB60-3BD4706CE7AC}" type="parTrans" cxnId="{0CB7C435-BAF3-43B4-964D-E95B6946679C}">
      <dgm:prSet/>
      <dgm:spPr/>
      <dgm:t>
        <a:bodyPr/>
        <a:lstStyle/>
        <a:p>
          <a:endParaRPr lang="en-US"/>
        </a:p>
      </dgm:t>
    </dgm:pt>
    <dgm:pt modelId="{D1086715-42E9-4558-BB1D-A0886D89486F}" type="sibTrans" cxnId="{0CB7C435-BAF3-43B4-964D-E95B6946679C}">
      <dgm:prSet/>
      <dgm:spPr/>
      <dgm:t>
        <a:bodyPr/>
        <a:lstStyle/>
        <a:p>
          <a:endParaRPr lang="en-US"/>
        </a:p>
      </dgm:t>
    </dgm:pt>
    <dgm:pt modelId="{05D7CEB0-9D24-4842-A520-91BD273D0F96}" type="pres">
      <dgm:prSet presAssocID="{EA96A229-A2D2-4BFB-9521-0C7DECB43693}" presName="root" presStyleCnt="0">
        <dgm:presLayoutVars>
          <dgm:dir/>
          <dgm:resizeHandles val="exact"/>
        </dgm:presLayoutVars>
      </dgm:prSet>
      <dgm:spPr/>
    </dgm:pt>
    <dgm:pt modelId="{9A7E4C4B-EFDF-414A-9B48-7AA22D254706}" type="pres">
      <dgm:prSet presAssocID="{43F209EE-3DA4-4656-BA49-7DFBA56B3F42}" presName="compNode" presStyleCnt="0"/>
      <dgm:spPr/>
    </dgm:pt>
    <dgm:pt modelId="{4DB672D1-AA5D-40F9-9CC0-A87616014C6A}" type="pres">
      <dgm:prSet presAssocID="{43F209EE-3DA4-4656-BA49-7DFBA56B3F4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79FEF11-3A20-4A8C-8749-2B944F464557}" type="pres">
      <dgm:prSet presAssocID="{43F209EE-3DA4-4656-BA49-7DFBA56B3F42}" presName="spaceRect" presStyleCnt="0"/>
      <dgm:spPr/>
    </dgm:pt>
    <dgm:pt modelId="{F92E34A2-1EDD-4B9A-9C13-001F05701AE3}" type="pres">
      <dgm:prSet presAssocID="{43F209EE-3DA4-4656-BA49-7DFBA56B3F42}" presName="textRect" presStyleLbl="revTx" presStyleIdx="0" presStyleCnt="2">
        <dgm:presLayoutVars>
          <dgm:chMax val="1"/>
          <dgm:chPref val="1"/>
        </dgm:presLayoutVars>
      </dgm:prSet>
      <dgm:spPr/>
    </dgm:pt>
    <dgm:pt modelId="{C0180161-C40B-44C6-A036-73CC95B7BFE8}" type="pres">
      <dgm:prSet presAssocID="{A37CB5C5-F1C4-4305-A952-42DC875F4907}" presName="sibTrans" presStyleCnt="0"/>
      <dgm:spPr/>
    </dgm:pt>
    <dgm:pt modelId="{373AA946-91D8-4B0D-903E-96788A175675}" type="pres">
      <dgm:prSet presAssocID="{B73584A3-659D-4EDB-A65C-1AF137B63503}" presName="compNode" presStyleCnt="0"/>
      <dgm:spPr/>
    </dgm:pt>
    <dgm:pt modelId="{476FFF7A-4038-46F7-9FC4-C066B694253C}" type="pres">
      <dgm:prSet presAssocID="{B73584A3-659D-4EDB-A65C-1AF137B6350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BB618C41-1554-44FA-A9C6-3FEEF32D4947}" type="pres">
      <dgm:prSet presAssocID="{B73584A3-659D-4EDB-A65C-1AF137B63503}" presName="spaceRect" presStyleCnt="0"/>
      <dgm:spPr/>
    </dgm:pt>
    <dgm:pt modelId="{FEDDB0B8-0B8B-4380-8EB6-81D414A4C64A}" type="pres">
      <dgm:prSet presAssocID="{B73584A3-659D-4EDB-A65C-1AF137B6350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512E41C-B180-43DA-BD25-4148108AD1A7}" type="presOf" srcId="{43F209EE-3DA4-4656-BA49-7DFBA56B3F42}" destId="{F92E34A2-1EDD-4B9A-9C13-001F05701AE3}" srcOrd="0" destOrd="0" presId="urn:microsoft.com/office/officeart/2018/2/layout/IconLabelList"/>
    <dgm:cxn modelId="{CFFE8633-D3F1-4401-8889-135595796D3F}" type="presOf" srcId="{EA96A229-A2D2-4BFB-9521-0C7DECB43693}" destId="{05D7CEB0-9D24-4842-A520-91BD273D0F96}" srcOrd="0" destOrd="0" presId="urn:microsoft.com/office/officeart/2018/2/layout/IconLabelList"/>
    <dgm:cxn modelId="{0CB7C435-BAF3-43B4-964D-E95B6946679C}" srcId="{EA96A229-A2D2-4BFB-9521-0C7DECB43693}" destId="{B73584A3-659D-4EDB-A65C-1AF137B63503}" srcOrd="1" destOrd="0" parTransId="{73ADF32E-121E-40D3-AB60-3BD4706CE7AC}" sibTransId="{D1086715-42E9-4558-BB1D-A0886D89486F}"/>
    <dgm:cxn modelId="{F06F9338-79F9-47FA-B521-72B5E23FA365}" type="presOf" srcId="{B73584A3-659D-4EDB-A65C-1AF137B63503}" destId="{FEDDB0B8-0B8B-4380-8EB6-81D414A4C64A}" srcOrd="0" destOrd="0" presId="urn:microsoft.com/office/officeart/2018/2/layout/IconLabelList"/>
    <dgm:cxn modelId="{C95CF9EA-F7B5-4416-9024-99EBFCABFD7E}" srcId="{EA96A229-A2D2-4BFB-9521-0C7DECB43693}" destId="{43F209EE-3DA4-4656-BA49-7DFBA56B3F42}" srcOrd="0" destOrd="0" parTransId="{416AABDC-43BA-45BB-9377-2A5AA9EAEFA5}" sibTransId="{A37CB5C5-F1C4-4305-A952-42DC875F4907}"/>
    <dgm:cxn modelId="{E2A92D8B-8C35-4966-A68F-05E621595462}" type="presParOf" srcId="{05D7CEB0-9D24-4842-A520-91BD273D0F96}" destId="{9A7E4C4B-EFDF-414A-9B48-7AA22D254706}" srcOrd="0" destOrd="0" presId="urn:microsoft.com/office/officeart/2018/2/layout/IconLabelList"/>
    <dgm:cxn modelId="{8698E982-40FD-412D-AA45-FD889A14FFAF}" type="presParOf" srcId="{9A7E4C4B-EFDF-414A-9B48-7AA22D254706}" destId="{4DB672D1-AA5D-40F9-9CC0-A87616014C6A}" srcOrd="0" destOrd="0" presId="urn:microsoft.com/office/officeart/2018/2/layout/IconLabelList"/>
    <dgm:cxn modelId="{6EBCE558-26DB-4D91-82DF-8ED8F1A10F19}" type="presParOf" srcId="{9A7E4C4B-EFDF-414A-9B48-7AA22D254706}" destId="{F79FEF11-3A20-4A8C-8749-2B944F464557}" srcOrd="1" destOrd="0" presId="urn:microsoft.com/office/officeart/2018/2/layout/IconLabelList"/>
    <dgm:cxn modelId="{A5719124-CAB7-4D93-AD2C-70D964CE5E0A}" type="presParOf" srcId="{9A7E4C4B-EFDF-414A-9B48-7AA22D254706}" destId="{F92E34A2-1EDD-4B9A-9C13-001F05701AE3}" srcOrd="2" destOrd="0" presId="urn:microsoft.com/office/officeart/2018/2/layout/IconLabelList"/>
    <dgm:cxn modelId="{2C927D52-C5D5-4D0B-BAE2-66126244EEC4}" type="presParOf" srcId="{05D7CEB0-9D24-4842-A520-91BD273D0F96}" destId="{C0180161-C40B-44C6-A036-73CC95B7BFE8}" srcOrd="1" destOrd="0" presId="urn:microsoft.com/office/officeart/2018/2/layout/IconLabelList"/>
    <dgm:cxn modelId="{89E9DB71-C6AB-4D15-8B57-EF480AB7BF6B}" type="presParOf" srcId="{05D7CEB0-9D24-4842-A520-91BD273D0F96}" destId="{373AA946-91D8-4B0D-903E-96788A175675}" srcOrd="2" destOrd="0" presId="urn:microsoft.com/office/officeart/2018/2/layout/IconLabelList"/>
    <dgm:cxn modelId="{F43DBCCF-3013-49E2-A10B-CDEC7AB58580}" type="presParOf" srcId="{373AA946-91D8-4B0D-903E-96788A175675}" destId="{476FFF7A-4038-46F7-9FC4-C066B694253C}" srcOrd="0" destOrd="0" presId="urn:microsoft.com/office/officeart/2018/2/layout/IconLabelList"/>
    <dgm:cxn modelId="{D40E4DEE-FEC2-4620-9658-C17D2DE46D64}" type="presParOf" srcId="{373AA946-91D8-4B0D-903E-96788A175675}" destId="{BB618C41-1554-44FA-A9C6-3FEEF32D4947}" srcOrd="1" destOrd="0" presId="urn:microsoft.com/office/officeart/2018/2/layout/IconLabelList"/>
    <dgm:cxn modelId="{1F55A169-A1B9-441C-83B3-EBB12ED9337B}" type="presParOf" srcId="{373AA946-91D8-4B0D-903E-96788A175675}" destId="{FEDDB0B8-0B8B-4380-8EB6-81D414A4C6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87093-76CF-4281-8B21-ECFADD498769}">
      <dsp:nvSpPr>
        <dsp:cNvPr id="0" name=""/>
        <dsp:cNvSpPr/>
      </dsp:nvSpPr>
      <dsp:spPr>
        <a:xfrm>
          <a:off x="608911" y="797681"/>
          <a:ext cx="987187" cy="98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35501-AC78-4873-8DC7-71CF1EB02715}">
      <dsp:nvSpPr>
        <dsp:cNvPr id="0" name=""/>
        <dsp:cNvSpPr/>
      </dsp:nvSpPr>
      <dsp:spPr>
        <a:xfrm>
          <a:off x="5629" y="2153761"/>
          <a:ext cx="2193750" cy="110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following presentation will highlight the different stages that children 0-5 years old go through in their cognitive development according to Piaget and the role that social interaction plays in those first years according to Vygotsky.</a:t>
          </a:r>
        </a:p>
      </dsp:txBody>
      <dsp:txXfrm>
        <a:off x="5629" y="2153761"/>
        <a:ext cx="2193750" cy="1102500"/>
      </dsp:txXfrm>
    </dsp:sp>
    <dsp:sp modelId="{27A53B03-71E5-4366-9694-27DD565C6C9A}">
      <dsp:nvSpPr>
        <dsp:cNvPr id="0" name=""/>
        <dsp:cNvSpPr/>
      </dsp:nvSpPr>
      <dsp:spPr>
        <a:xfrm>
          <a:off x="3186567" y="797681"/>
          <a:ext cx="987187" cy="98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40714-ED3B-4385-8665-E0FD221C3412}">
      <dsp:nvSpPr>
        <dsp:cNvPr id="0" name=""/>
        <dsp:cNvSpPr/>
      </dsp:nvSpPr>
      <dsp:spPr>
        <a:xfrm>
          <a:off x="2583286" y="2153761"/>
          <a:ext cx="2193750" cy="110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 addition, I will propose 2 ideas to understand how to help and accompany your children during these stages to reach their greatest potential.</a:t>
          </a:r>
        </a:p>
      </dsp:txBody>
      <dsp:txXfrm>
        <a:off x="2583286" y="2153761"/>
        <a:ext cx="2193750" cy="110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672D1-AA5D-40F9-9CC0-A87616014C6A}">
      <dsp:nvSpPr>
        <dsp:cNvPr id="0" name=""/>
        <dsp:cNvSpPr/>
      </dsp:nvSpPr>
      <dsp:spPr>
        <a:xfrm>
          <a:off x="648886" y="894456"/>
          <a:ext cx="1058062" cy="1058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E34A2-1EDD-4B9A-9C13-001F05701AE3}">
      <dsp:nvSpPr>
        <dsp:cNvPr id="0" name=""/>
        <dsp:cNvSpPr/>
      </dsp:nvSpPr>
      <dsp:spPr>
        <a:xfrm>
          <a:off x="2293" y="2266316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This idea is based on the social learning theory of Vygotsky. </a:t>
          </a:r>
          <a:endParaRPr lang="en-US" sz="1200" kern="1200"/>
        </a:p>
      </dsp:txBody>
      <dsp:txXfrm>
        <a:off x="2293" y="2266316"/>
        <a:ext cx="2351250" cy="720000"/>
      </dsp:txXfrm>
    </dsp:sp>
    <dsp:sp modelId="{476FFF7A-4038-46F7-9FC4-C066B694253C}">
      <dsp:nvSpPr>
        <dsp:cNvPr id="0" name=""/>
        <dsp:cNvSpPr/>
      </dsp:nvSpPr>
      <dsp:spPr>
        <a:xfrm>
          <a:off x="3411605" y="894456"/>
          <a:ext cx="1058062" cy="1058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DDB0B8-0B8B-4380-8EB6-81D414A4C64A}">
      <dsp:nvSpPr>
        <dsp:cNvPr id="0" name=""/>
        <dsp:cNvSpPr/>
      </dsp:nvSpPr>
      <dsp:spPr>
        <a:xfrm>
          <a:off x="2765011" y="2266316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If the parents can focus more on their child’s need, they will be able to guide them in a proper way </a:t>
          </a:r>
          <a:endParaRPr lang="en-US" sz="1200" kern="1200" dirty="0"/>
        </a:p>
      </dsp:txBody>
      <dsp:txXfrm>
        <a:off x="2765011" y="2266316"/>
        <a:ext cx="235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7F0951-79C0-48FF-B75E-4011284D2944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CB2588-13B3-4DEC-80C7-0A3E826D17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048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83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978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041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313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563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396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3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B2588-13B3-4DEC-80C7-0A3E826D17E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817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538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680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1529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76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07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003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814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2286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95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064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592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28093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3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8181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0838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67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1977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04EB17B-70FF-4E3A-8C36-2892C2BBB7BB}" type="datetimeFigureOut">
              <a:rPr lang="en-US" smtClean="0"/>
              <a:t>10/25/21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3E191A7-8140-46AF-B172-F1D0671D0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085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  <p:sldLayoutId id="214748388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commons.wikimedia.org/wiki/File:Family_Advocacy_Program_prepares_for_returning_soldiers_140205-A-DZ345-003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play-sensory-child-kid-playing-2457318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eddy bear">
            <a:extLst>
              <a:ext uri="{FF2B5EF4-FFF2-40B4-BE49-F238E27FC236}">
                <a16:creationId xmlns:a16="http://schemas.microsoft.com/office/drawing/2014/main" id="{5FDC720B-DFE7-4A54-BB5D-FE81CC064F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89" b="625"/>
          <a:stretch/>
        </p:blipFill>
        <p:spPr>
          <a:xfrm>
            <a:off x="20" y="0"/>
            <a:ext cx="12191980" cy="68593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18C1EE-C49C-4FF6-9B71-D4383D2254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dirty="0"/>
              <a:t>A child’s experience between the ages of 0–5 years can affect the rest of their lives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AF745F-F29F-394B-98A1-16ABB2C55FE1}"/>
              </a:ext>
            </a:extLst>
          </p:cNvPr>
          <p:cNvSpPr txBox="1"/>
          <p:nvPr/>
        </p:nvSpPr>
        <p:spPr>
          <a:xfrm>
            <a:off x="389744" y="4871803"/>
            <a:ext cx="49167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Student name:</a:t>
            </a:r>
            <a:r>
              <a:rPr lang="en-US" dirty="0"/>
              <a:t> Maria F Campos Rivero</a:t>
            </a:r>
          </a:p>
          <a:p>
            <a:r>
              <a:rPr lang="en-US" b="1" dirty="0"/>
              <a:t>Student number: </a:t>
            </a:r>
            <a:r>
              <a:rPr lang="en-US" dirty="0"/>
              <a:t>2020325</a:t>
            </a:r>
          </a:p>
          <a:p>
            <a:r>
              <a:rPr lang="en-US" b="1" dirty="0"/>
              <a:t>Module Name: </a:t>
            </a:r>
            <a:r>
              <a:rPr lang="en-US" dirty="0"/>
              <a:t>Psychology in health and social care</a:t>
            </a:r>
          </a:p>
          <a:p>
            <a:r>
              <a:rPr lang="en-US" b="1" dirty="0"/>
              <a:t>Module code: </a:t>
            </a:r>
            <a:r>
              <a:rPr lang="en-US" dirty="0"/>
              <a:t>BMHP4019</a:t>
            </a:r>
          </a:p>
          <a:p>
            <a:r>
              <a:rPr lang="en-US" b="1" dirty="0"/>
              <a:t>Lecturer Name: </a:t>
            </a:r>
            <a:r>
              <a:rPr lang="en-US" dirty="0" err="1"/>
              <a:t>Dushika</a:t>
            </a:r>
            <a:r>
              <a:rPr lang="en-US" dirty="0"/>
              <a:t> </a:t>
            </a:r>
            <a:r>
              <a:rPr lang="en-US" dirty="0" err="1"/>
              <a:t>Soundarajan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25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27" descr="Question mark on green pastel background">
            <a:extLst>
              <a:ext uri="{FF2B5EF4-FFF2-40B4-BE49-F238E27FC236}">
                <a16:creationId xmlns:a16="http://schemas.microsoft.com/office/drawing/2014/main" id="{98353788-01BF-416E-8221-A525643598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5000"/>
          </a:blip>
          <a:srcRect t="6570" r="1" b="23562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858576-2B9D-4BF3-A013-0CF73222C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Table of Content 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C558A0A9-DE66-41D0-B9B2-DD283E5288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Introduction……………………………………………………………………………………………………….3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Piaget’s theory of mental development</a:t>
            </a: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………………………………………………….……….4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Vygotsky’s Theory of Social Constructivism .</a:t>
            </a: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……………………………………………..…..5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1: Understanding the need of the children..…………………………………….6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2: Positive Parenting ………………………………………..……………………………….7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Conclusion…………………………………………………………………………………………………………8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References……………………………………………………………………………………………………….9</a:t>
            </a:r>
          </a:p>
        </p:txBody>
      </p:sp>
    </p:spTree>
    <p:extLst>
      <p:ext uri="{BB962C8B-B14F-4D97-AF65-F5344CB8AC3E}">
        <p14:creationId xmlns:p14="http://schemas.microsoft.com/office/powerpoint/2010/main" val="24031175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30EF6-3274-46BE-BD31-6025B8FEF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541654D-7D24-4435-9F73-9E2C811EC8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812133"/>
              </p:ext>
            </p:extLst>
          </p:nvPr>
        </p:nvGraphicFramePr>
        <p:xfrm>
          <a:off x="952499" y="2170983"/>
          <a:ext cx="4782666" cy="4053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group of people sitting around a table with a baby&#10;&#10;Description automatically generated with low confidence">
            <a:extLst>
              <a:ext uri="{FF2B5EF4-FFF2-40B4-BE49-F238E27FC236}">
                <a16:creationId xmlns:a16="http://schemas.microsoft.com/office/drawing/2014/main" id="{23375E3A-81CE-4833-A2C1-62580165D4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096001" y="1853975"/>
            <a:ext cx="5143500" cy="3137535"/>
          </a:xfrm>
          <a:prstGeom prst="rect">
            <a:avLst/>
          </a:pr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F77D67-CDCB-444F-B1A3-2D6C0F1D746A}"/>
              </a:ext>
            </a:extLst>
          </p:cNvPr>
          <p:cNvSpPr txBox="1"/>
          <p:nvPr/>
        </p:nvSpPr>
        <p:spPr>
          <a:xfrm>
            <a:off x="6096001" y="4677757"/>
            <a:ext cx="5143500" cy="31375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>
                <a:solidFill>
                  <a:srgbClr val="FFFFFF"/>
                </a:solidFill>
              </a:rPr>
              <a:t>(Perento, 2020)</a:t>
            </a:r>
          </a:p>
        </p:txBody>
      </p:sp>
    </p:spTree>
    <p:extLst>
      <p:ext uri="{BB962C8B-B14F-4D97-AF65-F5344CB8AC3E}">
        <p14:creationId xmlns:p14="http://schemas.microsoft.com/office/powerpoint/2010/main" val="3121764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72FB7-047C-4737-AA8F-3D996F13E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81" y="-93605"/>
            <a:ext cx="10230236" cy="87309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Piaget’s Theory of Cognitive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C438D-2CBD-4B0E-B4BC-23B306291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9542" y="1042655"/>
            <a:ext cx="4499577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According to Piaget, the children go through four different stages of mental development.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b="1" dirty="0"/>
              <a:t>SENSORIMOTOR.  0-2 years</a:t>
            </a:r>
          </a:p>
          <a:p>
            <a:r>
              <a:rPr lang="en-US" b="1" dirty="0"/>
              <a:t>PREOPERATIONAL. 2-7 years</a:t>
            </a:r>
          </a:p>
          <a:p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C46196-5C5B-4A5F-A0B6-88559DD4A80C}"/>
              </a:ext>
            </a:extLst>
          </p:cNvPr>
          <p:cNvSpPr txBox="1"/>
          <p:nvPr/>
        </p:nvSpPr>
        <p:spPr>
          <a:xfrm>
            <a:off x="407962" y="5921873"/>
            <a:ext cx="6105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/>
              <a:t>(Parento, 2020)</a:t>
            </a:r>
            <a:endParaRPr lang="en-US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B0116D38-AA0A-D940-9920-FD360DE123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82" y="1467214"/>
            <a:ext cx="5434818" cy="438231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56AC8369-4AF0-1348-90C1-94ABF72F6553}"/>
              </a:ext>
            </a:extLst>
          </p:cNvPr>
          <p:cNvSpPr/>
          <p:nvPr/>
        </p:nvSpPr>
        <p:spPr>
          <a:xfrm>
            <a:off x="752881" y="2983042"/>
            <a:ext cx="3132945" cy="34177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92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C1521-1587-4BFA-BF77-64D9277F7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Vygotsky’s Theory of Social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96F2C-4EEF-4B13-AC76-3FF6FFF1E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167" y="2460392"/>
            <a:ext cx="4401103" cy="3880773"/>
          </a:xfrm>
        </p:spPr>
        <p:txBody>
          <a:bodyPr/>
          <a:lstStyle/>
          <a:p>
            <a:r>
              <a:rPr lang="en-US" sz="1800" b="1" dirty="0">
                <a:effectLst/>
                <a:ea typeface="Calibri" panose="020F0502020204030204" pitchFamily="34" charset="0"/>
              </a:rPr>
              <a:t>This is a theory which describes development of the knowledge of an individual which is attained by interacting with others residing in the same society.</a:t>
            </a:r>
          </a:p>
          <a:p>
            <a:endParaRPr lang="en-US" b="1" dirty="0">
              <a:ea typeface="Calibri" panose="020F0502020204030204" pitchFamily="34" charset="0"/>
            </a:endParaRPr>
          </a:p>
          <a:p>
            <a:endParaRPr lang="en-US" sz="1800" b="1" dirty="0">
              <a:effectLst/>
              <a:ea typeface="Calibri" panose="020F0502020204030204" pitchFamily="34" charset="0"/>
            </a:endParaRPr>
          </a:p>
          <a:p>
            <a:r>
              <a:rPr lang="en-US" sz="1800" b="1" dirty="0">
                <a:effectLst/>
                <a:ea typeface="Calibri" panose="020F0502020204030204" pitchFamily="34" charset="0"/>
              </a:rPr>
              <a:t>This theory proves to be highly beneficial for the children within the age group of 0-5 years.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FA9ED97-78E6-4054-96D0-E5B203789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273" y="2443159"/>
            <a:ext cx="3840480" cy="359820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A7B621-CCC8-489D-9107-977D1D2C41CF}"/>
              </a:ext>
            </a:extLst>
          </p:cNvPr>
          <p:cNvSpPr txBox="1"/>
          <p:nvPr/>
        </p:nvSpPr>
        <p:spPr>
          <a:xfrm>
            <a:off x="5559189" y="6041362"/>
            <a:ext cx="6105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(Hahn, 2021) </a:t>
            </a:r>
          </a:p>
        </p:txBody>
      </p:sp>
    </p:spTree>
    <p:extLst>
      <p:ext uri="{BB962C8B-B14F-4D97-AF65-F5344CB8AC3E}">
        <p14:creationId xmlns:p14="http://schemas.microsoft.com/office/powerpoint/2010/main" val="818084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2EC24-0BEA-4347-92C8-91683CA45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Example 1: Understanding the needs of the children </a:t>
            </a:r>
          </a:p>
        </p:txBody>
      </p:sp>
      <p:graphicFrame>
        <p:nvGraphicFramePr>
          <p:cNvPr id="5124" name="Content Placeholder 2">
            <a:extLst>
              <a:ext uri="{FF2B5EF4-FFF2-40B4-BE49-F238E27FC236}">
                <a16:creationId xmlns:a16="http://schemas.microsoft.com/office/drawing/2014/main" id="{15858115-CFC8-4D44-A9C0-3FB9CF4FB6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1103866"/>
              </p:ext>
            </p:extLst>
          </p:nvPr>
        </p:nvGraphicFramePr>
        <p:xfrm>
          <a:off x="677334" y="2160589"/>
          <a:ext cx="5118555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08ABD26-FFDC-F54E-8D7B-8BFBE1A58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584" y="2674428"/>
            <a:ext cx="3987383" cy="298927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A8430B-5C3A-1341-8C45-039CDF1D8BCB}"/>
              </a:ext>
            </a:extLst>
          </p:cNvPr>
          <p:cNvSpPr txBox="1"/>
          <p:nvPr/>
        </p:nvSpPr>
        <p:spPr>
          <a:xfrm>
            <a:off x="5671586" y="5691202"/>
            <a:ext cx="6105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(Perento, 2020)</a:t>
            </a:r>
          </a:p>
        </p:txBody>
      </p:sp>
    </p:spTree>
    <p:extLst>
      <p:ext uri="{BB962C8B-B14F-4D97-AF65-F5344CB8AC3E}">
        <p14:creationId xmlns:p14="http://schemas.microsoft.com/office/powerpoint/2010/main" val="2421952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AC6E1-37CD-44A4-8C5A-C7D344A55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Example 2: Positive Parenting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9565F-BC64-4E64-9EE6-B1EC18E1B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792" y="2317192"/>
            <a:ext cx="4963811" cy="3931208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This idea is based on the theory of Piaget. 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It will allow the children to share all their problems freely.</a:t>
            </a:r>
          </a:p>
          <a:p>
            <a:endParaRPr lang="en-US" b="1" dirty="0"/>
          </a:p>
          <a:p>
            <a:r>
              <a:rPr lang="en-US" b="1" dirty="0"/>
              <a:t>This will also enhance the motivation level of the children. 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AE4A5127-67AA-40AE-960C-21DB20FC12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510F00E0-3516-4490-AD3A-68B77E2C5A6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90AFC1E0-716C-496C-A3CF-050A42E32C7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8">
            <a:extLst>
              <a:ext uri="{FF2B5EF4-FFF2-40B4-BE49-F238E27FC236}">
                <a16:creationId xmlns:a16="http://schemas.microsoft.com/office/drawing/2014/main" id="{C7EB9C28-84CE-4E3B-831E-D19308A0BA7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10">
            <a:extLst>
              <a:ext uri="{FF2B5EF4-FFF2-40B4-BE49-F238E27FC236}">
                <a16:creationId xmlns:a16="http://schemas.microsoft.com/office/drawing/2014/main" id="{19808D7D-D456-4497-9840-59D324CE95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56" name="Picture 12">
            <a:extLst>
              <a:ext uri="{FF2B5EF4-FFF2-40B4-BE49-F238E27FC236}">
                <a16:creationId xmlns:a16="http://schemas.microsoft.com/office/drawing/2014/main" id="{A02EAD4F-F768-40FF-908B-1C1B17540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283" y="2245291"/>
            <a:ext cx="3997309" cy="36716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40AD16D-B70F-4804-9DA0-58071F0FB6BC}"/>
              </a:ext>
            </a:extLst>
          </p:cNvPr>
          <p:cNvSpPr txBox="1"/>
          <p:nvPr/>
        </p:nvSpPr>
        <p:spPr>
          <a:xfrm>
            <a:off x="-9378" y="6216134"/>
            <a:ext cx="6105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(</a:t>
            </a:r>
            <a:r>
              <a:rPr lang="en-US" dirty="0" err="1"/>
              <a:t>Wikihow</a:t>
            </a:r>
            <a:r>
              <a:rPr lang="en-US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2758522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person, child, child, indoor&#10;&#10;Description automatically generated">
            <a:extLst>
              <a:ext uri="{FF2B5EF4-FFF2-40B4-BE49-F238E27FC236}">
                <a16:creationId xmlns:a16="http://schemas.microsoft.com/office/drawing/2014/main" id="{F9F8C233-A9DC-B246-BC37-7AA0A74909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022" r="4447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AE255E-183A-47AE-AECC-D06FC6500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C3750-8F13-4E74-97C4-6990B4C28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It is important to stimulate our child.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We must bear in mind that many biological and environmental factors can influence the speed with which each child passes each stage.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09F024CC-3712-4A49-B748-584201AC21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110D373F-07FB-4291-9678-F5979D26BBE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0CA8ED8B-D7E2-4FCE-818A-F355EDB7A5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609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AF4C7-5F8E-4A5D-A0DA-17A5CA065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F5802-055B-41D6-B7FD-5664B8181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Amunga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J., Were, D. and 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Ashioya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I., (2020). The Teacher-Parent Nexus in the Competency Based Curriculum Success Equation in Kenya. International Journal of Educational Administration and Policy Studies, 12(1), pp.60-76.</a:t>
            </a:r>
          </a:p>
          <a:p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Bormanaki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H.B. and 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Khoshhal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Y., (2017). The Role of Equilibration in Piaget's Theory of Cognitive Development and Its Implication for Receptive Skills: A Theoretical Study. Journal of Language Teaching &amp; Research, 8(5).</a:t>
            </a:r>
          </a:p>
          <a:p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Camaioni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L., (2017). The social construction of meaning in early infant-parent and infant-peer relations. In New perspectives in early communicative development (pp. 159-170). Routledge.</a:t>
            </a:r>
          </a:p>
          <a:p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Hahn, J.S., (2021). An Applied Research Study on Improving Parental Involvement at a School in Southeastern North Carolina.</a:t>
            </a:r>
          </a:p>
          <a:p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Hanfstingl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Benke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G. and Zhang, Y., 2019. Comparing variation theory with Piaget’s theory of cognitive development: more similarities than differences?. Educational Action Research, 27(4), pp.511-526.</a:t>
            </a:r>
          </a:p>
          <a:p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Kose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U. and Arslan, A., (2017). Realizing an optimization approach inspired from 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Piagets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theory on cognitive development. 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arXiv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preprint arXiv:1704.05904.</a:t>
            </a:r>
          </a:p>
          <a:p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Morgan, N., (2020). Children as digital citizens: Closing the gap on parental engagement. Information Technology, Education and Society, 17(1), pp.41-54.</a:t>
            </a:r>
          </a:p>
          <a:p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Watanabe, N., (2019). Attachment play related to Piaget’s conservation task with parent. International Journal of Psychological Studies, 11(2), pp.24-31.</a:t>
            </a:r>
          </a:p>
          <a:p>
            <a:endParaRPr lang="en-US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4566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{699C5D8A-88C9-6C42-B23E-30BF40C82262}tf10001064</Template>
  <TotalTime>3359</TotalTime>
  <Words>655</Words>
  <Application>Microsoft Macintosh PowerPoint</Application>
  <PresentationFormat>Widescreen</PresentationFormat>
  <Paragraphs>65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Garamond</vt:lpstr>
      <vt:lpstr>Times New Roman</vt:lpstr>
      <vt:lpstr>Organic</vt:lpstr>
      <vt:lpstr>A child’s experience between the ages of 0–5 years can affect the rest of their lives</vt:lpstr>
      <vt:lpstr>Table of Content </vt:lpstr>
      <vt:lpstr>INTRODUCTION</vt:lpstr>
      <vt:lpstr>Piaget’s Theory of Cognitive Development</vt:lpstr>
      <vt:lpstr>Vygotsky’s Theory of Social Constructivism</vt:lpstr>
      <vt:lpstr>Example 1: Understanding the needs of the children </vt:lpstr>
      <vt:lpstr>Example 2: Positive Parenting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child’s experience between the ages of 0 – 5 years can affect the rest of their lives</dc:title>
  <dc:creator>Priyanka Das</dc:creator>
  <cp:lastModifiedBy>Maria Florencia Campos Rivero (2020325)</cp:lastModifiedBy>
  <cp:revision>13</cp:revision>
  <dcterms:created xsi:type="dcterms:W3CDTF">2021-10-16T09:08:27Z</dcterms:created>
  <dcterms:modified xsi:type="dcterms:W3CDTF">2021-10-26T18:01:48Z</dcterms:modified>
</cp:coreProperties>
</file>