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4"/>
  </p:sldMasterIdLst>
  <p:notesMasterIdLst>
    <p:notesMasterId r:id="rId6"/>
  </p:notesMasterIdLst>
  <p:sldIdLst>
    <p:sldId id="256" r:id="rId5"/>
  </p:sldIdLst>
  <p:sldSz cx="30275213" cy="21383625"/>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0D3FE"/>
    <a:srgbClr val="4C753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AD6C273-301C-4349-B588-8EC0F6D70C7D}" v="97" dt="2026-05-05T11:20:21.896"/>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2023" autoAdjust="0"/>
  </p:normalViewPr>
  <p:slideViewPr>
    <p:cSldViewPr snapToGrid="0">
      <p:cViewPr>
        <p:scale>
          <a:sx n="51" d="100"/>
          <a:sy n="51" d="100"/>
        </p:scale>
        <p:origin x="-3006" y="-9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customXml" Target="../customXml/item3.xml"/><Relationship Id="rId7" Type="http://schemas.openxmlformats.org/officeDocument/2006/relationships/presProps" Target="presProps.xml"/><Relationship Id="rId2" Type="http://schemas.openxmlformats.org/officeDocument/2006/relationships/customXml" Target="../customXml/item2.xml"/><Relationship Id="rId1" Type="http://schemas.openxmlformats.org/officeDocument/2006/relationships/customXml" Target="../customXml/item1.xml"/><Relationship Id="rId6" Type="http://schemas.openxmlformats.org/officeDocument/2006/relationships/notesMaster" Target="notesMasters/notesMaster1.xml"/><Relationship Id="rId11" Type="http://schemas.microsoft.com/office/2015/10/relationships/revisionInfo" Target="revisionInfo.xml"/><Relationship Id="rId5" Type="http://schemas.openxmlformats.org/officeDocument/2006/relationships/slide" Target="slides/slide1.xml"/><Relationship Id="rId10" Type="http://schemas.openxmlformats.org/officeDocument/2006/relationships/tableStyles" Target="tableStyles.xml"/><Relationship Id="rId4" Type="http://schemas.openxmlformats.org/officeDocument/2006/relationships/slideMaster" Target="slideMasters/slideMaster1.xml"/><Relationship Id="rId9"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F195CC6C-5997-455A-866F-8D27D1088D27}" type="datetimeFigureOut">
              <a:rPr lang="en-GB" smtClean="0"/>
              <a:t>05/05/2026</a:t>
            </a:fld>
            <a:endParaRPr lang="en-GB"/>
          </a:p>
        </p:txBody>
      </p:sp>
      <p:sp>
        <p:nvSpPr>
          <p:cNvPr id="4" name="Slide Image Placeholder 3"/>
          <p:cNvSpPr>
            <a:spLocks noGrp="1" noRot="1" noChangeAspect="1"/>
          </p:cNvSpPr>
          <p:nvPr>
            <p:ph type="sldImg" idx="2"/>
          </p:nvPr>
        </p:nvSpPr>
        <p:spPr>
          <a:xfrm>
            <a:off x="1244600" y="1143000"/>
            <a:ext cx="4368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7FE4B7C-B2D4-414D-AA0F-89900E1A2D07}" type="slidenum">
              <a:rPr lang="en-GB" smtClean="0"/>
              <a:t>‹#›</a:t>
            </a:fld>
            <a:endParaRPr lang="en-GB"/>
          </a:p>
        </p:txBody>
      </p:sp>
    </p:spTree>
    <p:extLst>
      <p:ext uri="{BB962C8B-B14F-4D97-AF65-F5344CB8AC3E}">
        <p14:creationId xmlns:p14="http://schemas.microsoft.com/office/powerpoint/2010/main" val="952357170"/>
      </p:ext>
    </p:extLst>
  </p:cSld>
  <p:clrMap bg1="lt1" tx1="dk1" bg2="lt2" tx2="dk2" accent1="accent1" accent2="accent2" accent3="accent3" accent4="accent4" accent5="accent5" accent6="accent6" hlink="hlink" folHlink="folHlink"/>
  <p:notesStyle>
    <a:lvl1pPr marL="0" algn="l" defTabSz="2479578" rtl="0" eaLnBrk="1" latinLnBrk="0" hangingPunct="1">
      <a:defRPr sz="3254" kern="1200">
        <a:solidFill>
          <a:schemeClr val="tx1"/>
        </a:solidFill>
        <a:latin typeface="+mn-lt"/>
        <a:ea typeface="+mn-ea"/>
        <a:cs typeface="+mn-cs"/>
      </a:defRPr>
    </a:lvl1pPr>
    <a:lvl2pPr marL="1239789" algn="l" defTabSz="2479578" rtl="0" eaLnBrk="1" latinLnBrk="0" hangingPunct="1">
      <a:defRPr sz="3254" kern="1200">
        <a:solidFill>
          <a:schemeClr val="tx1"/>
        </a:solidFill>
        <a:latin typeface="+mn-lt"/>
        <a:ea typeface="+mn-ea"/>
        <a:cs typeface="+mn-cs"/>
      </a:defRPr>
    </a:lvl2pPr>
    <a:lvl3pPr marL="2479578" algn="l" defTabSz="2479578" rtl="0" eaLnBrk="1" latinLnBrk="0" hangingPunct="1">
      <a:defRPr sz="3254" kern="1200">
        <a:solidFill>
          <a:schemeClr val="tx1"/>
        </a:solidFill>
        <a:latin typeface="+mn-lt"/>
        <a:ea typeface="+mn-ea"/>
        <a:cs typeface="+mn-cs"/>
      </a:defRPr>
    </a:lvl3pPr>
    <a:lvl4pPr marL="3719368" algn="l" defTabSz="2479578" rtl="0" eaLnBrk="1" latinLnBrk="0" hangingPunct="1">
      <a:defRPr sz="3254" kern="1200">
        <a:solidFill>
          <a:schemeClr val="tx1"/>
        </a:solidFill>
        <a:latin typeface="+mn-lt"/>
        <a:ea typeface="+mn-ea"/>
        <a:cs typeface="+mn-cs"/>
      </a:defRPr>
    </a:lvl4pPr>
    <a:lvl5pPr marL="4959157" algn="l" defTabSz="2479578" rtl="0" eaLnBrk="1" latinLnBrk="0" hangingPunct="1">
      <a:defRPr sz="3254" kern="1200">
        <a:solidFill>
          <a:schemeClr val="tx1"/>
        </a:solidFill>
        <a:latin typeface="+mn-lt"/>
        <a:ea typeface="+mn-ea"/>
        <a:cs typeface="+mn-cs"/>
      </a:defRPr>
    </a:lvl5pPr>
    <a:lvl6pPr marL="6198946" algn="l" defTabSz="2479578" rtl="0" eaLnBrk="1" latinLnBrk="0" hangingPunct="1">
      <a:defRPr sz="3254" kern="1200">
        <a:solidFill>
          <a:schemeClr val="tx1"/>
        </a:solidFill>
        <a:latin typeface="+mn-lt"/>
        <a:ea typeface="+mn-ea"/>
        <a:cs typeface="+mn-cs"/>
      </a:defRPr>
    </a:lvl6pPr>
    <a:lvl7pPr marL="7438735" algn="l" defTabSz="2479578" rtl="0" eaLnBrk="1" latinLnBrk="0" hangingPunct="1">
      <a:defRPr sz="3254" kern="1200">
        <a:solidFill>
          <a:schemeClr val="tx1"/>
        </a:solidFill>
        <a:latin typeface="+mn-lt"/>
        <a:ea typeface="+mn-ea"/>
        <a:cs typeface="+mn-cs"/>
      </a:defRPr>
    </a:lvl7pPr>
    <a:lvl8pPr marL="8678525" algn="l" defTabSz="2479578" rtl="0" eaLnBrk="1" latinLnBrk="0" hangingPunct="1">
      <a:defRPr sz="3254" kern="1200">
        <a:solidFill>
          <a:schemeClr val="tx1"/>
        </a:solidFill>
        <a:latin typeface="+mn-lt"/>
        <a:ea typeface="+mn-ea"/>
        <a:cs typeface="+mn-cs"/>
      </a:defRPr>
    </a:lvl8pPr>
    <a:lvl9pPr marL="9918314" algn="l" defTabSz="2479578" rtl="0" eaLnBrk="1" latinLnBrk="0" hangingPunct="1">
      <a:defRPr sz="3254"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7FE4B7C-B2D4-414D-AA0F-89900E1A2D07}" type="slidenum">
              <a:rPr lang="en-GB" smtClean="0"/>
              <a:t>1</a:t>
            </a:fld>
            <a:endParaRPr lang="en-GB"/>
          </a:p>
        </p:txBody>
      </p:sp>
    </p:spTree>
    <p:extLst>
      <p:ext uri="{BB962C8B-B14F-4D97-AF65-F5344CB8AC3E}">
        <p14:creationId xmlns:p14="http://schemas.microsoft.com/office/powerpoint/2010/main" val="183033728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2270641" y="3499590"/>
            <a:ext cx="25733931" cy="7444669"/>
          </a:xfrm>
        </p:spPr>
        <p:txBody>
          <a:bodyPr anchor="b"/>
          <a:lstStyle>
            <a:lvl1pPr algn="ctr">
              <a:defRPr sz="18709"/>
            </a:lvl1pPr>
          </a:lstStyle>
          <a:p>
            <a:r>
              <a:rPr lang="en-US"/>
              <a:t>Click to edit Master title style</a:t>
            </a:r>
          </a:p>
        </p:txBody>
      </p:sp>
      <p:sp>
        <p:nvSpPr>
          <p:cNvPr id="3" name="Subtitle 2"/>
          <p:cNvSpPr>
            <a:spLocks noGrp="1"/>
          </p:cNvSpPr>
          <p:nvPr>
            <p:ph type="subTitle" idx="1"/>
          </p:nvPr>
        </p:nvSpPr>
        <p:spPr>
          <a:xfrm>
            <a:off x="3784402" y="11231355"/>
            <a:ext cx="22706410" cy="5162758"/>
          </a:xfrm>
        </p:spPr>
        <p:txBody>
          <a:bodyPr/>
          <a:lstStyle>
            <a:lvl1pPr marL="0" indent="0" algn="ctr">
              <a:buNone/>
              <a:defRPr sz="7483"/>
            </a:lvl1pPr>
            <a:lvl2pPr marL="1425595" indent="0" algn="ctr">
              <a:buNone/>
              <a:defRPr sz="6236"/>
            </a:lvl2pPr>
            <a:lvl3pPr marL="2851191" indent="0" algn="ctr">
              <a:buNone/>
              <a:defRPr sz="5613"/>
            </a:lvl3pPr>
            <a:lvl4pPr marL="4276786" indent="0" algn="ctr">
              <a:buNone/>
              <a:defRPr sz="4989"/>
            </a:lvl4pPr>
            <a:lvl5pPr marL="5702381" indent="0" algn="ctr">
              <a:buNone/>
              <a:defRPr sz="4989"/>
            </a:lvl5pPr>
            <a:lvl6pPr marL="7127977" indent="0" algn="ctr">
              <a:buNone/>
              <a:defRPr sz="4989"/>
            </a:lvl6pPr>
            <a:lvl7pPr marL="8553572" indent="0" algn="ctr">
              <a:buNone/>
              <a:defRPr sz="4989"/>
            </a:lvl7pPr>
            <a:lvl8pPr marL="9979167" indent="0" algn="ctr">
              <a:buNone/>
              <a:defRPr sz="4989"/>
            </a:lvl8pPr>
            <a:lvl9pPr marL="11404763" indent="0" algn="ctr">
              <a:buNone/>
              <a:defRPr sz="4989"/>
            </a:lvl9pPr>
          </a:lstStyle>
          <a:p>
            <a:r>
              <a:rPr lang="en-US"/>
              <a:t>Click to edit Master subtitle style</a:t>
            </a:r>
          </a:p>
        </p:txBody>
      </p:sp>
      <p:sp>
        <p:nvSpPr>
          <p:cNvPr id="4" name="Date Placeholder 3"/>
          <p:cNvSpPr>
            <a:spLocks noGrp="1"/>
          </p:cNvSpPr>
          <p:nvPr>
            <p:ph type="dt" sz="half" idx="10"/>
          </p:nvPr>
        </p:nvSpPr>
        <p:spPr/>
        <p:txBody>
          <a:bodyPr/>
          <a:lstStyle/>
          <a:p>
            <a:fld id="{71BCD3FE-460D-48D6-9340-088CD517FF99}" type="datetimeFigureOut">
              <a:rPr lang="en-GB" smtClean="0"/>
              <a:t>05/05/2026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6F92727-E5B0-4EDA-8618-5533013B46AA}" type="slidenum">
              <a:rPr lang="en-GB" smtClean="0"/>
              <a:t>‹#›</a:t>
            </a:fld>
            <a:endParaRPr lang="en-GB"/>
          </a:p>
        </p:txBody>
      </p:sp>
    </p:spTree>
    <p:extLst>
      <p:ext uri="{BB962C8B-B14F-4D97-AF65-F5344CB8AC3E}">
        <p14:creationId xmlns:p14="http://schemas.microsoft.com/office/powerpoint/2010/main" val="182290999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1BCD3FE-460D-48D6-9340-088CD517FF99}" type="datetimeFigureOut">
              <a:rPr lang="en-GB" smtClean="0"/>
              <a:t>05/05/2026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6F92727-E5B0-4EDA-8618-5533013B46AA}" type="slidenum">
              <a:rPr lang="en-GB" smtClean="0"/>
              <a:t>‹#›</a:t>
            </a:fld>
            <a:endParaRPr lang="en-GB"/>
          </a:p>
        </p:txBody>
      </p:sp>
    </p:spTree>
    <p:extLst>
      <p:ext uri="{BB962C8B-B14F-4D97-AF65-F5344CB8AC3E}">
        <p14:creationId xmlns:p14="http://schemas.microsoft.com/office/powerpoint/2010/main" val="63441539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2065654" y="5331063"/>
            <a:ext cx="26112371" cy="8894992"/>
          </a:xfrm>
        </p:spPr>
        <p:txBody>
          <a:bodyPr anchor="b"/>
          <a:lstStyle>
            <a:lvl1pPr>
              <a:defRPr sz="18709"/>
            </a:lvl1pPr>
          </a:lstStyle>
          <a:p>
            <a:r>
              <a:rPr lang="en-US"/>
              <a:t>Click to edit Master title style</a:t>
            </a:r>
          </a:p>
        </p:txBody>
      </p:sp>
      <p:sp>
        <p:nvSpPr>
          <p:cNvPr id="3" name="Text Placeholder 2"/>
          <p:cNvSpPr>
            <a:spLocks noGrp="1"/>
          </p:cNvSpPr>
          <p:nvPr>
            <p:ph type="body" idx="1"/>
          </p:nvPr>
        </p:nvSpPr>
        <p:spPr>
          <a:xfrm>
            <a:off x="2065654" y="14310205"/>
            <a:ext cx="26112371" cy="4677666"/>
          </a:xfrm>
        </p:spPr>
        <p:txBody>
          <a:bodyPr/>
          <a:lstStyle>
            <a:lvl1pPr marL="0" indent="0">
              <a:buNone/>
              <a:defRPr sz="7483">
                <a:solidFill>
                  <a:schemeClr val="tx1">
                    <a:tint val="82000"/>
                  </a:schemeClr>
                </a:solidFill>
              </a:defRPr>
            </a:lvl1pPr>
            <a:lvl2pPr marL="1425595" indent="0">
              <a:buNone/>
              <a:defRPr sz="6236">
                <a:solidFill>
                  <a:schemeClr val="tx1">
                    <a:tint val="82000"/>
                  </a:schemeClr>
                </a:solidFill>
              </a:defRPr>
            </a:lvl2pPr>
            <a:lvl3pPr marL="2851191" indent="0">
              <a:buNone/>
              <a:defRPr sz="5613">
                <a:solidFill>
                  <a:schemeClr val="tx1">
                    <a:tint val="82000"/>
                  </a:schemeClr>
                </a:solidFill>
              </a:defRPr>
            </a:lvl3pPr>
            <a:lvl4pPr marL="4276786" indent="0">
              <a:buNone/>
              <a:defRPr sz="4989">
                <a:solidFill>
                  <a:schemeClr val="tx1">
                    <a:tint val="82000"/>
                  </a:schemeClr>
                </a:solidFill>
              </a:defRPr>
            </a:lvl4pPr>
            <a:lvl5pPr marL="5702381" indent="0">
              <a:buNone/>
              <a:defRPr sz="4989">
                <a:solidFill>
                  <a:schemeClr val="tx1">
                    <a:tint val="82000"/>
                  </a:schemeClr>
                </a:solidFill>
              </a:defRPr>
            </a:lvl5pPr>
            <a:lvl6pPr marL="7127977" indent="0">
              <a:buNone/>
              <a:defRPr sz="4989">
                <a:solidFill>
                  <a:schemeClr val="tx1">
                    <a:tint val="82000"/>
                  </a:schemeClr>
                </a:solidFill>
              </a:defRPr>
            </a:lvl6pPr>
            <a:lvl7pPr marL="8553572" indent="0">
              <a:buNone/>
              <a:defRPr sz="4989">
                <a:solidFill>
                  <a:schemeClr val="tx1">
                    <a:tint val="82000"/>
                  </a:schemeClr>
                </a:solidFill>
              </a:defRPr>
            </a:lvl7pPr>
            <a:lvl8pPr marL="9979167" indent="0">
              <a:buNone/>
              <a:defRPr sz="4989">
                <a:solidFill>
                  <a:schemeClr val="tx1">
                    <a:tint val="82000"/>
                  </a:schemeClr>
                </a:solidFill>
              </a:defRPr>
            </a:lvl8pPr>
            <a:lvl9pPr marL="11404763" indent="0">
              <a:buNone/>
              <a:defRPr sz="4989">
                <a:solidFill>
                  <a:schemeClr val="tx1">
                    <a:tint val="82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1BCD3FE-460D-48D6-9340-088CD517FF99}" type="datetimeFigureOut">
              <a:rPr lang="en-GB" smtClean="0"/>
              <a:t>05/05/2026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6F92727-E5B0-4EDA-8618-5533013B46AA}" type="slidenum">
              <a:rPr lang="en-GB" smtClean="0"/>
              <a:t>‹#›</a:t>
            </a:fld>
            <a:endParaRPr lang="en-GB"/>
          </a:p>
        </p:txBody>
      </p:sp>
    </p:spTree>
    <p:extLst>
      <p:ext uri="{BB962C8B-B14F-4D97-AF65-F5344CB8AC3E}">
        <p14:creationId xmlns:p14="http://schemas.microsoft.com/office/powerpoint/2010/main" val="85324499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2081421" y="5692400"/>
            <a:ext cx="12866966" cy="135677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15326826" y="5692400"/>
            <a:ext cx="12866966" cy="1356771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1BCD3FE-460D-48D6-9340-088CD517FF99}" type="datetimeFigureOut">
              <a:rPr lang="en-GB" smtClean="0"/>
              <a:t>05/05/2026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6F92727-E5B0-4EDA-8618-5533013B46AA}" type="slidenum">
              <a:rPr lang="en-GB" smtClean="0"/>
              <a:t>‹#›</a:t>
            </a:fld>
            <a:endParaRPr lang="en-GB"/>
          </a:p>
        </p:txBody>
      </p:sp>
    </p:spTree>
    <p:extLst>
      <p:ext uri="{BB962C8B-B14F-4D97-AF65-F5344CB8AC3E}">
        <p14:creationId xmlns:p14="http://schemas.microsoft.com/office/powerpoint/2010/main" val="321293826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2085364" y="1138485"/>
            <a:ext cx="26112371" cy="4133179"/>
          </a:xfrm>
        </p:spPr>
        <p:txBody>
          <a:bodyPr/>
          <a:lstStyle/>
          <a:p>
            <a:r>
              <a:rPr lang="en-US"/>
              <a:t>Click to edit Master title style</a:t>
            </a:r>
          </a:p>
        </p:txBody>
      </p:sp>
      <p:sp>
        <p:nvSpPr>
          <p:cNvPr id="3" name="Text Placeholder 2"/>
          <p:cNvSpPr>
            <a:spLocks noGrp="1"/>
          </p:cNvSpPr>
          <p:nvPr>
            <p:ph type="body" idx="1"/>
          </p:nvPr>
        </p:nvSpPr>
        <p:spPr>
          <a:xfrm>
            <a:off x="2085368" y="5241960"/>
            <a:ext cx="12807832" cy="2569003"/>
          </a:xfrm>
        </p:spPr>
        <p:txBody>
          <a:bodyPr anchor="b"/>
          <a:lstStyle>
            <a:lvl1pPr marL="0" indent="0">
              <a:buNone/>
              <a:defRPr sz="7483" b="1"/>
            </a:lvl1pPr>
            <a:lvl2pPr marL="1425595" indent="0">
              <a:buNone/>
              <a:defRPr sz="6236" b="1"/>
            </a:lvl2pPr>
            <a:lvl3pPr marL="2851191" indent="0">
              <a:buNone/>
              <a:defRPr sz="5613" b="1"/>
            </a:lvl3pPr>
            <a:lvl4pPr marL="4276786" indent="0">
              <a:buNone/>
              <a:defRPr sz="4989" b="1"/>
            </a:lvl4pPr>
            <a:lvl5pPr marL="5702381" indent="0">
              <a:buNone/>
              <a:defRPr sz="4989" b="1"/>
            </a:lvl5pPr>
            <a:lvl6pPr marL="7127977" indent="0">
              <a:buNone/>
              <a:defRPr sz="4989" b="1"/>
            </a:lvl6pPr>
            <a:lvl7pPr marL="8553572" indent="0">
              <a:buNone/>
              <a:defRPr sz="4989" b="1"/>
            </a:lvl7pPr>
            <a:lvl8pPr marL="9979167" indent="0">
              <a:buNone/>
              <a:defRPr sz="4989" b="1"/>
            </a:lvl8pPr>
            <a:lvl9pPr marL="11404763" indent="0">
              <a:buNone/>
              <a:defRPr sz="4989" b="1"/>
            </a:lvl9pPr>
          </a:lstStyle>
          <a:p>
            <a:pPr lvl="0"/>
            <a:r>
              <a:rPr lang="en-US"/>
              <a:t>Click to edit Master text styles</a:t>
            </a:r>
          </a:p>
        </p:txBody>
      </p:sp>
      <p:sp>
        <p:nvSpPr>
          <p:cNvPr id="4" name="Content Placeholder 3"/>
          <p:cNvSpPr>
            <a:spLocks noGrp="1"/>
          </p:cNvSpPr>
          <p:nvPr>
            <p:ph sz="half" idx="2"/>
          </p:nvPr>
        </p:nvSpPr>
        <p:spPr>
          <a:xfrm>
            <a:off x="2085368" y="7810963"/>
            <a:ext cx="12807832" cy="1148875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15326828" y="5241960"/>
            <a:ext cx="12870909" cy="2569003"/>
          </a:xfrm>
        </p:spPr>
        <p:txBody>
          <a:bodyPr anchor="b"/>
          <a:lstStyle>
            <a:lvl1pPr marL="0" indent="0">
              <a:buNone/>
              <a:defRPr sz="7483" b="1"/>
            </a:lvl1pPr>
            <a:lvl2pPr marL="1425595" indent="0">
              <a:buNone/>
              <a:defRPr sz="6236" b="1"/>
            </a:lvl2pPr>
            <a:lvl3pPr marL="2851191" indent="0">
              <a:buNone/>
              <a:defRPr sz="5613" b="1"/>
            </a:lvl3pPr>
            <a:lvl4pPr marL="4276786" indent="0">
              <a:buNone/>
              <a:defRPr sz="4989" b="1"/>
            </a:lvl4pPr>
            <a:lvl5pPr marL="5702381" indent="0">
              <a:buNone/>
              <a:defRPr sz="4989" b="1"/>
            </a:lvl5pPr>
            <a:lvl6pPr marL="7127977" indent="0">
              <a:buNone/>
              <a:defRPr sz="4989" b="1"/>
            </a:lvl6pPr>
            <a:lvl7pPr marL="8553572" indent="0">
              <a:buNone/>
              <a:defRPr sz="4989" b="1"/>
            </a:lvl7pPr>
            <a:lvl8pPr marL="9979167" indent="0">
              <a:buNone/>
              <a:defRPr sz="4989" b="1"/>
            </a:lvl8pPr>
            <a:lvl9pPr marL="11404763" indent="0">
              <a:buNone/>
              <a:defRPr sz="4989" b="1"/>
            </a:lvl9pPr>
          </a:lstStyle>
          <a:p>
            <a:pPr lvl="0"/>
            <a:r>
              <a:rPr lang="en-US"/>
              <a:t>Click to edit Master text styles</a:t>
            </a:r>
          </a:p>
        </p:txBody>
      </p:sp>
      <p:sp>
        <p:nvSpPr>
          <p:cNvPr id="6" name="Content Placeholder 5"/>
          <p:cNvSpPr>
            <a:spLocks noGrp="1"/>
          </p:cNvSpPr>
          <p:nvPr>
            <p:ph sz="quarter" idx="4"/>
          </p:nvPr>
        </p:nvSpPr>
        <p:spPr>
          <a:xfrm>
            <a:off x="15326828" y="7810963"/>
            <a:ext cx="12870909" cy="1148875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1BCD3FE-460D-48D6-9340-088CD517FF99}" type="datetimeFigureOut">
              <a:rPr lang="en-GB" smtClean="0"/>
              <a:t>05/05/2026</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6F92727-E5B0-4EDA-8618-5533013B46AA}" type="slidenum">
              <a:rPr lang="en-GB" smtClean="0"/>
              <a:t>‹#›</a:t>
            </a:fld>
            <a:endParaRPr lang="en-GB"/>
          </a:p>
        </p:txBody>
      </p:sp>
    </p:spTree>
    <p:extLst>
      <p:ext uri="{BB962C8B-B14F-4D97-AF65-F5344CB8AC3E}">
        <p14:creationId xmlns:p14="http://schemas.microsoft.com/office/powerpoint/2010/main" val="179366725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1BCD3FE-460D-48D6-9340-088CD517FF99}" type="datetimeFigureOut">
              <a:rPr lang="en-GB" smtClean="0"/>
              <a:t>05/05/2026</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6F92727-E5B0-4EDA-8618-5533013B46AA}" type="slidenum">
              <a:rPr lang="en-GB" smtClean="0"/>
              <a:t>‹#›</a:t>
            </a:fld>
            <a:endParaRPr lang="en-GB"/>
          </a:p>
        </p:txBody>
      </p:sp>
    </p:spTree>
    <p:extLst>
      <p:ext uri="{BB962C8B-B14F-4D97-AF65-F5344CB8AC3E}">
        <p14:creationId xmlns:p14="http://schemas.microsoft.com/office/powerpoint/2010/main" val="316308122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1BCD3FE-460D-48D6-9340-088CD517FF99}" type="datetimeFigureOut">
              <a:rPr lang="en-GB" smtClean="0"/>
              <a:t>05/05/2026</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6F92727-E5B0-4EDA-8618-5533013B46AA}" type="slidenum">
              <a:rPr lang="en-GB" smtClean="0"/>
              <a:t>‹#›</a:t>
            </a:fld>
            <a:endParaRPr lang="en-GB"/>
          </a:p>
        </p:txBody>
      </p:sp>
    </p:spTree>
    <p:extLst>
      <p:ext uri="{BB962C8B-B14F-4D97-AF65-F5344CB8AC3E}">
        <p14:creationId xmlns:p14="http://schemas.microsoft.com/office/powerpoint/2010/main" val="362146920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085364" y="1425575"/>
            <a:ext cx="9764544" cy="4989513"/>
          </a:xfrm>
        </p:spPr>
        <p:txBody>
          <a:bodyPr anchor="b"/>
          <a:lstStyle>
            <a:lvl1pPr>
              <a:defRPr sz="9978"/>
            </a:lvl1pPr>
          </a:lstStyle>
          <a:p>
            <a:r>
              <a:rPr lang="en-US"/>
              <a:t>Click to edit Master title style</a:t>
            </a:r>
          </a:p>
        </p:txBody>
      </p:sp>
      <p:sp>
        <p:nvSpPr>
          <p:cNvPr id="3" name="Content Placeholder 2"/>
          <p:cNvSpPr>
            <a:spLocks noGrp="1"/>
          </p:cNvSpPr>
          <p:nvPr>
            <p:ph idx="1"/>
          </p:nvPr>
        </p:nvSpPr>
        <p:spPr>
          <a:xfrm>
            <a:off x="12870909" y="3078850"/>
            <a:ext cx="15326827" cy="15196234"/>
          </a:xfrm>
        </p:spPr>
        <p:txBody>
          <a:bodyPr/>
          <a:lstStyle>
            <a:lvl1pPr>
              <a:defRPr sz="9978"/>
            </a:lvl1pPr>
            <a:lvl2pPr>
              <a:defRPr sz="8731"/>
            </a:lvl2pPr>
            <a:lvl3pPr>
              <a:defRPr sz="7483"/>
            </a:lvl3pPr>
            <a:lvl4pPr>
              <a:defRPr sz="6236"/>
            </a:lvl4pPr>
            <a:lvl5pPr>
              <a:defRPr sz="6236"/>
            </a:lvl5pPr>
            <a:lvl6pPr>
              <a:defRPr sz="6236"/>
            </a:lvl6pPr>
            <a:lvl7pPr>
              <a:defRPr sz="6236"/>
            </a:lvl7pPr>
            <a:lvl8pPr>
              <a:defRPr sz="6236"/>
            </a:lvl8pPr>
            <a:lvl9pPr>
              <a:defRPr sz="6236"/>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2085364" y="6415088"/>
            <a:ext cx="9764544" cy="11884743"/>
          </a:xfrm>
        </p:spPr>
        <p:txBody>
          <a:bodyPr/>
          <a:lstStyle>
            <a:lvl1pPr marL="0" indent="0">
              <a:buNone/>
              <a:defRPr sz="4989"/>
            </a:lvl1pPr>
            <a:lvl2pPr marL="1425595" indent="0">
              <a:buNone/>
              <a:defRPr sz="4365"/>
            </a:lvl2pPr>
            <a:lvl3pPr marL="2851191" indent="0">
              <a:buNone/>
              <a:defRPr sz="3742"/>
            </a:lvl3pPr>
            <a:lvl4pPr marL="4276786" indent="0">
              <a:buNone/>
              <a:defRPr sz="3118"/>
            </a:lvl4pPr>
            <a:lvl5pPr marL="5702381" indent="0">
              <a:buNone/>
              <a:defRPr sz="3118"/>
            </a:lvl5pPr>
            <a:lvl6pPr marL="7127977" indent="0">
              <a:buNone/>
              <a:defRPr sz="3118"/>
            </a:lvl6pPr>
            <a:lvl7pPr marL="8553572" indent="0">
              <a:buNone/>
              <a:defRPr sz="3118"/>
            </a:lvl7pPr>
            <a:lvl8pPr marL="9979167" indent="0">
              <a:buNone/>
              <a:defRPr sz="3118"/>
            </a:lvl8pPr>
            <a:lvl9pPr marL="11404763" indent="0">
              <a:buNone/>
              <a:defRPr sz="3118"/>
            </a:lvl9pPr>
          </a:lstStyle>
          <a:p>
            <a:pPr lvl="0"/>
            <a:r>
              <a:rPr lang="en-US"/>
              <a:t>Click to edit Master text styles</a:t>
            </a:r>
          </a:p>
        </p:txBody>
      </p:sp>
      <p:sp>
        <p:nvSpPr>
          <p:cNvPr id="5" name="Date Placeholder 4"/>
          <p:cNvSpPr>
            <a:spLocks noGrp="1"/>
          </p:cNvSpPr>
          <p:nvPr>
            <p:ph type="dt" sz="half" idx="10"/>
          </p:nvPr>
        </p:nvSpPr>
        <p:spPr/>
        <p:txBody>
          <a:bodyPr/>
          <a:lstStyle/>
          <a:p>
            <a:fld id="{71BCD3FE-460D-48D6-9340-088CD517FF99}" type="datetimeFigureOut">
              <a:rPr lang="en-GB" smtClean="0"/>
              <a:t>05/05/2026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6F92727-E5B0-4EDA-8618-5533013B46AA}" type="slidenum">
              <a:rPr lang="en-GB" smtClean="0"/>
              <a:t>‹#›</a:t>
            </a:fld>
            <a:endParaRPr lang="en-GB"/>
          </a:p>
        </p:txBody>
      </p:sp>
    </p:spTree>
    <p:extLst>
      <p:ext uri="{BB962C8B-B14F-4D97-AF65-F5344CB8AC3E}">
        <p14:creationId xmlns:p14="http://schemas.microsoft.com/office/powerpoint/2010/main" val="367445668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085364" y="1425575"/>
            <a:ext cx="9764544" cy="4989513"/>
          </a:xfrm>
        </p:spPr>
        <p:txBody>
          <a:bodyPr anchor="b"/>
          <a:lstStyle>
            <a:lvl1pPr>
              <a:defRPr sz="9978"/>
            </a:lvl1pPr>
          </a:lstStyle>
          <a:p>
            <a:r>
              <a:rPr lang="en-US"/>
              <a:t>Click to edit Master title style</a:t>
            </a:r>
          </a:p>
        </p:txBody>
      </p:sp>
      <p:sp>
        <p:nvSpPr>
          <p:cNvPr id="3" name="Picture Placeholder 2"/>
          <p:cNvSpPr>
            <a:spLocks noGrp="1" noChangeAspect="1"/>
          </p:cNvSpPr>
          <p:nvPr>
            <p:ph type="pic" idx="1"/>
          </p:nvPr>
        </p:nvSpPr>
        <p:spPr>
          <a:xfrm>
            <a:off x="12870909" y="3078850"/>
            <a:ext cx="15326827" cy="15196234"/>
          </a:xfrm>
        </p:spPr>
        <p:txBody>
          <a:bodyPr anchor="t"/>
          <a:lstStyle>
            <a:lvl1pPr marL="0" indent="0">
              <a:buNone/>
              <a:defRPr sz="9978"/>
            </a:lvl1pPr>
            <a:lvl2pPr marL="1425595" indent="0">
              <a:buNone/>
              <a:defRPr sz="8731"/>
            </a:lvl2pPr>
            <a:lvl3pPr marL="2851191" indent="0">
              <a:buNone/>
              <a:defRPr sz="7483"/>
            </a:lvl3pPr>
            <a:lvl4pPr marL="4276786" indent="0">
              <a:buNone/>
              <a:defRPr sz="6236"/>
            </a:lvl4pPr>
            <a:lvl5pPr marL="5702381" indent="0">
              <a:buNone/>
              <a:defRPr sz="6236"/>
            </a:lvl5pPr>
            <a:lvl6pPr marL="7127977" indent="0">
              <a:buNone/>
              <a:defRPr sz="6236"/>
            </a:lvl6pPr>
            <a:lvl7pPr marL="8553572" indent="0">
              <a:buNone/>
              <a:defRPr sz="6236"/>
            </a:lvl7pPr>
            <a:lvl8pPr marL="9979167" indent="0">
              <a:buNone/>
              <a:defRPr sz="6236"/>
            </a:lvl8pPr>
            <a:lvl9pPr marL="11404763" indent="0">
              <a:buNone/>
              <a:defRPr sz="6236"/>
            </a:lvl9pPr>
          </a:lstStyle>
          <a:p>
            <a:r>
              <a:rPr lang="en-US"/>
              <a:t>Click icon to add picture</a:t>
            </a:r>
          </a:p>
        </p:txBody>
      </p:sp>
      <p:sp>
        <p:nvSpPr>
          <p:cNvPr id="4" name="Text Placeholder 3"/>
          <p:cNvSpPr>
            <a:spLocks noGrp="1"/>
          </p:cNvSpPr>
          <p:nvPr>
            <p:ph type="body" sz="half" idx="2"/>
          </p:nvPr>
        </p:nvSpPr>
        <p:spPr>
          <a:xfrm>
            <a:off x="2085364" y="6415088"/>
            <a:ext cx="9764544" cy="11884743"/>
          </a:xfrm>
        </p:spPr>
        <p:txBody>
          <a:bodyPr/>
          <a:lstStyle>
            <a:lvl1pPr marL="0" indent="0">
              <a:buNone/>
              <a:defRPr sz="4989"/>
            </a:lvl1pPr>
            <a:lvl2pPr marL="1425595" indent="0">
              <a:buNone/>
              <a:defRPr sz="4365"/>
            </a:lvl2pPr>
            <a:lvl3pPr marL="2851191" indent="0">
              <a:buNone/>
              <a:defRPr sz="3742"/>
            </a:lvl3pPr>
            <a:lvl4pPr marL="4276786" indent="0">
              <a:buNone/>
              <a:defRPr sz="3118"/>
            </a:lvl4pPr>
            <a:lvl5pPr marL="5702381" indent="0">
              <a:buNone/>
              <a:defRPr sz="3118"/>
            </a:lvl5pPr>
            <a:lvl6pPr marL="7127977" indent="0">
              <a:buNone/>
              <a:defRPr sz="3118"/>
            </a:lvl6pPr>
            <a:lvl7pPr marL="8553572" indent="0">
              <a:buNone/>
              <a:defRPr sz="3118"/>
            </a:lvl7pPr>
            <a:lvl8pPr marL="9979167" indent="0">
              <a:buNone/>
              <a:defRPr sz="3118"/>
            </a:lvl8pPr>
            <a:lvl9pPr marL="11404763" indent="0">
              <a:buNone/>
              <a:defRPr sz="3118"/>
            </a:lvl9pPr>
          </a:lstStyle>
          <a:p>
            <a:pPr lvl="0"/>
            <a:r>
              <a:rPr lang="en-US"/>
              <a:t>Click to edit Master text styles</a:t>
            </a:r>
          </a:p>
        </p:txBody>
      </p:sp>
      <p:sp>
        <p:nvSpPr>
          <p:cNvPr id="5" name="Date Placeholder 4"/>
          <p:cNvSpPr>
            <a:spLocks noGrp="1"/>
          </p:cNvSpPr>
          <p:nvPr>
            <p:ph type="dt" sz="half" idx="10"/>
          </p:nvPr>
        </p:nvSpPr>
        <p:spPr/>
        <p:txBody>
          <a:bodyPr/>
          <a:lstStyle/>
          <a:p>
            <a:fld id="{71BCD3FE-460D-48D6-9340-088CD517FF99}" type="datetimeFigureOut">
              <a:rPr lang="en-GB" smtClean="0"/>
              <a:t>05/05/2026</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6F92727-E5B0-4EDA-8618-5533013B46AA}" type="slidenum">
              <a:rPr lang="en-GB" smtClean="0"/>
              <a:t>‹#›</a:t>
            </a:fld>
            <a:endParaRPr lang="en-GB"/>
          </a:p>
        </p:txBody>
      </p:sp>
    </p:spTree>
    <p:extLst>
      <p:ext uri="{BB962C8B-B14F-4D97-AF65-F5344CB8AC3E}">
        <p14:creationId xmlns:p14="http://schemas.microsoft.com/office/powerpoint/2010/main" val="413374303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1BCD3FE-460D-48D6-9340-088CD517FF99}" type="datetimeFigureOut">
              <a:rPr lang="en-GB" smtClean="0"/>
              <a:t>05/05/2026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6F92727-E5B0-4EDA-8618-5533013B46AA}" type="slidenum">
              <a:rPr lang="en-GB" smtClean="0"/>
              <a:t>‹#›</a:t>
            </a:fld>
            <a:endParaRPr lang="en-GB"/>
          </a:p>
        </p:txBody>
      </p:sp>
    </p:spTree>
    <p:extLst>
      <p:ext uri="{BB962C8B-B14F-4D97-AF65-F5344CB8AC3E}">
        <p14:creationId xmlns:p14="http://schemas.microsoft.com/office/powerpoint/2010/main" val="185853996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21665701" y="1138480"/>
            <a:ext cx="6528093" cy="18121634"/>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2081423" y="1138480"/>
            <a:ext cx="19205838" cy="1812163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1BCD3FE-460D-48D6-9340-088CD517FF99}" type="datetimeFigureOut">
              <a:rPr lang="en-GB" smtClean="0"/>
              <a:t>05/05/2026</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6F92727-E5B0-4EDA-8618-5533013B46AA}" type="slidenum">
              <a:rPr lang="en-GB" smtClean="0"/>
              <a:t>‹#›</a:t>
            </a:fld>
            <a:endParaRPr lang="en-GB"/>
          </a:p>
        </p:txBody>
      </p:sp>
    </p:spTree>
    <p:extLst>
      <p:ext uri="{BB962C8B-B14F-4D97-AF65-F5344CB8AC3E}">
        <p14:creationId xmlns:p14="http://schemas.microsoft.com/office/powerpoint/2010/main" val="10554415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2081421" y="1138485"/>
            <a:ext cx="26112371" cy="4133179"/>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2081421" y="5692400"/>
            <a:ext cx="26112371" cy="1356771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2081421" y="19819457"/>
            <a:ext cx="6811923" cy="1138480"/>
          </a:xfrm>
          <a:prstGeom prst="rect">
            <a:avLst/>
          </a:prstGeom>
        </p:spPr>
        <p:txBody>
          <a:bodyPr vert="horz" lIns="91440" tIns="45720" rIns="91440" bIns="45720" rtlCol="0" anchor="ctr"/>
          <a:lstStyle>
            <a:lvl1pPr algn="l">
              <a:defRPr sz="3742">
                <a:solidFill>
                  <a:schemeClr val="tx1">
                    <a:tint val="82000"/>
                  </a:schemeClr>
                </a:solidFill>
              </a:defRPr>
            </a:lvl1pPr>
          </a:lstStyle>
          <a:p>
            <a:fld id="{71BCD3FE-460D-48D6-9340-088CD517FF99}" type="datetimeFigureOut">
              <a:rPr lang="en-GB" smtClean="0"/>
              <a:t>05/05/2026</a:t>
            </a:fld>
            <a:endParaRPr lang="en-GB"/>
          </a:p>
        </p:txBody>
      </p:sp>
      <p:sp>
        <p:nvSpPr>
          <p:cNvPr id="5" name="Footer Placeholder 4"/>
          <p:cNvSpPr>
            <a:spLocks noGrp="1"/>
          </p:cNvSpPr>
          <p:nvPr>
            <p:ph type="ftr" sz="quarter" idx="3"/>
          </p:nvPr>
        </p:nvSpPr>
        <p:spPr>
          <a:xfrm>
            <a:off x="10028665" y="19819457"/>
            <a:ext cx="10217884" cy="1138480"/>
          </a:xfrm>
          <a:prstGeom prst="rect">
            <a:avLst/>
          </a:prstGeom>
        </p:spPr>
        <p:txBody>
          <a:bodyPr vert="horz" lIns="91440" tIns="45720" rIns="91440" bIns="45720" rtlCol="0" anchor="ctr"/>
          <a:lstStyle>
            <a:lvl1pPr algn="ctr">
              <a:defRPr sz="3742">
                <a:solidFill>
                  <a:schemeClr val="tx1">
                    <a:tint val="82000"/>
                  </a:schemeClr>
                </a:solidFill>
              </a:defRPr>
            </a:lvl1pPr>
          </a:lstStyle>
          <a:p>
            <a:endParaRPr lang="en-GB"/>
          </a:p>
        </p:txBody>
      </p:sp>
      <p:sp>
        <p:nvSpPr>
          <p:cNvPr id="6" name="Slide Number Placeholder 5"/>
          <p:cNvSpPr>
            <a:spLocks noGrp="1"/>
          </p:cNvSpPr>
          <p:nvPr>
            <p:ph type="sldNum" sz="quarter" idx="4"/>
          </p:nvPr>
        </p:nvSpPr>
        <p:spPr>
          <a:xfrm>
            <a:off x="21381869" y="19819457"/>
            <a:ext cx="6811923" cy="1138480"/>
          </a:xfrm>
          <a:prstGeom prst="rect">
            <a:avLst/>
          </a:prstGeom>
        </p:spPr>
        <p:txBody>
          <a:bodyPr vert="horz" lIns="91440" tIns="45720" rIns="91440" bIns="45720" rtlCol="0" anchor="ctr"/>
          <a:lstStyle>
            <a:lvl1pPr algn="r">
              <a:defRPr sz="3742">
                <a:solidFill>
                  <a:schemeClr val="tx1">
                    <a:tint val="82000"/>
                  </a:schemeClr>
                </a:solidFill>
              </a:defRPr>
            </a:lvl1pPr>
          </a:lstStyle>
          <a:p>
            <a:fld id="{C6F92727-E5B0-4EDA-8618-5533013B46AA}" type="slidenum">
              <a:rPr lang="en-GB" smtClean="0"/>
              <a:t>‹#›</a:t>
            </a:fld>
            <a:endParaRPr lang="en-GB"/>
          </a:p>
        </p:txBody>
      </p:sp>
    </p:spTree>
    <p:extLst>
      <p:ext uri="{BB962C8B-B14F-4D97-AF65-F5344CB8AC3E}">
        <p14:creationId xmlns:p14="http://schemas.microsoft.com/office/powerpoint/2010/main" val="1344421740"/>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2851191" rtl="0" eaLnBrk="1" latinLnBrk="0" hangingPunct="1">
        <a:lnSpc>
          <a:spcPct val="90000"/>
        </a:lnSpc>
        <a:spcBef>
          <a:spcPct val="0"/>
        </a:spcBef>
        <a:buNone/>
        <a:defRPr sz="13720" kern="1200">
          <a:solidFill>
            <a:schemeClr val="tx1"/>
          </a:solidFill>
          <a:latin typeface="+mj-lt"/>
          <a:ea typeface="+mj-ea"/>
          <a:cs typeface="+mj-cs"/>
        </a:defRPr>
      </a:lvl1pPr>
    </p:titleStyle>
    <p:bodyStyle>
      <a:lvl1pPr marL="712798" indent="-712798" algn="l" defTabSz="2851191" rtl="0" eaLnBrk="1" latinLnBrk="0" hangingPunct="1">
        <a:lnSpc>
          <a:spcPct val="90000"/>
        </a:lnSpc>
        <a:spcBef>
          <a:spcPts val="3118"/>
        </a:spcBef>
        <a:buFont typeface="Arial" panose="020B0604020202020204" pitchFamily="34" charset="0"/>
        <a:buChar char="•"/>
        <a:defRPr sz="8731" kern="1200">
          <a:solidFill>
            <a:schemeClr val="tx1"/>
          </a:solidFill>
          <a:latin typeface="+mn-lt"/>
          <a:ea typeface="+mn-ea"/>
          <a:cs typeface="+mn-cs"/>
        </a:defRPr>
      </a:lvl1pPr>
      <a:lvl2pPr marL="2138393" indent="-712798" algn="l" defTabSz="2851191" rtl="0" eaLnBrk="1" latinLnBrk="0" hangingPunct="1">
        <a:lnSpc>
          <a:spcPct val="90000"/>
        </a:lnSpc>
        <a:spcBef>
          <a:spcPts val="1559"/>
        </a:spcBef>
        <a:buFont typeface="Arial" panose="020B0604020202020204" pitchFamily="34" charset="0"/>
        <a:buChar char="•"/>
        <a:defRPr sz="7483" kern="1200">
          <a:solidFill>
            <a:schemeClr val="tx1"/>
          </a:solidFill>
          <a:latin typeface="+mn-lt"/>
          <a:ea typeface="+mn-ea"/>
          <a:cs typeface="+mn-cs"/>
        </a:defRPr>
      </a:lvl2pPr>
      <a:lvl3pPr marL="3563988" indent="-712798" algn="l" defTabSz="2851191" rtl="0" eaLnBrk="1" latinLnBrk="0" hangingPunct="1">
        <a:lnSpc>
          <a:spcPct val="90000"/>
        </a:lnSpc>
        <a:spcBef>
          <a:spcPts val="1559"/>
        </a:spcBef>
        <a:buFont typeface="Arial" panose="020B0604020202020204" pitchFamily="34" charset="0"/>
        <a:buChar char="•"/>
        <a:defRPr sz="6236" kern="1200">
          <a:solidFill>
            <a:schemeClr val="tx1"/>
          </a:solidFill>
          <a:latin typeface="+mn-lt"/>
          <a:ea typeface="+mn-ea"/>
          <a:cs typeface="+mn-cs"/>
        </a:defRPr>
      </a:lvl3pPr>
      <a:lvl4pPr marL="4989584" indent="-712798" algn="l" defTabSz="2851191" rtl="0" eaLnBrk="1" latinLnBrk="0" hangingPunct="1">
        <a:lnSpc>
          <a:spcPct val="90000"/>
        </a:lnSpc>
        <a:spcBef>
          <a:spcPts val="1559"/>
        </a:spcBef>
        <a:buFont typeface="Arial" panose="020B0604020202020204" pitchFamily="34" charset="0"/>
        <a:buChar char="•"/>
        <a:defRPr sz="5613" kern="1200">
          <a:solidFill>
            <a:schemeClr val="tx1"/>
          </a:solidFill>
          <a:latin typeface="+mn-lt"/>
          <a:ea typeface="+mn-ea"/>
          <a:cs typeface="+mn-cs"/>
        </a:defRPr>
      </a:lvl4pPr>
      <a:lvl5pPr marL="6415179" indent="-712798" algn="l" defTabSz="2851191" rtl="0" eaLnBrk="1" latinLnBrk="0" hangingPunct="1">
        <a:lnSpc>
          <a:spcPct val="90000"/>
        </a:lnSpc>
        <a:spcBef>
          <a:spcPts val="1559"/>
        </a:spcBef>
        <a:buFont typeface="Arial" panose="020B0604020202020204" pitchFamily="34" charset="0"/>
        <a:buChar char="•"/>
        <a:defRPr sz="5613" kern="1200">
          <a:solidFill>
            <a:schemeClr val="tx1"/>
          </a:solidFill>
          <a:latin typeface="+mn-lt"/>
          <a:ea typeface="+mn-ea"/>
          <a:cs typeface="+mn-cs"/>
        </a:defRPr>
      </a:lvl5pPr>
      <a:lvl6pPr marL="7840774" indent="-712798" algn="l" defTabSz="2851191" rtl="0" eaLnBrk="1" latinLnBrk="0" hangingPunct="1">
        <a:lnSpc>
          <a:spcPct val="90000"/>
        </a:lnSpc>
        <a:spcBef>
          <a:spcPts val="1559"/>
        </a:spcBef>
        <a:buFont typeface="Arial" panose="020B0604020202020204" pitchFamily="34" charset="0"/>
        <a:buChar char="•"/>
        <a:defRPr sz="5613" kern="1200">
          <a:solidFill>
            <a:schemeClr val="tx1"/>
          </a:solidFill>
          <a:latin typeface="+mn-lt"/>
          <a:ea typeface="+mn-ea"/>
          <a:cs typeface="+mn-cs"/>
        </a:defRPr>
      </a:lvl6pPr>
      <a:lvl7pPr marL="9266370" indent="-712798" algn="l" defTabSz="2851191" rtl="0" eaLnBrk="1" latinLnBrk="0" hangingPunct="1">
        <a:lnSpc>
          <a:spcPct val="90000"/>
        </a:lnSpc>
        <a:spcBef>
          <a:spcPts val="1559"/>
        </a:spcBef>
        <a:buFont typeface="Arial" panose="020B0604020202020204" pitchFamily="34" charset="0"/>
        <a:buChar char="•"/>
        <a:defRPr sz="5613" kern="1200">
          <a:solidFill>
            <a:schemeClr val="tx1"/>
          </a:solidFill>
          <a:latin typeface="+mn-lt"/>
          <a:ea typeface="+mn-ea"/>
          <a:cs typeface="+mn-cs"/>
        </a:defRPr>
      </a:lvl7pPr>
      <a:lvl8pPr marL="10691965" indent="-712798" algn="l" defTabSz="2851191" rtl="0" eaLnBrk="1" latinLnBrk="0" hangingPunct="1">
        <a:lnSpc>
          <a:spcPct val="90000"/>
        </a:lnSpc>
        <a:spcBef>
          <a:spcPts val="1559"/>
        </a:spcBef>
        <a:buFont typeface="Arial" panose="020B0604020202020204" pitchFamily="34" charset="0"/>
        <a:buChar char="•"/>
        <a:defRPr sz="5613" kern="1200">
          <a:solidFill>
            <a:schemeClr val="tx1"/>
          </a:solidFill>
          <a:latin typeface="+mn-lt"/>
          <a:ea typeface="+mn-ea"/>
          <a:cs typeface="+mn-cs"/>
        </a:defRPr>
      </a:lvl8pPr>
      <a:lvl9pPr marL="12117560" indent="-712798" algn="l" defTabSz="2851191" rtl="0" eaLnBrk="1" latinLnBrk="0" hangingPunct="1">
        <a:lnSpc>
          <a:spcPct val="90000"/>
        </a:lnSpc>
        <a:spcBef>
          <a:spcPts val="1559"/>
        </a:spcBef>
        <a:buFont typeface="Arial" panose="020B0604020202020204" pitchFamily="34" charset="0"/>
        <a:buChar char="•"/>
        <a:defRPr sz="5613" kern="1200">
          <a:solidFill>
            <a:schemeClr val="tx1"/>
          </a:solidFill>
          <a:latin typeface="+mn-lt"/>
          <a:ea typeface="+mn-ea"/>
          <a:cs typeface="+mn-cs"/>
        </a:defRPr>
      </a:lvl9pPr>
    </p:bodyStyle>
    <p:otherStyle>
      <a:defPPr>
        <a:defRPr lang="en-US"/>
      </a:defPPr>
      <a:lvl1pPr marL="0" algn="l" defTabSz="2851191" rtl="0" eaLnBrk="1" latinLnBrk="0" hangingPunct="1">
        <a:defRPr sz="5613" kern="1200">
          <a:solidFill>
            <a:schemeClr val="tx1"/>
          </a:solidFill>
          <a:latin typeface="+mn-lt"/>
          <a:ea typeface="+mn-ea"/>
          <a:cs typeface="+mn-cs"/>
        </a:defRPr>
      </a:lvl1pPr>
      <a:lvl2pPr marL="1425595" algn="l" defTabSz="2851191" rtl="0" eaLnBrk="1" latinLnBrk="0" hangingPunct="1">
        <a:defRPr sz="5613" kern="1200">
          <a:solidFill>
            <a:schemeClr val="tx1"/>
          </a:solidFill>
          <a:latin typeface="+mn-lt"/>
          <a:ea typeface="+mn-ea"/>
          <a:cs typeface="+mn-cs"/>
        </a:defRPr>
      </a:lvl2pPr>
      <a:lvl3pPr marL="2851191" algn="l" defTabSz="2851191" rtl="0" eaLnBrk="1" latinLnBrk="0" hangingPunct="1">
        <a:defRPr sz="5613" kern="1200">
          <a:solidFill>
            <a:schemeClr val="tx1"/>
          </a:solidFill>
          <a:latin typeface="+mn-lt"/>
          <a:ea typeface="+mn-ea"/>
          <a:cs typeface="+mn-cs"/>
        </a:defRPr>
      </a:lvl3pPr>
      <a:lvl4pPr marL="4276786" algn="l" defTabSz="2851191" rtl="0" eaLnBrk="1" latinLnBrk="0" hangingPunct="1">
        <a:defRPr sz="5613" kern="1200">
          <a:solidFill>
            <a:schemeClr val="tx1"/>
          </a:solidFill>
          <a:latin typeface="+mn-lt"/>
          <a:ea typeface="+mn-ea"/>
          <a:cs typeface="+mn-cs"/>
        </a:defRPr>
      </a:lvl4pPr>
      <a:lvl5pPr marL="5702381" algn="l" defTabSz="2851191" rtl="0" eaLnBrk="1" latinLnBrk="0" hangingPunct="1">
        <a:defRPr sz="5613" kern="1200">
          <a:solidFill>
            <a:schemeClr val="tx1"/>
          </a:solidFill>
          <a:latin typeface="+mn-lt"/>
          <a:ea typeface="+mn-ea"/>
          <a:cs typeface="+mn-cs"/>
        </a:defRPr>
      </a:lvl5pPr>
      <a:lvl6pPr marL="7127977" algn="l" defTabSz="2851191" rtl="0" eaLnBrk="1" latinLnBrk="0" hangingPunct="1">
        <a:defRPr sz="5613" kern="1200">
          <a:solidFill>
            <a:schemeClr val="tx1"/>
          </a:solidFill>
          <a:latin typeface="+mn-lt"/>
          <a:ea typeface="+mn-ea"/>
          <a:cs typeface="+mn-cs"/>
        </a:defRPr>
      </a:lvl6pPr>
      <a:lvl7pPr marL="8553572" algn="l" defTabSz="2851191" rtl="0" eaLnBrk="1" latinLnBrk="0" hangingPunct="1">
        <a:defRPr sz="5613" kern="1200">
          <a:solidFill>
            <a:schemeClr val="tx1"/>
          </a:solidFill>
          <a:latin typeface="+mn-lt"/>
          <a:ea typeface="+mn-ea"/>
          <a:cs typeface="+mn-cs"/>
        </a:defRPr>
      </a:lvl7pPr>
      <a:lvl8pPr marL="9979167" algn="l" defTabSz="2851191" rtl="0" eaLnBrk="1" latinLnBrk="0" hangingPunct="1">
        <a:defRPr sz="5613" kern="1200">
          <a:solidFill>
            <a:schemeClr val="tx1"/>
          </a:solidFill>
          <a:latin typeface="+mn-lt"/>
          <a:ea typeface="+mn-ea"/>
          <a:cs typeface="+mn-cs"/>
        </a:defRPr>
      </a:lvl8pPr>
      <a:lvl9pPr marL="11404763" algn="l" defTabSz="2851191" rtl="0" eaLnBrk="1" latinLnBrk="0" hangingPunct="1">
        <a:defRPr sz="5613"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hyperlink" Target="https://www.sepscience.com/atomic-absorption-spectrophotometry-aas-principles-instrumentation-and-comparisons-with-other-as-techniques-12134" TargetMode="External"/><Relationship Id="rId3" Type="http://schemas.openxmlformats.org/officeDocument/2006/relationships/image" Target="../media/image1.png"/><Relationship Id="rId7" Type="http://schemas.openxmlformats.org/officeDocument/2006/relationships/hyperlink" Target="https://www.sciencedirect.com/science/article/pii/S1364032123001624#abs0015" TargetMode="External"/><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hyperlink" Target="https://www.mt.com/us/en/home/applications/Application_Browse_Laboratory_Analytics/uv-vis-spectroscopy/uv-vis-water-testing.html" TargetMode="External"/><Relationship Id="rId11" Type="http://schemas.openxmlformats.org/officeDocument/2006/relationships/image" Target="../media/image6.png"/><Relationship Id="rId5" Type="http://schemas.openxmlformats.org/officeDocument/2006/relationships/image" Target="../media/image3.png"/><Relationship Id="rId10" Type="http://schemas.openxmlformats.org/officeDocument/2006/relationships/image" Target="../media/image5.png"/><Relationship Id="rId4" Type="http://schemas.openxmlformats.org/officeDocument/2006/relationships/image" Target="../media/image2.png"/><Relationship Id="rId9"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6">
            <a:lumMod val="40000"/>
            <a:lumOff val="60000"/>
          </a:schemeClr>
        </a:solidFill>
        <a:effectLst/>
      </p:bgPr>
    </p:bg>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26B7B457-0744-8BD0-9B45-0D316874D722}"/>
              </a:ext>
            </a:extLst>
          </p:cNvPr>
          <p:cNvSpPr/>
          <p:nvPr/>
        </p:nvSpPr>
        <p:spPr>
          <a:xfrm>
            <a:off x="-24052" y="10269666"/>
            <a:ext cx="10951697" cy="7868299"/>
          </a:xfrm>
          <a:prstGeom prst="rect">
            <a:avLst/>
          </a:prstGeom>
          <a:solidFill>
            <a:schemeClr val="accent6">
              <a:lumMod val="60000"/>
              <a:lumOff val="40000"/>
            </a:schemeClr>
          </a:solid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26" name="Picture 25">
            <a:extLst>
              <a:ext uri="{FF2B5EF4-FFF2-40B4-BE49-F238E27FC236}">
                <a16:creationId xmlns:a16="http://schemas.microsoft.com/office/drawing/2014/main" id="{A7F2D729-656A-FF28-39BC-D6DBEB1862A1}"/>
              </a:ext>
            </a:extLst>
          </p:cNvPr>
          <p:cNvPicPr>
            <a:picLocks noChangeAspect="1"/>
          </p:cNvPicPr>
          <p:nvPr/>
        </p:nvPicPr>
        <p:blipFill>
          <a:blip r:embed="rId3"/>
          <a:stretch>
            <a:fillRect/>
          </a:stretch>
        </p:blipFill>
        <p:spPr>
          <a:xfrm>
            <a:off x="19378538" y="2767375"/>
            <a:ext cx="10933966" cy="6555641"/>
          </a:xfrm>
          <a:prstGeom prst="rect">
            <a:avLst/>
          </a:prstGeom>
          <a:solidFill>
            <a:schemeClr val="accent6">
              <a:lumMod val="60000"/>
              <a:lumOff val="40000"/>
            </a:schemeClr>
          </a:solidFill>
          <a:ln>
            <a:solidFill>
              <a:schemeClr val="accent1"/>
            </a:solidFill>
          </a:ln>
        </p:spPr>
      </p:pic>
      <p:sp>
        <p:nvSpPr>
          <p:cNvPr id="2" name="Title 1">
            <a:extLst>
              <a:ext uri="{FF2B5EF4-FFF2-40B4-BE49-F238E27FC236}">
                <a16:creationId xmlns:a16="http://schemas.microsoft.com/office/drawing/2014/main" id="{CFCD1338-682E-8D76-F3AD-7E0BD6D6886F}"/>
              </a:ext>
            </a:extLst>
          </p:cNvPr>
          <p:cNvSpPr>
            <a:spLocks noGrp="1"/>
          </p:cNvSpPr>
          <p:nvPr>
            <p:ph type="ctrTitle"/>
          </p:nvPr>
        </p:nvSpPr>
        <p:spPr>
          <a:xfrm>
            <a:off x="35371" y="61958"/>
            <a:ext cx="30397915" cy="1717315"/>
          </a:xfrm>
          <a:solidFill>
            <a:srgbClr val="E0D3FE"/>
          </a:solidFill>
          <a:ln>
            <a:solidFill>
              <a:srgbClr val="E0D3FE"/>
            </a:solidFill>
          </a:ln>
        </p:spPr>
        <p:txBody>
          <a:bodyPr>
            <a:noAutofit/>
          </a:bodyPr>
          <a:lstStyle/>
          <a:p>
            <a:r>
              <a:rPr lang="en-US" sz="10500" b="1">
                <a:ln w="0"/>
              </a:rPr>
              <a:t>Comparing Green Roof and Traditional Roof Runoff</a:t>
            </a:r>
            <a:endParaRPr lang="en-GB" sz="10500" b="1">
              <a:ln w="0"/>
            </a:endParaRPr>
          </a:p>
        </p:txBody>
      </p:sp>
      <p:sp>
        <p:nvSpPr>
          <p:cNvPr id="7" name="TextBox 6">
            <a:extLst>
              <a:ext uri="{FF2B5EF4-FFF2-40B4-BE49-F238E27FC236}">
                <a16:creationId xmlns:a16="http://schemas.microsoft.com/office/drawing/2014/main" id="{D10C5D07-A86A-D4DE-192A-EF58A9491888}"/>
              </a:ext>
            </a:extLst>
          </p:cNvPr>
          <p:cNvSpPr txBox="1"/>
          <p:nvPr/>
        </p:nvSpPr>
        <p:spPr>
          <a:xfrm>
            <a:off x="10068660" y="1822745"/>
            <a:ext cx="8869680" cy="1323439"/>
          </a:xfrm>
          <a:prstGeom prst="rect">
            <a:avLst/>
          </a:prstGeom>
          <a:noFill/>
        </p:spPr>
        <p:txBody>
          <a:bodyPr wrap="square" rtlCol="0">
            <a:spAutoFit/>
          </a:bodyPr>
          <a:lstStyle/>
          <a:p>
            <a:r>
              <a:rPr lang="en-GB" sz="8000"/>
              <a:t>Tomos Butterworth </a:t>
            </a:r>
          </a:p>
        </p:txBody>
      </p:sp>
      <p:pic>
        <p:nvPicPr>
          <p:cNvPr id="17" name="Picture 16">
            <a:extLst>
              <a:ext uri="{FF2B5EF4-FFF2-40B4-BE49-F238E27FC236}">
                <a16:creationId xmlns:a16="http://schemas.microsoft.com/office/drawing/2014/main" id="{4BD36C52-BE4E-974D-5673-4A3BB3EAE755}"/>
              </a:ext>
            </a:extLst>
          </p:cNvPr>
          <p:cNvPicPr>
            <a:picLocks noChangeAspect="1"/>
          </p:cNvPicPr>
          <p:nvPr/>
        </p:nvPicPr>
        <p:blipFill>
          <a:blip r:embed="rId4"/>
          <a:stretch>
            <a:fillRect/>
          </a:stretch>
        </p:blipFill>
        <p:spPr>
          <a:xfrm>
            <a:off x="-72157" y="2714117"/>
            <a:ext cx="10140816" cy="6525165"/>
          </a:xfrm>
          <a:prstGeom prst="rect">
            <a:avLst/>
          </a:prstGeom>
          <a:solidFill>
            <a:schemeClr val="accent6">
              <a:lumMod val="60000"/>
              <a:lumOff val="40000"/>
            </a:schemeClr>
          </a:solidFill>
        </p:spPr>
      </p:pic>
      <p:sp>
        <p:nvSpPr>
          <p:cNvPr id="18" name="TextBox 17">
            <a:extLst>
              <a:ext uri="{FF2B5EF4-FFF2-40B4-BE49-F238E27FC236}">
                <a16:creationId xmlns:a16="http://schemas.microsoft.com/office/drawing/2014/main" id="{DDEFC76E-3345-5EEE-2EBA-EF02B2049621}"/>
              </a:ext>
            </a:extLst>
          </p:cNvPr>
          <p:cNvSpPr txBox="1"/>
          <p:nvPr/>
        </p:nvSpPr>
        <p:spPr>
          <a:xfrm>
            <a:off x="-16605" y="1666457"/>
            <a:ext cx="5394960" cy="1138773"/>
          </a:xfrm>
          <a:prstGeom prst="rect">
            <a:avLst/>
          </a:prstGeom>
          <a:noFill/>
        </p:spPr>
        <p:txBody>
          <a:bodyPr wrap="square" rtlCol="0">
            <a:spAutoFit/>
          </a:bodyPr>
          <a:lstStyle/>
          <a:p>
            <a:r>
              <a:rPr lang="en-GB" sz="6800" b="1" u="sng"/>
              <a:t>Introduction</a:t>
            </a:r>
          </a:p>
        </p:txBody>
      </p:sp>
      <p:sp>
        <p:nvSpPr>
          <p:cNvPr id="19" name="TextBox 18">
            <a:extLst>
              <a:ext uri="{FF2B5EF4-FFF2-40B4-BE49-F238E27FC236}">
                <a16:creationId xmlns:a16="http://schemas.microsoft.com/office/drawing/2014/main" id="{E5A66ED3-F6DF-1AED-38FD-9C181148F5CC}"/>
              </a:ext>
            </a:extLst>
          </p:cNvPr>
          <p:cNvSpPr txBox="1"/>
          <p:nvPr/>
        </p:nvSpPr>
        <p:spPr>
          <a:xfrm>
            <a:off x="-1" y="9102648"/>
            <a:ext cx="7743095" cy="1138773"/>
          </a:xfrm>
          <a:prstGeom prst="rect">
            <a:avLst/>
          </a:prstGeom>
          <a:noFill/>
        </p:spPr>
        <p:txBody>
          <a:bodyPr wrap="square" rtlCol="0">
            <a:spAutoFit/>
          </a:bodyPr>
          <a:lstStyle/>
          <a:p>
            <a:r>
              <a:rPr lang="en-GB" sz="6800" b="1" u="sng" dirty="0"/>
              <a:t>Aims &amp; Objectives</a:t>
            </a:r>
          </a:p>
        </p:txBody>
      </p:sp>
      <p:sp>
        <p:nvSpPr>
          <p:cNvPr id="20" name="TextBox 19">
            <a:extLst>
              <a:ext uri="{FF2B5EF4-FFF2-40B4-BE49-F238E27FC236}">
                <a16:creationId xmlns:a16="http://schemas.microsoft.com/office/drawing/2014/main" id="{AF371173-5573-7868-7159-48B9D05ADB2E}"/>
              </a:ext>
            </a:extLst>
          </p:cNvPr>
          <p:cNvSpPr txBox="1"/>
          <p:nvPr/>
        </p:nvSpPr>
        <p:spPr>
          <a:xfrm>
            <a:off x="-49603" y="2683641"/>
            <a:ext cx="10118262" cy="6555641"/>
          </a:xfrm>
          <a:prstGeom prst="rect">
            <a:avLst/>
          </a:prstGeom>
          <a:solidFill>
            <a:schemeClr val="accent6">
              <a:lumMod val="60000"/>
              <a:lumOff val="40000"/>
            </a:schemeClr>
          </a:solidFill>
          <a:ln>
            <a:solidFill>
              <a:schemeClr val="accent1"/>
            </a:solidFill>
          </a:ln>
        </p:spPr>
        <p:txBody>
          <a:bodyPr wrap="square" rtlCol="0">
            <a:spAutoFit/>
          </a:bodyPr>
          <a:lstStyle/>
          <a:p>
            <a:pPr algn="just"/>
            <a:r>
              <a:rPr lang="en-US" sz="3000" dirty="0" err="1">
                <a:latin typeface="Arial" panose="020B0604020202020204" pitchFamily="34" charset="0"/>
                <a:cs typeface="Arial" panose="020B0604020202020204" pitchFamily="34" charset="0"/>
              </a:rPr>
              <a:t>Urbanisation</a:t>
            </a:r>
            <a:r>
              <a:rPr lang="en-US" sz="3000" dirty="0">
                <a:latin typeface="Arial" panose="020B0604020202020204" pitchFamily="34" charset="0"/>
                <a:cs typeface="Arial" panose="020B0604020202020204" pitchFamily="34" charset="0"/>
              </a:rPr>
              <a:t> has increased impermeable surfaces, placing immense pressure on sewage systems. Sustainable Urban Drainage Systems (</a:t>
            </a:r>
            <a:r>
              <a:rPr lang="en-US" sz="3000" dirty="0" err="1">
                <a:latin typeface="Arial" panose="020B0604020202020204" pitchFamily="34" charset="0"/>
                <a:cs typeface="Arial" panose="020B0604020202020204" pitchFamily="34" charset="0"/>
              </a:rPr>
              <a:t>SuDS</a:t>
            </a:r>
            <a:r>
              <a:rPr lang="en-US" sz="3000" dirty="0">
                <a:latin typeface="Arial" panose="020B0604020202020204" pitchFamily="34" charset="0"/>
                <a:cs typeface="Arial" panose="020B0604020202020204" pitchFamily="34" charset="0"/>
              </a:rPr>
              <a:t>) aim to address this by replicating natural surfaces, allowing for ground infiltration (CIRIA, 2015). </a:t>
            </a:r>
          </a:p>
          <a:p>
            <a:pPr algn="just"/>
            <a:endParaRPr lang="en-US" sz="3000" dirty="0">
              <a:latin typeface="Arial" panose="020B0604020202020204" pitchFamily="34" charset="0"/>
              <a:cs typeface="Arial" panose="020B0604020202020204" pitchFamily="34" charset="0"/>
            </a:endParaRPr>
          </a:p>
          <a:p>
            <a:pPr algn="just"/>
            <a:r>
              <a:rPr lang="en-US" sz="3000" dirty="0">
                <a:latin typeface="Arial" panose="020B0604020202020204" pitchFamily="34" charset="0"/>
                <a:cs typeface="Arial" panose="020B0604020202020204" pitchFamily="34" charset="0"/>
              </a:rPr>
              <a:t>Green roofs are described as a natural ecosystem, reducing runoff volume and improving water quality. With rainfall increasing, the dependence on natural alternatives has also increased.</a:t>
            </a:r>
          </a:p>
          <a:p>
            <a:pPr algn="just"/>
            <a:endParaRPr lang="en-US" sz="3000" dirty="0">
              <a:latin typeface="Arial" panose="020B0604020202020204" pitchFamily="34" charset="0"/>
              <a:cs typeface="Arial" panose="020B0604020202020204" pitchFamily="34" charset="0"/>
            </a:endParaRPr>
          </a:p>
          <a:p>
            <a:pPr algn="just"/>
            <a:r>
              <a:rPr lang="en-US" sz="3000" dirty="0">
                <a:latin typeface="Arial" panose="020B0604020202020204" pitchFamily="34" charset="0"/>
                <a:cs typeface="Arial" panose="020B0604020202020204" pitchFamily="34" charset="0"/>
              </a:rPr>
              <a:t>This study evaluates how green roofs can effectively reduce pollutant concentrations compared with traditional roofing systems, with a particular focus on South Wales</a:t>
            </a:r>
            <a:endParaRPr lang="en-GB" sz="3000" dirty="0">
              <a:latin typeface="Arial" panose="020B0604020202020204" pitchFamily="34" charset="0"/>
              <a:cs typeface="Arial" panose="020B0604020202020204" pitchFamily="34" charset="0"/>
            </a:endParaRPr>
          </a:p>
        </p:txBody>
      </p:sp>
      <p:pic>
        <p:nvPicPr>
          <p:cNvPr id="24" name="Picture 23">
            <a:extLst>
              <a:ext uri="{FF2B5EF4-FFF2-40B4-BE49-F238E27FC236}">
                <a16:creationId xmlns:a16="http://schemas.microsoft.com/office/drawing/2014/main" id="{C28B2F25-858B-4E52-A308-BEC93EB43361}"/>
              </a:ext>
            </a:extLst>
          </p:cNvPr>
          <p:cNvPicPr>
            <a:picLocks noChangeAspect="1"/>
          </p:cNvPicPr>
          <p:nvPr/>
        </p:nvPicPr>
        <p:blipFill>
          <a:blip r:embed="rId3"/>
          <a:stretch>
            <a:fillRect/>
          </a:stretch>
        </p:blipFill>
        <p:spPr>
          <a:xfrm>
            <a:off x="11304581" y="10463479"/>
            <a:ext cx="7550575" cy="9973135"/>
          </a:xfrm>
          <a:prstGeom prst="rect">
            <a:avLst/>
          </a:prstGeom>
          <a:solidFill>
            <a:schemeClr val="accent6">
              <a:lumMod val="60000"/>
              <a:lumOff val="40000"/>
            </a:schemeClr>
          </a:solidFill>
          <a:ln>
            <a:solidFill>
              <a:schemeClr val="tx1"/>
            </a:solidFill>
          </a:ln>
        </p:spPr>
      </p:pic>
      <p:pic>
        <p:nvPicPr>
          <p:cNvPr id="32" name="Picture 31">
            <a:extLst>
              <a:ext uri="{FF2B5EF4-FFF2-40B4-BE49-F238E27FC236}">
                <a16:creationId xmlns:a16="http://schemas.microsoft.com/office/drawing/2014/main" id="{7E864093-8BE6-83D4-4682-1EAF17FFC5F1}"/>
              </a:ext>
            </a:extLst>
          </p:cNvPr>
          <p:cNvPicPr>
            <a:picLocks noChangeAspect="1"/>
          </p:cNvPicPr>
          <p:nvPr/>
        </p:nvPicPr>
        <p:blipFill>
          <a:blip r:embed="rId5"/>
          <a:stretch>
            <a:fillRect/>
          </a:stretch>
        </p:blipFill>
        <p:spPr>
          <a:xfrm>
            <a:off x="19290353" y="18521303"/>
            <a:ext cx="10933966" cy="2862322"/>
          </a:xfrm>
          <a:prstGeom prst="rect">
            <a:avLst/>
          </a:prstGeom>
        </p:spPr>
      </p:pic>
      <p:sp>
        <p:nvSpPr>
          <p:cNvPr id="33" name="TextBox 32">
            <a:extLst>
              <a:ext uri="{FF2B5EF4-FFF2-40B4-BE49-F238E27FC236}">
                <a16:creationId xmlns:a16="http://schemas.microsoft.com/office/drawing/2014/main" id="{1EA28BF9-D60B-747E-AEC8-83AC2520993A}"/>
              </a:ext>
            </a:extLst>
          </p:cNvPr>
          <p:cNvSpPr txBox="1"/>
          <p:nvPr/>
        </p:nvSpPr>
        <p:spPr>
          <a:xfrm>
            <a:off x="11231552" y="9461948"/>
            <a:ext cx="7146457" cy="1138773"/>
          </a:xfrm>
          <a:prstGeom prst="rect">
            <a:avLst/>
          </a:prstGeom>
          <a:noFill/>
        </p:spPr>
        <p:txBody>
          <a:bodyPr wrap="square" rtlCol="0">
            <a:spAutoFit/>
          </a:bodyPr>
          <a:lstStyle/>
          <a:p>
            <a:r>
              <a:rPr lang="en-GB" sz="6800" b="1" u="sng" dirty="0"/>
              <a:t>Literature Review</a:t>
            </a:r>
          </a:p>
        </p:txBody>
      </p:sp>
      <p:sp>
        <p:nvSpPr>
          <p:cNvPr id="35" name="TextBox 34">
            <a:extLst>
              <a:ext uri="{FF2B5EF4-FFF2-40B4-BE49-F238E27FC236}">
                <a16:creationId xmlns:a16="http://schemas.microsoft.com/office/drawing/2014/main" id="{9288DFAF-4F6E-3A45-75C6-F3230E314B7F}"/>
              </a:ext>
            </a:extLst>
          </p:cNvPr>
          <p:cNvSpPr txBox="1"/>
          <p:nvPr/>
        </p:nvSpPr>
        <p:spPr>
          <a:xfrm>
            <a:off x="19378538" y="1762134"/>
            <a:ext cx="6927135" cy="1138773"/>
          </a:xfrm>
          <a:prstGeom prst="rect">
            <a:avLst/>
          </a:prstGeom>
          <a:noFill/>
        </p:spPr>
        <p:txBody>
          <a:bodyPr wrap="square" rtlCol="0">
            <a:spAutoFit/>
          </a:bodyPr>
          <a:lstStyle/>
          <a:p>
            <a:r>
              <a:rPr lang="en-GB" sz="6800" b="1" u="sng" dirty="0"/>
              <a:t>Methodology</a:t>
            </a:r>
          </a:p>
        </p:txBody>
      </p:sp>
      <p:sp>
        <p:nvSpPr>
          <p:cNvPr id="36" name="TextBox 35">
            <a:extLst>
              <a:ext uri="{FF2B5EF4-FFF2-40B4-BE49-F238E27FC236}">
                <a16:creationId xmlns:a16="http://schemas.microsoft.com/office/drawing/2014/main" id="{8101FE3E-DDB3-1529-963D-FA4E9B22BAE3}"/>
              </a:ext>
            </a:extLst>
          </p:cNvPr>
          <p:cNvSpPr txBox="1"/>
          <p:nvPr/>
        </p:nvSpPr>
        <p:spPr>
          <a:xfrm>
            <a:off x="19191355" y="17543783"/>
            <a:ext cx="6583680" cy="1138773"/>
          </a:xfrm>
          <a:prstGeom prst="rect">
            <a:avLst/>
          </a:prstGeom>
          <a:noFill/>
        </p:spPr>
        <p:txBody>
          <a:bodyPr wrap="square" rtlCol="0">
            <a:spAutoFit/>
          </a:bodyPr>
          <a:lstStyle/>
          <a:p>
            <a:r>
              <a:rPr lang="en-GB" sz="6800" b="1" u="sng" dirty="0"/>
              <a:t>References</a:t>
            </a:r>
          </a:p>
        </p:txBody>
      </p:sp>
      <p:sp>
        <p:nvSpPr>
          <p:cNvPr id="39" name="TextBox 38">
            <a:extLst>
              <a:ext uri="{FF2B5EF4-FFF2-40B4-BE49-F238E27FC236}">
                <a16:creationId xmlns:a16="http://schemas.microsoft.com/office/drawing/2014/main" id="{AEC409A4-42C5-D1E5-52B0-C67B81D43311}"/>
              </a:ext>
            </a:extLst>
          </p:cNvPr>
          <p:cNvSpPr txBox="1"/>
          <p:nvPr/>
        </p:nvSpPr>
        <p:spPr>
          <a:xfrm>
            <a:off x="19341245" y="18563734"/>
            <a:ext cx="10856945" cy="2862322"/>
          </a:xfrm>
          <a:prstGeom prst="rect">
            <a:avLst/>
          </a:prstGeom>
          <a:noFill/>
        </p:spPr>
        <p:txBody>
          <a:bodyPr wrap="square" rtlCol="0">
            <a:spAutoFit/>
          </a:bodyPr>
          <a:lstStyle/>
          <a:p>
            <a:r>
              <a:rPr lang="en-US" sz="1200"/>
              <a:t>CIRIA (2015) The </a:t>
            </a:r>
            <a:r>
              <a:rPr lang="en-US" sz="1200" err="1"/>
              <a:t>SuDS</a:t>
            </a:r>
            <a:r>
              <a:rPr lang="en-US" sz="1200"/>
              <a:t> manual (C753). London, CIRIA, p51. </a:t>
            </a:r>
          </a:p>
          <a:p>
            <a:endParaRPr lang="en-US" sz="1200"/>
          </a:p>
          <a:p>
            <a:r>
              <a:rPr lang="en-US" sz="1200"/>
              <a:t>Mettler Toledo (n.d.) </a:t>
            </a:r>
            <a:r>
              <a:rPr lang="en-US" sz="1200" i="1"/>
              <a:t>UV/Vis Water Testing</a:t>
            </a:r>
            <a:r>
              <a:rPr lang="en-US" sz="1200"/>
              <a:t>. Available at: </a:t>
            </a:r>
            <a:r>
              <a:rPr lang="en-US" sz="1200">
                <a:hlinkClick r:id="rId6"/>
              </a:rPr>
              <a:t>https://www.mt.com/us/en/home/applications/Application_Browse_Laboratory_Analytics/uv-vis-spectroscopy/uv-vis-water-testing.html</a:t>
            </a:r>
            <a:r>
              <a:rPr lang="en-US" sz="1200"/>
              <a:t> (Accessed: 7 April 2026).</a:t>
            </a:r>
          </a:p>
          <a:p>
            <a:endParaRPr lang="en-US" sz="1200"/>
          </a:p>
          <a:p>
            <a:r>
              <a:rPr lang="en-GB" sz="1200" err="1"/>
              <a:t>Mihalakakou</a:t>
            </a:r>
            <a:r>
              <a:rPr lang="en-GB" sz="1200"/>
              <a:t>, G. Souliotis, M. Papadaki, M. </a:t>
            </a:r>
            <a:r>
              <a:rPr lang="en-GB" sz="1200" err="1"/>
              <a:t>Menounou</a:t>
            </a:r>
            <a:r>
              <a:rPr lang="en-GB" sz="1200"/>
              <a:t>, P. Dimopoulos, P. </a:t>
            </a:r>
            <a:r>
              <a:rPr lang="en-GB" sz="1200" err="1"/>
              <a:t>Kolokotsa</a:t>
            </a:r>
            <a:r>
              <a:rPr lang="en-GB" sz="1200"/>
              <a:t>, D. </a:t>
            </a:r>
            <a:r>
              <a:rPr lang="en-GB" sz="1200" err="1"/>
              <a:t>Paravantis</a:t>
            </a:r>
            <a:r>
              <a:rPr lang="en-GB" sz="1200"/>
              <a:t>, J. A. </a:t>
            </a:r>
            <a:r>
              <a:rPr lang="en-GB" sz="1200" err="1"/>
              <a:t>Tsangrassoulis</a:t>
            </a:r>
            <a:r>
              <a:rPr lang="en-GB" sz="1200"/>
              <a:t>, A. </a:t>
            </a:r>
            <a:r>
              <a:rPr lang="en-GB" sz="1200" err="1"/>
              <a:t>Panaras</a:t>
            </a:r>
            <a:r>
              <a:rPr lang="en-GB" sz="1200"/>
              <a:t>, G. Giannakopoulos, E. and </a:t>
            </a:r>
            <a:r>
              <a:rPr lang="en-GB" sz="1200" err="1"/>
              <a:t>Papaefthimiou</a:t>
            </a:r>
            <a:r>
              <a:rPr lang="en-GB" sz="1200"/>
              <a:t>, S. (2023) ‘Green roofs as a nature-based solution for improving urban sustainability: Progress and perspectives’, </a:t>
            </a:r>
            <a:r>
              <a:rPr lang="en-GB" sz="1200" i="1"/>
              <a:t>Renewable and Sustainable Energy Reviews</a:t>
            </a:r>
            <a:r>
              <a:rPr lang="en-GB" sz="1200"/>
              <a:t>, 180. Available at: </a:t>
            </a:r>
            <a:r>
              <a:rPr lang="en-GB" sz="1200">
                <a:hlinkClick r:id="rId7"/>
              </a:rPr>
              <a:t>https://www.sciencedirect.com/science/article/pii/S1364032123001624#abs0015</a:t>
            </a:r>
            <a:r>
              <a:rPr lang="en-GB" sz="1200"/>
              <a:t>  (Accessed:  3 May 2026).</a:t>
            </a:r>
          </a:p>
          <a:p>
            <a:endParaRPr lang="en-US" sz="1200"/>
          </a:p>
          <a:p>
            <a:r>
              <a:rPr lang="en-US" sz="1200"/>
              <a:t>Thomas, R. (2025) Atomic Absorption Spectrophotometry (AAS): </a:t>
            </a:r>
            <a:r>
              <a:rPr lang="en-US" sz="1200" i="1"/>
              <a:t>Principles, Instrumentation, and Comparisons with Other AS Techniques</a:t>
            </a:r>
            <a:r>
              <a:rPr lang="en-US" sz="1200"/>
              <a:t>. Available at: </a:t>
            </a:r>
            <a:r>
              <a:rPr lang="en-US" sz="1200">
                <a:hlinkClick r:id="rId8"/>
              </a:rPr>
              <a:t>https://www.sepscience.com/atomic-absorption-spectrophotometry-aas-principles-instrumentation-and-comparisons-with-other-as-techniques-12134</a:t>
            </a:r>
            <a:r>
              <a:rPr lang="en-US" sz="1200"/>
              <a:t> (Accessed: 3 May 2026).</a:t>
            </a:r>
          </a:p>
          <a:p>
            <a:endParaRPr lang="en-US" sz="1200"/>
          </a:p>
          <a:p>
            <a:endParaRPr lang="en-US" sz="1200"/>
          </a:p>
          <a:p>
            <a:endParaRPr lang="en-GB" sz="1200"/>
          </a:p>
        </p:txBody>
      </p:sp>
      <p:sp>
        <p:nvSpPr>
          <p:cNvPr id="40" name="TextBox 39">
            <a:extLst>
              <a:ext uri="{FF2B5EF4-FFF2-40B4-BE49-F238E27FC236}">
                <a16:creationId xmlns:a16="http://schemas.microsoft.com/office/drawing/2014/main" id="{62D99990-01C9-F84F-0152-5C1125B8A64D}"/>
              </a:ext>
            </a:extLst>
          </p:cNvPr>
          <p:cNvSpPr txBox="1"/>
          <p:nvPr/>
        </p:nvSpPr>
        <p:spPr>
          <a:xfrm>
            <a:off x="-18587" y="10269666"/>
            <a:ext cx="10974809" cy="8186857"/>
          </a:xfrm>
          <a:prstGeom prst="rect">
            <a:avLst/>
          </a:prstGeom>
          <a:solidFill>
            <a:schemeClr val="accent6">
              <a:lumMod val="60000"/>
              <a:lumOff val="40000"/>
            </a:schemeClr>
          </a:solidFill>
          <a:ln>
            <a:solidFill>
              <a:schemeClr val="accent1"/>
            </a:solidFill>
          </a:ln>
        </p:spPr>
        <p:txBody>
          <a:bodyPr wrap="square" rtlCol="0">
            <a:spAutoFit/>
          </a:bodyPr>
          <a:lstStyle/>
          <a:p>
            <a:r>
              <a:rPr lang="en-GB" sz="3600" b="1" dirty="0">
                <a:latin typeface="Arial" panose="020B0604020202020204" pitchFamily="34" charset="0"/>
                <a:cs typeface="Arial" panose="020B0604020202020204" pitchFamily="34" charset="0"/>
              </a:rPr>
              <a:t>Research Aim-</a:t>
            </a:r>
          </a:p>
          <a:p>
            <a:r>
              <a:rPr lang="en-US" sz="3200" dirty="0">
                <a:latin typeface="Arial" panose="020B0604020202020204" pitchFamily="34" charset="0"/>
                <a:cs typeface="Arial" panose="020B0604020202020204" pitchFamily="34" charset="0"/>
              </a:rPr>
              <a:t>To evaluate the extent to which green roofs could reduce pollutant concentrations, including nitrates, phosphates, and heavy metals in urban water runoff compared with traditional roofing systems in South Wales. </a:t>
            </a:r>
          </a:p>
          <a:p>
            <a:endParaRPr lang="en-US" sz="2000" dirty="0">
              <a:latin typeface="Arial" panose="020B0604020202020204" pitchFamily="34" charset="0"/>
              <a:cs typeface="Arial" panose="020B0604020202020204" pitchFamily="34" charset="0"/>
            </a:endParaRPr>
          </a:p>
          <a:p>
            <a:r>
              <a:rPr lang="en-US" sz="3600" b="1" dirty="0">
                <a:latin typeface="Arial" panose="020B0604020202020204" pitchFamily="34" charset="0"/>
                <a:cs typeface="Arial" panose="020B0604020202020204" pitchFamily="34" charset="0"/>
              </a:rPr>
              <a:t>Research Objectives- </a:t>
            </a:r>
          </a:p>
          <a:p>
            <a:r>
              <a:rPr lang="en-US" sz="3200" dirty="0">
                <a:latin typeface="Arial" panose="020B0604020202020204" pitchFamily="34" charset="0"/>
                <a:cs typeface="Arial" panose="020B0604020202020204" pitchFamily="34" charset="0"/>
              </a:rPr>
              <a:t>To identify and </a:t>
            </a:r>
            <a:r>
              <a:rPr lang="en-US" sz="3200" dirty="0" err="1">
                <a:latin typeface="Arial" panose="020B0604020202020204" pitchFamily="34" charset="0"/>
                <a:cs typeface="Arial" panose="020B0604020202020204" pitchFamily="34" charset="0"/>
              </a:rPr>
              <a:t>characterise</a:t>
            </a:r>
            <a:r>
              <a:rPr lang="en-US" sz="3200" dirty="0">
                <a:latin typeface="Arial" panose="020B0604020202020204" pitchFamily="34" charset="0"/>
                <a:cs typeface="Arial" panose="020B0604020202020204" pitchFamily="34" charset="0"/>
              </a:rPr>
              <a:t> the heavy metals and contaminants, such as zinc, copper, nickel, nitrogen, and phosphorus, most frequently reported in urban roof runoff.</a:t>
            </a:r>
          </a:p>
          <a:p>
            <a:endParaRPr lang="en-US" sz="3200" dirty="0">
              <a:latin typeface="Arial" panose="020B0604020202020204" pitchFamily="34" charset="0"/>
              <a:cs typeface="Arial" panose="020B0604020202020204" pitchFamily="34" charset="0"/>
            </a:endParaRPr>
          </a:p>
          <a:p>
            <a:r>
              <a:rPr lang="en-US" sz="3200" dirty="0">
                <a:latin typeface="Arial" panose="020B0604020202020204" pitchFamily="34" charset="0"/>
                <a:cs typeface="Arial" panose="020B0604020202020204" pitchFamily="34" charset="0"/>
              </a:rPr>
              <a:t>To </a:t>
            </a:r>
            <a:r>
              <a:rPr lang="en-US" sz="3200" dirty="0" err="1">
                <a:latin typeface="Arial" panose="020B0604020202020204" pitchFamily="34" charset="0"/>
                <a:cs typeface="Arial" panose="020B0604020202020204" pitchFamily="34" charset="0"/>
              </a:rPr>
              <a:t>analyse</a:t>
            </a:r>
            <a:r>
              <a:rPr lang="en-US" sz="3200" dirty="0">
                <a:latin typeface="Arial" panose="020B0604020202020204" pitchFamily="34" charset="0"/>
                <a:cs typeface="Arial" panose="020B0604020202020204" pitchFamily="34" charset="0"/>
              </a:rPr>
              <a:t> the influence of design on the filtration of rainwater and retention of impurities. </a:t>
            </a:r>
          </a:p>
          <a:p>
            <a:endParaRPr lang="en-US" sz="3200" dirty="0">
              <a:latin typeface="Arial" panose="020B0604020202020204" pitchFamily="34" charset="0"/>
              <a:cs typeface="Arial" panose="020B0604020202020204" pitchFamily="34" charset="0"/>
            </a:endParaRPr>
          </a:p>
          <a:p>
            <a:r>
              <a:rPr lang="en-US" sz="3200" dirty="0">
                <a:latin typeface="Arial" panose="020B0604020202020204" pitchFamily="34" charset="0"/>
                <a:cs typeface="Arial" panose="020B0604020202020204" pitchFamily="34" charset="0"/>
              </a:rPr>
              <a:t>To conduct a comparative analysis of rainwater runoff quality between traditional and green roofs.</a:t>
            </a:r>
          </a:p>
          <a:p>
            <a:endParaRPr lang="en-GB" dirty="0"/>
          </a:p>
        </p:txBody>
      </p:sp>
      <p:sp>
        <p:nvSpPr>
          <p:cNvPr id="42" name="TextBox 41">
            <a:extLst>
              <a:ext uri="{FF2B5EF4-FFF2-40B4-BE49-F238E27FC236}">
                <a16:creationId xmlns:a16="http://schemas.microsoft.com/office/drawing/2014/main" id="{43C5720A-5964-3DB6-93B3-92BAC232A0BE}"/>
              </a:ext>
            </a:extLst>
          </p:cNvPr>
          <p:cNvSpPr txBox="1"/>
          <p:nvPr/>
        </p:nvSpPr>
        <p:spPr>
          <a:xfrm>
            <a:off x="19378538" y="2714117"/>
            <a:ext cx="10845781" cy="6555641"/>
          </a:xfrm>
          <a:prstGeom prst="rect">
            <a:avLst/>
          </a:prstGeom>
          <a:noFill/>
        </p:spPr>
        <p:txBody>
          <a:bodyPr wrap="square" rtlCol="0">
            <a:spAutoFit/>
          </a:bodyPr>
          <a:lstStyle/>
          <a:p>
            <a:pPr algn="just"/>
            <a:r>
              <a:rPr lang="en-US" sz="3000" dirty="0">
                <a:latin typeface="Arial" panose="020B0604020202020204" pitchFamily="34" charset="0"/>
                <a:cs typeface="Arial" panose="020B0604020202020204" pitchFamily="34" charset="0"/>
              </a:rPr>
              <a:t>This research will compare green roofs and traditional roofs and evaluate the pollutant concentrations between the two. By conducting a comparative analysis of runoff from both roof types, it allows for a more location- specific conclusion</a:t>
            </a:r>
          </a:p>
          <a:p>
            <a:pPr algn="just"/>
            <a:endParaRPr lang="en-US" sz="3000" dirty="0">
              <a:latin typeface="Arial" panose="020B0604020202020204" pitchFamily="34" charset="0"/>
              <a:cs typeface="Arial" panose="020B0604020202020204" pitchFamily="34" charset="0"/>
            </a:endParaRPr>
          </a:p>
          <a:p>
            <a:pPr algn="just"/>
            <a:r>
              <a:rPr lang="en-US" sz="3000" dirty="0">
                <a:latin typeface="Arial" panose="020B0604020202020204" pitchFamily="34" charset="0"/>
                <a:cs typeface="Arial" panose="020B0604020202020204" pitchFamily="34" charset="0"/>
              </a:rPr>
              <a:t>When testing heavy metal concentrations, Atomic Absorption Spectroscopy (AAS) will be used due to efficiency in testing water quality (Thomas, 2025), and for nutrient testing, spectrophotometry (</a:t>
            </a:r>
            <a:r>
              <a:rPr lang="en-US" sz="3000" dirty="0" err="1">
                <a:latin typeface="Arial" panose="020B0604020202020204" pitchFamily="34" charset="0"/>
                <a:cs typeface="Arial" panose="020B0604020202020204" pitchFamily="34" charset="0"/>
              </a:rPr>
              <a:t>colourimetric</a:t>
            </a:r>
            <a:r>
              <a:rPr lang="en-US" sz="3000" dirty="0">
                <a:latin typeface="Arial" panose="020B0604020202020204" pitchFamily="34" charset="0"/>
                <a:cs typeface="Arial" panose="020B0604020202020204" pitchFamily="34" charset="0"/>
              </a:rPr>
              <a:t> test) will be undertaken due to its accuracy (Mettler Toledo, n.d.). </a:t>
            </a:r>
          </a:p>
          <a:p>
            <a:pPr algn="just"/>
            <a:endParaRPr lang="en-US" sz="3000" dirty="0">
              <a:latin typeface="Arial" panose="020B0604020202020204" pitchFamily="34" charset="0"/>
              <a:cs typeface="Arial" panose="020B0604020202020204" pitchFamily="34" charset="0"/>
            </a:endParaRPr>
          </a:p>
          <a:p>
            <a:pPr algn="just"/>
            <a:r>
              <a:rPr lang="en-US" sz="3000" dirty="0">
                <a:latin typeface="Arial" panose="020B0604020202020204" pitchFamily="34" charset="0"/>
                <a:cs typeface="Arial" panose="020B0604020202020204" pitchFamily="34" charset="0"/>
              </a:rPr>
              <a:t>The research will be over the course of 14 weeks, allowing for ample time for sampling different rainfall intensities, laboratory testing, and data analysis, as shown in figure 2.</a:t>
            </a:r>
          </a:p>
        </p:txBody>
      </p:sp>
      <p:pic>
        <p:nvPicPr>
          <p:cNvPr id="47" name="Picture 46">
            <a:extLst>
              <a:ext uri="{FF2B5EF4-FFF2-40B4-BE49-F238E27FC236}">
                <a16:creationId xmlns:a16="http://schemas.microsoft.com/office/drawing/2014/main" id="{55D6CC01-652F-8A9A-DC54-B5946E315CE9}"/>
              </a:ext>
            </a:extLst>
          </p:cNvPr>
          <p:cNvPicPr>
            <a:picLocks noChangeAspect="1"/>
          </p:cNvPicPr>
          <p:nvPr/>
        </p:nvPicPr>
        <p:blipFill>
          <a:blip r:embed="rId9"/>
          <a:stretch>
            <a:fillRect/>
          </a:stretch>
        </p:blipFill>
        <p:spPr>
          <a:xfrm>
            <a:off x="22167883" y="9470913"/>
            <a:ext cx="7214303" cy="2781632"/>
          </a:xfrm>
          <a:prstGeom prst="rect">
            <a:avLst/>
          </a:prstGeom>
        </p:spPr>
      </p:pic>
      <p:sp>
        <p:nvSpPr>
          <p:cNvPr id="48" name="TextBox 47">
            <a:extLst>
              <a:ext uri="{FF2B5EF4-FFF2-40B4-BE49-F238E27FC236}">
                <a16:creationId xmlns:a16="http://schemas.microsoft.com/office/drawing/2014/main" id="{A1FDA88D-A4C1-3C81-0225-B016765B15C9}"/>
              </a:ext>
            </a:extLst>
          </p:cNvPr>
          <p:cNvSpPr txBox="1"/>
          <p:nvPr/>
        </p:nvSpPr>
        <p:spPr>
          <a:xfrm>
            <a:off x="19290353" y="9854167"/>
            <a:ext cx="2964368" cy="830997"/>
          </a:xfrm>
          <a:prstGeom prst="rect">
            <a:avLst/>
          </a:prstGeom>
          <a:noFill/>
        </p:spPr>
        <p:txBody>
          <a:bodyPr wrap="square" rtlCol="0">
            <a:spAutoFit/>
          </a:bodyPr>
          <a:lstStyle/>
          <a:p>
            <a:r>
              <a:rPr lang="en-GB" sz="2400" dirty="0"/>
              <a:t>Figure 2. The research timeline</a:t>
            </a:r>
          </a:p>
        </p:txBody>
      </p:sp>
      <p:sp>
        <p:nvSpPr>
          <p:cNvPr id="50" name="Rectangle 49">
            <a:extLst>
              <a:ext uri="{FF2B5EF4-FFF2-40B4-BE49-F238E27FC236}">
                <a16:creationId xmlns:a16="http://schemas.microsoft.com/office/drawing/2014/main" id="{83A22D9E-38FA-F1F5-1492-5C58D38EA1A3}"/>
              </a:ext>
            </a:extLst>
          </p:cNvPr>
          <p:cNvSpPr/>
          <p:nvPr/>
        </p:nvSpPr>
        <p:spPr>
          <a:xfrm>
            <a:off x="1462223" y="19486907"/>
            <a:ext cx="8869679" cy="1356669"/>
          </a:xfrm>
          <a:prstGeom prst="rect">
            <a:avLst/>
          </a:prstGeom>
          <a:solidFill>
            <a:srgbClr val="E0D3FE"/>
          </a:solidFill>
          <a:ln>
            <a:solidFill>
              <a:srgbClr val="E0D3FE"/>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mc:AlternateContent xmlns:mc="http://schemas.openxmlformats.org/markup-compatibility/2006">
        <mc:Choice xmlns:a14="http://schemas.microsoft.com/office/drawing/2010/main" Requires="a14">
          <p:sp>
            <p:nvSpPr>
              <p:cNvPr id="49" name="TextBox 48">
                <a:extLst>
                  <a:ext uri="{FF2B5EF4-FFF2-40B4-BE49-F238E27FC236}">
                    <a16:creationId xmlns:a16="http://schemas.microsoft.com/office/drawing/2014/main" id="{43DE955E-8351-CE01-E37D-9D391DEA6698}"/>
                  </a:ext>
                </a:extLst>
              </p:cNvPr>
              <p:cNvSpPr txBox="1"/>
              <p:nvPr/>
            </p:nvSpPr>
            <p:spPr>
              <a:xfrm>
                <a:off x="1932676" y="19717168"/>
                <a:ext cx="8562338" cy="827791"/>
              </a:xfrm>
              <a:prstGeom prst="rect">
                <a:avLst/>
              </a:prstGeom>
              <a:noFill/>
            </p:spPr>
            <p:txBody>
              <a:bodyPr wrap="square" rtlCol="0">
                <a:spAutoFit/>
              </a:bodyPr>
              <a:lstStyle/>
              <a:p>
                <a14:m>
                  <m:oMath xmlns:m="http://schemas.openxmlformats.org/officeDocument/2006/math">
                    <m:r>
                      <a:rPr lang="en-GB" sz="3000" b="0" i="1" smtClean="0">
                        <a:latin typeface="Cambria Math" panose="02040503050406030204" pitchFamily="18" charset="0"/>
                      </a:rPr>
                      <m:t>𝑅𝑎𝑖𝑛𝑓𝑎𝑙𝑙</m:t>
                    </m:r>
                    <m:r>
                      <a:rPr lang="en-GB" sz="3000" b="0" i="1" smtClean="0">
                        <a:latin typeface="Cambria Math" panose="02040503050406030204" pitchFamily="18" charset="0"/>
                      </a:rPr>
                      <m:t> </m:t>
                    </m:r>
                    <m:r>
                      <a:rPr lang="en-GB" sz="3000" b="0" i="1" smtClean="0">
                        <a:latin typeface="Cambria Math" panose="02040503050406030204" pitchFamily="18" charset="0"/>
                      </a:rPr>
                      <m:t>𝐼𝑛𝑡𝑒𝑛𝑠𝑖𝑡𝑦</m:t>
                    </m:r>
                    <m:r>
                      <a:rPr lang="en-GB" sz="3000" b="0" i="1" smtClean="0">
                        <a:latin typeface="Cambria Math" panose="02040503050406030204" pitchFamily="18" charset="0"/>
                      </a:rPr>
                      <m:t> </m:t>
                    </m:r>
                    <m:r>
                      <a:rPr lang="en-GB" sz="3000" b="0" i="0" smtClean="0">
                        <a:latin typeface="Cambria Math" panose="02040503050406030204" pitchFamily="18" charset="0"/>
                      </a:rPr>
                      <m:t>(</m:t>
                    </m:r>
                    <m:f>
                      <m:fPr>
                        <m:ctrlPr>
                          <a:rPr lang="en-GB" sz="3000" b="0" i="1" smtClean="0">
                            <a:latin typeface="Cambria Math" panose="02040503050406030204" pitchFamily="18" charset="0"/>
                          </a:rPr>
                        </m:ctrlPr>
                      </m:fPr>
                      <m:num>
                        <m:r>
                          <a:rPr lang="en-GB" sz="3000" b="0" i="1" smtClean="0">
                            <a:latin typeface="Cambria Math" panose="02040503050406030204" pitchFamily="18" charset="0"/>
                          </a:rPr>
                          <m:t>𝑚𝑚</m:t>
                        </m:r>
                      </m:num>
                      <m:den>
                        <m:r>
                          <a:rPr lang="en-GB" sz="3000" b="0" i="1" smtClean="0">
                            <a:latin typeface="Cambria Math" panose="02040503050406030204" pitchFamily="18" charset="0"/>
                          </a:rPr>
                          <m:t>h</m:t>
                        </m:r>
                      </m:den>
                    </m:f>
                  </m:oMath>
                </a14:m>
                <a:r>
                  <a:rPr lang="en-GB" sz="3000" dirty="0"/>
                  <a:t>)= </a:t>
                </a:r>
                <a14:m>
                  <m:oMath xmlns:m="http://schemas.openxmlformats.org/officeDocument/2006/math">
                    <m:f>
                      <m:fPr>
                        <m:ctrlPr>
                          <a:rPr lang="en-GB" sz="3000" i="1" smtClean="0">
                            <a:latin typeface="Cambria Math" panose="02040503050406030204" pitchFamily="18" charset="0"/>
                          </a:rPr>
                        </m:ctrlPr>
                      </m:fPr>
                      <m:num>
                        <m:r>
                          <a:rPr lang="en-GB" sz="3000" b="0" i="1" smtClean="0">
                            <a:latin typeface="Cambria Math" panose="02040503050406030204" pitchFamily="18" charset="0"/>
                          </a:rPr>
                          <m:t>𝑇𝑜𝑡𝑎𝑙</m:t>
                        </m:r>
                        <m:r>
                          <a:rPr lang="en-GB" sz="3000" b="0" i="1" smtClean="0">
                            <a:latin typeface="Cambria Math" panose="02040503050406030204" pitchFamily="18" charset="0"/>
                          </a:rPr>
                          <m:t> </m:t>
                        </m:r>
                        <m:r>
                          <a:rPr lang="en-GB" sz="3000" b="0" i="1" smtClean="0">
                            <a:latin typeface="Cambria Math" panose="02040503050406030204" pitchFamily="18" charset="0"/>
                          </a:rPr>
                          <m:t>𝑅𝑎𝑖𝑛𝑓𝑎𝑙𝑙</m:t>
                        </m:r>
                        <m:r>
                          <a:rPr lang="en-GB" sz="3000" b="0" i="1" smtClean="0">
                            <a:latin typeface="Cambria Math" panose="02040503050406030204" pitchFamily="18" charset="0"/>
                          </a:rPr>
                          <m:t> (</m:t>
                        </m:r>
                        <m:r>
                          <a:rPr lang="en-GB" sz="3000" b="0" i="1" smtClean="0">
                            <a:latin typeface="Cambria Math" panose="02040503050406030204" pitchFamily="18" charset="0"/>
                          </a:rPr>
                          <m:t>𝑚𝑚</m:t>
                        </m:r>
                        <m:r>
                          <a:rPr lang="en-GB" sz="3000" b="0" i="1" smtClean="0">
                            <a:latin typeface="Cambria Math" panose="02040503050406030204" pitchFamily="18" charset="0"/>
                          </a:rPr>
                          <m:t>)</m:t>
                        </m:r>
                      </m:num>
                      <m:den>
                        <m:r>
                          <a:rPr lang="en-GB" sz="3000" b="0" i="1" smtClean="0">
                            <a:latin typeface="Cambria Math" panose="02040503050406030204" pitchFamily="18" charset="0"/>
                          </a:rPr>
                          <m:t>𝐷𝑢𝑟𝑎𝑡𝑖𝑜𝑛</m:t>
                        </m:r>
                        <m:r>
                          <a:rPr lang="en-GB" sz="3000" b="0" i="1" smtClean="0">
                            <a:latin typeface="Cambria Math" panose="02040503050406030204" pitchFamily="18" charset="0"/>
                          </a:rPr>
                          <m:t> (</m:t>
                        </m:r>
                        <m:r>
                          <a:rPr lang="en-GB" sz="3000" b="0" i="1" smtClean="0">
                            <a:latin typeface="Cambria Math" panose="02040503050406030204" pitchFamily="18" charset="0"/>
                          </a:rPr>
                          <m:t>h𝑜𝑢𝑟𝑠</m:t>
                        </m:r>
                        <m:r>
                          <a:rPr lang="en-GB" sz="3000" b="0" i="1" smtClean="0">
                            <a:latin typeface="Cambria Math" panose="02040503050406030204" pitchFamily="18" charset="0"/>
                          </a:rPr>
                          <m:t>)</m:t>
                        </m:r>
                      </m:den>
                    </m:f>
                  </m:oMath>
                </a14:m>
                <a:endParaRPr lang="en-GB" sz="3000" dirty="0"/>
              </a:p>
            </p:txBody>
          </p:sp>
        </mc:Choice>
        <mc:Fallback>
          <p:sp>
            <p:nvSpPr>
              <p:cNvPr id="49" name="TextBox 48">
                <a:extLst>
                  <a:ext uri="{FF2B5EF4-FFF2-40B4-BE49-F238E27FC236}">
                    <a16:creationId xmlns:a16="http://schemas.microsoft.com/office/drawing/2014/main" id="{43DE955E-8351-CE01-E37D-9D391DEA6698}"/>
                  </a:ext>
                </a:extLst>
              </p:cNvPr>
              <p:cNvSpPr txBox="1">
                <a:spLocks noRot="1" noChangeAspect="1" noMove="1" noResize="1" noEditPoints="1" noAdjustHandles="1" noChangeArrowheads="1" noChangeShapeType="1" noTextEdit="1"/>
              </p:cNvSpPr>
              <p:nvPr/>
            </p:nvSpPr>
            <p:spPr>
              <a:xfrm>
                <a:off x="1932676" y="19717168"/>
                <a:ext cx="8562338" cy="827791"/>
              </a:xfrm>
              <a:prstGeom prst="rect">
                <a:avLst/>
              </a:prstGeom>
              <a:blipFill>
                <a:blip r:embed="rId10"/>
                <a:stretch>
                  <a:fillRect b="-4412"/>
                </a:stretch>
              </a:blipFill>
            </p:spPr>
            <p:txBody>
              <a:bodyPr/>
              <a:lstStyle/>
              <a:p>
                <a:r>
                  <a:rPr lang="en-GB">
                    <a:noFill/>
                  </a:rPr>
                  <a:t> </a:t>
                </a:r>
              </a:p>
            </p:txBody>
          </p:sp>
        </mc:Fallback>
      </mc:AlternateContent>
      <p:pic>
        <p:nvPicPr>
          <p:cNvPr id="52" name="Picture 51">
            <a:extLst>
              <a:ext uri="{FF2B5EF4-FFF2-40B4-BE49-F238E27FC236}">
                <a16:creationId xmlns:a16="http://schemas.microsoft.com/office/drawing/2014/main" id="{1CFD1932-6811-34B6-0DDC-5E37692756E8}"/>
              </a:ext>
            </a:extLst>
          </p:cNvPr>
          <p:cNvPicPr>
            <a:picLocks noChangeAspect="1"/>
          </p:cNvPicPr>
          <p:nvPr/>
        </p:nvPicPr>
        <p:blipFill>
          <a:blip r:embed="rId11"/>
          <a:stretch>
            <a:fillRect/>
          </a:stretch>
        </p:blipFill>
        <p:spPr>
          <a:xfrm>
            <a:off x="10703327" y="3096337"/>
            <a:ext cx="7217303" cy="5730994"/>
          </a:xfrm>
          <a:prstGeom prst="rect">
            <a:avLst/>
          </a:prstGeom>
        </p:spPr>
      </p:pic>
      <p:sp>
        <p:nvSpPr>
          <p:cNvPr id="53" name="TextBox 52">
            <a:extLst>
              <a:ext uri="{FF2B5EF4-FFF2-40B4-BE49-F238E27FC236}">
                <a16:creationId xmlns:a16="http://schemas.microsoft.com/office/drawing/2014/main" id="{F72F719E-B82E-B169-20C1-D7DA7F062ACD}"/>
              </a:ext>
            </a:extLst>
          </p:cNvPr>
          <p:cNvSpPr txBox="1"/>
          <p:nvPr/>
        </p:nvSpPr>
        <p:spPr>
          <a:xfrm>
            <a:off x="10987068" y="9002901"/>
            <a:ext cx="6715993" cy="369332"/>
          </a:xfrm>
          <a:prstGeom prst="rect">
            <a:avLst/>
          </a:prstGeom>
          <a:noFill/>
        </p:spPr>
        <p:txBody>
          <a:bodyPr wrap="square" rtlCol="0">
            <a:spAutoFit/>
          </a:bodyPr>
          <a:lstStyle/>
          <a:p>
            <a:r>
              <a:rPr lang="en-US"/>
              <a:t>Figure 1. The layers of a typical green roof (</a:t>
            </a:r>
            <a:r>
              <a:rPr lang="en-US" err="1"/>
              <a:t>Mihalakakou</a:t>
            </a:r>
            <a:r>
              <a:rPr lang="en-US"/>
              <a:t> et al, 2023)</a:t>
            </a:r>
            <a:endParaRPr lang="en-GB"/>
          </a:p>
        </p:txBody>
      </p:sp>
      <p:sp>
        <p:nvSpPr>
          <p:cNvPr id="55" name="TextBox 54">
            <a:extLst>
              <a:ext uri="{FF2B5EF4-FFF2-40B4-BE49-F238E27FC236}">
                <a16:creationId xmlns:a16="http://schemas.microsoft.com/office/drawing/2014/main" id="{09F1AF26-D234-74B6-6E59-97C90680331A}"/>
              </a:ext>
            </a:extLst>
          </p:cNvPr>
          <p:cNvSpPr txBox="1"/>
          <p:nvPr/>
        </p:nvSpPr>
        <p:spPr>
          <a:xfrm>
            <a:off x="11336873" y="10372320"/>
            <a:ext cx="7496147" cy="10064294"/>
          </a:xfrm>
          <a:prstGeom prst="rect">
            <a:avLst/>
          </a:prstGeom>
          <a:noFill/>
        </p:spPr>
        <p:txBody>
          <a:bodyPr wrap="square" rtlCol="0">
            <a:spAutoFit/>
          </a:bodyPr>
          <a:lstStyle/>
          <a:p>
            <a:pPr algn="just"/>
            <a:r>
              <a:rPr lang="en-US" sz="3200" dirty="0">
                <a:latin typeface="Arial" panose="020B0604020202020204" pitchFamily="34" charset="0"/>
                <a:cs typeface="Arial" panose="020B0604020202020204" pitchFamily="34" charset="0"/>
              </a:rPr>
              <a:t>Runoff from traditional roofs contributes to water pollution, carrying nutrients (nitrogen, phosphorus) and heavy metals into waterways, causing eutrophication and damaging aquatic ecosystems.</a:t>
            </a:r>
          </a:p>
          <a:p>
            <a:pPr algn="just"/>
            <a:endParaRPr lang="en-US" sz="3200" dirty="0">
              <a:latin typeface="Arial" panose="020B0604020202020204" pitchFamily="34" charset="0"/>
              <a:cs typeface="Arial" panose="020B0604020202020204" pitchFamily="34" charset="0"/>
            </a:endParaRPr>
          </a:p>
          <a:p>
            <a:pPr algn="just"/>
            <a:r>
              <a:rPr lang="en-US" sz="3600" b="1" dirty="0">
                <a:latin typeface="Arial" panose="020B0604020202020204" pitchFamily="34" charset="0"/>
                <a:cs typeface="Arial" panose="020B0604020202020204" pitchFamily="34" charset="0"/>
              </a:rPr>
              <a:t>Key Findings</a:t>
            </a:r>
          </a:p>
          <a:p>
            <a:pPr algn="just"/>
            <a:r>
              <a:rPr lang="en-US" sz="3200" dirty="0">
                <a:latin typeface="Arial" panose="020B0604020202020204" pitchFamily="34" charset="0"/>
                <a:cs typeface="Arial" panose="020B0604020202020204" pitchFamily="34" charset="0"/>
              </a:rPr>
              <a:t>Green roofs can reduce runoff volume, slowing water flow and helping limit pollutant transport. Research has shown reductions in nitrogen and heavy metals. However, results vary—green roofs may initially release nutrients before </a:t>
            </a:r>
            <a:r>
              <a:rPr lang="en-US" sz="3200" dirty="0" err="1">
                <a:latin typeface="Arial" panose="020B0604020202020204" pitchFamily="34" charset="0"/>
                <a:cs typeface="Arial" panose="020B0604020202020204" pitchFamily="34" charset="0"/>
              </a:rPr>
              <a:t>stabilising</a:t>
            </a:r>
            <a:r>
              <a:rPr lang="en-US" sz="3200" dirty="0">
                <a:latin typeface="Arial" panose="020B0604020202020204" pitchFamily="34" charset="0"/>
                <a:cs typeface="Arial" panose="020B0604020202020204" pitchFamily="34" charset="0"/>
              </a:rPr>
              <a:t>.</a:t>
            </a:r>
          </a:p>
          <a:p>
            <a:pPr algn="just"/>
            <a:r>
              <a:rPr lang="en-US" sz="3600" b="1" dirty="0">
                <a:latin typeface="Arial" panose="020B0604020202020204" pitchFamily="34" charset="0"/>
                <a:cs typeface="Arial" panose="020B0604020202020204" pitchFamily="34" charset="0"/>
              </a:rPr>
              <a:t>Conclusion</a:t>
            </a:r>
          </a:p>
          <a:p>
            <a:pPr algn="just"/>
            <a:r>
              <a:rPr lang="en-US" sz="3200" dirty="0">
                <a:latin typeface="Arial" panose="020B0604020202020204" pitchFamily="34" charset="0"/>
                <a:cs typeface="Arial" panose="020B0604020202020204" pitchFamily="34" charset="0"/>
              </a:rPr>
              <a:t>Green roofs have the potential to improve urban water quality naturally, while depending on their design, age, and the environmental conditions.</a:t>
            </a:r>
            <a:endParaRPr lang="en-GB" sz="3200" dirty="0">
              <a:latin typeface="Arial" panose="020B0604020202020204" pitchFamily="34" charset="0"/>
              <a:cs typeface="Arial" panose="020B0604020202020204" pitchFamily="34" charset="0"/>
            </a:endParaRPr>
          </a:p>
        </p:txBody>
      </p:sp>
      <p:sp>
        <p:nvSpPr>
          <p:cNvPr id="60" name="Rectangle 59">
            <a:extLst>
              <a:ext uri="{FF2B5EF4-FFF2-40B4-BE49-F238E27FC236}">
                <a16:creationId xmlns:a16="http://schemas.microsoft.com/office/drawing/2014/main" id="{18CE3BEF-8FCE-B8A5-E04D-6E0A725EB033}"/>
              </a:ext>
            </a:extLst>
          </p:cNvPr>
          <p:cNvSpPr/>
          <p:nvPr/>
        </p:nvSpPr>
        <p:spPr>
          <a:xfrm>
            <a:off x="19203515" y="13633482"/>
            <a:ext cx="11071698" cy="4031873"/>
          </a:xfrm>
          <a:prstGeom prst="rect">
            <a:avLst/>
          </a:prstGeom>
          <a:solidFill>
            <a:schemeClr val="accent6">
              <a:lumMod val="60000"/>
              <a:lumOff val="40000"/>
            </a:schemeClr>
          </a:solidFill>
          <a:ln>
            <a:solidFill>
              <a:schemeClr val="accent1"/>
            </a:solid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61" name="TextBox 60">
            <a:extLst>
              <a:ext uri="{FF2B5EF4-FFF2-40B4-BE49-F238E27FC236}">
                <a16:creationId xmlns:a16="http://schemas.microsoft.com/office/drawing/2014/main" id="{D6188C24-BA40-7A60-6733-791AFD78759C}"/>
              </a:ext>
            </a:extLst>
          </p:cNvPr>
          <p:cNvSpPr txBox="1"/>
          <p:nvPr/>
        </p:nvSpPr>
        <p:spPr>
          <a:xfrm>
            <a:off x="19203515" y="12390276"/>
            <a:ext cx="7749442" cy="1138773"/>
          </a:xfrm>
          <a:prstGeom prst="rect">
            <a:avLst/>
          </a:prstGeom>
          <a:noFill/>
        </p:spPr>
        <p:txBody>
          <a:bodyPr wrap="square" rtlCol="0">
            <a:spAutoFit/>
          </a:bodyPr>
          <a:lstStyle/>
          <a:p>
            <a:r>
              <a:rPr lang="en-GB" sz="6800" b="1" u="sng" dirty="0">
                <a:latin typeface="+mj-lt"/>
                <a:cs typeface="Arial" panose="020B0604020202020204" pitchFamily="34" charset="0"/>
              </a:rPr>
              <a:t>Expected Outcomes</a:t>
            </a:r>
          </a:p>
        </p:txBody>
      </p:sp>
      <p:sp>
        <p:nvSpPr>
          <p:cNvPr id="62" name="TextBox 61">
            <a:extLst>
              <a:ext uri="{FF2B5EF4-FFF2-40B4-BE49-F238E27FC236}">
                <a16:creationId xmlns:a16="http://schemas.microsoft.com/office/drawing/2014/main" id="{93877239-A9BB-EF5A-66A3-3E83C6FCEB90}"/>
              </a:ext>
            </a:extLst>
          </p:cNvPr>
          <p:cNvSpPr txBox="1"/>
          <p:nvPr/>
        </p:nvSpPr>
        <p:spPr>
          <a:xfrm>
            <a:off x="19181379" y="13567793"/>
            <a:ext cx="11071698" cy="4031873"/>
          </a:xfrm>
          <a:prstGeom prst="rect">
            <a:avLst/>
          </a:prstGeom>
          <a:noFill/>
        </p:spPr>
        <p:txBody>
          <a:bodyPr wrap="square" rtlCol="0">
            <a:spAutoFit/>
          </a:bodyPr>
          <a:lstStyle/>
          <a:p>
            <a:pPr algn="just"/>
            <a:r>
              <a:rPr lang="en-US" sz="3200" dirty="0"/>
              <a:t>The test results should indicate that green roofs reduce runoff volume and delay peak flow compared to traditional roofs. They may also lower pollutant and heavy metal concentrations. However, performance can vary, with green roofs acting as a source of nutrients and metals under certain conditions, particularly during early stages or during heavy rainfall. pH levels are expected to be comparable to traditional roofs, staying within acceptable limits.</a:t>
            </a:r>
            <a:endParaRPr lang="en-GB" sz="3200" dirty="0"/>
          </a:p>
        </p:txBody>
      </p:sp>
    </p:spTree>
    <p:extLst>
      <p:ext uri="{BB962C8B-B14F-4D97-AF65-F5344CB8AC3E}">
        <p14:creationId xmlns:p14="http://schemas.microsoft.com/office/powerpoint/2010/main" val="1705014004"/>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Them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_activity xmlns="0085e1a2-9cbf-4b92-866b-21f3c89040b6"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ct:contentTypeSchema xmlns:ct="http://schemas.microsoft.com/office/2006/metadata/contentType" xmlns:ma="http://schemas.microsoft.com/office/2006/metadata/properties/metaAttributes" ct:_="" ma:_="" ma:contentTypeName="Document" ma:contentTypeID="0x01010086E4C94D3791F742BF2CEB284273B86F" ma:contentTypeVersion="10" ma:contentTypeDescription="Create a new document." ma:contentTypeScope="" ma:versionID="fc7f253b4fc60271160ec52d4f4a8686">
  <xsd:schema xmlns:xsd="http://www.w3.org/2001/XMLSchema" xmlns:xs="http://www.w3.org/2001/XMLSchema" xmlns:p="http://schemas.microsoft.com/office/2006/metadata/properties" xmlns:ns3="0085e1a2-9cbf-4b92-866b-21f3c89040b6" targetNamespace="http://schemas.microsoft.com/office/2006/metadata/properties" ma:root="true" ma:fieldsID="fa22303f3b0672e75787bf4b58a79ef0" ns3:_="">
    <xsd:import namespace="0085e1a2-9cbf-4b92-866b-21f3c89040b6"/>
    <xsd:element name="properties">
      <xsd:complexType>
        <xsd:sequence>
          <xsd:element name="documentManagement">
            <xsd:complexType>
              <xsd:all>
                <xsd:element ref="ns3:MediaServiceDateTaken" minOccurs="0"/>
                <xsd:element ref="ns3:MediaServiceMetadata" minOccurs="0"/>
                <xsd:element ref="ns3:MediaServiceFastMetadata" minOccurs="0"/>
                <xsd:element ref="ns3:MediaServiceSearchProperties" minOccurs="0"/>
                <xsd:element ref="ns3:MediaServiceObjectDetectorVersions" minOccurs="0"/>
                <xsd:element ref="ns3:MediaServiceGenerationTime" minOccurs="0"/>
                <xsd:element ref="ns3:MediaServiceEventHashCode" minOccurs="0"/>
                <xsd:element ref="ns3:MediaServiceSystemTags" minOccurs="0"/>
                <xsd:element ref="ns3:MediaServiceOCR" minOccurs="0"/>
                <xsd:element ref="ns3:_activit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085e1a2-9cbf-4b92-866b-21f3c89040b6" elementFormDefault="qualified">
    <xsd:import namespace="http://schemas.microsoft.com/office/2006/documentManagement/types"/>
    <xsd:import namespace="http://schemas.microsoft.com/office/infopath/2007/PartnerControls"/>
    <xsd:element name="MediaServiceDateTaken" ma:index="8" nillable="true" ma:displayName="MediaServiceDateTaken" ma:hidden="true" ma:indexed="true" ma:internalName="MediaServiceDateTaken" ma:readOnly="true">
      <xsd:simpleType>
        <xsd:restriction base="dms:Text"/>
      </xsd:simpleType>
    </xsd:element>
    <xsd:element name="MediaServiceMetadata" ma:index="9" nillable="true" ma:displayName="MediaServiceMetadata" ma:hidden="true" ma:internalName="MediaServiceMetadata" ma:readOnly="true">
      <xsd:simpleType>
        <xsd:restriction base="dms:Note"/>
      </xsd:simpleType>
    </xsd:element>
    <xsd:element name="MediaServiceFastMetadata" ma:index="10" nillable="true" ma:displayName="MediaServiceFastMetadata" ma:hidden="true" ma:internalName="MediaServiceFastMetadata" ma:readOnly="true">
      <xsd:simpleType>
        <xsd:restriction base="dms:Note"/>
      </xsd:simpleType>
    </xsd:element>
    <xsd:element name="MediaServiceSearchProperties" ma:index="11" nillable="true" ma:displayName="MediaServiceSearchProperties" ma:hidden="true" ma:internalName="MediaServiceSearchProperties" ma:readOnly="true">
      <xsd:simpleType>
        <xsd:restriction base="dms:Note"/>
      </xsd:simpleType>
    </xsd:element>
    <xsd:element name="MediaServiceObjectDetectorVersions" ma:index="12" nillable="true" ma:displayName="MediaServiceObjectDetectorVersions" ma:hidden="true" ma:indexed="true" ma:internalName="MediaServiceObjectDetectorVersion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ServiceSystemTags" ma:index="15" nillable="true" ma:displayName="MediaServiceSystemTags" ma:hidden="true" ma:internalName="MediaServiceSystemTags" ma:readOnly="true">
      <xsd:simpleType>
        <xsd:restriction base="dms:Note"/>
      </xsd:simpleType>
    </xsd:element>
    <xsd:element name="MediaServiceOCR" ma:index="16" nillable="true" ma:displayName="Extracted Text" ma:internalName="MediaServiceOCR" ma:readOnly="true">
      <xsd:simpleType>
        <xsd:restriction base="dms:Note">
          <xsd:maxLength value="255"/>
        </xsd:restriction>
      </xsd:simpleType>
    </xsd:element>
    <xsd:element name="_activity" ma:index="17" nillable="true" ma:displayName="_activity" ma:hidden="true" ma:internalName="_activity">
      <xsd:simpleType>
        <xsd:restriction base="dms:Note"/>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7B0BD94-6E18-4481-B012-493FAF280533}">
  <ds:schemaRefs>
    <ds:schemaRef ds:uri="http://schemas.microsoft.com/office/2006/metadata/properties"/>
    <ds:schemaRef ds:uri="http://purl.org/dc/dcmitype/"/>
    <ds:schemaRef ds:uri="http://purl.org/dc/elements/1.1/"/>
    <ds:schemaRef ds:uri="http://purl.org/dc/terms/"/>
    <ds:schemaRef ds:uri="0085e1a2-9cbf-4b92-866b-21f3c89040b6"/>
    <ds:schemaRef ds:uri="http://schemas.microsoft.com/office/2006/documentManagement/types"/>
    <ds:schemaRef ds:uri="http://schemas.openxmlformats.org/package/2006/metadata/core-properties"/>
    <ds:schemaRef ds:uri="http://schemas.microsoft.com/office/infopath/2007/PartnerControls"/>
    <ds:schemaRef ds:uri="http://www.w3.org/XML/1998/namespace"/>
  </ds:schemaRefs>
</ds:datastoreItem>
</file>

<file path=customXml/itemProps2.xml><?xml version="1.0" encoding="utf-8"?>
<ds:datastoreItem xmlns:ds="http://schemas.openxmlformats.org/officeDocument/2006/customXml" ds:itemID="{BAD5DD27-240E-4BE0-9324-3FD7BA9AB35A}">
  <ds:schemaRefs>
    <ds:schemaRef ds:uri="http://schemas.microsoft.com/sharepoint/v3/contenttype/forms"/>
  </ds:schemaRefs>
</ds:datastoreItem>
</file>

<file path=customXml/itemProps3.xml><?xml version="1.0" encoding="utf-8"?>
<ds:datastoreItem xmlns:ds="http://schemas.openxmlformats.org/officeDocument/2006/customXml" ds:itemID="{96BD1AB8-1B4B-4459-9B16-032918D6501F}">
  <ds:schemaRefs>
    <ds:schemaRef ds:uri="0085e1a2-9cbf-4b92-866b-21f3c89040b6"/>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Office Theme</Template>
  <TotalTime>0</TotalTime>
  <Words>750</Words>
  <Application>Microsoft Office PowerPoint</Application>
  <PresentationFormat>Custom</PresentationFormat>
  <Paragraphs>46</Paragraphs>
  <Slides>1</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vt:i4>
      </vt:variant>
    </vt:vector>
  </HeadingPairs>
  <TitlesOfParts>
    <vt:vector size="6" baseType="lpstr">
      <vt:lpstr>Aptos</vt:lpstr>
      <vt:lpstr>Aptos Display</vt:lpstr>
      <vt:lpstr>Arial</vt:lpstr>
      <vt:lpstr>Cambria Math</vt:lpstr>
      <vt:lpstr>Office Theme</vt:lpstr>
      <vt:lpstr>Comparing Green Roof and Traditional Roof Runoff</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Tom Butterworth (2409888)</dc:creator>
  <cp:lastModifiedBy>Tom Butterworth (2409888)</cp:lastModifiedBy>
  <cp:revision>1</cp:revision>
  <dcterms:created xsi:type="dcterms:W3CDTF">2026-04-30T11:17:20Z</dcterms:created>
  <dcterms:modified xsi:type="dcterms:W3CDTF">2026-05-05T11:36:14Z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0x01010086E4C94D3791F742BF2CEB284273B86F</vt:lpwstr>
  </property>
</Properties>
</file>