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256" r:id="rId5"/>
    <p:sldId id="257" r:id="rId6"/>
    <p:sldId id="259" r:id="rId7"/>
    <p:sldId id="260" r:id="rId8"/>
    <p:sldId id="261" r:id="rId9"/>
    <p:sldId id="594" r:id="rId10"/>
    <p:sldId id="263" r:id="rId11"/>
    <p:sldId id="262" r:id="rId12"/>
    <p:sldId id="264" r:id="rId13"/>
    <p:sldId id="266" r:id="rId14"/>
    <p:sldId id="267" r:id="rId15"/>
    <p:sldId id="268" r:id="rId16"/>
    <p:sldId id="59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758629-B809-43DF-832D-BE224DB435F9}" v="7" dt="2026-08-02T21:59:23.0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81908" autoAdjust="0"/>
  </p:normalViewPr>
  <p:slideViewPr>
    <p:cSldViewPr snapToGrid="0">
      <p:cViewPr varScale="1">
        <p:scale>
          <a:sx n="63" d="100"/>
          <a:sy n="63" d="100"/>
        </p:scale>
        <p:origin x="84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n hughes" userId="57ac0732b2d832bd" providerId="LiveId" clId="{50BB0B19-5464-4847-8043-820FE7289BEA}"/>
    <pc:docChg chg="undo custSel addSld delSld modSld">
      <pc:chgData name="leon hughes" userId="57ac0732b2d832bd" providerId="LiveId" clId="{50BB0B19-5464-4847-8043-820FE7289BEA}" dt="2026-08-02T21:38:15.949" v="1159" actId="113"/>
      <pc:docMkLst>
        <pc:docMk/>
      </pc:docMkLst>
      <pc:sldChg chg="modSp mod">
        <pc:chgData name="leon hughes" userId="57ac0732b2d832bd" providerId="LiveId" clId="{50BB0B19-5464-4847-8043-820FE7289BEA}" dt="2026-07-21T01:56:59.529" v="733" actId="1036"/>
        <pc:sldMkLst>
          <pc:docMk/>
          <pc:sldMk cId="400908735" sldId="256"/>
        </pc:sldMkLst>
        <pc:spChg chg="mod">
          <ac:chgData name="leon hughes" userId="57ac0732b2d832bd" providerId="LiveId" clId="{50BB0B19-5464-4847-8043-820FE7289BEA}" dt="2026-07-21T01:56:59.529" v="733" actId="1036"/>
          <ac:spMkLst>
            <pc:docMk/>
            <pc:sldMk cId="400908735" sldId="256"/>
            <ac:spMk id="2" creationId="{602508E7-EE09-3285-416C-4FC3E6676B94}"/>
          </ac:spMkLst>
        </pc:spChg>
      </pc:sldChg>
      <pc:sldChg chg="modSp add del mod">
        <pc:chgData name="leon hughes" userId="57ac0732b2d832bd" providerId="LiveId" clId="{50BB0B19-5464-4847-8043-820FE7289BEA}" dt="2026-08-02T21:38:15.949" v="1159" actId="113"/>
        <pc:sldMkLst>
          <pc:docMk/>
          <pc:sldMk cId="383219146" sldId="257"/>
        </pc:sldMkLst>
        <pc:spChg chg="mod">
          <ac:chgData name="leon hughes" userId="57ac0732b2d832bd" providerId="LiveId" clId="{50BB0B19-5464-4847-8043-820FE7289BEA}" dt="2026-08-02T21:38:15.949" v="1159" actId="113"/>
          <ac:spMkLst>
            <pc:docMk/>
            <pc:sldMk cId="383219146" sldId="257"/>
            <ac:spMk id="3" creationId="{35B39730-A320-D7B7-CFA7-FEBDED203380}"/>
          </ac:spMkLst>
        </pc:spChg>
      </pc:sldChg>
      <pc:sldChg chg="del">
        <pc:chgData name="leon hughes" userId="57ac0732b2d832bd" providerId="LiveId" clId="{50BB0B19-5464-4847-8043-820FE7289BEA}" dt="2026-08-02T18:02:30.841" v="951" actId="47"/>
        <pc:sldMkLst>
          <pc:docMk/>
          <pc:sldMk cId="1051806097" sldId="258"/>
        </pc:sldMkLst>
      </pc:sldChg>
      <pc:sldChg chg="addSp delSp modSp add del mod">
        <pc:chgData name="leon hughes" userId="57ac0732b2d832bd" providerId="LiveId" clId="{50BB0B19-5464-4847-8043-820FE7289BEA}" dt="2026-08-02T18:40:01.203" v="963" actId="47"/>
        <pc:sldMkLst>
          <pc:docMk/>
          <pc:sldMk cId="355182791" sldId="259"/>
        </pc:sldMkLst>
        <pc:spChg chg="add del mod">
          <ac:chgData name="leon hughes" userId="57ac0732b2d832bd" providerId="LiveId" clId="{50BB0B19-5464-4847-8043-820FE7289BEA}" dt="2026-07-20T21:47:47.240" v="81" actId="5793"/>
          <ac:spMkLst>
            <pc:docMk/>
            <pc:sldMk cId="355182791" sldId="259"/>
            <ac:spMk id="3" creationId="{0EBD14DB-EC94-B394-2340-BDCEC7C1CCFB}"/>
          </ac:spMkLst>
        </pc:spChg>
      </pc:sldChg>
      <pc:sldChg chg="addSp delSp modSp mod setBg">
        <pc:chgData name="leon hughes" userId="57ac0732b2d832bd" providerId="LiveId" clId="{50BB0B19-5464-4847-8043-820FE7289BEA}" dt="2026-07-20T23:41:13.412" v="731" actId="26606"/>
        <pc:sldMkLst>
          <pc:docMk/>
          <pc:sldMk cId="1434853904" sldId="260"/>
        </pc:sldMkLst>
        <pc:spChg chg="mod ord">
          <ac:chgData name="leon hughes" userId="57ac0732b2d832bd" providerId="LiveId" clId="{50BB0B19-5464-4847-8043-820FE7289BEA}" dt="2026-07-20T23:41:13.412" v="731" actId="26606"/>
          <ac:spMkLst>
            <pc:docMk/>
            <pc:sldMk cId="1434853904" sldId="260"/>
            <ac:spMk id="3" creationId="{995E1903-7C68-2C6F-2D1E-D8A37D30E636}"/>
          </ac:spMkLst>
        </pc:spChg>
        <pc:spChg chg="mod">
          <ac:chgData name="leon hughes" userId="57ac0732b2d832bd" providerId="LiveId" clId="{50BB0B19-5464-4847-8043-820FE7289BEA}" dt="2026-07-20T23:41:13.412" v="731" actId="26606"/>
          <ac:spMkLst>
            <pc:docMk/>
            <pc:sldMk cId="1434853904" sldId="260"/>
            <ac:spMk id="4" creationId="{0A16EA78-2872-4151-ACDE-85DE92917660}"/>
          </ac:spMkLst>
        </pc:spChg>
      </pc:sldChg>
      <pc:sldChg chg="addSp delSp modSp mod setBg">
        <pc:chgData name="leon hughes" userId="57ac0732b2d832bd" providerId="LiveId" clId="{50BB0B19-5464-4847-8043-820FE7289BEA}" dt="2026-07-20T23:41:16.647" v="732" actId="26606"/>
        <pc:sldMkLst>
          <pc:docMk/>
          <pc:sldMk cId="416694051" sldId="261"/>
        </pc:sldMkLst>
        <pc:spChg chg="mod ord">
          <ac:chgData name="leon hughes" userId="57ac0732b2d832bd" providerId="LiveId" clId="{50BB0B19-5464-4847-8043-820FE7289BEA}" dt="2026-07-20T23:41:16.647" v="732" actId="26606"/>
          <ac:spMkLst>
            <pc:docMk/>
            <pc:sldMk cId="416694051" sldId="261"/>
            <ac:spMk id="3" creationId="{A156C52F-D988-84DD-FE73-C0508DC81AED}"/>
          </ac:spMkLst>
        </pc:spChg>
        <pc:spChg chg="mod">
          <ac:chgData name="leon hughes" userId="57ac0732b2d832bd" providerId="LiveId" clId="{50BB0B19-5464-4847-8043-820FE7289BEA}" dt="2026-07-20T23:41:16.647" v="732" actId="26606"/>
          <ac:spMkLst>
            <pc:docMk/>
            <pc:sldMk cId="416694051" sldId="261"/>
            <ac:spMk id="4" creationId="{B64F5224-38DF-9A0E-ED62-37C8785B3FBD}"/>
          </ac:spMkLst>
        </pc:spChg>
      </pc:sldChg>
      <pc:sldChg chg="addSp delSp modSp mod setBg">
        <pc:chgData name="leon hughes" userId="57ac0732b2d832bd" providerId="LiveId" clId="{50BB0B19-5464-4847-8043-820FE7289BEA}" dt="2026-07-20T23:39:02.626" v="725" actId="27636"/>
        <pc:sldMkLst>
          <pc:docMk/>
          <pc:sldMk cId="1481281875" sldId="262"/>
        </pc:sldMkLst>
        <pc:spChg chg="mod">
          <ac:chgData name="leon hughes" userId="57ac0732b2d832bd" providerId="LiveId" clId="{50BB0B19-5464-4847-8043-820FE7289BEA}" dt="2026-07-20T23:39:02.626" v="725" actId="27636"/>
          <ac:spMkLst>
            <pc:docMk/>
            <pc:sldMk cId="1481281875" sldId="262"/>
            <ac:spMk id="3" creationId="{A18FDE8E-B325-0DB0-C8C4-FBDD3F35941C}"/>
          </ac:spMkLst>
        </pc:spChg>
        <pc:spChg chg="add">
          <ac:chgData name="leon hughes" userId="57ac0732b2d832bd" providerId="LiveId" clId="{50BB0B19-5464-4847-8043-820FE7289BEA}" dt="2026-07-20T23:39:02.482" v="724" actId="26606"/>
          <ac:spMkLst>
            <pc:docMk/>
            <pc:sldMk cId="1481281875" sldId="262"/>
            <ac:spMk id="8" creationId="{1BB867FF-FC45-48F7-8104-F89BE54909F1}"/>
          </ac:spMkLst>
        </pc:spChg>
        <pc:spChg chg="add">
          <ac:chgData name="leon hughes" userId="57ac0732b2d832bd" providerId="LiveId" clId="{50BB0B19-5464-4847-8043-820FE7289BEA}" dt="2026-07-20T23:39:02.482" v="724" actId="26606"/>
          <ac:spMkLst>
            <pc:docMk/>
            <pc:sldMk cId="1481281875" sldId="262"/>
            <ac:spMk id="10" creationId="{8BB56887-D0D5-4F0C-9E19-7247EB83C8B7}"/>
          </ac:spMkLst>
        </pc:spChg>
        <pc:spChg chg="add">
          <ac:chgData name="leon hughes" userId="57ac0732b2d832bd" providerId="LiveId" clId="{50BB0B19-5464-4847-8043-820FE7289BEA}" dt="2026-07-20T23:39:02.482" v="724" actId="26606"/>
          <ac:spMkLst>
            <pc:docMk/>
            <pc:sldMk cId="1481281875" sldId="262"/>
            <ac:spMk id="12" creationId="{081E4A58-353D-44AE-B2FC-2A74E2E400F7}"/>
          </ac:spMkLst>
        </pc:spChg>
      </pc:sldChg>
      <pc:sldChg chg="addSp delSp modSp mod setBg">
        <pc:chgData name="leon hughes" userId="57ac0732b2d832bd" providerId="LiveId" clId="{50BB0B19-5464-4847-8043-820FE7289BEA}" dt="2026-07-20T23:39:11.111" v="726" actId="26606"/>
        <pc:sldMkLst>
          <pc:docMk/>
          <pc:sldMk cId="1524246604" sldId="263"/>
        </pc:sldMkLst>
        <pc:spChg chg="mod">
          <ac:chgData name="leon hughes" userId="57ac0732b2d832bd" providerId="LiveId" clId="{50BB0B19-5464-4847-8043-820FE7289BEA}" dt="2026-07-20T23:39:11.111" v="726" actId="26606"/>
          <ac:spMkLst>
            <pc:docMk/>
            <pc:sldMk cId="1524246604" sldId="263"/>
            <ac:spMk id="3" creationId="{85BF6541-B0FA-9297-3DE4-B13C722629AE}"/>
          </ac:spMkLst>
        </pc:spChg>
        <pc:spChg chg="add">
          <ac:chgData name="leon hughes" userId="57ac0732b2d832bd" providerId="LiveId" clId="{50BB0B19-5464-4847-8043-820FE7289BEA}" dt="2026-07-20T23:39:11.111" v="726" actId="26606"/>
          <ac:spMkLst>
            <pc:docMk/>
            <pc:sldMk cId="1524246604" sldId="263"/>
            <ac:spMk id="8" creationId="{1BB867FF-FC45-48F7-8104-F89BE54909F1}"/>
          </ac:spMkLst>
        </pc:spChg>
        <pc:spChg chg="add">
          <ac:chgData name="leon hughes" userId="57ac0732b2d832bd" providerId="LiveId" clId="{50BB0B19-5464-4847-8043-820FE7289BEA}" dt="2026-07-20T23:39:11.111" v="726" actId="26606"/>
          <ac:spMkLst>
            <pc:docMk/>
            <pc:sldMk cId="1524246604" sldId="263"/>
            <ac:spMk id="10" creationId="{8BB56887-D0D5-4F0C-9E19-7247EB83C8B7}"/>
          </ac:spMkLst>
        </pc:spChg>
        <pc:spChg chg="add">
          <ac:chgData name="leon hughes" userId="57ac0732b2d832bd" providerId="LiveId" clId="{50BB0B19-5464-4847-8043-820FE7289BEA}" dt="2026-07-20T23:39:11.111" v="726" actId="26606"/>
          <ac:spMkLst>
            <pc:docMk/>
            <pc:sldMk cId="1524246604" sldId="263"/>
            <ac:spMk id="12" creationId="{081E4A58-353D-44AE-B2FC-2A74E2E400F7}"/>
          </ac:spMkLst>
        </pc:spChg>
      </pc:sldChg>
      <pc:sldChg chg="addSp delSp modSp mod setBg">
        <pc:chgData name="leon hughes" userId="57ac0732b2d832bd" providerId="LiveId" clId="{50BB0B19-5464-4847-8043-820FE7289BEA}" dt="2026-07-20T23:38:48.075" v="723" actId="26606"/>
        <pc:sldMkLst>
          <pc:docMk/>
          <pc:sldMk cId="3278303392" sldId="264"/>
        </pc:sldMkLst>
        <pc:spChg chg="add mod">
          <ac:chgData name="leon hughes" userId="57ac0732b2d832bd" providerId="LiveId" clId="{50BB0B19-5464-4847-8043-820FE7289BEA}" dt="2026-07-20T23:38:48.075" v="723" actId="26606"/>
          <ac:spMkLst>
            <pc:docMk/>
            <pc:sldMk cId="3278303392" sldId="264"/>
            <ac:spMk id="9" creationId="{631E0A02-5FAA-ECA8-C2EB-8DAF1425A1B4}"/>
          </ac:spMkLst>
        </pc:spChg>
        <pc:spChg chg="add">
          <ac:chgData name="leon hughes" userId="57ac0732b2d832bd" providerId="LiveId" clId="{50BB0B19-5464-4847-8043-820FE7289BEA}" dt="2026-07-20T23:38:48.075" v="723" actId="26606"/>
          <ac:spMkLst>
            <pc:docMk/>
            <pc:sldMk cId="3278303392" sldId="264"/>
            <ac:spMk id="20" creationId="{2EB492CD-616E-47F8-933B-5E2D952A0593}"/>
          </ac:spMkLst>
        </pc:spChg>
        <pc:spChg chg="add">
          <ac:chgData name="leon hughes" userId="57ac0732b2d832bd" providerId="LiveId" clId="{50BB0B19-5464-4847-8043-820FE7289BEA}" dt="2026-07-20T23:38:48.075" v="723" actId="26606"/>
          <ac:spMkLst>
            <pc:docMk/>
            <pc:sldMk cId="3278303392" sldId="264"/>
            <ac:spMk id="21" creationId="{59383CF9-23B5-4335-9B21-1791C4CF1C75}"/>
          </ac:spMkLst>
        </pc:spChg>
        <pc:spChg chg="add">
          <ac:chgData name="leon hughes" userId="57ac0732b2d832bd" providerId="LiveId" clId="{50BB0B19-5464-4847-8043-820FE7289BEA}" dt="2026-07-20T23:38:48.075" v="723" actId="26606"/>
          <ac:spMkLst>
            <pc:docMk/>
            <pc:sldMk cId="3278303392" sldId="264"/>
            <ac:spMk id="22" creationId="{0007FE00-9498-4706-B255-6437B0252C02}"/>
          </ac:spMkLst>
        </pc:spChg>
        <pc:graphicFrameChg chg="add mod ord modGraphic">
          <ac:chgData name="leon hughes" userId="57ac0732b2d832bd" providerId="LiveId" clId="{50BB0B19-5464-4847-8043-820FE7289BEA}" dt="2026-07-20T23:38:48.075" v="723" actId="26606"/>
          <ac:graphicFrameMkLst>
            <pc:docMk/>
            <pc:sldMk cId="3278303392" sldId="264"/>
            <ac:graphicFrameMk id="7" creationId="{25B8FB0C-88A4-E846-B904-0EFF93A7B653}"/>
          </ac:graphicFrameMkLst>
        </pc:graphicFrameChg>
      </pc:sldChg>
      <pc:sldChg chg="delSp modSp mod">
        <pc:chgData name="leon hughes" userId="57ac0732b2d832bd" providerId="LiveId" clId="{50BB0B19-5464-4847-8043-820FE7289BEA}" dt="2026-08-02T18:03:33.825" v="955" actId="1036"/>
        <pc:sldMkLst>
          <pc:docMk/>
          <pc:sldMk cId="3723872285" sldId="266"/>
        </pc:sldMkLst>
        <pc:graphicFrameChg chg="mod modGraphic">
          <ac:chgData name="leon hughes" userId="57ac0732b2d832bd" providerId="LiveId" clId="{50BB0B19-5464-4847-8043-820FE7289BEA}" dt="2026-08-02T18:03:33.825" v="955" actId="1036"/>
          <ac:graphicFrameMkLst>
            <pc:docMk/>
            <pc:sldMk cId="3723872285" sldId="266"/>
            <ac:graphicFrameMk id="4" creationId="{3BF6B87C-753B-0606-B7C1-F526C69EB0B1}"/>
          </ac:graphicFrameMkLst>
        </pc:graphicFrameChg>
        <pc:graphicFrameChg chg="del">
          <ac:chgData name="leon hughes" userId="57ac0732b2d832bd" providerId="LiveId" clId="{50BB0B19-5464-4847-8043-820FE7289BEA}" dt="2026-08-02T18:03:14.080" v="952" actId="478"/>
          <ac:graphicFrameMkLst>
            <pc:docMk/>
            <pc:sldMk cId="3723872285" sldId="266"/>
            <ac:graphicFrameMk id="5" creationId="{84AB0C6C-1B62-BD5B-4E39-AC5A0700187D}"/>
          </ac:graphicFrameMkLst>
        </pc:graphicFrameChg>
      </pc:sldChg>
      <pc:sldChg chg="addSp delSp modSp mod">
        <pc:chgData name="leon hughes" userId="57ac0732b2d832bd" providerId="LiveId" clId="{50BB0B19-5464-4847-8043-820FE7289BEA}" dt="2026-08-02T18:19:06.972" v="960" actId="26606"/>
        <pc:sldMkLst>
          <pc:docMk/>
          <pc:sldMk cId="330153326" sldId="268"/>
        </pc:sldMkLst>
        <pc:spChg chg="mod">
          <ac:chgData name="leon hughes" userId="57ac0732b2d832bd" providerId="LiveId" clId="{50BB0B19-5464-4847-8043-820FE7289BEA}" dt="2026-08-02T18:19:06.972" v="960" actId="26606"/>
          <ac:spMkLst>
            <pc:docMk/>
            <pc:sldMk cId="330153326" sldId="268"/>
            <ac:spMk id="7" creationId="{B48ED22E-60CB-C575-C560-F579BE600A27}"/>
          </ac:spMkLst>
        </pc:spChg>
        <pc:spChg chg="mod">
          <ac:chgData name="leon hughes" userId="57ac0732b2d832bd" providerId="LiveId" clId="{50BB0B19-5464-4847-8043-820FE7289BEA}" dt="2026-08-02T18:19:06.972" v="960" actId="26606"/>
          <ac:spMkLst>
            <pc:docMk/>
            <pc:sldMk cId="330153326" sldId="268"/>
            <ac:spMk id="8" creationId="{C895F13B-A6A0-47E2-82A6-F316CAD0016A}"/>
          </ac:spMkLst>
        </pc:spChg>
        <pc:spChg chg="del">
          <ac:chgData name="leon hughes" userId="57ac0732b2d832bd" providerId="LiveId" clId="{50BB0B19-5464-4847-8043-820FE7289BEA}" dt="2026-08-02T18:19:06.972" v="960" actId="26606"/>
          <ac:spMkLst>
            <pc:docMk/>
            <pc:sldMk cId="330153326" sldId="268"/>
            <ac:spMk id="11" creationId="{32BC26D8-82FB-445E-AA49-62A77D7C1EE0}"/>
          </ac:spMkLst>
        </pc:spChg>
        <pc:spChg chg="del">
          <ac:chgData name="leon hughes" userId="57ac0732b2d832bd" providerId="LiveId" clId="{50BB0B19-5464-4847-8043-820FE7289BEA}" dt="2026-08-02T18:19:06.972" v="960" actId="26606"/>
          <ac:spMkLst>
            <pc:docMk/>
            <pc:sldMk cId="330153326" sldId="268"/>
            <ac:spMk id="13" creationId="{CB44330D-EA18-4254-AA95-EB49948539B8}"/>
          </ac:spMkLst>
        </pc:spChg>
        <pc:spChg chg="add">
          <ac:chgData name="leon hughes" userId="57ac0732b2d832bd" providerId="LiveId" clId="{50BB0B19-5464-4847-8043-820FE7289BEA}" dt="2026-08-02T18:19:06.972" v="960" actId="26606"/>
          <ac:spMkLst>
            <pc:docMk/>
            <pc:sldMk cId="330153326" sldId="268"/>
            <ac:spMk id="18" creationId="{2550BE34-C2B8-49B8-8519-67A8CAD51AE9}"/>
          </ac:spMkLst>
        </pc:spChg>
        <pc:spChg chg="add">
          <ac:chgData name="leon hughes" userId="57ac0732b2d832bd" providerId="LiveId" clId="{50BB0B19-5464-4847-8043-820FE7289BEA}" dt="2026-08-02T18:19:06.972" v="960" actId="26606"/>
          <ac:spMkLst>
            <pc:docMk/>
            <pc:sldMk cId="330153326" sldId="268"/>
            <ac:spMk id="20" creationId="{A7457DD9-5A45-400A-AB4B-4B4EDECA25F1}"/>
          </ac:spMkLst>
        </pc:spChg>
        <pc:spChg chg="add">
          <ac:chgData name="leon hughes" userId="57ac0732b2d832bd" providerId="LiveId" clId="{50BB0B19-5464-4847-8043-820FE7289BEA}" dt="2026-08-02T18:19:06.972" v="960" actId="26606"/>
          <ac:spMkLst>
            <pc:docMk/>
            <pc:sldMk cId="330153326" sldId="268"/>
            <ac:spMk id="22" creationId="{441CF7D6-A660-431A-B0BB-140A0D5556B6}"/>
          </ac:spMkLst>
        </pc:spChg>
        <pc:spChg chg="add">
          <ac:chgData name="leon hughes" userId="57ac0732b2d832bd" providerId="LiveId" clId="{50BB0B19-5464-4847-8043-820FE7289BEA}" dt="2026-08-02T18:19:06.972" v="960" actId="26606"/>
          <ac:spMkLst>
            <pc:docMk/>
            <pc:sldMk cId="330153326" sldId="268"/>
            <ac:spMk id="24" creationId="{0570A85B-3810-4F95-97B0-CBF4CCDB381C}"/>
          </ac:spMkLst>
        </pc:spChg>
        <pc:graphicFrameChg chg="add mod">
          <ac:chgData name="leon hughes" userId="57ac0732b2d832bd" providerId="LiveId" clId="{50BB0B19-5464-4847-8043-820FE7289BEA}" dt="2026-08-02T18:19:06.972" v="960" actId="26606"/>
          <ac:graphicFrameMkLst>
            <pc:docMk/>
            <pc:sldMk cId="330153326" sldId="268"/>
            <ac:graphicFrameMk id="2" creationId="{D04AD649-0792-F38F-C2A2-40D5A28659C8}"/>
          </ac:graphicFrameMkLst>
        </pc:graphicFrameChg>
        <pc:graphicFrameChg chg="del mod modGraphic">
          <ac:chgData name="leon hughes" userId="57ac0732b2d832bd" providerId="LiveId" clId="{50BB0B19-5464-4847-8043-820FE7289BEA}" dt="2026-08-02T18:18:19.715" v="958" actId="478"/>
          <ac:graphicFrameMkLst>
            <pc:docMk/>
            <pc:sldMk cId="330153326" sldId="268"/>
            <ac:graphicFrameMk id="6" creationId="{BED89189-FB6E-F6A5-FE8F-2CDDE5D6F9C0}"/>
          </ac:graphicFrameMkLst>
        </pc:graphicFrameChg>
      </pc:sldChg>
      <pc:sldChg chg="addSp delSp modSp mod setBg">
        <pc:chgData name="leon hughes" userId="57ac0732b2d832bd" providerId="LiveId" clId="{50BB0B19-5464-4847-8043-820FE7289BEA}" dt="2026-08-02T17:22:03.210" v="861" actId="26606"/>
        <pc:sldMkLst>
          <pc:docMk/>
          <pc:sldMk cId="3648504809" sldId="594"/>
        </pc:sldMkLst>
        <pc:spChg chg="add del mod">
          <ac:chgData name="leon hughes" userId="57ac0732b2d832bd" providerId="LiveId" clId="{50BB0B19-5464-4847-8043-820FE7289BEA}" dt="2026-08-02T17:22:03.210" v="861" actId="26606"/>
          <ac:spMkLst>
            <pc:docMk/>
            <pc:sldMk cId="3648504809" sldId="594"/>
            <ac:spMk id="2" creationId="{AE1F78E2-EAFE-AE2C-35B9-A1C18FCF434D}"/>
          </ac:spMkLst>
        </pc:spChg>
        <pc:spChg chg="mod ord">
          <ac:chgData name="leon hughes" userId="57ac0732b2d832bd" providerId="LiveId" clId="{50BB0B19-5464-4847-8043-820FE7289BEA}" dt="2026-08-02T17:22:03.210" v="861" actId="26606"/>
          <ac:spMkLst>
            <pc:docMk/>
            <pc:sldMk cId="3648504809" sldId="594"/>
            <ac:spMk id="3" creationId="{B6CE5A2A-49E8-A46F-103B-3028DB094F2C}"/>
          </ac:spMkLst>
        </pc:spChg>
        <pc:spChg chg="mod ord">
          <ac:chgData name="leon hughes" userId="57ac0732b2d832bd" providerId="LiveId" clId="{50BB0B19-5464-4847-8043-820FE7289BEA}" dt="2026-08-02T17:22:03.210" v="861" actId="26606"/>
          <ac:spMkLst>
            <pc:docMk/>
            <pc:sldMk cId="3648504809" sldId="594"/>
            <ac:spMk id="4" creationId="{A6085429-DA6B-D929-A9B1-EA640DF4F5BC}"/>
          </ac:spMkLst>
        </pc:spChg>
        <pc:spChg chg="add del mod">
          <ac:chgData name="leon hughes" userId="57ac0732b2d832bd" providerId="LiveId" clId="{50BB0B19-5464-4847-8043-820FE7289BEA}" dt="2026-08-02T17:19:00.817" v="744" actId="22"/>
          <ac:spMkLst>
            <pc:docMk/>
            <pc:sldMk cId="3648504809" sldId="594"/>
            <ac:spMk id="6" creationId="{B919019E-9722-B4C4-0528-5856111169F1}"/>
          </ac:spMkLst>
        </pc:spChg>
        <pc:spChg chg="add del mod">
          <ac:chgData name="leon hughes" userId="57ac0732b2d832bd" providerId="LiveId" clId="{50BB0B19-5464-4847-8043-820FE7289BEA}" dt="2026-08-02T17:20:29.378" v="748" actId="22"/>
          <ac:spMkLst>
            <pc:docMk/>
            <pc:sldMk cId="3648504809" sldId="594"/>
            <ac:spMk id="11" creationId="{01E97A5D-3C54-B7CA-6A69-0D52A6B9FE69}"/>
          </ac:spMkLst>
        </pc:spChg>
        <pc:spChg chg="add del mod">
          <ac:chgData name="leon hughes" userId="57ac0732b2d832bd" providerId="LiveId" clId="{50BB0B19-5464-4847-8043-820FE7289BEA}" dt="2026-08-02T17:21:50.376" v="858" actId="478"/>
          <ac:spMkLst>
            <pc:docMk/>
            <pc:sldMk cId="3648504809" sldId="594"/>
            <ac:spMk id="15" creationId="{1D8AF133-B1A5-EA91-1C67-917F278442C0}"/>
          </ac:spMkLst>
        </pc:spChg>
        <pc:spChg chg="add del">
          <ac:chgData name="leon hughes" userId="57ac0732b2d832bd" providerId="LiveId" clId="{50BB0B19-5464-4847-8043-820FE7289BEA}" dt="2026-08-02T17:22:03.210" v="861" actId="26606"/>
          <ac:spMkLst>
            <pc:docMk/>
            <pc:sldMk cId="3648504809" sldId="594"/>
            <ac:spMk id="18" creationId="{C1DD1A8A-57D5-4A81-AD04-532B043C5611}"/>
          </ac:spMkLst>
        </pc:spChg>
        <pc:spChg chg="add del">
          <ac:chgData name="leon hughes" userId="57ac0732b2d832bd" providerId="LiveId" clId="{50BB0B19-5464-4847-8043-820FE7289BEA}" dt="2026-08-02T17:22:03.210" v="861" actId="26606"/>
          <ac:spMkLst>
            <pc:docMk/>
            <pc:sldMk cId="3648504809" sldId="594"/>
            <ac:spMk id="20" creationId="{007891EC-4501-44ED-A8C8-B11B6DB767AB}"/>
          </ac:spMkLst>
        </pc:spChg>
        <pc:spChg chg="add del">
          <ac:chgData name="leon hughes" userId="57ac0732b2d832bd" providerId="LiveId" clId="{50BB0B19-5464-4847-8043-820FE7289BEA}" dt="2026-08-02T17:22:03.179" v="860" actId="26606"/>
          <ac:spMkLst>
            <pc:docMk/>
            <pc:sldMk cId="3648504809" sldId="594"/>
            <ac:spMk id="25" creationId="{AB8C311F-7253-4AED-9701-7FC0708C41C7}"/>
          </ac:spMkLst>
        </pc:spChg>
        <pc:spChg chg="add del">
          <ac:chgData name="leon hughes" userId="57ac0732b2d832bd" providerId="LiveId" clId="{50BB0B19-5464-4847-8043-820FE7289BEA}" dt="2026-08-02T17:22:03.179" v="860" actId="26606"/>
          <ac:spMkLst>
            <pc:docMk/>
            <pc:sldMk cId="3648504809" sldId="594"/>
            <ac:spMk id="27" creationId="{E2384209-CB15-4CDF-9D31-C44FD9A3F20D}"/>
          </ac:spMkLst>
        </pc:spChg>
        <pc:spChg chg="add del">
          <ac:chgData name="leon hughes" userId="57ac0732b2d832bd" providerId="LiveId" clId="{50BB0B19-5464-4847-8043-820FE7289BEA}" dt="2026-08-02T17:22:03.179" v="860" actId="26606"/>
          <ac:spMkLst>
            <pc:docMk/>
            <pc:sldMk cId="3648504809" sldId="594"/>
            <ac:spMk id="29" creationId="{2633B3B5-CC90-43F0-8714-D31D1F3F0209}"/>
          </ac:spMkLst>
        </pc:spChg>
        <pc:spChg chg="add del">
          <ac:chgData name="leon hughes" userId="57ac0732b2d832bd" providerId="LiveId" clId="{50BB0B19-5464-4847-8043-820FE7289BEA}" dt="2026-08-02T17:22:03.179" v="860" actId="26606"/>
          <ac:spMkLst>
            <pc:docMk/>
            <pc:sldMk cId="3648504809" sldId="594"/>
            <ac:spMk id="31" creationId="{A8D57A06-A426-446D-B02C-A2DC6B62E45E}"/>
          </ac:spMkLst>
        </pc:spChg>
        <pc:spChg chg="add">
          <ac:chgData name="leon hughes" userId="57ac0732b2d832bd" providerId="LiveId" clId="{50BB0B19-5464-4847-8043-820FE7289BEA}" dt="2026-08-02T17:22:03.210" v="861" actId="26606"/>
          <ac:spMkLst>
            <pc:docMk/>
            <pc:sldMk cId="3648504809" sldId="594"/>
            <ac:spMk id="33" creationId="{42A4FC2C-047E-45A5-965D-8E1E3BF09BC6}"/>
          </ac:spMkLst>
        </pc:spChg>
        <pc:picChg chg="add del mod ord">
          <ac:chgData name="leon hughes" userId="57ac0732b2d832bd" providerId="LiveId" clId="{50BB0B19-5464-4847-8043-820FE7289BEA}" dt="2026-08-02T17:19:55.050" v="747" actId="478"/>
          <ac:picMkLst>
            <pc:docMk/>
            <pc:sldMk cId="3648504809" sldId="594"/>
            <ac:picMk id="8" creationId="{B58F04F0-1DC8-64DB-3951-212FBD140268}"/>
          </ac:picMkLst>
        </pc:picChg>
        <pc:picChg chg="del mod">
          <ac:chgData name="leon hughes" userId="57ac0732b2d832bd" providerId="LiveId" clId="{50BB0B19-5464-4847-8043-820FE7289BEA}" dt="2026-08-02T17:16:19.003" v="743" actId="478"/>
          <ac:picMkLst>
            <pc:docMk/>
            <pc:sldMk cId="3648504809" sldId="594"/>
            <ac:picMk id="10" creationId="{7405701F-6ED6-621D-05BA-77F07CCF94BA}"/>
          </ac:picMkLst>
        </pc:picChg>
        <pc:picChg chg="add del mod ord">
          <ac:chgData name="leon hughes" userId="57ac0732b2d832bd" providerId="LiveId" clId="{50BB0B19-5464-4847-8043-820FE7289BEA}" dt="2026-08-02T17:22:03.210" v="861" actId="26606"/>
          <ac:picMkLst>
            <pc:docMk/>
            <pc:sldMk cId="3648504809" sldId="594"/>
            <ac:picMk id="13" creationId="{79B30DA1-2BCA-6C18-5955-FC59DFC8C22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26/07/2026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26/07/2026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26/07/2026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26/07/2026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26/07/2026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26/07/2026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26/07/2026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26/07/2026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26/07/2026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26/07/2026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26/07/2026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26/07/2026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26/07/2026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639614" y="2283514"/>
            <a:ext cx="9144000" cy="1155646"/>
          </a:xfrm>
        </p:spPr>
        <p:txBody>
          <a:bodyPr>
            <a:normAutofit/>
          </a:bodyPr>
          <a:lstStyle/>
          <a:p>
            <a:r>
              <a:rPr lang="en-GB" sz="5400" b="1" dirty="0">
                <a:solidFill>
                  <a:srgbClr val="00B0F0"/>
                </a:solidFill>
              </a:rPr>
              <a:t>Assessment Task 2</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524000" y="4102154"/>
            <a:ext cx="9144000" cy="1655762"/>
          </a:xfrm>
        </p:spPr>
        <p:txBody>
          <a:bodyPr/>
          <a:lstStyle/>
          <a:p>
            <a:r>
              <a:rPr lang="en-GB" b="1" dirty="0"/>
              <a:t>Presentation Template</a:t>
            </a:r>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519028"/>
            <a:ext cx="9543393" cy="923330"/>
          </a:xfrm>
          <a:prstGeom prst="rect">
            <a:avLst/>
          </a:prstGeom>
          <a:noFill/>
        </p:spPr>
        <p:txBody>
          <a:bodyPr wrap="square" rtlCol="0">
            <a:spAutoFit/>
          </a:bodyPr>
          <a:lstStyle/>
          <a:p>
            <a:pPr algn="ctr"/>
            <a:r>
              <a:rPr lang="en-GB" sz="5400" dirty="0"/>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38200" y="1416761"/>
            <a:ext cx="10515600" cy="1325563"/>
          </a:xfrm>
        </p:spPr>
        <p:txBody>
          <a:bodyPr/>
          <a:lstStyle/>
          <a:p>
            <a:pPr algn="ctr"/>
            <a:r>
              <a:rPr lang="en-GB" dirty="0"/>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8200" y="3055335"/>
            <a:ext cx="10515600" cy="2672803"/>
          </a:xfrm>
        </p:spPr>
        <p:txBody>
          <a:bodyPr>
            <a:normAutofit/>
          </a:bodyPr>
          <a:lstStyle/>
          <a:p>
            <a:r>
              <a:rPr lang="en-GB" b="1" dirty="0"/>
              <a:t>Student id: 2507978</a:t>
            </a:r>
            <a:endParaRPr lang="en-GB" dirty="0"/>
          </a:p>
          <a:p>
            <a:r>
              <a:rPr lang="en-GB" b="1" dirty="0"/>
              <a:t>Student name: Leon Hughes</a:t>
            </a:r>
            <a:endParaRPr lang="en-GB" dirty="0"/>
          </a:p>
          <a:p>
            <a:r>
              <a:rPr lang="en-GB" b="1" dirty="0"/>
              <a:t>Lecturer: Thomas Adeyemi </a:t>
            </a:r>
          </a:p>
          <a:p>
            <a:r>
              <a:rPr lang="en-GB" b="1" dirty="0"/>
              <a:t>Enterprise and Entrepreneurship (LCLM4006_LON)</a:t>
            </a:r>
          </a:p>
          <a:p>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endParaRPr lang="en-GB" dirty="0"/>
          </a:p>
        </p:txBody>
      </p:sp>
      <p:sp>
        <p:nvSpPr>
          <p:cNvPr id="4" name="TextBox 3">
            <a:extLst>
              <a:ext uri="{FF2B5EF4-FFF2-40B4-BE49-F238E27FC236}">
                <a16:creationId xmlns:a16="http://schemas.microsoft.com/office/drawing/2014/main" id="{34A4051A-3539-8A3B-0EEC-8B49820AF427}"/>
              </a:ext>
            </a:extLst>
          </p:cNvPr>
          <p:cNvSpPr txBox="1"/>
          <p:nvPr/>
        </p:nvSpPr>
        <p:spPr>
          <a:xfrm>
            <a:off x="1471448" y="851338"/>
            <a:ext cx="3462615" cy="584775"/>
          </a:xfrm>
          <a:prstGeom prst="rect">
            <a:avLst/>
          </a:prstGeom>
          <a:noFill/>
        </p:spPr>
        <p:txBody>
          <a:bodyPr wrap="none" rtlCol="0">
            <a:spAutoFit/>
          </a:bodyPr>
          <a:lstStyle/>
          <a:p>
            <a:r>
              <a:rPr lang="en-GB" sz="3200" b="1" dirty="0"/>
              <a:t>Slide 1 - cover page</a:t>
            </a:r>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p:txBody>
          <a:bodyPr>
            <a:normAutofit fontScale="62500" lnSpcReduction="20000"/>
          </a:bodyPr>
          <a:lstStyle/>
          <a:p>
            <a:r>
              <a:rPr lang="en-GB" dirty="0"/>
              <a:t>Introduce yourself.</a:t>
            </a:r>
          </a:p>
          <a:p>
            <a:endParaRPr lang="en-GB" dirty="0"/>
          </a:p>
          <a:p>
            <a:r>
              <a:rPr lang="en-GB" dirty="0"/>
              <a:t>This presentation introduces the core purpose of my marketing business: helping organisations that struggle to find the time, expertise, or consistency to promote themselves effectively. Whether it’s small businesses caught up in daily operations or larger companies with gaps between departments, marketing often gets overlooked. My role is to step in as a dedicated partner, delivering strategic, reliable, and results‑driven support that keeps brands visible and growing.</a:t>
            </a:r>
          </a:p>
          <a:p>
            <a:r>
              <a:rPr lang="en-GB" dirty="0"/>
              <a:t>I’ll walk you through how my services—social media management, content creation, digital advertising, branding, and targeted outreach—help businesses attract customers, strengthen their reputation, and stay competitive. By combining creativity with data‑driven strategy, I provide marketing that’s professional, consistent, and tailored to each client’s goals and audience.</a:t>
            </a:r>
          </a:p>
          <a:p>
            <a:r>
              <a:rPr lang="en-GB" dirty="0"/>
              <a:t>You’ll also see my mission: giving businesses more time to focus on what they do best while I handle the marketing that moves them forward. With flexible packages, clear communication, and measurable results, I position my company as the go‑to partner for entrepreneurs and established brands needing dependable support without the cost of an in‑house team.</a:t>
            </a:r>
          </a:p>
          <a:p>
            <a:r>
              <a:rPr lang="en-GB" dirty="0"/>
              <a:t>Finally, I’ll share my vision—to become a trusted marketing provider across the UK, known for reliability, innovation, and helping businesses unlock their full potential through powerful, consistent, strategic marketing.</a:t>
            </a:r>
          </a:p>
          <a:p>
            <a:pPr marL="0" indent="0">
              <a:buNone/>
            </a:pPr>
            <a:endParaRPr lang="en-GB" dirty="0"/>
          </a:p>
        </p:txBody>
      </p:sp>
      <p:sp>
        <p:nvSpPr>
          <p:cNvPr id="4" name="TextBox 3">
            <a:extLst>
              <a:ext uri="{FF2B5EF4-FFF2-40B4-BE49-F238E27FC236}">
                <a16:creationId xmlns:a16="http://schemas.microsoft.com/office/drawing/2014/main" id="{37957E82-7305-647C-4919-676C7AE35DAB}"/>
              </a:ext>
            </a:extLst>
          </p:cNvPr>
          <p:cNvSpPr txBox="1"/>
          <p:nvPr/>
        </p:nvSpPr>
        <p:spPr>
          <a:xfrm>
            <a:off x="977461" y="681037"/>
            <a:ext cx="2309478" cy="1077218"/>
          </a:xfrm>
          <a:prstGeom prst="rect">
            <a:avLst/>
          </a:prstGeom>
          <a:noFill/>
        </p:spPr>
        <p:txBody>
          <a:bodyPr wrap="none" rtlCol="0">
            <a:spAutoFit/>
          </a:bodyPr>
          <a:lstStyle/>
          <a:p>
            <a:r>
              <a:rPr lang="en-GB" sz="3200" b="1" i="0" dirty="0">
                <a:effectLst/>
                <a:latin typeface="Söhne"/>
              </a:rPr>
              <a:t>Introduction</a:t>
            </a:r>
            <a:endParaRPr lang="en-GB" sz="3200" dirty="0"/>
          </a:p>
          <a:p>
            <a:endParaRPr lang="en-GB" sz="3200" b="1" dirty="0"/>
          </a:p>
        </p:txBody>
      </p:sp>
    </p:spTree>
    <p:extLst>
      <p:ext uri="{BB962C8B-B14F-4D97-AF65-F5344CB8AC3E}">
        <p14:creationId xmlns:p14="http://schemas.microsoft.com/office/powerpoint/2010/main" val="35518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p:txBody>
          <a:bodyPr>
            <a:normAutofit fontScale="92500" lnSpcReduction="20000"/>
          </a:bodyPr>
          <a:lstStyle/>
          <a:p>
            <a:r>
              <a:rPr lang="en-GB"/>
              <a:t>My business provides done‑for‑you marketing support for companies that don’t have the time, expertise, or consistency to promote themselves effectively. I offer a full suite of services—including social media management, content creation, digital advertising, branding, and targeted outreach—designed to help businesses attract customers, build their reputation, and grow.</a:t>
            </a:r>
          </a:p>
          <a:p>
            <a:r>
              <a:rPr lang="en-GB"/>
              <a:t>In simple terms: I handle the marketing, so businesses can focus on what they do best.</a:t>
            </a:r>
          </a:p>
          <a:p>
            <a:pPr marL="0" indent="0">
              <a:buNone/>
            </a:pPr>
            <a:r>
              <a:rPr lang="en-GB"/>
              <a:t>Businesses today struggle with consistent, high‑quality marketing because they lack time, expertise, or dedicated staff. My service fills that gap by providing professional, reliable, done‑for‑you marketing support that keeps brands visible, competitive, and growing. I give businesses the consistency and strategy they can’t maintain on their own—at a fraction of the cost of hiring in‑house.</a:t>
            </a:r>
          </a:p>
          <a:p>
            <a:pPr marL="0" indent="0">
              <a:buNone/>
            </a:pPr>
            <a:endParaRPr lang="en-GB" dirty="0"/>
          </a:p>
        </p:txBody>
      </p:sp>
      <p:sp>
        <p:nvSpPr>
          <p:cNvPr id="4" name="TextBox 3">
            <a:extLst>
              <a:ext uri="{FF2B5EF4-FFF2-40B4-BE49-F238E27FC236}">
                <a16:creationId xmlns:a16="http://schemas.microsoft.com/office/drawing/2014/main" id="{0A16EA78-2872-4151-ACDE-85DE92917660}"/>
              </a:ext>
            </a:extLst>
          </p:cNvPr>
          <p:cNvSpPr txBox="1"/>
          <p:nvPr/>
        </p:nvSpPr>
        <p:spPr>
          <a:xfrm>
            <a:off x="540581" y="609917"/>
            <a:ext cx="7181197" cy="584775"/>
          </a:xfrm>
          <a:prstGeom prst="rect">
            <a:avLst/>
          </a:prstGeom>
          <a:noFill/>
        </p:spPr>
        <p:txBody>
          <a:bodyPr wrap="none" rtlCol="0">
            <a:spAutoFit/>
          </a:bodyPr>
          <a:lstStyle/>
          <a:p>
            <a:r>
              <a:rPr lang="en-GB" sz="3200" b="1"/>
              <a:t>Section 1 - </a:t>
            </a:r>
            <a:r>
              <a:rPr lang="en-GB" sz="3200" b="1" i="0">
                <a:effectLst/>
                <a:latin typeface="Söhne"/>
              </a:rPr>
              <a:t>Overview of the Business Idea</a:t>
            </a:r>
            <a:endParaRPr lang="en-GB" sz="3200" b="1" dirty="0"/>
          </a:p>
        </p:txBody>
      </p:sp>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732064" y="1352096"/>
            <a:ext cx="10515600" cy="4739767"/>
          </a:xfrm>
        </p:spPr>
        <p:txBody>
          <a:bodyPr>
            <a:normAutofit fontScale="92500" lnSpcReduction="20000"/>
          </a:bodyPr>
          <a:lstStyle/>
          <a:p>
            <a:endParaRPr lang="en-GB"/>
          </a:p>
          <a:p>
            <a:pPr marL="514350" indent="-514350">
              <a:buFont typeface="+mj-lt"/>
              <a:buAutoNum type="arabicPeriod"/>
            </a:pPr>
            <a:r>
              <a:rPr lang="en-GB"/>
              <a:t>My startup will operate as a </a:t>
            </a:r>
            <a:r>
              <a:rPr lang="en-GB" b="1"/>
              <a:t>Limited Company (Ltd)</a:t>
            </a:r>
            <a:r>
              <a:rPr lang="en-GB"/>
              <a:t>. This structure gives me professional credibility, protects my personal assets, and supports long‑term growth. It also aligns with my goal of scaling into a trusted UK‑wide marketing provider, making it easier to work with larger clients, hire staff, and expand services as the business grows.</a:t>
            </a:r>
          </a:p>
          <a:p>
            <a:pPr marL="0" indent="0">
              <a:buNone/>
            </a:pPr>
            <a:endParaRPr lang="en-GB"/>
          </a:p>
          <a:p>
            <a:pPr marL="0" indent="0">
              <a:buNone/>
            </a:pPr>
            <a:r>
              <a:rPr lang="en-GB"/>
              <a:t>My business operates with a simple, clear structure. As the Founder and Marketing Lead, I oversee strategy, client relationships, service delivery, and overall business growth. Supporting roles—such as content creation, social media management, and advertising support—are organised beneath this lead position to ensure smooth workflow and consistent results.</a:t>
            </a:r>
            <a:br>
              <a:rPr lang="en-GB"/>
            </a:br>
            <a:br>
              <a:rPr lang="en-GB"/>
            </a:br>
            <a:endParaRPr lang="en-GB"/>
          </a:p>
          <a:p>
            <a:endParaRPr lang="en-GB" dirty="0"/>
          </a:p>
        </p:txBody>
      </p:sp>
      <p:sp>
        <p:nvSpPr>
          <p:cNvPr id="4" name="TextBox 3">
            <a:extLst>
              <a:ext uri="{FF2B5EF4-FFF2-40B4-BE49-F238E27FC236}">
                <a16:creationId xmlns:a16="http://schemas.microsoft.com/office/drawing/2014/main" id="{B64F5224-38DF-9A0E-ED62-37C8785B3FBD}"/>
              </a:ext>
            </a:extLst>
          </p:cNvPr>
          <p:cNvSpPr txBox="1"/>
          <p:nvPr/>
        </p:nvSpPr>
        <p:spPr>
          <a:xfrm>
            <a:off x="838200" y="681037"/>
            <a:ext cx="11030712" cy="1077218"/>
          </a:xfrm>
          <a:prstGeom prst="rect">
            <a:avLst/>
          </a:prstGeom>
          <a:noFill/>
        </p:spPr>
        <p:txBody>
          <a:bodyPr wrap="square" rtlCol="0">
            <a:spAutoFit/>
          </a:bodyPr>
          <a:lstStyle/>
          <a:p>
            <a:r>
              <a:rPr lang="en-GB" sz="3200" b="1"/>
              <a:t>Section 2 - </a:t>
            </a:r>
            <a:r>
              <a:rPr lang="en-GB" sz="3200"/>
              <a:t>Legal Format and Management Structure</a:t>
            </a:r>
          </a:p>
          <a:p>
            <a:endParaRPr lang="en-GB" sz="3200" b="1" dirty="0"/>
          </a:p>
        </p:txBody>
      </p:sp>
    </p:spTree>
    <p:extLst>
      <p:ext uri="{BB962C8B-B14F-4D97-AF65-F5344CB8AC3E}">
        <p14:creationId xmlns:p14="http://schemas.microsoft.com/office/powerpoint/2010/main" val="41669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3" name="Content Placeholder 12">
            <a:extLst>
              <a:ext uri="{FF2B5EF4-FFF2-40B4-BE49-F238E27FC236}">
                <a16:creationId xmlns:a16="http://schemas.microsoft.com/office/drawing/2014/main" id="{79B30DA1-2BCA-6C18-5955-FC59DFC8C22D}"/>
              </a:ext>
            </a:extLst>
          </p:cNvPr>
          <p:cNvPicPr>
            <a:picLocks noGrp="1" noChangeAspect="1"/>
          </p:cNvPicPr>
          <p:nvPr>
            <p:ph idx="1"/>
          </p:nvPr>
        </p:nvPicPr>
        <p:blipFill>
          <a:blip r:embed="rId3"/>
          <a:srcRect b="461"/>
          <a:stretch>
            <a:fillRect/>
          </a:stretch>
        </p:blipFill>
        <p:spPr>
          <a:xfrm>
            <a:off x="20" y="1282"/>
            <a:ext cx="12191980" cy="6856718"/>
          </a:xfrm>
          <a:prstGeom prst="rect">
            <a:avLst/>
          </a:prstGeom>
        </p:spPr>
      </p:pic>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C3F65BB1-9206-4D7F-97F9-47DCC7DC6334}" type="slidenum">
              <a:rPr lang="en-US">
                <a:solidFill>
                  <a:srgbClr val="FFFFFF"/>
                </a:solidFill>
              </a:rPr>
              <a:pPr>
                <a:spcAft>
                  <a:spcPts val="600"/>
                </a:spcAft>
                <a:defRPr/>
              </a:pPr>
              <a:t>6</a:t>
            </a:fld>
            <a:endParaRPr lang="en-US">
              <a:solidFill>
                <a:srgbClr val="FFFFFF"/>
              </a:solidFill>
            </a:endParaRPr>
          </a:p>
        </p:txBody>
      </p:sp>
      <p:sp>
        <p:nvSpPr>
          <p:cNvPr id="3" name="TextBox 2">
            <a:extLst>
              <a:ext uri="{FF2B5EF4-FFF2-40B4-BE49-F238E27FC236}">
                <a16:creationId xmlns:a16="http://schemas.microsoft.com/office/drawing/2014/main" id="{B6CE5A2A-49E8-A46F-103B-3028DB094F2C}"/>
              </a:ext>
            </a:extLst>
          </p:cNvPr>
          <p:cNvSpPr txBox="1"/>
          <p:nvPr/>
        </p:nvSpPr>
        <p:spPr>
          <a:xfrm>
            <a:off x="1100051" y="4072043"/>
            <a:ext cx="10058400" cy="1282707"/>
          </a:xfrm>
          <a:prstGeom prst="rect">
            <a:avLst/>
          </a:prstGeom>
          <a:effectLst>
            <a:outerShdw blurRad="50800" dist="38100" dir="2700000" algn="tl" rotWithShape="0">
              <a:prstClr val="black">
                <a:alpha val="40000"/>
              </a:prstClr>
            </a:outerShdw>
          </a:effectLst>
        </p:spPr>
        <p:txBody>
          <a:bodyPr vert="horz" lIns="91440" tIns="45720" rIns="91440" bIns="45720" rtlCol="0">
            <a:normAutofit/>
          </a:bodyPr>
          <a:lstStyle/>
          <a:p>
            <a:pPr algn="ctr">
              <a:lnSpc>
                <a:spcPct val="90000"/>
              </a:lnSpc>
              <a:spcBef>
                <a:spcPts val="1000"/>
              </a:spcBef>
            </a:pPr>
            <a:endParaRPr lang="en-US" sz="2400" dirty="0">
              <a:solidFill>
                <a:srgbClr val="FFFFFF"/>
              </a:solidFill>
            </a:endParaRPr>
          </a:p>
        </p:txBody>
      </p:sp>
    </p:spTree>
    <p:extLst>
      <p:ext uri="{BB962C8B-B14F-4D97-AF65-F5344CB8AC3E}">
        <p14:creationId xmlns:p14="http://schemas.microsoft.com/office/powerpoint/2010/main" val="3648504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85BF6541-B0FA-9297-3DE4-B13C722629AE}"/>
              </a:ext>
            </a:extLst>
          </p:cNvPr>
          <p:cNvSpPr txBox="1"/>
          <p:nvPr/>
        </p:nvSpPr>
        <p:spPr>
          <a:xfrm>
            <a:off x="838200" y="1825625"/>
            <a:ext cx="1051560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100" b="1"/>
              <a:t>Political</a:t>
            </a:r>
            <a:r>
              <a:rPr lang="en-US" sz="1100"/>
              <a:t> Brexit and changing government policies influence marketing regulations and business confidence.</a:t>
            </a:r>
          </a:p>
          <a:p>
            <a:pPr indent="-228600">
              <a:lnSpc>
                <a:spcPct val="90000"/>
              </a:lnSpc>
              <a:spcAft>
                <a:spcPts val="600"/>
              </a:spcAft>
              <a:buFont typeface="Arial" panose="020B0604020202020204" pitchFamily="34" charset="0"/>
              <a:buChar char="•"/>
            </a:pPr>
            <a:r>
              <a:rPr lang="en-US" sz="1100" b="1"/>
              <a:t>Economic</a:t>
            </a:r>
            <a:r>
              <a:rPr lang="en-US" sz="1100"/>
              <a:t> Interest rates, inflation, and consumer spending affect how much businesses invest in marketing.</a:t>
            </a:r>
          </a:p>
          <a:p>
            <a:pPr indent="-228600">
              <a:lnSpc>
                <a:spcPct val="90000"/>
              </a:lnSpc>
              <a:spcAft>
                <a:spcPts val="600"/>
              </a:spcAft>
              <a:buFont typeface="Arial" panose="020B0604020202020204" pitchFamily="34" charset="0"/>
              <a:buChar char="•"/>
            </a:pPr>
            <a:r>
              <a:rPr lang="en-US" sz="1100" b="1"/>
              <a:t>Social</a:t>
            </a:r>
            <a:r>
              <a:rPr lang="en-US" sz="1100"/>
              <a:t> Shifting demographics, cultural trends, and consumer expectations shape how brands communicate.</a:t>
            </a:r>
          </a:p>
          <a:p>
            <a:pPr indent="-228600">
              <a:lnSpc>
                <a:spcPct val="90000"/>
              </a:lnSpc>
              <a:spcAft>
                <a:spcPts val="600"/>
              </a:spcAft>
              <a:buFont typeface="Arial" panose="020B0604020202020204" pitchFamily="34" charset="0"/>
              <a:buChar char="•"/>
            </a:pPr>
            <a:r>
              <a:rPr lang="en-US" sz="1100" b="1"/>
              <a:t>Technological</a:t>
            </a:r>
            <a:r>
              <a:rPr lang="en-US" sz="1100"/>
              <a:t> AI, automation, and digital tools are rapidly transforming marketing, analytics, and content creation.</a:t>
            </a:r>
          </a:p>
          <a:p>
            <a:pPr indent="-228600">
              <a:lnSpc>
                <a:spcPct val="90000"/>
              </a:lnSpc>
              <a:spcAft>
                <a:spcPts val="600"/>
              </a:spcAft>
              <a:buFont typeface="Arial" panose="020B0604020202020204" pitchFamily="34" charset="0"/>
              <a:buChar char="•"/>
            </a:pPr>
            <a:r>
              <a:rPr lang="en-US" sz="1100" b="1"/>
              <a:t>Environmental</a:t>
            </a:r>
            <a:r>
              <a:rPr lang="en-US" sz="1100"/>
              <a:t> Growing demand for sustainability pushes brands to adopt eco‑friendly practices and messaging.</a:t>
            </a:r>
          </a:p>
          <a:p>
            <a:pPr indent="-228600">
              <a:lnSpc>
                <a:spcPct val="90000"/>
              </a:lnSpc>
              <a:spcAft>
                <a:spcPts val="600"/>
              </a:spcAft>
              <a:buFont typeface="Arial" panose="020B0604020202020204" pitchFamily="34" charset="0"/>
              <a:buChar char="•"/>
            </a:pPr>
            <a:r>
              <a:rPr lang="en-US" sz="1100" b="1"/>
              <a:t>Legal</a:t>
            </a:r>
            <a:r>
              <a:rPr lang="en-US" sz="1100"/>
              <a:t> GDPR, advertising standards, and IP laws require strict compliance in all marketing activities.</a:t>
            </a:r>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r>
              <a:rPr lang="en-US" sz="1100" b="1"/>
              <a:t>Political</a:t>
            </a:r>
            <a:r>
              <a:rPr lang="en-US" sz="1100"/>
              <a:t> Brexit‑related changes mean staying adaptable and compliant. I’ll keep my services flexible and update clients on any marketing‑related regulatory shifts.</a:t>
            </a:r>
          </a:p>
          <a:p>
            <a:pPr indent="-228600">
              <a:lnSpc>
                <a:spcPct val="90000"/>
              </a:lnSpc>
              <a:spcAft>
                <a:spcPts val="600"/>
              </a:spcAft>
              <a:buFont typeface="Arial" panose="020B0604020202020204" pitchFamily="34" charset="0"/>
              <a:buChar char="•"/>
            </a:pPr>
            <a:r>
              <a:rPr lang="en-US" sz="1100" b="1"/>
              <a:t>Economic</a:t>
            </a:r>
            <a:r>
              <a:rPr lang="en-US" sz="1100"/>
              <a:t> With fluctuating budgets, I’ll offer scalable packages so businesses can maintain marketing consistency even during economic dips.</a:t>
            </a:r>
          </a:p>
          <a:p>
            <a:pPr indent="-228600">
              <a:lnSpc>
                <a:spcPct val="90000"/>
              </a:lnSpc>
              <a:spcAft>
                <a:spcPts val="600"/>
              </a:spcAft>
              <a:buFont typeface="Arial" panose="020B0604020202020204" pitchFamily="34" charset="0"/>
              <a:buChar char="•"/>
            </a:pPr>
            <a:r>
              <a:rPr lang="en-US" sz="1100" b="1"/>
              <a:t>Social</a:t>
            </a:r>
            <a:r>
              <a:rPr lang="en-US" sz="1100"/>
              <a:t> As consumer behaviour evolves, I’ll tailor content and campaigns to match new trends, cultural shifts, and audience expectations.</a:t>
            </a:r>
          </a:p>
          <a:p>
            <a:pPr indent="-228600">
              <a:lnSpc>
                <a:spcPct val="90000"/>
              </a:lnSpc>
              <a:spcAft>
                <a:spcPts val="600"/>
              </a:spcAft>
              <a:buFont typeface="Arial" panose="020B0604020202020204" pitchFamily="34" charset="0"/>
              <a:buChar char="•"/>
            </a:pPr>
            <a:r>
              <a:rPr lang="en-US" sz="1100" b="1"/>
              <a:t>Technological</a:t>
            </a:r>
            <a:r>
              <a:rPr lang="en-US" sz="1100"/>
              <a:t> Rapid tech growth is an opportunity. I’ll leverage AI, automation, and advanced analytics to deliver faster, smarter, and more effective marketing.</a:t>
            </a:r>
          </a:p>
          <a:p>
            <a:pPr indent="-228600">
              <a:lnSpc>
                <a:spcPct val="90000"/>
              </a:lnSpc>
              <a:spcAft>
                <a:spcPts val="600"/>
              </a:spcAft>
              <a:buFont typeface="Arial" panose="020B0604020202020204" pitchFamily="34" charset="0"/>
              <a:buChar char="•"/>
            </a:pPr>
            <a:r>
              <a:rPr lang="en-US" sz="1100" b="1"/>
              <a:t>Environmental</a:t>
            </a:r>
            <a:r>
              <a:rPr lang="en-US" sz="1100"/>
              <a:t> Growing sustainability demands mean promoting eco‑friendly messaging and helping clients communicate their environmental commitments clearly.</a:t>
            </a:r>
          </a:p>
          <a:p>
            <a:pPr indent="-228600">
              <a:lnSpc>
                <a:spcPct val="90000"/>
              </a:lnSpc>
              <a:spcAft>
                <a:spcPts val="600"/>
              </a:spcAft>
              <a:buFont typeface="Arial" panose="020B0604020202020204" pitchFamily="34" charset="0"/>
              <a:buChar char="•"/>
            </a:pPr>
            <a:r>
              <a:rPr lang="en-US" sz="1100" b="1"/>
              <a:t>Legal</a:t>
            </a:r>
            <a:r>
              <a:rPr lang="en-US" sz="1100"/>
              <a:t> Strict laws like GDPR require strong compliance. I’ll maintain transparent data practices and ensure all marketing activity meets UK legal standards.</a:t>
            </a:r>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br>
              <a:rPr lang="en-US" sz="1100"/>
            </a:br>
            <a:endParaRPr lang="en-US" altLang="en-US" sz="1100" b="0"/>
          </a:p>
        </p:txBody>
      </p:sp>
    </p:spTree>
    <p:extLst>
      <p:ext uri="{BB962C8B-B14F-4D97-AF65-F5344CB8AC3E}">
        <p14:creationId xmlns:p14="http://schemas.microsoft.com/office/powerpoint/2010/main" val="1524246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838200" y="1825625"/>
            <a:ext cx="10515600" cy="4351338"/>
          </a:xfrm>
        </p:spPr>
        <p:txBody>
          <a:bodyPr>
            <a:normAutofit fontScale="92500" lnSpcReduction="20000"/>
          </a:bodyPr>
          <a:lstStyle/>
          <a:p>
            <a:r>
              <a:rPr lang="en-GB" sz="700" b="1"/>
              <a:t>1. Small Businesses (SMEs)</a:t>
            </a:r>
            <a:r>
              <a:rPr lang="en-GB" sz="700"/>
              <a:t> They lack time, expertise, and resources for consistent marketing, so they need affordable, done‑for‑you support. </a:t>
            </a:r>
            <a:r>
              <a:rPr lang="en-GB" sz="700" b="1"/>
              <a:t>Key traits:</a:t>
            </a:r>
            <a:r>
              <a:rPr lang="en-GB" sz="700"/>
              <a:t> limited marketing knowledge, tight budgets, high demand for social media/content, prefer clear communication, fast‑paced environments.</a:t>
            </a:r>
          </a:p>
          <a:p>
            <a:r>
              <a:rPr lang="en-GB" sz="700" b="1"/>
              <a:t>2. Growing Companies</a:t>
            </a:r>
            <a:r>
              <a:rPr lang="en-GB" sz="700"/>
              <a:t> They’re scaling and need structured, strategic marketing to support expansion and fill skill gaps. </a:t>
            </a:r>
            <a:r>
              <a:rPr lang="en-GB" sz="700" b="1"/>
              <a:t>Key traits:</a:t>
            </a:r>
            <a:r>
              <a:rPr lang="en-GB" sz="700"/>
              <a:t> need advanced services, value data‑driven strategy, require seamless integration, focused on visibility and growth.</a:t>
            </a:r>
          </a:p>
          <a:p>
            <a:r>
              <a:rPr lang="en-GB" sz="700" b="1"/>
              <a:t>3. Established Brands</a:t>
            </a:r>
            <a:r>
              <a:rPr lang="en-GB" sz="700"/>
              <a:t> They face departmental gaps or inconsistent output and rely on dependable partners to maintain brand presence. </a:t>
            </a:r>
            <a:r>
              <a:rPr lang="en-GB" sz="700" b="1"/>
              <a:t>Key traits:</a:t>
            </a:r>
            <a:r>
              <a:rPr lang="en-GB" sz="700"/>
              <a:t> expect high‑quality delivery, need reliability and alignment, outsource specific tasks, value long‑term partnerships.</a:t>
            </a:r>
          </a:p>
          <a:p>
            <a:r>
              <a:rPr lang="en-GB" sz="700"/>
              <a:t>.</a:t>
            </a:r>
            <a:br>
              <a:rPr lang="en-GB" sz="700"/>
            </a:br>
            <a:r>
              <a:rPr lang="en-GB" sz="700" b="1"/>
              <a:t>Primary Customer Segments</a:t>
            </a:r>
          </a:p>
          <a:p>
            <a:r>
              <a:rPr lang="en-GB" sz="700" b="1"/>
              <a:t>Small Businesses (SMEs)</a:t>
            </a:r>
            <a:r>
              <a:rPr lang="en-GB" sz="700"/>
              <a:t> – Need affordable, consistent, done‑for‑you marketing support.</a:t>
            </a:r>
          </a:p>
          <a:p>
            <a:r>
              <a:rPr lang="en-GB" sz="700" b="1"/>
              <a:t>Growing Companies</a:t>
            </a:r>
            <a:r>
              <a:rPr lang="en-GB" sz="700"/>
              <a:t> – Require strategic, scalable marketing to support expansion.</a:t>
            </a:r>
          </a:p>
          <a:p>
            <a:r>
              <a:rPr lang="en-GB" sz="700" b="1"/>
              <a:t>Established Brands</a:t>
            </a:r>
            <a:r>
              <a:rPr lang="en-GB" sz="700"/>
              <a:t> – Seek reliable external partners to maintain consistent marketing output.</a:t>
            </a:r>
          </a:p>
          <a:p>
            <a:r>
              <a:rPr lang="en-GB" sz="700"/>
              <a:t> </a:t>
            </a:r>
            <a:r>
              <a:rPr lang="en-GB" sz="700" b="1"/>
              <a:t>Unique Selling Points</a:t>
            </a:r>
          </a:p>
          <a:p>
            <a:r>
              <a:rPr lang="en-GB" sz="700" b="1"/>
              <a:t>Done‑for‑you marketing</a:t>
            </a:r>
            <a:r>
              <a:rPr lang="en-GB" sz="700"/>
              <a:t> that saves businesses time and removes the stress of managing it themselves.</a:t>
            </a:r>
          </a:p>
          <a:p>
            <a:r>
              <a:rPr lang="en-GB" sz="700" b="1"/>
              <a:t>Flexible, affordable packages</a:t>
            </a:r>
            <a:r>
              <a:rPr lang="en-GB" sz="700"/>
              <a:t> tailored to different business sizes and needs.</a:t>
            </a:r>
          </a:p>
          <a:p>
            <a:r>
              <a:rPr lang="en-GB" sz="700" b="1"/>
              <a:t>Consistent, high‑quality output</a:t>
            </a:r>
            <a:r>
              <a:rPr lang="en-GB" sz="700"/>
              <a:t> that keeps brands visible and competitive.</a:t>
            </a:r>
          </a:p>
          <a:p>
            <a:r>
              <a:rPr lang="en-GB" sz="700" b="1"/>
              <a:t>Data‑driven strategy + creative execution</a:t>
            </a:r>
            <a:r>
              <a:rPr lang="en-GB" sz="700"/>
              <a:t> for smarter, more effective marketing.</a:t>
            </a:r>
          </a:p>
          <a:p>
            <a:r>
              <a:rPr lang="en-GB" sz="700" b="1"/>
              <a:t>Clear communication and measurable results</a:t>
            </a:r>
            <a:r>
              <a:rPr lang="en-GB" sz="700"/>
              <a:t> that build trust and long‑term partnerships.</a:t>
            </a:r>
          </a:p>
          <a:p>
            <a:r>
              <a:rPr lang="en-GB" sz="700" b="1"/>
              <a:t>Social Media Marketing</a:t>
            </a:r>
            <a:r>
              <a:rPr lang="en-GB" sz="700"/>
              <a:t> – Use consistent content, reels, and ads to reach SMEs, growing companies, and established brands.</a:t>
            </a:r>
          </a:p>
          <a:p>
            <a:r>
              <a:rPr lang="en-GB" sz="700" b="1"/>
              <a:t>Targeted Digital Advertising</a:t>
            </a:r>
            <a:r>
              <a:rPr lang="en-GB" sz="700"/>
              <a:t> – Run precise campaigns to attract businesses actively searching for marketing support.</a:t>
            </a:r>
          </a:p>
          <a:p>
            <a:r>
              <a:rPr lang="en-GB" sz="700" b="1"/>
              <a:t>Content Marketing</a:t>
            </a:r>
            <a:r>
              <a:rPr lang="en-GB" sz="700"/>
              <a:t> – Share valuable tips, case studies, and results to build trust and authority.</a:t>
            </a:r>
          </a:p>
          <a:p>
            <a:r>
              <a:rPr lang="en-GB" sz="700" b="1"/>
              <a:t>Networking &amp; Partnerships</a:t>
            </a:r>
            <a:r>
              <a:rPr lang="en-GB" sz="700"/>
              <a:t> – Connect with local businesses, agencies, and communities to generate referrals.</a:t>
            </a:r>
          </a:p>
          <a:p>
            <a:r>
              <a:rPr lang="en-GB" sz="700" b="1"/>
              <a:t>Email Marketing</a:t>
            </a:r>
            <a:r>
              <a:rPr lang="en-GB" sz="700"/>
              <a:t> – Nurture leads with updates, offers, and insights that keep your brand top‑of‑mind.</a:t>
            </a:r>
          </a:p>
          <a:p>
            <a:r>
              <a:rPr lang="en-GB" sz="700" b="1"/>
              <a:t>Strong Branding &amp; Online Presence</a:t>
            </a:r>
            <a:r>
              <a:rPr lang="en-GB" sz="700"/>
              <a:t> – Present a professional, reliable image that appeals to all customer segments.</a:t>
            </a:r>
          </a:p>
          <a:p>
            <a:endParaRPr lang="en-GB" sz="700"/>
          </a:p>
          <a:p>
            <a:pPr marL="0" indent="0">
              <a:buNone/>
            </a:pPr>
            <a:br>
              <a:rPr lang="en-GB" sz="700"/>
            </a:br>
            <a:endParaRPr lang="en-GB" sz="700"/>
          </a:p>
          <a:p>
            <a:pPr marL="0" indent="0">
              <a:buNone/>
            </a:pPr>
            <a:r>
              <a:rPr lang="en-GB" sz="700"/>
              <a:t>.</a:t>
            </a:r>
          </a:p>
          <a:p>
            <a:endParaRPr lang="en-GB" sz="700"/>
          </a:p>
        </p:txBody>
      </p:sp>
    </p:spTree>
    <p:extLst>
      <p:ext uri="{BB962C8B-B14F-4D97-AF65-F5344CB8AC3E}">
        <p14:creationId xmlns:p14="http://schemas.microsoft.com/office/powerpoint/2010/main" val="1481281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Arc 2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extBox 8">
            <a:extLst>
              <a:ext uri="{FF2B5EF4-FFF2-40B4-BE49-F238E27FC236}">
                <a16:creationId xmlns:a16="http://schemas.microsoft.com/office/drawing/2014/main" id="{631E0A02-5FAA-ECA8-C2EB-8DAF1425A1B4}"/>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000" b="1" dirty="0"/>
              <a:t>Funding Requirement</a:t>
            </a:r>
          </a:p>
          <a:p>
            <a:pPr indent="-228600">
              <a:lnSpc>
                <a:spcPct val="90000"/>
              </a:lnSpc>
              <a:spcAft>
                <a:spcPts val="600"/>
              </a:spcAft>
              <a:buFont typeface="Arial" panose="020B0604020202020204" pitchFamily="34" charset="0"/>
              <a:buChar char="•"/>
            </a:pPr>
            <a:r>
              <a:rPr lang="en-US" sz="1000" dirty="0">
                <a:effectLst/>
              </a:rPr>
              <a:t>I am seeking </a:t>
            </a:r>
            <a:r>
              <a:rPr lang="en-US" sz="1000" b="1" dirty="0">
                <a:effectLst/>
              </a:rPr>
              <a:t>£10,000</a:t>
            </a:r>
            <a:r>
              <a:rPr lang="en-US" sz="1000" dirty="0">
                <a:effectLst/>
              </a:rPr>
              <a:t> in initial funding to launch and sustain the business during the first six months.</a:t>
            </a:r>
            <a:endParaRPr lang="en-US" sz="1000" dirty="0"/>
          </a:p>
          <a:p>
            <a:pPr indent="-228600">
              <a:lnSpc>
                <a:spcPct val="90000"/>
              </a:lnSpc>
              <a:spcAft>
                <a:spcPts val="600"/>
              </a:spcAft>
              <a:buFont typeface="Arial" panose="020B0604020202020204" pitchFamily="34" charset="0"/>
              <a:buChar char="•"/>
            </a:pPr>
            <a:r>
              <a:rPr lang="en-US" sz="1000" b="1" dirty="0"/>
              <a:t>Allocation of Funds</a:t>
            </a:r>
          </a:p>
          <a:p>
            <a:pPr indent="-228600">
              <a:lnSpc>
                <a:spcPct val="90000"/>
              </a:lnSpc>
              <a:spcAft>
                <a:spcPts val="600"/>
              </a:spcAft>
              <a:buFont typeface="Arial" panose="020B0604020202020204" pitchFamily="34" charset="0"/>
              <a:buChar char="•"/>
            </a:pPr>
            <a:r>
              <a:rPr lang="en-US" sz="1000" b="1" dirty="0"/>
              <a:t>Startup Costs (one‑off)</a:t>
            </a:r>
          </a:p>
          <a:p>
            <a:pPr indent="-228600">
              <a:lnSpc>
                <a:spcPct val="90000"/>
              </a:lnSpc>
              <a:spcAft>
                <a:spcPts val="600"/>
              </a:spcAft>
              <a:buFont typeface="Arial" panose="020B0604020202020204" pitchFamily="34" charset="0"/>
              <a:buChar char="•"/>
            </a:pPr>
            <a:r>
              <a:rPr lang="en-US" sz="1000" dirty="0">
                <a:effectLst/>
              </a:rPr>
              <a:t>Equipment &amp; software: £2,000</a:t>
            </a:r>
            <a:endParaRPr lang="en-US" sz="1000" dirty="0"/>
          </a:p>
          <a:p>
            <a:pPr indent="-228600">
              <a:lnSpc>
                <a:spcPct val="90000"/>
              </a:lnSpc>
              <a:spcAft>
                <a:spcPts val="600"/>
              </a:spcAft>
              <a:buFont typeface="Arial" panose="020B0604020202020204" pitchFamily="34" charset="0"/>
              <a:buChar char="•"/>
            </a:pPr>
            <a:r>
              <a:rPr lang="en-US" sz="1000" dirty="0">
                <a:effectLst/>
              </a:rPr>
              <a:t>Branding &amp; website development: £1,500</a:t>
            </a:r>
            <a:endParaRPr lang="en-US" sz="1000" dirty="0"/>
          </a:p>
          <a:p>
            <a:pPr indent="-228600">
              <a:lnSpc>
                <a:spcPct val="90000"/>
              </a:lnSpc>
              <a:spcAft>
                <a:spcPts val="600"/>
              </a:spcAft>
              <a:buFont typeface="Arial" panose="020B0604020202020204" pitchFamily="34" charset="0"/>
              <a:buChar char="•"/>
            </a:pPr>
            <a:r>
              <a:rPr lang="en-US" sz="1000" dirty="0">
                <a:effectLst/>
              </a:rPr>
              <a:t>Initial marketing &amp; advertising: £1,000 </a:t>
            </a:r>
            <a:r>
              <a:rPr lang="en-US" sz="1000" b="1" dirty="0">
                <a:effectLst/>
              </a:rPr>
              <a:t>Total: £4,500</a:t>
            </a:r>
            <a:endParaRPr lang="en-US" sz="1000" dirty="0"/>
          </a:p>
          <a:p>
            <a:pPr indent="-228600">
              <a:lnSpc>
                <a:spcPct val="90000"/>
              </a:lnSpc>
              <a:spcAft>
                <a:spcPts val="600"/>
              </a:spcAft>
              <a:buFont typeface="Arial" panose="020B0604020202020204" pitchFamily="34" charset="0"/>
              <a:buChar char="•"/>
            </a:pPr>
            <a:r>
              <a:rPr lang="en-US" sz="1000" b="1" dirty="0"/>
              <a:t>Fixed Costs (monthly)</a:t>
            </a:r>
          </a:p>
          <a:p>
            <a:pPr indent="-228600">
              <a:lnSpc>
                <a:spcPct val="90000"/>
              </a:lnSpc>
              <a:spcAft>
                <a:spcPts val="600"/>
              </a:spcAft>
              <a:buFont typeface="Arial" panose="020B0604020202020204" pitchFamily="34" charset="0"/>
              <a:buChar char="•"/>
            </a:pPr>
            <a:r>
              <a:rPr lang="en-US" sz="1000" dirty="0">
                <a:effectLst/>
              </a:rPr>
              <a:t>Software subscriptions: £150</a:t>
            </a:r>
            <a:endParaRPr lang="en-US" sz="1000" dirty="0"/>
          </a:p>
          <a:p>
            <a:pPr indent="-228600">
              <a:lnSpc>
                <a:spcPct val="90000"/>
              </a:lnSpc>
              <a:spcAft>
                <a:spcPts val="600"/>
              </a:spcAft>
              <a:buFont typeface="Arial" panose="020B0604020202020204" pitchFamily="34" charset="0"/>
              <a:buChar char="•"/>
            </a:pPr>
            <a:r>
              <a:rPr lang="en-US" sz="1000" dirty="0">
                <a:effectLst/>
              </a:rPr>
              <a:t>Phone &amp; utilities: £50</a:t>
            </a:r>
            <a:endParaRPr lang="en-US" sz="1000" dirty="0"/>
          </a:p>
          <a:p>
            <a:pPr indent="-228600">
              <a:lnSpc>
                <a:spcPct val="90000"/>
              </a:lnSpc>
              <a:spcAft>
                <a:spcPts val="600"/>
              </a:spcAft>
              <a:buFont typeface="Arial" panose="020B0604020202020204" pitchFamily="34" charset="0"/>
              <a:buChar char="•"/>
            </a:pPr>
            <a:r>
              <a:rPr lang="en-US" sz="1000" dirty="0">
                <a:effectLst/>
              </a:rPr>
              <a:t>Workspace/office costs: £300 </a:t>
            </a:r>
            <a:r>
              <a:rPr lang="en-US" sz="1000" b="1" dirty="0">
                <a:effectLst/>
              </a:rPr>
              <a:t>Total: £500 per month</a:t>
            </a:r>
            <a:endParaRPr lang="en-US" sz="1000" dirty="0"/>
          </a:p>
          <a:p>
            <a:pPr indent="-228600">
              <a:lnSpc>
                <a:spcPct val="90000"/>
              </a:lnSpc>
              <a:spcAft>
                <a:spcPts val="600"/>
              </a:spcAft>
              <a:buFont typeface="Arial" panose="020B0604020202020204" pitchFamily="34" charset="0"/>
              <a:buChar char="•"/>
            </a:pPr>
            <a:r>
              <a:rPr lang="en-US" sz="1000" b="1" dirty="0"/>
              <a:t>Variable Costs (monthly)</a:t>
            </a:r>
          </a:p>
          <a:p>
            <a:pPr indent="-228600">
              <a:lnSpc>
                <a:spcPct val="90000"/>
              </a:lnSpc>
              <a:spcAft>
                <a:spcPts val="600"/>
              </a:spcAft>
              <a:buFont typeface="Arial" panose="020B0604020202020204" pitchFamily="34" charset="0"/>
              <a:buChar char="•"/>
            </a:pPr>
            <a:r>
              <a:rPr lang="en-US" sz="1000" dirty="0">
                <a:effectLst/>
              </a:rPr>
              <a:t>Paid ads, content tools, outsourcing: £300</a:t>
            </a:r>
            <a:endParaRPr lang="en-US" sz="1000" dirty="0"/>
          </a:p>
          <a:p>
            <a:pPr indent="-228600">
              <a:lnSpc>
                <a:spcPct val="90000"/>
              </a:lnSpc>
              <a:spcAft>
                <a:spcPts val="600"/>
              </a:spcAft>
              <a:buFont typeface="Arial" panose="020B0604020202020204" pitchFamily="34" charset="0"/>
              <a:buChar char="•"/>
            </a:pPr>
            <a:r>
              <a:rPr lang="en-US" sz="1000" dirty="0">
                <a:effectLst/>
              </a:rPr>
              <a:t>Travel &amp; client meetings: £100 </a:t>
            </a:r>
            <a:r>
              <a:rPr lang="en-US" sz="1000" b="1" dirty="0">
                <a:effectLst/>
              </a:rPr>
              <a:t>Total: £400 per month</a:t>
            </a:r>
            <a:endParaRPr lang="en-US" sz="1000" dirty="0"/>
          </a:p>
          <a:p>
            <a:pPr indent="-228600">
              <a:lnSpc>
                <a:spcPct val="90000"/>
              </a:lnSpc>
              <a:spcAft>
                <a:spcPts val="600"/>
              </a:spcAft>
              <a:buFont typeface="Arial" panose="020B0604020202020204" pitchFamily="34" charset="0"/>
              <a:buChar char="•"/>
            </a:pPr>
            <a:r>
              <a:rPr lang="en-US" sz="1000" b="1" dirty="0"/>
              <a:t>6‑Month Financial Forecast</a:t>
            </a:r>
          </a:p>
          <a:p>
            <a:pPr indent="-228600">
              <a:lnSpc>
                <a:spcPct val="90000"/>
              </a:lnSpc>
              <a:spcAft>
                <a:spcPts val="600"/>
              </a:spcAft>
              <a:buFont typeface="Arial" panose="020B0604020202020204" pitchFamily="34" charset="0"/>
              <a:buChar char="•"/>
            </a:pPr>
            <a:r>
              <a:rPr lang="en-US" sz="1000" b="1" dirty="0"/>
              <a:t>Breakeven Analysis</a:t>
            </a:r>
          </a:p>
          <a:p>
            <a:pPr indent="-228600">
              <a:lnSpc>
                <a:spcPct val="90000"/>
              </a:lnSpc>
              <a:spcAft>
                <a:spcPts val="600"/>
              </a:spcAft>
              <a:buFont typeface="Arial" panose="020B0604020202020204" pitchFamily="34" charset="0"/>
              <a:buChar char="•"/>
            </a:pPr>
            <a:r>
              <a:rPr lang="en-US" sz="1000" dirty="0">
                <a:effectLst/>
              </a:rPr>
              <a:t>With monthly costs at </a:t>
            </a:r>
            <a:r>
              <a:rPr lang="en-US" sz="1000" b="1" dirty="0">
                <a:effectLst/>
              </a:rPr>
              <a:t>£900</a:t>
            </a:r>
            <a:r>
              <a:rPr lang="en-US" sz="1000" dirty="0">
                <a:effectLst/>
              </a:rPr>
              <a:t>, the business reaches breakeven once monthly income exceeds this amount. Based on projections, breakeven occurs in </a:t>
            </a:r>
            <a:r>
              <a:rPr lang="en-US" sz="1000" b="1" dirty="0">
                <a:effectLst/>
              </a:rPr>
              <a:t>Month 2</a:t>
            </a:r>
            <a:r>
              <a:rPr lang="en-US" sz="1000" dirty="0">
                <a:effectLst/>
              </a:rPr>
              <a:t>, with consistent profit growth from Month 3 onward.</a:t>
            </a:r>
            <a:endParaRPr lang="en-US" sz="1000" dirty="0"/>
          </a:p>
        </p:txBody>
      </p:sp>
      <p:graphicFrame>
        <p:nvGraphicFramePr>
          <p:cNvPr id="7" name="Table 6">
            <a:extLst>
              <a:ext uri="{FF2B5EF4-FFF2-40B4-BE49-F238E27FC236}">
                <a16:creationId xmlns:a16="http://schemas.microsoft.com/office/drawing/2014/main" id="{25B8FB0C-88A4-E846-B904-0EFF93A7B653}"/>
              </a:ext>
            </a:extLst>
          </p:cNvPr>
          <p:cNvGraphicFramePr>
            <a:graphicFrameLocks noGrp="1"/>
          </p:cNvGraphicFramePr>
          <p:nvPr>
            <p:extLst>
              <p:ext uri="{D42A27DB-BD31-4B8C-83A1-F6EECF244321}">
                <p14:modId xmlns:p14="http://schemas.microsoft.com/office/powerpoint/2010/main" val="2693037409"/>
              </p:ext>
            </p:extLst>
          </p:nvPr>
        </p:nvGraphicFramePr>
        <p:xfrm>
          <a:off x="703182" y="1623607"/>
          <a:ext cx="4777384" cy="3441046"/>
        </p:xfrm>
        <a:graphic>
          <a:graphicData uri="http://schemas.openxmlformats.org/drawingml/2006/table">
            <a:tbl>
              <a:tblPr/>
              <a:tblGrid>
                <a:gridCol w="690128">
                  <a:extLst>
                    <a:ext uri="{9D8B030D-6E8A-4147-A177-3AD203B41FA5}">
                      <a16:colId xmlns:a16="http://schemas.microsoft.com/office/drawing/2014/main" val="2656361082"/>
                    </a:ext>
                  </a:extLst>
                </a:gridCol>
                <a:gridCol w="930012">
                  <a:extLst>
                    <a:ext uri="{9D8B030D-6E8A-4147-A177-3AD203B41FA5}">
                      <a16:colId xmlns:a16="http://schemas.microsoft.com/office/drawing/2014/main" val="2670741344"/>
                    </a:ext>
                  </a:extLst>
                </a:gridCol>
                <a:gridCol w="653223">
                  <a:extLst>
                    <a:ext uri="{9D8B030D-6E8A-4147-A177-3AD203B41FA5}">
                      <a16:colId xmlns:a16="http://schemas.microsoft.com/office/drawing/2014/main" val="3286374918"/>
                    </a:ext>
                  </a:extLst>
                </a:gridCol>
                <a:gridCol w="837749">
                  <a:extLst>
                    <a:ext uri="{9D8B030D-6E8A-4147-A177-3AD203B41FA5}">
                      <a16:colId xmlns:a16="http://schemas.microsoft.com/office/drawing/2014/main" val="3037055138"/>
                    </a:ext>
                  </a:extLst>
                </a:gridCol>
                <a:gridCol w="653223">
                  <a:extLst>
                    <a:ext uri="{9D8B030D-6E8A-4147-A177-3AD203B41FA5}">
                      <a16:colId xmlns:a16="http://schemas.microsoft.com/office/drawing/2014/main" val="1287157569"/>
                    </a:ext>
                  </a:extLst>
                </a:gridCol>
                <a:gridCol w="1013049">
                  <a:extLst>
                    <a:ext uri="{9D8B030D-6E8A-4147-A177-3AD203B41FA5}">
                      <a16:colId xmlns:a16="http://schemas.microsoft.com/office/drawing/2014/main" val="1015560321"/>
                    </a:ext>
                  </a:extLst>
                </a:gridCol>
              </a:tblGrid>
              <a:tr h="491578">
                <a:tc>
                  <a:txBody>
                    <a:bodyPr/>
                    <a:lstStyle/>
                    <a:p>
                      <a:pPr algn="l" fontAlgn="ctr">
                        <a:buNone/>
                      </a:pPr>
                      <a:r>
                        <a:rPr lang="en-GB" sz="1300" b="0" i="0" u="none" strike="noStrike">
                          <a:effectLst/>
                          <a:latin typeface="Arial" panose="020B0604020202020204" pitchFamily="34" charset="0"/>
                        </a:rPr>
                        <a:t>Month</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Projected Income</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Fixed Costs</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Variable Costs</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Total Costs</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Profit/Loss</a:t>
                      </a:r>
                    </a:p>
                  </a:txBody>
                  <a:tcPr marL="66429" marR="66429" marT="33215" marB="33215" anchor="ctr">
                    <a:lnL>
                      <a:noFill/>
                    </a:lnL>
                    <a:lnR>
                      <a:noFill/>
                    </a:lnR>
                    <a:lnT>
                      <a:noFill/>
                    </a:lnT>
                    <a:lnB>
                      <a:noFill/>
                    </a:lnB>
                    <a:noFill/>
                  </a:tcPr>
                </a:tc>
                <a:extLst>
                  <a:ext uri="{0D108BD9-81ED-4DB2-BD59-A6C34878D82A}">
                    <a16:rowId xmlns:a16="http://schemas.microsoft.com/office/drawing/2014/main" val="3039789957"/>
                  </a:ext>
                </a:extLst>
              </a:tr>
              <a:tr h="491578">
                <a:tc>
                  <a:txBody>
                    <a:bodyPr/>
                    <a:lstStyle/>
                    <a:p>
                      <a:pPr algn="l" fontAlgn="ctr">
                        <a:buNone/>
                      </a:pPr>
                      <a:r>
                        <a:rPr lang="en-GB" sz="1300" b="0" i="0" u="none" strike="noStrike">
                          <a:effectLst/>
                          <a:latin typeface="Arial" panose="020B0604020202020204" pitchFamily="34" charset="0"/>
                        </a:rPr>
                        <a:t>Month 1</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£1,000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£500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£400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£900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£100</a:t>
                      </a:r>
                    </a:p>
                  </a:txBody>
                  <a:tcPr marL="66429" marR="66429" marT="33215" marB="33215" anchor="ctr">
                    <a:lnL>
                      <a:noFill/>
                    </a:lnL>
                    <a:lnR>
                      <a:noFill/>
                    </a:lnR>
                    <a:lnT>
                      <a:noFill/>
                    </a:lnT>
                    <a:lnB>
                      <a:noFill/>
                    </a:lnB>
                    <a:noFill/>
                  </a:tcPr>
                </a:tc>
                <a:extLst>
                  <a:ext uri="{0D108BD9-81ED-4DB2-BD59-A6C34878D82A}">
                    <a16:rowId xmlns:a16="http://schemas.microsoft.com/office/drawing/2014/main" val="1763842734"/>
                  </a:ext>
                </a:extLst>
              </a:tr>
              <a:tr h="491578">
                <a:tc>
                  <a:txBody>
                    <a:bodyPr/>
                    <a:lstStyle/>
                    <a:p>
                      <a:pPr algn="l" fontAlgn="ctr">
                        <a:buNone/>
                      </a:pPr>
                      <a:r>
                        <a:rPr lang="en-GB" sz="1300" b="0" i="0" u="none" strike="noStrike">
                          <a:effectLst/>
                          <a:latin typeface="Arial" panose="020B0604020202020204" pitchFamily="34" charset="0"/>
                        </a:rPr>
                        <a:t>Month 2</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£1,500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£500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£400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£900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£600</a:t>
                      </a:r>
                    </a:p>
                  </a:txBody>
                  <a:tcPr marL="66429" marR="66429" marT="33215" marB="33215" anchor="ctr">
                    <a:lnL>
                      <a:noFill/>
                    </a:lnL>
                    <a:lnR>
                      <a:noFill/>
                    </a:lnR>
                    <a:lnT>
                      <a:noFill/>
                    </a:lnT>
                    <a:lnB>
                      <a:noFill/>
                    </a:lnB>
                    <a:noFill/>
                  </a:tcPr>
                </a:tc>
                <a:extLst>
                  <a:ext uri="{0D108BD9-81ED-4DB2-BD59-A6C34878D82A}">
                    <a16:rowId xmlns:a16="http://schemas.microsoft.com/office/drawing/2014/main" val="642972512"/>
                  </a:ext>
                </a:extLst>
              </a:tr>
              <a:tr h="491578">
                <a:tc>
                  <a:txBody>
                    <a:bodyPr/>
                    <a:lstStyle/>
                    <a:p>
                      <a:pPr algn="l" fontAlgn="ctr">
                        <a:buNone/>
                      </a:pPr>
                      <a:r>
                        <a:rPr lang="en-GB" sz="1300" b="0" i="0" u="none" strike="noStrike">
                          <a:effectLst/>
                          <a:latin typeface="Arial" panose="020B0604020202020204" pitchFamily="34" charset="0"/>
                        </a:rPr>
                        <a:t>Month 3</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£2,000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£500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£400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£900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£1,100</a:t>
                      </a:r>
                    </a:p>
                  </a:txBody>
                  <a:tcPr marL="66429" marR="66429" marT="33215" marB="33215" anchor="ctr">
                    <a:lnL>
                      <a:noFill/>
                    </a:lnL>
                    <a:lnR>
                      <a:noFill/>
                    </a:lnR>
                    <a:lnT>
                      <a:noFill/>
                    </a:lnT>
                    <a:lnB>
                      <a:noFill/>
                    </a:lnB>
                    <a:noFill/>
                  </a:tcPr>
                </a:tc>
                <a:extLst>
                  <a:ext uri="{0D108BD9-81ED-4DB2-BD59-A6C34878D82A}">
                    <a16:rowId xmlns:a16="http://schemas.microsoft.com/office/drawing/2014/main" val="3719632407"/>
                  </a:ext>
                </a:extLst>
              </a:tr>
              <a:tr h="491578">
                <a:tc>
                  <a:txBody>
                    <a:bodyPr/>
                    <a:lstStyle/>
                    <a:p>
                      <a:pPr algn="l" fontAlgn="ctr">
                        <a:buNone/>
                      </a:pPr>
                      <a:r>
                        <a:rPr lang="en-GB" sz="1300" b="0" i="0" u="none" strike="noStrike">
                          <a:effectLst/>
                          <a:latin typeface="Arial" panose="020B0604020202020204" pitchFamily="34" charset="0"/>
                        </a:rPr>
                        <a:t>Month 4</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£2,500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£500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£400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£900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£1,600</a:t>
                      </a:r>
                    </a:p>
                  </a:txBody>
                  <a:tcPr marL="66429" marR="66429" marT="33215" marB="33215" anchor="ctr">
                    <a:lnL>
                      <a:noFill/>
                    </a:lnL>
                    <a:lnR>
                      <a:noFill/>
                    </a:lnR>
                    <a:lnT>
                      <a:noFill/>
                    </a:lnT>
                    <a:lnB>
                      <a:noFill/>
                    </a:lnB>
                    <a:noFill/>
                  </a:tcPr>
                </a:tc>
                <a:extLst>
                  <a:ext uri="{0D108BD9-81ED-4DB2-BD59-A6C34878D82A}">
                    <a16:rowId xmlns:a16="http://schemas.microsoft.com/office/drawing/2014/main" val="1983498352"/>
                  </a:ext>
                </a:extLst>
              </a:tr>
              <a:tr h="491578">
                <a:tc>
                  <a:txBody>
                    <a:bodyPr/>
                    <a:lstStyle/>
                    <a:p>
                      <a:pPr algn="l" fontAlgn="ctr">
                        <a:buNone/>
                      </a:pPr>
                      <a:r>
                        <a:rPr lang="en-GB" sz="1300" b="0" i="0" u="none" strike="noStrike">
                          <a:effectLst/>
                          <a:latin typeface="Arial" panose="020B0604020202020204" pitchFamily="34" charset="0"/>
                        </a:rPr>
                        <a:t>Month 5</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£3,000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£500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£400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£900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£2,100</a:t>
                      </a:r>
                    </a:p>
                  </a:txBody>
                  <a:tcPr marL="66429" marR="66429" marT="33215" marB="33215" anchor="ctr">
                    <a:lnL>
                      <a:noFill/>
                    </a:lnL>
                    <a:lnR>
                      <a:noFill/>
                    </a:lnR>
                    <a:lnT>
                      <a:noFill/>
                    </a:lnT>
                    <a:lnB>
                      <a:noFill/>
                    </a:lnB>
                    <a:noFill/>
                  </a:tcPr>
                </a:tc>
                <a:extLst>
                  <a:ext uri="{0D108BD9-81ED-4DB2-BD59-A6C34878D82A}">
                    <a16:rowId xmlns:a16="http://schemas.microsoft.com/office/drawing/2014/main" val="1373943627"/>
                  </a:ext>
                </a:extLst>
              </a:tr>
              <a:tr h="491578">
                <a:tc>
                  <a:txBody>
                    <a:bodyPr/>
                    <a:lstStyle/>
                    <a:p>
                      <a:pPr algn="l" fontAlgn="ctr">
                        <a:buNone/>
                      </a:pPr>
                      <a:r>
                        <a:rPr lang="en-GB" sz="1300" b="0" i="0" u="none" strike="noStrike">
                          <a:effectLst/>
                          <a:latin typeface="Arial" panose="020B0604020202020204" pitchFamily="34" charset="0"/>
                        </a:rPr>
                        <a:t>Month 6</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£3,500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£500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£400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£900</a:t>
                      </a:r>
                    </a:p>
                  </a:txBody>
                  <a:tcPr marL="66429" marR="66429" marT="33215" marB="33215" anchor="ctr">
                    <a:lnL>
                      <a:noFill/>
                    </a:lnL>
                    <a:lnR>
                      <a:noFill/>
                    </a:lnR>
                    <a:lnT>
                      <a:noFill/>
                    </a:lnT>
                    <a:lnB>
                      <a:noFill/>
                    </a:lnB>
                    <a:noFill/>
                  </a:tcPr>
                </a:tc>
                <a:tc>
                  <a:txBody>
                    <a:bodyPr/>
                    <a:lstStyle/>
                    <a:p>
                      <a:pPr algn="l" fontAlgn="ctr">
                        <a:buNone/>
                      </a:pPr>
                      <a:r>
                        <a:rPr lang="en-GB" sz="1300" b="0" i="0" u="none" strike="noStrike">
                          <a:effectLst/>
                          <a:latin typeface="Arial" panose="020B0604020202020204" pitchFamily="34" charset="0"/>
                        </a:rPr>
                        <a:t>£2,600</a:t>
                      </a:r>
                    </a:p>
                  </a:txBody>
                  <a:tcPr marL="66429" marR="66429" marT="33215" marB="33215" anchor="ctr">
                    <a:lnL>
                      <a:noFill/>
                    </a:lnL>
                    <a:lnR>
                      <a:noFill/>
                    </a:lnR>
                    <a:lnT>
                      <a:noFill/>
                    </a:lnT>
                    <a:lnB>
                      <a:noFill/>
                    </a:lnB>
                    <a:noFill/>
                  </a:tcPr>
                </a:tc>
                <a:extLst>
                  <a:ext uri="{0D108BD9-81ED-4DB2-BD59-A6C34878D82A}">
                    <a16:rowId xmlns:a16="http://schemas.microsoft.com/office/drawing/2014/main" val="366469198"/>
                  </a:ext>
                </a:extLst>
              </a:tr>
            </a:tbl>
          </a:graphicData>
        </a:graphic>
      </p:graphicFrame>
    </p:spTree>
    <p:extLst>
      <p:ext uri="{BB962C8B-B14F-4D97-AF65-F5344CB8AC3E}">
        <p14:creationId xmlns:p14="http://schemas.microsoft.com/office/powerpoint/2010/main" val="3278303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3224371324"/>
              </p:ext>
            </p:extLst>
          </p:nvPr>
        </p:nvGraphicFramePr>
        <p:xfrm>
          <a:off x="1544638" y="663258"/>
          <a:ext cx="7426642" cy="5417688"/>
        </p:xfrm>
        <a:graphic>
          <a:graphicData uri="http://schemas.openxmlformats.org/drawingml/2006/table">
            <a:tbl>
              <a:tblPr firstRow="1"/>
              <a:tblGrid>
                <a:gridCol w="4283794">
                  <a:extLst>
                    <a:ext uri="{9D8B030D-6E8A-4147-A177-3AD203B41FA5}">
                      <a16:colId xmlns:a16="http://schemas.microsoft.com/office/drawing/2014/main" val="3173173661"/>
                    </a:ext>
                  </a:extLst>
                </a:gridCol>
                <a:gridCol w="3142848">
                  <a:extLst>
                    <a:ext uri="{9D8B030D-6E8A-4147-A177-3AD203B41FA5}">
                      <a16:colId xmlns:a16="http://schemas.microsoft.com/office/drawing/2014/main" val="896379705"/>
                    </a:ext>
                  </a:extLst>
                </a:gridCol>
              </a:tblGrid>
              <a:tr h="775573">
                <a:tc>
                  <a:txBody>
                    <a:bodyPr/>
                    <a:lstStyle/>
                    <a:p>
                      <a:pPr algn="l" rtl="0" fontAlgn="ctr">
                        <a:spcBef>
                          <a:spcPts val="0"/>
                        </a:spcBef>
                        <a:spcAft>
                          <a:spcPts val="0"/>
                        </a:spcAft>
                      </a:pPr>
                      <a:r>
                        <a:rPr lang="en-GB" sz="3300" b="1" i="0" u="none" strike="noStrike" dirty="0">
                          <a:solidFill>
                            <a:srgbClr val="000000"/>
                          </a:solidFill>
                          <a:effectLst/>
                          <a:highlight>
                            <a:srgbClr val="83CCEB"/>
                          </a:highlight>
                          <a:latin typeface="Calibri" panose="020F0502020204030204" pitchFamily="34" charset="0"/>
                        </a:rPr>
                        <a:t>Startup</a:t>
                      </a:r>
                      <a:r>
                        <a:rPr lang="en-GB" sz="3300" b="0" i="0" u="none" strike="noStrike" dirty="0">
                          <a:solidFill>
                            <a:srgbClr val="000000"/>
                          </a:solidFill>
                          <a:effectLst/>
                          <a:highlight>
                            <a:srgbClr val="83CCEB"/>
                          </a:highlight>
                          <a:latin typeface="Calibri" panose="020F0502020204030204" pitchFamily="34" charset="0"/>
                        </a:rPr>
                        <a:t> </a:t>
                      </a:r>
                      <a:r>
                        <a:rPr lang="en-GB" sz="3300" b="1" i="0" u="none" strike="noStrike" dirty="0">
                          <a:solidFill>
                            <a:srgbClr val="000000"/>
                          </a:solidFill>
                          <a:effectLst/>
                          <a:highlight>
                            <a:srgbClr val="83CCEB"/>
                          </a:highlight>
                          <a:latin typeface="Calibri" panose="020F0502020204030204" pitchFamily="34" charset="0"/>
                        </a:rPr>
                        <a:t>Cost</a:t>
                      </a:r>
                      <a:endParaRPr lang="en-GB" sz="2500" b="0" i="0" u="none" strike="noStrike" dirty="0">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l" rtl="0" fontAlgn="ctr">
                        <a:spcBef>
                          <a:spcPts val="0"/>
                        </a:spcBef>
                        <a:spcAft>
                          <a:spcPts val="0"/>
                        </a:spcAft>
                      </a:pPr>
                      <a:r>
                        <a:rPr lang="en-GB" sz="3300" b="0" i="0" u="none" strike="noStrike">
                          <a:solidFill>
                            <a:srgbClr val="000000"/>
                          </a:solidFill>
                          <a:effectLst/>
                          <a:highlight>
                            <a:srgbClr val="83CCEB"/>
                          </a:highlight>
                          <a:latin typeface="Calibri" panose="020F0502020204030204" pitchFamily="34" charset="0"/>
                        </a:rPr>
                        <a:t> </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928423">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panose="020F0502020204030204" pitchFamily="34" charset="0"/>
                        </a:rPr>
                        <a:t>Furniture</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500" b="0" i="0" u="none" strike="noStrike" dirty="0">
                          <a:effectLst/>
                          <a:highlight>
                            <a:srgbClr val="E9EBF5"/>
                          </a:highlight>
                          <a:latin typeface="Arial" panose="020B0604020202020204" pitchFamily="34" charset="0"/>
                        </a:rPr>
                        <a:t>£2,000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928423">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panose="020F0502020204030204" pitchFamily="34" charset="0"/>
                        </a:rPr>
                        <a:t>Accessories</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500" b="0" i="0" u="none" strike="noStrike" dirty="0">
                          <a:effectLst/>
                          <a:highlight>
                            <a:srgbClr val="E9EBF5"/>
                          </a:highlight>
                          <a:latin typeface="Arial" panose="020B0604020202020204" pitchFamily="34" charset="0"/>
                        </a:rPr>
                        <a:t>£4,000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928423">
                <a:tc>
                  <a:txBody>
                    <a:bodyPr/>
                    <a:lstStyle/>
                    <a:p>
                      <a:pPr algn="l" rtl="0" fontAlgn="ctr">
                        <a:spcBef>
                          <a:spcPts val="0"/>
                        </a:spcBef>
                        <a:spcAft>
                          <a:spcPts val="0"/>
                        </a:spcAft>
                      </a:pPr>
                      <a:r>
                        <a:rPr lang="en-GB" sz="3300" b="0" i="0" u="none" strike="noStrike" dirty="0" err="1">
                          <a:solidFill>
                            <a:srgbClr val="000000"/>
                          </a:solidFill>
                          <a:effectLst/>
                          <a:highlight>
                            <a:srgbClr val="CAEDFB"/>
                          </a:highlight>
                          <a:latin typeface="Calibri" panose="020F0502020204030204" pitchFamily="34" charset="0"/>
                        </a:rPr>
                        <a:t>Toileteries</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500" b="0" i="0" u="none" strike="noStrike" dirty="0">
                          <a:effectLst/>
                          <a:highlight>
                            <a:srgbClr val="E9EBF5"/>
                          </a:highlight>
                          <a:latin typeface="Arial" panose="020B0604020202020204" pitchFamily="34" charset="0"/>
                        </a:rPr>
                        <a:t>£2,000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928423">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panose="020F0502020204030204" pitchFamily="34" charset="0"/>
                        </a:rPr>
                        <a:t>Electricity</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500" b="0" i="0" u="none" strike="noStrike" dirty="0">
                          <a:effectLst/>
                          <a:highlight>
                            <a:srgbClr val="E9EBF5"/>
                          </a:highlight>
                          <a:latin typeface="Arial" panose="020B0604020202020204" pitchFamily="34" charset="0"/>
                        </a:rPr>
                        <a:t>£2,000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928423">
                <a:tc>
                  <a:txBody>
                    <a:bodyPr/>
                    <a:lstStyle/>
                    <a:p>
                      <a:pPr algn="l" rtl="0" fontAlgn="ctr">
                        <a:spcBef>
                          <a:spcPts val="0"/>
                        </a:spcBef>
                        <a:spcAft>
                          <a:spcPts val="0"/>
                        </a:spcAft>
                      </a:pPr>
                      <a:r>
                        <a:rPr lang="en-GB" sz="3300" b="1" i="0" u="none" strike="noStrike" dirty="0">
                          <a:solidFill>
                            <a:srgbClr val="000000"/>
                          </a:solidFill>
                          <a:effectLst/>
                          <a:highlight>
                            <a:srgbClr val="FFFF00"/>
                          </a:highlight>
                          <a:latin typeface="Calibri" panose="020F0502020204030204" pitchFamily="34" charset="0"/>
                        </a:rPr>
                        <a:t>Total</a:t>
                      </a:r>
                      <a:endParaRPr lang="en-GB" sz="2500" b="0" i="0" u="none" strike="noStrike" dirty="0">
                        <a:effectLst/>
                        <a:highlight>
                          <a:srgbClr val="FFFF00"/>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2500" b="0" i="0" u="none" strike="noStrike" dirty="0">
                          <a:effectLst/>
                          <a:highlight>
                            <a:srgbClr val="E9EBF5"/>
                          </a:highlight>
                          <a:latin typeface="Arial" panose="020B0604020202020204" pitchFamily="34" charset="0"/>
                        </a:rPr>
                        <a:t>£10,000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860891384"/>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673985560"/>
              </p:ext>
            </p:extLst>
          </p:nvPr>
        </p:nvGraphicFramePr>
        <p:xfrm>
          <a:off x="698596" y="322112"/>
          <a:ext cx="7560863" cy="3531850"/>
        </p:xfrm>
        <a:graphic>
          <a:graphicData uri="http://schemas.openxmlformats.org/drawingml/2006/table">
            <a:tbl>
              <a:tblPr firstRow="1" bandRow="1"/>
              <a:tblGrid>
                <a:gridCol w="1573340">
                  <a:extLst>
                    <a:ext uri="{9D8B030D-6E8A-4147-A177-3AD203B41FA5}">
                      <a16:colId xmlns:a16="http://schemas.microsoft.com/office/drawing/2014/main" val="2167734324"/>
                    </a:ext>
                  </a:extLst>
                </a:gridCol>
                <a:gridCol w="805903">
                  <a:extLst>
                    <a:ext uri="{9D8B030D-6E8A-4147-A177-3AD203B41FA5}">
                      <a16:colId xmlns:a16="http://schemas.microsoft.com/office/drawing/2014/main" val="2955019756"/>
                    </a:ext>
                  </a:extLst>
                </a:gridCol>
                <a:gridCol w="1036324">
                  <a:extLst>
                    <a:ext uri="{9D8B030D-6E8A-4147-A177-3AD203B41FA5}">
                      <a16:colId xmlns:a16="http://schemas.microsoft.com/office/drawing/2014/main" val="4290968929"/>
                    </a:ext>
                  </a:extLst>
                </a:gridCol>
                <a:gridCol w="1036324">
                  <a:extLst>
                    <a:ext uri="{9D8B030D-6E8A-4147-A177-3AD203B41FA5}">
                      <a16:colId xmlns:a16="http://schemas.microsoft.com/office/drawing/2014/main" val="1994572689"/>
                    </a:ext>
                  </a:extLst>
                </a:gridCol>
                <a:gridCol w="1036324">
                  <a:extLst>
                    <a:ext uri="{9D8B030D-6E8A-4147-A177-3AD203B41FA5}">
                      <a16:colId xmlns:a16="http://schemas.microsoft.com/office/drawing/2014/main" val="2634358367"/>
                    </a:ext>
                  </a:extLst>
                </a:gridCol>
                <a:gridCol w="1036324">
                  <a:extLst>
                    <a:ext uri="{9D8B030D-6E8A-4147-A177-3AD203B41FA5}">
                      <a16:colId xmlns:a16="http://schemas.microsoft.com/office/drawing/2014/main" val="1333549612"/>
                    </a:ext>
                  </a:extLst>
                </a:gridCol>
                <a:gridCol w="1036324">
                  <a:extLst>
                    <a:ext uri="{9D8B030D-6E8A-4147-A177-3AD203B41FA5}">
                      <a16:colId xmlns:a16="http://schemas.microsoft.com/office/drawing/2014/main" val="2091956516"/>
                    </a:ext>
                  </a:extLst>
                </a:gridCol>
              </a:tblGrid>
              <a:tr h="779522">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Variable Costs</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Jan</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Calibri" panose="020F0502020204030204" pitchFamily="34" charset="0"/>
                        </a:rPr>
                        <a:t>Feb</a:t>
                      </a:r>
                      <a:endParaRPr lang="en-GB" sz="2200" b="0" i="0" u="none" strike="noStrike" dirty="0">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Apr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May</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June</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1363295777"/>
                  </a:ext>
                </a:extLst>
              </a:tr>
              <a:tr h="413762">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panose="020F0502020204030204" pitchFamily="34" charset="0"/>
                        </a:rPr>
                        <a:t>Electricity</a:t>
                      </a:r>
                      <a:endParaRPr lang="en-GB" sz="2200" b="0" i="0" u="none" strike="noStrike">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400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500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700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700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750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115191722"/>
                  </a:ext>
                </a:extLst>
              </a:tr>
              <a:tr h="779522">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panose="020F0502020204030204" pitchFamily="34" charset="0"/>
                        </a:rPr>
                        <a:t>Raw materials</a:t>
                      </a:r>
                      <a:endParaRPr lang="en-GB" sz="2200" b="0" i="0" u="none" strike="noStrike">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£400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600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650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800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800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1000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29915193"/>
                  </a:ext>
                </a:extLst>
              </a:tr>
              <a:tr h="779522">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panose="020F0502020204030204" pitchFamily="34" charset="0"/>
                        </a:rPr>
                        <a:t>hourly paid Emp</a:t>
                      </a:r>
                      <a:endParaRPr lang="en-GB" sz="2200" b="0" i="0" u="none" strike="noStrike">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500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500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600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600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700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682338931"/>
                  </a:ext>
                </a:extLst>
              </a:tr>
              <a:tr h="779522">
                <a:tc>
                  <a:txBody>
                    <a:bodyPr/>
                    <a:lstStyle/>
                    <a:p>
                      <a:pPr algn="l" rtl="0" fontAlgn="ctr">
                        <a:spcBef>
                          <a:spcPts val="0"/>
                        </a:spcBef>
                        <a:spcAft>
                          <a:spcPts val="0"/>
                        </a:spcAft>
                      </a:pPr>
                      <a:r>
                        <a:rPr lang="en-GB" sz="2400" b="0" i="0" u="none" strike="noStrike" dirty="0">
                          <a:solidFill>
                            <a:srgbClr val="000000"/>
                          </a:solidFill>
                          <a:effectLst/>
                          <a:highlight>
                            <a:srgbClr val="FFFF00"/>
                          </a:highlight>
                          <a:latin typeface="Calibri" panose="020F0502020204030204" pitchFamily="34" charset="0"/>
                        </a:rPr>
                        <a:t>Total Var cost</a:t>
                      </a:r>
                      <a:endParaRPr lang="en-GB" sz="2200" b="0" i="0" u="none" strike="noStrike" dirty="0">
                        <a:effectLst/>
                        <a:highlight>
                          <a:srgbClr val="FFFF00"/>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£700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£1,500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£1,650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£2,100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£2,100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£2,450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153831962"/>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B48ED22E-60CB-C575-C560-F579BE600A27}"/>
              </a:ext>
            </a:extLst>
          </p:cNvPr>
          <p:cNvSpPr txBox="1"/>
          <p:nvPr/>
        </p:nvSpPr>
        <p:spPr>
          <a:xfrm>
            <a:off x="1046746" y="586822"/>
            <a:ext cx="3560252" cy="16459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700" b="1" i="0" u="none" strike="noStrike" kern="1200" dirty="0">
                <a:solidFill>
                  <a:schemeClr val="tx1"/>
                </a:solidFill>
                <a:effectLst/>
                <a:latin typeface="+mj-lt"/>
                <a:ea typeface="+mj-ea"/>
                <a:cs typeface="+mj-cs"/>
              </a:rPr>
              <a:t>Investment capital needed = £25000</a:t>
            </a:r>
            <a:r>
              <a:rPr lang="en-US" sz="2700" kern="1200" dirty="0">
                <a:solidFill>
                  <a:schemeClr val="tx1"/>
                </a:solidFill>
                <a:latin typeface="+mj-lt"/>
                <a:ea typeface="+mj-ea"/>
                <a:cs typeface="+mj-cs"/>
              </a:rPr>
              <a:t>                  </a:t>
            </a:r>
            <a:r>
              <a:rPr lang="en-US" sz="2700" b="0" i="0" u="none" strike="noStrike" kern="1200" dirty="0">
                <a:solidFill>
                  <a:schemeClr val="tx1"/>
                </a:solidFill>
                <a:effectLst/>
                <a:latin typeface="+mj-lt"/>
                <a:ea typeface="+mj-ea"/>
                <a:cs typeface="+mj-cs"/>
              </a:rPr>
              <a:t>('£18000 + £3250 + £2550 + £1200)</a:t>
            </a:r>
            <a:r>
              <a:rPr lang="en-US" sz="2700" kern="1200" dirty="0">
                <a:solidFill>
                  <a:schemeClr val="tx1"/>
                </a:solidFill>
                <a:latin typeface="+mj-lt"/>
                <a:ea typeface="+mj-ea"/>
                <a:cs typeface="+mj-cs"/>
              </a:rPr>
              <a:t> </a:t>
            </a:r>
          </a:p>
        </p:txBody>
      </p:sp>
      <p:sp>
        <p:nvSpPr>
          <p:cNvPr id="22" name="Rectangle 21">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4" name="Rectangle 23">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 name="TextBox 7">
            <a:extLst>
              <a:ext uri="{FF2B5EF4-FFF2-40B4-BE49-F238E27FC236}">
                <a16:creationId xmlns:a16="http://schemas.microsoft.com/office/drawing/2014/main" id="{C895F13B-A6A0-47E2-82A6-F316CAD0016A}"/>
              </a:ext>
            </a:extLst>
          </p:cNvPr>
          <p:cNvSpPr txBox="1"/>
          <p:nvPr/>
        </p:nvSpPr>
        <p:spPr>
          <a:xfrm>
            <a:off x="5351164" y="586822"/>
            <a:ext cx="6002636" cy="164592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a:effectLst/>
                <a:highlight>
                  <a:srgbClr val="FFFF00"/>
                </a:highlight>
              </a:rPr>
              <a:t>Investment needed</a:t>
            </a:r>
            <a:r>
              <a:rPr lang="en-US">
                <a:effectLst/>
              </a:rPr>
              <a:t> = </a:t>
            </a:r>
            <a:r>
              <a:rPr lang="en-US">
                <a:effectLst/>
                <a:highlight>
                  <a:srgbClr val="00FFFF"/>
                </a:highlight>
              </a:rPr>
              <a:t>Total Startup Cost</a:t>
            </a:r>
            <a:r>
              <a:rPr lang="en-US">
                <a:effectLst/>
              </a:rPr>
              <a:t> + (</a:t>
            </a:r>
            <a:r>
              <a:rPr lang="en-US">
                <a:effectLst/>
                <a:highlight>
                  <a:srgbClr val="00FF00"/>
                </a:highlight>
              </a:rPr>
              <a:t>Operational Cost</a:t>
            </a:r>
            <a:r>
              <a:rPr lang="en-US">
                <a:effectLst/>
              </a:rPr>
              <a:t>– </a:t>
            </a:r>
            <a:r>
              <a:rPr lang="en-US">
                <a:effectLst/>
                <a:highlight>
                  <a:srgbClr val="FF00FF"/>
                </a:highlight>
              </a:rPr>
              <a:t>Revenue</a:t>
            </a:r>
            <a:r>
              <a:rPr lang="en-US">
                <a:effectLst/>
              </a:rPr>
              <a:t>  up to the break-even point)</a:t>
            </a:r>
          </a:p>
          <a:p>
            <a:pPr indent="-228600">
              <a:lnSpc>
                <a:spcPct val="90000"/>
              </a:lnSpc>
              <a:spcAft>
                <a:spcPts val="600"/>
              </a:spcAft>
              <a:buFont typeface="Arial" panose="020B0604020202020204" pitchFamily="34" charset="0"/>
              <a:buChar char="•"/>
            </a:pPr>
            <a:endParaRPr lang="en-US"/>
          </a:p>
        </p:txBody>
      </p:sp>
      <p:graphicFrame>
        <p:nvGraphicFramePr>
          <p:cNvPr id="2" name="Table 1">
            <a:extLst>
              <a:ext uri="{FF2B5EF4-FFF2-40B4-BE49-F238E27FC236}">
                <a16:creationId xmlns:a16="http://schemas.microsoft.com/office/drawing/2014/main" id="{D04AD649-0792-F38F-C2A2-40D5A28659C8}"/>
              </a:ext>
            </a:extLst>
          </p:cNvPr>
          <p:cNvGraphicFramePr>
            <a:graphicFrameLocks noGrp="1"/>
          </p:cNvGraphicFramePr>
          <p:nvPr>
            <p:extLst>
              <p:ext uri="{D42A27DB-BD31-4B8C-83A1-F6EECF244321}">
                <p14:modId xmlns:p14="http://schemas.microsoft.com/office/powerpoint/2010/main" val="2795688917"/>
              </p:ext>
            </p:extLst>
          </p:nvPr>
        </p:nvGraphicFramePr>
        <p:xfrm>
          <a:off x="557784" y="2738173"/>
          <a:ext cx="11164825" cy="3475632"/>
        </p:xfrm>
        <a:graphic>
          <a:graphicData uri="http://schemas.openxmlformats.org/drawingml/2006/table">
            <a:tbl>
              <a:tblPr>
                <a:noFill/>
              </a:tblPr>
              <a:tblGrid>
                <a:gridCol w="2347969">
                  <a:extLst>
                    <a:ext uri="{9D8B030D-6E8A-4147-A177-3AD203B41FA5}">
                      <a16:colId xmlns:a16="http://schemas.microsoft.com/office/drawing/2014/main" val="2074233675"/>
                    </a:ext>
                  </a:extLst>
                </a:gridCol>
                <a:gridCol w="1469476">
                  <a:extLst>
                    <a:ext uri="{9D8B030D-6E8A-4147-A177-3AD203B41FA5}">
                      <a16:colId xmlns:a16="http://schemas.microsoft.com/office/drawing/2014/main" val="2947259924"/>
                    </a:ext>
                  </a:extLst>
                </a:gridCol>
                <a:gridCol w="1469476">
                  <a:extLst>
                    <a:ext uri="{9D8B030D-6E8A-4147-A177-3AD203B41FA5}">
                      <a16:colId xmlns:a16="http://schemas.microsoft.com/office/drawing/2014/main" val="1021851865"/>
                    </a:ext>
                  </a:extLst>
                </a:gridCol>
                <a:gridCol w="1469476">
                  <a:extLst>
                    <a:ext uri="{9D8B030D-6E8A-4147-A177-3AD203B41FA5}">
                      <a16:colId xmlns:a16="http://schemas.microsoft.com/office/drawing/2014/main" val="578838114"/>
                    </a:ext>
                  </a:extLst>
                </a:gridCol>
                <a:gridCol w="1469476">
                  <a:extLst>
                    <a:ext uri="{9D8B030D-6E8A-4147-A177-3AD203B41FA5}">
                      <a16:colId xmlns:a16="http://schemas.microsoft.com/office/drawing/2014/main" val="120657422"/>
                    </a:ext>
                  </a:extLst>
                </a:gridCol>
                <a:gridCol w="1469476">
                  <a:extLst>
                    <a:ext uri="{9D8B030D-6E8A-4147-A177-3AD203B41FA5}">
                      <a16:colId xmlns:a16="http://schemas.microsoft.com/office/drawing/2014/main" val="57401893"/>
                    </a:ext>
                  </a:extLst>
                </a:gridCol>
                <a:gridCol w="1469476">
                  <a:extLst>
                    <a:ext uri="{9D8B030D-6E8A-4147-A177-3AD203B41FA5}">
                      <a16:colId xmlns:a16="http://schemas.microsoft.com/office/drawing/2014/main" val="1260269710"/>
                    </a:ext>
                  </a:extLst>
                </a:gridCol>
              </a:tblGrid>
              <a:tr h="579272">
                <a:tc>
                  <a:txBody>
                    <a:bodyPr/>
                    <a:lstStyle/>
                    <a:p>
                      <a:pPr>
                        <a:buNone/>
                      </a:pPr>
                      <a:r>
                        <a:rPr lang="en-GB" sz="2200" b="1" cap="none" spc="0">
                          <a:solidFill>
                            <a:schemeClr val="tx1"/>
                          </a:solidFill>
                        </a:rPr>
                        <a:t>Category</a:t>
                      </a:r>
                      <a:endParaRPr lang="en-GB" sz="2200" cap="none" spc="0">
                        <a:solidFill>
                          <a:schemeClr val="tx1"/>
                        </a:solidFill>
                      </a:endParaRPr>
                    </a:p>
                  </a:txBody>
                  <a:tcPr marL="0" marR="170374" marT="85187" marB="85187"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tc>
                  <a:txBody>
                    <a:bodyPr/>
                    <a:lstStyle/>
                    <a:p>
                      <a:pPr>
                        <a:buNone/>
                      </a:pPr>
                      <a:r>
                        <a:rPr lang="en-GB" sz="2200" b="1" cap="none" spc="0">
                          <a:solidFill>
                            <a:schemeClr val="tx1"/>
                          </a:solidFill>
                        </a:rPr>
                        <a:t>Month 1</a:t>
                      </a:r>
                      <a:endParaRPr lang="en-GB" sz="2200" cap="none" spc="0">
                        <a:solidFill>
                          <a:schemeClr val="tx1"/>
                        </a:solidFill>
                      </a:endParaRPr>
                    </a:p>
                  </a:txBody>
                  <a:tcPr marL="0" marR="170374" marT="85187" marB="85187"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tc>
                  <a:txBody>
                    <a:bodyPr/>
                    <a:lstStyle/>
                    <a:p>
                      <a:pPr>
                        <a:buNone/>
                      </a:pPr>
                      <a:r>
                        <a:rPr lang="en-GB" sz="2200" b="1" cap="none" spc="0">
                          <a:solidFill>
                            <a:schemeClr val="tx1"/>
                          </a:solidFill>
                        </a:rPr>
                        <a:t>Month 2</a:t>
                      </a:r>
                      <a:endParaRPr lang="en-GB" sz="2200" cap="none" spc="0">
                        <a:solidFill>
                          <a:schemeClr val="tx1"/>
                        </a:solidFill>
                      </a:endParaRPr>
                    </a:p>
                  </a:txBody>
                  <a:tcPr marL="0" marR="170374" marT="85187" marB="85187"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tc>
                  <a:txBody>
                    <a:bodyPr/>
                    <a:lstStyle/>
                    <a:p>
                      <a:pPr>
                        <a:buNone/>
                      </a:pPr>
                      <a:r>
                        <a:rPr lang="en-GB" sz="2200" b="1" cap="none" spc="0">
                          <a:solidFill>
                            <a:schemeClr val="tx1"/>
                          </a:solidFill>
                        </a:rPr>
                        <a:t>Month 3</a:t>
                      </a:r>
                      <a:endParaRPr lang="en-GB" sz="2200" cap="none" spc="0">
                        <a:solidFill>
                          <a:schemeClr val="tx1"/>
                        </a:solidFill>
                      </a:endParaRPr>
                    </a:p>
                  </a:txBody>
                  <a:tcPr marL="0" marR="170374" marT="85187" marB="85187"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tc>
                  <a:txBody>
                    <a:bodyPr/>
                    <a:lstStyle/>
                    <a:p>
                      <a:pPr>
                        <a:buNone/>
                      </a:pPr>
                      <a:r>
                        <a:rPr lang="en-GB" sz="2200" b="1" cap="none" spc="0">
                          <a:solidFill>
                            <a:schemeClr val="tx1"/>
                          </a:solidFill>
                        </a:rPr>
                        <a:t>Month 4</a:t>
                      </a:r>
                      <a:endParaRPr lang="en-GB" sz="2200" cap="none" spc="0">
                        <a:solidFill>
                          <a:schemeClr val="tx1"/>
                        </a:solidFill>
                      </a:endParaRPr>
                    </a:p>
                  </a:txBody>
                  <a:tcPr marL="0" marR="170374" marT="85187" marB="85187"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tc>
                  <a:txBody>
                    <a:bodyPr/>
                    <a:lstStyle/>
                    <a:p>
                      <a:pPr>
                        <a:buNone/>
                      </a:pPr>
                      <a:r>
                        <a:rPr lang="en-GB" sz="2200" b="1" cap="none" spc="0">
                          <a:solidFill>
                            <a:schemeClr val="tx1"/>
                          </a:solidFill>
                        </a:rPr>
                        <a:t>Month 5</a:t>
                      </a:r>
                      <a:endParaRPr lang="en-GB" sz="2200" cap="none" spc="0">
                        <a:solidFill>
                          <a:schemeClr val="tx1"/>
                        </a:solidFill>
                      </a:endParaRPr>
                    </a:p>
                  </a:txBody>
                  <a:tcPr marL="0" marR="170374" marT="85187" marB="85187"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tc>
                  <a:txBody>
                    <a:bodyPr/>
                    <a:lstStyle/>
                    <a:p>
                      <a:pPr>
                        <a:buNone/>
                      </a:pPr>
                      <a:r>
                        <a:rPr lang="en-GB" sz="2200" b="1" cap="none" spc="0">
                          <a:solidFill>
                            <a:schemeClr val="tx1"/>
                          </a:solidFill>
                        </a:rPr>
                        <a:t>Month 6</a:t>
                      </a:r>
                      <a:endParaRPr lang="en-GB" sz="2200" cap="none" spc="0">
                        <a:solidFill>
                          <a:schemeClr val="tx1"/>
                        </a:solidFill>
                      </a:endParaRPr>
                    </a:p>
                  </a:txBody>
                  <a:tcPr marL="0" marR="170374" marT="85187" marB="85187"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extLst>
                  <a:ext uri="{0D108BD9-81ED-4DB2-BD59-A6C34878D82A}">
                    <a16:rowId xmlns:a16="http://schemas.microsoft.com/office/drawing/2014/main" val="4141004283"/>
                  </a:ext>
                </a:extLst>
              </a:tr>
              <a:tr h="579272">
                <a:tc>
                  <a:txBody>
                    <a:bodyPr/>
                    <a:lstStyle/>
                    <a:p>
                      <a:pPr>
                        <a:buNone/>
                      </a:pPr>
                      <a:r>
                        <a:rPr lang="en-GB" sz="2200" b="1" cap="none" spc="0">
                          <a:solidFill>
                            <a:schemeClr val="tx1"/>
                          </a:solidFill>
                        </a:rPr>
                        <a:t>Fixed Costs</a:t>
                      </a:r>
                      <a:endParaRPr lang="en-GB" sz="2200" cap="none" spc="0">
                        <a:solidFill>
                          <a:schemeClr val="tx1"/>
                        </a:solidFill>
                      </a:endParaRP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cap="none" spc="0">
                          <a:solidFill>
                            <a:schemeClr val="tx1"/>
                          </a:solidFill>
                        </a:rPr>
                        <a:t>£900</a:t>
                      </a: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cap="none" spc="0">
                          <a:solidFill>
                            <a:schemeClr val="tx1"/>
                          </a:solidFill>
                        </a:rPr>
                        <a:t>£900</a:t>
                      </a: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cap="none" spc="0">
                          <a:solidFill>
                            <a:schemeClr val="tx1"/>
                          </a:solidFill>
                        </a:rPr>
                        <a:t>£900</a:t>
                      </a: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cap="none" spc="0">
                          <a:solidFill>
                            <a:schemeClr val="tx1"/>
                          </a:solidFill>
                        </a:rPr>
                        <a:t>£900</a:t>
                      </a: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cap="none" spc="0">
                          <a:solidFill>
                            <a:schemeClr val="tx1"/>
                          </a:solidFill>
                        </a:rPr>
                        <a:t>£900</a:t>
                      </a: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cap="none" spc="0">
                          <a:solidFill>
                            <a:schemeClr val="tx1"/>
                          </a:solidFill>
                        </a:rPr>
                        <a:t>£900</a:t>
                      </a: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789227550"/>
                  </a:ext>
                </a:extLst>
              </a:tr>
              <a:tr h="579272">
                <a:tc>
                  <a:txBody>
                    <a:bodyPr/>
                    <a:lstStyle/>
                    <a:p>
                      <a:pPr>
                        <a:buNone/>
                      </a:pPr>
                      <a:r>
                        <a:rPr lang="en-GB" sz="2200" b="1" cap="none" spc="0">
                          <a:solidFill>
                            <a:schemeClr val="tx1"/>
                          </a:solidFill>
                        </a:rPr>
                        <a:t>Variable Costs</a:t>
                      </a:r>
                      <a:endParaRPr lang="en-GB" sz="2200" cap="none" spc="0">
                        <a:solidFill>
                          <a:schemeClr val="tx1"/>
                        </a:solidFill>
                      </a:endParaRP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cap="none" spc="0">
                          <a:solidFill>
                            <a:schemeClr val="tx1"/>
                          </a:solidFill>
                        </a:rPr>
                        <a:t>£400</a:t>
                      </a: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cap="none" spc="0">
                          <a:solidFill>
                            <a:schemeClr val="tx1"/>
                          </a:solidFill>
                        </a:rPr>
                        <a:t>£500</a:t>
                      </a: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cap="none" spc="0">
                          <a:solidFill>
                            <a:schemeClr val="tx1"/>
                          </a:solidFill>
                        </a:rPr>
                        <a:t>£600</a:t>
                      </a: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cap="none" spc="0">
                          <a:solidFill>
                            <a:schemeClr val="tx1"/>
                          </a:solidFill>
                        </a:rPr>
                        <a:t>£700</a:t>
                      </a: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cap="none" spc="0">
                          <a:solidFill>
                            <a:schemeClr val="tx1"/>
                          </a:solidFill>
                        </a:rPr>
                        <a:t>£700</a:t>
                      </a: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cap="none" spc="0">
                          <a:solidFill>
                            <a:schemeClr val="tx1"/>
                          </a:solidFill>
                        </a:rPr>
                        <a:t>£800</a:t>
                      </a: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378443895"/>
                  </a:ext>
                </a:extLst>
              </a:tr>
              <a:tr h="579272">
                <a:tc>
                  <a:txBody>
                    <a:bodyPr/>
                    <a:lstStyle/>
                    <a:p>
                      <a:pPr>
                        <a:buNone/>
                      </a:pPr>
                      <a:r>
                        <a:rPr lang="en-GB" sz="2200" b="1" cap="none" spc="0">
                          <a:solidFill>
                            <a:schemeClr val="tx1"/>
                          </a:solidFill>
                        </a:rPr>
                        <a:t>Total Costs</a:t>
                      </a:r>
                      <a:endParaRPr lang="en-GB" sz="2200" cap="none" spc="0">
                        <a:solidFill>
                          <a:schemeClr val="tx1"/>
                        </a:solidFill>
                      </a:endParaRP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b="1" cap="none" spc="0">
                          <a:solidFill>
                            <a:schemeClr val="tx1"/>
                          </a:solidFill>
                        </a:rPr>
                        <a:t>£1,300</a:t>
                      </a:r>
                      <a:endParaRPr lang="en-GB" sz="2200" cap="none" spc="0">
                        <a:solidFill>
                          <a:schemeClr val="tx1"/>
                        </a:solidFill>
                      </a:endParaRP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b="1" cap="none" spc="0">
                          <a:solidFill>
                            <a:schemeClr val="tx1"/>
                          </a:solidFill>
                        </a:rPr>
                        <a:t>£1,400</a:t>
                      </a:r>
                      <a:endParaRPr lang="en-GB" sz="2200" cap="none" spc="0">
                        <a:solidFill>
                          <a:schemeClr val="tx1"/>
                        </a:solidFill>
                      </a:endParaRP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b="1" cap="none" spc="0">
                          <a:solidFill>
                            <a:schemeClr val="tx1"/>
                          </a:solidFill>
                        </a:rPr>
                        <a:t>£1,500</a:t>
                      </a:r>
                      <a:endParaRPr lang="en-GB" sz="2200" cap="none" spc="0">
                        <a:solidFill>
                          <a:schemeClr val="tx1"/>
                        </a:solidFill>
                      </a:endParaRP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b="1" cap="none" spc="0">
                          <a:solidFill>
                            <a:schemeClr val="tx1"/>
                          </a:solidFill>
                        </a:rPr>
                        <a:t>£1,600</a:t>
                      </a:r>
                      <a:endParaRPr lang="en-GB" sz="2200" cap="none" spc="0">
                        <a:solidFill>
                          <a:schemeClr val="tx1"/>
                        </a:solidFill>
                      </a:endParaRP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b="1" cap="none" spc="0">
                          <a:solidFill>
                            <a:schemeClr val="tx1"/>
                          </a:solidFill>
                        </a:rPr>
                        <a:t>£1,600</a:t>
                      </a:r>
                      <a:endParaRPr lang="en-GB" sz="2200" cap="none" spc="0">
                        <a:solidFill>
                          <a:schemeClr val="tx1"/>
                        </a:solidFill>
                      </a:endParaRP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b="1" cap="none" spc="0">
                          <a:solidFill>
                            <a:schemeClr val="tx1"/>
                          </a:solidFill>
                        </a:rPr>
                        <a:t>£1,700</a:t>
                      </a:r>
                      <a:endParaRPr lang="en-GB" sz="2200" cap="none" spc="0">
                        <a:solidFill>
                          <a:schemeClr val="tx1"/>
                        </a:solidFill>
                      </a:endParaRP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470354420"/>
                  </a:ext>
                </a:extLst>
              </a:tr>
              <a:tr h="579272">
                <a:tc>
                  <a:txBody>
                    <a:bodyPr/>
                    <a:lstStyle/>
                    <a:p>
                      <a:pPr>
                        <a:buNone/>
                      </a:pPr>
                      <a:r>
                        <a:rPr lang="en-GB" sz="2200" b="1" cap="none" spc="0">
                          <a:solidFill>
                            <a:schemeClr val="tx1"/>
                          </a:solidFill>
                        </a:rPr>
                        <a:t>Revenue</a:t>
                      </a:r>
                      <a:endParaRPr lang="en-GB" sz="2200" cap="none" spc="0">
                        <a:solidFill>
                          <a:schemeClr val="tx1"/>
                        </a:solidFill>
                      </a:endParaRP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cap="none" spc="0">
                          <a:solidFill>
                            <a:schemeClr val="tx1"/>
                          </a:solidFill>
                        </a:rPr>
                        <a:t>£2,500</a:t>
                      </a: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cap="none" spc="0">
                          <a:solidFill>
                            <a:schemeClr val="tx1"/>
                          </a:solidFill>
                        </a:rPr>
                        <a:t>£2,500</a:t>
                      </a: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cap="none" spc="0">
                          <a:solidFill>
                            <a:schemeClr val="tx1"/>
                          </a:solidFill>
                        </a:rPr>
                        <a:t>£3,000</a:t>
                      </a: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cap="none" spc="0">
                          <a:solidFill>
                            <a:schemeClr val="tx1"/>
                          </a:solidFill>
                        </a:rPr>
                        <a:t>£4,500</a:t>
                      </a: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cap="none" spc="0">
                          <a:solidFill>
                            <a:schemeClr val="tx1"/>
                          </a:solidFill>
                        </a:rPr>
                        <a:t>£4,500</a:t>
                      </a: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cap="none" spc="0">
                          <a:solidFill>
                            <a:schemeClr val="tx1"/>
                          </a:solidFill>
                        </a:rPr>
                        <a:t>£5,000</a:t>
                      </a: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685751419"/>
                  </a:ext>
                </a:extLst>
              </a:tr>
              <a:tr h="579272">
                <a:tc>
                  <a:txBody>
                    <a:bodyPr/>
                    <a:lstStyle/>
                    <a:p>
                      <a:pPr>
                        <a:buNone/>
                      </a:pPr>
                      <a:r>
                        <a:rPr lang="en-GB" sz="2200" b="1" cap="none" spc="0">
                          <a:solidFill>
                            <a:schemeClr val="tx1"/>
                          </a:solidFill>
                        </a:rPr>
                        <a:t>Profit/Loss</a:t>
                      </a:r>
                      <a:endParaRPr lang="en-GB" sz="2200" cap="none" spc="0">
                        <a:solidFill>
                          <a:schemeClr val="tx1"/>
                        </a:solidFill>
                      </a:endParaRP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b="1" cap="none" spc="0">
                          <a:solidFill>
                            <a:schemeClr val="tx1"/>
                          </a:solidFill>
                        </a:rPr>
                        <a:t>£1,200</a:t>
                      </a:r>
                      <a:endParaRPr lang="en-GB" sz="2200" cap="none" spc="0">
                        <a:solidFill>
                          <a:schemeClr val="tx1"/>
                        </a:solidFill>
                      </a:endParaRP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b="1" cap="none" spc="0">
                          <a:solidFill>
                            <a:schemeClr val="tx1"/>
                          </a:solidFill>
                        </a:rPr>
                        <a:t>£1,100</a:t>
                      </a:r>
                      <a:endParaRPr lang="en-GB" sz="2200" cap="none" spc="0">
                        <a:solidFill>
                          <a:schemeClr val="tx1"/>
                        </a:solidFill>
                      </a:endParaRP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b="1" cap="none" spc="0">
                          <a:solidFill>
                            <a:schemeClr val="tx1"/>
                          </a:solidFill>
                        </a:rPr>
                        <a:t>£1,500</a:t>
                      </a:r>
                      <a:endParaRPr lang="en-GB" sz="2200" cap="none" spc="0">
                        <a:solidFill>
                          <a:schemeClr val="tx1"/>
                        </a:solidFill>
                      </a:endParaRP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b="1" cap="none" spc="0">
                          <a:solidFill>
                            <a:schemeClr val="tx1"/>
                          </a:solidFill>
                        </a:rPr>
                        <a:t>£2,900</a:t>
                      </a:r>
                      <a:endParaRPr lang="en-GB" sz="2200" cap="none" spc="0">
                        <a:solidFill>
                          <a:schemeClr val="tx1"/>
                        </a:solidFill>
                      </a:endParaRP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b="1" cap="none" spc="0">
                          <a:solidFill>
                            <a:schemeClr val="tx1"/>
                          </a:solidFill>
                        </a:rPr>
                        <a:t>£2,900</a:t>
                      </a:r>
                      <a:endParaRPr lang="en-GB" sz="2200" cap="none" spc="0">
                        <a:solidFill>
                          <a:schemeClr val="tx1"/>
                        </a:solidFill>
                      </a:endParaRP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200" b="1" cap="none" spc="0">
                          <a:solidFill>
                            <a:schemeClr val="tx1"/>
                          </a:solidFill>
                        </a:rPr>
                        <a:t>£3,300</a:t>
                      </a:r>
                      <a:endParaRPr lang="en-GB" sz="2200" cap="none" spc="0">
                        <a:solidFill>
                          <a:schemeClr val="tx1"/>
                        </a:solidFill>
                      </a:endParaRPr>
                    </a:p>
                  </a:txBody>
                  <a:tcPr marL="0" marR="170374" marT="85187" marB="8518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230345340"/>
                  </a:ext>
                </a:extLst>
              </a:tr>
            </a:tbl>
          </a:graphicData>
        </a:graphic>
      </p:graphicFrame>
    </p:spTree>
    <p:extLst>
      <p:ext uri="{BB962C8B-B14F-4D97-AF65-F5344CB8AC3E}">
        <p14:creationId xmlns:p14="http://schemas.microsoft.com/office/powerpoint/2010/main" val="3301533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28b5aeebbea3ce564dc77465a98cc9cb">
  <xsd:schema xmlns:xsd="http://www.w3.org/2001/XMLSchema" xmlns:xs="http://www.w3.org/2001/XMLSchema" xmlns:p="http://schemas.microsoft.com/office/2006/metadata/properties" xmlns:ns3="b4f9f7ee-5770-4a14-8925-17f3d16e50b7" targetNamespace="http://schemas.microsoft.com/office/2006/metadata/properties" ma:root="true" ma:fieldsID="4f4e2d40abb23655ed8cbc4c8e8c485b" ns3:_="">
    <xsd:import namespace="b4f9f7ee-5770-4a14-8925-17f3d16e50b7"/>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F2E93A12-8611-4D46-9E72-5201E120E7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4BF2E27-F0D0-4EA3-A8A3-0082B42E5497}">
  <ds:schemaRefs>
    <ds:schemaRef ds:uri="http://schemas.microsoft.com/sharepoint/v3/contenttype/forms"/>
  </ds:schemaRefs>
</ds:datastoreItem>
</file>

<file path=customXml/itemProps3.xml><?xml version="1.0" encoding="utf-8"?>
<ds:datastoreItem xmlns:ds="http://schemas.openxmlformats.org/officeDocument/2006/customXml" ds:itemID="{58316A64-084D-4ED2-9B59-567462314533}">
  <ds:schemaRefs>
    <ds:schemaRef ds:uri="http://schemas.microsoft.com/office/2006/metadata/properties"/>
    <ds:schemaRef ds:uri="http://schemas.microsoft.com/office/infopath/2007/PartnerControls"/>
    <ds:schemaRef ds:uri="b4f9f7ee-5770-4a14-8925-17f3d16e50b7"/>
  </ds:schemaRefs>
</ds:datastoreItem>
</file>

<file path=docProps/app.xml><?xml version="1.0" encoding="utf-8"?>
<Properties xmlns="http://schemas.openxmlformats.org/officeDocument/2006/extended-properties" xmlns:vt="http://schemas.openxmlformats.org/officeDocument/2006/docPropsVTypes">
  <TotalTime>10969</TotalTime>
  <Words>2428</Words>
  <Application>Microsoft Office PowerPoint</Application>
  <PresentationFormat>Widescreen</PresentationFormat>
  <Paragraphs>279</Paragraphs>
  <Slides>13</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Meiryo</vt:lpstr>
      <vt:lpstr>Aptos</vt:lpstr>
      <vt:lpstr>Arial</vt:lpstr>
      <vt:lpstr>Calibri</vt:lpstr>
      <vt:lpstr>Calibri Light</vt:lpstr>
      <vt:lpstr>Söhne</vt:lpstr>
      <vt:lpstr>Office Theme</vt:lpstr>
      <vt:lpstr>Assessment Task 2</vt:lpstr>
      <vt:lpstr>Business Plan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leon hughes</cp:lastModifiedBy>
  <cp:revision>53</cp:revision>
  <dcterms:created xsi:type="dcterms:W3CDTF">2023-07-31T07:37:43Z</dcterms:created>
  <dcterms:modified xsi:type="dcterms:W3CDTF">2026-08-02T21:59:23Z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