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74"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1BDA4A-64BD-48C8-85A7-B9D96B5E3774}" v="82" dt="2026-04-21T23:10:36.8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46" autoAdjust="0"/>
    <p:restoredTop sz="79659" autoAdjust="0"/>
  </p:normalViewPr>
  <p:slideViewPr>
    <p:cSldViewPr snapToGrid="0">
      <p:cViewPr varScale="1">
        <p:scale>
          <a:sx n="50" d="100"/>
          <a:sy n="50" d="100"/>
        </p:scale>
        <p:origin x="1220" y="40"/>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BA4107-C3A9-48CB-AD50-6140065881DB}" type="datetimeFigureOut">
              <a:rPr lang="en-GB" smtClean="0"/>
              <a:t>21/04/2026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DA23FF-EF37-4F86-9125-0986A58FEAB8}" type="slidenum">
              <a:rPr lang="en-GB" smtClean="0"/>
              <a:t>‹#›</a:t>
            </a:fld>
            <a:endParaRPr lang="en-GB"/>
          </a:p>
        </p:txBody>
      </p:sp>
    </p:spTree>
    <p:extLst>
      <p:ext uri="{BB962C8B-B14F-4D97-AF65-F5344CB8AC3E}">
        <p14:creationId xmlns:p14="http://schemas.microsoft.com/office/powerpoint/2010/main" val="336857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CDA23FF-EF37-4F86-9125-0986A58FEAB8}" type="slidenum">
              <a:rPr lang="en-GB" smtClean="0"/>
              <a:t>2</a:t>
            </a:fld>
            <a:endParaRPr lang="en-GB"/>
          </a:p>
        </p:txBody>
      </p:sp>
    </p:spTree>
    <p:extLst>
      <p:ext uri="{BB962C8B-B14F-4D97-AF65-F5344CB8AC3E}">
        <p14:creationId xmlns:p14="http://schemas.microsoft.com/office/powerpoint/2010/main" val="2817711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The principal causes of death on the planet and even in developed states, as is the case with the UK. The cause of these conditions is frequently type 2 diabetes: a severe predisposing condition of heart disease and stroke. Today, we will listen to this correlation of diabetes with the cardiovascular system (Shang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 It will also show the role of lifestyle choices in the development of the disease, and how the number of complications can be minimised by carefully managing the quality of care offered to patients in the long-run.</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CDA23FF-EF37-4F86-9125-0986A58FEAB8}" type="slidenum">
              <a:rPr lang="en-GB" smtClean="0"/>
              <a:t>4</a:t>
            </a:fld>
            <a:endParaRPr lang="en-GB"/>
          </a:p>
        </p:txBody>
      </p:sp>
    </p:spTree>
    <p:extLst>
      <p:ext uri="{BB962C8B-B14F-4D97-AF65-F5344CB8AC3E}">
        <p14:creationId xmlns:p14="http://schemas.microsoft.com/office/powerpoint/2010/main" val="2136039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case study is of a fictitious patient, John Smith, a 55-year-old patient with Type 2 diabetes. He is also an active smoker who lives an inactive lifestyle and eats a high amount of processed sugars and other fats. Such activities are major contributors that contributed to his situation. Moreover, he lacks physical activity and eats unhealthy food, exposing him to heart disease (Cuthbertson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2026). The level of awareness regarding these factors will assist the medical personnel in creating a personal care program that will be adjusted to his needs and health risks.</a:t>
            </a:r>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5</a:t>
            </a:fld>
            <a:endParaRPr lang="en-GB"/>
          </a:p>
        </p:txBody>
      </p:sp>
    </p:spTree>
    <p:extLst>
      <p:ext uri="{BB962C8B-B14F-4D97-AF65-F5344CB8AC3E}">
        <p14:creationId xmlns:p14="http://schemas.microsoft.com/office/powerpoint/2010/main" val="2520835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type 2 is a metabolic and chronic disorder which is typified by excess glucose in the blood. It is observed in cases where the body lacks an insulin-resistant condition or in cases where the body is unable to produce insulin. This ends up causing permanent hyperglycaemia, and this is harmful to the blood vessels and organs. Atherosclerosis is also related to elevated glucose, which makes diabetes closely related to cardiovascular disease. When the disease is left untreated, it may develop into serious complications and may impact other organ systems (</a:t>
            </a:r>
            <a:r>
              <a:rPr lang="en-GB" sz="1200" kern="1200" dirty="0" err="1">
                <a:solidFill>
                  <a:schemeClr val="tx1"/>
                </a:solidFill>
                <a:effectLst/>
                <a:latin typeface="+mn-lt"/>
                <a:ea typeface="+mn-ea"/>
                <a:cs typeface="+mn-cs"/>
              </a:rPr>
              <a:t>McCrimmon</a:t>
            </a:r>
            <a:r>
              <a:rPr lang="en-GB" sz="1200" kern="1200" dirty="0">
                <a:solidFill>
                  <a:schemeClr val="tx1"/>
                </a:solidFill>
                <a:effectLst/>
                <a:latin typeface="+mn-lt"/>
                <a:ea typeface="+mn-ea"/>
                <a:cs typeface="+mn-cs"/>
              </a:rPr>
              <a:t>, 2022). In addition, the lifestyles, such as the inappropriate diet, the lack of physical activities and obesity, also affect the development of type 2 diabetes severely. To prevent complications and improve long-term health outcomes, it is necessary to diagnose and monitor it in time and treat it with medication and lifestyle changes.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6</a:t>
            </a:fld>
            <a:endParaRPr lang="en-GB"/>
          </a:p>
        </p:txBody>
      </p:sp>
    </p:spTree>
    <p:extLst>
      <p:ext uri="{BB962C8B-B14F-4D97-AF65-F5344CB8AC3E}">
        <p14:creationId xmlns:p14="http://schemas.microsoft.com/office/powerpoint/2010/main" val="598947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1The </a:t>
            </a:r>
            <a:r>
              <a:rPr lang="en-GB" sz="1200" kern="1200" dirty="0">
                <a:solidFill>
                  <a:schemeClr val="tx1"/>
                </a:solidFill>
                <a:effectLst/>
                <a:latin typeface="+mn-lt"/>
                <a:ea typeface="+mn-ea"/>
                <a:cs typeface="+mn-cs"/>
              </a:rPr>
              <a:t>cardiovascular system comprises blood, blood vessels and the heart. The heart functions as a sort of muscular motor and pushes all the blood to all parts of the body. Through the arteries, it is taken to the tissues and pumped into the heart and drained into the veins to the heart. Waste, nutrients and gases (oxygen) are transferred through the tiniest structures that are known as capillaries. This process is extremely important in helping with cell functions and general homeostasis. It is also applied to check the body temperature, pH, and the immune system; it is also important in facilitating the transportation of white blood cells (Brown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Hormones and other essential nutrients are carried to the body's organs by the blood. The cardiovascular system is an important part of the operation of the body that ensures life and the harmonious functioning of organs.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7</a:t>
            </a:fld>
            <a:endParaRPr lang="en-GB"/>
          </a:p>
        </p:txBody>
      </p:sp>
    </p:spTree>
    <p:extLst>
      <p:ext uri="{BB962C8B-B14F-4D97-AF65-F5344CB8AC3E}">
        <p14:creationId xmlns:p14="http://schemas.microsoft.com/office/powerpoint/2010/main" val="3162165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Physiology of the cardiovascular system: Continuous blood reaching and delivering oxygen and nutrients, and removing waste materials. Insulin secreted by the pancreas stabilises the amount of glucose in the blood, permitting glucose to enter the cells. This is given to ensure that the cells have the energy needed to perform normal functions. The balance is very tightly regulated in a healthy person. Intervention with insulin functioning, however, can greatly impair the functionality of such a system and metabolism in general. Besides, there are other hormones, such as glucagon, which work in tandem with insulin in regulating the amount of glucose in the blood (Morgan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The cardiovascular system also assists in this regulation by transporting such hormones in an effective manner. Such an imbalance can lead to increased blood sugar levels, reduced energy consumption and overload of organ activity of the body, in particular, the heart, kidneys, blood vessels, and so on.</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8</a:t>
            </a:fld>
            <a:endParaRPr lang="en-GB"/>
          </a:p>
        </p:txBody>
      </p:sp>
    </p:spTree>
    <p:extLst>
      <p:ext uri="{BB962C8B-B14F-4D97-AF65-F5344CB8AC3E}">
        <p14:creationId xmlns:p14="http://schemas.microsoft.com/office/powerpoint/2010/main" val="3914506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Type 2 diabetes, the body cells become unresponsive to insulin, which causes the body to be incapable of encouraging the passage of glucose into the cells appropriately. This leads to the piling up of glucose in the blood. These chronic high blood glucose levels destroy the blood vessels instead of rendering them elastic and containing less plugging material. This could eventually result in heart-related illnesses such as coronary artery disease and stroke. Further, low blood circulation and oxygen levels in the body may lower the activity of body organs.  Moreover, elevated blood sugar with prolonged existence can cause inflammation and oxidative stress, augmenting the heightening of the vascularity (</a:t>
            </a:r>
            <a:r>
              <a:rPr lang="en-GB" sz="1200" kern="1200" dirty="0" err="1">
                <a:solidFill>
                  <a:schemeClr val="tx1"/>
                </a:solidFill>
                <a:effectLst/>
                <a:latin typeface="+mn-lt"/>
                <a:ea typeface="+mn-ea"/>
                <a:cs typeface="+mn-cs"/>
              </a:rPr>
              <a:t>Wuche</a:t>
            </a:r>
            <a:r>
              <a:rPr lang="en-GB" sz="1200" kern="1200" dirty="0">
                <a:solidFill>
                  <a:schemeClr val="tx1"/>
                </a:solidFill>
                <a:effectLst/>
                <a:latin typeface="+mn-lt"/>
                <a:ea typeface="+mn-ea"/>
                <a:cs typeface="+mn-cs"/>
              </a:rPr>
              <a:t>, 2022). There is also the possibility of nerve damage, neuropathy, which impacts sensation and functionality in extremities. In the absence of adequate management, such complications may drastically diminish the quality of life and increase the risk of the development of life-threatening health conditions in the long run.</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9</a:t>
            </a:fld>
            <a:endParaRPr lang="en-GB"/>
          </a:p>
        </p:txBody>
      </p:sp>
    </p:spTree>
    <p:extLst>
      <p:ext uri="{BB962C8B-B14F-4D97-AF65-F5344CB8AC3E}">
        <p14:creationId xmlns:p14="http://schemas.microsoft.com/office/powerpoint/2010/main" val="676711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Mostly, some life-threatening complications will be experienced unless one treats type 2 diabetes. Stroke and heart diseases Coronary heart disease and stroke are the two cardiovascular complications, and are the two commonest causes of death. The destruction of small blood vessels is caused by high blood sugar and induces kidney disease and damages the nerves. There is a possibility of pain and loss of sensation, especially in limbs. Secondly, there is also the risk of diabetes attacking the eyes, causing diabetic retinopathy and blindness (Wen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2022). In addition, such a lack of circulation would result in the occurrence of the risk of infection and slow wound healing, especially in the feet, which would cause an ulcer or even amputation. There is also the possibility of people being more fatigable and with less immunity. The health care systems can be a huge burden with the long-term complications which result in the poor quality of life of an individual.</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10</a:t>
            </a:fld>
            <a:endParaRPr lang="en-GB"/>
          </a:p>
        </p:txBody>
      </p:sp>
    </p:spTree>
    <p:extLst>
      <p:ext uri="{BB962C8B-B14F-4D97-AF65-F5344CB8AC3E}">
        <p14:creationId xmlns:p14="http://schemas.microsoft.com/office/powerpoint/2010/main" val="2347439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Several risk factors cause type 2 diabetes. Much to the credit of the same is the bad diets and even more, the intake of high levels of sugar and saturated fats. This makes one insulin-resistant and predisposed to the condition as a result of exercising. Smoking is likewise harmful to blood vessels and brings about cardiovascular dangers (</a:t>
            </a:r>
            <a:r>
              <a:rPr lang="en-GB" sz="1200" kern="1200" dirty="0" err="1">
                <a:solidFill>
                  <a:schemeClr val="tx1"/>
                </a:solidFill>
                <a:effectLst/>
                <a:latin typeface="+mn-lt"/>
                <a:ea typeface="+mn-ea"/>
                <a:cs typeface="+mn-cs"/>
              </a:rPr>
              <a:t>Jwad</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Hawraa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Yousif</a:t>
            </a:r>
            <a:r>
              <a:rPr lang="en-GB" sz="1200" kern="1200" dirty="0">
                <a:solidFill>
                  <a:schemeClr val="tx1"/>
                </a:solidFill>
                <a:effectLst/>
                <a:latin typeface="+mn-lt"/>
                <a:ea typeface="+mn-ea"/>
                <a:cs typeface="+mn-cs"/>
              </a:rPr>
              <a:t>, 2022). Other factors which predispose a person to it include age and genetic factors. Obesity causes insulin resistance and metabolic disproportion since it is the excess obese type of body fat that causes it.</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11</a:t>
            </a:fld>
            <a:endParaRPr lang="en-GB"/>
          </a:p>
        </p:txBody>
      </p:sp>
    </p:spTree>
    <p:extLst>
      <p:ext uri="{BB962C8B-B14F-4D97-AF65-F5344CB8AC3E}">
        <p14:creationId xmlns:p14="http://schemas.microsoft.com/office/powerpoint/2010/main" val="3812721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interventions are lifestyle changes which are necessary in managing Type 2 diabetes. The positive aspects of the balanced diet include whole foods and low density of sugar refinement that stimulate the level of sugar in the blood. Frequent exercises increase insulin and heart disease performance (</a:t>
            </a:r>
            <a:r>
              <a:rPr lang="en-GB" sz="1200" kern="1200" dirty="0" err="1">
                <a:solidFill>
                  <a:schemeClr val="tx1"/>
                </a:solidFill>
                <a:effectLst/>
                <a:latin typeface="+mn-lt"/>
                <a:ea typeface="+mn-ea"/>
                <a:cs typeface="+mn-cs"/>
              </a:rPr>
              <a:t>Goldney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The maintenance of the weight minimises the body's risk of illness. The cessation of smoking is also of importance as the minimum injuries to blood vessels are minimised. These changes manage diabetes, and besides that, good health and well-being are promoted.</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12</a:t>
            </a:fld>
            <a:endParaRPr lang="en-GB"/>
          </a:p>
        </p:txBody>
      </p:sp>
    </p:spTree>
    <p:extLst>
      <p:ext uri="{BB962C8B-B14F-4D97-AF65-F5344CB8AC3E}">
        <p14:creationId xmlns:p14="http://schemas.microsoft.com/office/powerpoint/2010/main" val="1427201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is a condition where the medical management has a major role to play. Metformin is also prescribed most commonly to reduce the amount of blood glucose and enhance the insulin response. In more severe manifestations, it may require compulsory use of insulin. Close interaction with the medical personnel is also a necessity in order to make the health care plan a successful outcome that is updated accordingly (Kim, 2025). It is a vital observation to monitor the drugs to sustain the level of glucose at a constant level and avoid the occurrence of other complications, such as heart disease or kidney injury.</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13</a:t>
            </a:fld>
            <a:endParaRPr lang="en-GB"/>
          </a:p>
        </p:txBody>
      </p:sp>
    </p:spTree>
    <p:extLst>
      <p:ext uri="{BB962C8B-B14F-4D97-AF65-F5344CB8AC3E}">
        <p14:creationId xmlns:p14="http://schemas.microsoft.com/office/powerpoint/2010/main" val="1533491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One of the most important sectors of diabetes treatment is monitoring. Frequent blood sugar analysis is used to help patients deal with the disease. The state of blood pressure, not to mention cholesterol, should also be tracked, as they are greatly related to the risk of cardiovascular diseases. The timely diagnosis of complications will be helpful due to the frequent health </a:t>
            </a:r>
            <a:r>
              <a:rPr lang="en-GB" sz="1200" kern="1200" dirty="0" err="1">
                <a:solidFill>
                  <a:schemeClr val="tx1"/>
                </a:solidFill>
                <a:effectLst/>
                <a:latin typeface="+mn-lt"/>
                <a:ea typeface="+mn-ea"/>
                <a:cs typeface="+mn-cs"/>
              </a:rPr>
              <a:t>checkups</a:t>
            </a:r>
            <a:r>
              <a:rPr lang="en-GB" sz="1200" kern="1200" dirty="0">
                <a:solidFill>
                  <a:schemeClr val="tx1"/>
                </a:solidFill>
                <a:effectLst/>
                <a:latin typeface="+mn-lt"/>
                <a:ea typeface="+mn-ea"/>
                <a:cs typeface="+mn-cs"/>
              </a:rPr>
              <a:t>, and thus save lives (Goldberg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2022). The continuous observation will enable the patient to have a hand on his or her situation and mitigate the risks of severe medical outcomes.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14</a:t>
            </a:fld>
            <a:endParaRPr lang="en-GB"/>
          </a:p>
        </p:txBody>
      </p:sp>
    </p:spTree>
    <p:extLst>
      <p:ext uri="{BB962C8B-B14F-4D97-AF65-F5344CB8AC3E}">
        <p14:creationId xmlns:p14="http://schemas.microsoft.com/office/powerpoint/2010/main" val="1924495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Communication is an important aspect of successful healthcare provision. One of these is patient education, in which the patients are capable of making personal decisions, and they are able to control their illnesses without the need to receive outside help. Proper communication between the patients and the health care personnel would also make the treatment programs understood and adhered to (</a:t>
            </a:r>
            <a:r>
              <a:rPr lang="en-GB" sz="1200" kern="1200" dirty="0" err="1">
                <a:solidFill>
                  <a:schemeClr val="tx1"/>
                </a:solidFill>
                <a:effectLst/>
                <a:latin typeface="+mn-lt"/>
                <a:ea typeface="+mn-ea"/>
                <a:cs typeface="+mn-cs"/>
              </a:rPr>
              <a:t>Alowais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Cultural sensitivity will also occur because it appreciates the values and beliefs of the patient. The establishment of trust leads to a positive relationship and results in an augmented adherence to care plans.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15</a:t>
            </a:fld>
            <a:endParaRPr lang="en-GB"/>
          </a:p>
        </p:txBody>
      </p:sp>
    </p:spTree>
    <p:extLst>
      <p:ext uri="{BB962C8B-B14F-4D97-AF65-F5344CB8AC3E}">
        <p14:creationId xmlns:p14="http://schemas.microsoft.com/office/powerpoint/2010/main" val="2016729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problem of medical ethics practice is threatened. Confidentiality helps in safeguarding patient information that is thus dealt with and processed as such. The informed consent implies that the patients are informed of their treatment and that they are content with it. Autonomy refers to the regard to the patient's right to make decisions about their care (</a:t>
            </a:r>
            <a:r>
              <a:rPr lang="en-GB" sz="1200" kern="1200" dirty="0" err="1">
                <a:solidFill>
                  <a:schemeClr val="tx1"/>
                </a:solidFill>
                <a:effectLst/>
                <a:latin typeface="+mn-lt"/>
                <a:ea typeface="+mn-ea"/>
                <a:cs typeface="+mn-cs"/>
              </a:rPr>
              <a:t>Goldney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The health caregivers will also treat everyone non-biased and equally. The ethical or legal codes are upheld by the correspondence reading of the professional rules.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16</a:t>
            </a:fld>
            <a:endParaRPr lang="en-GB"/>
          </a:p>
        </p:txBody>
      </p:sp>
    </p:spTree>
    <p:extLst>
      <p:ext uri="{BB962C8B-B14F-4D97-AF65-F5344CB8AC3E}">
        <p14:creationId xmlns:p14="http://schemas.microsoft.com/office/powerpoint/2010/main" val="15018146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presentation concludes that Type 2 diabetes affects the heart condition and well-being on an immediate basis. Knowledge of its causes and effects is important because it can be dealt with decisively. This would probably be prevented with lifestyle change, medical care, and frequent examinations against complications. Early intervention is the most important intervention that may be significant to enhance patient outcomes. Ordinarily, with the programs of care, people can live healthier lives, and as there are low chances of not being penalised in the long run, they are able to do the same.</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CDA23FF-EF37-4F86-9125-0986A58FEAB8}" type="slidenum">
              <a:rPr lang="en-GB" smtClean="0"/>
              <a:t>17</a:t>
            </a:fld>
            <a:endParaRPr lang="en-GB"/>
          </a:p>
        </p:txBody>
      </p:sp>
    </p:spTree>
    <p:extLst>
      <p:ext uri="{BB962C8B-B14F-4D97-AF65-F5344CB8AC3E}">
        <p14:creationId xmlns:p14="http://schemas.microsoft.com/office/powerpoint/2010/main" val="16703495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41F30F3-3C8C-4F2B-9634-5E660212F1FE}"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2E32F3-5C2C-4564-A663-3A272D968D93}" type="slidenum">
              <a:rPr lang="en-GB" smtClean="0"/>
              <a:t>‹#›</a:t>
            </a:fld>
            <a:endParaRPr lang="en-GB"/>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774535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1F30F3-3C8C-4F2B-9634-5E660212F1FE}"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2893498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41F30F3-3C8C-4F2B-9634-5E660212F1FE}"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2E32F3-5C2C-4564-A663-3A272D968D93}" type="slidenum">
              <a:rPr lang="en-GB" smtClean="0"/>
              <a:t>‹#›</a:t>
            </a:fld>
            <a:endParaRPr lang="en-GB"/>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95931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1F30F3-3C8C-4F2B-9634-5E660212F1FE}"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2332804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1F30F3-3C8C-4F2B-9634-5E660212F1FE}" type="datetimeFigureOut">
              <a:rPr lang="en-GB" smtClean="0"/>
              <a:t>21/04/2026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2874914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1F30F3-3C8C-4F2B-9634-5E660212F1FE}" type="datetimeFigureOut">
              <a:rPr lang="en-GB" smtClean="0"/>
              <a:t>21/04/2026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2707074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1F30F3-3C8C-4F2B-9634-5E660212F1FE}" type="datetimeFigureOut">
              <a:rPr lang="en-GB" smtClean="0"/>
              <a:t>21/04/2026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3850829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41F30F3-3C8C-4F2B-9634-5E660212F1FE}"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274264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41F30F3-3C8C-4F2B-9634-5E660212F1FE}"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2E32F3-5C2C-4564-A663-3A272D968D9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5495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1F30F3-3C8C-4F2B-9634-5E660212F1FE}"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2E32F3-5C2C-4564-A663-3A272D968D93}" type="slidenum">
              <a:rPr lang="en-GB" smtClean="0"/>
              <a:t>‹#›</a:t>
            </a:fld>
            <a:endParaRPr lang="en-GB"/>
          </a:p>
        </p:txBody>
      </p:sp>
    </p:spTree>
    <p:extLst>
      <p:ext uri="{BB962C8B-B14F-4D97-AF65-F5344CB8AC3E}">
        <p14:creationId xmlns:p14="http://schemas.microsoft.com/office/powerpoint/2010/main" val="3096864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1F30F3-3C8C-4F2B-9634-5E660212F1FE}"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2E32F3-5C2C-4564-A663-3A272D968D9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038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41F30F3-3C8C-4F2B-9634-5E660212F1FE}" type="datetimeFigureOut">
              <a:rPr lang="en-GB" smtClean="0"/>
              <a:t>21/04/2026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52E32F3-5C2C-4564-A663-3A272D968D93}" type="slidenum">
              <a:rPr lang="en-GB" smtClean="0"/>
              <a:t>‹#›</a:t>
            </a:fld>
            <a:endParaRPr lang="en-GB"/>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21789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8" Type="http://schemas.openxmlformats.org/officeDocument/2006/relationships/hyperlink" Target="https://link.springer.com/article/10.1186/s12889-025-22133-4" TargetMode="External"/><Relationship Id="rId13" Type="http://schemas.openxmlformats.org/officeDocument/2006/relationships/hyperlink" Target="https://www.magonlinelibrary.com/doi/abs/10.12968/bjon.2022.31.17.886./" TargetMode="External"/><Relationship Id="rId3" Type="http://schemas.openxmlformats.org/officeDocument/2006/relationships/hyperlink" Target="https://diabetesjournals.org/care/article/46/8/1531/153341" TargetMode="External"/><Relationship Id="rId7" Type="http://schemas.openxmlformats.org/officeDocument/2006/relationships/hyperlink" Target="https://www.researchgate.net/profile/Drsaher-Jawd-2/publication/361379578_The_Effect_of_Diabetes_on_the_Possessions_of_Blood_and_Vessels/links/62acf74840d84c1401b320f7/The-Effect-of-Diabetes-on-the-Possessions-of-Blood-and-Vessels.pdf" TargetMode="External"/><Relationship Id="rId12" Type="http://schemas.openxmlformats.org/officeDocument/2006/relationships/hyperlink" Target="https://www.sciencedirect.com/science/article/pii/S0168822722006726" TargetMode="External"/><Relationship Id="rId2" Type="http://schemas.openxmlformats.org/officeDocument/2006/relationships/hyperlink" Target="https://link.springer.com/article/10.1186/s12909-023-04698-z" TargetMode="External"/><Relationship Id="rId1" Type="http://schemas.openxmlformats.org/officeDocument/2006/relationships/slideLayout" Target="../slideLayouts/slideLayout4.xml"/><Relationship Id="rId6" Type="http://schemas.openxmlformats.org/officeDocument/2006/relationships/hyperlink" Target="https://link.springer.com/article/10.1007/s00125-023-05988-3" TargetMode="External"/><Relationship Id="rId11" Type="http://schemas.openxmlformats.org/officeDocument/2006/relationships/hyperlink" Target="https://diabetesjournals.org/care/article-abstract/47/6/978/154337" TargetMode="External"/><Relationship Id="rId5" Type="http://schemas.openxmlformats.org/officeDocument/2006/relationships/hyperlink" Target="https://www.ahajournals.org/doi/abs/10.1161/CIRCULATIONAHA.121.056756" TargetMode="External"/><Relationship Id="rId10" Type="http://schemas.openxmlformats.org/officeDocument/2006/relationships/hyperlink" Target="https://bmjopen.bmj.com/content/13/11/e064541.abstract" TargetMode="External"/><Relationship Id="rId4" Type="http://schemas.openxmlformats.org/officeDocument/2006/relationships/hyperlink" Target="https://onlinelibrary.wiley.com/doi/abs/10.1111/obr.70104" TargetMode="External"/><Relationship Id="rId9" Type="http://schemas.openxmlformats.org/officeDocument/2006/relationships/hyperlink" Target="https://onlinelibrary.wiley.com/doi/abs/10.1111/dme.1497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E66F33-4C32-6CA6-A351-0FB4935DF33B}"/>
              </a:ext>
            </a:extLst>
          </p:cNvPr>
          <p:cNvSpPr>
            <a:spLocks noGrp="1"/>
          </p:cNvSpPr>
          <p:nvPr>
            <p:ph idx="1"/>
          </p:nvPr>
        </p:nvSpPr>
        <p:spPr>
          <a:xfrm>
            <a:off x="1235963" y="1568369"/>
            <a:ext cx="9720073" cy="4023360"/>
          </a:xfrm>
        </p:spPr>
        <p:txBody>
          <a:bodyPr/>
          <a:lstStyle/>
          <a:p>
            <a:pPr lvl="0"/>
            <a:r>
              <a:rPr lang="en-GB" sz="2800" b="1" dirty="0"/>
              <a:t>Module Title:  </a:t>
            </a:r>
            <a:r>
              <a:rPr lang="en-IN" sz="2800" dirty="0"/>
              <a:t>Introduction to Physiology</a:t>
            </a:r>
            <a:endParaRPr lang="en-US" sz="2800" dirty="0"/>
          </a:p>
          <a:p>
            <a:pPr lvl="0"/>
            <a:r>
              <a:rPr lang="en-GB" sz="2800" dirty="0"/>
              <a:t>Module Number: </a:t>
            </a:r>
            <a:r>
              <a:rPr lang="en-IN" sz="2800" dirty="0"/>
              <a:t>BMHP5023</a:t>
            </a:r>
            <a:endParaRPr lang="en-US" sz="2800" dirty="0"/>
          </a:p>
          <a:p>
            <a:pPr lvl="0"/>
            <a:r>
              <a:rPr lang="en-GB" sz="2800" dirty="0"/>
              <a:t>Assignment title </a:t>
            </a:r>
            <a:r>
              <a:rPr lang="en-US" sz="2800" dirty="0"/>
              <a:t>Component 2: Presentation (PowerPoint with voice-over)</a:t>
            </a:r>
          </a:p>
          <a:p>
            <a:pPr lvl="0"/>
            <a:r>
              <a:rPr lang="en-GB" sz="2800" dirty="0"/>
              <a:t>Student Name</a:t>
            </a:r>
            <a:r>
              <a:rPr lang="en-GB" sz="2800" b="1" i="1" dirty="0"/>
              <a:t>: </a:t>
            </a:r>
            <a:r>
              <a:rPr lang="en-GB" sz="2800" dirty="0" err="1"/>
              <a:t>Lucica</a:t>
            </a:r>
            <a:r>
              <a:rPr lang="en-GB" sz="2800" dirty="0"/>
              <a:t> Oprescu</a:t>
            </a:r>
            <a:endParaRPr lang="en-US" sz="2800" dirty="0"/>
          </a:p>
          <a:p>
            <a:pPr lvl="0"/>
            <a:r>
              <a:rPr lang="en-GB" sz="2800" dirty="0"/>
              <a:t>Student ID: 2417337</a:t>
            </a:r>
            <a:endParaRPr lang="en-US" sz="2800" dirty="0"/>
          </a:p>
          <a:p>
            <a:pPr lvl="0"/>
            <a:r>
              <a:rPr lang="en-GB" sz="2800" dirty="0"/>
              <a:t>Lecturer’s Name:</a:t>
            </a:r>
            <a:r>
              <a:rPr lang="en-GB" sz="2800" b="1" i="1" dirty="0"/>
              <a:t> </a:t>
            </a:r>
            <a:r>
              <a:rPr lang="en-GB" sz="2800" dirty="0"/>
              <a:t>Mr Soban Sadiq</a:t>
            </a:r>
            <a:endParaRPr lang="en-US" sz="2800" dirty="0"/>
          </a:p>
          <a:p>
            <a:endParaRPr lang="en-US" dirty="0"/>
          </a:p>
        </p:txBody>
      </p:sp>
      <p:pic>
        <p:nvPicPr>
          <p:cNvPr id="5" name="Image 2" descr="Discover University of Wales Trinity Saint David">
            <a:extLst>
              <a:ext uri="{FF2B5EF4-FFF2-40B4-BE49-F238E27FC236}">
                <a16:creationId xmlns:a16="http://schemas.microsoft.com/office/drawing/2014/main" id="{45A245F0-75B0-177B-D3B5-D6ADF1EEFE30}"/>
              </a:ext>
            </a:extLst>
          </p:cNvPr>
          <p:cNvPicPr>
            <a:picLocks/>
          </p:cNvPicPr>
          <p:nvPr/>
        </p:nvPicPr>
        <p:blipFill>
          <a:blip r:embed="rId4" cstate="print"/>
          <a:stretch>
            <a:fillRect/>
          </a:stretch>
        </p:blipFill>
        <p:spPr>
          <a:xfrm>
            <a:off x="9445605" y="352559"/>
            <a:ext cx="2273214" cy="816484"/>
          </a:xfrm>
          <a:prstGeom prst="rect">
            <a:avLst/>
          </a:prstGeom>
        </p:spPr>
      </p:pic>
      <p:pic>
        <p:nvPicPr>
          <p:cNvPr id="47" name="Audio 46">
            <a:hlinkClick r:id="" action="ppaction://media"/>
            <a:extLst>
              <a:ext uri="{FF2B5EF4-FFF2-40B4-BE49-F238E27FC236}">
                <a16:creationId xmlns:a16="http://schemas.microsoft.com/office/drawing/2014/main" id="{7CCC370B-28C8-D0FF-4605-968EDB72A4E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91945955"/>
      </p:ext>
    </p:extLst>
  </p:cSld>
  <p:clrMapOvr>
    <a:masterClrMapping/>
  </p:clrMapOvr>
  <mc:AlternateContent xmlns:mc="http://schemas.openxmlformats.org/markup-compatibility/2006">
    <mc:Choice xmlns:p14="http://schemas.microsoft.com/office/powerpoint/2010/main" Requires="p14">
      <p:transition spd="slow" p14:dur="2000" advTm="22792"/>
    </mc:Choice>
    <mc:Fallback>
      <p:transition spd="slow" advTm="22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l"/>
            <a:r>
              <a:rPr lang="en-US" sz="4000" b="1" i="1" cap="none" dirty="0"/>
              <a:t>Cardiovascular Diseases, Including Stroke And Diabetes</a:t>
            </a:r>
            <a:endParaRPr lang="en-GB" sz="4000" b="1" i="1" cap="none" dirty="0"/>
          </a:p>
        </p:txBody>
      </p:sp>
      <p:sp>
        <p:nvSpPr>
          <p:cNvPr id="3" name="Subtitle 2"/>
          <p:cNvSpPr>
            <a:spLocks noGrp="1"/>
          </p:cNvSpPr>
          <p:nvPr>
            <p:ph type="subTitle" idx="1"/>
          </p:nvPr>
        </p:nvSpPr>
        <p:spPr/>
        <p:txBody>
          <a:bodyPr/>
          <a:lstStyle/>
          <a:p>
            <a:r>
              <a:rPr lang="en-GB" dirty="0"/>
              <a:t>Student Name: </a:t>
            </a:r>
            <a:r>
              <a:rPr lang="en-GB" dirty="0" err="1"/>
              <a:t>Lucica</a:t>
            </a:r>
            <a:r>
              <a:rPr lang="en-GB" dirty="0"/>
              <a:t> Oprescu</a:t>
            </a:r>
          </a:p>
          <a:p>
            <a:r>
              <a:rPr lang="en-GB" dirty="0"/>
              <a:t>Student ID: 2417337</a:t>
            </a:r>
          </a:p>
        </p:txBody>
      </p:sp>
      <p:pic>
        <p:nvPicPr>
          <p:cNvPr id="46" name="Audio 45">
            <a:hlinkClick r:id="" action="ppaction://media"/>
            <a:extLst>
              <a:ext uri="{FF2B5EF4-FFF2-40B4-BE49-F238E27FC236}">
                <a16:creationId xmlns:a16="http://schemas.microsoft.com/office/drawing/2014/main" id="{63A076B2-826A-D282-8011-BECAC93836D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09447563"/>
      </p:ext>
    </p:extLst>
  </p:cSld>
  <p:clrMapOvr>
    <a:masterClrMapping/>
  </p:clrMapOvr>
  <mc:AlternateContent xmlns:mc="http://schemas.openxmlformats.org/markup-compatibility/2006">
    <mc:Choice xmlns:p14="http://schemas.microsoft.com/office/powerpoint/2010/main" Requires="p14">
      <p:transition spd="slow" p14:dur="2000" advTm="7188"/>
    </mc:Choice>
    <mc:Fallback>
      <p:transition spd="slow" advTm="7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002" y="488233"/>
            <a:ext cx="9720072" cy="714195"/>
          </a:xfrm>
        </p:spPr>
        <p:txBody>
          <a:bodyPr>
            <a:normAutofit/>
          </a:bodyPr>
          <a:lstStyle/>
          <a:p>
            <a:pPr algn="ctr"/>
            <a:r>
              <a:rPr lang="en-GB" sz="4000" b="1" cap="none" dirty="0"/>
              <a:t>Table of Contents</a:t>
            </a:r>
          </a:p>
        </p:txBody>
      </p:sp>
      <p:sp>
        <p:nvSpPr>
          <p:cNvPr id="3" name="Content Placeholder 2"/>
          <p:cNvSpPr>
            <a:spLocks noGrp="1"/>
          </p:cNvSpPr>
          <p:nvPr>
            <p:ph idx="1"/>
          </p:nvPr>
        </p:nvSpPr>
        <p:spPr>
          <a:xfrm>
            <a:off x="1209322" y="1290577"/>
            <a:ext cx="8061999" cy="5567423"/>
          </a:xfrm>
        </p:spPr>
        <p:txBody>
          <a:bodyPr>
            <a:normAutofit fontScale="92500" lnSpcReduction="10000"/>
          </a:bodyPr>
          <a:lstStyle/>
          <a:p>
            <a:r>
              <a:rPr lang="en-GB" sz="1600" b="1" dirty="0"/>
              <a:t>Introduction</a:t>
            </a:r>
            <a:endParaRPr lang="en-IN" sz="1600" dirty="0"/>
          </a:p>
          <a:p>
            <a:r>
              <a:rPr lang="en-GB" sz="1600" b="1" dirty="0"/>
              <a:t>Patient Overview</a:t>
            </a:r>
          </a:p>
          <a:p>
            <a:r>
              <a:rPr lang="en-GB" sz="1600" b="1" dirty="0"/>
              <a:t>Overview of Type 2 Diabetes</a:t>
            </a:r>
            <a:endParaRPr lang="en-IN" sz="1600" dirty="0"/>
          </a:p>
          <a:p>
            <a:r>
              <a:rPr lang="en-GB" sz="1600" b="1" dirty="0"/>
              <a:t>Cardiovascular System (Anatomy)</a:t>
            </a:r>
            <a:endParaRPr lang="en-IN" sz="1600" dirty="0"/>
          </a:p>
          <a:p>
            <a:r>
              <a:rPr lang="en-GB" sz="1600" b="1" dirty="0"/>
              <a:t>Physiology of the System</a:t>
            </a:r>
          </a:p>
          <a:p>
            <a:r>
              <a:rPr lang="en-GB" sz="1600" b="1" dirty="0"/>
              <a:t>Disease Impact on Body</a:t>
            </a:r>
          </a:p>
          <a:p>
            <a:r>
              <a:rPr lang="en-GB" sz="1600" b="1" dirty="0"/>
              <a:t>Complications</a:t>
            </a:r>
            <a:endParaRPr lang="en-IN" sz="1600" dirty="0"/>
          </a:p>
          <a:p>
            <a:r>
              <a:rPr lang="en-GB" sz="1600" b="1" dirty="0"/>
              <a:t>Risk Factors</a:t>
            </a:r>
            <a:endParaRPr lang="en-IN" sz="1600" dirty="0"/>
          </a:p>
          <a:p>
            <a:r>
              <a:rPr lang="en-GB" sz="1600" b="1" dirty="0"/>
              <a:t>Care Plan – Lifestyle</a:t>
            </a:r>
          </a:p>
          <a:p>
            <a:r>
              <a:rPr lang="en-GB" sz="1600" b="1" dirty="0"/>
              <a:t>Care Plan - Medical</a:t>
            </a:r>
            <a:endParaRPr lang="en-IN" sz="1600" dirty="0"/>
          </a:p>
          <a:p>
            <a:r>
              <a:rPr lang="en-GB" sz="1600" b="1" dirty="0"/>
              <a:t>Monitoring Plan</a:t>
            </a:r>
          </a:p>
          <a:p>
            <a:r>
              <a:rPr lang="en-GB" sz="1600" b="1" dirty="0"/>
              <a:t>Communication &amp; Care</a:t>
            </a:r>
            <a:endParaRPr lang="en-IN" sz="1600" dirty="0"/>
          </a:p>
          <a:p>
            <a:r>
              <a:rPr lang="en-GB" sz="1600" b="1" dirty="0"/>
              <a:t>Ethical Considerations</a:t>
            </a:r>
            <a:endParaRPr lang="en-IN" sz="1600" dirty="0"/>
          </a:p>
          <a:p>
            <a:r>
              <a:rPr lang="en-GB" sz="1600" b="1" dirty="0"/>
              <a:t>Conclusion</a:t>
            </a:r>
          </a:p>
          <a:p>
            <a:r>
              <a:rPr lang="en-GB" sz="1600" b="1" dirty="0"/>
              <a:t>References </a:t>
            </a:r>
            <a:endParaRPr lang="en-IN" sz="1600" dirty="0"/>
          </a:p>
          <a:p>
            <a:endParaRPr lang="en-IN" dirty="0"/>
          </a:p>
          <a:p>
            <a:endParaRPr lang="en-GB" dirty="0"/>
          </a:p>
        </p:txBody>
      </p:sp>
      <p:pic>
        <p:nvPicPr>
          <p:cNvPr id="24" name="Audio 23">
            <a:hlinkClick r:id="" action="ppaction://media"/>
            <a:extLst>
              <a:ext uri="{FF2B5EF4-FFF2-40B4-BE49-F238E27FC236}">
                <a16:creationId xmlns:a16="http://schemas.microsoft.com/office/drawing/2014/main" id="{B565F231-D342-E4AE-29BD-70CC404D71A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12181457"/>
      </p:ext>
    </p:extLst>
  </p:cSld>
  <p:clrMapOvr>
    <a:masterClrMapping/>
  </p:clrMapOvr>
  <mc:AlternateContent xmlns:mc="http://schemas.openxmlformats.org/markup-compatibility/2006">
    <mc:Choice xmlns:p14="http://schemas.microsoft.com/office/powerpoint/2010/main" Requires="p14">
      <p:transition spd="slow" p14:dur="2000" advTm="38289"/>
    </mc:Choice>
    <mc:Fallback>
      <p:transition spd="slow" advTm="38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45918"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Introduction</a:t>
            </a:r>
            <a:endParaRPr lang="en-GB" sz="4000" cap="none" dirty="0"/>
          </a:p>
        </p:txBody>
      </p:sp>
      <p:sp>
        <p:nvSpPr>
          <p:cNvPr id="3" name="Content Placeholder 2"/>
          <p:cNvSpPr>
            <a:spLocks noGrp="1"/>
          </p:cNvSpPr>
          <p:nvPr>
            <p:ph idx="1"/>
          </p:nvPr>
        </p:nvSpPr>
        <p:spPr>
          <a:xfrm>
            <a:off x="1024128" y="2286000"/>
            <a:ext cx="5420215" cy="4023360"/>
          </a:xfrm>
        </p:spPr>
        <p:txBody>
          <a:bodyPr>
            <a:normAutofit/>
          </a:bodyPr>
          <a:lstStyle/>
          <a:p>
            <a:pPr lvl="0" algn="just">
              <a:lnSpc>
                <a:spcPct val="150000"/>
              </a:lnSpc>
              <a:buFont typeface="Wingdings" panose="05000000000000000000" pitchFamily="2" charset="2"/>
              <a:buChar char="§"/>
            </a:pPr>
            <a:r>
              <a:rPr lang="en-GB" dirty="0"/>
              <a:t>CVDs are becoming the major medical conditions on earth.</a:t>
            </a:r>
            <a:endParaRPr lang="en-IN" dirty="0"/>
          </a:p>
          <a:p>
            <a:pPr lvl="0" algn="just">
              <a:lnSpc>
                <a:spcPct val="150000"/>
              </a:lnSpc>
              <a:buFont typeface="Wingdings" panose="05000000000000000000" pitchFamily="2" charset="2"/>
              <a:buChar char="§"/>
            </a:pPr>
            <a:r>
              <a:rPr lang="en-GB" dirty="0"/>
              <a:t>Close to this one is type 2 diabetes.</a:t>
            </a:r>
            <a:endParaRPr lang="en-IN" dirty="0"/>
          </a:p>
          <a:p>
            <a:pPr lvl="0" algn="just">
              <a:lnSpc>
                <a:spcPct val="150000"/>
              </a:lnSpc>
              <a:buFont typeface="Wingdings" panose="05000000000000000000" pitchFamily="2" charset="2"/>
              <a:buChar char="§"/>
            </a:pPr>
            <a:r>
              <a:rPr lang="en-GB" dirty="0"/>
              <a:t>It impacts the blood vessels and </a:t>
            </a:r>
            <a:r>
              <a:rPr lang="en-US" dirty="0"/>
              <a:t> these type 2 diabetes is impacting the blood vessels and the heart entering the limelight</a:t>
            </a:r>
            <a:r>
              <a:rPr lang="en-GB" dirty="0"/>
              <a:t>plays (Shang </a:t>
            </a:r>
            <a:r>
              <a:rPr lang="en-GB" i="1" dirty="0"/>
              <a:t>et al</a:t>
            </a:r>
            <a:r>
              <a:rPr lang="en-GB" dirty="0"/>
              <a:t>., 2024).</a:t>
            </a:r>
            <a:endParaRPr lang="en-IN" dirty="0"/>
          </a:p>
        </p:txBody>
      </p:sp>
      <p:pic>
        <p:nvPicPr>
          <p:cNvPr id="4" name="Picture 3"/>
          <p:cNvPicPr>
            <a:picLocks noChangeAspect="1"/>
          </p:cNvPicPr>
          <p:nvPr/>
        </p:nvPicPr>
        <p:blipFill>
          <a:blip r:embed="rId5"/>
          <a:stretch>
            <a:fillRect/>
          </a:stretch>
        </p:blipFill>
        <p:spPr>
          <a:xfrm>
            <a:off x="6764024" y="2084832"/>
            <a:ext cx="5180765" cy="4023360"/>
          </a:xfrm>
          <a:prstGeom prst="rect">
            <a:avLst/>
          </a:prstGeom>
        </p:spPr>
      </p:pic>
      <p:pic>
        <p:nvPicPr>
          <p:cNvPr id="28" name="Audio 27">
            <a:hlinkClick r:id="" action="ppaction://media"/>
            <a:extLst>
              <a:ext uri="{FF2B5EF4-FFF2-40B4-BE49-F238E27FC236}">
                <a16:creationId xmlns:a16="http://schemas.microsoft.com/office/drawing/2014/main" id="{05189137-2091-EB22-70AB-EEF3C9489D8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35236758"/>
      </p:ext>
    </p:extLst>
  </p:cSld>
  <p:clrMapOvr>
    <a:masterClrMapping/>
  </p:clrMapOvr>
  <mc:AlternateContent xmlns:mc="http://schemas.openxmlformats.org/markup-compatibility/2006">
    <mc:Choice xmlns:p14="http://schemas.microsoft.com/office/powerpoint/2010/main" Requires="p14">
      <p:transition spd="slow" p14:dur="2000" advTm="56510"/>
    </mc:Choice>
    <mc:Fallback>
      <p:transition spd="slow" advTm="56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Patient Overview</a:t>
            </a:r>
            <a:endParaRPr lang="en-GB" sz="4000" cap="none" dirty="0"/>
          </a:p>
        </p:txBody>
      </p:sp>
      <p:sp>
        <p:nvSpPr>
          <p:cNvPr id="3" name="Content Placeholder 2"/>
          <p:cNvSpPr>
            <a:spLocks noGrp="1"/>
          </p:cNvSpPr>
          <p:nvPr>
            <p:ph idx="1"/>
          </p:nvPr>
        </p:nvSpPr>
        <p:spPr>
          <a:xfrm>
            <a:off x="910263" y="2172561"/>
            <a:ext cx="4973901" cy="4023360"/>
          </a:xfrm>
        </p:spPr>
        <p:txBody>
          <a:bodyPr>
            <a:normAutofit fontScale="92500" lnSpcReduction="10000"/>
          </a:bodyPr>
          <a:lstStyle/>
          <a:p>
            <a:pPr lvl="0" algn="just">
              <a:lnSpc>
                <a:spcPct val="150000"/>
              </a:lnSpc>
              <a:buFont typeface="Wingdings" panose="05000000000000000000" pitchFamily="2" charset="2"/>
              <a:buChar char="§"/>
            </a:pPr>
            <a:r>
              <a:rPr lang="en-GB" dirty="0"/>
              <a:t>Name: John Smith (fictional)</a:t>
            </a:r>
            <a:endParaRPr lang="en-IN" dirty="0"/>
          </a:p>
          <a:p>
            <a:pPr lvl="0" algn="just">
              <a:lnSpc>
                <a:spcPct val="150000"/>
              </a:lnSpc>
              <a:buFont typeface="Wingdings" panose="05000000000000000000" pitchFamily="2" charset="2"/>
              <a:buChar char="§"/>
            </a:pPr>
            <a:r>
              <a:rPr lang="en-GB" dirty="0"/>
              <a:t>Age: 55 years</a:t>
            </a:r>
            <a:endParaRPr lang="en-IN" dirty="0"/>
          </a:p>
          <a:p>
            <a:pPr lvl="0" algn="just">
              <a:lnSpc>
                <a:spcPct val="150000"/>
              </a:lnSpc>
              <a:buFont typeface="Wingdings" panose="05000000000000000000" pitchFamily="2" charset="2"/>
              <a:buChar char="§"/>
            </a:pPr>
            <a:r>
              <a:rPr lang="en-GB" dirty="0"/>
              <a:t>Sedentary lifestyle</a:t>
            </a:r>
            <a:endParaRPr lang="en-IN" dirty="0"/>
          </a:p>
          <a:p>
            <a:pPr lvl="0" algn="just">
              <a:lnSpc>
                <a:spcPct val="150000"/>
              </a:lnSpc>
              <a:buFont typeface="Wingdings" panose="05000000000000000000" pitchFamily="2" charset="2"/>
              <a:buChar char="§"/>
            </a:pPr>
            <a:r>
              <a:rPr lang="en-GB" dirty="0"/>
              <a:t>High sugar and fat diet</a:t>
            </a:r>
            <a:endParaRPr lang="en-IN" dirty="0"/>
          </a:p>
          <a:p>
            <a:pPr lvl="0" algn="just">
              <a:lnSpc>
                <a:spcPct val="150000"/>
              </a:lnSpc>
              <a:buFont typeface="Wingdings" panose="05000000000000000000" pitchFamily="2" charset="2"/>
              <a:buChar char="§"/>
            </a:pPr>
            <a:r>
              <a:rPr lang="en-GB" dirty="0"/>
              <a:t>Smoker</a:t>
            </a:r>
            <a:endParaRPr lang="en-IN" dirty="0"/>
          </a:p>
          <a:p>
            <a:pPr lvl="0" algn="just">
              <a:lnSpc>
                <a:spcPct val="150000"/>
              </a:lnSpc>
              <a:buFont typeface="Wingdings" panose="05000000000000000000" pitchFamily="2" charset="2"/>
              <a:buChar char="§"/>
            </a:pPr>
            <a:r>
              <a:rPr lang="en-GB" dirty="0"/>
              <a:t>Complaints of Type 2 diabetes (Cuthbertson </a:t>
            </a:r>
            <a:r>
              <a:rPr lang="en-GB" i="1" dirty="0"/>
              <a:t>et al</a:t>
            </a:r>
            <a:r>
              <a:rPr lang="en-GB" dirty="0"/>
              <a:t>., 2026).</a:t>
            </a:r>
            <a:endParaRPr lang="en-IN" dirty="0"/>
          </a:p>
        </p:txBody>
      </p:sp>
      <p:pic>
        <p:nvPicPr>
          <p:cNvPr id="4" name="Picture 3"/>
          <p:cNvPicPr>
            <a:picLocks noChangeAspect="1"/>
          </p:cNvPicPr>
          <p:nvPr/>
        </p:nvPicPr>
        <p:blipFill>
          <a:blip r:embed="rId5"/>
          <a:stretch>
            <a:fillRect/>
          </a:stretch>
        </p:blipFill>
        <p:spPr>
          <a:xfrm>
            <a:off x="6531429" y="2172561"/>
            <a:ext cx="5527755" cy="4136799"/>
          </a:xfrm>
          <a:prstGeom prst="rect">
            <a:avLst/>
          </a:prstGeom>
        </p:spPr>
      </p:pic>
      <p:pic>
        <p:nvPicPr>
          <p:cNvPr id="25" name="Audio 24">
            <a:hlinkClick r:id="" action="ppaction://media"/>
            <a:extLst>
              <a:ext uri="{FF2B5EF4-FFF2-40B4-BE49-F238E27FC236}">
                <a16:creationId xmlns:a16="http://schemas.microsoft.com/office/drawing/2014/main" id="{E952F2CC-DEB4-C71B-C597-13DC9668533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67348260"/>
      </p:ext>
    </p:extLst>
  </p:cSld>
  <p:clrMapOvr>
    <a:masterClrMapping/>
  </p:clrMapOvr>
  <mc:AlternateContent xmlns:mc="http://schemas.openxmlformats.org/markup-compatibility/2006">
    <mc:Choice xmlns:p14="http://schemas.microsoft.com/office/powerpoint/2010/main" Requires="p14">
      <p:transition spd="slow" p14:dur="2000" advTm="54571"/>
    </mc:Choice>
    <mc:Fallback>
      <p:transition spd="slow" advTm="54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Overview of Type 2 Diabetes</a:t>
            </a:r>
            <a:endParaRPr lang="en-GB" sz="4000" cap="none" dirty="0"/>
          </a:p>
        </p:txBody>
      </p:sp>
      <p:sp>
        <p:nvSpPr>
          <p:cNvPr id="3" name="Content Placeholder 2"/>
          <p:cNvSpPr>
            <a:spLocks noGrp="1"/>
          </p:cNvSpPr>
          <p:nvPr>
            <p:ph idx="1"/>
          </p:nvPr>
        </p:nvSpPr>
        <p:spPr>
          <a:xfrm>
            <a:off x="1024129" y="2286000"/>
            <a:ext cx="5126300" cy="4023360"/>
          </a:xfrm>
        </p:spPr>
        <p:txBody>
          <a:bodyPr/>
          <a:lstStyle/>
          <a:p>
            <a:pPr lvl="0" algn="just">
              <a:lnSpc>
                <a:spcPct val="150000"/>
              </a:lnSpc>
              <a:buFont typeface="Wingdings" panose="05000000000000000000" pitchFamily="2" charset="2"/>
              <a:buChar char="§"/>
            </a:pPr>
            <a:r>
              <a:rPr lang="en-GB" dirty="0"/>
              <a:t>Chronic metabolic disorder</a:t>
            </a:r>
            <a:endParaRPr lang="en-IN" dirty="0"/>
          </a:p>
          <a:p>
            <a:pPr lvl="0" algn="just">
              <a:lnSpc>
                <a:spcPct val="150000"/>
              </a:lnSpc>
              <a:buFont typeface="Wingdings" panose="05000000000000000000" pitchFamily="2" charset="2"/>
              <a:buChar char="§"/>
            </a:pPr>
            <a:r>
              <a:rPr lang="en-GB" dirty="0"/>
              <a:t>High blood glucose levels</a:t>
            </a:r>
            <a:endParaRPr lang="en-IN" dirty="0"/>
          </a:p>
          <a:p>
            <a:pPr lvl="0" algn="just">
              <a:lnSpc>
                <a:spcPct val="150000"/>
              </a:lnSpc>
              <a:buFont typeface="Wingdings" panose="05000000000000000000" pitchFamily="2" charset="2"/>
              <a:buChar char="§"/>
            </a:pPr>
            <a:r>
              <a:rPr lang="en-GB" dirty="0"/>
              <a:t>The insulin resistance caused by ethanol.</a:t>
            </a:r>
            <a:endParaRPr lang="en-IN" dirty="0"/>
          </a:p>
          <a:p>
            <a:pPr lvl="0" algn="just">
              <a:lnSpc>
                <a:spcPct val="150000"/>
              </a:lnSpc>
              <a:buFont typeface="Wingdings" panose="05000000000000000000" pitchFamily="2" charset="2"/>
              <a:buChar char="§"/>
            </a:pPr>
            <a:r>
              <a:rPr lang="en-GB" dirty="0"/>
              <a:t>Close relation with heart disease.</a:t>
            </a:r>
            <a:endParaRPr lang="en-IN" dirty="0"/>
          </a:p>
          <a:p>
            <a:pPr lvl="0" algn="just">
              <a:lnSpc>
                <a:spcPct val="150000"/>
              </a:lnSpc>
              <a:buFont typeface="Wingdings" panose="05000000000000000000" pitchFamily="2" charset="2"/>
              <a:buChar char="§"/>
            </a:pPr>
            <a:r>
              <a:rPr lang="en-GB" dirty="0"/>
              <a:t>Delay complications under which no treatment is given (</a:t>
            </a:r>
            <a:r>
              <a:rPr lang="en-GB" dirty="0" err="1"/>
              <a:t>McCrimmon</a:t>
            </a:r>
            <a:r>
              <a:rPr lang="en-GB" dirty="0"/>
              <a:t>, 2022).</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505523" y="2135063"/>
            <a:ext cx="5407578" cy="4137721"/>
          </a:xfrm>
          <a:prstGeom prst="rect">
            <a:avLst/>
          </a:prstGeom>
        </p:spPr>
      </p:pic>
      <p:pic>
        <p:nvPicPr>
          <p:cNvPr id="14" name="Audio 13">
            <a:hlinkClick r:id="" action="ppaction://media"/>
            <a:extLst>
              <a:ext uri="{FF2B5EF4-FFF2-40B4-BE49-F238E27FC236}">
                <a16:creationId xmlns:a16="http://schemas.microsoft.com/office/drawing/2014/main" id="{043ABD27-105C-24A4-890F-183795282F6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42347989"/>
      </p:ext>
    </p:extLst>
  </p:cSld>
  <p:clrMapOvr>
    <a:masterClrMapping/>
  </p:clrMapOvr>
  <mc:AlternateContent xmlns:mc="http://schemas.openxmlformats.org/markup-compatibility/2006">
    <mc:Choice xmlns:p14="http://schemas.microsoft.com/office/powerpoint/2010/main" Requires="p14">
      <p:transition spd="slow" p14:dur="2000" advTm="109502"/>
    </mc:Choice>
    <mc:Fallback>
      <p:transition spd="slow" advTm="109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Cardiovascular System (Anatomy)</a:t>
            </a:r>
            <a:endParaRPr lang="en-GB" sz="4000" cap="none" dirty="0"/>
          </a:p>
        </p:txBody>
      </p:sp>
      <p:sp>
        <p:nvSpPr>
          <p:cNvPr id="3" name="Content Placeholder 2"/>
          <p:cNvSpPr>
            <a:spLocks noGrp="1"/>
          </p:cNvSpPr>
          <p:nvPr>
            <p:ph idx="1"/>
          </p:nvPr>
        </p:nvSpPr>
        <p:spPr>
          <a:xfrm>
            <a:off x="1024129" y="2286000"/>
            <a:ext cx="4952128" cy="4023360"/>
          </a:xfrm>
        </p:spPr>
        <p:txBody>
          <a:bodyPr>
            <a:normAutofit fontScale="92500" lnSpcReduction="20000"/>
          </a:bodyPr>
          <a:lstStyle/>
          <a:p>
            <a:pPr lvl="0" algn="just">
              <a:lnSpc>
                <a:spcPct val="150000"/>
              </a:lnSpc>
              <a:buFont typeface="Wingdings" panose="05000000000000000000" pitchFamily="2" charset="2"/>
              <a:buChar char="§"/>
            </a:pPr>
            <a:r>
              <a:rPr lang="en-GB" dirty="0"/>
              <a:t>The heart is what causes blood circulation in the body.</a:t>
            </a:r>
            <a:endParaRPr lang="en-IN" dirty="0"/>
          </a:p>
          <a:p>
            <a:pPr lvl="0" algn="just">
              <a:lnSpc>
                <a:spcPct val="150000"/>
              </a:lnSpc>
              <a:buFont typeface="Wingdings" panose="05000000000000000000" pitchFamily="2" charset="2"/>
              <a:buChar char="§"/>
            </a:pPr>
            <a:r>
              <a:rPr lang="en-GB" dirty="0"/>
              <a:t>The arteries have oxygen in the blood.</a:t>
            </a:r>
            <a:endParaRPr lang="en-IN" dirty="0"/>
          </a:p>
          <a:p>
            <a:pPr lvl="0" algn="just">
              <a:lnSpc>
                <a:spcPct val="150000"/>
              </a:lnSpc>
              <a:buFont typeface="Wingdings" panose="05000000000000000000" pitchFamily="2" charset="2"/>
              <a:buChar char="§"/>
            </a:pPr>
            <a:r>
              <a:rPr lang="en-GB" dirty="0"/>
              <a:t>Deoxygenated blood is carried by the veins.</a:t>
            </a:r>
            <a:endParaRPr lang="en-IN" dirty="0"/>
          </a:p>
          <a:p>
            <a:pPr lvl="0" algn="just">
              <a:lnSpc>
                <a:spcPct val="150000"/>
              </a:lnSpc>
              <a:buFont typeface="Wingdings" panose="05000000000000000000" pitchFamily="2" charset="2"/>
              <a:buChar char="§"/>
            </a:pPr>
            <a:r>
              <a:rPr lang="en-GB" dirty="0"/>
              <a:t>That is where the exchange of capillaries occurs.</a:t>
            </a:r>
            <a:endParaRPr lang="en-IN" dirty="0"/>
          </a:p>
          <a:p>
            <a:pPr lvl="0" algn="just">
              <a:lnSpc>
                <a:spcPct val="150000"/>
              </a:lnSpc>
              <a:buFont typeface="Wingdings" panose="05000000000000000000" pitchFamily="2" charset="2"/>
              <a:buChar char="§"/>
            </a:pPr>
            <a:r>
              <a:rPr lang="en-GB" dirty="0"/>
              <a:t>Oxygen and nutrients are necessary (Brown </a:t>
            </a:r>
            <a:r>
              <a:rPr lang="en-GB" i="1" dirty="0"/>
              <a:t>et al</a:t>
            </a:r>
            <a:r>
              <a:rPr lang="en-GB" dirty="0"/>
              <a:t>., 2023).</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438142" y="2084832"/>
            <a:ext cx="5290967" cy="4023360"/>
          </a:xfrm>
          <a:prstGeom prst="rect">
            <a:avLst/>
          </a:prstGeom>
        </p:spPr>
      </p:pic>
      <p:pic>
        <p:nvPicPr>
          <p:cNvPr id="29" name="Audio 28">
            <a:hlinkClick r:id="" action="ppaction://media"/>
            <a:extLst>
              <a:ext uri="{FF2B5EF4-FFF2-40B4-BE49-F238E27FC236}">
                <a16:creationId xmlns:a16="http://schemas.microsoft.com/office/drawing/2014/main" id="{E89E9154-B9A4-4967-E314-7D8CCC74FEF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08000897"/>
      </p:ext>
    </p:extLst>
  </p:cSld>
  <p:clrMapOvr>
    <a:masterClrMapping/>
  </p:clrMapOvr>
  <mc:AlternateContent xmlns:mc="http://schemas.openxmlformats.org/markup-compatibility/2006">
    <mc:Choice xmlns:p14="http://schemas.microsoft.com/office/powerpoint/2010/main" Requires="p14">
      <p:transition spd="slow" p14:dur="2000" advTm="100790"/>
    </mc:Choice>
    <mc:Fallback>
      <p:transition spd="slow" advTm="100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Physiology of The System</a:t>
            </a:r>
            <a:endParaRPr lang="en-GB" sz="4000" cap="none" dirty="0"/>
          </a:p>
        </p:txBody>
      </p:sp>
      <p:sp>
        <p:nvSpPr>
          <p:cNvPr id="3" name="Content Placeholder 2"/>
          <p:cNvSpPr>
            <a:spLocks noGrp="1"/>
          </p:cNvSpPr>
          <p:nvPr>
            <p:ph idx="1"/>
          </p:nvPr>
        </p:nvSpPr>
        <p:spPr>
          <a:xfrm>
            <a:off x="1024128" y="2286000"/>
            <a:ext cx="4952129" cy="4023360"/>
          </a:xfrm>
        </p:spPr>
        <p:txBody>
          <a:bodyPr>
            <a:normAutofit fontScale="92500" lnSpcReduction="20000"/>
          </a:bodyPr>
          <a:lstStyle/>
          <a:p>
            <a:pPr lvl="0" algn="just">
              <a:lnSpc>
                <a:spcPct val="150000"/>
              </a:lnSpc>
              <a:buFont typeface="Wingdings" panose="05000000000000000000" pitchFamily="2" charset="2"/>
              <a:buChar char="§"/>
            </a:pPr>
            <a:r>
              <a:rPr lang="en-GB" dirty="0"/>
              <a:t>The circulation of blood facilitates the processes in the body.</a:t>
            </a:r>
            <a:endParaRPr lang="en-IN" dirty="0"/>
          </a:p>
          <a:p>
            <a:pPr lvl="0" algn="just">
              <a:lnSpc>
                <a:spcPct val="150000"/>
              </a:lnSpc>
              <a:buFont typeface="Wingdings" panose="05000000000000000000" pitchFamily="2" charset="2"/>
              <a:buChar char="§"/>
            </a:pPr>
            <a:r>
              <a:rPr lang="en-GB" dirty="0"/>
              <a:t>Oxygen and oxidising substances.</a:t>
            </a:r>
            <a:endParaRPr lang="en-IN" dirty="0"/>
          </a:p>
          <a:p>
            <a:pPr lvl="0" algn="just">
              <a:lnSpc>
                <a:spcPct val="150000"/>
              </a:lnSpc>
              <a:buFont typeface="Wingdings" panose="05000000000000000000" pitchFamily="2" charset="2"/>
              <a:buChar char="§"/>
            </a:pPr>
            <a:r>
              <a:rPr lang="en-GB" dirty="0"/>
              <a:t>The one that controls the blood glucose is insulin.</a:t>
            </a:r>
            <a:endParaRPr lang="en-IN" dirty="0"/>
          </a:p>
          <a:p>
            <a:pPr lvl="0" algn="just">
              <a:lnSpc>
                <a:spcPct val="150000"/>
              </a:lnSpc>
              <a:buFont typeface="Wingdings" panose="05000000000000000000" pitchFamily="2" charset="2"/>
              <a:buChar char="§"/>
            </a:pPr>
            <a:r>
              <a:rPr lang="en-GB" dirty="0"/>
              <a:t>The pancreas produces insulin</a:t>
            </a:r>
            <a:endParaRPr lang="en-IN" dirty="0"/>
          </a:p>
          <a:p>
            <a:pPr lvl="0" algn="just">
              <a:lnSpc>
                <a:spcPct val="150000"/>
              </a:lnSpc>
              <a:buFont typeface="Wingdings" panose="05000000000000000000" pitchFamily="2" charset="2"/>
              <a:buChar char="§"/>
            </a:pPr>
            <a:r>
              <a:rPr lang="en-GB" dirty="0"/>
              <a:t>Maintains energy balance (Morgan </a:t>
            </a:r>
            <a:r>
              <a:rPr lang="en-GB" i="1" dirty="0"/>
              <a:t>et al</a:t>
            </a:r>
            <a:r>
              <a:rPr lang="en-GB" dirty="0"/>
              <a:t>., 2023). </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445584" y="1823437"/>
            <a:ext cx="5464710" cy="4141797"/>
          </a:xfrm>
          <a:prstGeom prst="rect">
            <a:avLst/>
          </a:prstGeom>
        </p:spPr>
      </p:pic>
      <p:pic>
        <p:nvPicPr>
          <p:cNvPr id="6" name="Audio 5">
            <a:hlinkClick r:id="" action="ppaction://media"/>
            <a:extLst>
              <a:ext uri="{FF2B5EF4-FFF2-40B4-BE49-F238E27FC236}">
                <a16:creationId xmlns:a16="http://schemas.microsoft.com/office/drawing/2014/main" id="{E70D5A3A-50E6-42D8-BD17-47F3E296A10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23670955"/>
      </p:ext>
    </p:extLst>
  </p:cSld>
  <p:clrMapOvr>
    <a:masterClrMapping/>
  </p:clrMapOvr>
  <mc:AlternateContent xmlns:mc="http://schemas.openxmlformats.org/markup-compatibility/2006">
    <mc:Choice xmlns:p14="http://schemas.microsoft.com/office/powerpoint/2010/main" Requires="p14">
      <p:transition spd="slow" p14:dur="2000" advTm="150844"/>
    </mc:Choice>
    <mc:Fallback>
      <p:transition spd="slow" advTm="150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Disease Impact on Body</a:t>
            </a:r>
            <a:endParaRPr lang="en-GB" sz="4000" cap="none" dirty="0"/>
          </a:p>
        </p:txBody>
      </p:sp>
      <p:sp>
        <p:nvSpPr>
          <p:cNvPr id="3" name="Content Placeholder 2"/>
          <p:cNvSpPr>
            <a:spLocks noGrp="1"/>
          </p:cNvSpPr>
          <p:nvPr>
            <p:ph idx="1"/>
          </p:nvPr>
        </p:nvSpPr>
        <p:spPr>
          <a:xfrm>
            <a:off x="1024128" y="2286000"/>
            <a:ext cx="4941243" cy="4023360"/>
          </a:xfrm>
        </p:spPr>
        <p:txBody>
          <a:bodyPr/>
          <a:lstStyle/>
          <a:p>
            <a:pPr lvl="0" algn="just">
              <a:lnSpc>
                <a:spcPct val="150000"/>
              </a:lnSpc>
              <a:buFont typeface="Wingdings" panose="05000000000000000000" pitchFamily="2" charset="2"/>
              <a:buChar char="§"/>
            </a:pPr>
            <a:r>
              <a:rPr lang="en-GB" dirty="0"/>
              <a:t>Insulin resistance occurs.</a:t>
            </a:r>
            <a:endParaRPr lang="en-IN" dirty="0"/>
          </a:p>
          <a:p>
            <a:pPr lvl="0" algn="just">
              <a:lnSpc>
                <a:spcPct val="150000"/>
              </a:lnSpc>
              <a:buFont typeface="Wingdings" panose="05000000000000000000" pitchFamily="2" charset="2"/>
              <a:buChar char="§"/>
            </a:pPr>
            <a:r>
              <a:rPr lang="en-GB" dirty="0"/>
              <a:t>There is glucose build up in the blood.</a:t>
            </a:r>
            <a:endParaRPr lang="en-IN" dirty="0"/>
          </a:p>
          <a:p>
            <a:pPr lvl="0" algn="just">
              <a:lnSpc>
                <a:spcPct val="150000"/>
              </a:lnSpc>
              <a:buFont typeface="Wingdings" panose="05000000000000000000" pitchFamily="2" charset="2"/>
              <a:buChar char="§"/>
            </a:pPr>
            <a:r>
              <a:rPr lang="en-GB" dirty="0"/>
              <a:t>Blood vessel damage occurs.</a:t>
            </a:r>
            <a:endParaRPr lang="en-IN" dirty="0"/>
          </a:p>
          <a:p>
            <a:pPr lvl="0" algn="just">
              <a:lnSpc>
                <a:spcPct val="150000"/>
              </a:lnSpc>
              <a:buFont typeface="Wingdings" panose="05000000000000000000" pitchFamily="2" charset="2"/>
              <a:buChar char="§"/>
            </a:pPr>
            <a:r>
              <a:rPr lang="en-GB" dirty="0"/>
              <a:t>The heart was threatened even more.</a:t>
            </a:r>
            <a:endParaRPr lang="en-IN" dirty="0"/>
          </a:p>
          <a:p>
            <a:pPr lvl="0" algn="just">
              <a:lnSpc>
                <a:spcPct val="150000"/>
              </a:lnSpc>
              <a:buFont typeface="Wingdings" panose="05000000000000000000" pitchFamily="2" charset="2"/>
              <a:buChar char="§"/>
            </a:pPr>
            <a:r>
              <a:rPr lang="en-GB" dirty="0"/>
              <a:t>The lack of strong functionality of organs (</a:t>
            </a:r>
            <a:r>
              <a:rPr lang="en-GB" dirty="0" err="1"/>
              <a:t>Wuche</a:t>
            </a:r>
            <a:r>
              <a:rPr lang="en-GB" dirty="0"/>
              <a:t>, 2022).</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368144" y="2286000"/>
            <a:ext cx="5603962" cy="4023360"/>
          </a:xfrm>
          <a:prstGeom prst="rect">
            <a:avLst/>
          </a:prstGeom>
        </p:spPr>
      </p:pic>
      <p:pic>
        <p:nvPicPr>
          <p:cNvPr id="6" name="Audio 5">
            <a:hlinkClick r:id="" action="ppaction://media"/>
            <a:extLst>
              <a:ext uri="{FF2B5EF4-FFF2-40B4-BE49-F238E27FC236}">
                <a16:creationId xmlns:a16="http://schemas.microsoft.com/office/drawing/2014/main" id="{3AC75D93-07A8-5021-10AC-731F9EAFCCF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94286035"/>
      </p:ext>
    </p:extLst>
  </p:cSld>
  <p:clrMapOvr>
    <a:masterClrMapping/>
  </p:clrMapOvr>
  <mc:AlternateContent xmlns:mc="http://schemas.openxmlformats.org/markup-compatibility/2006">
    <mc:Choice xmlns:p14="http://schemas.microsoft.com/office/powerpoint/2010/main" Requires="p14">
      <p:transition spd="slow" p14:dur="2000" advTm="61713"/>
    </mc:Choice>
    <mc:Fallback>
      <p:transition spd="slow" advTm="61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Complications</a:t>
            </a:r>
            <a:endParaRPr lang="en-GB" sz="4000" cap="none" dirty="0"/>
          </a:p>
        </p:txBody>
      </p:sp>
      <p:sp>
        <p:nvSpPr>
          <p:cNvPr id="3" name="Content Placeholder 2"/>
          <p:cNvSpPr>
            <a:spLocks noGrp="1"/>
          </p:cNvSpPr>
          <p:nvPr>
            <p:ph idx="1"/>
          </p:nvPr>
        </p:nvSpPr>
        <p:spPr>
          <a:xfrm>
            <a:off x="1024129" y="2286000"/>
            <a:ext cx="4886814" cy="4023360"/>
          </a:xfrm>
        </p:spPr>
        <p:txBody>
          <a:bodyPr/>
          <a:lstStyle/>
          <a:p>
            <a:pPr lvl="0" algn="just">
              <a:lnSpc>
                <a:spcPct val="150000"/>
              </a:lnSpc>
              <a:buFont typeface="Wingdings" panose="05000000000000000000" pitchFamily="2" charset="2"/>
              <a:buChar char="§"/>
            </a:pPr>
            <a:r>
              <a:rPr lang="en-GB" dirty="0"/>
              <a:t>Coronary heart disease risk</a:t>
            </a:r>
            <a:endParaRPr lang="en-IN" dirty="0"/>
          </a:p>
          <a:p>
            <a:pPr lvl="0" algn="just">
              <a:lnSpc>
                <a:spcPct val="150000"/>
              </a:lnSpc>
              <a:buFont typeface="Wingdings" panose="05000000000000000000" pitchFamily="2" charset="2"/>
              <a:buChar char="§"/>
            </a:pPr>
            <a:r>
              <a:rPr lang="en-GB" dirty="0"/>
              <a:t>Increased chance of stroke</a:t>
            </a:r>
            <a:endParaRPr lang="en-IN" dirty="0"/>
          </a:p>
          <a:p>
            <a:pPr lvl="0" algn="just">
              <a:lnSpc>
                <a:spcPct val="150000"/>
              </a:lnSpc>
              <a:buFont typeface="Wingdings" panose="05000000000000000000" pitchFamily="2" charset="2"/>
              <a:buChar char="§"/>
            </a:pPr>
            <a:r>
              <a:rPr lang="en-GB" dirty="0"/>
              <a:t>Kidney damage (nephropathy)</a:t>
            </a:r>
            <a:endParaRPr lang="en-IN" dirty="0"/>
          </a:p>
          <a:p>
            <a:pPr lvl="0" algn="just">
              <a:lnSpc>
                <a:spcPct val="150000"/>
              </a:lnSpc>
              <a:buFont typeface="Wingdings" panose="05000000000000000000" pitchFamily="2" charset="2"/>
              <a:buChar char="§"/>
            </a:pPr>
            <a:r>
              <a:rPr lang="en-GB" dirty="0"/>
              <a:t>Nerve damage (neuropathy)</a:t>
            </a:r>
            <a:endParaRPr lang="en-IN" dirty="0"/>
          </a:p>
          <a:p>
            <a:pPr lvl="0" algn="just">
              <a:lnSpc>
                <a:spcPct val="150000"/>
              </a:lnSpc>
              <a:buFont typeface="Wingdings" panose="05000000000000000000" pitchFamily="2" charset="2"/>
              <a:buChar char="§"/>
            </a:pPr>
            <a:r>
              <a:rPr lang="en-GB" dirty="0"/>
              <a:t>Vision problems (Wen </a:t>
            </a:r>
            <a:r>
              <a:rPr lang="en-GB" i="1" dirty="0"/>
              <a:t>et al</a:t>
            </a:r>
            <a:r>
              <a:rPr lang="en-GB" dirty="0"/>
              <a:t>., 2022). </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335486" y="2286000"/>
            <a:ext cx="5610745" cy="4023360"/>
          </a:xfrm>
          <a:prstGeom prst="rect">
            <a:avLst/>
          </a:prstGeom>
        </p:spPr>
      </p:pic>
      <p:pic>
        <p:nvPicPr>
          <p:cNvPr id="6" name="Audio 5">
            <a:hlinkClick r:id="" action="ppaction://media"/>
            <a:extLst>
              <a:ext uri="{FF2B5EF4-FFF2-40B4-BE49-F238E27FC236}">
                <a16:creationId xmlns:a16="http://schemas.microsoft.com/office/drawing/2014/main" id="{98463A3F-D409-1DF5-CBD8-70B12A715B8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96826660"/>
      </p:ext>
    </p:extLst>
  </p:cSld>
  <p:clrMapOvr>
    <a:masterClrMapping/>
  </p:clrMapOvr>
  <mc:AlternateContent xmlns:mc="http://schemas.openxmlformats.org/markup-compatibility/2006">
    <mc:Choice xmlns:p14="http://schemas.microsoft.com/office/powerpoint/2010/main" Requires="p14">
      <p:transition spd="slow" p14:dur="2000" advTm="42409"/>
    </mc:Choice>
    <mc:Fallback>
      <p:transition spd="slow" advTm="42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Risk Factors</a:t>
            </a:r>
            <a:endParaRPr lang="en-GB" sz="4000" cap="none" dirty="0"/>
          </a:p>
        </p:txBody>
      </p:sp>
      <p:sp>
        <p:nvSpPr>
          <p:cNvPr id="3" name="Content Placeholder 2"/>
          <p:cNvSpPr>
            <a:spLocks noGrp="1"/>
          </p:cNvSpPr>
          <p:nvPr>
            <p:ph idx="1"/>
          </p:nvPr>
        </p:nvSpPr>
        <p:spPr>
          <a:xfrm>
            <a:off x="1024129" y="2286000"/>
            <a:ext cx="4788842" cy="4023360"/>
          </a:xfrm>
        </p:spPr>
        <p:txBody>
          <a:bodyPr/>
          <a:lstStyle/>
          <a:p>
            <a:pPr lvl="0" algn="just">
              <a:lnSpc>
                <a:spcPct val="150000"/>
              </a:lnSpc>
              <a:buFont typeface="Wingdings" panose="05000000000000000000" pitchFamily="2" charset="2"/>
              <a:buChar char="§"/>
            </a:pPr>
            <a:r>
              <a:rPr lang="en-GB" dirty="0"/>
              <a:t>Poor diet (high sugar/fat)</a:t>
            </a:r>
            <a:endParaRPr lang="en-IN" dirty="0"/>
          </a:p>
          <a:p>
            <a:pPr lvl="0" algn="just">
              <a:lnSpc>
                <a:spcPct val="150000"/>
              </a:lnSpc>
              <a:buFont typeface="Wingdings" panose="05000000000000000000" pitchFamily="2" charset="2"/>
              <a:buChar char="§"/>
            </a:pPr>
            <a:r>
              <a:rPr lang="en-GB" dirty="0"/>
              <a:t>Lack of physical activity</a:t>
            </a:r>
            <a:endParaRPr lang="en-IN" dirty="0"/>
          </a:p>
          <a:p>
            <a:pPr lvl="0" algn="just">
              <a:lnSpc>
                <a:spcPct val="150000"/>
              </a:lnSpc>
              <a:buFont typeface="Wingdings" panose="05000000000000000000" pitchFamily="2" charset="2"/>
              <a:buChar char="§"/>
            </a:pPr>
            <a:r>
              <a:rPr lang="en-GB" dirty="0"/>
              <a:t>Smoking habits</a:t>
            </a:r>
            <a:endParaRPr lang="en-IN" dirty="0"/>
          </a:p>
          <a:p>
            <a:pPr lvl="0" algn="just">
              <a:lnSpc>
                <a:spcPct val="150000"/>
              </a:lnSpc>
              <a:buFont typeface="Wingdings" panose="05000000000000000000" pitchFamily="2" charset="2"/>
              <a:buChar char="§"/>
            </a:pPr>
            <a:r>
              <a:rPr lang="en-GB" dirty="0"/>
              <a:t>Age and genetics</a:t>
            </a:r>
            <a:endParaRPr lang="en-IN" dirty="0"/>
          </a:p>
          <a:p>
            <a:pPr lvl="0" algn="just">
              <a:lnSpc>
                <a:spcPct val="150000"/>
              </a:lnSpc>
              <a:buFont typeface="Wingdings" panose="05000000000000000000" pitchFamily="2" charset="2"/>
              <a:buChar char="§"/>
            </a:pPr>
            <a:r>
              <a:rPr lang="en-GB" dirty="0"/>
              <a:t>Obesity increases risk (</a:t>
            </a:r>
            <a:r>
              <a:rPr lang="en-GB" dirty="0" err="1"/>
              <a:t>Jwad</a:t>
            </a:r>
            <a:r>
              <a:rPr lang="en-GB" dirty="0"/>
              <a:t> and </a:t>
            </a:r>
            <a:r>
              <a:rPr lang="en-GB" dirty="0" err="1"/>
              <a:t>Hawraa</a:t>
            </a:r>
            <a:r>
              <a:rPr lang="en-GB" dirty="0"/>
              <a:t> </a:t>
            </a:r>
            <a:r>
              <a:rPr lang="en-GB" dirty="0" err="1"/>
              <a:t>Yousif</a:t>
            </a:r>
            <a:r>
              <a:rPr lang="en-GB" dirty="0"/>
              <a:t>, 2022). </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096000" y="1712795"/>
            <a:ext cx="5589902" cy="4023360"/>
          </a:xfrm>
          <a:prstGeom prst="rect">
            <a:avLst/>
          </a:prstGeom>
        </p:spPr>
      </p:pic>
      <p:pic>
        <p:nvPicPr>
          <p:cNvPr id="10" name="Audio 9">
            <a:hlinkClick r:id="" action="ppaction://media"/>
            <a:extLst>
              <a:ext uri="{FF2B5EF4-FFF2-40B4-BE49-F238E27FC236}">
                <a16:creationId xmlns:a16="http://schemas.microsoft.com/office/drawing/2014/main" id="{5B7B4FE4-5F1A-DE42-CD6B-49E3F2E0D89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9805591"/>
      </p:ext>
    </p:extLst>
  </p:cSld>
  <p:clrMapOvr>
    <a:masterClrMapping/>
  </p:clrMapOvr>
  <mc:AlternateContent xmlns:mc="http://schemas.openxmlformats.org/markup-compatibility/2006">
    <mc:Choice xmlns:p14="http://schemas.microsoft.com/office/powerpoint/2010/main" Requires="p14">
      <p:transition spd="slow" p14:dur="2000" advTm="37987"/>
    </mc:Choice>
    <mc:Fallback>
      <p:transition spd="slow" advTm="379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Care Plan - Lifestyle</a:t>
            </a:r>
            <a:endParaRPr lang="en-GB" sz="4000" cap="none" dirty="0"/>
          </a:p>
        </p:txBody>
      </p:sp>
      <p:sp>
        <p:nvSpPr>
          <p:cNvPr id="3" name="Content Placeholder 2"/>
          <p:cNvSpPr>
            <a:spLocks noGrp="1"/>
          </p:cNvSpPr>
          <p:nvPr>
            <p:ph idx="1"/>
          </p:nvPr>
        </p:nvSpPr>
        <p:spPr>
          <a:xfrm>
            <a:off x="1024129" y="2286000"/>
            <a:ext cx="4843272" cy="4023360"/>
          </a:xfrm>
        </p:spPr>
        <p:txBody>
          <a:bodyPr/>
          <a:lstStyle/>
          <a:p>
            <a:pPr lvl="0" algn="just">
              <a:lnSpc>
                <a:spcPct val="150000"/>
              </a:lnSpc>
              <a:buFont typeface="Wingdings" panose="05000000000000000000" pitchFamily="2" charset="2"/>
              <a:buChar char="§"/>
            </a:pPr>
            <a:r>
              <a:rPr lang="en-GB" dirty="0"/>
              <a:t>Balanced, low-sugar diet</a:t>
            </a:r>
            <a:endParaRPr lang="en-IN" dirty="0"/>
          </a:p>
          <a:p>
            <a:pPr lvl="0" algn="just">
              <a:lnSpc>
                <a:spcPct val="150000"/>
              </a:lnSpc>
              <a:buFont typeface="Wingdings" panose="05000000000000000000" pitchFamily="2" charset="2"/>
              <a:buChar char="§"/>
            </a:pPr>
            <a:r>
              <a:rPr lang="en-GB" dirty="0"/>
              <a:t>Regular physical activity</a:t>
            </a:r>
            <a:endParaRPr lang="en-IN" dirty="0"/>
          </a:p>
          <a:p>
            <a:pPr lvl="0" algn="just">
              <a:lnSpc>
                <a:spcPct val="150000"/>
              </a:lnSpc>
              <a:buFont typeface="Wingdings" panose="05000000000000000000" pitchFamily="2" charset="2"/>
              <a:buChar char="§"/>
            </a:pPr>
            <a:r>
              <a:rPr lang="en-GB" dirty="0"/>
              <a:t>Weight management</a:t>
            </a:r>
            <a:endParaRPr lang="en-IN" dirty="0"/>
          </a:p>
          <a:p>
            <a:pPr lvl="0" algn="just">
              <a:lnSpc>
                <a:spcPct val="150000"/>
              </a:lnSpc>
              <a:buFont typeface="Wingdings" panose="05000000000000000000" pitchFamily="2" charset="2"/>
              <a:buChar char="§"/>
            </a:pPr>
            <a:r>
              <a:rPr lang="en-GB" dirty="0"/>
              <a:t>Smoking cessation</a:t>
            </a:r>
            <a:endParaRPr lang="en-IN" dirty="0"/>
          </a:p>
          <a:p>
            <a:pPr lvl="0" algn="just">
              <a:lnSpc>
                <a:spcPct val="150000"/>
              </a:lnSpc>
              <a:buFont typeface="Wingdings" panose="05000000000000000000" pitchFamily="2" charset="2"/>
              <a:buChar char="§"/>
            </a:pPr>
            <a:r>
              <a:rPr lang="en-GB" dirty="0"/>
              <a:t>Healthy lifestyle changes (</a:t>
            </a:r>
            <a:r>
              <a:rPr lang="en-GB" dirty="0" err="1"/>
              <a:t>Goldney</a:t>
            </a:r>
            <a:r>
              <a:rPr lang="en-GB" dirty="0"/>
              <a:t> </a:t>
            </a:r>
            <a:r>
              <a:rPr lang="en-GB" i="1" dirty="0"/>
              <a:t>et al</a:t>
            </a:r>
            <a:r>
              <a:rPr lang="en-GB" dirty="0"/>
              <a:t>., 2023). </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672943" y="2286000"/>
            <a:ext cx="5120437" cy="4023360"/>
          </a:xfrm>
          <a:prstGeom prst="rect">
            <a:avLst/>
          </a:prstGeom>
        </p:spPr>
      </p:pic>
      <p:pic>
        <p:nvPicPr>
          <p:cNvPr id="6" name="Audio 5">
            <a:hlinkClick r:id="" action="ppaction://media"/>
            <a:extLst>
              <a:ext uri="{FF2B5EF4-FFF2-40B4-BE49-F238E27FC236}">
                <a16:creationId xmlns:a16="http://schemas.microsoft.com/office/drawing/2014/main" id="{446A7F2F-2FC1-D44E-8E88-B7A40024F03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48775995"/>
      </p:ext>
    </p:extLst>
  </p:cSld>
  <p:clrMapOvr>
    <a:masterClrMapping/>
  </p:clrMapOvr>
  <mc:AlternateContent xmlns:mc="http://schemas.openxmlformats.org/markup-compatibility/2006">
    <mc:Choice xmlns:p14="http://schemas.microsoft.com/office/powerpoint/2010/main" Requires="p14">
      <p:transition spd="slow" p14:dur="2000" advTm="71093"/>
    </mc:Choice>
    <mc:Fallback>
      <p:transition spd="slow" advTm="710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Care Plan - Medical</a:t>
            </a:r>
            <a:endParaRPr lang="en-GB" sz="4000" cap="none" dirty="0"/>
          </a:p>
        </p:txBody>
      </p:sp>
      <p:sp>
        <p:nvSpPr>
          <p:cNvPr id="3" name="Content Placeholder 2"/>
          <p:cNvSpPr>
            <a:spLocks noGrp="1"/>
          </p:cNvSpPr>
          <p:nvPr>
            <p:ph idx="1"/>
          </p:nvPr>
        </p:nvSpPr>
        <p:spPr>
          <a:xfrm>
            <a:off x="1024128" y="2286000"/>
            <a:ext cx="5158958" cy="4023360"/>
          </a:xfrm>
        </p:spPr>
        <p:txBody>
          <a:bodyPr/>
          <a:lstStyle/>
          <a:p>
            <a:pPr lvl="0" algn="just">
              <a:lnSpc>
                <a:spcPct val="150000"/>
              </a:lnSpc>
              <a:buFont typeface="Wingdings" panose="05000000000000000000" pitchFamily="2" charset="2"/>
              <a:buChar char="§"/>
            </a:pPr>
            <a:r>
              <a:rPr lang="en-GB" dirty="0"/>
              <a:t>Medication (Metformin, which is a prescription medication)</a:t>
            </a:r>
            <a:endParaRPr lang="en-IN" dirty="0"/>
          </a:p>
          <a:p>
            <a:pPr lvl="0" algn="just">
              <a:lnSpc>
                <a:spcPct val="150000"/>
              </a:lnSpc>
              <a:buFont typeface="Wingdings" panose="05000000000000000000" pitchFamily="2" charset="2"/>
              <a:buChar char="§"/>
            </a:pPr>
            <a:r>
              <a:rPr lang="en-GB" dirty="0"/>
              <a:t>Insulin therapy is required</a:t>
            </a:r>
            <a:endParaRPr lang="en-IN" dirty="0"/>
          </a:p>
          <a:p>
            <a:pPr lvl="0" algn="just">
              <a:lnSpc>
                <a:spcPct val="150000"/>
              </a:lnSpc>
              <a:buFont typeface="Wingdings" panose="05000000000000000000" pitchFamily="2" charset="2"/>
              <a:buChar char="§"/>
            </a:pPr>
            <a:r>
              <a:rPr lang="en-GB" dirty="0"/>
              <a:t>Regular GP consultations</a:t>
            </a:r>
            <a:endParaRPr lang="en-IN" dirty="0"/>
          </a:p>
          <a:p>
            <a:pPr lvl="0" algn="just">
              <a:lnSpc>
                <a:spcPct val="150000"/>
              </a:lnSpc>
              <a:buFont typeface="Wingdings" panose="05000000000000000000" pitchFamily="2" charset="2"/>
              <a:buChar char="§"/>
            </a:pPr>
            <a:r>
              <a:rPr lang="en-GB" dirty="0"/>
              <a:t>Perception of drug compliance.</a:t>
            </a:r>
            <a:endParaRPr lang="en-IN" dirty="0"/>
          </a:p>
          <a:p>
            <a:pPr algn="just">
              <a:lnSpc>
                <a:spcPct val="150000"/>
              </a:lnSpc>
              <a:buFont typeface="Wingdings" panose="05000000000000000000" pitchFamily="2" charset="2"/>
              <a:buChar char="§"/>
            </a:pPr>
            <a:r>
              <a:rPr lang="en-GB" dirty="0"/>
              <a:t>Prevent complications (Kim, 2025).</a:t>
            </a:r>
          </a:p>
        </p:txBody>
      </p:sp>
      <p:pic>
        <p:nvPicPr>
          <p:cNvPr id="4" name="Picture 3"/>
          <p:cNvPicPr>
            <a:picLocks noChangeAspect="1"/>
          </p:cNvPicPr>
          <p:nvPr/>
        </p:nvPicPr>
        <p:blipFill>
          <a:blip r:embed="rId5"/>
          <a:stretch>
            <a:fillRect/>
          </a:stretch>
        </p:blipFill>
        <p:spPr>
          <a:xfrm>
            <a:off x="6618514" y="2084832"/>
            <a:ext cx="5305937" cy="4224528"/>
          </a:xfrm>
          <a:prstGeom prst="rect">
            <a:avLst/>
          </a:prstGeom>
        </p:spPr>
      </p:pic>
      <p:pic>
        <p:nvPicPr>
          <p:cNvPr id="15" name="Audio 14">
            <a:hlinkClick r:id="" action="ppaction://media"/>
            <a:extLst>
              <a:ext uri="{FF2B5EF4-FFF2-40B4-BE49-F238E27FC236}">
                <a16:creationId xmlns:a16="http://schemas.microsoft.com/office/drawing/2014/main" id="{EB15A841-90BC-8F27-6779-C2172285B27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16890628"/>
      </p:ext>
    </p:extLst>
  </p:cSld>
  <p:clrMapOvr>
    <a:masterClrMapping/>
  </p:clrMapOvr>
  <mc:AlternateContent xmlns:mc="http://schemas.openxmlformats.org/markup-compatibility/2006">
    <mc:Choice xmlns:p14="http://schemas.microsoft.com/office/powerpoint/2010/main" Requires="p14">
      <p:transition spd="slow" p14:dur="2000" advTm="73005"/>
    </mc:Choice>
    <mc:Fallback>
      <p:transition spd="slow" advTm="73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Monitoring Plan</a:t>
            </a:r>
            <a:endParaRPr lang="en-GB" sz="4000" cap="none" dirty="0"/>
          </a:p>
        </p:txBody>
      </p:sp>
      <p:sp>
        <p:nvSpPr>
          <p:cNvPr id="3" name="Content Placeholder 2"/>
          <p:cNvSpPr>
            <a:spLocks noGrp="1"/>
          </p:cNvSpPr>
          <p:nvPr>
            <p:ph idx="1"/>
          </p:nvPr>
        </p:nvSpPr>
        <p:spPr>
          <a:xfrm>
            <a:off x="1024129" y="2286000"/>
            <a:ext cx="4930358" cy="4023360"/>
          </a:xfrm>
        </p:spPr>
        <p:txBody>
          <a:bodyPr/>
          <a:lstStyle/>
          <a:p>
            <a:pPr lvl="0" algn="just">
              <a:lnSpc>
                <a:spcPct val="150000"/>
              </a:lnSpc>
              <a:buFont typeface="Wingdings" panose="05000000000000000000" pitchFamily="2" charset="2"/>
              <a:buChar char="§"/>
            </a:pPr>
            <a:r>
              <a:rPr lang="en-GB" dirty="0"/>
              <a:t>Often check blood glucose.</a:t>
            </a:r>
            <a:endParaRPr lang="en-IN" dirty="0"/>
          </a:p>
          <a:p>
            <a:pPr lvl="0" algn="just">
              <a:lnSpc>
                <a:spcPct val="150000"/>
              </a:lnSpc>
              <a:buFont typeface="Wingdings" panose="05000000000000000000" pitchFamily="2" charset="2"/>
              <a:buChar char="§"/>
            </a:pPr>
            <a:r>
              <a:rPr lang="en-GB" dirty="0"/>
              <a:t>Monitor blood pressure</a:t>
            </a:r>
            <a:endParaRPr lang="en-IN" dirty="0"/>
          </a:p>
          <a:p>
            <a:pPr lvl="0" algn="just">
              <a:lnSpc>
                <a:spcPct val="150000"/>
              </a:lnSpc>
              <a:buFont typeface="Wingdings" panose="05000000000000000000" pitchFamily="2" charset="2"/>
              <a:buChar char="§"/>
            </a:pPr>
            <a:r>
              <a:rPr lang="en-GB" dirty="0"/>
              <a:t>Check cholesterol levels</a:t>
            </a:r>
            <a:endParaRPr lang="en-IN" dirty="0"/>
          </a:p>
          <a:p>
            <a:pPr lvl="0" algn="just">
              <a:lnSpc>
                <a:spcPct val="150000"/>
              </a:lnSpc>
              <a:buFont typeface="Wingdings" panose="05000000000000000000" pitchFamily="2" charset="2"/>
              <a:buChar char="§"/>
            </a:pPr>
            <a:r>
              <a:rPr lang="en-GB" dirty="0"/>
              <a:t>Routine health assessments</a:t>
            </a:r>
            <a:endParaRPr lang="en-IN" dirty="0"/>
          </a:p>
          <a:p>
            <a:pPr algn="just">
              <a:lnSpc>
                <a:spcPct val="150000"/>
              </a:lnSpc>
              <a:buFont typeface="Wingdings" panose="05000000000000000000" pitchFamily="2" charset="2"/>
              <a:buChar char="§"/>
            </a:pPr>
            <a:r>
              <a:rPr lang="en-GB" dirty="0"/>
              <a:t>Disagreement in the valuation of the complications (Goldberg </a:t>
            </a:r>
            <a:r>
              <a:rPr lang="en-GB" i="1" dirty="0"/>
              <a:t>et al</a:t>
            </a:r>
            <a:r>
              <a:rPr lang="en-GB" dirty="0"/>
              <a:t>., 2022).</a:t>
            </a:r>
          </a:p>
        </p:txBody>
      </p:sp>
      <p:pic>
        <p:nvPicPr>
          <p:cNvPr id="4" name="Picture 3"/>
          <p:cNvPicPr>
            <a:picLocks noChangeAspect="1"/>
          </p:cNvPicPr>
          <p:nvPr/>
        </p:nvPicPr>
        <p:blipFill>
          <a:blip r:embed="rId5"/>
          <a:stretch>
            <a:fillRect/>
          </a:stretch>
        </p:blipFill>
        <p:spPr>
          <a:xfrm>
            <a:off x="6340860" y="2346292"/>
            <a:ext cx="5419796" cy="3902775"/>
          </a:xfrm>
          <a:prstGeom prst="rect">
            <a:avLst/>
          </a:prstGeom>
        </p:spPr>
      </p:pic>
      <p:pic>
        <p:nvPicPr>
          <p:cNvPr id="6" name="Audio 5">
            <a:hlinkClick r:id="" action="ppaction://media"/>
            <a:extLst>
              <a:ext uri="{FF2B5EF4-FFF2-40B4-BE49-F238E27FC236}">
                <a16:creationId xmlns:a16="http://schemas.microsoft.com/office/drawing/2014/main" id="{38CAC8E1-F4F2-B7AC-130B-48B70555CCB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79160105"/>
      </p:ext>
    </p:extLst>
  </p:cSld>
  <p:clrMapOvr>
    <a:masterClrMapping/>
  </p:clrMapOvr>
  <mc:AlternateContent xmlns:mc="http://schemas.openxmlformats.org/markup-compatibility/2006">
    <mc:Choice xmlns:p14="http://schemas.microsoft.com/office/powerpoint/2010/main" Requires="p14">
      <p:transition spd="slow" p14:dur="2000" advTm="20582"/>
    </mc:Choice>
    <mc:Fallback>
      <p:transition spd="slow" advTm="205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Communication &amp; Care</a:t>
            </a:r>
            <a:endParaRPr lang="en-GB" sz="4000" cap="none" dirty="0"/>
          </a:p>
        </p:txBody>
      </p:sp>
      <p:sp>
        <p:nvSpPr>
          <p:cNvPr id="3" name="Content Placeholder 2"/>
          <p:cNvSpPr>
            <a:spLocks noGrp="1"/>
          </p:cNvSpPr>
          <p:nvPr>
            <p:ph idx="1"/>
          </p:nvPr>
        </p:nvSpPr>
        <p:spPr>
          <a:xfrm>
            <a:off x="1024128" y="2286000"/>
            <a:ext cx="4897701" cy="4023360"/>
          </a:xfrm>
        </p:spPr>
        <p:txBody>
          <a:bodyPr/>
          <a:lstStyle/>
          <a:p>
            <a:pPr lvl="0" algn="just">
              <a:lnSpc>
                <a:spcPct val="150000"/>
              </a:lnSpc>
              <a:buFont typeface="Wingdings" panose="05000000000000000000" pitchFamily="2" charset="2"/>
              <a:buChar char="§"/>
            </a:pPr>
            <a:r>
              <a:rPr lang="en-GB" dirty="0"/>
              <a:t>Patient training was required.</a:t>
            </a:r>
            <a:endParaRPr lang="en-IN" dirty="0"/>
          </a:p>
          <a:p>
            <a:pPr lvl="0" algn="just">
              <a:lnSpc>
                <a:spcPct val="150000"/>
              </a:lnSpc>
              <a:buFont typeface="Wingdings" panose="05000000000000000000" pitchFamily="2" charset="2"/>
              <a:buChar char="§"/>
            </a:pPr>
            <a:r>
              <a:rPr lang="en-GB" dirty="0"/>
              <a:t>Effective doctor-patient communication.</a:t>
            </a:r>
            <a:endParaRPr lang="en-IN" dirty="0"/>
          </a:p>
          <a:p>
            <a:pPr lvl="0" algn="just">
              <a:lnSpc>
                <a:spcPct val="150000"/>
              </a:lnSpc>
              <a:buFont typeface="Wingdings" panose="05000000000000000000" pitchFamily="2" charset="2"/>
              <a:buChar char="§"/>
            </a:pPr>
            <a:r>
              <a:rPr lang="en-GB" dirty="0"/>
              <a:t>Encourage self-management</a:t>
            </a:r>
            <a:endParaRPr lang="en-IN" dirty="0"/>
          </a:p>
          <a:p>
            <a:pPr lvl="0" algn="just">
              <a:lnSpc>
                <a:spcPct val="150000"/>
              </a:lnSpc>
              <a:buFont typeface="Wingdings" panose="05000000000000000000" pitchFamily="2" charset="2"/>
              <a:buChar char="§"/>
            </a:pPr>
            <a:r>
              <a:rPr lang="en-GB" dirty="0"/>
              <a:t>Significance of cultural sensitivity.</a:t>
            </a:r>
            <a:endParaRPr lang="en-IN" dirty="0"/>
          </a:p>
          <a:p>
            <a:pPr lvl="0" algn="just">
              <a:lnSpc>
                <a:spcPct val="150000"/>
              </a:lnSpc>
              <a:buFont typeface="Wingdings" panose="05000000000000000000" pitchFamily="2" charset="2"/>
              <a:buChar char="§"/>
            </a:pPr>
            <a:r>
              <a:rPr lang="en-GB" dirty="0"/>
              <a:t>establish a culture of confidence and compromise (</a:t>
            </a:r>
            <a:r>
              <a:rPr lang="en-GB" dirty="0" err="1"/>
              <a:t>Alowais</a:t>
            </a:r>
            <a:r>
              <a:rPr lang="en-GB" dirty="0"/>
              <a:t> </a:t>
            </a:r>
            <a:r>
              <a:rPr lang="en-GB" i="1" dirty="0"/>
              <a:t>et al</a:t>
            </a:r>
            <a:r>
              <a:rPr lang="en-GB" dirty="0"/>
              <a:t>., 2023).</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096000" y="2249424"/>
            <a:ext cx="5700570" cy="4023360"/>
          </a:xfrm>
          <a:prstGeom prst="rect">
            <a:avLst/>
          </a:prstGeom>
        </p:spPr>
      </p:pic>
      <p:pic>
        <p:nvPicPr>
          <p:cNvPr id="6" name="Audio 5">
            <a:hlinkClick r:id="" action="ppaction://media"/>
            <a:extLst>
              <a:ext uri="{FF2B5EF4-FFF2-40B4-BE49-F238E27FC236}">
                <a16:creationId xmlns:a16="http://schemas.microsoft.com/office/drawing/2014/main" id="{7EC54055-43B2-AE58-5718-FB3BAA0B9BC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90463604"/>
      </p:ext>
    </p:extLst>
  </p:cSld>
  <p:clrMapOvr>
    <a:masterClrMapping/>
  </p:clrMapOvr>
  <mc:AlternateContent xmlns:mc="http://schemas.openxmlformats.org/markup-compatibility/2006">
    <mc:Choice xmlns:p14="http://schemas.microsoft.com/office/powerpoint/2010/main" Requires="p14">
      <p:transition spd="slow" p14:dur="2000" advTm="23001"/>
    </mc:Choice>
    <mc:Fallback>
      <p:transition spd="slow" advTm="230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Ethical Considerations</a:t>
            </a:r>
            <a:endParaRPr lang="en-GB" sz="4000" cap="none" dirty="0"/>
          </a:p>
        </p:txBody>
      </p:sp>
      <p:sp>
        <p:nvSpPr>
          <p:cNvPr id="3" name="Content Placeholder 2"/>
          <p:cNvSpPr>
            <a:spLocks noGrp="1"/>
          </p:cNvSpPr>
          <p:nvPr>
            <p:ph idx="1"/>
          </p:nvPr>
        </p:nvSpPr>
        <p:spPr>
          <a:xfrm>
            <a:off x="1024129" y="2286000"/>
            <a:ext cx="4941242" cy="4023360"/>
          </a:xfrm>
        </p:spPr>
        <p:txBody>
          <a:bodyPr>
            <a:normAutofit/>
          </a:bodyPr>
          <a:lstStyle/>
          <a:p>
            <a:pPr lvl="0" algn="just">
              <a:lnSpc>
                <a:spcPct val="160000"/>
              </a:lnSpc>
              <a:buFont typeface="Wingdings" panose="05000000000000000000" pitchFamily="2" charset="2"/>
              <a:buChar char="§"/>
            </a:pPr>
            <a:r>
              <a:rPr lang="en-GB" dirty="0"/>
              <a:t>Aid confidentiality of patients.</a:t>
            </a:r>
            <a:endParaRPr lang="en-IN" dirty="0"/>
          </a:p>
          <a:p>
            <a:pPr lvl="0" algn="just">
              <a:lnSpc>
                <a:spcPct val="160000"/>
              </a:lnSpc>
              <a:buFont typeface="Wingdings" panose="05000000000000000000" pitchFamily="2" charset="2"/>
              <a:buChar char="§"/>
            </a:pPr>
            <a:r>
              <a:rPr lang="en-GB" dirty="0"/>
              <a:t>Obtain informed consent</a:t>
            </a:r>
            <a:endParaRPr lang="en-IN" dirty="0"/>
          </a:p>
          <a:p>
            <a:pPr lvl="0" algn="just">
              <a:lnSpc>
                <a:spcPct val="160000"/>
              </a:lnSpc>
              <a:buFont typeface="Wingdings" panose="05000000000000000000" pitchFamily="2" charset="2"/>
              <a:buChar char="§"/>
            </a:pPr>
            <a:r>
              <a:rPr lang="en-GB" dirty="0"/>
              <a:t>Respect patient autonomy</a:t>
            </a:r>
            <a:endParaRPr lang="en-IN" dirty="0"/>
          </a:p>
          <a:p>
            <a:pPr lvl="0" algn="just">
              <a:lnSpc>
                <a:spcPct val="160000"/>
              </a:lnSpc>
              <a:buFont typeface="Wingdings" panose="05000000000000000000" pitchFamily="2" charset="2"/>
              <a:buChar char="§"/>
            </a:pPr>
            <a:r>
              <a:rPr lang="en-GB" dirty="0"/>
              <a:t>Provide equal care</a:t>
            </a:r>
            <a:endParaRPr lang="en-IN" dirty="0"/>
          </a:p>
          <a:p>
            <a:pPr lvl="0" algn="just">
              <a:lnSpc>
                <a:spcPct val="160000"/>
              </a:lnSpc>
              <a:buFont typeface="Wingdings" panose="05000000000000000000" pitchFamily="2" charset="2"/>
              <a:buChar char="§"/>
            </a:pPr>
            <a:r>
              <a:rPr lang="en-GB" dirty="0"/>
              <a:t>Act professionally (</a:t>
            </a:r>
            <a:r>
              <a:rPr lang="en-GB" dirty="0" err="1"/>
              <a:t>Goldney</a:t>
            </a:r>
            <a:r>
              <a:rPr lang="en-GB" dirty="0"/>
              <a:t> </a:t>
            </a:r>
            <a:r>
              <a:rPr lang="en-GB" i="1" dirty="0"/>
              <a:t>et al</a:t>
            </a:r>
            <a:r>
              <a:rPr lang="en-GB" dirty="0"/>
              <a:t>., 2023).</a:t>
            </a:r>
            <a:endParaRPr lang="en-IN" dirty="0"/>
          </a:p>
          <a:p>
            <a:pPr algn="just">
              <a:lnSpc>
                <a:spcPct val="16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328231" y="1664285"/>
            <a:ext cx="5679725" cy="4023360"/>
          </a:xfrm>
          <a:prstGeom prst="rect">
            <a:avLst/>
          </a:prstGeom>
        </p:spPr>
      </p:pic>
      <p:pic>
        <p:nvPicPr>
          <p:cNvPr id="6" name="Audio 5">
            <a:hlinkClick r:id="" action="ppaction://media"/>
            <a:extLst>
              <a:ext uri="{FF2B5EF4-FFF2-40B4-BE49-F238E27FC236}">
                <a16:creationId xmlns:a16="http://schemas.microsoft.com/office/drawing/2014/main" id="{279229D7-C2FF-74C8-BDFA-101DFD4CF2E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09409912"/>
      </p:ext>
    </p:extLst>
  </p:cSld>
  <p:clrMapOvr>
    <a:masterClrMapping/>
  </p:clrMapOvr>
  <mc:AlternateContent xmlns:mc="http://schemas.openxmlformats.org/markup-compatibility/2006">
    <mc:Choice xmlns:p14="http://schemas.microsoft.com/office/powerpoint/2010/main" Requires="p14">
      <p:transition spd="slow" p14:dur="2000" advTm="18198"/>
    </mc:Choice>
    <mc:Fallback>
      <p:transition spd="slow" advTm="181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cap="none" dirty="0"/>
              <a:t>Conclusion</a:t>
            </a:r>
            <a:endParaRPr lang="en-GB" sz="4000" cap="none" dirty="0"/>
          </a:p>
        </p:txBody>
      </p:sp>
      <p:sp>
        <p:nvSpPr>
          <p:cNvPr id="3" name="Content Placeholder 2"/>
          <p:cNvSpPr>
            <a:spLocks noGrp="1"/>
          </p:cNvSpPr>
          <p:nvPr>
            <p:ph idx="1"/>
          </p:nvPr>
        </p:nvSpPr>
        <p:spPr>
          <a:xfrm>
            <a:off x="1024129" y="2286000"/>
            <a:ext cx="4984786" cy="4023360"/>
          </a:xfrm>
        </p:spPr>
        <p:txBody>
          <a:bodyPr/>
          <a:lstStyle/>
          <a:p>
            <a:pPr lvl="0" algn="just">
              <a:lnSpc>
                <a:spcPct val="150000"/>
              </a:lnSpc>
              <a:buFont typeface="Wingdings" panose="05000000000000000000" pitchFamily="2" charset="2"/>
              <a:buChar char="§"/>
            </a:pPr>
            <a:r>
              <a:rPr lang="en-GB" dirty="0"/>
              <a:t>Cardiovascular health is affected by type 2 diabetes.</a:t>
            </a:r>
            <a:endParaRPr lang="en-IN" dirty="0"/>
          </a:p>
          <a:p>
            <a:pPr lvl="0" algn="just">
              <a:lnSpc>
                <a:spcPct val="150000"/>
              </a:lnSpc>
              <a:buFont typeface="Wingdings" panose="05000000000000000000" pitchFamily="2" charset="2"/>
              <a:buChar char="§"/>
            </a:pPr>
            <a:r>
              <a:rPr lang="en-GB" dirty="0"/>
              <a:t>This necessitated health care and habits.</a:t>
            </a:r>
            <a:endParaRPr lang="en-IN" dirty="0"/>
          </a:p>
          <a:p>
            <a:pPr lvl="0" algn="just">
              <a:lnSpc>
                <a:spcPct val="150000"/>
              </a:lnSpc>
              <a:buFont typeface="Wingdings" panose="05000000000000000000" pitchFamily="2" charset="2"/>
              <a:buChar char="§"/>
            </a:pPr>
            <a:r>
              <a:rPr lang="en-GB" dirty="0"/>
              <a:t>An early intervention prevents a complication.</a:t>
            </a:r>
            <a:endParaRPr lang="en-IN" dirty="0"/>
          </a:p>
          <a:p>
            <a:pPr lvl="0" algn="just">
              <a:lnSpc>
                <a:spcPct val="150000"/>
              </a:lnSpc>
              <a:buFont typeface="Wingdings" panose="05000000000000000000" pitchFamily="2" charset="2"/>
              <a:buChar char="§"/>
            </a:pPr>
            <a:r>
              <a:rPr lang="en-GB" dirty="0"/>
              <a:t>Quality of life is enhanced by good care.</a:t>
            </a:r>
            <a:endParaRPr lang="en-IN" dirty="0"/>
          </a:p>
          <a:p>
            <a:pPr algn="just">
              <a:lnSpc>
                <a:spcPct val="150000"/>
              </a:lnSpc>
              <a:buFont typeface="Wingdings" panose="05000000000000000000" pitchFamily="2" charset="2"/>
              <a:buChar char="§"/>
            </a:pPr>
            <a:endParaRPr lang="en-GB" dirty="0"/>
          </a:p>
        </p:txBody>
      </p:sp>
      <p:pic>
        <p:nvPicPr>
          <p:cNvPr id="4" name="Picture 3"/>
          <p:cNvPicPr>
            <a:picLocks noChangeAspect="1"/>
          </p:cNvPicPr>
          <p:nvPr/>
        </p:nvPicPr>
        <p:blipFill>
          <a:blip r:embed="rId5"/>
          <a:stretch>
            <a:fillRect/>
          </a:stretch>
        </p:blipFill>
        <p:spPr>
          <a:xfrm>
            <a:off x="6422571" y="2286000"/>
            <a:ext cx="5432501" cy="4103914"/>
          </a:xfrm>
          <a:prstGeom prst="rect">
            <a:avLst/>
          </a:prstGeom>
        </p:spPr>
      </p:pic>
      <p:pic>
        <p:nvPicPr>
          <p:cNvPr id="10" name="Audio 9">
            <a:hlinkClick r:id="" action="ppaction://media"/>
            <a:extLst>
              <a:ext uri="{FF2B5EF4-FFF2-40B4-BE49-F238E27FC236}">
                <a16:creationId xmlns:a16="http://schemas.microsoft.com/office/drawing/2014/main" id="{8F35C6A9-E2AA-26B2-7D69-71180FA2C34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5375250"/>
      </p:ext>
    </p:extLst>
  </p:cSld>
  <p:clrMapOvr>
    <a:masterClrMapping/>
  </p:clrMapOvr>
  <mc:AlternateContent xmlns:mc="http://schemas.openxmlformats.org/markup-compatibility/2006">
    <mc:Choice xmlns:p14="http://schemas.microsoft.com/office/powerpoint/2010/main" Requires="p14">
      <p:transition spd="slow" p14:dur="2000" advTm="21220"/>
    </mc:Choice>
    <mc:Fallback>
      <p:transition spd="slow" advTm="21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735" y="180825"/>
            <a:ext cx="9720072" cy="801660"/>
          </a:xfrm>
        </p:spPr>
        <p:txBody>
          <a:bodyPr>
            <a:normAutofit/>
          </a:bodyPr>
          <a:lstStyle/>
          <a:p>
            <a:r>
              <a:rPr lang="en-GB" sz="4000" b="1" cap="none" dirty="0"/>
              <a:t>References </a:t>
            </a:r>
            <a:endParaRPr lang="en-GB" sz="4000" cap="none" dirty="0"/>
          </a:p>
        </p:txBody>
      </p:sp>
      <p:sp>
        <p:nvSpPr>
          <p:cNvPr id="3" name="Content Placeholder 2"/>
          <p:cNvSpPr>
            <a:spLocks noGrp="1"/>
          </p:cNvSpPr>
          <p:nvPr>
            <p:ph sz="half" idx="1"/>
          </p:nvPr>
        </p:nvSpPr>
        <p:spPr>
          <a:xfrm>
            <a:off x="764735" y="1195518"/>
            <a:ext cx="5744974" cy="4023360"/>
          </a:xfrm>
        </p:spPr>
        <p:txBody>
          <a:bodyPr>
            <a:noAutofit/>
          </a:bodyPr>
          <a:lstStyle/>
          <a:p>
            <a:pPr algn="just">
              <a:lnSpc>
                <a:spcPct val="150000"/>
              </a:lnSpc>
            </a:pPr>
            <a:r>
              <a:rPr lang="en-GB" sz="800" dirty="0" err="1"/>
              <a:t>Alowais</a:t>
            </a:r>
            <a:r>
              <a:rPr lang="en-GB" sz="800" dirty="0"/>
              <a:t>, S.A., </a:t>
            </a:r>
            <a:r>
              <a:rPr lang="en-GB" sz="800" dirty="0" err="1"/>
              <a:t>Alghamdi</a:t>
            </a:r>
            <a:r>
              <a:rPr lang="en-GB" sz="800" dirty="0"/>
              <a:t>, S.S., </a:t>
            </a:r>
            <a:r>
              <a:rPr lang="en-GB" sz="800" dirty="0" err="1"/>
              <a:t>Alsuhebany</a:t>
            </a:r>
            <a:r>
              <a:rPr lang="en-GB" sz="800" dirty="0"/>
              <a:t>, N., </a:t>
            </a:r>
            <a:r>
              <a:rPr lang="en-GB" sz="800" dirty="0" err="1"/>
              <a:t>Alqahtani</a:t>
            </a:r>
            <a:r>
              <a:rPr lang="en-GB" sz="800" dirty="0"/>
              <a:t>, T., </a:t>
            </a:r>
            <a:r>
              <a:rPr lang="en-GB" sz="800" dirty="0" err="1"/>
              <a:t>Alshaya</a:t>
            </a:r>
            <a:r>
              <a:rPr lang="en-GB" sz="800" dirty="0"/>
              <a:t>, A.I., </a:t>
            </a:r>
            <a:r>
              <a:rPr lang="en-GB" sz="800" dirty="0" err="1"/>
              <a:t>Almohareb</a:t>
            </a:r>
            <a:r>
              <a:rPr lang="en-GB" sz="800" dirty="0"/>
              <a:t>, S.N., </a:t>
            </a:r>
            <a:r>
              <a:rPr lang="en-GB" sz="800" dirty="0" err="1"/>
              <a:t>Aldairem</a:t>
            </a:r>
            <a:r>
              <a:rPr lang="en-GB" sz="800" dirty="0"/>
              <a:t>, A., </a:t>
            </a:r>
            <a:r>
              <a:rPr lang="en-GB" sz="800" dirty="0" err="1"/>
              <a:t>Alrashed</a:t>
            </a:r>
            <a:r>
              <a:rPr lang="en-GB" sz="800" dirty="0"/>
              <a:t>, M., Bin Saleh, K., </a:t>
            </a:r>
            <a:r>
              <a:rPr lang="en-GB" sz="800" dirty="0" err="1"/>
              <a:t>Badreldin</a:t>
            </a:r>
            <a:r>
              <a:rPr lang="en-GB" sz="800" dirty="0"/>
              <a:t>, H.A. and Al </a:t>
            </a:r>
            <a:r>
              <a:rPr lang="en-GB" sz="800" dirty="0" err="1"/>
              <a:t>Yami</a:t>
            </a:r>
            <a:r>
              <a:rPr lang="en-GB" sz="800" dirty="0"/>
              <a:t>, M.S. (2023) ‘Revolutionizing healthcare: the role of artificial intelligence in clinical practice’. </a:t>
            </a:r>
            <a:r>
              <a:rPr lang="en-IN" sz="800" i="1" dirty="0"/>
              <a:t>BMC medical education</a:t>
            </a:r>
            <a:r>
              <a:rPr lang="en-IN" sz="800" dirty="0"/>
              <a:t>, </a:t>
            </a:r>
            <a:r>
              <a:rPr lang="en-IN" sz="800" i="1" dirty="0"/>
              <a:t>23</a:t>
            </a:r>
            <a:r>
              <a:rPr lang="en-IN" sz="800" dirty="0"/>
              <a:t>(1), p.689. online available at: </a:t>
            </a:r>
            <a:r>
              <a:rPr lang="en-IN" sz="800" u="sng" dirty="0">
                <a:hlinkClick r:id="rId2"/>
              </a:rPr>
              <a:t>https://link.springer.com/article/10.1186/s12909-023-04698-z</a:t>
            </a:r>
            <a:r>
              <a:rPr lang="en-IN" sz="800" dirty="0"/>
              <a:t>. Last accessed on 24</a:t>
            </a:r>
            <a:r>
              <a:rPr lang="en-IN" sz="800" baseline="30000" dirty="0"/>
              <a:t>th</a:t>
            </a:r>
            <a:r>
              <a:rPr lang="en-IN" sz="800" dirty="0"/>
              <a:t> March 2026. </a:t>
            </a:r>
          </a:p>
          <a:p>
            <a:pPr algn="just">
              <a:lnSpc>
                <a:spcPct val="150000"/>
              </a:lnSpc>
            </a:pPr>
            <a:r>
              <a:rPr lang="en-GB" sz="800" dirty="0"/>
              <a:t>Brown, O.I., </a:t>
            </a:r>
            <a:r>
              <a:rPr lang="en-GB" sz="800" dirty="0" err="1"/>
              <a:t>Drozd</a:t>
            </a:r>
            <a:r>
              <a:rPr lang="en-GB" sz="800" dirty="0"/>
              <a:t>, M., McGowan, H., </a:t>
            </a:r>
            <a:r>
              <a:rPr lang="en-GB" sz="800" dirty="0" err="1"/>
              <a:t>Giannoudi</a:t>
            </a:r>
            <a:r>
              <a:rPr lang="en-GB" sz="800" dirty="0"/>
              <a:t>, M., Conning-Rowland, M., </a:t>
            </a:r>
            <a:r>
              <a:rPr lang="en-GB" sz="800" dirty="0" err="1"/>
              <a:t>Gierula</a:t>
            </a:r>
            <a:r>
              <a:rPr lang="en-GB" sz="800" dirty="0"/>
              <a:t>, J., Straw, S., </a:t>
            </a:r>
            <a:r>
              <a:rPr lang="en-GB" sz="800" dirty="0" err="1"/>
              <a:t>Wheatcroft</a:t>
            </a:r>
            <a:r>
              <a:rPr lang="en-GB" sz="800" dirty="0"/>
              <a:t>, S.B., Bridge, K., Roberts, L.D. and </a:t>
            </a:r>
            <a:r>
              <a:rPr lang="en-GB" sz="800" dirty="0" err="1"/>
              <a:t>Levelt</a:t>
            </a:r>
            <a:r>
              <a:rPr lang="en-GB" sz="800" dirty="0"/>
              <a:t>, E. (2023) ‘Relationship among diabetes, obesity, and cardiovascular disease phenotypes: a UK biobank cohort study’. </a:t>
            </a:r>
            <a:r>
              <a:rPr lang="en-IN" sz="800" i="1" dirty="0"/>
              <a:t>Diabetes Care</a:t>
            </a:r>
            <a:r>
              <a:rPr lang="en-IN" sz="800" dirty="0"/>
              <a:t>, </a:t>
            </a:r>
            <a:r>
              <a:rPr lang="en-IN" sz="800" i="1" dirty="0"/>
              <a:t>46</a:t>
            </a:r>
            <a:r>
              <a:rPr lang="en-IN" sz="800" dirty="0"/>
              <a:t>(8), pp.1531-1540. online available at: </a:t>
            </a:r>
            <a:r>
              <a:rPr lang="en-IN" sz="800" u="sng" dirty="0">
                <a:hlinkClick r:id="rId3"/>
              </a:rPr>
              <a:t>https://diabetesjournals.org/care/article/46/8/1531/153341</a:t>
            </a:r>
            <a:r>
              <a:rPr lang="en-IN" sz="800" dirty="0"/>
              <a:t>. Last accessed on 24</a:t>
            </a:r>
            <a:r>
              <a:rPr lang="en-IN" sz="800" baseline="30000" dirty="0"/>
              <a:t>th</a:t>
            </a:r>
            <a:r>
              <a:rPr lang="en-IN" sz="800" dirty="0"/>
              <a:t> March 2026. </a:t>
            </a:r>
          </a:p>
          <a:p>
            <a:pPr algn="just">
              <a:lnSpc>
                <a:spcPct val="150000"/>
              </a:lnSpc>
            </a:pPr>
            <a:r>
              <a:rPr lang="en-GB" sz="800" dirty="0"/>
              <a:t>Cuthbertson, D.J., Whyte, M., </a:t>
            </a:r>
            <a:r>
              <a:rPr lang="en-GB" sz="800" dirty="0" err="1"/>
              <a:t>Henney</a:t>
            </a:r>
            <a:r>
              <a:rPr lang="en-GB" sz="800" dirty="0"/>
              <a:t>, A.E., </a:t>
            </a:r>
            <a:r>
              <a:rPr lang="en-GB" sz="800" dirty="0" err="1"/>
              <a:t>Alam</a:t>
            </a:r>
            <a:r>
              <a:rPr lang="en-GB" sz="800" dirty="0"/>
              <a:t>, U., Goff, L., Fielding, B.A. and </a:t>
            </a:r>
            <a:r>
              <a:rPr lang="en-GB" sz="800" dirty="0" err="1"/>
              <a:t>Umpleby</a:t>
            </a:r>
            <a:r>
              <a:rPr lang="en-GB" sz="800" dirty="0"/>
              <a:t>, A.M. (2026) ‘Differential Pathophysiological Drivers of Susceptibility to Type 2 Diabetes and Metabolic Dysfunction–Associated </a:t>
            </a:r>
            <a:r>
              <a:rPr lang="en-GB" sz="800" dirty="0" err="1"/>
              <a:t>Steatotic</a:t>
            </a:r>
            <a:r>
              <a:rPr lang="en-GB" sz="800" dirty="0"/>
              <a:t> Liver Disease: Ethnic Differences in Insulin Dynamics, Whole‐Body Fat Metabolism, and Organ‐Specific Lipid Deposition’. </a:t>
            </a:r>
            <a:r>
              <a:rPr lang="en-IN" sz="800" i="1" dirty="0"/>
              <a:t>Obesity Reviews</a:t>
            </a:r>
            <a:r>
              <a:rPr lang="en-IN" sz="800" dirty="0"/>
              <a:t>, p.e70104. online available at: </a:t>
            </a:r>
            <a:r>
              <a:rPr lang="en-IN" sz="800" u="sng" dirty="0">
                <a:hlinkClick r:id="rId4"/>
              </a:rPr>
              <a:t>https://onlinelibrary.wiley.com/doi/abs/10.1111/obr.70104</a:t>
            </a:r>
            <a:r>
              <a:rPr lang="en-IN" sz="800" dirty="0"/>
              <a:t>. Last accessed on 24</a:t>
            </a:r>
            <a:r>
              <a:rPr lang="en-IN" sz="800" baseline="30000" dirty="0"/>
              <a:t>th</a:t>
            </a:r>
            <a:r>
              <a:rPr lang="en-IN" sz="800" dirty="0"/>
              <a:t> March 2026. </a:t>
            </a:r>
          </a:p>
          <a:p>
            <a:pPr algn="just">
              <a:lnSpc>
                <a:spcPct val="150000"/>
              </a:lnSpc>
            </a:pPr>
            <a:r>
              <a:rPr lang="en-GB" sz="800" dirty="0"/>
              <a:t>Goldberg, R.B., Orchard, T.J., Crandall, J.P., </a:t>
            </a:r>
            <a:r>
              <a:rPr lang="en-GB" sz="800" dirty="0" err="1"/>
              <a:t>Boyko</a:t>
            </a:r>
            <a:r>
              <a:rPr lang="en-GB" sz="800" dirty="0"/>
              <a:t>, E.J., </a:t>
            </a:r>
            <a:r>
              <a:rPr lang="en-GB" sz="800" dirty="0" err="1"/>
              <a:t>Budoff</a:t>
            </a:r>
            <a:r>
              <a:rPr lang="en-GB" sz="800" dirty="0"/>
              <a:t>, M., </a:t>
            </a:r>
            <a:r>
              <a:rPr lang="en-GB" sz="800" dirty="0" err="1"/>
              <a:t>Dabelea</a:t>
            </a:r>
            <a:r>
              <a:rPr lang="en-GB" sz="800" dirty="0"/>
              <a:t>, D., </a:t>
            </a:r>
            <a:r>
              <a:rPr lang="en-GB" sz="800" dirty="0" err="1"/>
              <a:t>Gadde</a:t>
            </a:r>
            <a:r>
              <a:rPr lang="en-GB" sz="800" dirty="0"/>
              <a:t>, K.M., </a:t>
            </a:r>
            <a:r>
              <a:rPr lang="en-GB" sz="800" dirty="0" err="1"/>
              <a:t>Knowler</a:t>
            </a:r>
            <a:r>
              <a:rPr lang="en-GB" sz="800" dirty="0"/>
              <a:t>, W.C., Lee, C.G., Nathan, D.M. and Watson, K. (2022) ‘Effects of long-term metformin and lifestyle interventions on cardiovascular events in the diabetes prevention program and its outcome study’. </a:t>
            </a:r>
            <a:r>
              <a:rPr lang="en-IN" sz="800" i="1" dirty="0"/>
              <a:t>Circulation</a:t>
            </a:r>
            <a:r>
              <a:rPr lang="en-IN" sz="800" dirty="0"/>
              <a:t>, </a:t>
            </a:r>
            <a:r>
              <a:rPr lang="en-IN" sz="800" i="1" dirty="0"/>
              <a:t>145</a:t>
            </a:r>
            <a:r>
              <a:rPr lang="en-IN" sz="800" dirty="0"/>
              <a:t>(22), pp.1632-1641. online available at: </a:t>
            </a:r>
            <a:r>
              <a:rPr lang="en-IN" sz="800" u="sng" dirty="0">
                <a:hlinkClick r:id="rId5"/>
              </a:rPr>
              <a:t>https://www.ahajournals.org/doi/abs/10.1161/CIRCULATIONAHA.121.056756</a:t>
            </a:r>
            <a:r>
              <a:rPr lang="en-IN" sz="800" dirty="0"/>
              <a:t>. Last accessed on 24</a:t>
            </a:r>
            <a:r>
              <a:rPr lang="en-IN" sz="800" baseline="30000" dirty="0"/>
              <a:t>th</a:t>
            </a:r>
            <a:r>
              <a:rPr lang="en-IN" sz="800" dirty="0"/>
              <a:t> March 2026. </a:t>
            </a:r>
          </a:p>
          <a:p>
            <a:pPr algn="just">
              <a:lnSpc>
                <a:spcPct val="150000"/>
              </a:lnSpc>
            </a:pPr>
            <a:r>
              <a:rPr lang="en-GB" sz="800" dirty="0" err="1"/>
              <a:t>Goldney</a:t>
            </a:r>
            <a:r>
              <a:rPr lang="en-GB" sz="800" dirty="0"/>
              <a:t>, J., </a:t>
            </a:r>
            <a:r>
              <a:rPr lang="en-GB" sz="800" dirty="0" err="1"/>
              <a:t>Sargeant</a:t>
            </a:r>
            <a:r>
              <a:rPr lang="en-GB" sz="800" dirty="0"/>
              <a:t>, J.A. and Davies, M.J. (2023) ‘</a:t>
            </a:r>
            <a:r>
              <a:rPr lang="en-GB" sz="800" dirty="0" err="1"/>
              <a:t>Incretins</a:t>
            </a:r>
            <a:r>
              <a:rPr lang="en-GB" sz="800" dirty="0"/>
              <a:t> and microvascular complications of diabetes: neuropathy, nephropathy, retinopathy and </a:t>
            </a:r>
            <a:r>
              <a:rPr lang="en-GB" sz="800" dirty="0" err="1"/>
              <a:t>microangiopathy</a:t>
            </a:r>
            <a:r>
              <a:rPr lang="en-GB" sz="800" dirty="0"/>
              <a:t>’. </a:t>
            </a:r>
            <a:r>
              <a:rPr lang="en-IN" sz="800" i="1" dirty="0" err="1"/>
              <a:t>Diabetologia</a:t>
            </a:r>
            <a:r>
              <a:rPr lang="en-IN" sz="800" dirty="0"/>
              <a:t>, </a:t>
            </a:r>
            <a:r>
              <a:rPr lang="en-IN" sz="800" i="1" dirty="0"/>
              <a:t>66</a:t>
            </a:r>
            <a:r>
              <a:rPr lang="en-IN" sz="800" dirty="0"/>
              <a:t>(10), pp.1832-1845. online available at: </a:t>
            </a:r>
            <a:r>
              <a:rPr lang="en-IN" sz="800" u="sng" dirty="0">
                <a:hlinkClick r:id="rId6"/>
              </a:rPr>
              <a:t>https://link.springer.com/article/10.1007/s00125-023-05988-3</a:t>
            </a:r>
            <a:r>
              <a:rPr lang="en-IN" sz="800" dirty="0"/>
              <a:t>. Last accessed on 24</a:t>
            </a:r>
            <a:r>
              <a:rPr lang="en-IN" sz="800" baseline="30000" dirty="0"/>
              <a:t>th</a:t>
            </a:r>
            <a:r>
              <a:rPr lang="en-IN" sz="800" dirty="0"/>
              <a:t> March 2026. </a:t>
            </a:r>
          </a:p>
          <a:p>
            <a:pPr algn="just">
              <a:lnSpc>
                <a:spcPct val="150000"/>
              </a:lnSpc>
            </a:pPr>
            <a:r>
              <a:rPr lang="en-GB" sz="800" dirty="0" err="1"/>
              <a:t>Jwad</a:t>
            </a:r>
            <a:r>
              <a:rPr lang="en-GB" sz="800" dirty="0"/>
              <a:t>, S.M. and </a:t>
            </a:r>
            <a:r>
              <a:rPr lang="en-GB" sz="800" dirty="0" err="1"/>
              <a:t>Hawraa</a:t>
            </a:r>
            <a:r>
              <a:rPr lang="en-GB" sz="800" dirty="0"/>
              <a:t> </a:t>
            </a:r>
            <a:r>
              <a:rPr lang="en-GB" sz="800" dirty="0" err="1"/>
              <a:t>Yousif</a:t>
            </a:r>
            <a:r>
              <a:rPr lang="en-GB" sz="800" dirty="0"/>
              <a:t>, A.F. (2022) ‘The Effect of Diabetes on the Possessions of Blood and Vessels’. </a:t>
            </a:r>
            <a:r>
              <a:rPr lang="en-IN" sz="800" i="1" dirty="0"/>
              <a:t>Journal of Advances in Pharmacy Practices</a:t>
            </a:r>
            <a:r>
              <a:rPr lang="en-IN" sz="800" dirty="0"/>
              <a:t>, </a:t>
            </a:r>
            <a:r>
              <a:rPr lang="en-IN" sz="800" i="1" dirty="0"/>
              <a:t>4</a:t>
            </a:r>
            <a:r>
              <a:rPr lang="en-IN" sz="800" dirty="0"/>
              <a:t>(1), pp.15-20. online available at: </a:t>
            </a:r>
            <a:r>
              <a:rPr lang="en-IN" sz="800" u="sng" dirty="0">
                <a:hlinkClick r:id="rId7"/>
              </a:rPr>
              <a:t>https://www.researchgate.net/profile/Drsaher-Jawd-2/publication/361379578_The_Effect_of_Diabetes_on_the_Possessions_of_Blood_and_Vessels/links/62acf74840d84c1401b320f7/The-Effect-of-Diabetes-on-the-Possessions-of-Blood-and-Vessels.pdf</a:t>
            </a:r>
            <a:r>
              <a:rPr lang="en-IN" sz="800" dirty="0"/>
              <a:t>. Last accessed on 24</a:t>
            </a:r>
            <a:r>
              <a:rPr lang="en-IN" sz="800" baseline="30000" dirty="0"/>
              <a:t>th</a:t>
            </a:r>
            <a:r>
              <a:rPr lang="en-IN" sz="800" dirty="0"/>
              <a:t> March 2026. </a:t>
            </a:r>
          </a:p>
          <a:p>
            <a:pPr algn="just">
              <a:lnSpc>
                <a:spcPct val="150000"/>
              </a:lnSpc>
            </a:pPr>
            <a:endParaRPr lang="en-GB" sz="800" dirty="0"/>
          </a:p>
        </p:txBody>
      </p:sp>
      <p:sp>
        <p:nvSpPr>
          <p:cNvPr id="4" name="Content Placeholder 3"/>
          <p:cNvSpPr>
            <a:spLocks noGrp="1"/>
          </p:cNvSpPr>
          <p:nvPr>
            <p:ph sz="half" idx="2"/>
          </p:nvPr>
        </p:nvSpPr>
        <p:spPr>
          <a:xfrm>
            <a:off x="6613072" y="1195518"/>
            <a:ext cx="5381413" cy="4023360"/>
          </a:xfrm>
        </p:spPr>
        <p:txBody>
          <a:bodyPr>
            <a:noAutofit/>
          </a:bodyPr>
          <a:lstStyle/>
          <a:p>
            <a:pPr algn="just">
              <a:lnSpc>
                <a:spcPct val="150000"/>
              </a:lnSpc>
            </a:pPr>
            <a:r>
              <a:rPr lang="en-GB" sz="800" dirty="0"/>
              <a:t>Kim, Y. (2025) ‘The effects of smoking, alcohol consumption, obesity, and physical inactivity on healthcare costs: a longitudinal cohort study’. </a:t>
            </a:r>
            <a:r>
              <a:rPr lang="en-IN" sz="800" i="1" dirty="0"/>
              <a:t>BMC Public Health</a:t>
            </a:r>
            <a:r>
              <a:rPr lang="en-IN" sz="800" dirty="0"/>
              <a:t>, </a:t>
            </a:r>
            <a:r>
              <a:rPr lang="en-IN" sz="800" i="1" dirty="0"/>
              <a:t>25</a:t>
            </a:r>
            <a:r>
              <a:rPr lang="en-IN" sz="800" dirty="0"/>
              <a:t>(1), p.873. online available at: </a:t>
            </a:r>
            <a:r>
              <a:rPr lang="en-IN" sz="800" u="sng" dirty="0">
                <a:hlinkClick r:id="rId8"/>
              </a:rPr>
              <a:t>https://link.springer.com/article/10.1186/s12889-025-22133-4</a:t>
            </a:r>
            <a:r>
              <a:rPr lang="en-IN" sz="800" dirty="0"/>
              <a:t>. Last accessed on 24</a:t>
            </a:r>
            <a:r>
              <a:rPr lang="en-IN" sz="800" baseline="30000" dirty="0"/>
              <a:t>th</a:t>
            </a:r>
            <a:r>
              <a:rPr lang="en-IN" sz="800" dirty="0"/>
              <a:t> March 2026. </a:t>
            </a:r>
          </a:p>
          <a:p>
            <a:pPr algn="just">
              <a:lnSpc>
                <a:spcPct val="150000"/>
              </a:lnSpc>
            </a:pPr>
            <a:r>
              <a:rPr lang="en-GB" sz="800" dirty="0" err="1"/>
              <a:t>McCrimmon</a:t>
            </a:r>
            <a:r>
              <a:rPr lang="en-GB" sz="800" dirty="0"/>
              <a:t>, R.J. (2022) ‘Remembrance of things past: The consequences of recurrent hypoglycaemia in diabetes’. </a:t>
            </a:r>
            <a:r>
              <a:rPr lang="en-IN" sz="800" i="1" dirty="0"/>
              <a:t>Diabetic Medicine</a:t>
            </a:r>
            <a:r>
              <a:rPr lang="en-IN" sz="800" dirty="0"/>
              <a:t>, </a:t>
            </a:r>
            <a:r>
              <a:rPr lang="en-IN" sz="800" i="1" dirty="0"/>
              <a:t>39</a:t>
            </a:r>
            <a:r>
              <a:rPr lang="en-IN" sz="800" dirty="0"/>
              <a:t>(12), p.e14973. online available at: </a:t>
            </a:r>
            <a:r>
              <a:rPr lang="en-IN" sz="800" u="sng" dirty="0">
                <a:hlinkClick r:id="rId9"/>
              </a:rPr>
              <a:t>https://onlinelibrary.wiley.com/doi/abs/10.1111/dme.14973</a:t>
            </a:r>
            <a:r>
              <a:rPr lang="en-IN" sz="800" dirty="0"/>
              <a:t>. Last accessed on 24</a:t>
            </a:r>
            <a:r>
              <a:rPr lang="en-IN" sz="800" baseline="30000" dirty="0"/>
              <a:t>th</a:t>
            </a:r>
            <a:r>
              <a:rPr lang="en-IN" sz="800" dirty="0"/>
              <a:t> March 2026. </a:t>
            </a:r>
          </a:p>
          <a:p>
            <a:pPr algn="just">
              <a:lnSpc>
                <a:spcPct val="150000"/>
              </a:lnSpc>
            </a:pPr>
            <a:r>
              <a:rPr lang="en-GB" sz="800" dirty="0"/>
              <a:t>Morgan, C.L., Durand, A., McCormack, T., Hughes, E., </a:t>
            </a:r>
            <a:r>
              <a:rPr lang="en-GB" sz="800" dirty="0" err="1"/>
              <a:t>Berni</a:t>
            </a:r>
            <a:r>
              <a:rPr lang="en-GB" sz="800" dirty="0"/>
              <a:t>, T.R. and </a:t>
            </a:r>
            <a:r>
              <a:rPr lang="en-GB" sz="800" dirty="0" err="1"/>
              <a:t>Lahoz</a:t>
            </a:r>
            <a:r>
              <a:rPr lang="en-GB" sz="800" dirty="0"/>
              <a:t>, R. (2023) ‘Risk of major adverse cardiovascular events associated with elevated low-density lipoprotein cholesterol in a population with atherosclerotic cardiovascular disease with and without type 2 diabetes: a UK database analysis using the clinical practice research datalink’. </a:t>
            </a:r>
            <a:r>
              <a:rPr lang="en-IN" sz="800" i="1" dirty="0"/>
              <a:t>BMJ open</a:t>
            </a:r>
            <a:r>
              <a:rPr lang="en-IN" sz="800" dirty="0"/>
              <a:t>, </a:t>
            </a:r>
            <a:r>
              <a:rPr lang="en-IN" sz="800" i="1" dirty="0"/>
              <a:t>13</a:t>
            </a:r>
            <a:r>
              <a:rPr lang="en-IN" sz="800" dirty="0"/>
              <a:t>(11), p.e064541. online available at: </a:t>
            </a:r>
            <a:r>
              <a:rPr lang="en-IN" sz="800" u="sng" dirty="0">
                <a:hlinkClick r:id="rId10"/>
              </a:rPr>
              <a:t>https://bmjopen.bmj.com/content/13/11/e064541.abstract</a:t>
            </a:r>
            <a:r>
              <a:rPr lang="en-IN" sz="800" dirty="0"/>
              <a:t>. Last accessed on 24</a:t>
            </a:r>
            <a:r>
              <a:rPr lang="en-IN" sz="800" baseline="30000" dirty="0"/>
              <a:t>th</a:t>
            </a:r>
            <a:r>
              <a:rPr lang="en-IN" sz="800" dirty="0"/>
              <a:t> March 2026. </a:t>
            </a:r>
          </a:p>
          <a:p>
            <a:pPr algn="just">
              <a:lnSpc>
                <a:spcPct val="150000"/>
              </a:lnSpc>
            </a:pPr>
            <a:r>
              <a:rPr lang="en-GB" sz="800" dirty="0"/>
              <a:t>Shang, Y., Grip, E.T., </a:t>
            </a:r>
            <a:r>
              <a:rPr lang="en-GB" sz="800" dirty="0" err="1"/>
              <a:t>Modica</a:t>
            </a:r>
            <a:r>
              <a:rPr lang="en-GB" sz="800" dirty="0"/>
              <a:t>, A., </a:t>
            </a:r>
            <a:r>
              <a:rPr lang="en-GB" sz="800" dirty="0" err="1"/>
              <a:t>Skröder</a:t>
            </a:r>
            <a:r>
              <a:rPr lang="en-GB" sz="800" dirty="0"/>
              <a:t>, H., </a:t>
            </a:r>
            <a:r>
              <a:rPr lang="en-GB" sz="800" dirty="0" err="1"/>
              <a:t>Ström</a:t>
            </a:r>
            <a:r>
              <a:rPr lang="en-GB" sz="800" dirty="0"/>
              <a:t>, O., </a:t>
            </a:r>
            <a:r>
              <a:rPr lang="en-GB" sz="800" dirty="0" err="1"/>
              <a:t>Ntanios</a:t>
            </a:r>
            <a:r>
              <a:rPr lang="en-GB" sz="800" dirty="0"/>
              <a:t>, F., </a:t>
            </a:r>
            <a:r>
              <a:rPr lang="en-GB" sz="800" dirty="0" err="1"/>
              <a:t>Gudbjörnsdottir</a:t>
            </a:r>
            <a:r>
              <a:rPr lang="en-GB" sz="800" dirty="0"/>
              <a:t>, S. and </a:t>
            </a:r>
            <a:r>
              <a:rPr lang="en-GB" sz="800" dirty="0" err="1"/>
              <a:t>Hagström</a:t>
            </a:r>
            <a:r>
              <a:rPr lang="en-GB" sz="800" dirty="0"/>
              <a:t>, H. (2024) ‘Metabolic syndrome traits increase the risk of major adverse liver outcomes in type 2 diabetes’. </a:t>
            </a:r>
            <a:r>
              <a:rPr lang="en-IN" sz="800" i="1" dirty="0"/>
              <a:t>Diabetes Care</a:t>
            </a:r>
            <a:r>
              <a:rPr lang="en-IN" sz="800" dirty="0"/>
              <a:t>, </a:t>
            </a:r>
            <a:r>
              <a:rPr lang="en-IN" sz="800" i="1" dirty="0"/>
              <a:t>47</a:t>
            </a:r>
            <a:r>
              <a:rPr lang="en-IN" sz="800" dirty="0"/>
              <a:t>(6), pp.978-985. online available at: </a:t>
            </a:r>
            <a:r>
              <a:rPr lang="en-IN" sz="800" u="sng" dirty="0">
                <a:hlinkClick r:id="rId11"/>
              </a:rPr>
              <a:t>https://diabetesjournals.org/care/article-abstract/47/6/978/154337</a:t>
            </a:r>
            <a:r>
              <a:rPr lang="en-IN" sz="800" dirty="0"/>
              <a:t>. Last accessed on 24</a:t>
            </a:r>
            <a:r>
              <a:rPr lang="en-IN" sz="800" baseline="30000" dirty="0"/>
              <a:t>th</a:t>
            </a:r>
            <a:r>
              <a:rPr lang="en-IN" sz="800" dirty="0"/>
              <a:t> March 2026. </a:t>
            </a:r>
          </a:p>
          <a:p>
            <a:pPr algn="just">
              <a:lnSpc>
                <a:spcPct val="150000"/>
              </a:lnSpc>
            </a:pPr>
            <a:r>
              <a:rPr lang="en-GB" sz="800" dirty="0"/>
              <a:t>Wen, Y., Chen, C., Kong, X., Xia, Z., Kong, W., Si, K., Han, P., Liu, W.V. and Li, X. (2022) ‘Pancreatic fat infiltration, β-cell function and insulin resistance: A study of the young patients with obesity’. </a:t>
            </a:r>
            <a:r>
              <a:rPr lang="en-IN" sz="800" i="1" dirty="0"/>
              <a:t>Diabetes research and clinical practice</a:t>
            </a:r>
            <a:r>
              <a:rPr lang="en-IN" sz="800" dirty="0"/>
              <a:t>, </a:t>
            </a:r>
            <a:r>
              <a:rPr lang="en-IN" sz="800" i="1" dirty="0"/>
              <a:t>187</a:t>
            </a:r>
            <a:r>
              <a:rPr lang="en-IN" sz="800" dirty="0"/>
              <a:t>, p.109860. online available at: </a:t>
            </a:r>
            <a:r>
              <a:rPr lang="en-IN" sz="800" u="sng" dirty="0">
                <a:hlinkClick r:id="rId12"/>
              </a:rPr>
              <a:t>https://www.sciencedirect.com/science/article/pii/S0168822722006726</a:t>
            </a:r>
            <a:r>
              <a:rPr lang="en-IN" sz="800" dirty="0"/>
              <a:t>. Last accessed on 24</a:t>
            </a:r>
            <a:r>
              <a:rPr lang="en-IN" sz="800" baseline="30000" dirty="0"/>
              <a:t>th</a:t>
            </a:r>
            <a:r>
              <a:rPr lang="en-IN" sz="800" dirty="0"/>
              <a:t> March 2026. </a:t>
            </a:r>
          </a:p>
          <a:p>
            <a:pPr algn="just">
              <a:lnSpc>
                <a:spcPct val="150000"/>
              </a:lnSpc>
            </a:pPr>
            <a:r>
              <a:rPr lang="en-GB" sz="800" dirty="0" err="1"/>
              <a:t>Wuche</a:t>
            </a:r>
            <a:r>
              <a:rPr lang="en-GB" sz="800" dirty="0"/>
              <a:t>, C. (2022) ‘The cardiovascular system and associated disorders’. </a:t>
            </a:r>
            <a:r>
              <a:rPr lang="en-IN" sz="800" i="1" dirty="0"/>
              <a:t>British Journal of Nursing</a:t>
            </a:r>
            <a:r>
              <a:rPr lang="en-IN" sz="800" dirty="0"/>
              <a:t>, </a:t>
            </a:r>
            <a:r>
              <a:rPr lang="en-IN" sz="800" i="1" dirty="0"/>
              <a:t>31</a:t>
            </a:r>
            <a:r>
              <a:rPr lang="en-IN" sz="800" dirty="0"/>
              <a:t>(17), pp.886-892. online available at: </a:t>
            </a:r>
            <a:r>
              <a:rPr lang="en-IN" sz="800" u="sng" dirty="0">
                <a:hlinkClick r:id="rId13"/>
              </a:rPr>
              <a:t>https://www.magonlinelibrary.com/doi/abs/10.12968/bjon.2022.31.17.886./</a:t>
            </a:r>
            <a:r>
              <a:rPr lang="en-IN" sz="800" dirty="0"/>
              <a:t> Last accessed on 24</a:t>
            </a:r>
            <a:r>
              <a:rPr lang="en-IN" sz="800" baseline="30000" dirty="0"/>
              <a:t>th</a:t>
            </a:r>
            <a:r>
              <a:rPr lang="en-IN" sz="800" dirty="0"/>
              <a:t> March 2026. </a:t>
            </a:r>
          </a:p>
          <a:p>
            <a:pPr algn="just">
              <a:lnSpc>
                <a:spcPct val="150000"/>
              </a:lnSpc>
            </a:pPr>
            <a:endParaRPr lang="en-GB" sz="800" dirty="0"/>
          </a:p>
        </p:txBody>
      </p:sp>
    </p:spTree>
    <p:extLst>
      <p:ext uri="{BB962C8B-B14F-4D97-AF65-F5344CB8AC3E}">
        <p14:creationId xmlns:p14="http://schemas.microsoft.com/office/powerpoint/2010/main" val="33740695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Custom 2">
      <a:majorFont>
        <a:latin typeface="Times New Roman"/>
        <a:ea typeface=""/>
        <a:cs typeface=""/>
      </a:majorFont>
      <a:minorFont>
        <a:latin typeface="Times New Roman"/>
        <a:ea typeface=""/>
        <a:cs typeface=""/>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71</TotalTime>
  <Words>3493</Words>
  <Application>Microsoft Office PowerPoint</Application>
  <PresentationFormat>Widescreen</PresentationFormat>
  <Paragraphs>149</Paragraphs>
  <Slides>18</Slides>
  <Notes>15</Notes>
  <HiddenSlides>0</HiddenSlides>
  <MMClips>17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Times New Roman</vt:lpstr>
      <vt:lpstr>Tw Cen MT</vt:lpstr>
      <vt:lpstr>Wingdings</vt:lpstr>
      <vt:lpstr>Wingdings 3</vt:lpstr>
      <vt:lpstr>Integral</vt:lpstr>
      <vt:lpstr>PowerPoint Presentation</vt:lpstr>
      <vt:lpstr>Cardiovascular Diseases, Including Stroke And Diabetes</vt:lpstr>
      <vt:lpstr>Table of Contents</vt:lpstr>
      <vt:lpstr>Introduction</vt:lpstr>
      <vt:lpstr>Patient Overview</vt:lpstr>
      <vt:lpstr>Overview of Type 2 Diabetes</vt:lpstr>
      <vt:lpstr>Cardiovascular System (Anatomy)</vt:lpstr>
      <vt:lpstr>Physiology of The System</vt:lpstr>
      <vt:lpstr>Disease Impact on Body</vt:lpstr>
      <vt:lpstr>Complications</vt:lpstr>
      <vt:lpstr>Risk Factors</vt:lpstr>
      <vt:lpstr>Care Plan - Lifestyle</vt:lpstr>
      <vt:lpstr>Care Plan - Medical</vt:lpstr>
      <vt:lpstr>Monitoring Plan</vt:lpstr>
      <vt:lpstr>Communication &amp; Care</vt:lpstr>
      <vt:lpstr>Ethical Considerations</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Lucia</dc:creator>
  <cp:lastModifiedBy>Lavinia Lavi</cp:lastModifiedBy>
  <cp:revision>1</cp:revision>
  <dcterms:created xsi:type="dcterms:W3CDTF">2026-03-29T10:55:45Z</dcterms:created>
  <dcterms:modified xsi:type="dcterms:W3CDTF">2026-04-21T23:11:30Z</dcterms:modified>
</cp:coreProperties>
</file>