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8" r:id="rId9"/>
    <p:sldId id="262" r:id="rId10"/>
    <p:sldId id="263" r:id="rId11"/>
    <p:sldId id="264" r:id="rId12"/>
    <p:sldId id="266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2704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457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8257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4701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3354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473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266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0000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940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754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9686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14809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26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94816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76086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3075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9744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850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b="1" dirty="0"/>
              <a:t>DIGITAL FORENSIC INVESTIGATION REPORT</a:t>
            </a:r>
            <a:endParaRPr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E97A51-FAF8-F7E0-C9BD-E9ECC14F42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By- GRAWAL YASH DEEPAKKUMAR</a:t>
            </a:r>
          </a:p>
          <a:p>
            <a:r>
              <a:rPr lang="en-US" dirty="0"/>
              <a:t>Student Id- 2511041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CD0F85-1DAC-3C03-A185-343A65CA20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2969D-3892-29C8-5D70-C5E08733B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Aim of Investigation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416FA-CC81-A9C5-C45E-CD7FBF631C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To identify unauthorized access to QT-AI-2025 patent data</a:t>
            </a:r>
          </a:p>
          <a:p>
            <a:r>
              <a:t>To determine if data exfiltration occurred and how</a:t>
            </a:r>
          </a:p>
          <a:p>
            <a:r>
              <a:t>To establish roles of Emma, Joe, and Norman</a:t>
            </a:r>
          </a:p>
          <a:p>
            <a:r>
              <a:t>To ensure evidence is legally admissible and forensically sound</a:t>
            </a:r>
          </a:p>
          <a:p>
            <a:r>
              <a:t>To reconstruct events and support legal proceedings</a:t>
            </a:r>
          </a:p>
        </p:txBody>
      </p:sp>
    </p:spTree>
    <p:extLst>
      <p:ext uri="{BB962C8B-B14F-4D97-AF65-F5344CB8AC3E}">
        <p14:creationId xmlns:p14="http://schemas.microsoft.com/office/powerpoint/2010/main" val="1375697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Evidence Acquisition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694038"/>
            <a:ext cx="4800599" cy="3181829"/>
          </a:xfrm>
        </p:spPr>
        <p:txBody>
          <a:bodyPr>
            <a:normAutofit fontScale="85000" lnSpcReduction="20000"/>
          </a:bodyPr>
          <a:lstStyle/>
          <a:p>
            <a:r>
              <a:rPr dirty="0"/>
              <a:t>Devices seized following legal procedures ensuring admissibility</a:t>
            </a:r>
          </a:p>
          <a:p>
            <a:r>
              <a:rPr dirty="0"/>
              <a:t>Use of forensic tools (e.g., Cellebrite</a:t>
            </a:r>
            <a:r>
              <a:rPr lang="en-US" dirty="0"/>
              <a:t> UFED</a:t>
            </a:r>
            <a:r>
              <a:rPr dirty="0"/>
              <a:t>) for logical and physical extraction</a:t>
            </a:r>
          </a:p>
          <a:p>
            <a:r>
              <a:rPr dirty="0"/>
              <a:t>Write-blockers used to prevent alteration of original evidence</a:t>
            </a:r>
          </a:p>
          <a:p>
            <a:r>
              <a:rPr dirty="0"/>
              <a:t>Bit-by-bit imaging performed to capture full data including deleted files</a:t>
            </a:r>
          </a:p>
          <a:p>
            <a:r>
              <a:rPr dirty="0"/>
              <a:t>Hash values (MD5/SHA) used to verify data integrity</a:t>
            </a:r>
          </a:p>
        </p:txBody>
      </p:sp>
      <p:pic>
        <p:nvPicPr>
          <p:cNvPr id="4" name="image2.png">
            <a:extLst>
              <a:ext uri="{FF2B5EF4-FFF2-40B4-BE49-F238E27FC236}">
                <a16:creationId xmlns:a16="http://schemas.microsoft.com/office/drawing/2014/main" id="{0152142A-1AE1-114A-7A51-9CBC474A2C3E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7146823" y="4435368"/>
            <a:ext cx="2804652" cy="1741330"/>
          </a:xfrm>
          <a:prstGeom prst="rect">
            <a:avLst/>
          </a:prstGeom>
          <a:ln/>
        </p:spPr>
      </p:pic>
      <p:pic>
        <p:nvPicPr>
          <p:cNvPr id="5" name="image3.png">
            <a:extLst>
              <a:ext uri="{FF2B5EF4-FFF2-40B4-BE49-F238E27FC236}">
                <a16:creationId xmlns:a16="http://schemas.microsoft.com/office/drawing/2014/main" id="{8830DD7D-499A-2B3E-AC37-8A680428BE6F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7146823" y="2422632"/>
            <a:ext cx="2804652" cy="1833844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4928418" cy="3318936"/>
          </a:xfrm>
        </p:spPr>
        <p:txBody>
          <a:bodyPr>
            <a:normAutofit fontScale="85000" lnSpcReduction="20000"/>
          </a:bodyPr>
          <a:lstStyle/>
          <a:p>
            <a:r>
              <a:rPr dirty="0"/>
              <a:t>Analysis of chat logs from WhatsApp/Instagram</a:t>
            </a:r>
          </a:p>
          <a:p>
            <a:r>
              <a:rPr dirty="0"/>
              <a:t>Identification of continuous and coordinated communication patterns</a:t>
            </a:r>
          </a:p>
          <a:p>
            <a:r>
              <a:rPr dirty="0"/>
              <a:t>Timestamp analysis to establish sequence of interactions</a:t>
            </a:r>
          </a:p>
          <a:p>
            <a:r>
              <a:rPr dirty="0"/>
              <a:t>Content analysis indicating intent to transfer sensitive data</a:t>
            </a:r>
          </a:p>
          <a:p>
            <a:r>
              <a:rPr dirty="0"/>
              <a:t>Cross-device validation of communication between suspects</a:t>
            </a:r>
          </a:p>
        </p:txBody>
      </p:sp>
      <p:pic>
        <p:nvPicPr>
          <p:cNvPr id="4" name="image4.png">
            <a:extLst>
              <a:ext uri="{FF2B5EF4-FFF2-40B4-BE49-F238E27FC236}">
                <a16:creationId xmlns:a16="http://schemas.microsoft.com/office/drawing/2014/main" id="{6EB4505D-DB7E-DB38-EA52-0F9581DF99C4}"/>
              </a:ext>
            </a:extLst>
          </p:cNvPr>
          <p:cNvPicPr/>
          <p:nvPr/>
        </p:nvPicPr>
        <p:blipFill>
          <a:blip r:embed="rId2"/>
          <a:srcRect/>
          <a:stretch/>
        </p:blipFill>
        <p:spPr>
          <a:xfrm>
            <a:off x="6695767" y="2556933"/>
            <a:ext cx="3746091" cy="1669628"/>
          </a:xfrm>
          <a:prstGeom prst="rect">
            <a:avLst/>
          </a:prstGeom>
          <a:ln/>
        </p:spPr>
      </p:pic>
      <p:pic>
        <p:nvPicPr>
          <p:cNvPr id="5" name="image8.jpg">
            <a:extLst>
              <a:ext uri="{FF2B5EF4-FFF2-40B4-BE49-F238E27FC236}">
                <a16:creationId xmlns:a16="http://schemas.microsoft.com/office/drawing/2014/main" id="{E3DBC309-ED4C-3B79-DDEE-70BA85B5F84D}"/>
              </a:ext>
            </a:extLst>
          </p:cNvPr>
          <p:cNvPicPr/>
          <p:nvPr/>
        </p:nvPicPr>
        <p:blipFill>
          <a:blip r:embed="rId3"/>
          <a:srcRect/>
          <a:stretch/>
        </p:blipFill>
        <p:spPr>
          <a:xfrm>
            <a:off x="6693310" y="4405835"/>
            <a:ext cx="3748548" cy="1785675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File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5990302" cy="3318936"/>
          </a:xfrm>
        </p:spPr>
        <p:txBody>
          <a:bodyPr>
            <a:normAutofit fontScale="85000" lnSpcReduction="10000"/>
          </a:bodyPr>
          <a:lstStyle/>
          <a:p>
            <a:r>
              <a:rPr dirty="0"/>
              <a:t>Examination of multimedia and document files for sensitive content</a:t>
            </a:r>
          </a:p>
          <a:p>
            <a:r>
              <a:rPr dirty="0"/>
              <a:t>No direct patent images found, suggesting alternate transfer methods</a:t>
            </a:r>
          </a:p>
          <a:p>
            <a:r>
              <a:rPr dirty="0"/>
              <a:t>Metadata analysis (creation/modification dates) to track activity</a:t>
            </a:r>
          </a:p>
          <a:p>
            <a:r>
              <a:rPr dirty="0"/>
              <a:t>Focus on USB device as potential exfiltration medium</a:t>
            </a:r>
          </a:p>
          <a:p>
            <a:r>
              <a:rPr dirty="0"/>
              <a:t>Identification of file access patterns linked to unauthorized activity</a:t>
            </a:r>
          </a:p>
        </p:txBody>
      </p:sp>
      <p:pic>
        <p:nvPicPr>
          <p:cNvPr id="6" name="image6.jpg">
            <a:extLst>
              <a:ext uri="{FF2B5EF4-FFF2-40B4-BE49-F238E27FC236}">
                <a16:creationId xmlns:a16="http://schemas.microsoft.com/office/drawing/2014/main" id="{849D6902-9B40-C738-7F35-B3ABD98350CE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7590502" y="2814320"/>
            <a:ext cx="3306096" cy="2631440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Call Logs &amp; Email Correlation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458065"/>
            <a:ext cx="5675670" cy="3417803"/>
          </a:xfrm>
        </p:spPr>
        <p:txBody>
          <a:bodyPr>
            <a:normAutofit fontScale="92500" lnSpcReduction="20000"/>
          </a:bodyPr>
          <a:lstStyle/>
          <a:p>
            <a:r>
              <a:rPr dirty="0"/>
              <a:t>Call logs used to identify frequency and timing of interactions</a:t>
            </a:r>
          </a:p>
          <a:p>
            <a:r>
              <a:rPr dirty="0"/>
              <a:t>Correlation between calls and chat messages for stronger evidence</a:t>
            </a:r>
          </a:p>
          <a:p>
            <a:r>
              <a:rPr dirty="0"/>
              <a:t>Detection of communication spikes during key events</a:t>
            </a:r>
          </a:p>
          <a:p>
            <a:r>
              <a:rPr dirty="0"/>
              <a:t>Contact matching across devices confirming relationships</a:t>
            </a:r>
          </a:p>
          <a:p>
            <a:r>
              <a:rPr dirty="0"/>
              <a:t>Email (if present) would support formal communication trails</a:t>
            </a:r>
          </a:p>
        </p:txBody>
      </p:sp>
      <p:pic>
        <p:nvPicPr>
          <p:cNvPr id="4" name="image7.jpg">
            <a:extLst>
              <a:ext uri="{FF2B5EF4-FFF2-40B4-BE49-F238E27FC236}">
                <a16:creationId xmlns:a16="http://schemas.microsoft.com/office/drawing/2014/main" id="{D4B43A8E-C674-51EC-E12E-C0D85FE53E1F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7217204" y="2458065"/>
            <a:ext cx="3758381" cy="1907101"/>
          </a:xfrm>
          <a:prstGeom prst="rect">
            <a:avLst/>
          </a:prstGeom>
          <a:ln/>
        </p:spPr>
      </p:pic>
      <p:pic>
        <p:nvPicPr>
          <p:cNvPr id="5" name="image8.jpg">
            <a:extLst>
              <a:ext uri="{FF2B5EF4-FFF2-40B4-BE49-F238E27FC236}">
                <a16:creationId xmlns:a16="http://schemas.microsoft.com/office/drawing/2014/main" id="{D089C9E0-67FD-3515-79B3-53DCBA83CA7A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7217204" y="4450080"/>
            <a:ext cx="3758381" cy="1761121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Suspect Profiling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782528"/>
            <a:ext cx="4879257" cy="3093339"/>
          </a:xfrm>
        </p:spPr>
        <p:txBody>
          <a:bodyPr>
            <a:normAutofit fontScale="77500" lnSpcReduction="20000"/>
          </a:bodyPr>
          <a:lstStyle/>
          <a:p>
            <a:r>
              <a:rPr dirty="0"/>
              <a:t>Emma: Internal employee with access, likely primary actor</a:t>
            </a:r>
          </a:p>
          <a:p>
            <a:r>
              <a:rPr dirty="0"/>
              <a:t>Joe: Intermediary facilitating communication and transfer</a:t>
            </a:r>
          </a:p>
          <a:p>
            <a:r>
              <a:rPr dirty="0"/>
              <a:t>Norman: External party, possible buyer linked to competitor</a:t>
            </a:r>
          </a:p>
          <a:p>
            <a:r>
              <a:rPr dirty="0"/>
              <a:t>Behavioral patterns indicate coordinated effort</a:t>
            </a:r>
            <a:endParaRPr lang="en-US" dirty="0"/>
          </a:p>
          <a:p>
            <a:r>
              <a:rPr lang="en-US" dirty="0"/>
              <a:t>27 Messages which they talk in chats</a:t>
            </a:r>
            <a:endParaRPr dirty="0"/>
          </a:p>
          <a:p>
            <a:r>
              <a:rPr dirty="0"/>
              <a:t>Motives include financial gain and competitive advantage</a:t>
            </a:r>
          </a:p>
        </p:txBody>
      </p:sp>
      <p:pic>
        <p:nvPicPr>
          <p:cNvPr id="5" name="image8.jpg">
            <a:extLst>
              <a:ext uri="{FF2B5EF4-FFF2-40B4-BE49-F238E27FC236}">
                <a16:creationId xmlns:a16="http://schemas.microsoft.com/office/drawing/2014/main" id="{3639ADFA-D662-7F0F-9C7A-95F23C53FB97}"/>
              </a:ext>
            </a:extLst>
          </p:cNvPr>
          <p:cNvPicPr/>
          <p:nvPr/>
        </p:nvPicPr>
        <p:blipFill>
          <a:blip r:embed="rId2"/>
          <a:srcRect/>
          <a:stretch/>
        </p:blipFill>
        <p:spPr>
          <a:xfrm>
            <a:off x="6882581" y="2772696"/>
            <a:ext cx="3748548" cy="2645999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57516-4B65-45CB-AFFE-7EF8202B8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Timeline Analysis</a:t>
            </a:r>
            <a:br>
              <a:rPr lang="en-US" dirty="0"/>
            </a:br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EF51B13-CAE3-0800-F693-23F23A0480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18138" y="1842980"/>
            <a:ext cx="5470525" cy="317204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946A96-15B9-013C-891E-916D9C12D64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Tx/>
              <a:buChar char="-"/>
            </a:pPr>
            <a:r>
              <a:rPr lang="en-US" b="1" dirty="0"/>
              <a:t>Aug 2024:- Initial contact between all parties</a:t>
            </a:r>
          </a:p>
          <a:p>
            <a:pPr marL="285750" indent="-285750">
              <a:buFontTx/>
              <a:buChar char="-"/>
            </a:pPr>
            <a:r>
              <a:rPr lang="en-US" b="1" dirty="0"/>
              <a:t>Oct 2024:- Information exchange and communication patterns intensify</a:t>
            </a:r>
          </a:p>
          <a:p>
            <a:pPr marL="285750" indent="-285750">
              <a:buFontTx/>
              <a:buChar char="-"/>
            </a:pPr>
            <a:r>
              <a:rPr lang="en-US" b="1" dirty="0"/>
              <a:t>Jan 31 2025:- Financial discussions and transaction planning documented </a:t>
            </a:r>
          </a:p>
        </p:txBody>
      </p:sp>
    </p:spTree>
    <p:extLst>
      <p:ext uri="{BB962C8B-B14F-4D97-AF65-F5344CB8AC3E}">
        <p14:creationId xmlns:p14="http://schemas.microsoft.com/office/powerpoint/2010/main" val="3539527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Forensic Images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733368"/>
            <a:ext cx="4073012" cy="3142500"/>
          </a:xfrm>
        </p:spPr>
        <p:txBody>
          <a:bodyPr>
            <a:normAutofit fontScale="85000" lnSpcReduction="20000"/>
          </a:bodyPr>
          <a:lstStyle/>
          <a:p>
            <a:r>
              <a:rPr dirty="0"/>
              <a:t>Screenshots confirm structured data extraction (contacts, chats, media)</a:t>
            </a:r>
          </a:p>
          <a:p>
            <a:r>
              <a:rPr dirty="0"/>
              <a:t>Visual evidence supports completeness of acquisition</a:t>
            </a:r>
          </a:p>
          <a:p>
            <a:r>
              <a:rPr dirty="0"/>
              <a:t>Categorized data aids efficient forensic analysis</a:t>
            </a:r>
          </a:p>
          <a:p>
            <a:r>
              <a:rPr dirty="0"/>
              <a:t>Demonstrates use of professional forensic tools</a:t>
            </a:r>
          </a:p>
          <a:p>
            <a:r>
              <a:rPr dirty="0"/>
              <a:t>Supports credibility of investigation process</a:t>
            </a:r>
          </a:p>
        </p:txBody>
      </p:sp>
      <p:pic>
        <p:nvPicPr>
          <p:cNvPr id="4" name="image6.jpg">
            <a:extLst>
              <a:ext uri="{FF2B5EF4-FFF2-40B4-BE49-F238E27FC236}">
                <a16:creationId xmlns:a16="http://schemas.microsoft.com/office/drawing/2014/main" id="{47335FD2-091D-783F-0882-2F14BB6EE499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6390968" y="3035779"/>
            <a:ext cx="4417142" cy="2537678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Forensic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Follows standard forensic methodology (NIST/ACPO)</a:t>
            </a:r>
          </a:p>
          <a:p>
            <a:r>
              <a:t>Includes acquisition, analysis, and reporting phases</a:t>
            </a:r>
          </a:p>
          <a:p>
            <a:r>
              <a:t>Maintains chain of custody documentation</a:t>
            </a:r>
          </a:p>
          <a:p>
            <a:r>
              <a:t>Ensures legal compliance and evidentiary integrity</a:t>
            </a:r>
          </a:p>
          <a:p>
            <a:r>
              <a:t>Provides structured findings for court presentation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Analysis &amp;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Evidence confirms unauthorized access and attempted data theft</a:t>
            </a:r>
          </a:p>
          <a:p>
            <a:r>
              <a:t>Strong communication links between all suspects established</a:t>
            </a:r>
          </a:p>
          <a:p>
            <a:r>
              <a:t>Timeline reconstruction shows planned and coordinated actions</a:t>
            </a:r>
          </a:p>
          <a:p>
            <a:r>
              <a:t>USB and communication logs indicate exfiltration attempt</a:t>
            </a:r>
          </a:p>
          <a:p>
            <a:r>
              <a:t>Conclusion supports corporate espionage case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9DF78-3411-A30B-2CF5-7DFB8DD8E8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0897B-9982-3142-C66C-98605A9D46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IN" dirty="0"/>
              <a:t>Abdullahi Aminu, K., Jantan, A. and Yusoff, M.N., 2023. Digital forensics investigation approaches in mitigating cybercrimes: a review. Journal of Information Science Theory and Practice, 11(4), pp.14-39.</a:t>
            </a:r>
          </a:p>
          <a:p>
            <a:pPr lvl="0"/>
            <a:r>
              <a:rPr lang="en-IN" dirty="0" err="1"/>
              <a:t>Almuqren</a:t>
            </a:r>
            <a:r>
              <a:rPr lang="en-IN" dirty="0"/>
              <a:t>, A., </a:t>
            </a:r>
            <a:r>
              <a:rPr lang="en-IN" dirty="0" err="1"/>
              <a:t>Alsuwaelim</a:t>
            </a:r>
            <a:r>
              <a:rPr lang="en-IN" dirty="0"/>
              <a:t>, H., Rahman, M.H. and Ibrahim, A.A., 2024. A systematic literature review on digital forensic investigation on Android devices. Procedia Computer Science, 235, pp.1332-1352.</a:t>
            </a:r>
          </a:p>
          <a:p>
            <a:pPr lvl="0"/>
            <a:r>
              <a:rPr lang="en-IN" dirty="0"/>
              <a:t>Barik, K., Abirami, A., Konar, K. and Das, S., 2022. Research perspective on digital forensic tools and the investigation process. Illumination of Artificial Intelligence in Cybersecurity and Forensics, pp.71-95.</a:t>
            </a:r>
          </a:p>
          <a:p>
            <a:pPr lvl="0"/>
            <a:r>
              <a:rPr lang="en-IN" dirty="0"/>
              <a:t>Casino, F., </a:t>
            </a:r>
            <a:r>
              <a:rPr lang="en-IN" dirty="0" err="1"/>
              <a:t>Dasaklis</a:t>
            </a:r>
            <a:r>
              <a:rPr lang="en-IN" dirty="0"/>
              <a:t>, T.K., </a:t>
            </a:r>
            <a:r>
              <a:rPr lang="en-IN" dirty="0" err="1"/>
              <a:t>Spathoulas</a:t>
            </a:r>
            <a:r>
              <a:rPr lang="en-IN" dirty="0"/>
              <a:t>, G.P., Anagnostopoulos, M., Ghosal, A., </a:t>
            </a:r>
            <a:r>
              <a:rPr lang="en-IN" dirty="0" err="1"/>
              <a:t>Borocz</a:t>
            </a:r>
            <a:r>
              <a:rPr lang="en-IN" dirty="0"/>
              <a:t>, I., Solanas, A., Conti, M. and </a:t>
            </a:r>
            <a:r>
              <a:rPr lang="en-IN" dirty="0" err="1"/>
              <a:t>Patsakis</a:t>
            </a:r>
            <a:r>
              <a:rPr lang="en-IN" dirty="0"/>
              <a:t>, C., 2022. Research trends, challenges, and emerging topics in digital forensics: A review of reviews. </a:t>
            </a:r>
            <a:r>
              <a:rPr lang="en-IN" dirty="0" err="1"/>
              <a:t>Ieee</a:t>
            </a:r>
            <a:r>
              <a:rPr lang="en-IN" dirty="0"/>
              <a:t> Access, 10, pp.25464-25493.</a:t>
            </a:r>
          </a:p>
          <a:p>
            <a:r>
              <a:rPr lang="en-IN" dirty="0"/>
              <a:t>Choi, K.S., Back, S. and Toro-</a:t>
            </a:r>
            <a:r>
              <a:rPr lang="en-IN" dirty="0" err="1"/>
              <a:t>Allvarez</a:t>
            </a:r>
            <a:r>
              <a:rPr lang="en-IN" dirty="0"/>
              <a:t>, M.M., 2023. Digital forensics and cyber investigation. San Diego, CA: </a:t>
            </a:r>
            <a:r>
              <a:rPr lang="en-IN" dirty="0" err="1"/>
              <a:t>Cognella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05822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C6FB0-5A81-DF5F-2E55-52298A366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800" b="1" dirty="0"/>
              <a:t>THANK YOU</a:t>
            </a:r>
            <a:endParaRPr lang="en-IN" sz="4800" b="1" dirty="0"/>
          </a:p>
        </p:txBody>
      </p:sp>
    </p:spTree>
    <p:extLst>
      <p:ext uri="{BB962C8B-B14F-4D97-AF65-F5344CB8AC3E}">
        <p14:creationId xmlns:p14="http://schemas.microsoft.com/office/powerpoint/2010/main" val="19654436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</TotalTime>
  <Words>668</Words>
  <Application>Microsoft Office PowerPoint</Application>
  <PresentationFormat>Widescreen</PresentationFormat>
  <Paragraphs>69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Garamond</vt:lpstr>
      <vt:lpstr>Organic</vt:lpstr>
      <vt:lpstr>DIGITAL FORENSIC INVESTIGATION REPORT</vt:lpstr>
      <vt:lpstr>Aim of Investigation</vt:lpstr>
      <vt:lpstr>Evidence Acquisition</vt:lpstr>
      <vt:lpstr>Communication Analysis</vt:lpstr>
      <vt:lpstr>File Analysis</vt:lpstr>
      <vt:lpstr>Call Logs &amp; Email Correlation</vt:lpstr>
      <vt:lpstr>Suspect Profiling</vt:lpstr>
      <vt:lpstr>Timeline Analysis </vt:lpstr>
      <vt:lpstr>Forensic Images</vt:lpstr>
      <vt:lpstr>Forensic Report</vt:lpstr>
      <vt:lpstr>Analysis &amp; Outcomes</vt:lpstr>
      <vt:lpstr>Reference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Yash Deepakkumar Grawal (2511041)</cp:lastModifiedBy>
  <cp:revision>19</cp:revision>
  <dcterms:created xsi:type="dcterms:W3CDTF">2013-01-27T09:14:16Z</dcterms:created>
  <dcterms:modified xsi:type="dcterms:W3CDTF">2026-04-29T09:39:42Z</dcterms:modified>
  <cp:category/>
</cp:coreProperties>
</file>