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281" r:id="rId5"/>
    <p:sldId id="288" r:id="rId6"/>
    <p:sldId id="289" r:id="rId7"/>
    <p:sldId id="260" r:id="rId8"/>
    <p:sldId id="290" r:id="rId9"/>
    <p:sldId id="264" r:id="rId10"/>
    <p:sldId id="256" r:id="rId11"/>
    <p:sldId id="257" r:id="rId12"/>
    <p:sldId id="273" r:id="rId13"/>
    <p:sldId id="258" r:id="rId14"/>
    <p:sldId id="269" r:id="rId15"/>
    <p:sldId id="270" r:id="rId16"/>
    <p:sldId id="271" r:id="rId17"/>
    <p:sldId id="272" r:id="rId18"/>
    <p:sldId id="259" r:id="rId19"/>
    <p:sldId id="279" r:id="rId20"/>
    <p:sldId id="280" r:id="rId21"/>
    <p:sldId id="275" r:id="rId22"/>
    <p:sldId id="276" r:id="rId23"/>
    <p:sldId id="277" r:id="rId24"/>
    <p:sldId id="278" r:id="rId25"/>
    <p:sldId id="287" r:id="rId26"/>
    <p:sldId id="26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429" autoAdjust="0"/>
  </p:normalViewPr>
  <p:slideViewPr>
    <p:cSldViewPr>
      <p:cViewPr>
        <p:scale>
          <a:sx n="88" d="100"/>
          <a:sy n="88" d="100"/>
        </p:scale>
        <p:origin x="1228" y="6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02A27-8ACE-48A3-9E4A-C736962310D1}" type="datetimeFigureOut">
              <a:rPr lang="en-GB" smtClean="0"/>
              <a:t>24/02/2025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1C7020-21EE-46A9-8903-B9E3249BE26F}" type="slidenum">
              <a:rPr lang="en-GB" smtClean="0"/>
              <a:t>‹#›</a:t>
            </a:fld>
            <a:endParaRPr lang="en-GB"/>
          </a:p>
        </p:txBody>
      </p:sp>
    </p:spTree>
    <p:extLst>
      <p:ext uri="{BB962C8B-B14F-4D97-AF65-F5344CB8AC3E}">
        <p14:creationId xmlns:p14="http://schemas.microsoft.com/office/powerpoint/2010/main" val="1193458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the covers and</a:t>
            </a:r>
            <a:r>
              <a:rPr lang="en-GB" baseline="0" dirty="0"/>
              <a:t> titles of some of </a:t>
            </a:r>
            <a:r>
              <a:rPr lang="en-GB" baseline="0" dirty="0" err="1"/>
              <a:t>Gatto’s</a:t>
            </a:r>
            <a:r>
              <a:rPr lang="en-GB" baseline="0" dirty="0"/>
              <a:t> most influential books. What ideas do you think </a:t>
            </a:r>
            <a:r>
              <a:rPr lang="en-GB" baseline="0" dirty="0" err="1"/>
              <a:t>Gatto</a:t>
            </a:r>
            <a:r>
              <a:rPr lang="en-GB" baseline="0" dirty="0"/>
              <a:t> might have? Think – Pair – Share.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7</a:t>
            </a:fld>
            <a:endParaRPr lang="en-GB"/>
          </a:p>
        </p:txBody>
      </p:sp>
    </p:spTree>
    <p:extLst>
      <p:ext uri="{BB962C8B-B14F-4D97-AF65-F5344CB8AC3E}">
        <p14:creationId xmlns:p14="http://schemas.microsoft.com/office/powerpoint/2010/main" val="886735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8</a:t>
            </a:fld>
            <a:endParaRPr lang="en-GB"/>
          </a:p>
        </p:txBody>
      </p:sp>
    </p:spTree>
    <p:extLst>
      <p:ext uri="{BB962C8B-B14F-4D97-AF65-F5344CB8AC3E}">
        <p14:creationId xmlns:p14="http://schemas.microsoft.com/office/powerpoint/2010/main" val="394755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Open source learning</a:t>
            </a:r>
            <a:r>
              <a:rPr lang="en-GB" sz="1200" b="0" i="0" kern="1200" dirty="0">
                <a:solidFill>
                  <a:schemeClr val="tx1"/>
                </a:solidFill>
                <a:effectLst/>
                <a:latin typeface="+mn-lt"/>
                <a:ea typeface="+mn-ea"/>
                <a:cs typeface="+mn-cs"/>
              </a:rPr>
              <a:t> as coined by John Taylor</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Gatto</a:t>
            </a:r>
            <a:r>
              <a:rPr lang="en-GB" sz="1200" b="0" i="0" kern="1200" dirty="0">
                <a:solidFill>
                  <a:schemeClr val="tx1"/>
                </a:solidFill>
                <a:effectLst/>
                <a:latin typeface="+mn-lt"/>
                <a:ea typeface="+mn-ea"/>
                <a:cs typeface="+mn-cs"/>
              </a:rPr>
              <a:t> is based on extending this idea to all</a:t>
            </a:r>
            <a:r>
              <a:rPr lang="en-GB" sz="1200" b="1" i="0" kern="1200" dirty="0">
                <a:solidFill>
                  <a:schemeClr val="tx1"/>
                </a:solidFill>
                <a:effectLst/>
                <a:latin typeface="+mn-lt"/>
                <a:ea typeface="+mn-ea"/>
                <a:cs typeface="+mn-cs"/>
              </a:rPr>
              <a:t> learning,</a:t>
            </a:r>
            <a:r>
              <a:rPr lang="en-GB" sz="1200" b="0" i="0" kern="1200" dirty="0">
                <a:solidFill>
                  <a:schemeClr val="tx1"/>
                </a:solidFill>
                <a:effectLst/>
                <a:latin typeface="+mn-lt"/>
                <a:ea typeface="+mn-ea"/>
                <a:cs typeface="+mn-cs"/>
              </a:rPr>
              <a:t> to everyone. The underlying premises of</a:t>
            </a:r>
            <a:r>
              <a:rPr lang="en-GB" sz="1200" b="1" i="0" kern="1200" dirty="0">
                <a:solidFill>
                  <a:schemeClr val="tx1"/>
                </a:solidFill>
                <a:effectLst/>
                <a:latin typeface="+mn-lt"/>
                <a:ea typeface="+mn-ea"/>
                <a:cs typeface="+mn-cs"/>
              </a:rPr>
              <a:t> open source learning</a:t>
            </a:r>
            <a:r>
              <a:rPr lang="en-GB" sz="1200" b="0" i="0" kern="1200" dirty="0">
                <a:solidFill>
                  <a:schemeClr val="tx1"/>
                </a:solidFill>
                <a:effectLst/>
                <a:latin typeface="+mn-lt"/>
                <a:ea typeface="+mn-ea"/>
                <a:cs typeface="+mn-cs"/>
              </a:rPr>
              <a:t> is that</a:t>
            </a:r>
            <a:r>
              <a:rPr lang="en-GB" sz="1200" b="1" i="0" kern="1200" dirty="0">
                <a:solidFill>
                  <a:schemeClr val="tx1"/>
                </a:solidFill>
                <a:effectLst/>
                <a:latin typeface="+mn-lt"/>
                <a:ea typeface="+mn-ea"/>
                <a:cs typeface="+mn-cs"/>
              </a:rPr>
              <a:t> learning</a:t>
            </a:r>
            <a:r>
              <a:rPr lang="en-GB" sz="1200" b="0" i="0" kern="1200" dirty="0">
                <a:solidFill>
                  <a:schemeClr val="tx1"/>
                </a:solidFill>
                <a:effectLst/>
                <a:latin typeface="+mn-lt"/>
                <a:ea typeface="+mn-ea"/>
                <a:cs typeface="+mn-cs"/>
              </a:rPr>
              <a:t> is available everywhere in life and not restricted to 'places of learning'-namely schools.</a:t>
            </a:r>
            <a:r>
              <a:rPr lang="en-GB" sz="1200" b="1" i="0" kern="1200" dirty="0">
                <a:solidFill>
                  <a:schemeClr val="tx1"/>
                </a:solidFill>
                <a:effectLst/>
                <a:latin typeface="+mn-lt"/>
                <a:ea typeface="+mn-ea"/>
                <a:cs typeface="+mn-cs"/>
              </a:rPr>
              <a:t> Open source</a:t>
            </a:r>
            <a:r>
              <a:rPr lang="en-GB" sz="1200" b="0" i="0" kern="1200" dirty="0">
                <a:solidFill>
                  <a:schemeClr val="tx1"/>
                </a:solidFill>
                <a:effectLst/>
                <a:latin typeface="+mn-lt"/>
                <a:ea typeface="+mn-ea"/>
                <a:cs typeface="+mn-cs"/>
              </a:rPr>
              <a:t> is happening everywhere.</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9</a:t>
            </a:fld>
            <a:endParaRPr lang="en-GB"/>
          </a:p>
        </p:txBody>
      </p:sp>
    </p:spTree>
    <p:extLst>
      <p:ext uri="{BB962C8B-B14F-4D97-AF65-F5344CB8AC3E}">
        <p14:creationId xmlns:p14="http://schemas.microsoft.com/office/powerpoint/2010/main" val="1905006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include: </a:t>
            </a:r>
          </a:p>
          <a:p>
            <a:r>
              <a:rPr lang="en-GB" dirty="0"/>
              <a:t>need to be taught the tools for</a:t>
            </a:r>
            <a:r>
              <a:rPr lang="en-GB" baseline="0" dirty="0"/>
              <a:t> learning</a:t>
            </a:r>
          </a:p>
          <a:p>
            <a:r>
              <a:rPr lang="en-GB" baseline="0" dirty="0"/>
              <a:t>No grades</a:t>
            </a:r>
          </a:p>
          <a:p>
            <a:r>
              <a:rPr lang="en-GB" baseline="0" dirty="0"/>
              <a:t>No paper tests – Frankenstein’s monster!</a:t>
            </a:r>
          </a:p>
          <a:p>
            <a:r>
              <a:rPr lang="en-GB" baseline="0" dirty="0"/>
              <a:t>Concentrate on ideas</a:t>
            </a:r>
          </a:p>
          <a:p>
            <a:r>
              <a:rPr lang="en-GB" baseline="0" dirty="0"/>
              <a:t>Importance of listening to students</a:t>
            </a:r>
          </a:p>
          <a:p>
            <a:r>
              <a:rPr lang="en-GB" baseline="0" dirty="0"/>
              <a:t>Teaches hypotheses, analysis</a:t>
            </a:r>
          </a:p>
          <a:p>
            <a:r>
              <a:rPr lang="en-GB" baseline="0" dirty="0"/>
              <a:t>Teaches skills for later in their lives</a:t>
            </a:r>
          </a:p>
          <a:p>
            <a:r>
              <a:rPr lang="en-GB" baseline="0" dirty="0"/>
              <a:t>School relates very little to real life</a:t>
            </a:r>
          </a:p>
          <a:p>
            <a:r>
              <a:rPr lang="en-GB" baseline="0" dirty="0"/>
              <a:t>Schooling is bad</a:t>
            </a:r>
          </a:p>
          <a:p>
            <a:r>
              <a:rPr lang="en-GB" baseline="0" dirty="0"/>
              <a:t>Schooling is not education</a:t>
            </a:r>
          </a:p>
          <a:p>
            <a:r>
              <a:rPr lang="en-GB" baseline="0" dirty="0"/>
              <a:t>Schooling is same way for everybody</a:t>
            </a:r>
          </a:p>
          <a:p>
            <a:r>
              <a:rPr lang="en-GB" baseline="0" dirty="0"/>
              <a:t>Closing classes of pupils into rooms is not education</a:t>
            </a:r>
          </a:p>
          <a:p>
            <a:r>
              <a:rPr lang="en-GB" baseline="0" dirty="0"/>
              <a:t>Opens doors for children</a:t>
            </a:r>
          </a:p>
          <a:p>
            <a:r>
              <a:rPr lang="en-GB" baseline="0" dirty="0"/>
              <a:t>Time for children to reflect on future</a:t>
            </a:r>
          </a:p>
          <a:p>
            <a:r>
              <a:rPr lang="en-GB" baseline="0" dirty="0"/>
              <a:t>Importance of self-knowledge as key to a good life – needs large periods of privacy, learning our limits. Cannot happen when we have never ending activities and tests</a:t>
            </a:r>
          </a:p>
          <a:p>
            <a:r>
              <a:rPr lang="en-GB" baseline="0" dirty="0"/>
              <a:t>Real-life experiences in the workplace</a:t>
            </a:r>
          </a:p>
          <a:p>
            <a:r>
              <a:rPr lang="en-GB" baseline="0" dirty="0"/>
              <a:t>Clear guidance</a:t>
            </a:r>
          </a:p>
          <a:p>
            <a:r>
              <a:rPr lang="en-GB" baseline="0" dirty="0"/>
              <a:t>Importance of making mistakes for learning to happen</a:t>
            </a:r>
          </a:p>
          <a:p>
            <a:r>
              <a:rPr lang="en-GB" baseline="0" dirty="0"/>
              <a:t>Pupils taking ownership e.g. through contracts.</a:t>
            </a:r>
          </a:p>
          <a:p>
            <a:r>
              <a:rPr lang="en-GB" baseline="0" dirty="0"/>
              <a:t>Attempts to take away fear from outside world</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10</a:t>
            </a:fld>
            <a:endParaRPr lang="en-GB"/>
          </a:p>
        </p:txBody>
      </p:sp>
    </p:spTree>
    <p:extLst>
      <p:ext uri="{BB962C8B-B14F-4D97-AF65-F5344CB8AC3E}">
        <p14:creationId xmlns:p14="http://schemas.microsoft.com/office/powerpoint/2010/main" val="1127063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Hyperlink</a:t>
            </a:r>
            <a:r>
              <a:rPr lang="en-GB" baseline="0" dirty="0"/>
              <a:t> to the Seven Lessons at top of page.</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12</a:t>
            </a:fld>
            <a:endParaRPr lang="en-GB"/>
          </a:p>
        </p:txBody>
      </p:sp>
    </p:spTree>
    <p:extLst>
      <p:ext uri="{BB962C8B-B14F-4D97-AF65-F5344CB8AC3E}">
        <p14:creationId xmlns:p14="http://schemas.microsoft.com/office/powerpoint/2010/main" val="757523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Rhoi</a:t>
            </a:r>
            <a:r>
              <a:rPr lang="en-GB" baseline="0" dirty="0"/>
              <a:t> 30 </a:t>
            </a:r>
            <a:r>
              <a:rPr lang="en-GB" baseline="0" dirty="0" err="1"/>
              <a:t>munud</a:t>
            </a:r>
            <a:r>
              <a:rPr lang="en-GB" baseline="0" dirty="0"/>
              <a:t> </a:t>
            </a:r>
            <a:r>
              <a:rPr lang="en-GB" baseline="0" dirty="0" err="1"/>
              <a:t>i</a:t>
            </a:r>
            <a:r>
              <a:rPr lang="en-GB" baseline="0" dirty="0"/>
              <a:t> </a:t>
            </a:r>
            <a:r>
              <a:rPr lang="en-GB" baseline="0" dirty="0" err="1"/>
              <a:t>wneud</a:t>
            </a:r>
            <a:r>
              <a:rPr lang="en-GB" baseline="0" dirty="0"/>
              <a:t> </a:t>
            </a:r>
            <a:r>
              <a:rPr lang="en-GB" baseline="0" dirty="0" err="1"/>
              <a:t>hyn</a:t>
            </a:r>
            <a:r>
              <a:rPr lang="en-GB" baseline="0" dirty="0"/>
              <a:t>.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13</a:t>
            </a:fld>
            <a:endParaRPr lang="en-GB"/>
          </a:p>
        </p:txBody>
      </p:sp>
    </p:spTree>
    <p:extLst>
      <p:ext uri="{BB962C8B-B14F-4D97-AF65-F5344CB8AC3E}">
        <p14:creationId xmlns:p14="http://schemas.microsoft.com/office/powerpoint/2010/main" val="4179312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latin typeface="Arial" charset="0"/>
              </a:rPr>
              <a:t>“Schools were designed by Horace Mann, E.L. Thorndike, and others to be instruments of the scientific management of a mass population.</a:t>
            </a:r>
            <a:r>
              <a:rPr lang="en-US" altLang="en-US" sz="2400" dirty="0">
                <a:latin typeface="Arial" charset="0"/>
              </a:rPr>
              <a:t> </a:t>
            </a:r>
            <a:r>
              <a:rPr lang="en-US" altLang="en-US" sz="1200" b="1" i="0" dirty="0">
                <a:solidFill>
                  <a:schemeClr val="tx2">
                    <a:lumMod val="60000"/>
                    <a:lumOff val="40000"/>
                  </a:schemeClr>
                </a:solidFill>
                <a:latin typeface="Arial" charset="0"/>
              </a:rPr>
              <a:t>Schools are intended to produce, through the application of formulas, formulaic human beings whose behavior can be  predicted and controlled. </a:t>
            </a:r>
            <a:r>
              <a:rPr lang="en-US" altLang="en-US" sz="1200" dirty="0">
                <a:latin typeface="Arial" charset="0"/>
              </a:rPr>
              <a:t>To a very great extent, schools succeed in doing this. But in a society that is increasingly fragmented, in which the only genuinely successful people are independent, self-reliant, and individualistic, the products of school and ‘schooling’ are irrelevant.”</a:t>
            </a:r>
            <a:endParaRPr lang="en-US" altLang="en-US" sz="1200" dirty="0">
              <a:solidFill>
                <a:srgbClr val="FF0000"/>
              </a:solidFill>
              <a:latin typeface="Arial" charset="0"/>
            </a:endParaRPr>
          </a:p>
          <a:p>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16</a:t>
            </a:fld>
            <a:endParaRPr lang="en-GB"/>
          </a:p>
        </p:txBody>
      </p:sp>
    </p:spTree>
    <p:extLst>
      <p:ext uri="{BB962C8B-B14F-4D97-AF65-F5344CB8AC3E}">
        <p14:creationId xmlns:p14="http://schemas.microsoft.com/office/powerpoint/2010/main" val="2971627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Depending on time, students can begin to work on a table which summarises</a:t>
            </a:r>
            <a:r>
              <a:rPr lang="en-GB" baseline="0" dirty="0"/>
              <a:t> the theorists studied so </a:t>
            </a:r>
            <a:r>
              <a:rPr lang="en-GB" baseline="0" dirty="0" err="1"/>
              <a:t>far’s</a:t>
            </a:r>
            <a:r>
              <a:rPr lang="en-GB" baseline="0" dirty="0"/>
              <a:t> ideas about schools and whether they have any positives/negatives.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22</a:t>
            </a:fld>
            <a:endParaRPr lang="en-GB"/>
          </a:p>
        </p:txBody>
      </p:sp>
    </p:spTree>
    <p:extLst>
      <p:ext uri="{BB962C8B-B14F-4D97-AF65-F5344CB8AC3E}">
        <p14:creationId xmlns:p14="http://schemas.microsoft.com/office/powerpoint/2010/main" val="2524911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872517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658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473410-E122-488C-94DA-6FF2CD82F43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645207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D473410-E122-488C-94DA-6FF2CD82F431}"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07540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473410-E122-488C-94DA-6FF2CD82F431}"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53972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D473410-E122-488C-94DA-6FF2CD82F431}" type="datetimeFigureOut">
              <a:rPr lang="en-GB" smtClean="0"/>
              <a:t>24/02/2025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308429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473410-E122-488C-94DA-6FF2CD82F431}" type="datetimeFigureOut">
              <a:rPr lang="en-GB" smtClean="0"/>
              <a:t>24/02/2025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771566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473410-E122-488C-94DA-6FF2CD82F431}"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66368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473410-E122-488C-94DA-6FF2CD82F431}"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1075417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207957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54237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473410-E122-488C-94DA-6FF2CD82F431}" type="datetimeFigureOut">
              <a:rPr lang="en-GB" smtClean="0"/>
              <a:t>24/02/2025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124930-A384-4F6F-B1A4-41926B330F64}" type="slidenum">
              <a:rPr lang="en-GB" smtClean="0"/>
              <a:t>‹#›</a:t>
            </a:fld>
            <a:endParaRPr lang="en-GB"/>
          </a:p>
        </p:txBody>
      </p:sp>
    </p:spTree>
    <p:extLst>
      <p:ext uri="{BB962C8B-B14F-4D97-AF65-F5344CB8AC3E}">
        <p14:creationId xmlns:p14="http://schemas.microsoft.com/office/powerpoint/2010/main" val="675210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aim-png/download/49830"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freeimageslive.co.uk/free_stock_image/drawing-pencil-jpg"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www.bing.com/videos/search?q=gatto+resignation&amp;docid=608041832248577314&amp;mid=3B47BBC95CE2735CD5F93B47BBC95CE2735CD5F9&amp;view=detail&amp;FORM=VIRE"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aVKKBCWYic"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selfdirectededucation.neocities.org/pdf/JTG%20The%20Seven%20Lesson%20Schoolteacher.pdf"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www.edweek.org/tm/articles/2001/03/01/06gatto.h12.html" TargetMode="External"/><Relationship Id="rId2" Type="http://schemas.openxmlformats.org/officeDocument/2006/relationships/hyperlink" Target="http://www.newciv.org/whole/schoolteacher.tx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1760" y="1633231"/>
            <a:ext cx="7772400" cy="1470025"/>
          </a:xfrm>
        </p:spPr>
        <p:txBody>
          <a:bodyPr/>
          <a:lstStyle/>
          <a:p>
            <a:r>
              <a:rPr lang="en-GB" dirty="0"/>
              <a:t>ECES5014C</a:t>
            </a:r>
          </a:p>
        </p:txBody>
      </p:sp>
      <p:sp>
        <p:nvSpPr>
          <p:cNvPr id="3" name="Subtitle 2"/>
          <p:cNvSpPr>
            <a:spLocks noGrp="1"/>
          </p:cNvSpPr>
          <p:nvPr>
            <p:ph type="subTitle" idx="1"/>
          </p:nvPr>
        </p:nvSpPr>
        <p:spPr>
          <a:xfrm>
            <a:off x="2868960" y="2924944"/>
            <a:ext cx="6858000" cy="1584722"/>
          </a:xfrm>
        </p:spPr>
        <p:txBody>
          <a:bodyPr>
            <a:normAutofit fontScale="92500" lnSpcReduction="20000"/>
          </a:bodyPr>
          <a:lstStyle/>
          <a:p>
            <a:r>
              <a:rPr lang="en-GB" sz="2700" i="1" dirty="0" err="1"/>
              <a:t>Amgylcheddau</a:t>
            </a:r>
            <a:r>
              <a:rPr lang="en-GB" sz="2700" i="1" dirty="0"/>
              <a:t> Dysgu Amgen</a:t>
            </a:r>
          </a:p>
          <a:p>
            <a:r>
              <a:rPr lang="en-GB" sz="2700" dirty="0"/>
              <a:t>Alternative Learning Environments</a:t>
            </a:r>
          </a:p>
          <a:p>
            <a:endParaRPr lang="en-GB" sz="2700" i="1" dirty="0"/>
          </a:p>
          <a:p>
            <a:r>
              <a:rPr lang="en-GB" sz="2700" b="1" dirty="0"/>
              <a:t>Sesiwn 5  / Session  5</a:t>
            </a:r>
            <a:r>
              <a:rPr lang="en-GB" sz="2700" i="1" dirty="0"/>
              <a:t> </a:t>
            </a:r>
          </a:p>
        </p:txBody>
      </p:sp>
      <p:pic>
        <p:nvPicPr>
          <p:cNvPr id="4" name="Picture 3" descr="Royalty Free Human Brain Characters Vector Music Clip Ar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3528" y="1268760"/>
            <a:ext cx="3524976" cy="3524976"/>
          </a:xfrm>
          <a:prstGeom prst="rect">
            <a:avLst/>
          </a:prstGeom>
        </p:spPr>
      </p:pic>
    </p:spTree>
    <p:extLst>
      <p:ext uri="{BB962C8B-B14F-4D97-AF65-F5344CB8AC3E}">
        <p14:creationId xmlns:p14="http://schemas.microsoft.com/office/powerpoint/2010/main" val="3313128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FDECF-F547-444B-9DDA-045FD82AEC35}"/>
              </a:ext>
            </a:extLst>
          </p:cNvPr>
          <p:cNvSpPr>
            <a:spLocks noGrp="1"/>
          </p:cNvSpPr>
          <p:nvPr>
            <p:ph type="title"/>
          </p:nvPr>
        </p:nvSpPr>
        <p:spPr>
          <a:xfrm>
            <a:off x="683568" y="29027"/>
            <a:ext cx="7632848" cy="1308626"/>
          </a:xfrm>
        </p:spPr>
        <p:txBody>
          <a:bodyPr>
            <a:normAutofit fontScale="90000"/>
          </a:bodyPr>
          <a:lstStyle/>
          <a:p>
            <a:r>
              <a:rPr lang="en-GB" dirty="0" err="1"/>
              <a:t>Amcanion</a:t>
            </a:r>
            <a:r>
              <a:rPr lang="en-GB" dirty="0"/>
              <a:t> y </a:t>
            </a:r>
            <a:r>
              <a:rPr lang="en-GB" dirty="0" err="1"/>
              <a:t>Modiwl</a:t>
            </a:r>
            <a:r>
              <a:rPr lang="en-GB" dirty="0"/>
              <a:t> / Module Aims</a:t>
            </a:r>
          </a:p>
        </p:txBody>
      </p:sp>
      <p:sp>
        <p:nvSpPr>
          <p:cNvPr id="3" name="Content Placeholder 2">
            <a:extLst>
              <a:ext uri="{FF2B5EF4-FFF2-40B4-BE49-F238E27FC236}">
                <a16:creationId xmlns:a16="http://schemas.microsoft.com/office/drawing/2014/main" id="{DCDD3179-E01D-414E-9380-2D3CCC4B5ABE}"/>
              </a:ext>
            </a:extLst>
          </p:cNvPr>
          <p:cNvSpPr>
            <a:spLocks noGrp="1"/>
          </p:cNvSpPr>
          <p:nvPr>
            <p:ph sz="half" idx="1"/>
          </p:nvPr>
        </p:nvSpPr>
        <p:spPr>
          <a:xfrm>
            <a:off x="192454" y="1754469"/>
            <a:ext cx="4038600" cy="4525963"/>
          </a:xfrm>
        </p:spPr>
        <p:txBody>
          <a:bodyPr>
            <a:normAutofit fontScale="92500" lnSpcReduction="20000"/>
          </a:bodyPr>
          <a:lstStyle/>
          <a:p>
            <a:pPr marL="0" indent="0" algn="just">
              <a:buNone/>
            </a:pPr>
            <a:endParaRPr lang="en-GB" dirty="0">
              <a:ea typeface="+mn-lt"/>
              <a:cs typeface="+mn-lt"/>
            </a:endParaRPr>
          </a:p>
          <a:p>
            <a:pPr algn="just"/>
            <a:r>
              <a:rPr lang="cy-GB" dirty="0">
                <a:ea typeface="+mn-lt"/>
                <a:cs typeface="+mn-lt"/>
              </a:rPr>
              <a:t>Datblygu’n feirniadol ddealltwriaeth o ystod amrywiol o syniadau, damcaniaethau ac arferion addysg amgen.</a:t>
            </a:r>
          </a:p>
          <a:p>
            <a:pPr algn="just"/>
            <a:r>
              <a:rPr lang="cy-GB" dirty="0">
                <a:ea typeface="+mn-lt"/>
                <a:cs typeface="+mn-lt"/>
              </a:rPr>
              <a:t>Datblygu archwiliad personol o ddysgu yn yr awyr agored a dysgu drwy brofiadau a chymharu ystod o amgylcheddau dysgu amgen yn feirniadol.</a:t>
            </a:r>
          </a:p>
          <a:p>
            <a:endParaRPr lang="en-GB" dirty="0"/>
          </a:p>
        </p:txBody>
      </p:sp>
      <p:sp>
        <p:nvSpPr>
          <p:cNvPr id="4" name="Content Placeholder 3">
            <a:extLst>
              <a:ext uri="{FF2B5EF4-FFF2-40B4-BE49-F238E27FC236}">
                <a16:creationId xmlns:a16="http://schemas.microsoft.com/office/drawing/2014/main" id="{7A48B999-1A6C-4E9A-9C7B-FDE3B6D69AF4}"/>
              </a:ext>
            </a:extLst>
          </p:cNvPr>
          <p:cNvSpPr>
            <a:spLocks noGrp="1"/>
          </p:cNvSpPr>
          <p:nvPr>
            <p:ph sz="half" idx="2"/>
          </p:nvPr>
        </p:nvSpPr>
        <p:spPr>
          <a:xfrm>
            <a:off x="4620794" y="1787690"/>
            <a:ext cx="4038600" cy="4525963"/>
          </a:xfrm>
        </p:spPr>
        <p:txBody>
          <a:bodyPr>
            <a:normAutofit fontScale="92500" lnSpcReduction="20000"/>
          </a:bodyPr>
          <a:lstStyle/>
          <a:p>
            <a:pPr marL="0" indent="0" algn="just">
              <a:buNone/>
            </a:pPr>
            <a:endParaRPr lang="en-GB" dirty="0">
              <a:ea typeface="+mn-lt"/>
              <a:cs typeface="+mn-lt"/>
            </a:endParaRPr>
          </a:p>
          <a:p>
            <a:pPr algn="just"/>
            <a:r>
              <a:rPr lang="en-GB" dirty="0">
                <a:ea typeface="+mn-lt"/>
                <a:cs typeface="+mn-lt"/>
              </a:rPr>
              <a:t>To critically develop an understanding of a diverse range of alternative education ideas, theories and practices.</a:t>
            </a:r>
          </a:p>
          <a:p>
            <a:pPr algn="just"/>
            <a:r>
              <a:rPr lang="en-GB" dirty="0">
                <a:ea typeface="+mn-lt"/>
                <a:cs typeface="+mn-lt"/>
              </a:rPr>
              <a:t>To develop a personal exploration of outdoor and experiential learning and critically compare a range of alternative learning environments.</a:t>
            </a:r>
          </a:p>
          <a:p>
            <a:endParaRPr lang="en-GB" dirty="0"/>
          </a:p>
        </p:txBody>
      </p:sp>
      <p:pic>
        <p:nvPicPr>
          <p:cNvPr id="5" name="Picture 4" descr="Logo, icon&#10;&#10;Description automatically generated with medium confidence">
            <a:extLst>
              <a:ext uri="{FF2B5EF4-FFF2-40B4-BE49-F238E27FC236}">
                <a16:creationId xmlns:a16="http://schemas.microsoft.com/office/drawing/2014/main" id="{B562C36E-EF7A-4572-A4BD-2C28057B6E3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42732" y="910596"/>
            <a:ext cx="1116662" cy="1116662"/>
          </a:xfrm>
          <a:prstGeom prst="rect">
            <a:avLst/>
          </a:prstGeom>
        </p:spPr>
      </p:pic>
    </p:spTree>
    <p:extLst>
      <p:ext uri="{BB962C8B-B14F-4D97-AF65-F5344CB8AC3E}">
        <p14:creationId xmlns:p14="http://schemas.microsoft.com/office/powerpoint/2010/main" val="1395414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B717C-DB6D-46CE-BEB1-D6F20A7F117C}"/>
              </a:ext>
            </a:extLst>
          </p:cNvPr>
          <p:cNvSpPr>
            <a:spLocks noGrp="1"/>
          </p:cNvSpPr>
          <p:nvPr>
            <p:ph type="title"/>
          </p:nvPr>
        </p:nvSpPr>
        <p:spPr>
          <a:xfrm>
            <a:off x="-756592" y="-99392"/>
            <a:ext cx="8490854" cy="1912867"/>
          </a:xfrm>
        </p:spPr>
        <p:txBody>
          <a:bodyPr>
            <a:normAutofit/>
          </a:bodyPr>
          <a:lstStyle/>
          <a:p>
            <a:r>
              <a:rPr lang="cy-GB" dirty="0"/>
              <a:t>Deilliannau Dysgu’r Modiwl / </a:t>
            </a:r>
            <a:br>
              <a:rPr lang="en-GB" dirty="0"/>
            </a:br>
            <a:r>
              <a:rPr lang="en-GB" dirty="0"/>
              <a:t>Module Learning Outcomes</a:t>
            </a:r>
          </a:p>
        </p:txBody>
      </p:sp>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a:xfrm>
            <a:off x="323528" y="1831618"/>
            <a:ext cx="4038600" cy="4525963"/>
          </a:xfrm>
        </p:spPr>
        <p:txBody>
          <a:bodyPr>
            <a:normAutofit lnSpcReduction="10000"/>
          </a:bodyPr>
          <a:lstStyle/>
          <a:p>
            <a:r>
              <a:rPr lang="cy-GB" dirty="0">
                <a:ea typeface="+mn-lt"/>
                <a:cs typeface="+mn-lt"/>
              </a:rPr>
              <a:t>Ar ôl cwblhau’r modwl hwn yn llwyddiannus, dylai’r myfyriwr allu:</a:t>
            </a:r>
          </a:p>
          <a:p>
            <a:pPr algn="just"/>
            <a:r>
              <a:rPr lang="cy-GB" dirty="0">
                <a:ea typeface="+mn-lt"/>
                <a:cs typeface="+mn-lt"/>
              </a:rPr>
              <a:t>Mynd i’r afael â nodau, cysyniadau, gwerthoedd a chyd-destunau sylfaenol dysgu drwy brofiadau a bod â gwybodaeth eang a chytbwys ohonynt. </a:t>
            </a:r>
          </a:p>
          <a:p>
            <a:endParaRPr lang="en-GB" dirty="0"/>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a:xfrm>
            <a:off x="4781874" y="1813475"/>
            <a:ext cx="4038600" cy="4525963"/>
          </a:xfrm>
        </p:spPr>
        <p:txBody>
          <a:bodyPr>
            <a:normAutofit lnSpcReduction="10000"/>
          </a:bodyPr>
          <a:lstStyle/>
          <a:p>
            <a:r>
              <a:rPr lang="en-GB" dirty="0">
                <a:ea typeface="+mn-lt"/>
                <a:cs typeface="+mn-lt"/>
              </a:rPr>
              <a:t>Upon the successful completion of this module, the student should be able to:</a:t>
            </a:r>
          </a:p>
          <a:p>
            <a:pPr algn="just"/>
            <a:r>
              <a:rPr lang="en-GB" dirty="0">
                <a:ea typeface="+mn-lt"/>
                <a:cs typeface="+mn-lt"/>
              </a:rPr>
              <a:t>Engage with and have a broad and balanced knowledge of the fundamental aims, concepts, values and contexts of experiential learning. </a:t>
            </a:r>
          </a:p>
          <a:p>
            <a:endParaRPr lang="en-GB" dirty="0"/>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25295" y="476672"/>
            <a:ext cx="1283642" cy="982265"/>
          </a:xfrm>
          <a:prstGeom prst="rect">
            <a:avLst/>
          </a:prstGeom>
        </p:spPr>
      </p:pic>
    </p:spTree>
    <p:extLst>
      <p:ext uri="{BB962C8B-B14F-4D97-AF65-F5344CB8AC3E}">
        <p14:creationId xmlns:p14="http://schemas.microsoft.com/office/powerpoint/2010/main" val="3053522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B717C-DB6D-46CE-BEB1-D6F20A7F117C}"/>
              </a:ext>
            </a:extLst>
          </p:cNvPr>
          <p:cNvSpPr>
            <a:spLocks noGrp="1"/>
          </p:cNvSpPr>
          <p:nvPr>
            <p:ph type="title"/>
          </p:nvPr>
        </p:nvSpPr>
        <p:spPr>
          <a:xfrm>
            <a:off x="-972616" y="703259"/>
            <a:ext cx="8856984" cy="216024"/>
          </a:xfrm>
        </p:spPr>
        <p:txBody>
          <a:bodyPr>
            <a:normAutofit fontScale="90000"/>
          </a:bodyPr>
          <a:lstStyle/>
          <a:p>
            <a:r>
              <a:rPr lang="cy-GB" dirty="0"/>
              <a:t>Deilliannau Dysgu’r Modiwl </a:t>
            </a:r>
            <a:br>
              <a:rPr lang="en-GB" dirty="0"/>
            </a:br>
            <a:r>
              <a:rPr lang="en-GB" dirty="0"/>
              <a:t>Module Learning Outcomes</a:t>
            </a:r>
          </a:p>
        </p:txBody>
      </p:sp>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a:xfrm>
            <a:off x="323528" y="2204864"/>
            <a:ext cx="4038600" cy="4525963"/>
          </a:xfrm>
        </p:spPr>
        <p:txBody>
          <a:bodyPr>
            <a:normAutofit/>
          </a:bodyPr>
          <a:lstStyle/>
          <a:p>
            <a:pPr algn="just"/>
            <a:r>
              <a:rPr lang="cy-GB" dirty="0">
                <a:ea typeface="+mn-lt"/>
                <a:cs typeface="+mn-lt"/>
              </a:rPr>
              <a:t>Adfyfyrio ar rôl a statws dysgu yn yr awyr agored a dysgu drwy brofiadau o fewn polisi ac arfer addysgol.</a:t>
            </a:r>
          </a:p>
          <a:p>
            <a:endParaRPr lang="en-GB" dirty="0"/>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a:xfrm>
            <a:off x="4578694" y="2204864"/>
            <a:ext cx="4038600" cy="4525963"/>
          </a:xfrm>
        </p:spPr>
        <p:txBody>
          <a:bodyPr>
            <a:normAutofit/>
          </a:bodyPr>
          <a:lstStyle/>
          <a:p>
            <a:pPr algn="just"/>
            <a:r>
              <a:rPr lang="en-GB" dirty="0">
                <a:ea typeface="+mn-lt"/>
                <a:cs typeface="+mn-lt"/>
              </a:rPr>
              <a:t>Reflect upon the role and status of outdoor learning and experiential learning within educational policy and practice.</a:t>
            </a:r>
          </a:p>
          <a:p>
            <a:endParaRPr lang="en-GB" dirty="0"/>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20272" y="277476"/>
            <a:ext cx="1283642" cy="982265"/>
          </a:xfrm>
          <a:prstGeom prst="rect">
            <a:avLst/>
          </a:prstGeom>
        </p:spPr>
      </p:pic>
    </p:spTree>
    <p:extLst>
      <p:ext uri="{BB962C8B-B14F-4D97-AF65-F5344CB8AC3E}">
        <p14:creationId xmlns:p14="http://schemas.microsoft.com/office/powerpoint/2010/main" val="2683752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B717C-DB6D-46CE-BEB1-D6F20A7F117C}"/>
              </a:ext>
            </a:extLst>
          </p:cNvPr>
          <p:cNvSpPr>
            <a:spLocks noGrp="1"/>
          </p:cNvSpPr>
          <p:nvPr>
            <p:ph type="title"/>
          </p:nvPr>
        </p:nvSpPr>
        <p:spPr>
          <a:xfrm>
            <a:off x="-756592" y="908720"/>
            <a:ext cx="9135640" cy="144016"/>
          </a:xfrm>
        </p:spPr>
        <p:txBody>
          <a:bodyPr>
            <a:normAutofit fontScale="90000"/>
          </a:bodyPr>
          <a:lstStyle/>
          <a:p>
            <a:r>
              <a:rPr lang="cy-GB" dirty="0"/>
              <a:t>Deilliannau Dysgu’r Modiwl </a:t>
            </a:r>
            <a:br>
              <a:rPr lang="en-GB" dirty="0"/>
            </a:br>
            <a:r>
              <a:rPr lang="en-GB" dirty="0"/>
              <a:t>Module Learning Outcomes</a:t>
            </a:r>
          </a:p>
        </p:txBody>
      </p:sp>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a:xfrm>
            <a:off x="323528" y="2420888"/>
            <a:ext cx="4038600" cy="4525963"/>
          </a:xfrm>
        </p:spPr>
        <p:txBody>
          <a:bodyPr>
            <a:normAutofit/>
          </a:bodyPr>
          <a:lstStyle/>
          <a:p>
            <a:pPr algn="just"/>
            <a:r>
              <a:rPr lang="cy-GB" dirty="0">
                <a:ea typeface="+mn-lt"/>
                <a:cs typeface="+mn-lt"/>
              </a:rPr>
              <a:t>Datblygu dulliau dychmygus ac arloesol o ymdrin ag addysg, y cwricwlwm, asesu, yr ystafell ddosbarth a deunyddiau dysgu ac addysgu eraill.</a:t>
            </a:r>
          </a:p>
          <a:p>
            <a:endParaRPr lang="en-GB" dirty="0"/>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a:xfrm>
            <a:off x="4781309" y="2323405"/>
            <a:ext cx="4038600" cy="4525963"/>
          </a:xfrm>
        </p:spPr>
        <p:txBody>
          <a:bodyPr>
            <a:normAutofit/>
          </a:bodyPr>
          <a:lstStyle/>
          <a:p>
            <a:pPr algn="just"/>
            <a:r>
              <a:rPr lang="en-GB" dirty="0">
                <a:ea typeface="+mn-lt"/>
                <a:cs typeface="+mn-lt"/>
              </a:rPr>
              <a:t>Develop imaginative and innovative approaches to schooling, curriculum, assessment, the classroom and other learning and teaching materials.</a:t>
            </a:r>
          </a:p>
          <a:p>
            <a:endParaRPr lang="en-GB" dirty="0"/>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0312" y="417587"/>
            <a:ext cx="1283642" cy="982265"/>
          </a:xfrm>
          <a:prstGeom prst="rect">
            <a:avLst/>
          </a:prstGeom>
        </p:spPr>
      </p:pic>
    </p:spTree>
    <p:extLst>
      <p:ext uri="{BB962C8B-B14F-4D97-AF65-F5344CB8AC3E}">
        <p14:creationId xmlns:p14="http://schemas.microsoft.com/office/powerpoint/2010/main" val="333156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C5BB6-43CA-4D05-802D-46603A11AE77}"/>
              </a:ext>
            </a:extLst>
          </p:cNvPr>
          <p:cNvSpPr>
            <a:spLocks noGrp="1"/>
          </p:cNvSpPr>
          <p:nvPr>
            <p:ph type="title"/>
          </p:nvPr>
        </p:nvSpPr>
        <p:spPr>
          <a:xfrm>
            <a:off x="410042" y="102737"/>
            <a:ext cx="7926707" cy="1094016"/>
          </a:xfrm>
        </p:spPr>
        <p:txBody>
          <a:bodyPr>
            <a:normAutofit fontScale="90000"/>
          </a:bodyPr>
          <a:lstStyle/>
          <a:p>
            <a:r>
              <a:rPr lang="cy-GB" dirty="0"/>
              <a:t>Asesiad</a:t>
            </a:r>
            <a:br>
              <a:rPr lang="en-GB" dirty="0"/>
            </a:br>
            <a:r>
              <a:rPr lang="en-GB" dirty="0"/>
              <a:t>Assessment</a:t>
            </a:r>
          </a:p>
        </p:txBody>
      </p:sp>
      <p:sp>
        <p:nvSpPr>
          <p:cNvPr id="3" name="Content Placeholder 2">
            <a:extLst>
              <a:ext uri="{FF2B5EF4-FFF2-40B4-BE49-F238E27FC236}">
                <a16:creationId xmlns:a16="http://schemas.microsoft.com/office/drawing/2014/main" id="{04BD2FBF-7AE0-4664-8E33-084B23C80761}"/>
              </a:ext>
            </a:extLst>
          </p:cNvPr>
          <p:cNvSpPr>
            <a:spLocks noGrp="1"/>
          </p:cNvSpPr>
          <p:nvPr>
            <p:ph sz="half" idx="1"/>
          </p:nvPr>
        </p:nvSpPr>
        <p:spPr>
          <a:xfrm>
            <a:off x="245814" y="1600199"/>
            <a:ext cx="4127581" cy="4525963"/>
          </a:xfrm>
        </p:spPr>
        <p:txBody>
          <a:bodyPr>
            <a:normAutofit fontScale="85000" lnSpcReduction="20000"/>
          </a:bodyPr>
          <a:lstStyle/>
          <a:p>
            <a:r>
              <a:rPr lang="cy-GB" dirty="0">
                <a:ea typeface="+mn-lt"/>
                <a:cs typeface="+mn-lt"/>
              </a:rPr>
              <a:t>Gwerthuswch yn feirniadol 3 gweithgaredd gwahanol i ddatblygu dysgu mewn amgylcheddau amgen.  Dylech gefnogi eich dadleuon ag ystod amrywiol o syniadau, </a:t>
            </a:r>
            <a:r>
              <a:rPr lang="cy-GB" dirty="0" err="1">
                <a:ea typeface="+mn-lt"/>
                <a:cs typeface="+mn-lt"/>
              </a:rPr>
              <a:t>damcanaiethau</a:t>
            </a:r>
            <a:r>
              <a:rPr lang="cy-GB" dirty="0">
                <a:ea typeface="+mn-lt"/>
                <a:cs typeface="+mn-lt"/>
              </a:rPr>
              <a:t> ac ymarferion addysgol.  </a:t>
            </a:r>
          </a:p>
          <a:p>
            <a:endParaRPr lang="cy-GB" dirty="0">
              <a:ea typeface="+mn-lt"/>
              <a:cs typeface="+mn-lt"/>
            </a:endParaRPr>
          </a:p>
          <a:p>
            <a:r>
              <a:rPr lang="cy-GB" dirty="0">
                <a:effectLst/>
                <a:latin typeface="+mj-lt"/>
                <a:ea typeface="Times New Roman" panose="02020603050405020304" pitchFamily="18" charset="0"/>
              </a:rPr>
              <a:t>Sicrhewch eich bod yn cynnwys trafodaethau ynghylch cysyniadau, gwerthoedd, a chyd-destunau</a:t>
            </a:r>
            <a:endParaRPr lang="cy-GB" sz="1800" dirty="0">
              <a:latin typeface="+mj-lt"/>
            </a:endParaRPr>
          </a:p>
        </p:txBody>
      </p:sp>
      <p:sp>
        <p:nvSpPr>
          <p:cNvPr id="4" name="Content Placeholder 3">
            <a:extLst>
              <a:ext uri="{FF2B5EF4-FFF2-40B4-BE49-F238E27FC236}">
                <a16:creationId xmlns:a16="http://schemas.microsoft.com/office/drawing/2014/main" id="{5D1A0A3A-CD59-4BA1-A201-B2240B6FF11B}"/>
              </a:ext>
            </a:extLst>
          </p:cNvPr>
          <p:cNvSpPr>
            <a:spLocks noGrp="1"/>
          </p:cNvSpPr>
          <p:nvPr>
            <p:ph sz="half" idx="2"/>
          </p:nvPr>
        </p:nvSpPr>
        <p:spPr/>
        <p:txBody>
          <a:bodyPr>
            <a:normAutofit fontScale="85000" lnSpcReduction="20000"/>
          </a:bodyPr>
          <a:lstStyle/>
          <a:p>
            <a:r>
              <a:rPr lang="en-GB" dirty="0">
                <a:ea typeface="+mn-lt"/>
                <a:cs typeface="+mn-lt"/>
              </a:rPr>
              <a:t>Critically evaluate 3 different activities to develop learning in alternative environments. Support your arguments with a diverse range of alternative education ideas, theories and practices.  </a:t>
            </a:r>
          </a:p>
          <a:p>
            <a:endParaRPr lang="en-GB" dirty="0">
              <a:ea typeface="+mn-lt"/>
              <a:cs typeface="+mn-lt"/>
            </a:endParaRPr>
          </a:p>
          <a:p>
            <a:r>
              <a:rPr lang="en-GB" dirty="0">
                <a:ea typeface="+mn-lt"/>
                <a:cs typeface="+mn-lt"/>
              </a:rPr>
              <a:t>Ensure you include discussions around concepts, values, and contexts</a:t>
            </a:r>
          </a:p>
          <a:p>
            <a:endParaRPr lang="en-GB" dirty="0"/>
          </a:p>
        </p:txBody>
      </p:sp>
      <p:pic>
        <p:nvPicPr>
          <p:cNvPr id="6" name="Picture 5" descr="A close-up of a pencil&#10;&#10;Description automatically generated with low confidence">
            <a:extLst>
              <a:ext uri="{FF2B5EF4-FFF2-40B4-BE49-F238E27FC236}">
                <a16:creationId xmlns:a16="http://schemas.microsoft.com/office/drawing/2014/main" id="{6574E375-DDEB-4A5C-A73D-DC38E0A6DCE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93704" y="5750484"/>
            <a:ext cx="3657600" cy="751355"/>
          </a:xfrm>
          <a:prstGeom prst="rect">
            <a:avLst/>
          </a:prstGeom>
        </p:spPr>
      </p:pic>
    </p:spTree>
    <p:extLst>
      <p:ext uri="{BB962C8B-B14F-4D97-AF65-F5344CB8AC3E}">
        <p14:creationId xmlns:p14="http://schemas.microsoft.com/office/powerpoint/2010/main" val="1772293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81690"/>
            <a:ext cx="8229600" cy="1143000"/>
          </a:xfrm>
        </p:spPr>
        <p:txBody>
          <a:bodyPr/>
          <a:lstStyle/>
          <a:p>
            <a:r>
              <a:rPr lang="en-GB" dirty="0"/>
              <a:t>John Taylor </a:t>
            </a:r>
            <a:r>
              <a:rPr lang="en-GB" dirty="0" err="1"/>
              <a:t>Gatto</a:t>
            </a:r>
            <a:r>
              <a:rPr lang="en-GB" dirty="0"/>
              <a:t> </a:t>
            </a:r>
          </a:p>
        </p:txBody>
      </p:sp>
      <p:pic>
        <p:nvPicPr>
          <p:cNvPr id="9" name="Picture 8"/>
          <p:cNvPicPr>
            <a:picLocks noChangeAspect="1"/>
          </p:cNvPicPr>
          <p:nvPr/>
        </p:nvPicPr>
        <p:blipFill>
          <a:blip r:embed="rId3"/>
          <a:stretch>
            <a:fillRect/>
          </a:stretch>
        </p:blipFill>
        <p:spPr>
          <a:xfrm rot="20342774">
            <a:off x="731577" y="1890977"/>
            <a:ext cx="2032223" cy="3060577"/>
          </a:xfrm>
          <a:prstGeom prst="rect">
            <a:avLst/>
          </a:prstGeom>
        </p:spPr>
      </p:pic>
      <p:pic>
        <p:nvPicPr>
          <p:cNvPr id="10" name="Picture 9"/>
          <p:cNvPicPr>
            <a:picLocks noChangeAspect="1"/>
          </p:cNvPicPr>
          <p:nvPr/>
        </p:nvPicPr>
        <p:blipFill>
          <a:blip r:embed="rId4"/>
          <a:stretch>
            <a:fillRect/>
          </a:stretch>
        </p:blipFill>
        <p:spPr>
          <a:xfrm rot="763913">
            <a:off x="3442670" y="3068960"/>
            <a:ext cx="2258660" cy="3384599"/>
          </a:xfrm>
          <a:prstGeom prst="rect">
            <a:avLst/>
          </a:prstGeom>
        </p:spPr>
      </p:pic>
      <p:pic>
        <p:nvPicPr>
          <p:cNvPr id="11" name="Picture 10"/>
          <p:cNvPicPr>
            <a:picLocks noChangeAspect="1"/>
          </p:cNvPicPr>
          <p:nvPr/>
        </p:nvPicPr>
        <p:blipFill>
          <a:blip r:embed="rId5"/>
          <a:stretch>
            <a:fillRect/>
          </a:stretch>
        </p:blipFill>
        <p:spPr>
          <a:xfrm rot="21120335">
            <a:off x="6195640" y="1484809"/>
            <a:ext cx="2571888" cy="3853775"/>
          </a:xfrm>
          <a:prstGeom prst="rect">
            <a:avLst/>
          </a:prstGeom>
        </p:spPr>
      </p:pic>
    </p:spTree>
    <p:extLst>
      <p:ext uri="{BB962C8B-B14F-4D97-AF65-F5344CB8AC3E}">
        <p14:creationId xmlns:p14="http://schemas.microsoft.com/office/powerpoint/2010/main" val="249744994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solidFill>
                  <a:schemeClr val="accent3"/>
                </a:solidFill>
              </a:rPr>
              <a:t>Stori o </a:t>
            </a:r>
            <a:r>
              <a:rPr lang="en-GB" dirty="0" err="1">
                <a:solidFill>
                  <a:schemeClr val="accent3"/>
                </a:solidFill>
              </a:rPr>
              <a:t>Lwyddiant</a:t>
            </a:r>
            <a:r>
              <a:rPr lang="en-GB" dirty="0">
                <a:solidFill>
                  <a:schemeClr val="accent3"/>
                </a:solidFill>
              </a:rPr>
              <a:t> </a:t>
            </a:r>
            <a:r>
              <a:rPr lang="en-GB" dirty="0" err="1">
                <a:solidFill>
                  <a:schemeClr val="accent3"/>
                </a:solidFill>
              </a:rPr>
              <a:t>Gatto</a:t>
            </a:r>
            <a:br>
              <a:rPr lang="en-GB" dirty="0">
                <a:solidFill>
                  <a:schemeClr val="accent3"/>
                </a:solidFill>
              </a:rPr>
            </a:br>
            <a:r>
              <a:rPr lang="en-GB" dirty="0" err="1"/>
              <a:t>Gatto’s</a:t>
            </a:r>
            <a:r>
              <a:rPr lang="en-GB" dirty="0"/>
              <a:t> Success Story </a:t>
            </a:r>
          </a:p>
        </p:txBody>
      </p:sp>
      <p:sp>
        <p:nvSpPr>
          <p:cNvPr id="5" name="Content Placeholder 4"/>
          <p:cNvSpPr>
            <a:spLocks noGrp="1"/>
          </p:cNvSpPr>
          <p:nvPr>
            <p:ph sz="half" idx="1"/>
          </p:nvPr>
        </p:nvSpPr>
        <p:spPr>
          <a:xfrm>
            <a:off x="457200" y="1916832"/>
            <a:ext cx="4038600" cy="4525963"/>
          </a:xfr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r>
              <a:rPr lang="en-GB" dirty="0" err="1"/>
              <a:t>Fel</a:t>
            </a:r>
            <a:r>
              <a:rPr lang="en-GB" dirty="0"/>
              <a:t> Holt, </a:t>
            </a:r>
            <a:r>
              <a:rPr lang="en-GB" dirty="0" err="1"/>
              <a:t>roedd</a:t>
            </a:r>
            <a:r>
              <a:rPr lang="en-GB" dirty="0"/>
              <a:t> </a:t>
            </a:r>
            <a:r>
              <a:rPr lang="en-GB" dirty="0" err="1"/>
              <a:t>Gatto</a:t>
            </a:r>
            <a:r>
              <a:rPr lang="en-GB" dirty="0"/>
              <a:t> </a:t>
            </a:r>
            <a:r>
              <a:rPr lang="en-GB" dirty="0" err="1"/>
              <a:t>hefyd</a:t>
            </a:r>
            <a:r>
              <a:rPr lang="en-GB" dirty="0"/>
              <a:t> </a:t>
            </a:r>
            <a:r>
              <a:rPr lang="en-GB" dirty="0" err="1"/>
              <a:t>yn</a:t>
            </a:r>
            <a:r>
              <a:rPr lang="en-GB" dirty="0"/>
              <a:t> </a:t>
            </a:r>
            <a:r>
              <a:rPr lang="en-GB" dirty="0" err="1"/>
              <a:t>athro</a:t>
            </a:r>
            <a:r>
              <a:rPr lang="en-GB" dirty="0"/>
              <a:t>…</a:t>
            </a:r>
            <a:r>
              <a:rPr lang="en-GB" dirty="0" err="1"/>
              <a:t>athro</a:t>
            </a:r>
            <a:r>
              <a:rPr lang="en-GB" dirty="0"/>
              <a:t> </a:t>
            </a:r>
            <a:r>
              <a:rPr lang="en-GB" dirty="0" err="1"/>
              <a:t>mor</a:t>
            </a:r>
            <a:r>
              <a:rPr lang="en-GB" dirty="0"/>
              <a:t> </a:t>
            </a:r>
            <a:r>
              <a:rPr lang="en-GB" dirty="0" err="1"/>
              <a:t>llwyddiannus</a:t>
            </a:r>
            <a:r>
              <a:rPr lang="en-GB" dirty="0"/>
              <a:t>, </a:t>
            </a:r>
            <a:r>
              <a:rPr lang="en-GB" dirty="0" err="1"/>
              <a:t>fe</a:t>
            </a:r>
            <a:r>
              <a:rPr lang="en-GB" dirty="0"/>
              <a:t> </a:t>
            </a:r>
            <a:r>
              <a:rPr lang="en-GB" dirty="0" err="1"/>
              <a:t>wnaeth</a:t>
            </a:r>
            <a:r>
              <a:rPr lang="en-GB" dirty="0"/>
              <a:t> </a:t>
            </a:r>
            <a:r>
              <a:rPr lang="en-GB" dirty="0" err="1"/>
              <a:t>ennill</a:t>
            </a:r>
            <a:r>
              <a:rPr lang="en-GB" dirty="0"/>
              <a:t> </a:t>
            </a:r>
            <a:r>
              <a:rPr lang="en-GB" dirty="0" err="1"/>
              <a:t>nifer</a:t>
            </a:r>
            <a:r>
              <a:rPr lang="en-GB" dirty="0"/>
              <a:t> o </a:t>
            </a:r>
            <a:r>
              <a:rPr lang="en-GB" dirty="0" err="1"/>
              <a:t>wobrau</a:t>
            </a:r>
            <a:r>
              <a:rPr lang="en-GB" dirty="0"/>
              <a:t> </a:t>
            </a:r>
          </a:p>
          <a:p>
            <a:r>
              <a:rPr lang="en-GB" dirty="0"/>
              <a:t>Ond, hefyd fel Holt, </a:t>
            </a:r>
            <a:r>
              <a:rPr lang="en-GB" dirty="0" err="1"/>
              <a:t>roedd</a:t>
            </a:r>
            <a:r>
              <a:rPr lang="en-GB" dirty="0"/>
              <a:t> </a:t>
            </a:r>
            <a:r>
              <a:rPr lang="en-GB" dirty="0" err="1"/>
              <a:t>Gatto</a:t>
            </a:r>
            <a:r>
              <a:rPr lang="en-GB" dirty="0"/>
              <a:t> yn </a:t>
            </a:r>
            <a:r>
              <a:rPr lang="en-GB" dirty="0" err="1"/>
              <a:t>teimlo</a:t>
            </a:r>
            <a:r>
              <a:rPr lang="en-GB" dirty="0"/>
              <a:t> fod </a:t>
            </a:r>
            <a:r>
              <a:rPr lang="en-GB" dirty="0" err="1"/>
              <a:t>addysg</a:t>
            </a:r>
            <a:r>
              <a:rPr lang="en-GB" dirty="0"/>
              <a:t> yn </a:t>
            </a:r>
            <a:r>
              <a:rPr lang="en-GB" dirty="0" err="1"/>
              <a:t>niweidio</a:t>
            </a:r>
            <a:r>
              <a:rPr lang="en-GB" dirty="0"/>
              <a:t> plant ac </a:t>
            </a:r>
            <a:r>
              <a:rPr lang="en-GB" dirty="0" err="1"/>
              <a:t>ymddiswyddodd</a:t>
            </a:r>
            <a:r>
              <a:rPr lang="en-GB" dirty="0"/>
              <a:t> (yn </a:t>
            </a:r>
            <a:r>
              <a:rPr lang="en-GB" dirty="0" err="1"/>
              <a:t>gyhoeddus</a:t>
            </a:r>
            <a:r>
              <a:rPr lang="en-GB" dirty="0"/>
              <a:t> iawn!) o </a:t>
            </a:r>
            <a:r>
              <a:rPr lang="en-GB" dirty="0" err="1"/>
              <a:t>addysg</a:t>
            </a:r>
            <a:r>
              <a:rPr lang="en-GB" dirty="0"/>
              <a:t> </a:t>
            </a:r>
            <a:r>
              <a:rPr lang="en-GB" dirty="0" err="1"/>
              <a:t>ffurfiol</a:t>
            </a:r>
            <a:endParaRPr lang="en-GB" dirty="0"/>
          </a:p>
          <a:p>
            <a:endParaRPr lang="en-GB" dirty="0"/>
          </a:p>
        </p:txBody>
      </p:sp>
      <p:sp>
        <p:nvSpPr>
          <p:cNvPr id="6" name="Content Placeholder 5"/>
          <p:cNvSpPr>
            <a:spLocks noGrp="1"/>
          </p:cNvSpPr>
          <p:nvPr>
            <p:ph sz="half" idx="2"/>
          </p:nvPr>
        </p:nvSpPr>
        <p:spPr>
          <a:xfrm>
            <a:off x="4660826" y="1922876"/>
            <a:ext cx="4038600" cy="4525963"/>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i="1" dirty="0"/>
              <a:t>Like Holt, </a:t>
            </a:r>
            <a:r>
              <a:rPr lang="en-GB" i="1" dirty="0" err="1"/>
              <a:t>Gatto</a:t>
            </a:r>
            <a:r>
              <a:rPr lang="en-GB" i="1" dirty="0"/>
              <a:t> was also a school teacher – so successful in fact, that he won a number of awards </a:t>
            </a:r>
          </a:p>
          <a:p>
            <a:r>
              <a:rPr lang="en-GB" i="1" dirty="0"/>
              <a:t>However, also similar to Holt, </a:t>
            </a:r>
            <a:r>
              <a:rPr lang="en-GB" i="1" dirty="0" err="1"/>
              <a:t>Gatto</a:t>
            </a:r>
            <a:r>
              <a:rPr lang="en-GB" i="1" dirty="0"/>
              <a:t> felt that education was harming children and resigned (very publically!) from formal education</a:t>
            </a:r>
          </a:p>
          <a:p>
            <a:r>
              <a:rPr lang="en-GB" i="1" dirty="0" err="1">
                <a:hlinkClick r:id="rId3"/>
              </a:rPr>
              <a:t>Gatto’s</a:t>
            </a:r>
            <a:r>
              <a:rPr lang="en-GB" i="1" dirty="0">
                <a:hlinkClick r:id="rId3"/>
              </a:rPr>
              <a:t> Resignation: I Quit, I Think</a:t>
            </a:r>
            <a:r>
              <a:rPr lang="en-GB" i="1" dirty="0"/>
              <a:t>. </a:t>
            </a:r>
          </a:p>
        </p:txBody>
      </p:sp>
    </p:spTree>
    <p:extLst>
      <p:ext uri="{BB962C8B-B14F-4D97-AF65-F5344CB8AC3E}">
        <p14:creationId xmlns:p14="http://schemas.microsoft.com/office/powerpoint/2010/main" val="69628663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accent3"/>
                </a:solidFill>
              </a:rPr>
              <a:t>Arallddewisiadau</a:t>
            </a:r>
            <a:r>
              <a:rPr lang="en-GB" dirty="0">
                <a:solidFill>
                  <a:schemeClr val="accent3"/>
                </a:solidFill>
              </a:rPr>
              <a:t> </a:t>
            </a:r>
            <a:r>
              <a:rPr lang="en-GB" dirty="0" err="1">
                <a:solidFill>
                  <a:schemeClr val="accent3"/>
                </a:solidFill>
              </a:rPr>
              <a:t>Gatto</a:t>
            </a:r>
            <a:br>
              <a:rPr lang="en-GB" dirty="0">
                <a:solidFill>
                  <a:schemeClr val="accent3"/>
                </a:solidFill>
              </a:rPr>
            </a:br>
            <a:r>
              <a:rPr lang="en-GB" dirty="0" err="1"/>
              <a:t>Gatto’s</a:t>
            </a:r>
            <a:r>
              <a:rPr lang="en-GB" dirty="0"/>
              <a:t> Alternatives</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cy-GB" dirty="0">
                <a:solidFill>
                  <a:schemeClr val="tx1"/>
                </a:solidFill>
              </a:rPr>
              <a:t>Dros amser mae wedi hyrwyddo dysgu yn y cartref, ac yn benodol </a:t>
            </a:r>
            <a:r>
              <a:rPr lang="cy-GB" sz="3200" b="1" dirty="0">
                <a:solidFill>
                  <a:schemeClr val="tx1"/>
                </a:solidFill>
              </a:rPr>
              <a:t>dad-</a:t>
            </a:r>
            <a:r>
              <a:rPr lang="cy-GB" sz="3200" b="1" dirty="0" err="1">
                <a:solidFill>
                  <a:schemeClr val="tx1"/>
                </a:solidFill>
              </a:rPr>
              <a:t>ysgolu</a:t>
            </a:r>
            <a:r>
              <a:rPr lang="cy-GB" sz="3200" b="1" dirty="0">
                <a:solidFill>
                  <a:schemeClr val="tx1"/>
                </a:solidFill>
              </a:rPr>
              <a:t> </a:t>
            </a:r>
            <a:r>
              <a:rPr lang="cy-GB" dirty="0">
                <a:solidFill>
                  <a:schemeClr val="tx1"/>
                </a:solidFill>
              </a:rPr>
              <a:t>a </a:t>
            </a:r>
            <a:r>
              <a:rPr lang="cy-GB" sz="3200" b="1" dirty="0">
                <a:solidFill>
                  <a:schemeClr val="tx1"/>
                </a:solidFill>
              </a:rPr>
              <a:t>dysgu ffynhonnell agored (OSL)</a:t>
            </a:r>
            <a:r>
              <a:rPr lang="cy-GB" dirty="0">
                <a:solidFill>
                  <a:schemeClr val="tx1"/>
                </a:solidFill>
              </a:rPr>
              <a:t>.</a:t>
            </a:r>
          </a:p>
          <a:p>
            <a:r>
              <a:rPr lang="cy-GB" sz="3200" dirty="0">
                <a:solidFill>
                  <a:schemeClr val="tx1"/>
                </a:solidFill>
              </a:rPr>
              <a:t>Beth ydych chi’n gwybod am ‘</a:t>
            </a:r>
            <a:r>
              <a:rPr lang="cy-GB" sz="3200" dirty="0" err="1">
                <a:solidFill>
                  <a:schemeClr val="tx1"/>
                </a:solidFill>
              </a:rPr>
              <a:t>ddad-ysgolu</a:t>
            </a:r>
            <a:r>
              <a:rPr lang="cy-GB" sz="3200" dirty="0">
                <a:solidFill>
                  <a:schemeClr val="tx1"/>
                </a:solidFill>
              </a:rPr>
              <a:t>’?</a:t>
            </a:r>
          </a:p>
          <a:p>
            <a:endParaRPr lang="en-GB" dirty="0">
              <a:solidFill>
                <a:schemeClr val="accent3"/>
              </a:solidFill>
            </a:endParaRP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a:t>Over time, he has promoted home -schooling, and specifically </a:t>
            </a:r>
            <a:r>
              <a:rPr lang="en-GB" sz="3200" b="1" i="1" dirty="0"/>
              <a:t>un-schooling</a:t>
            </a:r>
            <a:r>
              <a:rPr lang="en-GB" i="1" dirty="0"/>
              <a:t> and </a:t>
            </a:r>
            <a:r>
              <a:rPr lang="en-GB" sz="3200" b="1" i="1" dirty="0"/>
              <a:t>open source learning</a:t>
            </a:r>
          </a:p>
          <a:p>
            <a:r>
              <a:rPr lang="en-GB" sz="3200" i="1" dirty="0"/>
              <a:t>What do you know about ‘unschooling’?</a:t>
            </a:r>
            <a:r>
              <a:rPr lang="en-GB" sz="3200" b="1" i="1" u="sng" dirty="0"/>
              <a:t> </a:t>
            </a:r>
          </a:p>
        </p:txBody>
      </p:sp>
    </p:spTree>
    <p:extLst>
      <p:ext uri="{BB962C8B-B14F-4D97-AF65-F5344CB8AC3E}">
        <p14:creationId xmlns:p14="http://schemas.microsoft.com/office/powerpoint/2010/main" val="271031293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3"/>
                </a:solidFill>
              </a:rPr>
              <a:t>Bingo </a:t>
            </a:r>
            <a:r>
              <a:rPr lang="en-GB" dirty="0" err="1">
                <a:solidFill>
                  <a:schemeClr val="accent3"/>
                </a:solidFill>
              </a:rPr>
              <a:t>Chwyldro</a:t>
            </a:r>
            <a:r>
              <a:rPr lang="en-GB" dirty="0">
                <a:solidFill>
                  <a:schemeClr val="accent3"/>
                </a:solidFill>
              </a:rPr>
              <a:t>!</a:t>
            </a:r>
            <a:br>
              <a:rPr lang="en-GB" dirty="0">
                <a:solidFill>
                  <a:schemeClr val="accent3"/>
                </a:solidFill>
              </a:rPr>
            </a:br>
            <a:r>
              <a:rPr lang="en-GB" dirty="0"/>
              <a:t>Revolution Bingo! </a:t>
            </a:r>
          </a:p>
        </p:txBody>
      </p:sp>
      <p:sp>
        <p:nvSpPr>
          <p:cNvPr id="4" name="Content Placeholder 3"/>
          <p:cNvSpPr>
            <a:spLocks noGrp="1"/>
          </p:cNvSpPr>
          <p:nvPr>
            <p:ph sz="half" idx="1"/>
          </p:nvPr>
        </p:nvSpPr>
        <p:spPr>
          <a:xfrm>
            <a:off x="457200" y="1600201"/>
            <a:ext cx="4038600" cy="3629000"/>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a:solidFill>
                  <a:schemeClr val="tx1"/>
                </a:solidFill>
              </a:rPr>
              <a:t>TASG:</a:t>
            </a:r>
          </a:p>
          <a:p>
            <a:pPr lvl="1"/>
            <a:r>
              <a:rPr lang="cy-GB" sz="2600" dirty="0">
                <a:solidFill>
                  <a:schemeClr val="tx1"/>
                </a:solidFill>
              </a:rPr>
              <a:t>Wrth i chi wylio’r ddeng munud gyntaf y rhaglen yma, nodwch unrhyw syniadau sydd gan </a:t>
            </a:r>
            <a:r>
              <a:rPr lang="cy-GB" sz="2600" dirty="0" err="1">
                <a:solidFill>
                  <a:schemeClr val="tx1"/>
                </a:solidFill>
              </a:rPr>
              <a:t>Gatto</a:t>
            </a:r>
            <a:r>
              <a:rPr lang="cy-GB" sz="2600" dirty="0">
                <a:solidFill>
                  <a:schemeClr val="tx1"/>
                </a:solidFill>
              </a:rPr>
              <a:t> sydd yn anghyffredin, heriol neu hyd yn oed yn chwyldroadol (i gymharu </a:t>
            </a:r>
            <a:r>
              <a:rPr lang="cy-GB" sz="2200" dirty="0">
                <a:solidFill>
                  <a:schemeClr val="tx1"/>
                </a:solidFill>
                <a:latin typeface="Trebuchet MS" panose="020B0603020202020204" pitchFamily="34" charset="0"/>
              </a:rPr>
              <a:t>â syniadau addysg prif ffrwd heddiw)</a:t>
            </a:r>
            <a:r>
              <a:rPr lang="en-GB" sz="2200" dirty="0">
                <a:solidFill>
                  <a:schemeClr val="tx1"/>
                </a:solidFill>
              </a:rPr>
              <a:t>. </a:t>
            </a:r>
            <a:endParaRPr lang="en-GB" sz="2600" dirty="0">
              <a:solidFill>
                <a:schemeClr val="tx1"/>
              </a:solidFill>
            </a:endParaRPr>
          </a:p>
        </p:txBody>
      </p:sp>
      <p:sp>
        <p:nvSpPr>
          <p:cNvPr id="5" name="Content Placeholder 4"/>
          <p:cNvSpPr>
            <a:spLocks noGrp="1"/>
          </p:cNvSpPr>
          <p:nvPr>
            <p:ph sz="half" idx="2"/>
          </p:nvPr>
        </p:nvSpPr>
        <p:spPr>
          <a:xfrm>
            <a:off x="4648200" y="1600201"/>
            <a:ext cx="4038600" cy="3629000"/>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TASK:</a:t>
            </a:r>
          </a:p>
          <a:p>
            <a:pPr lvl="1"/>
            <a:r>
              <a:rPr lang="en-GB" i="1" dirty="0"/>
              <a:t>As you </a:t>
            </a:r>
            <a:r>
              <a:rPr lang="en-GB" i="1" dirty="0">
                <a:hlinkClick r:id="rId3"/>
              </a:rPr>
              <a:t>watch the first ten minutes </a:t>
            </a:r>
            <a:r>
              <a:rPr lang="en-GB" i="1" dirty="0"/>
              <a:t>of this short documentary about </a:t>
            </a:r>
            <a:r>
              <a:rPr lang="en-GB" i="1" dirty="0" err="1"/>
              <a:t>Gatto</a:t>
            </a:r>
            <a:r>
              <a:rPr lang="en-GB" i="1" dirty="0"/>
              <a:t>, make a note of any ideas he has which could be considered unusual revolutionary or even controversial (compared to mainstream ideas about school). </a:t>
            </a:r>
          </a:p>
        </p:txBody>
      </p:sp>
      <p:pic>
        <p:nvPicPr>
          <p:cNvPr id="3" name="Picture 2" descr="Teaching with TLC: Easter BINGO Game"/>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59632" y="5409024"/>
            <a:ext cx="1790577" cy="1201087"/>
          </a:xfrm>
          <a:prstGeom prst="rect">
            <a:avLst/>
          </a:prstGeom>
        </p:spPr>
      </p:pic>
      <p:pic>
        <p:nvPicPr>
          <p:cNvPr id="7" name="Picture 6" descr="Quick-Tip: Creating Grid Lines on the IGGridView ..."/>
          <p:cNvPicPr>
            <a:picLocks noChangeAspect="1"/>
          </p:cNvPicPr>
          <p:nvPr/>
        </p:nvPicPr>
        <p:blipFill rotWithShape="1">
          <a:blip r:embed="rId5">
            <a:extLst>
              <a:ext uri="{28A0092B-C50C-407E-A947-70E740481C1C}">
                <a14:useLocalDpi xmlns:a14="http://schemas.microsoft.com/office/drawing/2010/main" val="0"/>
              </a:ext>
            </a:extLst>
          </a:blip>
          <a:srcRect t="40682" r="25206" b="8600"/>
          <a:stretch/>
        </p:blipFill>
        <p:spPr>
          <a:xfrm>
            <a:off x="5724128" y="5588461"/>
            <a:ext cx="2117035" cy="1008112"/>
          </a:xfrm>
          <a:prstGeom prst="rect">
            <a:avLst/>
          </a:prstGeom>
        </p:spPr>
      </p:pic>
    </p:spTree>
    <p:extLst>
      <p:ext uri="{BB962C8B-B14F-4D97-AF65-F5344CB8AC3E}">
        <p14:creationId xmlns:p14="http://schemas.microsoft.com/office/powerpoint/2010/main" val="338834428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pt-BR" dirty="0">
                <a:solidFill>
                  <a:schemeClr val="accent3"/>
                </a:solidFill>
              </a:rPr>
              <a:t>Yr Athro Ysgol 7 Gwers</a:t>
            </a:r>
            <a:br>
              <a:rPr lang="pt-BR" dirty="0">
                <a:solidFill>
                  <a:schemeClr val="accent3"/>
                </a:solidFill>
              </a:rPr>
            </a:br>
            <a:r>
              <a:rPr lang="en-GB" dirty="0"/>
              <a:t>The 7 Lesson School Teacher </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en-GB" dirty="0" err="1">
                <a:solidFill>
                  <a:schemeClr val="tx1"/>
                </a:solidFill>
              </a:rPr>
              <a:t>Credai</a:t>
            </a:r>
            <a:r>
              <a:rPr lang="en-GB" dirty="0">
                <a:solidFill>
                  <a:schemeClr val="tx1"/>
                </a:solidFill>
              </a:rPr>
              <a:t> </a:t>
            </a:r>
            <a:r>
              <a:rPr lang="en-GB" dirty="0" err="1">
                <a:solidFill>
                  <a:schemeClr val="tx1"/>
                </a:solidFill>
              </a:rPr>
              <a:t>Gatto</a:t>
            </a:r>
            <a:r>
              <a:rPr lang="en-GB" dirty="0">
                <a:solidFill>
                  <a:schemeClr val="tx1"/>
                </a:solidFill>
              </a:rPr>
              <a:t> bod </a:t>
            </a:r>
            <a:r>
              <a:rPr lang="en-GB" dirty="0" err="1">
                <a:solidFill>
                  <a:schemeClr val="tx1"/>
                </a:solidFill>
              </a:rPr>
              <a:t>athrawon</a:t>
            </a:r>
            <a:r>
              <a:rPr lang="en-GB" dirty="0">
                <a:solidFill>
                  <a:schemeClr val="tx1"/>
                </a:solidFill>
              </a:rPr>
              <a:t> yn dysgu ‘ysgol’, a bod </a:t>
            </a:r>
            <a:r>
              <a:rPr lang="en-GB" dirty="0" err="1">
                <a:solidFill>
                  <a:schemeClr val="tx1"/>
                </a:solidFill>
              </a:rPr>
              <a:t>yna</a:t>
            </a:r>
            <a:r>
              <a:rPr lang="en-GB" dirty="0">
                <a:solidFill>
                  <a:schemeClr val="tx1"/>
                </a:solidFill>
              </a:rPr>
              <a:t> 7 </a:t>
            </a:r>
            <a:r>
              <a:rPr lang="en-GB" dirty="0" err="1">
                <a:solidFill>
                  <a:schemeClr val="tx1"/>
                </a:solidFill>
              </a:rPr>
              <a:t>prif</a:t>
            </a:r>
            <a:r>
              <a:rPr lang="en-GB" dirty="0">
                <a:solidFill>
                  <a:schemeClr val="tx1"/>
                </a:solidFill>
              </a:rPr>
              <a:t> </a:t>
            </a:r>
            <a:r>
              <a:rPr lang="en-GB" dirty="0" err="1">
                <a:solidFill>
                  <a:schemeClr val="tx1"/>
                </a:solidFill>
              </a:rPr>
              <a:t>ddeilliant</a:t>
            </a:r>
            <a:r>
              <a:rPr lang="en-GB" dirty="0">
                <a:solidFill>
                  <a:schemeClr val="tx1"/>
                </a:solidFill>
              </a:rPr>
              <a:t> </a:t>
            </a:r>
            <a:r>
              <a:rPr lang="en-GB" dirty="0" err="1">
                <a:solidFill>
                  <a:schemeClr val="tx1"/>
                </a:solidFill>
              </a:rPr>
              <a:t>ar</a:t>
            </a:r>
            <a:r>
              <a:rPr lang="en-GB" dirty="0">
                <a:solidFill>
                  <a:schemeClr val="tx1"/>
                </a:solidFill>
              </a:rPr>
              <a:t> gyfer </a:t>
            </a:r>
            <a:r>
              <a:rPr lang="en-GB" dirty="0" err="1">
                <a:solidFill>
                  <a:schemeClr val="tx1"/>
                </a:solidFill>
              </a:rPr>
              <a:t>addysg</a:t>
            </a:r>
            <a:r>
              <a:rPr lang="en-GB" dirty="0">
                <a:solidFill>
                  <a:schemeClr val="tx1"/>
                </a:solidFill>
              </a:rPr>
              <a:t> plant. </a:t>
            </a:r>
          </a:p>
          <a:p>
            <a:r>
              <a:rPr lang="en-GB" dirty="0">
                <a:solidFill>
                  <a:schemeClr val="tx1"/>
                </a:solidFill>
              </a:rPr>
              <a:t>Beth </a:t>
            </a:r>
            <a:r>
              <a:rPr lang="en-GB" dirty="0" err="1">
                <a:solidFill>
                  <a:schemeClr val="tx1"/>
                </a:solidFill>
              </a:rPr>
              <a:t>ydych</a:t>
            </a:r>
            <a:r>
              <a:rPr lang="en-GB" dirty="0">
                <a:solidFill>
                  <a:schemeClr val="tx1"/>
                </a:solidFill>
              </a:rPr>
              <a:t> </a:t>
            </a:r>
            <a:r>
              <a:rPr lang="en-GB" dirty="0" err="1">
                <a:solidFill>
                  <a:schemeClr val="tx1"/>
                </a:solidFill>
              </a:rPr>
              <a:t>chi’n</a:t>
            </a:r>
            <a:r>
              <a:rPr lang="en-GB" dirty="0">
                <a:solidFill>
                  <a:schemeClr val="tx1"/>
                </a:solidFill>
              </a:rPr>
              <a:t> </a:t>
            </a:r>
            <a:r>
              <a:rPr lang="en-GB" dirty="0" err="1">
                <a:solidFill>
                  <a:schemeClr val="tx1"/>
                </a:solidFill>
              </a:rPr>
              <a:t>credu</a:t>
            </a:r>
            <a:r>
              <a:rPr lang="en-GB" dirty="0">
                <a:solidFill>
                  <a:schemeClr val="tx1"/>
                </a:solidFill>
              </a:rPr>
              <a:t> </a:t>
            </a:r>
            <a:r>
              <a:rPr lang="en-GB" dirty="0" err="1">
                <a:solidFill>
                  <a:schemeClr val="tx1"/>
                </a:solidFill>
              </a:rPr>
              <a:t>yw’r</a:t>
            </a:r>
            <a:r>
              <a:rPr lang="en-GB" dirty="0">
                <a:solidFill>
                  <a:schemeClr val="tx1"/>
                </a:solidFill>
              </a:rPr>
              <a:t> 7 </a:t>
            </a:r>
            <a:r>
              <a:rPr lang="en-GB" dirty="0" err="1">
                <a:solidFill>
                  <a:schemeClr val="tx1"/>
                </a:solidFill>
              </a:rPr>
              <a:t>deilliant</a:t>
            </a:r>
            <a:r>
              <a:rPr lang="en-GB" dirty="0">
                <a:solidFill>
                  <a:schemeClr val="tx1"/>
                </a:solidFill>
              </a:rPr>
              <a:t> </a:t>
            </a:r>
            <a:r>
              <a:rPr lang="en-GB" dirty="0" err="1">
                <a:solidFill>
                  <a:schemeClr val="tx1"/>
                </a:solidFill>
              </a:rPr>
              <a:t>yma</a:t>
            </a:r>
            <a:r>
              <a:rPr lang="en-GB" dirty="0">
                <a:solidFill>
                  <a:schemeClr val="tx1"/>
                </a:solidFill>
              </a:rPr>
              <a:t>?</a:t>
            </a:r>
          </a:p>
          <a:p>
            <a:endParaRPr lang="en-GB" dirty="0">
              <a:solidFill>
                <a:schemeClr val="tx1"/>
              </a:solidFill>
            </a:endParaRP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err="1"/>
              <a:t>Gatto</a:t>
            </a:r>
            <a:r>
              <a:rPr lang="en-GB" i="1" dirty="0"/>
              <a:t> believed that teachers taught ‘school’ and argued that there were 7 key outcomes for children’s education. </a:t>
            </a:r>
          </a:p>
          <a:p>
            <a:r>
              <a:rPr lang="en-GB" i="1" dirty="0"/>
              <a:t>What do you think these 7 key outcomes may have been? </a:t>
            </a:r>
          </a:p>
        </p:txBody>
      </p:sp>
    </p:spTree>
    <p:extLst>
      <p:ext uri="{BB962C8B-B14F-4D97-AF65-F5344CB8AC3E}">
        <p14:creationId xmlns:p14="http://schemas.microsoft.com/office/powerpoint/2010/main" val="26008835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457"/>
            <a:ext cx="8229600" cy="1143000"/>
          </a:xfrm>
        </p:spPr>
        <p:txBody>
          <a:bodyPr>
            <a:normAutofit fontScale="90000"/>
          </a:bodyPr>
          <a:lstStyle/>
          <a:p>
            <a:r>
              <a:rPr lang="en-GB" dirty="0">
                <a:solidFill>
                  <a:schemeClr val="accent3"/>
                </a:solidFill>
              </a:rPr>
              <a:t>Y </a:t>
            </a:r>
            <a:r>
              <a:rPr lang="en-GB" dirty="0" err="1">
                <a:solidFill>
                  <a:schemeClr val="accent3"/>
                </a:solidFill>
              </a:rPr>
              <a:t>Saith</a:t>
            </a:r>
            <a:r>
              <a:rPr lang="en-GB" dirty="0">
                <a:solidFill>
                  <a:schemeClr val="accent3"/>
                </a:solidFill>
              </a:rPr>
              <a:t> </a:t>
            </a:r>
            <a:r>
              <a:rPr lang="en-GB" dirty="0" err="1">
                <a:solidFill>
                  <a:schemeClr val="accent3"/>
                </a:solidFill>
              </a:rPr>
              <a:t>Gwers</a:t>
            </a:r>
            <a:br>
              <a:rPr lang="en-GB" dirty="0">
                <a:solidFill>
                  <a:schemeClr val="accent3"/>
                </a:solidFill>
              </a:rPr>
            </a:br>
            <a:r>
              <a:rPr lang="en-GB" dirty="0"/>
              <a:t>The Seven Lessons</a:t>
            </a:r>
          </a:p>
        </p:txBody>
      </p:sp>
      <p:sp>
        <p:nvSpPr>
          <p:cNvPr id="3" name="Content Placeholder 2"/>
          <p:cNvSpPr>
            <a:spLocks noGrp="1"/>
          </p:cNvSpPr>
          <p:nvPr>
            <p:ph sz="half" idx="1"/>
          </p:nvPr>
        </p:nvSpPr>
        <p:spPr>
          <a:xfrm>
            <a:off x="457200" y="1340767"/>
            <a:ext cx="4038600" cy="3187649"/>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err="1">
                <a:solidFill>
                  <a:schemeClr val="tx1"/>
                </a:solidFill>
              </a:rPr>
              <a:t>Dryswch</a:t>
            </a:r>
            <a:endParaRPr lang="en-GB" dirty="0">
              <a:solidFill>
                <a:schemeClr val="tx1"/>
              </a:solidFill>
            </a:endParaRPr>
          </a:p>
          <a:p>
            <a:r>
              <a:rPr lang="en-GB" dirty="0" err="1">
                <a:solidFill>
                  <a:schemeClr val="tx1"/>
                </a:solidFill>
              </a:rPr>
              <a:t>Lle</a:t>
            </a:r>
            <a:r>
              <a:rPr lang="en-GB" dirty="0">
                <a:solidFill>
                  <a:schemeClr val="tx1"/>
                </a:solidFill>
              </a:rPr>
              <a:t> </a:t>
            </a:r>
            <a:r>
              <a:rPr lang="en-GB" dirty="0" err="1">
                <a:solidFill>
                  <a:schemeClr val="tx1"/>
                </a:solidFill>
              </a:rPr>
              <a:t>yn</a:t>
            </a:r>
            <a:r>
              <a:rPr lang="en-GB" dirty="0">
                <a:solidFill>
                  <a:schemeClr val="tx1"/>
                </a:solidFill>
              </a:rPr>
              <a:t> y </a:t>
            </a:r>
            <a:r>
              <a:rPr lang="en-GB" dirty="0" err="1">
                <a:solidFill>
                  <a:schemeClr val="tx1"/>
                </a:solidFill>
              </a:rPr>
              <a:t>Dosbarth</a:t>
            </a:r>
            <a:endParaRPr lang="en-GB" dirty="0">
              <a:solidFill>
                <a:schemeClr val="tx1"/>
              </a:solidFill>
            </a:endParaRPr>
          </a:p>
          <a:p>
            <a:r>
              <a:rPr lang="en-GB" dirty="0" err="1">
                <a:solidFill>
                  <a:schemeClr val="tx1"/>
                </a:solidFill>
              </a:rPr>
              <a:t>Difaterwch</a:t>
            </a:r>
            <a:endParaRPr lang="en-GB" dirty="0">
              <a:solidFill>
                <a:schemeClr val="tx1"/>
              </a:solidFill>
            </a:endParaRPr>
          </a:p>
          <a:p>
            <a:r>
              <a:rPr lang="en-GB" dirty="0" err="1">
                <a:solidFill>
                  <a:schemeClr val="tx1"/>
                </a:solidFill>
              </a:rPr>
              <a:t>Dibyniaeth</a:t>
            </a:r>
            <a:r>
              <a:rPr lang="en-GB" dirty="0">
                <a:solidFill>
                  <a:schemeClr val="tx1"/>
                </a:solidFill>
              </a:rPr>
              <a:t> </a:t>
            </a:r>
            <a:r>
              <a:rPr lang="en-GB" dirty="0" err="1">
                <a:solidFill>
                  <a:schemeClr val="tx1"/>
                </a:solidFill>
              </a:rPr>
              <a:t>Emosiynol</a:t>
            </a:r>
            <a:endParaRPr lang="en-GB" dirty="0">
              <a:solidFill>
                <a:schemeClr val="tx1"/>
              </a:solidFill>
            </a:endParaRPr>
          </a:p>
          <a:p>
            <a:r>
              <a:rPr lang="en-GB" dirty="0" err="1">
                <a:solidFill>
                  <a:schemeClr val="tx1"/>
                </a:solidFill>
              </a:rPr>
              <a:t>Dibyniaeth</a:t>
            </a:r>
            <a:r>
              <a:rPr lang="en-GB" dirty="0">
                <a:solidFill>
                  <a:schemeClr val="tx1"/>
                </a:solidFill>
              </a:rPr>
              <a:t> </a:t>
            </a:r>
            <a:r>
              <a:rPr lang="en-GB" dirty="0" err="1">
                <a:solidFill>
                  <a:schemeClr val="tx1"/>
                </a:solidFill>
              </a:rPr>
              <a:t>Ddeallusol</a:t>
            </a:r>
            <a:endParaRPr lang="en-GB" dirty="0">
              <a:solidFill>
                <a:schemeClr val="tx1"/>
              </a:solidFill>
            </a:endParaRPr>
          </a:p>
          <a:p>
            <a:r>
              <a:rPr lang="en-GB" dirty="0" err="1">
                <a:solidFill>
                  <a:schemeClr val="tx1"/>
                </a:solidFill>
              </a:rPr>
              <a:t>Hunanhyder</a:t>
            </a:r>
            <a:r>
              <a:rPr lang="en-GB" dirty="0">
                <a:solidFill>
                  <a:schemeClr val="tx1"/>
                </a:solidFill>
              </a:rPr>
              <a:t> </a:t>
            </a:r>
            <a:r>
              <a:rPr lang="en-GB" dirty="0" err="1">
                <a:solidFill>
                  <a:schemeClr val="tx1"/>
                </a:solidFill>
              </a:rPr>
              <a:t>Amodol</a:t>
            </a:r>
            <a:endParaRPr lang="en-GB" dirty="0">
              <a:solidFill>
                <a:schemeClr val="tx1"/>
              </a:solidFill>
            </a:endParaRPr>
          </a:p>
          <a:p>
            <a:r>
              <a:rPr lang="en-GB" dirty="0" err="1">
                <a:solidFill>
                  <a:schemeClr val="tx1"/>
                </a:solidFill>
              </a:rPr>
              <a:t>Methu</a:t>
            </a:r>
            <a:r>
              <a:rPr lang="en-GB" dirty="0">
                <a:solidFill>
                  <a:schemeClr val="tx1"/>
                </a:solidFill>
              </a:rPr>
              <a:t> </a:t>
            </a:r>
            <a:r>
              <a:rPr lang="en-GB" dirty="0" err="1">
                <a:solidFill>
                  <a:schemeClr val="tx1"/>
                </a:solidFill>
              </a:rPr>
              <a:t>Cuddio</a:t>
            </a:r>
            <a:endParaRPr lang="en-GB" dirty="0">
              <a:solidFill>
                <a:schemeClr val="tx1"/>
              </a:solidFill>
            </a:endParaRPr>
          </a:p>
        </p:txBody>
      </p:sp>
      <p:sp>
        <p:nvSpPr>
          <p:cNvPr id="4" name="Content Placeholder 3"/>
          <p:cNvSpPr>
            <a:spLocks noGrp="1"/>
          </p:cNvSpPr>
          <p:nvPr>
            <p:ph sz="half" idx="2"/>
          </p:nvPr>
        </p:nvSpPr>
        <p:spPr>
          <a:xfrm>
            <a:off x="4678806" y="1340768"/>
            <a:ext cx="4038600" cy="3187648"/>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Confusion</a:t>
            </a:r>
          </a:p>
          <a:p>
            <a:r>
              <a:rPr lang="en-GB" i="1" dirty="0"/>
              <a:t>Class Position</a:t>
            </a:r>
          </a:p>
          <a:p>
            <a:r>
              <a:rPr lang="en-GB" i="1" dirty="0"/>
              <a:t>Indifference</a:t>
            </a:r>
          </a:p>
          <a:p>
            <a:r>
              <a:rPr lang="en-GB" i="1" dirty="0"/>
              <a:t>Emotional Dependency</a:t>
            </a:r>
          </a:p>
          <a:p>
            <a:r>
              <a:rPr lang="en-GB" i="1" dirty="0"/>
              <a:t>Intellectual Dependency</a:t>
            </a:r>
          </a:p>
          <a:p>
            <a:r>
              <a:rPr lang="en-GB" i="1" dirty="0"/>
              <a:t>Provisional Self-Esteem</a:t>
            </a:r>
          </a:p>
          <a:p>
            <a:r>
              <a:rPr lang="en-GB" i="1" dirty="0"/>
              <a:t>One Can’t Hide</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825" y="4560171"/>
            <a:ext cx="7772222" cy="2109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731450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58697"/>
            <a:ext cx="8229600" cy="850106"/>
          </a:xfrm>
        </p:spPr>
        <p:txBody>
          <a:bodyPr>
            <a:normAutofit/>
          </a:bodyPr>
          <a:lstStyle/>
          <a:p>
            <a:r>
              <a:rPr lang="en-GB" dirty="0" err="1">
                <a:solidFill>
                  <a:schemeClr val="accent3"/>
                </a:solidFill>
              </a:rPr>
              <a:t>Tasg</a:t>
            </a:r>
            <a:r>
              <a:rPr lang="en-GB" dirty="0"/>
              <a:t>/ Task </a:t>
            </a:r>
          </a:p>
        </p:txBody>
      </p:sp>
      <p:sp>
        <p:nvSpPr>
          <p:cNvPr id="3" name="Content Placeholder 2"/>
          <p:cNvSpPr>
            <a:spLocks noGrp="1"/>
          </p:cNvSpPr>
          <p:nvPr>
            <p:ph sz="half" idx="1"/>
          </p:nvPr>
        </p:nvSpPr>
        <p:spPr>
          <a:xfrm>
            <a:off x="179512" y="1054042"/>
            <a:ext cx="4240088" cy="5687325"/>
          </a:xfrm>
        </p:spPr>
        <p:style>
          <a:lnRef idx="2">
            <a:schemeClr val="accent3"/>
          </a:lnRef>
          <a:fillRef idx="1">
            <a:schemeClr val="lt1"/>
          </a:fillRef>
          <a:effectRef idx="0">
            <a:schemeClr val="accent3"/>
          </a:effectRef>
          <a:fontRef idx="minor">
            <a:schemeClr val="dk1"/>
          </a:fontRef>
        </p:style>
        <p:txBody>
          <a:bodyPr>
            <a:noAutofit/>
          </a:bodyPr>
          <a:lstStyle/>
          <a:p>
            <a:r>
              <a:rPr lang="cy-GB" sz="1800" dirty="0">
                <a:solidFill>
                  <a:schemeClr val="tx1"/>
                </a:solidFill>
              </a:rPr>
              <a:t>Darllenwch eich rhan chi o </a:t>
            </a:r>
            <a:r>
              <a:rPr lang="cy-GB" sz="1800" dirty="0">
                <a:solidFill>
                  <a:schemeClr val="tx1"/>
                </a:solidFill>
                <a:hlinkClick r:id="rId3"/>
              </a:rPr>
              <a:t>araith Gatto</a:t>
            </a:r>
            <a:r>
              <a:rPr lang="cy-GB" sz="1800" dirty="0">
                <a:solidFill>
                  <a:schemeClr val="tx1"/>
                </a:solidFill>
              </a:rPr>
              <a:t>. Cyflwynwch eich darganfyddiadau i weddill y grŵp. </a:t>
            </a:r>
          </a:p>
          <a:p>
            <a:r>
              <a:rPr lang="cy-GB" sz="1800" dirty="0">
                <a:solidFill>
                  <a:schemeClr val="tx1"/>
                </a:solidFill>
              </a:rPr>
              <a:t>Defnyddiwch y cwestiynau yma:</a:t>
            </a:r>
          </a:p>
          <a:p>
            <a:pPr lvl="1"/>
            <a:r>
              <a:rPr lang="cy-GB" sz="1800" dirty="0">
                <a:solidFill>
                  <a:schemeClr val="tx1"/>
                </a:solidFill>
              </a:rPr>
              <a:t>Beth yw’r pwyntiau allweddol y mae Gatto yn cyflwyno yn eich rhan chi?</a:t>
            </a:r>
          </a:p>
          <a:p>
            <a:pPr lvl="1"/>
            <a:r>
              <a:rPr lang="cy-GB" sz="1800" dirty="0">
                <a:solidFill>
                  <a:schemeClr val="tx1"/>
                </a:solidFill>
              </a:rPr>
              <a:t>Unrhyw ddyfyniadau uniongyrchol pwysig?</a:t>
            </a:r>
          </a:p>
          <a:p>
            <a:pPr lvl="1"/>
            <a:r>
              <a:rPr lang="cy-GB" sz="1800" dirty="0">
                <a:solidFill>
                  <a:schemeClr val="tx1"/>
                </a:solidFill>
              </a:rPr>
              <a:t>Allwch chi feddwl am esiamplau o sut allai ei syniadau gael eu cymhwyso? (Y Cyfnod Sylfaen? CA2? Uwchradd?)</a:t>
            </a:r>
          </a:p>
          <a:p>
            <a:pPr lvl="1"/>
            <a:r>
              <a:rPr lang="cy-GB" sz="1800" dirty="0">
                <a:solidFill>
                  <a:schemeClr val="tx1"/>
                </a:solidFill>
              </a:rPr>
              <a:t>Beth yw eich ymateb personol  i’w safbwyntiau? Profiadau?</a:t>
            </a:r>
          </a:p>
          <a:p>
            <a:pPr lvl="1"/>
            <a:r>
              <a:rPr lang="cy-GB" sz="1800" dirty="0">
                <a:solidFill>
                  <a:schemeClr val="tx1"/>
                </a:solidFill>
              </a:rPr>
              <a:t>Beth yw manteision safbwyntiau Gatto?</a:t>
            </a:r>
          </a:p>
          <a:p>
            <a:pPr lvl="1"/>
            <a:r>
              <a:rPr lang="cy-GB" sz="1800" dirty="0">
                <a:solidFill>
                  <a:schemeClr val="tx1"/>
                </a:solidFill>
              </a:rPr>
              <a:t>Beth yw anfanteision safbwyntiau Gatto?</a:t>
            </a:r>
            <a:endParaRPr lang="en-GB" sz="1800" dirty="0">
              <a:solidFill>
                <a:schemeClr val="tx1"/>
              </a:solidFill>
            </a:endParaRPr>
          </a:p>
        </p:txBody>
      </p:sp>
      <p:sp>
        <p:nvSpPr>
          <p:cNvPr id="4" name="Content Placeholder 3"/>
          <p:cNvSpPr>
            <a:spLocks noGrp="1"/>
          </p:cNvSpPr>
          <p:nvPr>
            <p:ph sz="half" idx="2"/>
          </p:nvPr>
        </p:nvSpPr>
        <p:spPr>
          <a:xfrm>
            <a:off x="4648200" y="1038746"/>
            <a:ext cx="4244280" cy="5702622"/>
          </a:xfrm>
        </p:spPr>
        <p:style>
          <a:lnRef idx="2">
            <a:schemeClr val="accent5"/>
          </a:lnRef>
          <a:fillRef idx="1">
            <a:schemeClr val="lt1"/>
          </a:fillRef>
          <a:effectRef idx="0">
            <a:schemeClr val="accent5"/>
          </a:effectRef>
          <a:fontRef idx="minor">
            <a:schemeClr val="dk1"/>
          </a:fontRef>
        </p:style>
        <p:txBody>
          <a:bodyPr>
            <a:noAutofit/>
          </a:bodyPr>
          <a:lstStyle/>
          <a:p>
            <a:r>
              <a:rPr lang="en-GB" sz="1900" i="1" dirty="0"/>
              <a:t>Read your allocated section of </a:t>
            </a:r>
            <a:r>
              <a:rPr lang="en-GB" sz="1900" i="1" dirty="0" err="1">
                <a:hlinkClick r:id="rId3"/>
              </a:rPr>
              <a:t>Gatto’s</a:t>
            </a:r>
            <a:r>
              <a:rPr lang="en-GB" sz="1900" i="1" dirty="0">
                <a:hlinkClick r:id="rId3"/>
              </a:rPr>
              <a:t> speech</a:t>
            </a:r>
            <a:r>
              <a:rPr lang="en-GB" sz="1900" i="1" dirty="0"/>
              <a:t>. Present your findings to the rest of the group.</a:t>
            </a:r>
          </a:p>
          <a:p>
            <a:r>
              <a:rPr lang="en-GB" sz="1900" i="1" dirty="0"/>
              <a:t>Use these questions to help you: </a:t>
            </a:r>
          </a:p>
          <a:p>
            <a:pPr lvl="1"/>
            <a:r>
              <a:rPr lang="en-GB" sz="1900" i="1" dirty="0"/>
              <a:t>What are the key points </a:t>
            </a:r>
            <a:r>
              <a:rPr lang="en-GB" sz="1900" i="1" dirty="0" err="1"/>
              <a:t>Gatto</a:t>
            </a:r>
            <a:r>
              <a:rPr lang="en-GB" sz="1900" i="1" dirty="0"/>
              <a:t> is making about your area of focus?</a:t>
            </a:r>
          </a:p>
          <a:p>
            <a:pPr lvl="1"/>
            <a:r>
              <a:rPr lang="en-GB" sz="1900" i="1" dirty="0"/>
              <a:t>Any important direct quotations?</a:t>
            </a:r>
          </a:p>
          <a:p>
            <a:pPr lvl="1"/>
            <a:r>
              <a:rPr lang="en-GB" sz="1900" i="1" dirty="0"/>
              <a:t>Can you think of any examples of how his ideas might apply (Foundation Phase? KS2? Secondary?) </a:t>
            </a:r>
          </a:p>
          <a:p>
            <a:pPr lvl="1"/>
            <a:r>
              <a:rPr lang="en-GB" sz="1900" i="1" dirty="0"/>
              <a:t>What is your personal response to his views? Experiences?</a:t>
            </a:r>
          </a:p>
          <a:p>
            <a:pPr lvl="1"/>
            <a:r>
              <a:rPr lang="en-GB" sz="1900" i="1" dirty="0"/>
              <a:t>What are the benefits of his views?</a:t>
            </a:r>
          </a:p>
          <a:p>
            <a:pPr lvl="1"/>
            <a:r>
              <a:rPr lang="en-GB" sz="1900" i="1" dirty="0"/>
              <a:t>What are the drawbacks of his views?</a:t>
            </a:r>
          </a:p>
        </p:txBody>
      </p:sp>
      <p:pic>
        <p:nvPicPr>
          <p:cNvPr id="5" name="Picture 4" descr="Pencil Green Writing Tools School · Free vector graphic on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306310">
            <a:off x="6362183" y="45104"/>
            <a:ext cx="816313" cy="1008140"/>
          </a:xfrm>
          <a:prstGeom prst="rect">
            <a:avLst/>
          </a:prstGeom>
        </p:spPr>
      </p:pic>
    </p:spTree>
    <p:extLst>
      <p:ext uri="{BB962C8B-B14F-4D97-AF65-F5344CB8AC3E}">
        <p14:creationId xmlns:p14="http://schemas.microsoft.com/office/powerpoint/2010/main" val="2491399420"/>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rot="21253414">
            <a:off x="35496" y="584684"/>
            <a:ext cx="4392488" cy="3636404"/>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2000" dirty="0"/>
          </a:p>
          <a:p>
            <a:pPr algn="ctr"/>
            <a:endParaRPr lang="en-GB" sz="2000" dirty="0"/>
          </a:p>
          <a:p>
            <a:pPr algn="ctr"/>
            <a:r>
              <a:rPr lang="en-GB" sz="2000" b="1" dirty="0" err="1"/>
              <a:t>Grŵp</a:t>
            </a:r>
            <a:r>
              <a:rPr lang="en-GB" sz="2000" b="1" dirty="0"/>
              <a:t> </a:t>
            </a:r>
          </a:p>
          <a:p>
            <a:pPr algn="ctr"/>
            <a:r>
              <a:rPr lang="en-GB" sz="2000" b="1" dirty="0"/>
              <a:t>Group</a:t>
            </a:r>
          </a:p>
          <a:p>
            <a:pPr algn="ctr"/>
            <a:r>
              <a:rPr lang="en-GB" sz="2000" dirty="0"/>
              <a:t> </a:t>
            </a:r>
          </a:p>
          <a:p>
            <a:pPr marL="342900" indent="-342900" algn="ctr">
              <a:buFont typeface="Arial" panose="020B0604020202020204" pitchFamily="34" charset="0"/>
              <a:buChar char="•"/>
            </a:pPr>
            <a:r>
              <a:rPr lang="en-GB" sz="2000" dirty="0"/>
              <a:t>Confusion</a:t>
            </a:r>
          </a:p>
          <a:p>
            <a:pPr marL="342900" indent="-342900" algn="ctr">
              <a:buFont typeface="Arial" panose="020B0604020202020204" pitchFamily="34" charset="0"/>
              <a:buChar char="•"/>
            </a:pPr>
            <a:r>
              <a:rPr lang="en-GB" sz="2000" dirty="0"/>
              <a:t>Class Position</a:t>
            </a:r>
          </a:p>
          <a:p>
            <a:pPr marL="342900" indent="-342900" algn="ctr">
              <a:buFont typeface="Arial" panose="020B0604020202020204" pitchFamily="34" charset="0"/>
              <a:buChar char="•"/>
            </a:pPr>
            <a:r>
              <a:rPr lang="en-GB" sz="2000" dirty="0"/>
              <a:t>Indifference</a:t>
            </a:r>
          </a:p>
          <a:p>
            <a:pPr marL="342900" indent="-342900" algn="ctr">
              <a:buFont typeface="Arial" panose="020B0604020202020204" pitchFamily="34" charset="0"/>
              <a:buChar char="•"/>
            </a:pPr>
            <a:r>
              <a:rPr lang="en-GB" sz="2000" dirty="0"/>
              <a:t>Emotional Dependency</a:t>
            </a:r>
          </a:p>
          <a:p>
            <a:pPr algn="ctr"/>
            <a:endParaRPr lang="en-GB" dirty="0"/>
          </a:p>
        </p:txBody>
      </p:sp>
      <p:sp>
        <p:nvSpPr>
          <p:cNvPr id="6" name="Cloud 5"/>
          <p:cNvSpPr/>
          <p:nvPr/>
        </p:nvSpPr>
        <p:spPr>
          <a:xfrm rot="472637">
            <a:off x="4851812" y="584684"/>
            <a:ext cx="4292188" cy="3780420"/>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a:p>
            <a:pPr algn="ctr"/>
            <a:endParaRPr lang="en-GB" dirty="0"/>
          </a:p>
          <a:p>
            <a:pPr algn="ctr"/>
            <a:endParaRPr lang="en-GB" dirty="0"/>
          </a:p>
          <a:p>
            <a:pPr algn="ctr"/>
            <a:r>
              <a:rPr lang="en-GB" b="1" dirty="0" err="1"/>
              <a:t>Grŵp</a:t>
            </a:r>
            <a:r>
              <a:rPr lang="en-GB" b="1" dirty="0"/>
              <a:t> </a:t>
            </a:r>
          </a:p>
          <a:p>
            <a:pPr algn="ctr"/>
            <a:r>
              <a:rPr lang="en-GB" b="1" dirty="0"/>
              <a:t>Group</a:t>
            </a:r>
          </a:p>
          <a:p>
            <a:pPr algn="ctr"/>
            <a:endParaRPr lang="en-GB" b="1" dirty="0"/>
          </a:p>
          <a:p>
            <a:pPr marL="285750" indent="-285750" algn="ctr">
              <a:buFont typeface="Arial" panose="020B0604020202020204" pitchFamily="34" charset="0"/>
              <a:buChar char="•"/>
            </a:pPr>
            <a:r>
              <a:rPr lang="en-GB" sz="1600" dirty="0"/>
              <a:t> </a:t>
            </a:r>
            <a:r>
              <a:rPr lang="en-GB" sz="2000" dirty="0"/>
              <a:t>Emotional Dependency</a:t>
            </a:r>
          </a:p>
          <a:p>
            <a:pPr marL="342900" indent="-342900" algn="ctr">
              <a:buFont typeface="Arial" panose="020B0604020202020204" pitchFamily="34" charset="0"/>
              <a:buChar char="•"/>
            </a:pPr>
            <a:r>
              <a:rPr lang="en-GB" sz="2000" dirty="0"/>
              <a:t>Intellectual   Dependency</a:t>
            </a:r>
          </a:p>
          <a:p>
            <a:pPr marL="342900" indent="-342900" algn="ctr">
              <a:buFont typeface="Arial" panose="020B0604020202020204" pitchFamily="34" charset="0"/>
              <a:buChar char="•"/>
            </a:pPr>
            <a:r>
              <a:rPr lang="en-GB" sz="2000" dirty="0"/>
              <a:t>Provisional Self-Esteem</a:t>
            </a:r>
          </a:p>
          <a:p>
            <a:pPr marL="342900" indent="-342900" algn="ctr">
              <a:buFont typeface="Arial" panose="020B0604020202020204" pitchFamily="34" charset="0"/>
              <a:buChar char="•"/>
            </a:pPr>
            <a:r>
              <a:rPr lang="en-GB" sz="2000" dirty="0"/>
              <a:t>One Can’t Hide</a:t>
            </a:r>
          </a:p>
          <a:p>
            <a:pPr algn="ctr"/>
            <a:endParaRPr lang="en-GB" sz="2400" dirty="0"/>
          </a:p>
          <a:p>
            <a:endParaRPr lang="en-GB" sz="2400" dirty="0"/>
          </a:p>
          <a:p>
            <a:pPr algn="ctr"/>
            <a:endParaRPr lang="en-GB" dirty="0"/>
          </a:p>
        </p:txBody>
      </p:sp>
      <p:pic>
        <p:nvPicPr>
          <p:cNvPr id="2" name="Picture 1" descr="Group Clipart Group Work - Groupwork Cartoon , Transparen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37578" y="4687019"/>
            <a:ext cx="3780812" cy="1586297"/>
          </a:xfrm>
          <a:prstGeom prst="rect">
            <a:avLst/>
          </a:prstGeom>
        </p:spPr>
      </p:pic>
      <p:pic>
        <p:nvPicPr>
          <p:cNvPr id="4" name="Picture 3" descr="Number 2 Stock Photos, Pictures &amp; Royalty-Free Images - iStock"/>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75191">
            <a:off x="7524328" y="908720"/>
            <a:ext cx="792088" cy="879778"/>
          </a:xfrm>
          <a:prstGeom prst="rect">
            <a:avLst/>
          </a:prstGeom>
        </p:spPr>
      </p:pic>
      <p:pic>
        <p:nvPicPr>
          <p:cNvPr id="9" name="Picture 8" descr="1 to 10 Numbers PNG Transparent Images | PNG All"/>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1274626">
            <a:off x="2339752" y="1154118"/>
            <a:ext cx="836712" cy="836712"/>
          </a:xfrm>
          <a:prstGeom prst="rect">
            <a:avLst/>
          </a:prstGeom>
        </p:spPr>
      </p:pic>
    </p:spTree>
    <p:extLst>
      <p:ext uri="{BB962C8B-B14F-4D97-AF65-F5344CB8AC3E}">
        <p14:creationId xmlns:p14="http://schemas.microsoft.com/office/powerpoint/2010/main" val="68984570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accent3"/>
                </a:solidFill>
              </a:rPr>
              <a:t>Dysgu</a:t>
            </a:r>
            <a:r>
              <a:rPr lang="en-GB" dirty="0">
                <a:solidFill>
                  <a:schemeClr val="accent3"/>
                </a:solidFill>
              </a:rPr>
              <a:t> </a:t>
            </a:r>
            <a:r>
              <a:rPr lang="en-GB" dirty="0" err="1">
                <a:solidFill>
                  <a:schemeClr val="accent3"/>
                </a:solidFill>
              </a:rPr>
              <a:t>Adnodd</a:t>
            </a:r>
            <a:r>
              <a:rPr lang="en-GB" dirty="0">
                <a:solidFill>
                  <a:schemeClr val="accent3"/>
                </a:solidFill>
              </a:rPr>
              <a:t> </a:t>
            </a:r>
            <a:r>
              <a:rPr lang="en-GB" dirty="0" err="1">
                <a:solidFill>
                  <a:schemeClr val="accent3"/>
                </a:solidFill>
              </a:rPr>
              <a:t>Agored</a:t>
            </a:r>
            <a:r>
              <a:rPr lang="en-GB" dirty="0">
                <a:solidFill>
                  <a:schemeClr val="accent3"/>
                </a:solidFill>
              </a:rPr>
              <a:t> (DAA) </a:t>
            </a:r>
            <a:br>
              <a:rPr lang="en-GB" dirty="0">
                <a:solidFill>
                  <a:schemeClr val="accent3"/>
                </a:solidFill>
              </a:rPr>
            </a:br>
            <a:r>
              <a:rPr lang="en-GB" dirty="0"/>
              <a:t>Open Source  Learning (OSL)  </a:t>
            </a:r>
          </a:p>
        </p:txBody>
      </p:sp>
      <p:sp>
        <p:nvSpPr>
          <p:cNvPr id="4" name="Content Placeholder 3"/>
          <p:cNvSpPr>
            <a:spLocks noGrp="1"/>
          </p:cNvSpPr>
          <p:nvPr>
            <p:ph sz="half" idx="1"/>
          </p:nvPr>
        </p:nvSpPr>
        <p:spPr>
          <a:xfrm>
            <a:off x="457200" y="1600200"/>
            <a:ext cx="4038600" cy="5069160"/>
          </a:xfrm>
        </p:spPr>
        <p:style>
          <a:lnRef idx="2">
            <a:schemeClr val="accent3"/>
          </a:lnRef>
          <a:fillRef idx="1">
            <a:schemeClr val="lt1"/>
          </a:fillRef>
          <a:effectRef idx="0">
            <a:schemeClr val="accent3"/>
          </a:effectRef>
          <a:fontRef idx="minor">
            <a:schemeClr val="dk1"/>
          </a:fontRef>
        </p:style>
        <p:txBody>
          <a:bodyPr>
            <a:normAutofit fontScale="77500" lnSpcReduction="20000"/>
          </a:bodyPr>
          <a:lstStyle/>
          <a:p>
            <a:r>
              <a:rPr lang="en-GB" dirty="0">
                <a:solidFill>
                  <a:schemeClr val="tx1"/>
                </a:solidFill>
              </a:rPr>
              <a:t>Dysgu </a:t>
            </a:r>
            <a:r>
              <a:rPr lang="en-GB" dirty="0" err="1">
                <a:solidFill>
                  <a:schemeClr val="tx1"/>
                </a:solidFill>
              </a:rPr>
              <a:t>wedi’i</a:t>
            </a:r>
            <a:r>
              <a:rPr lang="en-GB" dirty="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brofiadau</a:t>
            </a:r>
            <a:r>
              <a:rPr lang="en-GB" dirty="0">
                <a:solidFill>
                  <a:schemeClr val="tx1"/>
                </a:solidFill>
              </a:rPr>
              <a:t> dysgu </a:t>
            </a:r>
            <a:r>
              <a:rPr lang="en-GB" dirty="0" err="1">
                <a:solidFill>
                  <a:schemeClr val="tx1"/>
                </a:solidFill>
              </a:rPr>
              <a:t>bywyd</a:t>
            </a:r>
            <a:r>
              <a:rPr lang="en-GB" dirty="0">
                <a:solidFill>
                  <a:schemeClr val="tx1"/>
                </a:solidFill>
              </a:rPr>
              <a:t> go-iawn;</a:t>
            </a:r>
          </a:p>
          <a:p>
            <a:r>
              <a:rPr lang="en-GB" dirty="0">
                <a:solidFill>
                  <a:schemeClr val="tx1"/>
                </a:solidFill>
              </a:rPr>
              <a:t>Ni </a:t>
            </a:r>
            <a:r>
              <a:rPr lang="en-GB" dirty="0" err="1">
                <a:solidFill>
                  <a:schemeClr val="tx1"/>
                </a:solidFill>
              </a:rPr>
              <a:t>chyfyngir</a:t>
            </a:r>
            <a:r>
              <a:rPr lang="en-GB" dirty="0">
                <a:solidFill>
                  <a:schemeClr val="tx1"/>
                </a:solidFill>
              </a:rPr>
              <a:t> dysgu </a:t>
            </a:r>
            <a:r>
              <a:rPr lang="en-GB" dirty="0" err="1">
                <a:solidFill>
                  <a:schemeClr val="tx1"/>
                </a:solidFill>
              </a:rPr>
              <a:t>i</a:t>
            </a:r>
            <a:r>
              <a:rPr lang="en-GB" dirty="0">
                <a:solidFill>
                  <a:schemeClr val="tx1"/>
                </a:solidFill>
              </a:rPr>
              <a:t> </a:t>
            </a:r>
            <a:r>
              <a:rPr lang="en-GB" dirty="0" err="1">
                <a:solidFill>
                  <a:schemeClr val="tx1"/>
                </a:solidFill>
              </a:rPr>
              <a:t>safleoedd</a:t>
            </a:r>
            <a:r>
              <a:rPr lang="en-GB" dirty="0">
                <a:solidFill>
                  <a:schemeClr val="tx1"/>
                </a:solidFill>
              </a:rPr>
              <a:t> dysgu yn unig (</a:t>
            </a:r>
            <a:r>
              <a:rPr lang="en-GB" dirty="0" err="1">
                <a:solidFill>
                  <a:schemeClr val="tx1"/>
                </a:solidFill>
              </a:rPr>
              <a:t>e.e</a:t>
            </a:r>
            <a:r>
              <a:rPr lang="en-GB" dirty="0">
                <a:solidFill>
                  <a:schemeClr val="tx1"/>
                </a:solidFill>
              </a:rPr>
              <a:t>. </a:t>
            </a:r>
            <a:r>
              <a:rPr lang="en-GB" dirty="0" err="1">
                <a:solidFill>
                  <a:schemeClr val="tx1"/>
                </a:solidFill>
              </a:rPr>
              <a:t>ysgol</a:t>
            </a:r>
            <a:r>
              <a:rPr lang="en-GB" dirty="0">
                <a:solidFill>
                  <a:schemeClr val="tx1"/>
                </a:solidFill>
              </a:rPr>
              <a:t>); </a:t>
            </a:r>
          </a:p>
          <a:p>
            <a:r>
              <a:rPr lang="en-GB" dirty="0">
                <a:solidFill>
                  <a:schemeClr val="tx1"/>
                </a:solidFill>
              </a:rPr>
              <a:t>Yn </a:t>
            </a:r>
            <a:r>
              <a:rPr lang="en-GB" dirty="0" err="1">
                <a:solidFill>
                  <a:schemeClr val="tx1"/>
                </a:solidFill>
              </a:rPr>
              <a:t>hybu</a:t>
            </a:r>
            <a:r>
              <a:rPr lang="en-GB" dirty="0">
                <a:solidFill>
                  <a:schemeClr val="tx1"/>
                </a:solidFill>
              </a:rPr>
              <a:t> </a:t>
            </a:r>
            <a:r>
              <a:rPr lang="en-GB" dirty="0" err="1">
                <a:solidFill>
                  <a:schemeClr val="tx1"/>
                </a:solidFill>
              </a:rPr>
              <a:t>cydweithredu</a:t>
            </a:r>
            <a:r>
              <a:rPr lang="en-GB" dirty="0">
                <a:solidFill>
                  <a:schemeClr val="tx1"/>
                </a:solidFill>
              </a:rPr>
              <a:t> </a:t>
            </a:r>
            <a:r>
              <a:rPr lang="en-GB" dirty="0" err="1">
                <a:solidFill>
                  <a:schemeClr val="tx1"/>
                </a:solidFill>
              </a:rPr>
              <a:t>trwy</a:t>
            </a:r>
            <a:r>
              <a:rPr lang="en-GB" dirty="0">
                <a:solidFill>
                  <a:schemeClr val="tx1"/>
                </a:solidFill>
              </a:rPr>
              <a:t> </a:t>
            </a:r>
            <a:r>
              <a:rPr lang="en-GB" dirty="0" err="1">
                <a:solidFill>
                  <a:schemeClr val="tx1"/>
                </a:solidFill>
              </a:rPr>
              <a:t>rannu</a:t>
            </a:r>
            <a:r>
              <a:rPr lang="en-GB" dirty="0">
                <a:solidFill>
                  <a:schemeClr val="tx1"/>
                </a:solidFill>
              </a:rPr>
              <a:t> ac </a:t>
            </a:r>
            <a:r>
              <a:rPr lang="en-GB" dirty="0" err="1">
                <a:solidFill>
                  <a:schemeClr val="tx1"/>
                </a:solidFill>
              </a:rPr>
              <a:t>adeiladu</a:t>
            </a:r>
            <a:r>
              <a:rPr lang="en-GB" dirty="0">
                <a:solidFill>
                  <a:schemeClr val="tx1"/>
                </a:solidFill>
              </a:rPr>
              <a:t> </a:t>
            </a:r>
            <a:r>
              <a:rPr lang="en-GB" dirty="0" err="1">
                <a:solidFill>
                  <a:schemeClr val="tx1"/>
                </a:solidFill>
              </a:rPr>
              <a:t>ar</a:t>
            </a:r>
            <a:r>
              <a:rPr lang="en-GB" dirty="0">
                <a:solidFill>
                  <a:schemeClr val="tx1"/>
                </a:solidFill>
              </a:rPr>
              <a:t> wybodaeth; </a:t>
            </a:r>
          </a:p>
          <a:p>
            <a:r>
              <a:rPr lang="en-GB" dirty="0" err="1">
                <a:solidFill>
                  <a:schemeClr val="tx1"/>
                </a:solidFill>
              </a:rPr>
              <a:t>Rôl</a:t>
            </a:r>
            <a:r>
              <a:rPr lang="en-GB" dirty="0">
                <a:solidFill>
                  <a:schemeClr val="tx1"/>
                </a:solidFill>
              </a:rPr>
              <a:t> y </a:t>
            </a:r>
            <a:r>
              <a:rPr lang="en-GB" dirty="0" err="1">
                <a:solidFill>
                  <a:schemeClr val="tx1"/>
                </a:solidFill>
              </a:rPr>
              <a:t>rhyngrwyd</a:t>
            </a:r>
            <a:r>
              <a:rPr lang="en-GB" dirty="0">
                <a:solidFill>
                  <a:schemeClr val="tx1"/>
                </a:solidFill>
              </a:rPr>
              <a:t>;</a:t>
            </a:r>
          </a:p>
          <a:p>
            <a:r>
              <a:rPr lang="en-GB" dirty="0" err="1">
                <a:solidFill>
                  <a:schemeClr val="tx1"/>
                </a:solidFill>
              </a:rPr>
              <a:t>Tynnu</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nifer</a:t>
            </a:r>
            <a:r>
              <a:rPr lang="en-GB" dirty="0">
                <a:solidFill>
                  <a:schemeClr val="tx1"/>
                </a:solidFill>
              </a:rPr>
              <a:t> o ffynonellau </a:t>
            </a:r>
            <a:r>
              <a:rPr lang="en-GB" dirty="0" err="1">
                <a:solidFill>
                  <a:schemeClr val="tx1"/>
                </a:solidFill>
              </a:rPr>
              <a:t>ar-lein</a:t>
            </a:r>
            <a:r>
              <a:rPr lang="en-GB" dirty="0">
                <a:solidFill>
                  <a:schemeClr val="tx1"/>
                </a:solidFill>
              </a:rPr>
              <a:t> a </a:t>
            </a:r>
            <a:r>
              <a:rPr lang="en-GB" dirty="0" err="1">
                <a:solidFill>
                  <a:schemeClr val="tx1"/>
                </a:solidFill>
              </a:rPr>
              <a:t>bywyd</a:t>
            </a:r>
            <a:r>
              <a:rPr lang="en-GB" dirty="0">
                <a:solidFill>
                  <a:schemeClr val="tx1"/>
                </a:solidFill>
              </a:rPr>
              <a:t> go iawn, </a:t>
            </a:r>
            <a:r>
              <a:rPr lang="en-GB" dirty="0" err="1">
                <a:solidFill>
                  <a:schemeClr val="tx1"/>
                </a:solidFill>
              </a:rPr>
              <a:t>e.e</a:t>
            </a:r>
            <a:r>
              <a:rPr lang="en-GB" dirty="0">
                <a:solidFill>
                  <a:schemeClr val="tx1"/>
                </a:solidFill>
              </a:rPr>
              <a:t>.</a:t>
            </a:r>
          </a:p>
          <a:p>
            <a:pPr lvl="1"/>
            <a:r>
              <a:rPr lang="en-GB" dirty="0" err="1">
                <a:solidFill>
                  <a:schemeClr val="tx1"/>
                </a:solidFill>
              </a:rPr>
              <a:t>Pobl</a:t>
            </a:r>
            <a:endParaRPr lang="en-GB" dirty="0">
              <a:solidFill>
                <a:schemeClr val="tx1"/>
              </a:solidFill>
            </a:endParaRPr>
          </a:p>
          <a:p>
            <a:pPr lvl="1"/>
            <a:r>
              <a:rPr lang="en-GB" dirty="0" err="1">
                <a:solidFill>
                  <a:schemeClr val="tx1"/>
                </a:solidFill>
              </a:rPr>
              <a:t>Celf</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Gwyddoniaeth</a:t>
            </a:r>
            <a:endParaRPr lang="en-GB" dirty="0">
              <a:solidFill>
                <a:schemeClr val="tx1"/>
              </a:solidFill>
            </a:endParaRPr>
          </a:p>
          <a:p>
            <a:pPr lvl="1"/>
            <a:r>
              <a:rPr lang="en-GB" dirty="0" err="1">
                <a:solidFill>
                  <a:schemeClr val="tx1"/>
                </a:solidFill>
              </a:rPr>
              <a:t>Amgueddfeydd</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busnes</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cymdeithasol</a:t>
            </a:r>
            <a:r>
              <a:rPr lang="en-GB" dirty="0">
                <a:solidFill>
                  <a:schemeClr val="tx1"/>
                </a:solidFill>
              </a:rPr>
              <a:t>. </a:t>
            </a:r>
          </a:p>
          <a:p>
            <a:endParaRPr lang="en-GB" dirty="0">
              <a:solidFill>
                <a:schemeClr val="tx1"/>
              </a:solidFill>
            </a:endParaRPr>
          </a:p>
          <a:p>
            <a:endParaRPr lang="en-GB" dirty="0"/>
          </a:p>
          <a:p>
            <a:endParaRPr lang="en-GB" dirty="0"/>
          </a:p>
          <a:p>
            <a:endParaRPr lang="en-GB" dirty="0"/>
          </a:p>
        </p:txBody>
      </p:sp>
      <p:sp>
        <p:nvSpPr>
          <p:cNvPr id="5" name="Content Placeholder 4"/>
          <p:cNvSpPr>
            <a:spLocks noGrp="1"/>
          </p:cNvSpPr>
          <p:nvPr>
            <p:ph sz="half" idx="2"/>
          </p:nvPr>
        </p:nvSpPr>
        <p:spPr>
          <a:xfrm>
            <a:off x="4648200" y="1600200"/>
            <a:ext cx="4244280" cy="5069160"/>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i="1" dirty="0"/>
              <a:t>Learning based on real life experiences;</a:t>
            </a:r>
          </a:p>
          <a:p>
            <a:r>
              <a:rPr lang="en-GB" i="1" dirty="0"/>
              <a:t>Learning is not restricted to ‘places of learning’ (e.g. school);</a:t>
            </a:r>
          </a:p>
          <a:p>
            <a:r>
              <a:rPr lang="en-GB" i="1" dirty="0"/>
              <a:t>Promotes collaboration in the sharing and building upon of knowledge; </a:t>
            </a:r>
          </a:p>
          <a:p>
            <a:r>
              <a:rPr lang="en-GB" i="1" dirty="0"/>
              <a:t>The role of the internet;</a:t>
            </a:r>
          </a:p>
          <a:p>
            <a:r>
              <a:rPr lang="en-GB" i="1" dirty="0"/>
              <a:t>Draws on the myriad of on and off-line resources which surrounds us, such as:</a:t>
            </a:r>
          </a:p>
          <a:p>
            <a:pPr lvl="1"/>
            <a:r>
              <a:rPr lang="en-GB" i="1" dirty="0"/>
              <a:t>People</a:t>
            </a:r>
          </a:p>
          <a:p>
            <a:pPr lvl="1"/>
            <a:r>
              <a:rPr lang="en-GB" i="1" dirty="0"/>
              <a:t>Art galleries</a:t>
            </a:r>
          </a:p>
          <a:p>
            <a:pPr lvl="1"/>
            <a:r>
              <a:rPr lang="en-GB" i="1" dirty="0"/>
              <a:t>Science centres</a:t>
            </a:r>
          </a:p>
          <a:p>
            <a:pPr lvl="1"/>
            <a:r>
              <a:rPr lang="en-GB" i="1" dirty="0"/>
              <a:t>Museums</a:t>
            </a:r>
          </a:p>
          <a:p>
            <a:pPr lvl="1"/>
            <a:r>
              <a:rPr lang="en-GB" i="1" dirty="0"/>
              <a:t>Business centres </a:t>
            </a:r>
          </a:p>
          <a:p>
            <a:pPr lvl="1"/>
            <a:r>
              <a:rPr lang="en-GB" i="1" dirty="0"/>
              <a:t>Community centres. </a:t>
            </a:r>
          </a:p>
        </p:txBody>
      </p:sp>
    </p:spTree>
    <p:extLst>
      <p:ext uri="{BB962C8B-B14F-4D97-AF65-F5344CB8AC3E}">
        <p14:creationId xmlns:p14="http://schemas.microsoft.com/office/powerpoint/2010/main" val="1126472684"/>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609600" y="914400"/>
            <a:ext cx="76501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US" altLang="en-US" sz="2400" dirty="0">
                <a:latin typeface="Arial" charset="0"/>
              </a:rPr>
              <a:t>“Schools were designed by Horace Mann, E.L. Thorndike, and others to be instruments of the scientific management of a mass population.</a:t>
            </a:r>
            <a:r>
              <a:rPr lang="en-US" altLang="en-US" sz="4400" dirty="0">
                <a:latin typeface="Arial" charset="0"/>
              </a:rPr>
              <a:t> </a:t>
            </a:r>
            <a:r>
              <a:rPr lang="en-US" altLang="en-US" sz="2400" b="1" dirty="0">
                <a:solidFill>
                  <a:schemeClr val="tx2">
                    <a:lumMod val="60000"/>
                    <a:lumOff val="40000"/>
                  </a:schemeClr>
                </a:solidFill>
                <a:latin typeface="Arial" charset="0"/>
              </a:rPr>
              <a:t>Schools are intended to produce, through the application of formulas, formulaic human beings whose behavior can be  predicted and controlled. </a:t>
            </a:r>
            <a:r>
              <a:rPr lang="en-US" altLang="en-US" sz="2400" dirty="0">
                <a:latin typeface="Arial" charset="0"/>
              </a:rPr>
              <a:t>To a very great extent, schools succeed in doing this. But in a society that is increasingly fragmented, in which the only genuinely successful people are independent, self-reliant, and individualistic, the products of school and ‘schooling’ are irrelevant.” (</a:t>
            </a:r>
            <a:r>
              <a:rPr lang="en-US" altLang="en-US" sz="2400" i="1" dirty="0">
                <a:latin typeface="Arial" charset="0"/>
              </a:rPr>
              <a:t>sic</a:t>
            </a:r>
            <a:r>
              <a:rPr lang="en-US" altLang="en-US" sz="2400" dirty="0">
                <a:latin typeface="Arial" charset="0"/>
              </a:rPr>
              <a:t>)</a:t>
            </a:r>
            <a:endParaRPr lang="en-US" altLang="en-US" sz="2400" dirty="0">
              <a:solidFill>
                <a:srgbClr val="FF0000"/>
              </a:solidFill>
              <a:latin typeface="Arial" charset="0"/>
            </a:endParaRPr>
          </a:p>
          <a:p>
            <a:pPr algn="ctr"/>
            <a:r>
              <a:rPr lang="en-US" altLang="en-US" sz="2800" b="0" i="1" dirty="0">
                <a:latin typeface="Arial" charset="0"/>
              </a:rPr>
              <a:t>(</a:t>
            </a:r>
            <a:r>
              <a:rPr lang="en-US" altLang="en-US" sz="2800" b="0" i="1" dirty="0" err="1">
                <a:latin typeface="Arial" charset="0"/>
              </a:rPr>
              <a:t>Gatto</a:t>
            </a:r>
            <a:r>
              <a:rPr lang="en-US" altLang="en-US" sz="2800" b="0" i="1" dirty="0">
                <a:latin typeface="Arial" charset="0"/>
              </a:rPr>
              <a:t>, 2001)</a:t>
            </a:r>
          </a:p>
        </p:txBody>
      </p:sp>
      <p:pic>
        <p:nvPicPr>
          <p:cNvPr id="2" name="Picture 1" descr="File:Blue question mark icon.sv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46987" y="5013176"/>
            <a:ext cx="1412776" cy="1412776"/>
          </a:xfrm>
          <a:prstGeom prst="rect">
            <a:avLst/>
          </a:prstGeom>
        </p:spPr>
      </p:pic>
    </p:spTree>
    <p:extLst>
      <p:ext uri="{BB962C8B-B14F-4D97-AF65-F5344CB8AC3E}">
        <p14:creationId xmlns:p14="http://schemas.microsoft.com/office/powerpoint/2010/main" val="2942734939"/>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609600" y="914400"/>
            <a:ext cx="8001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US" altLang="en-US" sz="3200" dirty="0">
                <a:latin typeface="Arial" charset="0"/>
              </a:rPr>
              <a:t>“[One factor contributing to widespread teacher dissatisfaction] is the extremely shallow nature of intellectual enterprise in schools. </a:t>
            </a:r>
            <a:r>
              <a:rPr lang="en-US" altLang="en-US" sz="3200" i="1" dirty="0">
                <a:solidFill>
                  <a:schemeClr val="tx2">
                    <a:lumMod val="60000"/>
                    <a:lumOff val="40000"/>
                  </a:schemeClr>
                </a:solidFill>
                <a:latin typeface="Arial" charset="0"/>
              </a:rPr>
              <a:t>Ideas are broken into fragments called subjects, subjects into units, units into sequences, sequences into lessons, lessons into homework, and all these prefabricated pieces make a classroom </a:t>
            </a:r>
            <a:r>
              <a:rPr lang="en-US" altLang="en-US" sz="3200" i="1" dirty="0" err="1">
                <a:solidFill>
                  <a:schemeClr val="tx2">
                    <a:lumMod val="60000"/>
                    <a:lumOff val="40000"/>
                  </a:schemeClr>
                </a:solidFill>
                <a:latin typeface="Arial" charset="0"/>
              </a:rPr>
              <a:t>teacherproof</a:t>
            </a:r>
            <a:r>
              <a:rPr lang="en-US" altLang="en-US" sz="3200" i="1" dirty="0">
                <a:solidFill>
                  <a:schemeClr val="tx2">
                    <a:lumMod val="60000"/>
                    <a:lumOff val="40000"/>
                  </a:schemeClr>
                </a:solidFill>
                <a:latin typeface="Arial" charset="0"/>
              </a:rPr>
              <a:t>.”</a:t>
            </a:r>
          </a:p>
          <a:p>
            <a:pPr algn="ctr"/>
            <a:endParaRPr lang="en-US" altLang="en-US" sz="3200" dirty="0">
              <a:latin typeface="Arial" charset="0"/>
            </a:endParaRPr>
          </a:p>
          <a:p>
            <a:pPr algn="ctr"/>
            <a:r>
              <a:rPr lang="en-US" altLang="en-US" sz="2800" b="0" dirty="0">
                <a:latin typeface="Arial" charset="0"/>
              </a:rPr>
              <a:t>(</a:t>
            </a:r>
            <a:r>
              <a:rPr lang="en-US" altLang="en-US" sz="2800" b="0" dirty="0" err="1">
                <a:latin typeface="Arial" charset="0"/>
              </a:rPr>
              <a:t>Gatto</a:t>
            </a:r>
            <a:r>
              <a:rPr lang="en-US" altLang="en-US" sz="2800" b="0" dirty="0">
                <a:latin typeface="Arial" charset="0"/>
              </a:rPr>
              <a:t>, 2001)</a:t>
            </a:r>
            <a:endParaRPr lang="en-US" altLang="en-US" sz="2800" b="0" i="1" dirty="0">
              <a:latin typeface="Arial" charset="0"/>
            </a:endParaRPr>
          </a:p>
        </p:txBody>
      </p:sp>
      <p:pic>
        <p:nvPicPr>
          <p:cNvPr id="3" name="Picture 2" descr="File:Blue question mark icon.sv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46987" y="5013176"/>
            <a:ext cx="1412776" cy="1412776"/>
          </a:xfrm>
          <a:prstGeom prst="rect">
            <a:avLst/>
          </a:prstGeom>
        </p:spPr>
      </p:pic>
    </p:spTree>
    <p:extLst>
      <p:ext uri="{BB962C8B-B14F-4D97-AF65-F5344CB8AC3E}">
        <p14:creationId xmlns:p14="http://schemas.microsoft.com/office/powerpoint/2010/main" val="2430856915"/>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accent3"/>
                </a:solidFill>
              </a:rPr>
              <a:t>Beirniadaethau</a:t>
            </a:r>
            <a:br>
              <a:rPr lang="en-GB" dirty="0">
                <a:solidFill>
                  <a:schemeClr val="accent3"/>
                </a:solidFill>
              </a:rPr>
            </a:br>
            <a:r>
              <a:rPr lang="en-GB" dirty="0"/>
              <a:t>Criticisms </a:t>
            </a:r>
          </a:p>
        </p:txBody>
      </p:sp>
      <p:sp>
        <p:nvSpPr>
          <p:cNvPr id="3" name="Content Placeholder 2"/>
          <p:cNvSpPr>
            <a:spLocks noGrp="1"/>
          </p:cNvSpPr>
          <p:nvPr>
            <p:ph sz="half" idx="1"/>
          </p:nvPr>
        </p:nvSpPr>
        <p:spPr>
          <a:xfrm>
            <a:off x="457200" y="1600201"/>
            <a:ext cx="4038600" cy="1828800"/>
          </a:xfr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r>
              <a:rPr lang="cy-GB" dirty="0">
                <a:solidFill>
                  <a:schemeClr val="tx1"/>
                </a:solidFill>
              </a:rPr>
              <a:t>Syniadau cryf ynglŷn â chymdeithas gyfalafol sydd yn ymylu ar ddamcaniaeth o gynllwyn: </a:t>
            </a:r>
            <a:endParaRPr lang="en-GB" dirty="0">
              <a:solidFill>
                <a:schemeClr val="tx1"/>
              </a:solidFill>
            </a:endParaRPr>
          </a:p>
        </p:txBody>
      </p:sp>
      <p:sp>
        <p:nvSpPr>
          <p:cNvPr id="4" name="Content Placeholder 3"/>
          <p:cNvSpPr>
            <a:spLocks noGrp="1"/>
          </p:cNvSpPr>
          <p:nvPr>
            <p:ph sz="half" idx="2"/>
          </p:nvPr>
        </p:nvSpPr>
        <p:spPr>
          <a:xfrm>
            <a:off x="4648200" y="1600201"/>
            <a:ext cx="4038600" cy="1972816"/>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Strong views of capitalist society is bordering on conspiracy theory:   </a:t>
            </a:r>
          </a:p>
          <a:p>
            <a:endParaRPr lang="en-GB" dirty="0"/>
          </a:p>
        </p:txBody>
      </p:sp>
      <p:sp>
        <p:nvSpPr>
          <p:cNvPr id="5" name="Rounded Rectangular Callout 4"/>
          <p:cNvSpPr/>
          <p:nvPr/>
        </p:nvSpPr>
        <p:spPr>
          <a:xfrm>
            <a:off x="683568" y="3933056"/>
            <a:ext cx="5688632" cy="2592288"/>
          </a:xfrm>
          <a:prstGeom prst="wedgeRoundRectCallout">
            <a:avLst>
              <a:gd name="adj1" fmla="val 61690"/>
              <a:gd name="adj2" fmla="val 49106"/>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342900" lvl="0" indent="-342900">
              <a:spcBef>
                <a:spcPct val="20000"/>
              </a:spcBef>
              <a:buFont typeface="Arial" panose="020B0604020202020204" pitchFamily="34" charset="0"/>
              <a:buChar char="•"/>
            </a:pPr>
            <a:r>
              <a:rPr lang="en-GB" sz="2200" dirty="0">
                <a:solidFill>
                  <a:prstClr val="black"/>
                </a:solidFill>
              </a:rPr>
              <a:t>“</a:t>
            </a:r>
            <a:r>
              <a:rPr lang="en-GB" sz="2200" dirty="0">
                <a:solidFill>
                  <a:srgbClr val="191919"/>
                </a:solidFill>
                <a:latin typeface="Arial" panose="020B0604020202020204" pitchFamily="34" charset="0"/>
                <a:cs typeface="Arial" panose="020B0604020202020204" pitchFamily="34" charset="0"/>
              </a:rPr>
              <a:t>The real function of pedagogy is to render the common population manageable, remove the obligation of child care from adult workers so they are free to fuel the industrial economy and to train the next generation into subservient obedience to the state</a:t>
            </a:r>
            <a:r>
              <a:rPr lang="en-GB" sz="2200" dirty="0">
                <a:solidFill>
                  <a:srgbClr val="191919"/>
                </a:solidFill>
                <a:latin typeface="Georgia" panose="02040502050405020303" pitchFamily="18" charset="0"/>
              </a:rPr>
              <a:t>.”</a:t>
            </a:r>
            <a:endParaRPr lang="en-GB" sz="2200" dirty="0">
              <a:solidFill>
                <a:prstClr val="black"/>
              </a:solidFill>
            </a:endParaRPr>
          </a:p>
        </p:txBody>
      </p:sp>
      <p:sp>
        <p:nvSpPr>
          <p:cNvPr id="6" name="TextBox 5"/>
          <p:cNvSpPr txBox="1"/>
          <p:nvPr/>
        </p:nvSpPr>
        <p:spPr>
          <a:xfrm>
            <a:off x="7415808" y="6156012"/>
            <a:ext cx="1728192" cy="400110"/>
          </a:xfrm>
          <a:prstGeom prst="rect">
            <a:avLst/>
          </a:prstGeom>
          <a:noFill/>
        </p:spPr>
        <p:txBody>
          <a:bodyPr wrap="square" rtlCol="0">
            <a:spAutoFit/>
          </a:bodyPr>
          <a:lstStyle/>
          <a:p>
            <a:r>
              <a:rPr lang="en-GB" sz="2000" dirty="0" err="1"/>
              <a:t>Gatto</a:t>
            </a:r>
            <a:r>
              <a:rPr lang="en-GB" sz="2000" dirty="0"/>
              <a:t>, 2008 </a:t>
            </a:r>
          </a:p>
        </p:txBody>
      </p:sp>
    </p:spTree>
    <p:extLst>
      <p:ext uri="{BB962C8B-B14F-4D97-AF65-F5344CB8AC3E}">
        <p14:creationId xmlns:p14="http://schemas.microsoft.com/office/powerpoint/2010/main" val="4009041418"/>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a:solidFill>
                  <a:schemeClr val="accent3"/>
                </a:solidFill>
              </a:rPr>
              <a:t>Byw</a:t>
            </a:r>
            <a:r>
              <a:rPr lang="en-GB" sz="3600" dirty="0">
                <a:solidFill>
                  <a:schemeClr val="accent3"/>
                </a:solidFill>
              </a:rPr>
              <a:t> </a:t>
            </a:r>
            <a:r>
              <a:rPr lang="en-GB" sz="3600" dirty="0" err="1">
                <a:solidFill>
                  <a:schemeClr val="accent3"/>
                </a:solidFill>
              </a:rPr>
              <a:t>Cymdeithasol</a:t>
            </a:r>
            <a:r>
              <a:rPr lang="en-GB" sz="3600" dirty="0">
                <a:solidFill>
                  <a:schemeClr val="accent3"/>
                </a:solidFill>
              </a:rPr>
              <a:t> – </a:t>
            </a:r>
            <a:r>
              <a:rPr lang="en-GB" sz="3600" dirty="0" err="1">
                <a:solidFill>
                  <a:schemeClr val="accent3"/>
                </a:solidFill>
              </a:rPr>
              <a:t>Ysgolion</a:t>
            </a:r>
            <a:r>
              <a:rPr lang="en-GB" sz="3600" dirty="0">
                <a:solidFill>
                  <a:schemeClr val="accent3"/>
                </a:solidFill>
              </a:rPr>
              <a:t> </a:t>
            </a:r>
            <a:r>
              <a:rPr lang="en-GB" sz="3600" dirty="0" err="1">
                <a:solidFill>
                  <a:schemeClr val="accent3"/>
                </a:solidFill>
              </a:rPr>
              <a:t>Cymdeithasol</a:t>
            </a:r>
            <a:r>
              <a:rPr lang="en-GB" sz="3600" dirty="0">
                <a:solidFill>
                  <a:schemeClr val="accent3"/>
                </a:solidFill>
              </a:rPr>
              <a:t>? </a:t>
            </a:r>
            <a:br>
              <a:rPr lang="en-GB" sz="3600" dirty="0">
                <a:solidFill>
                  <a:schemeClr val="accent3"/>
                </a:solidFill>
              </a:rPr>
            </a:br>
            <a:r>
              <a:rPr lang="en-GB" sz="3600" dirty="0"/>
              <a:t>Community Living - Community Schools?</a:t>
            </a:r>
          </a:p>
        </p:txBody>
      </p:sp>
      <p:sp>
        <p:nvSpPr>
          <p:cNvPr id="3" name="Content Placeholder 2"/>
          <p:cNvSpPr>
            <a:spLocks noGrp="1"/>
          </p:cNvSpPr>
          <p:nvPr>
            <p:ph sz="half" idx="1"/>
          </p:nvPr>
        </p:nvSpPr>
        <p:spPr>
          <a:xfrm>
            <a:off x="457200" y="1412776"/>
            <a:ext cx="4038600" cy="5328592"/>
          </a:xfrm>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r>
              <a:rPr lang="en-GB" dirty="0" err="1">
                <a:solidFill>
                  <a:schemeClr val="tx1"/>
                </a:solidFill>
              </a:rPr>
              <a:t>Cefnoga</a:t>
            </a:r>
            <a:r>
              <a:rPr lang="en-GB" dirty="0">
                <a:solidFill>
                  <a:schemeClr val="tx1"/>
                </a:solidFill>
              </a:rPr>
              <a:t> </a:t>
            </a:r>
            <a:r>
              <a:rPr lang="en-GB" dirty="0" err="1">
                <a:solidFill>
                  <a:schemeClr val="tx1"/>
                </a:solidFill>
              </a:rPr>
              <a:t>Gatto</a:t>
            </a:r>
            <a:r>
              <a:rPr lang="en-GB" dirty="0">
                <a:solidFill>
                  <a:schemeClr val="tx1"/>
                </a:solidFill>
              </a:rPr>
              <a:t> y </a:t>
            </a:r>
            <a:r>
              <a:rPr lang="en-GB" dirty="0" err="1">
                <a:solidFill>
                  <a:schemeClr val="tx1"/>
                </a:solidFill>
              </a:rPr>
              <a:t>syniad</a:t>
            </a:r>
            <a:r>
              <a:rPr lang="en-GB" dirty="0">
                <a:solidFill>
                  <a:schemeClr val="tx1"/>
                </a:solidFill>
              </a:rPr>
              <a:t> o </a:t>
            </a:r>
            <a:r>
              <a:rPr lang="en-GB" dirty="0" err="1">
                <a:solidFill>
                  <a:schemeClr val="tx1"/>
                </a:solidFill>
              </a:rPr>
              <a:t>ysgolion</a:t>
            </a:r>
            <a:r>
              <a:rPr lang="en-GB" dirty="0">
                <a:solidFill>
                  <a:schemeClr val="tx1"/>
                </a:solidFill>
              </a:rPr>
              <a:t> </a:t>
            </a:r>
            <a:r>
              <a:rPr lang="en-GB" dirty="0" err="1">
                <a:solidFill>
                  <a:schemeClr val="tx1"/>
                </a:solidFill>
              </a:rPr>
              <a:t>bach</a:t>
            </a:r>
            <a:r>
              <a:rPr lang="en-GB" dirty="0">
                <a:solidFill>
                  <a:schemeClr val="tx1"/>
                </a:solidFill>
              </a:rPr>
              <a:t> a </a:t>
            </a:r>
            <a:r>
              <a:rPr lang="en-GB" dirty="0" err="1">
                <a:solidFill>
                  <a:schemeClr val="tx1"/>
                </a:solidFill>
              </a:rPr>
              <a:t>drefnir</a:t>
            </a:r>
            <a:r>
              <a:rPr lang="en-GB" dirty="0">
                <a:solidFill>
                  <a:schemeClr val="tx1"/>
                </a:solidFill>
              </a:rPr>
              <a:t> gan y </a:t>
            </a:r>
            <a:r>
              <a:rPr lang="en-GB" dirty="0" err="1">
                <a:solidFill>
                  <a:schemeClr val="tx1"/>
                </a:solidFill>
              </a:rPr>
              <a:t>gymuned</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hunain</a:t>
            </a:r>
            <a:endParaRPr lang="en-GB" dirty="0">
              <a:solidFill>
                <a:schemeClr val="tx1"/>
              </a:solidFill>
            </a:endParaRPr>
          </a:p>
          <a:p>
            <a:r>
              <a:rPr lang="en-GB" dirty="0" err="1">
                <a:solidFill>
                  <a:schemeClr val="tx1"/>
                </a:solidFill>
              </a:rPr>
              <a:t>Beirniadaeth</a:t>
            </a:r>
            <a:r>
              <a:rPr lang="en-GB" dirty="0">
                <a:solidFill>
                  <a:schemeClr val="tx1"/>
                </a:solidFill>
              </a:rPr>
              <a:t> yn </a:t>
            </a:r>
            <a:r>
              <a:rPr lang="en-GB" dirty="0" err="1">
                <a:solidFill>
                  <a:schemeClr val="tx1"/>
                </a:solidFill>
              </a:rPr>
              <a:t>ffocysu</a:t>
            </a:r>
            <a:r>
              <a:rPr lang="en-GB" dirty="0">
                <a:solidFill>
                  <a:schemeClr val="tx1"/>
                </a:solidFill>
              </a:rPr>
              <a:t> </a:t>
            </a:r>
            <a:r>
              <a:rPr lang="en-GB" dirty="0" err="1">
                <a:solidFill>
                  <a:schemeClr val="tx1"/>
                </a:solidFill>
              </a:rPr>
              <a:t>ar</a:t>
            </a:r>
            <a:r>
              <a:rPr lang="en-GB" dirty="0">
                <a:solidFill>
                  <a:schemeClr val="tx1"/>
                </a:solidFill>
              </a:rPr>
              <a:t> y </a:t>
            </a:r>
            <a:r>
              <a:rPr lang="en-GB" dirty="0" err="1">
                <a:solidFill>
                  <a:schemeClr val="tx1"/>
                </a:solidFill>
              </a:rPr>
              <a:t>ffaith</a:t>
            </a:r>
            <a:r>
              <a:rPr lang="en-GB" dirty="0">
                <a:solidFill>
                  <a:schemeClr val="tx1"/>
                </a:solidFill>
              </a:rPr>
              <a:t> </a:t>
            </a:r>
            <a:r>
              <a:rPr lang="en-GB" dirty="0" err="1">
                <a:solidFill>
                  <a:schemeClr val="tx1"/>
                </a:solidFill>
              </a:rPr>
              <a:t>nad</a:t>
            </a:r>
            <a:r>
              <a:rPr lang="en-GB" dirty="0">
                <a:solidFill>
                  <a:schemeClr val="tx1"/>
                </a:solidFill>
              </a:rPr>
              <a:t> oes </a:t>
            </a:r>
            <a:r>
              <a:rPr lang="en-GB" dirty="0" err="1">
                <a:solidFill>
                  <a:schemeClr val="tx1"/>
                </a:solidFill>
              </a:rPr>
              <a:t>digon</a:t>
            </a:r>
            <a:r>
              <a:rPr lang="en-GB" dirty="0">
                <a:solidFill>
                  <a:schemeClr val="tx1"/>
                </a:solidFill>
              </a:rPr>
              <a:t> o </a:t>
            </a:r>
            <a:r>
              <a:rPr lang="en-GB" dirty="0" err="1">
                <a:solidFill>
                  <a:schemeClr val="tx1"/>
                </a:solidFill>
              </a:rPr>
              <a:t>fanylder</a:t>
            </a:r>
            <a:r>
              <a:rPr lang="en-GB" dirty="0">
                <a:solidFill>
                  <a:schemeClr val="tx1"/>
                </a:solidFill>
              </a:rPr>
              <a:t> i’r </a:t>
            </a:r>
            <a:r>
              <a:rPr lang="en-GB" dirty="0" err="1">
                <a:solidFill>
                  <a:schemeClr val="tx1"/>
                </a:solidFill>
              </a:rPr>
              <a:t>cynllun</a:t>
            </a:r>
            <a:r>
              <a:rPr lang="en-GB" dirty="0">
                <a:solidFill>
                  <a:schemeClr val="tx1"/>
                </a:solidFill>
              </a:rPr>
              <a:t> yma </a:t>
            </a:r>
            <a:r>
              <a:rPr lang="en-GB" dirty="0" err="1">
                <a:solidFill>
                  <a:schemeClr val="tx1"/>
                </a:solidFill>
              </a:rPr>
              <a:t>a'i</a:t>
            </a:r>
            <a:r>
              <a:rPr lang="en-GB" dirty="0">
                <a:solidFill>
                  <a:schemeClr val="tx1"/>
                </a:solidFill>
              </a:rPr>
              <a:t> fod yn gweld </a:t>
            </a:r>
            <a:r>
              <a:rPr lang="en-GB" dirty="0" err="1">
                <a:solidFill>
                  <a:schemeClr val="tx1"/>
                </a:solidFill>
              </a:rPr>
              <a:t>bywyd</a:t>
            </a:r>
            <a:r>
              <a:rPr lang="en-GB" dirty="0">
                <a:solidFill>
                  <a:schemeClr val="tx1"/>
                </a:solidFill>
              </a:rPr>
              <a:t> </a:t>
            </a:r>
            <a:r>
              <a:rPr lang="en-GB" dirty="0" err="1">
                <a:solidFill>
                  <a:schemeClr val="tx1"/>
                </a:solidFill>
              </a:rPr>
              <a:t>cymdeithasol</a:t>
            </a:r>
            <a:r>
              <a:rPr lang="en-GB" dirty="0">
                <a:solidFill>
                  <a:schemeClr val="tx1"/>
                </a:solidFill>
              </a:rPr>
              <a:t> mewn ffordd </a:t>
            </a:r>
            <a:r>
              <a:rPr lang="en-GB" dirty="0" err="1">
                <a:solidFill>
                  <a:schemeClr val="tx1"/>
                </a:solidFill>
              </a:rPr>
              <a:t>ddelfrydol</a:t>
            </a:r>
            <a:r>
              <a:rPr lang="en-GB" dirty="0">
                <a:solidFill>
                  <a:schemeClr val="tx1"/>
                </a:solidFill>
              </a:rPr>
              <a:t> neu </a:t>
            </a:r>
            <a:r>
              <a:rPr lang="en-GB" dirty="0" err="1">
                <a:solidFill>
                  <a:schemeClr val="tx1"/>
                </a:solidFill>
              </a:rPr>
              <a:t>idealistig</a:t>
            </a:r>
            <a:r>
              <a:rPr lang="en-GB" dirty="0">
                <a:solidFill>
                  <a:schemeClr val="tx1"/>
                </a:solidFill>
              </a:rPr>
              <a:t>.</a:t>
            </a:r>
          </a:p>
          <a:p>
            <a:r>
              <a:rPr lang="en-GB" dirty="0">
                <a:solidFill>
                  <a:schemeClr val="tx1"/>
                </a:solidFill>
              </a:rPr>
              <a:t>Nid </a:t>
            </a:r>
            <a:r>
              <a:rPr lang="en-GB" dirty="0" err="1">
                <a:solidFill>
                  <a:schemeClr val="tx1"/>
                </a:solidFill>
              </a:rPr>
              <a:t>yw’n</a:t>
            </a:r>
            <a:r>
              <a:rPr lang="en-GB" dirty="0">
                <a:solidFill>
                  <a:schemeClr val="tx1"/>
                </a:solidFill>
              </a:rPr>
              <a:t> </a:t>
            </a:r>
            <a:r>
              <a:rPr lang="en-GB" dirty="0" err="1">
                <a:solidFill>
                  <a:schemeClr val="tx1"/>
                </a:solidFill>
              </a:rPr>
              <a:t>ystyried</a:t>
            </a:r>
            <a:r>
              <a:rPr lang="en-GB" dirty="0">
                <a:solidFill>
                  <a:schemeClr val="tx1"/>
                </a:solidFill>
              </a:rPr>
              <a:t> y </a:t>
            </a:r>
            <a:r>
              <a:rPr lang="en-GB" dirty="0" err="1">
                <a:solidFill>
                  <a:schemeClr val="tx1"/>
                </a:solidFill>
              </a:rPr>
              <a:t>peryglon</a:t>
            </a:r>
            <a:r>
              <a:rPr lang="en-GB" dirty="0">
                <a:solidFill>
                  <a:schemeClr val="tx1"/>
                </a:solidFill>
              </a:rPr>
              <a:t> o ‘</a:t>
            </a:r>
            <a:r>
              <a:rPr lang="en-GB" dirty="0" err="1">
                <a:solidFill>
                  <a:schemeClr val="tx1"/>
                </a:solidFill>
              </a:rPr>
              <a:t>ysgolion</a:t>
            </a:r>
            <a:r>
              <a:rPr lang="en-GB" dirty="0">
                <a:solidFill>
                  <a:schemeClr val="tx1"/>
                </a:solidFill>
              </a:rPr>
              <a:t> </a:t>
            </a:r>
            <a:r>
              <a:rPr lang="en-GB" dirty="0" err="1">
                <a:solidFill>
                  <a:schemeClr val="tx1"/>
                </a:solidFill>
              </a:rPr>
              <a:t>cymunedol</a:t>
            </a:r>
            <a:r>
              <a:rPr lang="en-GB" dirty="0">
                <a:solidFill>
                  <a:schemeClr val="tx1"/>
                </a:solidFill>
              </a:rPr>
              <a:t>’ sy’n </a:t>
            </a:r>
            <a:r>
              <a:rPr lang="en-GB" dirty="0" err="1">
                <a:solidFill>
                  <a:schemeClr val="tx1"/>
                </a:solidFill>
              </a:rPr>
              <a:t>cael</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rhedeg</a:t>
            </a:r>
            <a:r>
              <a:rPr lang="en-GB" dirty="0">
                <a:solidFill>
                  <a:schemeClr val="tx1"/>
                </a:solidFill>
              </a:rPr>
              <a:t> yn </a:t>
            </a:r>
            <a:r>
              <a:rPr lang="en-GB" dirty="0" err="1">
                <a:solidFill>
                  <a:schemeClr val="tx1"/>
                </a:solidFill>
              </a:rPr>
              <a:t>breifat</a:t>
            </a:r>
            <a:r>
              <a:rPr lang="en-GB" dirty="0">
                <a:solidFill>
                  <a:schemeClr val="tx1"/>
                </a:solidFill>
              </a:rPr>
              <a:t>  </a:t>
            </a:r>
            <a:r>
              <a:rPr lang="en-GB" dirty="0" err="1">
                <a:solidFill>
                  <a:schemeClr val="tx1"/>
                </a:solidFill>
              </a:rPr>
              <a:t>heb</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reoleiddio</a:t>
            </a:r>
            <a:r>
              <a:rPr lang="en-GB" dirty="0">
                <a:solidFill>
                  <a:schemeClr val="tx1"/>
                </a:solidFill>
              </a:rPr>
              <a:t>, </a:t>
            </a:r>
            <a:r>
              <a:rPr lang="en-GB" dirty="0" err="1">
                <a:solidFill>
                  <a:schemeClr val="tx1"/>
                </a:solidFill>
              </a:rPr>
              <a:t>heb</a:t>
            </a:r>
            <a:r>
              <a:rPr lang="en-GB" dirty="0">
                <a:solidFill>
                  <a:schemeClr val="tx1"/>
                </a:solidFill>
              </a:rPr>
              <a:t> </a:t>
            </a:r>
            <a:r>
              <a:rPr lang="en-GB" dirty="0" err="1">
                <a:solidFill>
                  <a:schemeClr val="tx1"/>
                </a:solidFill>
              </a:rPr>
              <a:t>atebolrwydd</a:t>
            </a:r>
            <a:r>
              <a:rPr lang="en-GB" dirty="0">
                <a:solidFill>
                  <a:schemeClr val="tx1"/>
                </a:solidFill>
              </a:rPr>
              <a:t> ac yn </a:t>
            </a:r>
            <a:r>
              <a:rPr lang="en-GB" dirty="0" err="1">
                <a:solidFill>
                  <a:schemeClr val="tx1"/>
                </a:solidFill>
              </a:rPr>
              <a:t>agored</a:t>
            </a:r>
            <a:r>
              <a:rPr lang="en-GB" dirty="0">
                <a:solidFill>
                  <a:schemeClr val="tx1"/>
                </a:solidFill>
              </a:rPr>
              <a:t> </a:t>
            </a:r>
            <a:r>
              <a:rPr lang="en-GB" dirty="0" err="1">
                <a:solidFill>
                  <a:schemeClr val="tx1"/>
                </a:solidFill>
              </a:rPr>
              <a:t>i</a:t>
            </a:r>
            <a:r>
              <a:rPr lang="en-GB" dirty="0">
                <a:solidFill>
                  <a:schemeClr val="tx1"/>
                </a:solidFill>
              </a:rPr>
              <a:t> wneud </a:t>
            </a:r>
            <a:r>
              <a:rPr lang="en-GB" dirty="0" err="1">
                <a:solidFill>
                  <a:schemeClr val="tx1"/>
                </a:solidFill>
              </a:rPr>
              <a:t>elw</a:t>
            </a:r>
            <a:r>
              <a:rPr lang="en-GB" dirty="0">
                <a:solidFill>
                  <a:schemeClr val="tx1"/>
                </a:solidFill>
              </a:rPr>
              <a:t> </a:t>
            </a:r>
            <a:r>
              <a:rPr lang="en-GB" dirty="0" err="1">
                <a:solidFill>
                  <a:schemeClr val="tx1"/>
                </a:solidFill>
              </a:rPr>
              <a:t>annheg</a:t>
            </a:r>
            <a:r>
              <a:rPr lang="en-GB" dirty="0">
                <a:solidFill>
                  <a:schemeClr val="tx1"/>
                </a:solidFill>
              </a:rPr>
              <a:t>.</a:t>
            </a:r>
          </a:p>
          <a:p>
            <a:endParaRPr lang="en-GB" dirty="0"/>
          </a:p>
        </p:txBody>
      </p:sp>
      <p:sp>
        <p:nvSpPr>
          <p:cNvPr id="4" name="Content Placeholder 3"/>
          <p:cNvSpPr>
            <a:spLocks noGrp="1"/>
          </p:cNvSpPr>
          <p:nvPr>
            <p:ph sz="half" idx="2"/>
          </p:nvPr>
        </p:nvSpPr>
        <p:spPr>
          <a:xfrm>
            <a:off x="4572000" y="1417638"/>
            <a:ext cx="4316288" cy="5323730"/>
          </a:xfrm>
        </p:spPr>
        <p:style>
          <a:lnRef idx="2">
            <a:schemeClr val="accent5"/>
          </a:lnRef>
          <a:fillRef idx="1">
            <a:schemeClr val="lt1"/>
          </a:fillRef>
          <a:effectRef idx="0">
            <a:schemeClr val="accent5"/>
          </a:effectRef>
          <a:fontRef idx="minor">
            <a:schemeClr val="dk1"/>
          </a:fontRef>
        </p:style>
        <p:txBody>
          <a:bodyPr>
            <a:noAutofit/>
          </a:bodyPr>
          <a:lstStyle/>
          <a:p>
            <a:r>
              <a:rPr lang="en-GB" sz="2250" i="1" dirty="0" err="1"/>
              <a:t>Gatto</a:t>
            </a:r>
            <a:r>
              <a:rPr lang="en-GB" sz="2250" i="1" dirty="0"/>
              <a:t> advocates the idea of small ‘schools’ which are run by the community themselves</a:t>
            </a:r>
          </a:p>
          <a:p>
            <a:r>
              <a:rPr lang="en-GB" sz="2250" i="1" dirty="0"/>
              <a:t>Critics argue that his plans lack detail and take too rosy a view of community living, which seems to be based on romantic or idealistic  notions of communal ties </a:t>
            </a:r>
          </a:p>
          <a:p>
            <a:r>
              <a:rPr lang="en-GB" sz="2250" i="1" dirty="0"/>
              <a:t>Doesn’t take into consideration the risks of privately managed ‘community schools’ which would be unregulated, lacking in accountability and open to profiteering </a:t>
            </a:r>
          </a:p>
        </p:txBody>
      </p:sp>
    </p:spTree>
    <p:extLst>
      <p:ext uri="{BB962C8B-B14F-4D97-AF65-F5344CB8AC3E}">
        <p14:creationId xmlns:p14="http://schemas.microsoft.com/office/powerpoint/2010/main" val="1306450812"/>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32656"/>
            <a:ext cx="8229600" cy="1143000"/>
          </a:xfrm>
        </p:spPr>
        <p:txBody>
          <a:bodyPr>
            <a:normAutofit fontScale="90000"/>
          </a:bodyPr>
          <a:lstStyle/>
          <a:p>
            <a:r>
              <a:rPr lang="en-GB" sz="4000" dirty="0">
                <a:solidFill>
                  <a:schemeClr val="accent3"/>
                </a:solidFill>
              </a:rPr>
              <a:t>Dysgu </a:t>
            </a:r>
            <a:r>
              <a:rPr lang="en-GB" sz="4000" dirty="0" err="1">
                <a:solidFill>
                  <a:schemeClr val="accent3"/>
                </a:solidFill>
              </a:rPr>
              <a:t>Ffynhonellau</a:t>
            </a:r>
            <a:r>
              <a:rPr lang="en-GB" sz="4000" dirty="0">
                <a:solidFill>
                  <a:schemeClr val="accent3"/>
                </a:solidFill>
              </a:rPr>
              <a:t> </a:t>
            </a:r>
            <a:r>
              <a:rPr lang="en-GB" sz="4000" dirty="0" err="1">
                <a:solidFill>
                  <a:schemeClr val="accent3"/>
                </a:solidFill>
              </a:rPr>
              <a:t>Agored</a:t>
            </a:r>
            <a:r>
              <a:rPr lang="en-GB" sz="4000" dirty="0">
                <a:solidFill>
                  <a:schemeClr val="accent3"/>
                </a:solidFill>
              </a:rPr>
              <a:t> – rhy </a:t>
            </a:r>
            <a:r>
              <a:rPr lang="en-GB" sz="4000" dirty="0" err="1">
                <a:solidFill>
                  <a:schemeClr val="accent3"/>
                </a:solidFill>
              </a:rPr>
              <a:t>agored</a:t>
            </a:r>
            <a:r>
              <a:rPr lang="en-GB" sz="4000" dirty="0">
                <a:solidFill>
                  <a:schemeClr val="accent3"/>
                </a:solidFill>
              </a:rPr>
              <a:t>?</a:t>
            </a:r>
            <a:br>
              <a:rPr lang="en-GB" dirty="0">
                <a:solidFill>
                  <a:schemeClr val="accent3"/>
                </a:solidFill>
              </a:rPr>
            </a:br>
            <a:r>
              <a:rPr lang="en-GB" sz="4000" dirty="0"/>
              <a:t>Open Source Learning – a little too open? </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r>
              <a:rPr lang="en-GB" dirty="0">
                <a:solidFill>
                  <a:schemeClr val="tx1"/>
                </a:solidFill>
              </a:rPr>
              <a:t>Nid </a:t>
            </a:r>
            <a:r>
              <a:rPr lang="en-GB" dirty="0" err="1">
                <a:solidFill>
                  <a:schemeClr val="tx1"/>
                </a:solidFill>
              </a:rPr>
              <a:t>yw</a:t>
            </a:r>
            <a:r>
              <a:rPr lang="en-GB" dirty="0">
                <a:solidFill>
                  <a:schemeClr val="tx1"/>
                </a:solidFill>
              </a:rPr>
              <a:t> </a:t>
            </a:r>
            <a:r>
              <a:rPr lang="en-GB" dirty="0" err="1">
                <a:solidFill>
                  <a:schemeClr val="tx1"/>
                </a:solidFill>
              </a:rPr>
              <a:t>pob</a:t>
            </a:r>
            <a:r>
              <a:rPr lang="en-GB" dirty="0">
                <a:solidFill>
                  <a:schemeClr val="tx1"/>
                </a:solidFill>
              </a:rPr>
              <a:t> </a:t>
            </a:r>
            <a:r>
              <a:rPr lang="en-GB" dirty="0" err="1">
                <a:solidFill>
                  <a:schemeClr val="tx1"/>
                </a:solidFill>
              </a:rPr>
              <a:t>plentyn</a:t>
            </a:r>
            <a:r>
              <a:rPr lang="en-GB" dirty="0">
                <a:solidFill>
                  <a:schemeClr val="tx1"/>
                </a:solidFill>
              </a:rPr>
              <a:t> yn gallu </a:t>
            </a:r>
            <a:r>
              <a:rPr lang="en-GB" dirty="0" err="1">
                <a:solidFill>
                  <a:schemeClr val="tx1"/>
                </a:solidFill>
              </a:rPr>
              <a:t>gweithio’n</a:t>
            </a:r>
            <a:r>
              <a:rPr lang="en-GB" dirty="0">
                <a:solidFill>
                  <a:schemeClr val="tx1"/>
                </a:solidFill>
              </a:rPr>
              <a:t> </a:t>
            </a:r>
            <a:r>
              <a:rPr lang="en-GB" dirty="0" err="1">
                <a:solidFill>
                  <a:schemeClr val="tx1"/>
                </a:solidFill>
              </a:rPr>
              <a:t>annibynnol</a:t>
            </a:r>
            <a:r>
              <a:rPr lang="en-GB" dirty="0">
                <a:solidFill>
                  <a:schemeClr val="tx1"/>
                </a:solidFill>
              </a:rPr>
              <a:t> neu yn gallu </a:t>
            </a:r>
            <a:r>
              <a:rPr lang="en-GB" dirty="0" err="1">
                <a:solidFill>
                  <a:schemeClr val="tx1"/>
                </a:solidFill>
              </a:rPr>
              <a:t>defnyddio</a:t>
            </a:r>
            <a:r>
              <a:rPr lang="en-GB" dirty="0">
                <a:solidFill>
                  <a:schemeClr val="tx1"/>
                </a:solidFill>
              </a:rPr>
              <a:t> </a:t>
            </a:r>
            <a:r>
              <a:rPr lang="en-GB" dirty="0" err="1">
                <a:solidFill>
                  <a:schemeClr val="tx1"/>
                </a:solidFill>
              </a:rPr>
              <a:t>DFfA</a:t>
            </a:r>
            <a:r>
              <a:rPr lang="en-GB" dirty="0">
                <a:solidFill>
                  <a:schemeClr val="tx1"/>
                </a:solidFill>
              </a:rPr>
              <a:t> </a:t>
            </a:r>
            <a:r>
              <a:rPr lang="en-GB" dirty="0" err="1">
                <a:solidFill>
                  <a:schemeClr val="tx1"/>
                </a:solidFill>
              </a:rPr>
              <a:t>heb</a:t>
            </a:r>
            <a:r>
              <a:rPr lang="en-GB" dirty="0">
                <a:solidFill>
                  <a:schemeClr val="tx1"/>
                </a:solidFill>
              </a:rPr>
              <a:t> </a:t>
            </a:r>
            <a:r>
              <a:rPr lang="en-GB" dirty="0" err="1">
                <a:solidFill>
                  <a:schemeClr val="tx1"/>
                </a:solidFill>
              </a:rPr>
              <a:t>gefnogaeth</a:t>
            </a:r>
            <a:r>
              <a:rPr lang="en-GB" dirty="0">
                <a:solidFill>
                  <a:schemeClr val="tx1"/>
                </a:solidFill>
              </a:rPr>
              <a:t> </a:t>
            </a:r>
          </a:p>
          <a:p>
            <a:r>
              <a:rPr lang="en-GB" dirty="0">
                <a:solidFill>
                  <a:schemeClr val="tx1"/>
                </a:solidFill>
              </a:rPr>
              <a:t>Mae </a:t>
            </a:r>
            <a:r>
              <a:rPr lang="en-GB" dirty="0" err="1">
                <a:solidFill>
                  <a:schemeClr val="tx1"/>
                </a:solidFill>
              </a:rPr>
              <a:t>nifer</a:t>
            </a:r>
            <a:r>
              <a:rPr lang="en-GB" dirty="0">
                <a:solidFill>
                  <a:schemeClr val="tx1"/>
                </a:solidFill>
              </a:rPr>
              <a:t> o </a:t>
            </a:r>
            <a:r>
              <a:rPr lang="en-GB" dirty="0" err="1">
                <a:solidFill>
                  <a:schemeClr val="tx1"/>
                </a:solidFill>
              </a:rPr>
              <a:t>syniadau</a:t>
            </a:r>
            <a:r>
              <a:rPr lang="en-GB" dirty="0">
                <a:solidFill>
                  <a:schemeClr val="tx1"/>
                </a:solidFill>
              </a:rPr>
              <a:t> </a:t>
            </a:r>
            <a:r>
              <a:rPr lang="en-GB" dirty="0" err="1">
                <a:solidFill>
                  <a:schemeClr val="tx1"/>
                </a:solidFill>
              </a:rPr>
              <a:t>Gatto</a:t>
            </a:r>
            <a:r>
              <a:rPr lang="en-GB" dirty="0">
                <a:solidFill>
                  <a:schemeClr val="tx1"/>
                </a:solidFill>
              </a:rPr>
              <a:t> </a:t>
            </a:r>
            <a:r>
              <a:rPr lang="en-GB" dirty="0" err="1">
                <a:solidFill>
                  <a:schemeClr val="tx1"/>
                </a:solidFill>
              </a:rPr>
              <a:t>wedi’u</a:t>
            </a:r>
            <a:r>
              <a:rPr lang="en-GB" dirty="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dystiolaeth </a:t>
            </a:r>
            <a:r>
              <a:rPr lang="en-GB" dirty="0" err="1">
                <a:solidFill>
                  <a:schemeClr val="tx1"/>
                </a:solidFill>
              </a:rPr>
              <a:t>anecdotaidd</a:t>
            </a:r>
            <a:r>
              <a:rPr lang="en-GB" dirty="0">
                <a:solidFill>
                  <a:schemeClr val="tx1"/>
                </a:solidFill>
              </a:rPr>
              <a:t> o’r hyn sydd wedi gweithio </a:t>
            </a:r>
            <a:r>
              <a:rPr lang="en-GB" dirty="0" err="1">
                <a:solidFill>
                  <a:schemeClr val="tx1"/>
                </a:solidFill>
              </a:rPr>
              <a:t>ar</a:t>
            </a:r>
            <a:r>
              <a:rPr lang="en-GB" dirty="0">
                <a:solidFill>
                  <a:schemeClr val="tx1"/>
                </a:solidFill>
              </a:rPr>
              <a:t> gyfer plant sydd </a:t>
            </a:r>
            <a:r>
              <a:rPr lang="en-GB" dirty="0" err="1">
                <a:solidFill>
                  <a:schemeClr val="tx1"/>
                </a:solidFill>
              </a:rPr>
              <a:t>heb</a:t>
            </a:r>
            <a:r>
              <a:rPr lang="en-GB" dirty="0">
                <a:solidFill>
                  <a:schemeClr val="tx1"/>
                </a:solidFill>
              </a:rPr>
              <a:t> </a:t>
            </a:r>
            <a:r>
              <a:rPr lang="en-GB" dirty="0" err="1">
                <a:solidFill>
                  <a:schemeClr val="tx1"/>
                </a:solidFill>
              </a:rPr>
              <a:t>brofi</a:t>
            </a:r>
            <a:r>
              <a:rPr lang="en-GB" dirty="0">
                <a:solidFill>
                  <a:schemeClr val="tx1"/>
                </a:solidFill>
              </a:rPr>
              <a:t> </a:t>
            </a:r>
            <a:r>
              <a:rPr lang="en-GB" dirty="0" err="1">
                <a:solidFill>
                  <a:schemeClr val="tx1"/>
                </a:solidFill>
              </a:rPr>
              <a:t>llwyddiant</a:t>
            </a:r>
            <a:r>
              <a:rPr lang="en-GB" dirty="0">
                <a:solidFill>
                  <a:schemeClr val="tx1"/>
                </a:solidFill>
              </a:rPr>
              <a:t> ysgol – ac yn </a:t>
            </a:r>
            <a:r>
              <a:rPr lang="en-GB" dirty="0" err="1">
                <a:solidFill>
                  <a:schemeClr val="tx1"/>
                </a:solidFill>
              </a:rPr>
              <a:t>anwybyddu</a:t>
            </a:r>
            <a:r>
              <a:rPr lang="en-GB" dirty="0">
                <a:solidFill>
                  <a:schemeClr val="tx1"/>
                </a:solidFill>
              </a:rPr>
              <a:t> </a:t>
            </a:r>
            <a:r>
              <a:rPr lang="en-GB" dirty="0" err="1">
                <a:solidFill>
                  <a:schemeClr val="tx1"/>
                </a:solidFill>
              </a:rPr>
              <a:t>llwyddiannau</a:t>
            </a:r>
            <a:r>
              <a:rPr lang="en-GB" dirty="0">
                <a:solidFill>
                  <a:schemeClr val="tx1"/>
                </a:solidFill>
              </a:rPr>
              <a:t> y rhai hynny sydd wedi</a:t>
            </a:r>
          </a:p>
        </p:txBody>
      </p:sp>
      <p:sp>
        <p:nvSpPr>
          <p:cNvPr id="4" name="Content Placeholder 3"/>
          <p:cNvSpPr>
            <a:spLocks noGrp="1"/>
          </p:cNvSpPr>
          <p:nvPr>
            <p:ph sz="half" idx="2"/>
          </p:nvPr>
        </p:nvSpPr>
        <p:spPr>
          <a:xfrm>
            <a:off x="4648200" y="1600200"/>
            <a:ext cx="4038600" cy="4493096"/>
          </a:xfrm>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GB" i="1" dirty="0"/>
              <a:t>Critics argue that not all children are as motivated or as equally able to access OSL independently </a:t>
            </a:r>
          </a:p>
          <a:p>
            <a:r>
              <a:rPr lang="en-GB" i="1" dirty="0"/>
              <a:t>Many of </a:t>
            </a:r>
            <a:r>
              <a:rPr lang="en-GB" i="1" dirty="0" err="1"/>
              <a:t>Gatto’s</a:t>
            </a:r>
            <a:r>
              <a:rPr lang="en-GB" i="1" dirty="0"/>
              <a:t> ideas are based on his own anecdotal evidence of what’s worked for people who have not been successful at school – ignoring the successes of those who have </a:t>
            </a:r>
          </a:p>
          <a:p>
            <a:pPr marL="0" indent="0">
              <a:buNone/>
            </a:pPr>
            <a:endParaRPr lang="en-GB" dirty="0"/>
          </a:p>
        </p:txBody>
      </p:sp>
    </p:spTree>
    <p:extLst>
      <p:ext uri="{BB962C8B-B14F-4D97-AF65-F5344CB8AC3E}">
        <p14:creationId xmlns:p14="http://schemas.microsoft.com/office/powerpoint/2010/main" val="1786875099"/>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accent3"/>
                </a:solidFill>
              </a:rPr>
              <a:t>Gatto</a:t>
            </a:r>
            <a:r>
              <a:rPr lang="en-GB" dirty="0">
                <a:solidFill>
                  <a:schemeClr val="accent3"/>
                </a:solidFill>
              </a:rPr>
              <a:t> </a:t>
            </a:r>
            <a:r>
              <a:rPr lang="en-GB" dirty="0" err="1">
                <a:solidFill>
                  <a:schemeClr val="accent3"/>
                </a:solidFill>
              </a:rPr>
              <a:t>a’i</a:t>
            </a:r>
            <a:r>
              <a:rPr lang="en-GB" dirty="0">
                <a:solidFill>
                  <a:schemeClr val="accent3"/>
                </a:solidFill>
              </a:rPr>
              <a:t> </a:t>
            </a:r>
            <a:r>
              <a:rPr lang="en-GB" dirty="0" err="1">
                <a:solidFill>
                  <a:schemeClr val="accent3"/>
                </a:solidFill>
              </a:rPr>
              <a:t>Ryfel</a:t>
            </a:r>
            <a:r>
              <a:rPr lang="en-GB" dirty="0">
                <a:solidFill>
                  <a:schemeClr val="accent3"/>
                </a:solidFill>
              </a:rPr>
              <a:t> </a:t>
            </a:r>
            <a:r>
              <a:rPr lang="en-GB" dirty="0" err="1">
                <a:solidFill>
                  <a:schemeClr val="accent3"/>
                </a:solidFill>
              </a:rPr>
              <a:t>Geiriau</a:t>
            </a:r>
            <a:br>
              <a:rPr lang="en-GB" dirty="0">
                <a:solidFill>
                  <a:schemeClr val="accent3"/>
                </a:solidFill>
              </a:rPr>
            </a:br>
            <a:r>
              <a:rPr lang="en-GB" dirty="0" err="1"/>
              <a:t>Gatto</a:t>
            </a:r>
            <a:r>
              <a:rPr lang="en-GB" dirty="0"/>
              <a:t> Goes to Word War </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en-GB" dirty="0"/>
              <a:t> </a:t>
            </a:r>
            <a:r>
              <a:rPr lang="en-GB" dirty="0">
                <a:solidFill>
                  <a:schemeClr val="tx1"/>
                </a:solidFill>
              </a:rPr>
              <a:t>Mae </a:t>
            </a:r>
            <a:r>
              <a:rPr lang="en-GB" dirty="0" err="1">
                <a:solidFill>
                  <a:schemeClr val="tx1"/>
                </a:solidFill>
              </a:rPr>
              <a:t>rhai</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teimlo</a:t>
            </a:r>
            <a:r>
              <a:rPr lang="en-GB" dirty="0">
                <a:solidFill>
                  <a:schemeClr val="tx1"/>
                </a:solidFill>
              </a:rPr>
              <a:t> bod </a:t>
            </a:r>
            <a:r>
              <a:rPr lang="en-GB" dirty="0" err="1">
                <a:solidFill>
                  <a:schemeClr val="tx1"/>
                </a:solidFill>
              </a:rPr>
              <a:t>Gatto</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mynegi</a:t>
            </a:r>
            <a:r>
              <a:rPr lang="en-GB" dirty="0">
                <a:solidFill>
                  <a:schemeClr val="tx1"/>
                </a:solidFill>
              </a:rPr>
              <a:t> </a:t>
            </a:r>
            <a:r>
              <a:rPr lang="en-GB" dirty="0" err="1">
                <a:solidFill>
                  <a:schemeClr val="tx1"/>
                </a:solidFill>
              </a:rPr>
              <a:t>ei</a:t>
            </a:r>
            <a:r>
              <a:rPr lang="en-GB" dirty="0">
                <a:solidFill>
                  <a:schemeClr val="tx1"/>
                </a:solidFill>
              </a:rPr>
              <a:t> </a:t>
            </a:r>
            <a:r>
              <a:rPr lang="en-GB" dirty="0" err="1">
                <a:solidFill>
                  <a:schemeClr val="tx1"/>
                </a:solidFill>
              </a:rPr>
              <a:t>farn</a:t>
            </a:r>
            <a:r>
              <a:rPr lang="en-GB" dirty="0">
                <a:solidFill>
                  <a:schemeClr val="tx1"/>
                </a:solidFill>
              </a:rPr>
              <a:t> </a:t>
            </a:r>
            <a:r>
              <a:rPr lang="en-GB" dirty="0" err="1">
                <a:solidFill>
                  <a:schemeClr val="tx1"/>
                </a:solidFill>
              </a:rPr>
              <a:t>mewn</a:t>
            </a:r>
            <a:r>
              <a:rPr lang="en-GB" dirty="0">
                <a:solidFill>
                  <a:schemeClr val="tx1"/>
                </a:solidFill>
              </a:rPr>
              <a:t> </a:t>
            </a:r>
            <a:r>
              <a:rPr lang="en-GB" dirty="0" err="1">
                <a:solidFill>
                  <a:schemeClr val="tx1"/>
                </a:solidFill>
              </a:rPr>
              <a:t>ffordd</a:t>
            </a:r>
            <a:r>
              <a:rPr lang="en-GB" dirty="0">
                <a:solidFill>
                  <a:schemeClr val="tx1"/>
                </a:solidFill>
              </a:rPr>
              <a:t> </a:t>
            </a:r>
            <a:r>
              <a:rPr lang="en-GB" dirty="0" err="1">
                <a:solidFill>
                  <a:schemeClr val="tx1"/>
                </a:solidFill>
              </a:rPr>
              <a:t>ddadleuol</a:t>
            </a:r>
            <a:r>
              <a:rPr lang="en-GB" dirty="0">
                <a:solidFill>
                  <a:schemeClr val="tx1"/>
                </a:solidFill>
              </a:rPr>
              <a:t> ac </a:t>
            </a:r>
            <a:r>
              <a:rPr lang="en-GB" dirty="0" err="1">
                <a:solidFill>
                  <a:schemeClr val="tx1"/>
                </a:solidFill>
              </a:rPr>
              <a:t>yn</a:t>
            </a:r>
            <a:r>
              <a:rPr lang="en-GB" dirty="0">
                <a:solidFill>
                  <a:schemeClr val="tx1"/>
                </a:solidFill>
              </a:rPr>
              <a:t> </a:t>
            </a:r>
            <a:r>
              <a:rPr lang="en-GB" dirty="0" err="1">
                <a:solidFill>
                  <a:schemeClr val="tx1"/>
                </a:solidFill>
              </a:rPr>
              <a:t>gwrthod</a:t>
            </a:r>
            <a:r>
              <a:rPr lang="en-GB" dirty="0">
                <a:solidFill>
                  <a:schemeClr val="tx1"/>
                </a:solidFill>
              </a:rPr>
              <a:t> </a:t>
            </a:r>
            <a:r>
              <a:rPr lang="en-GB" dirty="0" err="1">
                <a:solidFill>
                  <a:schemeClr val="tx1"/>
                </a:solidFill>
              </a:rPr>
              <a:t>cyfaddawdu</a:t>
            </a:r>
            <a:r>
              <a:rPr lang="en-GB" dirty="0">
                <a:solidFill>
                  <a:schemeClr val="tx1"/>
                </a:solidFill>
              </a:rPr>
              <a:t>. Mae hwn yn ei gwneud </a:t>
            </a:r>
            <a:r>
              <a:rPr lang="en-GB" dirty="0" err="1">
                <a:solidFill>
                  <a:schemeClr val="tx1"/>
                </a:solidFill>
              </a:rPr>
              <a:t>hi’n</a:t>
            </a:r>
            <a:r>
              <a:rPr lang="en-GB" dirty="0">
                <a:solidFill>
                  <a:schemeClr val="tx1"/>
                </a:solidFill>
              </a:rPr>
              <a:t> </a:t>
            </a:r>
            <a:r>
              <a:rPr lang="en-GB" dirty="0" err="1">
                <a:solidFill>
                  <a:schemeClr val="tx1"/>
                </a:solidFill>
              </a:rPr>
              <a:t>anodd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benderfynu</a:t>
            </a:r>
            <a:r>
              <a:rPr lang="en-GB" dirty="0">
                <a:solidFill>
                  <a:schemeClr val="tx1"/>
                </a:solidFill>
              </a:rPr>
              <a:t> pa </a:t>
            </a:r>
            <a:r>
              <a:rPr lang="en-GB" dirty="0" err="1">
                <a:solidFill>
                  <a:schemeClr val="tx1"/>
                </a:solidFill>
              </a:rPr>
              <a:t>mor</a:t>
            </a:r>
            <a:r>
              <a:rPr lang="en-GB" dirty="0">
                <a:solidFill>
                  <a:schemeClr val="tx1"/>
                </a:solidFill>
              </a:rPr>
              <a:t> </a:t>
            </a:r>
            <a:r>
              <a:rPr lang="en-GB" dirty="0" err="1">
                <a:solidFill>
                  <a:schemeClr val="tx1"/>
                </a:solidFill>
              </a:rPr>
              <a:t>ddefnyddiol</a:t>
            </a:r>
            <a:r>
              <a:rPr lang="en-GB" dirty="0">
                <a:solidFill>
                  <a:schemeClr val="tx1"/>
                </a:solidFill>
              </a:rPr>
              <a:t> </a:t>
            </a:r>
            <a:r>
              <a:rPr lang="en-GB" dirty="0" err="1">
                <a:solidFill>
                  <a:schemeClr val="tx1"/>
                </a:solidFill>
              </a:rPr>
              <a:t>yw</a:t>
            </a:r>
            <a:r>
              <a:rPr lang="en-GB" dirty="0">
                <a:solidFill>
                  <a:schemeClr val="tx1"/>
                </a:solidFill>
              </a:rPr>
              <a:t> ei </a:t>
            </a:r>
            <a:r>
              <a:rPr lang="en-GB" dirty="0" err="1">
                <a:solidFill>
                  <a:schemeClr val="tx1"/>
                </a:solidFill>
              </a:rPr>
              <a:t>syniadau</a:t>
            </a:r>
            <a:r>
              <a:rPr lang="en-GB" dirty="0">
                <a:solidFill>
                  <a:schemeClr val="tx1"/>
                </a:solidFill>
              </a:rPr>
              <a:t> yn hytrach nag ond yn radical</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a:t>Critics also argue that </a:t>
            </a:r>
            <a:r>
              <a:rPr lang="en-GB" i="1" dirty="0" err="1"/>
              <a:t>Gatto’s</a:t>
            </a:r>
            <a:r>
              <a:rPr lang="en-GB" i="1" dirty="0"/>
              <a:t> forceful views are expressed in a combative tone and are uncompromising in stance. This makes is difficult to judge to what extent his ideas are useful and not just radical</a:t>
            </a:r>
          </a:p>
        </p:txBody>
      </p:sp>
    </p:spTree>
    <p:extLst>
      <p:ext uri="{BB962C8B-B14F-4D97-AF65-F5344CB8AC3E}">
        <p14:creationId xmlns:p14="http://schemas.microsoft.com/office/powerpoint/2010/main" val="1533720315"/>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865851157"/>
              </p:ext>
            </p:extLst>
          </p:nvPr>
        </p:nvGraphicFramePr>
        <p:xfrm>
          <a:off x="323528" y="332656"/>
          <a:ext cx="8568951" cy="6641490"/>
        </p:xfrm>
        <a:graphic>
          <a:graphicData uri="http://schemas.openxmlformats.org/drawingml/2006/table">
            <a:tbl>
              <a:tblPr firstRow="1" bandRow="1">
                <a:tableStyleId>{F5AB1C69-6EDB-4FF4-983F-18BD219EF322}</a:tableStyleId>
              </a:tblPr>
              <a:tblGrid>
                <a:gridCol w="2856317">
                  <a:extLst>
                    <a:ext uri="{9D8B030D-6E8A-4147-A177-3AD203B41FA5}">
                      <a16:colId xmlns:a16="http://schemas.microsoft.com/office/drawing/2014/main" val="20000"/>
                    </a:ext>
                  </a:extLst>
                </a:gridCol>
                <a:gridCol w="2856317">
                  <a:extLst>
                    <a:ext uri="{9D8B030D-6E8A-4147-A177-3AD203B41FA5}">
                      <a16:colId xmlns:a16="http://schemas.microsoft.com/office/drawing/2014/main" val="20001"/>
                    </a:ext>
                  </a:extLst>
                </a:gridCol>
                <a:gridCol w="2856317">
                  <a:extLst>
                    <a:ext uri="{9D8B030D-6E8A-4147-A177-3AD203B41FA5}">
                      <a16:colId xmlns:a16="http://schemas.microsoft.com/office/drawing/2014/main" val="20002"/>
                    </a:ext>
                  </a:extLst>
                </a:gridCol>
              </a:tblGrid>
              <a:tr h="926245">
                <a:tc>
                  <a:txBody>
                    <a:bodyPr/>
                    <a:lstStyle/>
                    <a:p>
                      <a:pPr algn="ctr"/>
                      <a:endParaRPr lang="en-GB" sz="2800" dirty="0"/>
                    </a:p>
                  </a:txBody>
                  <a:tcPr/>
                </a:tc>
                <a:tc>
                  <a:txBody>
                    <a:bodyPr/>
                    <a:lstStyle/>
                    <a:p>
                      <a:pPr algn="ctr"/>
                      <a:r>
                        <a:rPr lang="en-GB" sz="6000" dirty="0"/>
                        <a:t>+</a:t>
                      </a:r>
                    </a:p>
                  </a:txBody>
                  <a:tcPr/>
                </a:tc>
                <a:tc>
                  <a:txBody>
                    <a:bodyPr/>
                    <a:lstStyle/>
                    <a:p>
                      <a:pPr algn="ctr"/>
                      <a:r>
                        <a:rPr lang="en-GB" sz="7200" dirty="0"/>
                        <a:t>-</a:t>
                      </a:r>
                    </a:p>
                  </a:txBody>
                  <a:tcPr/>
                </a:tc>
                <a:extLst>
                  <a:ext uri="{0D108BD9-81ED-4DB2-BD59-A6C34878D82A}">
                    <a16:rowId xmlns:a16="http://schemas.microsoft.com/office/drawing/2014/main" val="10000"/>
                  </a:ext>
                </a:extLst>
              </a:tr>
              <a:tr h="1299430">
                <a:tc>
                  <a:txBody>
                    <a:bodyPr/>
                    <a:lstStyle/>
                    <a:p>
                      <a:r>
                        <a:rPr lang="en-GB" sz="3200" dirty="0"/>
                        <a:t>Holt</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12994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t>Gatto </a:t>
                      </a:r>
                    </a:p>
                    <a:p>
                      <a:endParaRPr lang="en-GB" sz="3200"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r h="12994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err="1"/>
                        <a:t>Arall</a:t>
                      </a:r>
                      <a:r>
                        <a:rPr lang="en-GB" sz="3200" dirty="0"/>
                        <a:t> / 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err="1"/>
                        <a:t>eg</a:t>
                      </a:r>
                      <a:r>
                        <a:rPr lang="en-GB" sz="3200" dirty="0"/>
                        <a:t> Freire</a:t>
                      </a:r>
                    </a:p>
                    <a:p>
                      <a:endParaRPr lang="en-GB" sz="32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3"/>
                  </a:ext>
                </a:extLst>
              </a:tr>
              <a:tr h="1299430">
                <a:tc>
                  <a:txBody>
                    <a:bodyPr/>
                    <a:lstStyle/>
                    <a:p>
                      <a:endParaRPr lang="en-GB" sz="32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48505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accent3"/>
                </a:solidFill>
              </a:rPr>
              <a:t>Llyfryddiaeth</a:t>
            </a:r>
            <a:br>
              <a:rPr lang="en-GB" dirty="0">
                <a:solidFill>
                  <a:schemeClr val="accent3"/>
                </a:solidFill>
              </a:rPr>
            </a:br>
            <a:r>
              <a:rPr lang="en-GB" dirty="0"/>
              <a:t>Bibliography</a:t>
            </a:r>
          </a:p>
        </p:txBody>
      </p:sp>
      <p:sp>
        <p:nvSpPr>
          <p:cNvPr id="3" name="Content Placeholder 2"/>
          <p:cNvSpPr>
            <a:spLocks noGrp="1"/>
          </p:cNvSpPr>
          <p:nvPr>
            <p:ph idx="1"/>
          </p:nvPr>
        </p:nvSpPr>
        <p:spPr/>
        <p:txBody>
          <a:bodyPr>
            <a:normAutofit fontScale="77500" lnSpcReduction="20000"/>
          </a:bodyPr>
          <a:lstStyle/>
          <a:p>
            <a:r>
              <a:rPr lang="en-GB" dirty="0" err="1"/>
              <a:t>Gatto</a:t>
            </a:r>
            <a:r>
              <a:rPr lang="en-GB" dirty="0"/>
              <a:t> J.T. (1992) </a:t>
            </a:r>
            <a:r>
              <a:rPr lang="en-GB" i="1" dirty="0"/>
              <a:t>The Seven Lesson School Teacher. </a:t>
            </a:r>
            <a:r>
              <a:rPr lang="en-GB" dirty="0"/>
              <a:t>Available at: </a:t>
            </a:r>
            <a:r>
              <a:rPr lang="en-GB" dirty="0">
                <a:hlinkClick r:id="rId2"/>
              </a:rPr>
              <a:t>http://www.newciv.org/whole/schoolteacher.txt</a:t>
            </a:r>
            <a:r>
              <a:rPr lang="en-GB" dirty="0"/>
              <a:t> Accessed 14.3.2016</a:t>
            </a:r>
          </a:p>
          <a:p>
            <a:r>
              <a:rPr lang="en-GB" dirty="0" err="1"/>
              <a:t>Gatto</a:t>
            </a:r>
            <a:r>
              <a:rPr lang="en-GB" dirty="0"/>
              <a:t> J.T. (2001) </a:t>
            </a:r>
            <a:r>
              <a:rPr lang="en-GB" i="1" dirty="0"/>
              <a:t>A Different Kind of Teacher. </a:t>
            </a:r>
            <a:r>
              <a:rPr lang="en-GB" dirty="0"/>
              <a:t>USA: </a:t>
            </a:r>
            <a:r>
              <a:rPr lang="en-GB" dirty="0" err="1"/>
              <a:t>Berkely</a:t>
            </a:r>
            <a:r>
              <a:rPr lang="en-GB" dirty="0"/>
              <a:t> Hills Books Ltd. </a:t>
            </a:r>
          </a:p>
          <a:p>
            <a:r>
              <a:rPr lang="en-GB" dirty="0" err="1"/>
              <a:t>Gatto</a:t>
            </a:r>
            <a:r>
              <a:rPr lang="en-GB" dirty="0"/>
              <a:t> J.T</a:t>
            </a:r>
            <a:r>
              <a:rPr lang="en-GB" i="1" dirty="0"/>
              <a:t>. </a:t>
            </a:r>
            <a:r>
              <a:rPr lang="en-GB" dirty="0"/>
              <a:t>(2008) </a:t>
            </a:r>
            <a:r>
              <a:rPr lang="en-GB" i="1" dirty="0"/>
              <a:t>Weapons of Mass Instruction: A Schoolteacher's Journey through the Dark World of Compulsory Schooling. </a:t>
            </a:r>
            <a:r>
              <a:rPr lang="en-GB" dirty="0"/>
              <a:t>Canada: New Society Publishers</a:t>
            </a:r>
          </a:p>
          <a:p>
            <a:r>
              <a:rPr lang="en-GB" dirty="0" err="1"/>
              <a:t>Ruenzel</a:t>
            </a:r>
            <a:r>
              <a:rPr lang="en-GB" dirty="0"/>
              <a:t>, D. (2001) </a:t>
            </a:r>
            <a:r>
              <a:rPr lang="en-GB" i="1" dirty="0"/>
              <a:t>The World According to </a:t>
            </a:r>
            <a:r>
              <a:rPr lang="en-GB" i="1" dirty="0" err="1"/>
              <a:t>Gatto</a:t>
            </a:r>
            <a:r>
              <a:rPr lang="en-GB" i="1" dirty="0"/>
              <a:t>. </a:t>
            </a:r>
            <a:r>
              <a:rPr lang="en-GB" dirty="0"/>
              <a:t>Available at: </a:t>
            </a:r>
            <a:r>
              <a:rPr lang="en-GB" dirty="0">
                <a:hlinkClick r:id="rId3"/>
              </a:rPr>
              <a:t>http://www.edweek.org/tm/articles/2001/03/01/06gatto.h12.html</a:t>
            </a:r>
            <a:r>
              <a:rPr lang="en-GB" dirty="0"/>
              <a:t> Accessed 14.3.2016</a:t>
            </a:r>
          </a:p>
        </p:txBody>
      </p:sp>
    </p:spTree>
    <p:extLst>
      <p:ext uri="{BB962C8B-B14F-4D97-AF65-F5344CB8AC3E}">
        <p14:creationId xmlns:p14="http://schemas.microsoft.com/office/powerpoint/2010/main" val="1074685982"/>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0004DDAA375349949DA1FD18E16E71" ma:contentTypeVersion="2" ma:contentTypeDescription="Create a new document." ma:contentTypeScope="" ma:versionID="3e1cd59b1ec86bfe715b44d66d652580">
  <xsd:schema xmlns:xsd="http://www.w3.org/2001/XMLSchema" xmlns:xs="http://www.w3.org/2001/XMLSchema" xmlns:p="http://schemas.microsoft.com/office/2006/metadata/properties" xmlns:ns2="654af668-6e2c-473b-a53f-1ad3c5f87707" targetNamespace="http://schemas.microsoft.com/office/2006/metadata/properties" ma:root="true" ma:fieldsID="f891a821a743886245416926d58dbdd0" ns2:_="">
    <xsd:import namespace="654af668-6e2c-473b-a53f-1ad3c5f87707"/>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4af668-6e2c-473b-a53f-1ad3c5f8770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890C51-D823-45A8-BEB1-5129394471BB}">
  <ds:schemaRefs>
    <ds:schemaRef ds:uri="http://schemas.microsoft.com/sharepoint/v3/contenttype/forms"/>
  </ds:schemaRefs>
</ds:datastoreItem>
</file>

<file path=customXml/itemProps2.xml><?xml version="1.0" encoding="utf-8"?>
<ds:datastoreItem xmlns:ds="http://schemas.openxmlformats.org/officeDocument/2006/customXml" ds:itemID="{81D3A9A6-D819-4893-B1C8-942A51BA7DC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F31B516-0AC2-4D70-A05B-55D44844A9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4af668-6e2c-473b-a53f-1ad3c5f877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608</TotalTime>
  <Words>2167</Words>
  <Application>Microsoft Office PowerPoint</Application>
  <PresentationFormat>On-screen Show (4:3)</PresentationFormat>
  <Paragraphs>200</Paragraphs>
  <Slides>23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Georgia</vt:lpstr>
      <vt:lpstr>Trebuchet MS</vt:lpstr>
      <vt:lpstr>Office Theme</vt:lpstr>
      <vt:lpstr>ECES5014C</vt:lpstr>
      <vt:lpstr>Amcanion y Modiwl / Module Aims</vt:lpstr>
      <vt:lpstr>Deilliannau Dysgu’r Modiwl /  Module Learning Outcomes</vt:lpstr>
      <vt:lpstr>Deilliannau Dysgu’r Modiwl  Module Learning Outcomes</vt:lpstr>
      <vt:lpstr>Deilliannau Dysgu’r Modiwl  Module Learning Outcomes</vt:lpstr>
      <vt:lpstr>Asesiad Assessment</vt:lpstr>
      <vt:lpstr>John Taylor Gatto </vt:lpstr>
      <vt:lpstr>Stori o Lwyddiant Gatto Gatto’s Success Story </vt:lpstr>
      <vt:lpstr>Arallddewisiadau Gatto Gatto’s Alternatives</vt:lpstr>
      <vt:lpstr>Bingo Chwyldro! Revolution Bingo! </vt:lpstr>
      <vt:lpstr>Yr Athro Ysgol 7 Gwers The 7 Lesson School Teacher </vt:lpstr>
      <vt:lpstr>Y Saith Gwers The Seven Lessons</vt:lpstr>
      <vt:lpstr>Tasg/ Task </vt:lpstr>
      <vt:lpstr>PowerPoint Presentation</vt:lpstr>
      <vt:lpstr>Dysgu Adnodd Agored (DAA)  Open Source  Learning (OSL)  </vt:lpstr>
      <vt:lpstr>PowerPoint Presentation</vt:lpstr>
      <vt:lpstr>PowerPoint Presentation</vt:lpstr>
      <vt:lpstr>Beirniadaethau Criticisms </vt:lpstr>
      <vt:lpstr>Byw Cymdeithasol – Ysgolion Cymdeithasol?  Community Living - Community Schools?</vt:lpstr>
      <vt:lpstr>Dysgu Ffynhonellau Agored – rhy agored? Open Source Learning – a little too open? </vt:lpstr>
      <vt:lpstr>Gatto a’i Ryfel Geiriau Gatto Goes to Word War </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39</cp:revision>
  <dcterms:created xsi:type="dcterms:W3CDTF">2016-03-02T15:54:11Z</dcterms:created>
  <dcterms:modified xsi:type="dcterms:W3CDTF">2025-02-24T12:45:43Z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0x010100940004DDAA375349949DA1FD18E16E71</vt:lpwstr>
  </property>
</Properties>
</file>