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B22078-24AA-42BE-85FC-BB8B18EB3032}" v="1" dt="2022-09-27T18:05:55.8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Herdman" userId="925199cd02d47180" providerId="LiveId" clId="{E687AB37-6E83-43AD-AE4A-CB91DC6D01E1}"/>
    <pc:docChg chg="custSel modSld">
      <pc:chgData name="Natalie Herdman" userId="925199cd02d47180" providerId="LiveId" clId="{E687AB37-6E83-43AD-AE4A-CB91DC6D01E1}" dt="2022-09-27T18:48:59.391" v="23" actId="2711"/>
      <pc:docMkLst>
        <pc:docMk/>
      </pc:docMkLst>
      <pc:sldChg chg="modSp mod">
        <pc:chgData name="Natalie Herdman" userId="925199cd02d47180" providerId="LiveId" clId="{E687AB37-6E83-43AD-AE4A-CB91DC6D01E1}" dt="2022-09-27T18:48:59.391" v="23" actId="2711"/>
        <pc:sldMkLst>
          <pc:docMk/>
          <pc:sldMk cId="2309270168" sldId="257"/>
        </pc:sldMkLst>
        <pc:spChg chg="mod">
          <ac:chgData name="Natalie Herdman" userId="925199cd02d47180" providerId="LiveId" clId="{E687AB37-6E83-43AD-AE4A-CB91DC6D01E1}" dt="2022-09-27T18:48:59.391" v="23" actId="2711"/>
          <ac:spMkLst>
            <pc:docMk/>
            <pc:sldMk cId="2309270168" sldId="257"/>
            <ac:spMk id="2" creationId="{5FCA5838-758D-1E1A-940D-AF1509AA9B0A}"/>
          </ac:spMkLst>
        </pc:spChg>
        <pc:spChg chg="mod">
          <ac:chgData name="Natalie Herdman" userId="925199cd02d47180" providerId="LiveId" clId="{E687AB37-6E83-43AD-AE4A-CB91DC6D01E1}" dt="2022-09-27T18:48:24.550" v="22" actId="27636"/>
          <ac:spMkLst>
            <pc:docMk/>
            <pc:sldMk cId="2309270168" sldId="257"/>
            <ac:spMk id="3" creationId="{0C9C7939-A5BA-C6CE-12E8-17ABCB496AE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00090-3B40-1197-3663-507EC794F3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DDFBA37-9D63-414D-652F-605717B457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EBA051-0E7F-EA7B-59E5-1837B2D2565F}"/>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5" name="Footer Placeholder 4">
            <a:extLst>
              <a:ext uri="{FF2B5EF4-FFF2-40B4-BE49-F238E27FC236}">
                <a16:creationId xmlns:a16="http://schemas.microsoft.com/office/drawing/2014/main" id="{628133D2-A1B0-A892-87B2-70F95467CA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7620B2-5632-03A4-D18D-3885E5C57A4D}"/>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730297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5B79A-1098-15E3-1E0B-BDD069510B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1A7CEF-300F-7E49-FF76-0F2541BC589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5411E2-C053-7691-1A12-C2BC4E16FB38}"/>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5" name="Footer Placeholder 4">
            <a:extLst>
              <a:ext uri="{FF2B5EF4-FFF2-40B4-BE49-F238E27FC236}">
                <a16:creationId xmlns:a16="http://schemas.microsoft.com/office/drawing/2014/main" id="{02DC73A1-082E-FBC8-8979-47BE283B8D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9FEAFE-9383-18D0-3379-8058A5BD2980}"/>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3631981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C2812-E671-08B0-FDE0-55511F596CF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65C76C3-4BEF-9A9E-A7DD-8E78B4C57F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538D7C2-EEE4-E0AE-E6C3-D8605EDE5824}"/>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5" name="Footer Placeholder 4">
            <a:extLst>
              <a:ext uri="{FF2B5EF4-FFF2-40B4-BE49-F238E27FC236}">
                <a16:creationId xmlns:a16="http://schemas.microsoft.com/office/drawing/2014/main" id="{99F3482B-7C93-87C8-6FDB-40AD040812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C38989-0C97-4B91-CB16-A06EE64A65EB}"/>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79615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A00ED-CDEE-1397-BC6A-E5A2BF5F05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233D23-C68E-0031-9FEC-96B4D611E6A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1A3CDE-1A9A-CE82-285A-147F4CFEA6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797F912-80AA-A9CF-8309-891D28F3BA51}"/>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6" name="Footer Placeholder 5">
            <a:extLst>
              <a:ext uri="{FF2B5EF4-FFF2-40B4-BE49-F238E27FC236}">
                <a16:creationId xmlns:a16="http://schemas.microsoft.com/office/drawing/2014/main" id="{3A02C993-6C43-F3EC-0FF0-ACB06D4DF1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CE060F-89B3-3D4D-814D-D5559D1D0A69}"/>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3777911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D8142-2651-DD63-87FB-7D23BA45A4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BD6F311-A079-7182-E1F0-2AA380C1BB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E41760-D3B4-E808-B4D0-818476B5DB0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97F140-FD87-94D3-2BA7-21274B1D90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0250E7D-6834-ED3D-2318-F094F0C4F2C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F574D5A-44FE-595B-3F1C-CF058E9A102E}"/>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8" name="Footer Placeholder 7">
            <a:extLst>
              <a:ext uri="{FF2B5EF4-FFF2-40B4-BE49-F238E27FC236}">
                <a16:creationId xmlns:a16="http://schemas.microsoft.com/office/drawing/2014/main" id="{33F1264C-D04A-8DA2-10BB-5C3B061BDF7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F7EC70F-6CB4-95BF-B425-B0E62AC2D85F}"/>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4050821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5F20C-C32B-7E2C-E5CA-15C1CFFE7F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B57201E-9B43-1FB7-4526-8A9A9B8B1313}"/>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4" name="Footer Placeholder 3">
            <a:extLst>
              <a:ext uri="{FF2B5EF4-FFF2-40B4-BE49-F238E27FC236}">
                <a16:creationId xmlns:a16="http://schemas.microsoft.com/office/drawing/2014/main" id="{5378F763-8F32-4D33-CB7E-392D381BD7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D4675A-7593-339F-C7EA-5BA92086F3F4}"/>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3326070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38D56B-7CD3-8871-63F0-7EFF7BF61DFC}"/>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3" name="Footer Placeholder 2">
            <a:extLst>
              <a:ext uri="{FF2B5EF4-FFF2-40B4-BE49-F238E27FC236}">
                <a16:creationId xmlns:a16="http://schemas.microsoft.com/office/drawing/2014/main" id="{D49E1D87-7DD3-E368-34A3-289352E9284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1C20177-6788-B739-FC87-E22BB7E5CDBA}"/>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917953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E25E2-A29C-4D28-CE33-3E0A2EE57B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7022DB9-49A4-6738-9B6C-E867AEDCB5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D4FF477-2757-69BC-AA3D-8BAF8AD2F8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6DE825-9806-922A-898E-1539B64CEB67}"/>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6" name="Footer Placeholder 5">
            <a:extLst>
              <a:ext uri="{FF2B5EF4-FFF2-40B4-BE49-F238E27FC236}">
                <a16:creationId xmlns:a16="http://schemas.microsoft.com/office/drawing/2014/main" id="{3CEACB76-3E37-8D1B-F72C-B9A1D85971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CF2422-7341-22D3-17EE-9A7D7B6FFA8D}"/>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497741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C0D0E-596E-2CD2-11ED-EC3DEBDC07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AD4FE5-84CD-3C95-18F4-9095AFE745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8E48B01-9D26-B91B-7588-C276E0DA67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E91700-E333-B108-841B-6FCAC18E5582}"/>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6" name="Footer Placeholder 5">
            <a:extLst>
              <a:ext uri="{FF2B5EF4-FFF2-40B4-BE49-F238E27FC236}">
                <a16:creationId xmlns:a16="http://schemas.microsoft.com/office/drawing/2014/main" id="{3288CE51-D714-59F9-DDAA-68EFE2CA0F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30B3F7-3DB8-3AEF-B3CA-7C3821890415}"/>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2612609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F031A-C96A-BCC9-6E4E-0F7EB3C89A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D7CF59-6BF7-36CD-CFE0-BA631AEAAA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1CE91F-CE54-BB58-1FFD-55C1EBB2A982}"/>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5" name="Footer Placeholder 4">
            <a:extLst>
              <a:ext uri="{FF2B5EF4-FFF2-40B4-BE49-F238E27FC236}">
                <a16:creationId xmlns:a16="http://schemas.microsoft.com/office/drawing/2014/main" id="{F57EC2D9-EC40-6C3F-EC02-F2D4D77C9C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1ACE04-E64B-5585-AB04-A63B5DCA7DD6}"/>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3997223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792FC2-8C07-66F5-8EC4-8F2E197904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33CC83-1AAA-497D-A533-87D2F6E728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11979C-E8F2-4521-6A9B-BD355EBE9D4B}"/>
              </a:ext>
            </a:extLst>
          </p:cNvPr>
          <p:cNvSpPr>
            <a:spLocks noGrp="1"/>
          </p:cNvSpPr>
          <p:nvPr>
            <p:ph type="dt" sz="half" idx="10"/>
          </p:nvPr>
        </p:nvSpPr>
        <p:spPr/>
        <p:txBody>
          <a:bodyPr/>
          <a:lstStyle/>
          <a:p>
            <a:fld id="{25249A61-BB49-4FFA-9D6B-219C5FD3FEAA}" type="datetimeFigureOut">
              <a:rPr lang="en-GB" smtClean="0"/>
              <a:t>27/09/2022</a:t>
            </a:fld>
            <a:endParaRPr lang="en-GB"/>
          </a:p>
        </p:txBody>
      </p:sp>
      <p:sp>
        <p:nvSpPr>
          <p:cNvPr id="5" name="Footer Placeholder 4">
            <a:extLst>
              <a:ext uri="{FF2B5EF4-FFF2-40B4-BE49-F238E27FC236}">
                <a16:creationId xmlns:a16="http://schemas.microsoft.com/office/drawing/2014/main" id="{EA7E547F-0749-F3E0-3469-BC2E59E491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062D2E-9F26-BE57-E602-2E406441E406}"/>
              </a:ext>
            </a:extLst>
          </p:cNvPr>
          <p:cNvSpPr>
            <a:spLocks noGrp="1"/>
          </p:cNvSpPr>
          <p:nvPr>
            <p:ph type="sldNum" sz="quarter" idx="12"/>
          </p:nvPr>
        </p:nvSpPr>
        <p:spPr/>
        <p:txBody>
          <a:bodyPr/>
          <a:lstStyle/>
          <a:p>
            <a:fld id="{B11C6F55-114D-40C1-BA0B-A6C64C0C382E}" type="slidenum">
              <a:rPr lang="en-GB" smtClean="0"/>
              <a:t>‹#›</a:t>
            </a:fld>
            <a:endParaRPr lang="en-GB"/>
          </a:p>
        </p:txBody>
      </p:sp>
    </p:spTree>
    <p:extLst>
      <p:ext uri="{BB962C8B-B14F-4D97-AF65-F5344CB8AC3E}">
        <p14:creationId xmlns:p14="http://schemas.microsoft.com/office/powerpoint/2010/main" val="4036025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D6365F-7549-7F0F-5740-CD77C094AD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CC5544-3CA7-7509-03F4-BC2703BFF6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10207C-6EBF-035B-18DE-1A7EC590B5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49A61-BB49-4FFA-9D6B-219C5FD3FEAA}" type="datetimeFigureOut">
              <a:rPr lang="en-GB" smtClean="0"/>
              <a:t>27/09/2022</a:t>
            </a:fld>
            <a:endParaRPr lang="en-GB"/>
          </a:p>
        </p:txBody>
      </p:sp>
      <p:sp>
        <p:nvSpPr>
          <p:cNvPr id="5" name="Footer Placeholder 4">
            <a:extLst>
              <a:ext uri="{FF2B5EF4-FFF2-40B4-BE49-F238E27FC236}">
                <a16:creationId xmlns:a16="http://schemas.microsoft.com/office/drawing/2014/main" id="{2A24EB6F-F6F3-978C-B918-79875DC1BF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0AB94C6-55CB-BD7B-551F-7C2734F259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1C6F55-114D-40C1-BA0B-A6C64C0C382E}" type="slidenum">
              <a:rPr lang="en-GB" smtClean="0"/>
              <a:t>‹#›</a:t>
            </a:fld>
            <a:endParaRPr lang="en-GB"/>
          </a:p>
        </p:txBody>
      </p:sp>
    </p:spTree>
    <p:extLst>
      <p:ext uri="{BB962C8B-B14F-4D97-AF65-F5344CB8AC3E}">
        <p14:creationId xmlns:p14="http://schemas.microsoft.com/office/powerpoint/2010/main" val="3749097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s://www.publicconsulting.com/wordpress/choosingsources/chapter/publication-formats-and-the-information-cycle/" TargetMode="External"/><Relationship Id="rId7" Type="http://schemas.openxmlformats.org/officeDocument/2006/relationships/hyperlink" Target="https://monash.edu/learnhq/enhance-your-thinking/critical-thinking/what-is-critical-thinking" TargetMode="External"/><Relationship Id="rId2" Type="http://schemas.openxmlformats.org/officeDocument/2006/relationships/hyperlink" Target="https://www.mindtools.com/pages/article/newHTE_00.htm" TargetMode="External"/><Relationship Id="rId1" Type="http://schemas.openxmlformats.org/officeDocument/2006/relationships/slideLayout" Target="../slideLayouts/slideLayout2.xml"/><Relationship Id="rId6" Type="http://schemas.openxmlformats.org/officeDocument/2006/relationships/hyperlink" Target="https://library.leeds.ac.uk/info/140/academic_skills/105/critical-thinking" TargetMode="External"/><Relationship Id="rId5" Type="http://schemas.openxmlformats.org/officeDocument/2006/relationships/hyperlink" Target="http://www.revolutionlearning.co.uk/blog/the-6-principles-of-effective-time-management/" TargetMode="External"/><Relationship Id="rId4" Type="http://schemas.openxmlformats.org/officeDocument/2006/relationships/hyperlink" Target="https://www.scribbr.com/working-with-sources/craap-test/#:~::text=The%20CRAPP%20%20tes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Flowchart: Terminator 5">
            <a:extLst>
              <a:ext uri="{FF2B5EF4-FFF2-40B4-BE49-F238E27FC236}">
                <a16:creationId xmlns:a16="http://schemas.microsoft.com/office/drawing/2014/main" id="{59EED9F8-FAB0-6BB1-3A80-2DBC53F59F1A}"/>
              </a:ext>
            </a:extLst>
          </p:cNvPr>
          <p:cNvSpPr/>
          <p:nvPr/>
        </p:nvSpPr>
        <p:spPr>
          <a:xfrm>
            <a:off x="4352924" y="85724"/>
            <a:ext cx="7720012" cy="1162993"/>
          </a:xfrm>
          <a:prstGeom prst="flowChartTerminator">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anose="020B0604020202020204" pitchFamily="34" charset="0"/>
                <a:cs typeface="Arial" panose="020B0604020202020204" pitchFamily="34" charset="0"/>
              </a:rPr>
              <a:t>Critical</a:t>
            </a:r>
            <a:r>
              <a:rPr lang="en-GB" b="1" dirty="0"/>
              <a:t> </a:t>
            </a:r>
            <a:r>
              <a:rPr lang="en-GB" b="1" dirty="0">
                <a:solidFill>
                  <a:schemeClr val="tx1"/>
                </a:solidFill>
                <a:latin typeface="Arial" panose="020B0604020202020204" pitchFamily="34" charset="0"/>
              </a:rPr>
              <a:t>Thinking</a:t>
            </a:r>
          </a:p>
          <a:p>
            <a:pPr algn="ctr"/>
            <a:r>
              <a:rPr lang="en-GB" sz="1200" dirty="0">
                <a:solidFill>
                  <a:schemeClr val="tx1"/>
                </a:solidFill>
                <a:latin typeface="Arial" panose="020B0604020202020204" pitchFamily="34" charset="0"/>
                <a:cs typeface="Arial" panose="020B0604020202020204" pitchFamily="34" charset="0"/>
              </a:rPr>
              <a:t>Natalie</a:t>
            </a:r>
            <a:r>
              <a:rPr lang="en-GB" sz="1200" dirty="0"/>
              <a:t> </a:t>
            </a:r>
            <a:r>
              <a:rPr lang="en-GB" sz="1200" dirty="0">
                <a:solidFill>
                  <a:schemeClr val="tx1"/>
                </a:solidFill>
                <a:latin typeface="Arial" panose="020B0604020202020204" pitchFamily="34" charset="0"/>
                <a:cs typeface="Arial" panose="020B0604020202020204" pitchFamily="34" charset="0"/>
              </a:rPr>
              <a:t>Herdman</a:t>
            </a:r>
            <a:r>
              <a:rPr lang="en-GB" sz="1200" dirty="0"/>
              <a:t> </a:t>
            </a:r>
            <a:r>
              <a:rPr lang="en-GB" sz="1200" dirty="0">
                <a:solidFill>
                  <a:schemeClr val="tx1"/>
                </a:solidFill>
                <a:latin typeface="Arial" panose="020B0604020202020204" pitchFamily="34" charset="0"/>
                <a:cs typeface="Arial" panose="020B0604020202020204" pitchFamily="34" charset="0"/>
              </a:rPr>
              <a:t>2213358</a:t>
            </a:r>
            <a:r>
              <a:rPr lang="en-GB" sz="1200" dirty="0"/>
              <a:t>  </a:t>
            </a:r>
            <a:r>
              <a:rPr lang="en-GB" sz="1200" dirty="0">
                <a:solidFill>
                  <a:schemeClr val="tx1"/>
                </a:solidFill>
                <a:latin typeface="Arial" panose="020B0604020202020204" pitchFamily="34" charset="0"/>
                <a:cs typeface="Arial" panose="020B0604020202020204" pitchFamily="34" charset="0"/>
              </a:rPr>
              <a:t>EGCE4005PJC</a:t>
            </a:r>
          </a:p>
        </p:txBody>
      </p:sp>
      <p:sp>
        <p:nvSpPr>
          <p:cNvPr id="7" name="Rectangle: Rounded Corners 6">
            <a:extLst>
              <a:ext uri="{FF2B5EF4-FFF2-40B4-BE49-F238E27FC236}">
                <a16:creationId xmlns:a16="http://schemas.microsoft.com/office/drawing/2014/main" id="{288428FF-61D0-F6CF-828D-909B1FE00FA7}"/>
              </a:ext>
            </a:extLst>
          </p:cNvPr>
          <p:cNvSpPr/>
          <p:nvPr/>
        </p:nvSpPr>
        <p:spPr>
          <a:xfrm>
            <a:off x="104775" y="103935"/>
            <a:ext cx="4095750" cy="3158616"/>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80" dirty="0">
              <a:solidFill>
                <a:schemeClr val="tx1"/>
              </a:solidFill>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E2B58067-3F2B-15E6-EF9C-9C975F7B1AFD}"/>
              </a:ext>
            </a:extLst>
          </p:cNvPr>
          <p:cNvSpPr/>
          <p:nvPr/>
        </p:nvSpPr>
        <p:spPr>
          <a:xfrm>
            <a:off x="4213561" y="5056833"/>
            <a:ext cx="4181337" cy="1677156"/>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dirty="0">
              <a:latin typeface="Arial" panose="020B0604020202020204" pitchFamily="34" charset="0"/>
              <a:cs typeface="Arial" panose="020B0604020202020204" pitchFamily="34" charset="0"/>
            </a:endParaRPr>
          </a:p>
        </p:txBody>
      </p:sp>
      <p:sp>
        <p:nvSpPr>
          <p:cNvPr id="11" name="Rectangle: Top Corners Rounded 10">
            <a:extLst>
              <a:ext uri="{FF2B5EF4-FFF2-40B4-BE49-F238E27FC236}">
                <a16:creationId xmlns:a16="http://schemas.microsoft.com/office/drawing/2014/main" id="{35F09CD9-A50E-A579-03A7-08084308F5B5}"/>
              </a:ext>
            </a:extLst>
          </p:cNvPr>
          <p:cNvSpPr/>
          <p:nvPr/>
        </p:nvSpPr>
        <p:spPr>
          <a:xfrm>
            <a:off x="4292955" y="1331650"/>
            <a:ext cx="4035038" cy="3621350"/>
          </a:xfrm>
          <a:prstGeom prst="round2SameRect">
            <a:avLst>
              <a:gd name="adj1" fmla="val 16667"/>
              <a:gd name="adj2" fmla="val 0"/>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900" dirty="0">
              <a:solidFill>
                <a:schemeClr val="tx1"/>
              </a:solidFill>
              <a:latin typeface="Arial" panose="020B0604020202020204" pitchFamily="34" charset="0"/>
              <a:cs typeface="Arial" panose="020B0604020202020204" pitchFamily="34" charset="0"/>
            </a:endParaRPr>
          </a:p>
        </p:txBody>
      </p:sp>
      <p:sp>
        <p:nvSpPr>
          <p:cNvPr id="12" name="Rectangle: Top Corners Rounded 11">
            <a:extLst>
              <a:ext uri="{FF2B5EF4-FFF2-40B4-BE49-F238E27FC236}">
                <a16:creationId xmlns:a16="http://schemas.microsoft.com/office/drawing/2014/main" id="{0D7CA341-5333-B22E-9716-3B6639A542AD}"/>
              </a:ext>
            </a:extLst>
          </p:cNvPr>
          <p:cNvSpPr/>
          <p:nvPr/>
        </p:nvSpPr>
        <p:spPr>
          <a:xfrm>
            <a:off x="8523303" y="1331649"/>
            <a:ext cx="3563922" cy="5316287"/>
          </a:xfrm>
          <a:prstGeom prst="round2SameRect">
            <a:avLst>
              <a:gd name="adj1" fmla="val 16667"/>
              <a:gd name="adj2" fmla="val 0"/>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3" name="Rectangle: Top Corners Rounded 12">
            <a:extLst>
              <a:ext uri="{FF2B5EF4-FFF2-40B4-BE49-F238E27FC236}">
                <a16:creationId xmlns:a16="http://schemas.microsoft.com/office/drawing/2014/main" id="{F09B6C36-DD45-2DB2-B0F6-21EF76E4EA0E}"/>
              </a:ext>
            </a:extLst>
          </p:cNvPr>
          <p:cNvSpPr/>
          <p:nvPr/>
        </p:nvSpPr>
        <p:spPr>
          <a:xfrm>
            <a:off x="130485" y="3395311"/>
            <a:ext cx="3981449" cy="3369195"/>
          </a:xfrm>
          <a:prstGeom prst="round2Same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900" dirty="0">
              <a:solidFill>
                <a:schemeClr val="tx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B87A9C5-CACD-241F-4964-5AE30C9C581F}"/>
              </a:ext>
            </a:extLst>
          </p:cNvPr>
          <p:cNvSpPr txBox="1"/>
          <p:nvPr/>
        </p:nvSpPr>
        <p:spPr>
          <a:xfrm>
            <a:off x="8691240" y="1571347"/>
            <a:ext cx="3249920" cy="4801314"/>
          </a:xfrm>
          <a:prstGeom prst="rect">
            <a:avLst/>
          </a:prstGeom>
          <a:noFill/>
        </p:spPr>
        <p:txBody>
          <a:bodyPr wrap="square" rtlCol="0">
            <a:spAutoFit/>
          </a:bodyPr>
          <a:lstStyle/>
          <a:p>
            <a:r>
              <a:rPr lang="en-US" sz="900" b="1" u="sng" dirty="0">
                <a:latin typeface="Arial" panose="020B0604020202020204" pitchFamily="34" charset="0"/>
                <a:cs typeface="Arial" panose="020B0604020202020204" pitchFamily="34" charset="0"/>
              </a:rPr>
              <a:t>Time management</a:t>
            </a:r>
          </a:p>
          <a:p>
            <a:r>
              <a:rPr lang="en-US" sz="900" dirty="0">
                <a:latin typeface="Arial" panose="020B0604020202020204" pitchFamily="34" charset="0"/>
                <a:cs typeface="Arial" panose="020B0604020202020204" pitchFamily="34" charset="0"/>
              </a:rPr>
              <a:t>Mind Skills (2022) state that time management is a way in which you construct and plan how you are going to breakdown your time between different activities. If one manages to get the balance right, it could reduce stress and increase performance.</a:t>
            </a:r>
          </a:p>
          <a:p>
            <a:endParaRPr lang="en-US" sz="900" b="1" dirty="0">
              <a:latin typeface="Arial" panose="020B0604020202020204" pitchFamily="34" charset="0"/>
              <a:cs typeface="Arial" panose="020B0604020202020204" pitchFamily="34" charset="0"/>
            </a:endParaRPr>
          </a:p>
          <a:p>
            <a:r>
              <a:rPr lang="en-US" sz="900" dirty="0">
                <a:latin typeface="Arial" panose="020B0604020202020204" pitchFamily="34" charset="0"/>
                <a:cs typeface="Arial" panose="020B0604020202020204" pitchFamily="34" charset="0"/>
              </a:rPr>
              <a:t>Forsyth, P. (2013) says that there are four categories that help with the </a:t>
            </a:r>
            <a:r>
              <a:rPr lang="en-GB" sz="900" dirty="0">
                <a:latin typeface="Arial" panose="020B0604020202020204" pitchFamily="34" charset="0"/>
                <a:cs typeface="Arial" panose="020B0604020202020204" pitchFamily="34" charset="0"/>
              </a:rPr>
              <a:t>organisation</a:t>
            </a:r>
            <a:r>
              <a:rPr lang="en-US" sz="900" dirty="0">
                <a:latin typeface="Arial" panose="020B0604020202020204" pitchFamily="34" charset="0"/>
                <a:cs typeface="Arial" panose="020B0604020202020204" pitchFamily="34" charset="0"/>
              </a:rPr>
              <a:t> of time, they are, planning – this is imperative to time keeping, it enables you to have a clear view of what you need to achieve, so that you can then move on to the implementation of the tasks. Monitoring and control are also crucial to the process to ensure that you are on the right track with your work and lastly communication and dealing with people this is something which can be challenging as to complete certain tasks requires focus and interruptions can become disruptive, but people can also provide support to certain challenges, which could alleviate any time management issues.</a:t>
            </a:r>
          </a:p>
          <a:p>
            <a:endParaRPr lang="en-US" sz="900" dirty="0">
              <a:latin typeface="Arial" panose="020B0604020202020204" pitchFamily="34" charset="0"/>
              <a:cs typeface="Arial" panose="020B0604020202020204" pitchFamily="34" charset="0"/>
            </a:endParaRPr>
          </a:p>
          <a:p>
            <a:r>
              <a:rPr lang="en-US" sz="900" dirty="0">
                <a:latin typeface="Arial" panose="020B0604020202020204" pitchFamily="34" charset="0"/>
                <a:cs typeface="Arial" panose="020B0604020202020204" pitchFamily="34" charset="0"/>
              </a:rPr>
              <a:t>Cottrell (2019)  has a range of activities to support students who are struggling with time management. She states that students are in control of their time and finding the work life balance can be very difficult but stresses the importance of making time for all aspects of life not just work and studies.</a:t>
            </a:r>
          </a:p>
          <a:p>
            <a:endParaRPr lang="en-US" sz="900" dirty="0">
              <a:latin typeface="Arial" panose="020B0604020202020204" pitchFamily="34" charset="0"/>
              <a:cs typeface="Arial" panose="020B0604020202020204" pitchFamily="34" charset="0"/>
            </a:endParaRPr>
          </a:p>
          <a:p>
            <a:endParaRPr lang="en-US" sz="900" dirty="0">
              <a:latin typeface="Arial" panose="020B0604020202020204" pitchFamily="34" charset="0"/>
              <a:cs typeface="Arial" panose="020B0604020202020204" pitchFamily="34" charset="0"/>
            </a:endParaRPr>
          </a:p>
          <a:p>
            <a:endParaRPr lang="en-US" sz="900" dirty="0">
              <a:latin typeface="Arial" panose="020B0604020202020204" pitchFamily="34" charset="0"/>
              <a:cs typeface="Arial" panose="020B0604020202020204" pitchFamily="34" charset="0"/>
            </a:endParaRPr>
          </a:p>
          <a:p>
            <a:r>
              <a:rPr lang="en-US" sz="900" dirty="0">
                <a:latin typeface="Arial" panose="020B0604020202020204" pitchFamily="34" charset="0"/>
                <a:cs typeface="Arial" panose="020B0604020202020204" pitchFamily="34" charset="0"/>
              </a:rPr>
              <a:t>Source: The </a:t>
            </a:r>
          </a:p>
          <a:p>
            <a:r>
              <a:rPr lang="en-US" sz="900" dirty="0">
                <a:latin typeface="Arial" panose="020B0604020202020204" pitchFamily="34" charset="0"/>
                <a:cs typeface="Arial" panose="020B0604020202020204" pitchFamily="34" charset="0"/>
              </a:rPr>
              <a:t>Revolution</a:t>
            </a:r>
          </a:p>
          <a:p>
            <a:r>
              <a:rPr lang="en-US" sz="900" dirty="0">
                <a:latin typeface="Arial" panose="020B0604020202020204" pitchFamily="34" charset="0"/>
                <a:cs typeface="Arial" panose="020B0604020202020204" pitchFamily="34" charset="0"/>
              </a:rPr>
              <a:t>Learning</a:t>
            </a:r>
          </a:p>
          <a:p>
            <a:r>
              <a:rPr lang="en-US" sz="900" dirty="0">
                <a:latin typeface="Arial" panose="020B0604020202020204" pitchFamily="34" charset="0"/>
                <a:cs typeface="Arial" panose="020B0604020202020204" pitchFamily="34" charset="0"/>
              </a:rPr>
              <a:t>(2022)</a:t>
            </a:r>
          </a:p>
          <a:p>
            <a:r>
              <a:rPr lang="en-US" sz="900" dirty="0">
                <a:latin typeface="Arial" panose="020B0604020202020204" pitchFamily="34" charset="0"/>
                <a:cs typeface="Arial" panose="020B0604020202020204" pitchFamily="34" charset="0"/>
              </a:rPr>
              <a:t>Google</a:t>
            </a:r>
          </a:p>
          <a:p>
            <a:r>
              <a:rPr lang="en-US" sz="900" dirty="0">
                <a:latin typeface="Arial" panose="020B0604020202020204" pitchFamily="34" charset="0"/>
                <a:cs typeface="Arial" panose="020B0604020202020204" pitchFamily="34" charset="0"/>
              </a:rPr>
              <a:t>Search</a:t>
            </a:r>
          </a:p>
        </p:txBody>
      </p:sp>
      <p:sp>
        <p:nvSpPr>
          <p:cNvPr id="4" name="TextBox 3">
            <a:extLst>
              <a:ext uri="{FF2B5EF4-FFF2-40B4-BE49-F238E27FC236}">
                <a16:creationId xmlns:a16="http://schemas.microsoft.com/office/drawing/2014/main" id="{81677D39-31D0-F343-1F53-75F4B1C66F94}"/>
              </a:ext>
            </a:extLst>
          </p:cNvPr>
          <p:cNvSpPr txBox="1"/>
          <p:nvPr/>
        </p:nvSpPr>
        <p:spPr>
          <a:xfrm>
            <a:off x="346228" y="210064"/>
            <a:ext cx="3639845" cy="2862322"/>
          </a:xfrm>
          <a:prstGeom prst="rect">
            <a:avLst/>
          </a:prstGeom>
          <a:noFill/>
        </p:spPr>
        <p:txBody>
          <a:bodyPr wrap="square" rtlCol="0">
            <a:spAutoFit/>
          </a:bodyPr>
          <a:lstStyle/>
          <a:p>
            <a:r>
              <a:rPr lang="en-US" sz="900" b="1" u="sng" dirty="0">
                <a:latin typeface="Arial" panose="020B0604020202020204" pitchFamily="34" charset="0"/>
                <a:cs typeface="Arial" panose="020B0604020202020204" pitchFamily="34" charset="0"/>
              </a:rPr>
              <a:t>What is critical thinking? </a:t>
            </a:r>
          </a:p>
          <a:p>
            <a:r>
              <a:rPr lang="en-US" sz="900" dirty="0">
                <a:latin typeface="Arial" panose="020B0604020202020204" pitchFamily="34" charset="0"/>
                <a:cs typeface="Arial" panose="020B0604020202020204" pitchFamily="34" charset="0"/>
              </a:rPr>
              <a:t>When becoming a student at university you need to be able to complete deeper research into information you find. You must be able to show how you query information, ideas, and arguments that you collate for your studies and have an open mind when learning.  (Leeds University 2022)</a:t>
            </a:r>
          </a:p>
          <a:p>
            <a:endParaRPr lang="en-US" sz="900" dirty="0">
              <a:latin typeface="Arial" panose="020B0604020202020204" pitchFamily="34" charset="0"/>
              <a:cs typeface="Arial" panose="020B0604020202020204" pitchFamily="34" charset="0"/>
            </a:endParaRPr>
          </a:p>
          <a:p>
            <a:r>
              <a:rPr lang="en-US" sz="900" dirty="0">
                <a:latin typeface="Arial" panose="020B0604020202020204" pitchFamily="34" charset="0"/>
                <a:cs typeface="Arial" panose="020B0604020202020204" pitchFamily="34" charset="0"/>
              </a:rPr>
              <a:t>Eales-Reynolds. Et al. (2013) believes that critical thinking is a process  where we must think about all eventualities before we conclude our thoughts. </a:t>
            </a:r>
          </a:p>
          <a:p>
            <a:endParaRPr lang="en-US" sz="900" dirty="0">
              <a:latin typeface="Arial" panose="020B0604020202020204" pitchFamily="34" charset="0"/>
              <a:cs typeface="Arial" panose="020B0604020202020204" pitchFamily="34" charset="0"/>
            </a:endParaRPr>
          </a:p>
          <a:p>
            <a:r>
              <a:rPr lang="en-US" sz="900" dirty="0">
                <a:latin typeface="Arial" panose="020B0604020202020204" pitchFamily="34" charset="0"/>
                <a:cs typeface="Arial" panose="020B0604020202020204" pitchFamily="34" charset="0"/>
              </a:rPr>
              <a:t>Cottrell (2017) agrees with this and believes that “critical thinking is a complex process of deliberation which involves a wide range of skills and attributes”</a:t>
            </a:r>
          </a:p>
          <a:p>
            <a:endParaRPr lang="en-US" sz="900" dirty="0">
              <a:latin typeface="Arial" panose="020B0604020202020204" pitchFamily="34" charset="0"/>
              <a:cs typeface="Arial" panose="020B0604020202020204" pitchFamily="34" charset="0"/>
            </a:endParaRPr>
          </a:p>
          <a:p>
            <a:endParaRPr lang="en-US" sz="900" dirty="0">
              <a:latin typeface="Arial" panose="020B0604020202020204" pitchFamily="34" charset="0"/>
              <a:cs typeface="Arial" panose="020B0604020202020204" pitchFamily="34" charset="0"/>
            </a:endParaRPr>
          </a:p>
          <a:p>
            <a:endParaRPr lang="en-US" sz="900" dirty="0">
              <a:latin typeface="Arial" panose="020B0604020202020204" pitchFamily="34" charset="0"/>
              <a:cs typeface="Arial" panose="020B0604020202020204" pitchFamily="34" charset="0"/>
            </a:endParaRPr>
          </a:p>
          <a:p>
            <a:r>
              <a:rPr lang="en-US" sz="900" dirty="0">
                <a:latin typeface="Arial" panose="020B0604020202020204" pitchFamily="34" charset="0"/>
                <a:cs typeface="Arial" panose="020B0604020202020204" pitchFamily="34" charset="0"/>
              </a:rPr>
              <a:t>Source: Monash </a:t>
            </a:r>
          </a:p>
          <a:p>
            <a:r>
              <a:rPr lang="en-US" sz="900" dirty="0">
                <a:latin typeface="Arial" panose="020B0604020202020204" pitchFamily="34" charset="0"/>
                <a:cs typeface="Arial" panose="020B0604020202020204" pitchFamily="34" charset="0"/>
              </a:rPr>
              <a:t>University (2022)</a:t>
            </a:r>
          </a:p>
          <a:p>
            <a:r>
              <a:rPr lang="en-US" sz="900" dirty="0">
                <a:latin typeface="Arial" panose="020B0604020202020204" pitchFamily="34" charset="0"/>
                <a:cs typeface="Arial" panose="020B0604020202020204" pitchFamily="34" charset="0"/>
              </a:rPr>
              <a:t>Google Search                  </a:t>
            </a:r>
          </a:p>
        </p:txBody>
      </p:sp>
      <p:sp>
        <p:nvSpPr>
          <p:cNvPr id="19" name="TextBox 18">
            <a:extLst>
              <a:ext uri="{FF2B5EF4-FFF2-40B4-BE49-F238E27FC236}">
                <a16:creationId xmlns:a16="http://schemas.microsoft.com/office/drawing/2014/main" id="{F71A3602-14B6-FCCE-B894-6B4A5B7EE283}"/>
              </a:ext>
            </a:extLst>
          </p:cNvPr>
          <p:cNvSpPr txBox="1"/>
          <p:nvPr/>
        </p:nvSpPr>
        <p:spPr>
          <a:xfrm>
            <a:off x="346228" y="3501578"/>
            <a:ext cx="3651590" cy="3000821"/>
          </a:xfrm>
          <a:prstGeom prst="rect">
            <a:avLst/>
          </a:prstGeom>
          <a:noFill/>
        </p:spPr>
        <p:txBody>
          <a:bodyPr wrap="square" rtlCol="0">
            <a:spAutoFit/>
          </a:bodyPr>
          <a:lstStyle/>
          <a:p>
            <a:r>
              <a:rPr lang="en-GB" sz="900" b="1" u="sng" dirty="0">
                <a:solidFill>
                  <a:schemeClr val="tx1"/>
                </a:solidFill>
                <a:latin typeface="Arial" panose="020B0604020202020204" pitchFamily="34" charset="0"/>
                <a:cs typeface="Arial" panose="020B0604020202020204" pitchFamily="34" charset="0"/>
              </a:rPr>
              <a:t>Researching and managing information </a:t>
            </a:r>
          </a:p>
          <a:p>
            <a:r>
              <a:rPr lang="en-GB" sz="900" dirty="0">
                <a:solidFill>
                  <a:schemeClr val="tx1"/>
                </a:solidFill>
                <a:latin typeface="Arial" panose="020B0604020202020204" pitchFamily="34" charset="0"/>
                <a:cs typeface="Arial" panose="020B0604020202020204" pitchFamily="34" charset="0"/>
              </a:rPr>
              <a:t>Becoming an academic student, you will need to be able to find information from credible sources to aid with your course. Researching is something we do in everyday life without even realising whether it is finding the cheapest electronic product or finding how to guides to fix things. However, as an academic </a:t>
            </a:r>
            <a:r>
              <a:rPr lang="en-GB" sz="900" dirty="0">
                <a:latin typeface="Arial" panose="020B0604020202020204" pitchFamily="34" charset="0"/>
                <a:cs typeface="Arial" panose="020B0604020202020204" pitchFamily="34" charset="0"/>
              </a:rPr>
              <a:t>student </a:t>
            </a:r>
            <a:r>
              <a:rPr lang="en-GB" sz="900" dirty="0">
                <a:solidFill>
                  <a:schemeClr val="tx1"/>
                </a:solidFill>
                <a:latin typeface="Arial" panose="020B0604020202020204" pitchFamily="34" charset="0"/>
                <a:cs typeface="Arial" panose="020B0604020202020204" pitchFamily="34" charset="0"/>
              </a:rPr>
              <a:t> </a:t>
            </a:r>
            <a:r>
              <a:rPr lang="en-GB" sz="900" dirty="0">
                <a:latin typeface="Arial" panose="020B0604020202020204" pitchFamily="34" charset="0"/>
                <a:cs typeface="Arial" panose="020B0604020202020204" pitchFamily="34" charset="0"/>
              </a:rPr>
              <a:t>you </a:t>
            </a:r>
            <a:r>
              <a:rPr lang="en-GB" sz="900" dirty="0">
                <a:solidFill>
                  <a:schemeClr val="tx1"/>
                </a:solidFill>
                <a:latin typeface="Arial" panose="020B0604020202020204" pitchFamily="34" charset="0"/>
                <a:cs typeface="Arial" panose="020B0604020202020204" pitchFamily="34" charset="0"/>
              </a:rPr>
              <a:t>need to show a deeper understanding of the need for credible sources.</a:t>
            </a:r>
          </a:p>
          <a:p>
            <a:r>
              <a:rPr lang="en-GB" sz="900" dirty="0">
                <a:latin typeface="Arial" panose="020B0604020202020204" pitchFamily="34" charset="0"/>
                <a:cs typeface="Arial" panose="020B0604020202020204" pitchFamily="34" charset="0"/>
              </a:rPr>
              <a:t>Cottrell (2017) stresses the importance of ensuring that you check the sources that you are going to use in the work so that they stand up to scrutiny.</a:t>
            </a:r>
            <a:endParaRPr lang="en-GB" sz="900" dirty="0">
              <a:solidFill>
                <a:schemeClr val="tx1"/>
              </a:solidFill>
              <a:latin typeface="Arial" panose="020B0604020202020204" pitchFamily="34" charset="0"/>
              <a:cs typeface="Arial" panose="020B0604020202020204" pitchFamily="34" charset="0"/>
            </a:endParaRPr>
          </a:p>
          <a:p>
            <a:r>
              <a:rPr lang="en-GB" sz="900" dirty="0">
                <a:solidFill>
                  <a:schemeClr val="tx1"/>
                </a:solidFill>
                <a:latin typeface="Arial" panose="020B0604020202020204" pitchFamily="34" charset="0"/>
                <a:cs typeface="Arial" panose="020B0604020202020204" pitchFamily="34" charset="0"/>
              </a:rPr>
              <a:t>Cottrell (2019) also demonstrates ways to support these processes, such as using Google Scholar, using University reading lists and library for additional sources such as journals </a:t>
            </a:r>
            <a:r>
              <a:rPr lang="en-GB" sz="900" dirty="0">
                <a:latin typeface="Arial" panose="020B0604020202020204" pitchFamily="34" charset="0"/>
                <a:cs typeface="Arial" panose="020B0604020202020204" pitchFamily="34" charset="0"/>
              </a:rPr>
              <a:t>and articles. Cottrell (2019)</a:t>
            </a:r>
            <a:r>
              <a:rPr lang="en-GB" sz="900" dirty="0">
                <a:solidFill>
                  <a:schemeClr val="tx1"/>
                </a:solidFill>
                <a:latin typeface="Arial" panose="020B0604020202020204" pitchFamily="34" charset="0"/>
                <a:cs typeface="Arial" panose="020B0604020202020204" pitchFamily="34" charset="0"/>
              </a:rPr>
              <a:t> also demonstrates  ways in which you can condense the work you find to make it more manageable. </a:t>
            </a:r>
          </a:p>
          <a:p>
            <a:endParaRPr lang="en-GB" sz="900" dirty="0">
              <a:latin typeface="Arial" panose="020B0604020202020204" pitchFamily="34" charset="0"/>
              <a:cs typeface="Arial" panose="020B0604020202020204" pitchFamily="34" charset="0"/>
            </a:endParaRPr>
          </a:p>
          <a:p>
            <a:endParaRPr lang="en-GB" sz="900" dirty="0">
              <a:solidFill>
                <a:schemeClr val="tx1"/>
              </a:solidFill>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Source: </a:t>
            </a:r>
            <a:r>
              <a:rPr lang="en-GB" sz="900" dirty="0" err="1">
                <a:latin typeface="Arial" panose="020B0604020202020204" pitchFamily="34" charset="0"/>
                <a:cs typeface="Arial" panose="020B0604020202020204" pitchFamily="34" charset="0"/>
              </a:rPr>
              <a:t>Pbc</a:t>
            </a:r>
            <a:r>
              <a:rPr lang="en-GB" sz="900" dirty="0">
                <a:latin typeface="Arial" panose="020B0604020202020204" pitchFamily="34" charset="0"/>
                <a:cs typeface="Arial" panose="020B0604020202020204" pitchFamily="34" charset="0"/>
              </a:rPr>
              <a:t> Publications </a:t>
            </a:r>
          </a:p>
          <a:p>
            <a:r>
              <a:rPr lang="en-GB" sz="900" dirty="0">
                <a:solidFill>
                  <a:schemeClr val="tx1"/>
                </a:solidFill>
                <a:latin typeface="Arial" panose="020B0604020202020204" pitchFamily="34" charset="0"/>
                <a:cs typeface="Arial" panose="020B0604020202020204" pitchFamily="34" charset="0"/>
              </a:rPr>
              <a:t>(202</a:t>
            </a:r>
            <a:r>
              <a:rPr lang="en-GB" sz="900" dirty="0">
                <a:latin typeface="Arial" panose="020B0604020202020204" pitchFamily="34" charset="0"/>
                <a:cs typeface="Arial" panose="020B0604020202020204" pitchFamily="34" charset="0"/>
              </a:rPr>
              <a:t>2) Google search</a:t>
            </a:r>
            <a:endParaRPr lang="en-GB" sz="900" dirty="0">
              <a:solidFill>
                <a:schemeClr val="tx1"/>
              </a:solidFill>
              <a:latin typeface="Arial" panose="020B0604020202020204" pitchFamily="34" charset="0"/>
              <a:cs typeface="Arial" panose="020B0604020202020204" pitchFamily="34" charset="0"/>
            </a:endParaRPr>
          </a:p>
          <a:p>
            <a:endParaRPr lang="en-GB" sz="900" dirty="0">
              <a:solidFill>
                <a:schemeClr val="tx1"/>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BBCD86E5-BF7D-8F61-4EA0-9B77166C642D}"/>
              </a:ext>
            </a:extLst>
          </p:cNvPr>
          <p:cNvSpPr txBox="1"/>
          <p:nvPr/>
        </p:nvSpPr>
        <p:spPr>
          <a:xfrm>
            <a:off x="4292955" y="5056833"/>
            <a:ext cx="4101943" cy="1754326"/>
          </a:xfrm>
          <a:prstGeom prst="rect">
            <a:avLst/>
          </a:prstGeom>
          <a:noFill/>
        </p:spPr>
        <p:txBody>
          <a:bodyPr wrap="square" rtlCol="0">
            <a:spAutoFit/>
          </a:bodyPr>
          <a:lstStyle/>
          <a:p>
            <a:r>
              <a:rPr lang="en-GB" sz="900" b="1" u="sng" dirty="0">
                <a:latin typeface="Arial" panose="020B0604020202020204" pitchFamily="34" charset="0"/>
                <a:cs typeface="Arial" panose="020B0604020202020204" pitchFamily="34" charset="0"/>
              </a:rPr>
              <a:t>Conclusion</a:t>
            </a:r>
          </a:p>
          <a:p>
            <a:r>
              <a:rPr lang="en-GB" sz="900" dirty="0">
                <a:latin typeface="Arial" panose="020B0604020202020204" pitchFamily="34" charset="0"/>
                <a:cs typeface="Arial" panose="020B0604020202020204" pitchFamily="34" charset="0"/>
              </a:rPr>
              <a:t>To conclude to become a critical thinker you have to gain a variety of new skills to assist in your learning, The skills that have been discussed in this poster will enable students to understand the importance of finding reliable sources of information and to critically assess them for currency, relevancy, authority, accuracy and purpose. (</a:t>
            </a:r>
            <a:r>
              <a:rPr lang="en-GB" sz="900" dirty="0" err="1">
                <a:latin typeface="Arial" panose="020B0604020202020204" pitchFamily="34" charset="0"/>
                <a:cs typeface="Arial" panose="020B0604020202020204" pitchFamily="34" charset="0"/>
              </a:rPr>
              <a:t>Scribbr</a:t>
            </a:r>
            <a:r>
              <a:rPr lang="en-GB" sz="900" dirty="0">
                <a:latin typeface="Arial" panose="020B0604020202020204" pitchFamily="34" charset="0"/>
                <a:cs typeface="Arial" panose="020B0604020202020204" pitchFamily="34" charset="0"/>
              </a:rPr>
              <a:t> 2022). Students will also need to develop their note taking skills to ensure that they are noting relevant information which is needed for each assignment they undertake and lastly students will need to learn how to manage their time effectively, so that they are not rushing to complete work and ensuring that they have time for other areas of their lives too. </a:t>
            </a:r>
          </a:p>
          <a:p>
            <a:endParaRPr lang="en-GB" sz="900" dirty="0">
              <a:latin typeface="Arial" panose="020B0604020202020204" pitchFamily="34" charset="0"/>
              <a:cs typeface="Arial" panose="020B0604020202020204" pitchFamily="34" charset="0"/>
            </a:endParaRPr>
          </a:p>
        </p:txBody>
      </p:sp>
      <p:pic>
        <p:nvPicPr>
          <p:cNvPr id="1026" name="Picture 2" descr="The 6 Principles of Effective Time Management - Revolution Learning and  Development Ltd">
            <a:extLst>
              <a:ext uri="{FF2B5EF4-FFF2-40B4-BE49-F238E27FC236}">
                <a16:creationId xmlns:a16="http://schemas.microsoft.com/office/drawing/2014/main" id="{EB7FC252-7C1B-F7FD-0750-CCC54D4A27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7327" y="5286653"/>
            <a:ext cx="1896029" cy="106177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F3D554B-4A6C-E0BE-CF34-CFC55E09D924}"/>
              </a:ext>
            </a:extLst>
          </p:cNvPr>
          <p:cNvSpPr txBox="1"/>
          <p:nvPr/>
        </p:nvSpPr>
        <p:spPr>
          <a:xfrm>
            <a:off x="4413264" y="1571348"/>
            <a:ext cx="3851846" cy="2723823"/>
          </a:xfrm>
          <a:prstGeom prst="rect">
            <a:avLst/>
          </a:prstGeom>
          <a:noFill/>
        </p:spPr>
        <p:txBody>
          <a:bodyPr wrap="square" rtlCol="0">
            <a:spAutoFit/>
          </a:bodyPr>
          <a:lstStyle/>
          <a:p>
            <a:r>
              <a:rPr lang="en-US" sz="900" b="1" u="sng" dirty="0">
                <a:solidFill>
                  <a:schemeClr val="tx1"/>
                </a:solidFill>
                <a:latin typeface="Arial" panose="020B0604020202020204" pitchFamily="34" charset="0"/>
                <a:cs typeface="Arial" panose="020B0604020202020204" pitchFamily="34" charset="0"/>
              </a:rPr>
              <a:t>Note taking</a:t>
            </a:r>
          </a:p>
          <a:p>
            <a:r>
              <a:rPr lang="en-US" sz="900" dirty="0">
                <a:solidFill>
                  <a:schemeClr val="tx1"/>
                </a:solidFill>
                <a:latin typeface="Arial" panose="020B0604020202020204" pitchFamily="34" charset="0"/>
                <a:cs typeface="Arial" panose="020B0604020202020204" pitchFamily="34" charset="0"/>
              </a:rPr>
              <a:t>It is often said that students in Higher Education will need to acquire several different skills to develop within their </a:t>
            </a:r>
            <a:r>
              <a:rPr lang="en-US" sz="900" dirty="0">
                <a:latin typeface="Arial" panose="020B0604020202020204" pitchFamily="34" charset="0"/>
                <a:cs typeface="Arial" panose="020B0604020202020204" pitchFamily="34" charset="0"/>
              </a:rPr>
              <a:t>academic studies</a:t>
            </a:r>
            <a:r>
              <a:rPr lang="en-US" sz="900" dirty="0">
                <a:solidFill>
                  <a:schemeClr val="tx1"/>
                </a:solidFill>
                <a:latin typeface="Arial" panose="020B0604020202020204" pitchFamily="34" charset="0"/>
                <a:cs typeface="Arial" panose="020B0604020202020204" pitchFamily="34" charset="0"/>
              </a:rPr>
              <a:t> one of these is note taking. </a:t>
            </a:r>
          </a:p>
          <a:p>
            <a:r>
              <a:rPr lang="en-US" sz="900" b="1" u="sng" dirty="0">
                <a:solidFill>
                  <a:schemeClr val="tx1"/>
                </a:solidFill>
                <a:latin typeface="Arial" panose="020B0604020202020204" pitchFamily="34" charset="0"/>
                <a:cs typeface="Arial" panose="020B0604020202020204" pitchFamily="34" charset="0"/>
              </a:rPr>
              <a:t> </a:t>
            </a:r>
          </a:p>
          <a:p>
            <a:r>
              <a:rPr lang="en-US" sz="900" dirty="0">
                <a:solidFill>
                  <a:schemeClr val="tx1"/>
                </a:solidFill>
                <a:latin typeface="Arial" panose="020B0604020202020204" pitchFamily="34" charset="0"/>
                <a:cs typeface="Arial" panose="020B0604020202020204" pitchFamily="34" charset="0"/>
              </a:rPr>
              <a:t>Godfrey (2018) believes that for you to understand the information that you are reading a practical approach to note taking is essential. Godfrey (2018) suggests five tips for note taking which aids the readers understanding and note taking skills. These are making notes that are relevant to your research, referencing as you go along, making logs of when you copy words or use your own, making your notes useful and finally reviewing what notes you have and questioning the relevance. </a:t>
            </a:r>
          </a:p>
          <a:p>
            <a:endParaRPr lang="en-US" sz="900" dirty="0">
              <a:solidFill>
                <a:schemeClr val="tx1"/>
              </a:solidFill>
              <a:latin typeface="Arial" panose="020B0604020202020204" pitchFamily="34" charset="0"/>
              <a:cs typeface="Arial" panose="020B0604020202020204" pitchFamily="34" charset="0"/>
            </a:endParaRPr>
          </a:p>
          <a:p>
            <a:r>
              <a:rPr lang="en-US" sz="900" dirty="0">
                <a:solidFill>
                  <a:schemeClr val="tx1"/>
                </a:solidFill>
                <a:latin typeface="Arial" panose="020B0604020202020204" pitchFamily="34" charset="0"/>
                <a:cs typeface="Arial" panose="020B0604020202020204" pitchFamily="34" charset="0"/>
              </a:rPr>
              <a:t>In addition, Cottrell (2019) has examples of how to take effective notes during research such as leaving space in notes to allow for further information, using sticky notes with key points that you want to add into your work, keeping one set of notes and using abbreviations. All these examples will help students develop an understanding of the information that they have read and collated. </a:t>
            </a:r>
          </a:p>
        </p:txBody>
      </p:sp>
      <p:pic>
        <p:nvPicPr>
          <p:cNvPr id="1028" name="Picture 4" descr="Critical Thinking diagram which lists the skills: Clarify, Question, Identify, Analyse, Evaluate, and Create">
            <a:extLst>
              <a:ext uri="{FF2B5EF4-FFF2-40B4-BE49-F238E27FC236}">
                <a16:creationId xmlns:a16="http://schemas.microsoft.com/office/drawing/2014/main" id="{18F1EC24-AE21-960B-88DB-80A3344FCA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4189" y="2065977"/>
            <a:ext cx="2023922" cy="114428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Image result for researching and information videos">
            <a:extLst>
              <a:ext uri="{FF2B5EF4-FFF2-40B4-BE49-F238E27FC236}">
                <a16:creationId xmlns:a16="http://schemas.microsoft.com/office/drawing/2014/main" id="{80BFCE7B-6EFC-A036-973C-805CBC6C58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4312" y="5797118"/>
            <a:ext cx="2121762" cy="850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2676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A5838-758D-1E1A-940D-AF1509AA9B0A}"/>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Reference List</a:t>
            </a:r>
          </a:p>
        </p:txBody>
      </p:sp>
      <p:sp>
        <p:nvSpPr>
          <p:cNvPr id="3" name="Content Placeholder 2">
            <a:extLst>
              <a:ext uri="{FF2B5EF4-FFF2-40B4-BE49-F238E27FC236}">
                <a16:creationId xmlns:a16="http://schemas.microsoft.com/office/drawing/2014/main" id="{0C9C7939-A5BA-C6CE-12E8-17ABCB496AE2}"/>
              </a:ext>
            </a:extLst>
          </p:cNvPr>
          <p:cNvSpPr>
            <a:spLocks noGrp="1"/>
          </p:cNvSpPr>
          <p:nvPr>
            <p:ph idx="1"/>
          </p:nvPr>
        </p:nvSpPr>
        <p:spPr>
          <a:xfrm>
            <a:off x="838200" y="1816747"/>
            <a:ext cx="10515600" cy="4351338"/>
          </a:xfrm>
        </p:spPr>
        <p:txBody>
          <a:bodyPr>
            <a:normAutofit fontScale="92500" lnSpcReduction="20000"/>
          </a:bodyPr>
          <a:lstStyle/>
          <a:p>
            <a:pPr marL="0" indent="0">
              <a:lnSpc>
                <a:spcPct val="150000"/>
              </a:lnSpc>
              <a:buNone/>
            </a:pPr>
            <a:r>
              <a:rPr lang="en-US" sz="1000" dirty="0">
                <a:latin typeface="Arial" panose="020B0604020202020204" pitchFamily="34" charset="0"/>
                <a:cs typeface="Arial" panose="020B0604020202020204" pitchFamily="34" charset="0"/>
              </a:rPr>
              <a:t>Cottrell, S (2017) </a:t>
            </a:r>
            <a:r>
              <a:rPr lang="en-US" sz="1000" i="1" dirty="0">
                <a:latin typeface="Arial" panose="020B0604020202020204" pitchFamily="34" charset="0"/>
                <a:cs typeface="Arial" panose="020B0604020202020204" pitchFamily="34" charset="0"/>
              </a:rPr>
              <a:t>Critical Thinking Skills : Effective analysis, argument and reflection.</a:t>
            </a:r>
            <a:r>
              <a:rPr lang="en-US" sz="1000" dirty="0">
                <a:latin typeface="Arial" panose="020B0604020202020204" pitchFamily="34" charset="0"/>
                <a:cs typeface="Arial" panose="020B0604020202020204" pitchFamily="34" charset="0"/>
              </a:rPr>
              <a:t> 3</a:t>
            </a:r>
            <a:r>
              <a:rPr lang="en-US" sz="1000" baseline="30000" dirty="0">
                <a:latin typeface="Arial" panose="020B0604020202020204" pitchFamily="34" charset="0"/>
                <a:cs typeface="Arial" panose="020B0604020202020204" pitchFamily="34" charset="0"/>
              </a:rPr>
              <a:t>rd</a:t>
            </a:r>
            <a:r>
              <a:rPr lang="en-US" sz="1000" dirty="0">
                <a:latin typeface="Arial" panose="020B0604020202020204" pitchFamily="34" charset="0"/>
                <a:cs typeface="Arial" panose="020B0604020202020204" pitchFamily="34" charset="0"/>
              </a:rPr>
              <a:t> </a:t>
            </a:r>
            <a:r>
              <a:rPr lang="en-US" sz="1000" dirty="0" err="1">
                <a:latin typeface="Arial" panose="020B0604020202020204" pitchFamily="34" charset="0"/>
                <a:cs typeface="Arial" panose="020B0604020202020204" pitchFamily="34" charset="0"/>
              </a:rPr>
              <a:t>edn</a:t>
            </a:r>
            <a:r>
              <a:rPr lang="en-US" sz="1000" dirty="0">
                <a:latin typeface="Arial" panose="020B0604020202020204" pitchFamily="34" charset="0"/>
                <a:cs typeface="Arial" panose="020B0604020202020204" pitchFamily="34" charset="0"/>
              </a:rPr>
              <a:t>. London: Palgrave.</a:t>
            </a:r>
          </a:p>
          <a:p>
            <a:pPr marL="0" indent="0">
              <a:lnSpc>
                <a:spcPct val="150000"/>
              </a:lnSpc>
              <a:buNone/>
            </a:pPr>
            <a:r>
              <a:rPr lang="en-US" sz="1000" dirty="0">
                <a:latin typeface="Arial" panose="020B0604020202020204" pitchFamily="34" charset="0"/>
                <a:cs typeface="Arial" panose="020B0604020202020204" pitchFamily="34" charset="0"/>
              </a:rPr>
              <a:t>Cottrell, S. (2019) </a:t>
            </a:r>
            <a:r>
              <a:rPr lang="en-US" sz="1000" i="1" dirty="0">
                <a:latin typeface="Arial" panose="020B0604020202020204" pitchFamily="34" charset="0"/>
                <a:cs typeface="Arial" panose="020B0604020202020204" pitchFamily="34" charset="0"/>
              </a:rPr>
              <a:t>The Study Skills Handbook.</a:t>
            </a:r>
            <a:r>
              <a:rPr lang="en-US" sz="1000" dirty="0">
                <a:latin typeface="Arial" panose="020B0604020202020204" pitchFamily="34" charset="0"/>
                <a:cs typeface="Arial" panose="020B0604020202020204" pitchFamily="34" charset="0"/>
              </a:rPr>
              <a:t> 5</a:t>
            </a:r>
            <a:r>
              <a:rPr lang="en-US" sz="1000" baseline="30000" dirty="0">
                <a:latin typeface="Arial" panose="020B0604020202020204" pitchFamily="34" charset="0"/>
                <a:cs typeface="Arial" panose="020B0604020202020204" pitchFamily="34" charset="0"/>
              </a:rPr>
              <a:t>th</a:t>
            </a:r>
            <a:r>
              <a:rPr lang="en-US" sz="1000" dirty="0">
                <a:latin typeface="Arial" panose="020B0604020202020204" pitchFamily="34" charset="0"/>
                <a:cs typeface="Arial" panose="020B0604020202020204" pitchFamily="34" charset="0"/>
              </a:rPr>
              <a:t> </a:t>
            </a:r>
            <a:r>
              <a:rPr lang="en-US" sz="1000" dirty="0" err="1">
                <a:latin typeface="Arial" panose="020B0604020202020204" pitchFamily="34" charset="0"/>
                <a:cs typeface="Arial" panose="020B0604020202020204" pitchFamily="34" charset="0"/>
              </a:rPr>
              <a:t>edn</a:t>
            </a:r>
            <a:r>
              <a:rPr lang="en-US" sz="1000" dirty="0">
                <a:latin typeface="Arial" panose="020B0604020202020204" pitchFamily="34" charset="0"/>
                <a:cs typeface="Arial" panose="020B0604020202020204" pitchFamily="34" charset="0"/>
              </a:rPr>
              <a:t>. London: Red Glo be Press.</a:t>
            </a:r>
          </a:p>
          <a:p>
            <a:pPr marL="0" indent="0">
              <a:lnSpc>
                <a:spcPct val="150000"/>
              </a:lnSpc>
              <a:buNone/>
            </a:pPr>
            <a:r>
              <a:rPr lang="en-GB" sz="1000" dirty="0">
                <a:latin typeface="Arial" panose="020B0604020202020204" pitchFamily="34" charset="0"/>
                <a:cs typeface="Arial" panose="020B0604020202020204" pitchFamily="34" charset="0"/>
              </a:rPr>
              <a:t>Eales-Reynolds, L.J.et al. (2013) </a:t>
            </a:r>
            <a:r>
              <a:rPr lang="en-GB" sz="1000" i="1" dirty="0">
                <a:latin typeface="Arial" panose="020B0604020202020204" pitchFamily="34" charset="0"/>
                <a:cs typeface="Arial" panose="020B0604020202020204" pitchFamily="34" charset="0"/>
              </a:rPr>
              <a:t>Critical Thinking skills for education students. </a:t>
            </a:r>
            <a:r>
              <a:rPr lang="en-GB" sz="1000" dirty="0">
                <a:latin typeface="Arial" panose="020B0604020202020204" pitchFamily="34" charset="0"/>
                <a:cs typeface="Arial" panose="020B0604020202020204" pitchFamily="34" charset="0"/>
              </a:rPr>
              <a:t>2</a:t>
            </a:r>
            <a:r>
              <a:rPr lang="en-GB" sz="1000" baseline="30000" dirty="0">
                <a:latin typeface="Arial" panose="020B0604020202020204" pitchFamily="34" charset="0"/>
                <a:cs typeface="Arial" panose="020B0604020202020204" pitchFamily="34" charset="0"/>
              </a:rPr>
              <a:t>nd</a:t>
            </a:r>
            <a:r>
              <a:rPr lang="en-GB" sz="1000" dirty="0">
                <a:latin typeface="Arial" panose="020B0604020202020204" pitchFamily="34" charset="0"/>
                <a:cs typeface="Arial" panose="020B0604020202020204" pitchFamily="34" charset="0"/>
              </a:rPr>
              <a:t> </a:t>
            </a:r>
            <a:r>
              <a:rPr lang="en-GB" sz="1000" dirty="0" err="1">
                <a:latin typeface="Arial" panose="020B0604020202020204" pitchFamily="34" charset="0"/>
                <a:cs typeface="Arial" panose="020B0604020202020204" pitchFamily="34" charset="0"/>
              </a:rPr>
              <a:t>edn</a:t>
            </a:r>
            <a:r>
              <a:rPr lang="en-GB" sz="1000" i="1" dirty="0">
                <a:latin typeface="Arial" panose="020B0604020202020204" pitchFamily="34" charset="0"/>
                <a:cs typeface="Arial" panose="020B0604020202020204" pitchFamily="34" charset="0"/>
              </a:rPr>
              <a:t>.</a:t>
            </a:r>
            <a:r>
              <a:rPr lang="en-GB" sz="1000" dirty="0">
                <a:latin typeface="Arial" panose="020B0604020202020204" pitchFamily="34" charset="0"/>
                <a:cs typeface="Arial" panose="020B0604020202020204" pitchFamily="34" charset="0"/>
              </a:rPr>
              <a:t> London: SAGE Publications Ltd.</a:t>
            </a:r>
            <a:endParaRPr lang="en-US" sz="1000" dirty="0">
              <a:latin typeface="Arial" panose="020B0604020202020204" pitchFamily="34" charset="0"/>
              <a:cs typeface="Arial" panose="020B0604020202020204" pitchFamily="34" charset="0"/>
            </a:endParaRPr>
          </a:p>
          <a:p>
            <a:pPr marL="0" indent="0">
              <a:lnSpc>
                <a:spcPct val="150000"/>
              </a:lnSpc>
              <a:buNone/>
            </a:pPr>
            <a:r>
              <a:rPr lang="en-US" sz="1000" dirty="0">
                <a:latin typeface="Arial" panose="020B0604020202020204" pitchFamily="34" charset="0"/>
                <a:cs typeface="Arial" panose="020B0604020202020204" pitchFamily="34" charset="0"/>
              </a:rPr>
              <a:t>Forsyth, P. (2013) </a:t>
            </a:r>
            <a:r>
              <a:rPr lang="en-US" sz="1000" i="1" dirty="0">
                <a:latin typeface="Arial" panose="020B0604020202020204" pitchFamily="34" charset="0"/>
                <a:cs typeface="Arial" panose="020B0604020202020204" pitchFamily="34" charset="0"/>
              </a:rPr>
              <a:t>Successful time management. </a:t>
            </a:r>
            <a:r>
              <a:rPr lang="en-US" sz="1000" dirty="0">
                <a:latin typeface="Arial" panose="020B0604020202020204" pitchFamily="34" charset="0"/>
                <a:cs typeface="Arial" panose="020B0604020202020204" pitchFamily="34" charset="0"/>
              </a:rPr>
              <a:t> 3</a:t>
            </a:r>
            <a:r>
              <a:rPr lang="en-US" sz="1000" baseline="30000" dirty="0">
                <a:latin typeface="Arial" panose="020B0604020202020204" pitchFamily="34" charset="0"/>
                <a:cs typeface="Arial" panose="020B0604020202020204" pitchFamily="34" charset="0"/>
              </a:rPr>
              <a:t>rd</a:t>
            </a:r>
            <a:r>
              <a:rPr lang="en-US" sz="1000" dirty="0">
                <a:latin typeface="Arial" panose="020B0604020202020204" pitchFamily="34" charset="0"/>
                <a:cs typeface="Arial" panose="020B0604020202020204" pitchFamily="34" charset="0"/>
              </a:rPr>
              <a:t> </a:t>
            </a:r>
            <a:r>
              <a:rPr lang="en-US" sz="1000" dirty="0" err="1">
                <a:latin typeface="Arial" panose="020B0604020202020204" pitchFamily="34" charset="0"/>
                <a:cs typeface="Arial" panose="020B0604020202020204" pitchFamily="34" charset="0"/>
              </a:rPr>
              <a:t>edn</a:t>
            </a:r>
            <a:r>
              <a:rPr lang="en-US" sz="1000" dirty="0">
                <a:latin typeface="Arial" panose="020B0604020202020204" pitchFamily="34" charset="0"/>
                <a:cs typeface="Arial" panose="020B0604020202020204" pitchFamily="34" charset="0"/>
              </a:rPr>
              <a:t>. London: Kogan Page Ltd.</a:t>
            </a:r>
          </a:p>
          <a:p>
            <a:pPr marL="0" indent="0">
              <a:lnSpc>
                <a:spcPct val="150000"/>
              </a:lnSpc>
              <a:buNone/>
            </a:pPr>
            <a:r>
              <a:rPr lang="en-US" sz="1000" dirty="0" err="1">
                <a:latin typeface="Arial" panose="020B0604020202020204" pitchFamily="34" charset="0"/>
                <a:cs typeface="Arial" panose="020B0604020202020204" pitchFamily="34" charset="0"/>
              </a:rPr>
              <a:t>Greedham</a:t>
            </a:r>
            <a:r>
              <a:rPr lang="en-US" sz="1000" dirty="0">
                <a:latin typeface="Arial" panose="020B0604020202020204" pitchFamily="34" charset="0"/>
                <a:cs typeface="Arial" panose="020B0604020202020204" pitchFamily="34" charset="0"/>
              </a:rPr>
              <a:t>, B. (2018) </a:t>
            </a:r>
            <a:r>
              <a:rPr lang="en-US" sz="1000" i="1" dirty="0">
                <a:latin typeface="Arial" panose="020B0604020202020204" pitchFamily="34" charset="0"/>
                <a:cs typeface="Arial" panose="020B0604020202020204" pitchFamily="34" charset="0"/>
              </a:rPr>
              <a:t>How to write better essays. 4</a:t>
            </a:r>
            <a:r>
              <a:rPr lang="en-US" sz="1000" i="1" baseline="30000" dirty="0">
                <a:latin typeface="Arial" panose="020B0604020202020204" pitchFamily="34" charset="0"/>
                <a:cs typeface="Arial" panose="020B0604020202020204" pitchFamily="34" charset="0"/>
              </a:rPr>
              <a:t>th</a:t>
            </a:r>
            <a:r>
              <a:rPr lang="en-US" sz="1000" i="1" dirty="0">
                <a:latin typeface="Arial" panose="020B0604020202020204" pitchFamily="34" charset="0"/>
                <a:cs typeface="Arial" panose="020B0604020202020204" pitchFamily="34" charset="0"/>
              </a:rPr>
              <a:t> </a:t>
            </a:r>
            <a:r>
              <a:rPr lang="en-US" sz="1000" i="1" dirty="0" err="1">
                <a:latin typeface="Arial" panose="020B0604020202020204" pitchFamily="34" charset="0"/>
                <a:cs typeface="Arial" panose="020B0604020202020204" pitchFamily="34" charset="0"/>
              </a:rPr>
              <a:t>edn</a:t>
            </a:r>
            <a:r>
              <a:rPr lang="en-US" sz="1000" i="1"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London: Palgrave</a:t>
            </a:r>
          </a:p>
          <a:p>
            <a:pPr marL="0" indent="0">
              <a:lnSpc>
                <a:spcPct val="150000"/>
              </a:lnSpc>
              <a:buNone/>
            </a:pPr>
            <a:r>
              <a:rPr lang="en-US" sz="1000" dirty="0">
                <a:latin typeface="Arial" panose="020B0604020202020204" pitchFamily="34" charset="0"/>
                <a:cs typeface="Arial" panose="020B0604020202020204" pitchFamily="34" charset="0"/>
              </a:rPr>
              <a:t>Godfrey, J. (2018) </a:t>
            </a:r>
            <a:r>
              <a:rPr lang="en-US" sz="1000" i="1" dirty="0">
                <a:latin typeface="Arial" panose="020B0604020202020204" pitchFamily="34" charset="0"/>
                <a:cs typeface="Arial" panose="020B0604020202020204" pitchFamily="34" charset="0"/>
              </a:rPr>
              <a:t>How to use your reading in your essays.</a:t>
            </a:r>
            <a:r>
              <a:rPr lang="en-US" sz="1000" dirty="0">
                <a:latin typeface="Arial" panose="020B0604020202020204" pitchFamily="34" charset="0"/>
                <a:cs typeface="Arial" panose="020B0604020202020204" pitchFamily="34" charset="0"/>
              </a:rPr>
              <a:t> 3</a:t>
            </a:r>
            <a:r>
              <a:rPr lang="en-US" sz="1000" baseline="30000" dirty="0">
                <a:latin typeface="Arial" panose="020B0604020202020204" pitchFamily="34" charset="0"/>
                <a:cs typeface="Arial" panose="020B0604020202020204" pitchFamily="34" charset="0"/>
              </a:rPr>
              <a:t>rd</a:t>
            </a:r>
            <a:r>
              <a:rPr lang="en-US" sz="1000" dirty="0">
                <a:latin typeface="Arial" panose="020B0604020202020204" pitchFamily="34" charset="0"/>
                <a:cs typeface="Arial" panose="020B0604020202020204" pitchFamily="34" charset="0"/>
              </a:rPr>
              <a:t> </a:t>
            </a:r>
            <a:r>
              <a:rPr lang="en-US" sz="1000" dirty="0" err="1">
                <a:latin typeface="Arial" panose="020B0604020202020204" pitchFamily="34" charset="0"/>
                <a:cs typeface="Arial" panose="020B0604020202020204" pitchFamily="34" charset="0"/>
              </a:rPr>
              <a:t>edn</a:t>
            </a:r>
            <a:r>
              <a:rPr lang="en-US" sz="1000" dirty="0">
                <a:latin typeface="Arial" panose="020B0604020202020204" pitchFamily="34" charset="0"/>
                <a:cs typeface="Arial" panose="020B0604020202020204" pitchFamily="34" charset="0"/>
              </a:rPr>
              <a:t>. London: Palgrave.</a:t>
            </a:r>
          </a:p>
          <a:p>
            <a:pPr marL="0" indent="0">
              <a:lnSpc>
                <a:spcPct val="150000"/>
              </a:lnSpc>
              <a:buNone/>
            </a:pPr>
            <a:r>
              <a:rPr lang="en-US" sz="1000" dirty="0">
                <a:latin typeface="Arial" panose="020B0604020202020204" pitchFamily="34" charset="0"/>
                <a:cs typeface="Arial" panose="020B0604020202020204" pitchFamily="34" charset="0"/>
              </a:rPr>
              <a:t>Levin, P. (2007) </a:t>
            </a:r>
            <a:r>
              <a:rPr lang="en-US" sz="1000" i="1" dirty="0">
                <a:latin typeface="Arial" panose="020B0604020202020204" pitchFamily="34" charset="0"/>
                <a:cs typeface="Arial" panose="020B0604020202020204" pitchFamily="34" charset="0"/>
              </a:rPr>
              <a:t>Skillful time management.</a:t>
            </a:r>
            <a:r>
              <a:rPr lang="en-US" sz="1000" dirty="0">
                <a:latin typeface="Arial" panose="020B0604020202020204" pitchFamily="34" charset="0"/>
                <a:cs typeface="Arial" panose="020B0604020202020204" pitchFamily="34" charset="0"/>
              </a:rPr>
              <a:t> 1</a:t>
            </a:r>
            <a:r>
              <a:rPr lang="en-US" sz="1000" baseline="30000" dirty="0">
                <a:latin typeface="Arial" panose="020B0604020202020204" pitchFamily="34" charset="0"/>
                <a:cs typeface="Arial" panose="020B0604020202020204" pitchFamily="34" charset="0"/>
              </a:rPr>
              <a:t>st</a:t>
            </a:r>
            <a:r>
              <a:rPr lang="en-US" sz="1000" dirty="0">
                <a:latin typeface="Arial" panose="020B0604020202020204" pitchFamily="34" charset="0"/>
                <a:cs typeface="Arial" panose="020B0604020202020204" pitchFamily="34" charset="0"/>
              </a:rPr>
              <a:t> </a:t>
            </a:r>
            <a:r>
              <a:rPr lang="en-US" sz="1000" dirty="0" err="1">
                <a:latin typeface="Arial" panose="020B0604020202020204" pitchFamily="34" charset="0"/>
                <a:cs typeface="Arial" panose="020B0604020202020204" pitchFamily="34" charset="0"/>
              </a:rPr>
              <a:t>edn</a:t>
            </a:r>
            <a:r>
              <a:rPr lang="en-US" sz="1000" dirty="0">
                <a:latin typeface="Arial" panose="020B0604020202020204" pitchFamily="34" charset="0"/>
                <a:cs typeface="Arial" panose="020B0604020202020204" pitchFamily="34" charset="0"/>
              </a:rPr>
              <a:t>. Berkshire: Bell and Bain Ltd Glasgow.</a:t>
            </a:r>
          </a:p>
          <a:p>
            <a:pPr marL="0" indent="0">
              <a:lnSpc>
                <a:spcPct val="150000"/>
              </a:lnSpc>
              <a:buNone/>
            </a:pPr>
            <a:r>
              <a:rPr lang="en-US" sz="1000" dirty="0" err="1">
                <a:latin typeface="Arial" panose="020B0604020202020204" pitchFamily="34" charset="0"/>
                <a:cs typeface="Arial" panose="020B0604020202020204" pitchFamily="34" charset="0"/>
              </a:rPr>
              <a:t>MindSkills</a:t>
            </a:r>
            <a:r>
              <a:rPr lang="en-US" sz="1000" dirty="0">
                <a:latin typeface="Arial" panose="020B0604020202020204" pitchFamily="34" charset="0"/>
                <a:cs typeface="Arial" panose="020B0604020202020204" pitchFamily="34" charset="0"/>
              </a:rPr>
              <a:t> (2022) </a:t>
            </a:r>
            <a:r>
              <a:rPr lang="en-US" sz="1000" i="1" dirty="0">
                <a:latin typeface="Arial" panose="020B0604020202020204" pitchFamily="34" charset="0"/>
                <a:cs typeface="Arial" panose="020B0604020202020204" pitchFamily="34" charset="0"/>
              </a:rPr>
              <a:t>What is time management?</a:t>
            </a:r>
            <a:r>
              <a:rPr lang="en-US" sz="1000" dirty="0">
                <a:latin typeface="Arial" panose="020B0604020202020204" pitchFamily="34" charset="0"/>
                <a:cs typeface="Arial" panose="020B0604020202020204" pitchFamily="34" charset="0"/>
              </a:rPr>
              <a:t>. Available at: </a:t>
            </a:r>
            <a:r>
              <a:rPr lang="en-US" sz="1000" dirty="0">
                <a:latin typeface="Arial" panose="020B0604020202020204" pitchFamily="34" charset="0"/>
                <a:cs typeface="Arial" panose="020B0604020202020204" pitchFamily="34" charset="0"/>
                <a:hlinkClick r:id="rId2"/>
              </a:rPr>
              <a:t>https://www.mindtools.com/pages/article/newHTE_00.htm</a:t>
            </a:r>
            <a:r>
              <a:rPr lang="en-US" sz="1000" dirty="0">
                <a:latin typeface="Arial" panose="020B0604020202020204" pitchFamily="34" charset="0"/>
                <a:cs typeface="Arial" panose="020B0604020202020204" pitchFamily="34" charset="0"/>
              </a:rPr>
              <a:t> (Accessed 19 September 2022)</a:t>
            </a:r>
          </a:p>
          <a:p>
            <a:pPr marL="0" indent="0">
              <a:lnSpc>
                <a:spcPct val="150000"/>
              </a:lnSpc>
              <a:buNone/>
            </a:pPr>
            <a:r>
              <a:rPr lang="en-US" sz="1000" dirty="0" err="1">
                <a:latin typeface="Arial" panose="020B0604020202020204" pitchFamily="34" charset="0"/>
                <a:cs typeface="Arial" panose="020B0604020202020204" pitchFamily="34" charset="0"/>
              </a:rPr>
              <a:t>Pbc</a:t>
            </a:r>
            <a:r>
              <a:rPr lang="en-US" sz="1000" dirty="0">
                <a:latin typeface="Arial" panose="020B0604020202020204" pitchFamily="34" charset="0"/>
                <a:cs typeface="Arial" panose="020B0604020202020204" pitchFamily="34" charset="0"/>
              </a:rPr>
              <a:t> </a:t>
            </a:r>
            <a:r>
              <a:rPr lang="en-US" sz="1000" dirty="0" err="1">
                <a:latin typeface="Arial" panose="020B0604020202020204" pitchFamily="34" charset="0"/>
                <a:cs typeface="Arial" panose="020B0604020202020204" pitchFamily="34" charset="0"/>
              </a:rPr>
              <a:t>publicconsulting</a:t>
            </a:r>
            <a:r>
              <a:rPr lang="en-US" sz="1000" dirty="0">
                <a:latin typeface="Arial" panose="020B0604020202020204" pitchFamily="34" charset="0"/>
                <a:cs typeface="Arial" panose="020B0604020202020204" pitchFamily="34" charset="0"/>
              </a:rPr>
              <a:t> media (no date) </a:t>
            </a:r>
            <a:r>
              <a:rPr lang="en-US" sz="1000" i="1" dirty="0">
                <a:latin typeface="Arial" panose="020B0604020202020204" pitchFamily="34" charset="0"/>
                <a:cs typeface="Arial" panose="020B0604020202020204" pitchFamily="34" charset="0"/>
              </a:rPr>
              <a:t>Publication formats and the information lifecycle. </a:t>
            </a:r>
            <a:r>
              <a:rPr lang="en-US" sz="1000" dirty="0">
                <a:latin typeface="Arial" panose="020B0604020202020204" pitchFamily="34" charset="0"/>
                <a:cs typeface="Arial" panose="020B0604020202020204" pitchFamily="34" charset="0"/>
              </a:rPr>
              <a:t>[Image]. Available at: </a:t>
            </a:r>
            <a:r>
              <a:rPr lang="en-US" sz="1000" dirty="0">
                <a:latin typeface="Arial" panose="020B0604020202020204" pitchFamily="34" charset="0"/>
                <a:cs typeface="Arial" panose="020B0604020202020204" pitchFamily="34" charset="0"/>
                <a:hlinkClick r:id="rId3"/>
              </a:rPr>
              <a:t>https://www.publicconsulting.com/wordpress/choosingsources/chapter/publication-formats-and-the-information-cycle/</a:t>
            </a:r>
            <a:r>
              <a:rPr lang="en-US" sz="1000" dirty="0">
                <a:latin typeface="Arial" panose="020B0604020202020204" pitchFamily="34" charset="0"/>
                <a:cs typeface="Arial" panose="020B0604020202020204" pitchFamily="34" charset="0"/>
              </a:rPr>
              <a:t>  (Accessed 24 September 2022)</a:t>
            </a:r>
            <a:endParaRPr lang="en-US" sz="1000" i="1" dirty="0">
              <a:latin typeface="Arial" panose="020B0604020202020204" pitchFamily="34" charset="0"/>
              <a:cs typeface="Arial" panose="020B0604020202020204" pitchFamily="34" charset="0"/>
            </a:endParaRPr>
          </a:p>
          <a:p>
            <a:pPr marL="0" indent="0">
              <a:lnSpc>
                <a:spcPct val="150000"/>
              </a:lnSpc>
              <a:buNone/>
            </a:pPr>
            <a:r>
              <a:rPr lang="en-US" sz="1000" dirty="0" err="1">
                <a:latin typeface="Arial" panose="020B0604020202020204" pitchFamily="34" charset="0"/>
                <a:cs typeface="Arial" panose="020B0604020202020204" pitchFamily="34" charset="0"/>
              </a:rPr>
              <a:t>Scribbr</a:t>
            </a:r>
            <a:r>
              <a:rPr lang="en-US" sz="1000" dirty="0">
                <a:latin typeface="Arial" panose="020B0604020202020204" pitchFamily="34" charset="0"/>
                <a:cs typeface="Arial" panose="020B0604020202020204" pitchFamily="34" charset="0"/>
              </a:rPr>
              <a:t> (2022) </a:t>
            </a:r>
            <a:r>
              <a:rPr lang="en-US" sz="1000" i="1" dirty="0">
                <a:latin typeface="Arial" panose="020B0604020202020204" pitchFamily="34" charset="0"/>
                <a:cs typeface="Arial" panose="020B0604020202020204" pitchFamily="34" charset="0"/>
              </a:rPr>
              <a:t>Applying the CRAPP Test and Evaluating Sources.</a:t>
            </a:r>
            <a:r>
              <a:rPr lang="en-US" sz="1000" dirty="0">
                <a:latin typeface="Arial" panose="020B0604020202020204" pitchFamily="34" charset="0"/>
                <a:cs typeface="Arial" panose="020B0604020202020204" pitchFamily="34" charset="0"/>
              </a:rPr>
              <a:t> Available at: </a:t>
            </a:r>
            <a:r>
              <a:rPr lang="en-US" sz="1000" dirty="0">
                <a:latin typeface="Arial" panose="020B0604020202020204" pitchFamily="34" charset="0"/>
                <a:cs typeface="Arial" panose="020B0604020202020204" pitchFamily="34" charset="0"/>
                <a:hlinkClick r:id="rId4"/>
              </a:rPr>
              <a:t>https://www.scribbr.com/working-with-sources/craap-test/#:~::text=The%20CRAPP%20%20test</a:t>
            </a:r>
            <a:r>
              <a:rPr lang="en-US" sz="1000" dirty="0">
                <a:latin typeface="Arial" panose="020B0604020202020204" pitchFamily="34" charset="0"/>
                <a:cs typeface="Arial" panose="020B0604020202020204" pitchFamily="34" charset="0"/>
              </a:rPr>
              <a:t>  (Accessed 20 September 22)</a:t>
            </a:r>
          </a:p>
          <a:p>
            <a:pPr marL="0" indent="0">
              <a:lnSpc>
                <a:spcPct val="150000"/>
              </a:lnSpc>
              <a:buNone/>
            </a:pPr>
            <a:r>
              <a:rPr lang="en-US" sz="1000" dirty="0">
                <a:latin typeface="Arial" panose="020B0604020202020204" pitchFamily="34" charset="0"/>
                <a:cs typeface="Arial" panose="020B0604020202020204" pitchFamily="34" charset="0"/>
              </a:rPr>
              <a:t>The 6 principles of effective time management (2022) [Image].  </a:t>
            </a:r>
            <a:r>
              <a:rPr lang="en-US" sz="1000" dirty="0">
                <a:latin typeface="Arial" panose="020B0604020202020204" pitchFamily="34" charset="0"/>
                <a:cs typeface="Arial" panose="020B0604020202020204" pitchFamily="34" charset="0"/>
                <a:hlinkClick r:id="rId5"/>
              </a:rPr>
              <a:t>www.revolutionlearning.co.uk/blog/the-6-principles-of-effective-time-management/</a:t>
            </a:r>
            <a:r>
              <a:rPr lang="en-US" sz="1000" dirty="0">
                <a:latin typeface="Arial" panose="020B0604020202020204" pitchFamily="34" charset="0"/>
                <a:cs typeface="Arial" panose="020B0604020202020204" pitchFamily="34" charset="0"/>
              </a:rPr>
              <a:t> (Accessed 21 September 2022)</a:t>
            </a:r>
          </a:p>
          <a:p>
            <a:pPr marL="0" indent="0">
              <a:lnSpc>
                <a:spcPct val="150000"/>
              </a:lnSpc>
              <a:buNone/>
            </a:pPr>
            <a:r>
              <a:rPr lang="en-US" sz="1000" dirty="0">
                <a:latin typeface="Arial" panose="020B0604020202020204" pitchFamily="34" charset="0"/>
                <a:cs typeface="Arial" panose="020B0604020202020204" pitchFamily="34" charset="0"/>
              </a:rPr>
              <a:t>University of Leeds (2022) </a:t>
            </a:r>
            <a:r>
              <a:rPr lang="en-US" sz="1000" i="1" dirty="0">
                <a:latin typeface="Arial" panose="020B0604020202020204" pitchFamily="34" charset="0"/>
                <a:cs typeface="Arial" panose="020B0604020202020204" pitchFamily="34" charset="0"/>
              </a:rPr>
              <a:t>What is critical thinking?. </a:t>
            </a:r>
            <a:r>
              <a:rPr lang="en-US" sz="1000" dirty="0">
                <a:latin typeface="Arial" panose="020B0604020202020204" pitchFamily="34" charset="0"/>
                <a:cs typeface="Arial" panose="020B0604020202020204" pitchFamily="34" charset="0"/>
              </a:rPr>
              <a:t>Available at:- </a:t>
            </a:r>
            <a:r>
              <a:rPr lang="en-US" sz="1000" dirty="0">
                <a:latin typeface="Arial" panose="020B0604020202020204" pitchFamily="34" charset="0"/>
                <a:cs typeface="Arial" panose="020B0604020202020204" pitchFamily="34" charset="0"/>
                <a:hlinkClick r:id="rId6"/>
              </a:rPr>
              <a:t>https://library.leeds.ac.uk/info/140/academic_skills/105/critical-thinking</a:t>
            </a:r>
            <a:r>
              <a:rPr lang="en-US" sz="1000" dirty="0">
                <a:latin typeface="Arial" panose="020B0604020202020204" pitchFamily="34" charset="0"/>
                <a:cs typeface="Arial" panose="020B0604020202020204" pitchFamily="34" charset="0"/>
              </a:rPr>
              <a:t> (Accessed 29 September 2022)</a:t>
            </a:r>
            <a:r>
              <a:rPr lang="en-US" sz="1000" b="1" dirty="0">
                <a:latin typeface="Arial" panose="020B0604020202020204" pitchFamily="34" charset="0"/>
                <a:cs typeface="Arial" panose="020B0604020202020204" pitchFamily="34" charset="0"/>
              </a:rPr>
              <a:t> </a:t>
            </a:r>
            <a:endParaRPr lang="en-US" sz="1000" dirty="0">
              <a:latin typeface="Arial" panose="020B0604020202020204" pitchFamily="34" charset="0"/>
              <a:cs typeface="Arial" panose="020B0604020202020204" pitchFamily="34" charset="0"/>
            </a:endParaRPr>
          </a:p>
          <a:p>
            <a:pPr marL="0" indent="0">
              <a:lnSpc>
                <a:spcPct val="150000"/>
              </a:lnSpc>
              <a:buNone/>
            </a:pPr>
            <a:r>
              <a:rPr lang="en-US" sz="1000" dirty="0">
                <a:latin typeface="Arial" panose="020B0604020202020204" pitchFamily="34" charset="0"/>
                <a:cs typeface="Arial" panose="020B0604020202020204" pitchFamily="34" charset="0"/>
              </a:rPr>
              <a:t>What is critical thinking? (2022) [Image]. </a:t>
            </a:r>
            <a:r>
              <a:rPr lang="en-US" sz="1000" dirty="0">
                <a:latin typeface="Arial" panose="020B0604020202020204" pitchFamily="34" charset="0"/>
                <a:cs typeface="Arial" panose="020B0604020202020204" pitchFamily="34" charset="0"/>
                <a:hlinkClick r:id="rId7"/>
              </a:rPr>
              <a:t>https://monash.edu/learnhq/enhance-your-thinking/critical-thinking/what-is-critical-thinking</a:t>
            </a:r>
            <a:r>
              <a:rPr lang="en-US" sz="1000" dirty="0">
                <a:latin typeface="Arial" panose="020B0604020202020204" pitchFamily="34" charset="0"/>
                <a:cs typeface="Arial" panose="020B0604020202020204" pitchFamily="34" charset="0"/>
              </a:rPr>
              <a:t> (Accessed 19 September 2022)</a:t>
            </a:r>
          </a:p>
        </p:txBody>
      </p:sp>
    </p:spTree>
    <p:extLst>
      <p:ext uri="{BB962C8B-B14F-4D97-AF65-F5344CB8AC3E}">
        <p14:creationId xmlns:p14="http://schemas.microsoft.com/office/powerpoint/2010/main" val="23092701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966</TotalTime>
  <Words>1246</Words>
  <Application>Microsoft Office PowerPoint</Application>
  <PresentationFormat>Widescreen</PresentationFormat>
  <Paragraphs>59</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Herdman (2213358)</dc:creator>
  <cp:lastModifiedBy>Natalie Herdman</cp:lastModifiedBy>
  <cp:revision>6</cp:revision>
  <dcterms:created xsi:type="dcterms:W3CDTF">2022-09-15T16:08:12Z</dcterms:created>
  <dcterms:modified xsi:type="dcterms:W3CDTF">2022-09-27T18:49:05Z</dcterms:modified>
</cp:coreProperties>
</file>