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44"/>
  </p:notesMasterIdLst>
  <p:sldIdLst>
    <p:sldId id="558" r:id="rId3"/>
    <p:sldId id="332" r:id="rId4"/>
    <p:sldId id="295" r:id="rId5"/>
    <p:sldId id="559" r:id="rId6"/>
    <p:sldId id="560" r:id="rId7"/>
    <p:sldId id="561" r:id="rId8"/>
    <p:sldId id="296" r:id="rId9"/>
    <p:sldId id="424" r:id="rId10"/>
    <p:sldId id="566" r:id="rId11"/>
    <p:sldId id="564" r:id="rId12"/>
    <p:sldId id="565" r:id="rId13"/>
    <p:sldId id="563" r:id="rId14"/>
    <p:sldId id="333" r:id="rId15"/>
    <p:sldId id="334" r:id="rId16"/>
    <p:sldId id="335" r:id="rId17"/>
    <p:sldId id="337" r:id="rId18"/>
    <p:sldId id="338" r:id="rId19"/>
    <p:sldId id="339" r:id="rId20"/>
    <p:sldId id="340" r:id="rId21"/>
    <p:sldId id="341" r:id="rId22"/>
    <p:sldId id="342" r:id="rId23"/>
    <p:sldId id="343" r:id="rId24"/>
    <p:sldId id="344" r:id="rId25"/>
    <p:sldId id="345" r:id="rId26"/>
    <p:sldId id="346" r:id="rId27"/>
    <p:sldId id="347" r:id="rId28"/>
    <p:sldId id="348" r:id="rId29"/>
    <p:sldId id="365" r:id="rId30"/>
    <p:sldId id="349" r:id="rId31"/>
    <p:sldId id="350" r:id="rId32"/>
    <p:sldId id="351" r:id="rId33"/>
    <p:sldId id="352" r:id="rId34"/>
    <p:sldId id="353" r:id="rId35"/>
    <p:sldId id="355" r:id="rId36"/>
    <p:sldId id="356" r:id="rId37"/>
    <p:sldId id="357" r:id="rId38"/>
    <p:sldId id="358" r:id="rId39"/>
    <p:sldId id="359" r:id="rId40"/>
    <p:sldId id="360" r:id="rId41"/>
    <p:sldId id="362" r:id="rId42"/>
    <p:sldId id="364"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81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4A348D-BA00-4F50-B124-EDF2029139EA}" type="datetimeFigureOut">
              <a:rPr lang="en-GB" smtClean="0"/>
              <a:t>13/06/2023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846805-B258-4912-B87A-1C9E173289DE}" type="slidenum">
              <a:rPr lang="en-GB" smtClean="0"/>
              <a:t>‹#›</a:t>
            </a:fld>
            <a:endParaRPr lang="en-GB"/>
          </a:p>
        </p:txBody>
      </p:sp>
    </p:spTree>
    <p:extLst>
      <p:ext uri="{BB962C8B-B14F-4D97-AF65-F5344CB8AC3E}">
        <p14:creationId xmlns:p14="http://schemas.microsoft.com/office/powerpoint/2010/main" val="27287515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g5c5211f441_6_1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6" name="Google Shape;246;g5c5211f441_6_1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03337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Lysons</a:t>
            </a:r>
            <a:r>
              <a:rPr lang="en-GB" sz="1200" kern="1200" dirty="0">
                <a:solidFill>
                  <a:schemeClr val="tx1"/>
                </a:solidFill>
                <a:effectLst/>
                <a:latin typeface="+mn-lt"/>
                <a:ea typeface="+mn-ea"/>
                <a:cs typeface="+mn-cs"/>
              </a:rPr>
              <a:t> (1997) has identified four reasons for informal groups:</a:t>
            </a:r>
          </a:p>
          <a:p>
            <a:pPr lvl="0"/>
            <a:r>
              <a:rPr lang="en-GB" sz="1200" kern="1200" dirty="0">
                <a:solidFill>
                  <a:schemeClr val="tx1"/>
                </a:solidFill>
                <a:effectLst/>
                <a:latin typeface="+mn-lt"/>
                <a:ea typeface="+mn-ea"/>
                <a:cs typeface="+mn-cs"/>
              </a:rPr>
              <a:t>The perpetuation of the informal group culture – a set of values shared by all the group members and forms a guide to group members </a:t>
            </a:r>
          </a:p>
          <a:p>
            <a:pPr lvl="0"/>
            <a:r>
              <a:rPr lang="en-GB" sz="1200" kern="1200" dirty="0">
                <a:solidFill>
                  <a:schemeClr val="tx1"/>
                </a:solidFill>
                <a:effectLst/>
                <a:latin typeface="+mn-lt"/>
                <a:ea typeface="+mn-ea"/>
                <a:cs typeface="+mn-cs"/>
              </a:rPr>
              <a:t>The maintenance of a communication system – people are generally interested in their wellbeing at work, forming a vertical and horizontal group with peers and superiors makes it easier to communicate any issues. Formal channels are used when these informal communication methods fail to address the concerns</a:t>
            </a:r>
          </a:p>
          <a:p>
            <a:pPr lvl="0"/>
            <a:r>
              <a:rPr lang="en-GB" sz="1200" kern="1200" dirty="0">
                <a:solidFill>
                  <a:schemeClr val="tx1"/>
                </a:solidFill>
                <a:effectLst/>
                <a:latin typeface="+mn-lt"/>
                <a:ea typeface="+mn-ea"/>
                <a:cs typeface="+mn-cs"/>
              </a:rPr>
              <a:t>The implementation of social control – informal groups, despite lacking a formal structure, normally have tight control on membership and a person with a different interest is easily ridiculed.</a:t>
            </a:r>
          </a:p>
          <a:p>
            <a:pPr lvl="0"/>
            <a:r>
              <a:rPr lang="en-GB" sz="1200" kern="1200" dirty="0">
                <a:solidFill>
                  <a:schemeClr val="tx1"/>
                </a:solidFill>
                <a:effectLst/>
                <a:latin typeface="+mn-lt"/>
                <a:ea typeface="+mn-ea"/>
                <a:cs typeface="+mn-cs"/>
              </a:rPr>
              <a:t>The provision of interest and fun in work life – many jobs are very challenging and stressful and the individuals dealing with such situations might like to ‘vent’ out the stress by sharing their thoughts with others</a:t>
            </a:r>
          </a:p>
          <a:p>
            <a:endParaRPr lang="en-GB" dirty="0"/>
          </a:p>
        </p:txBody>
      </p:sp>
      <p:sp>
        <p:nvSpPr>
          <p:cNvPr id="4" name="Slide Number Placeholder 3"/>
          <p:cNvSpPr>
            <a:spLocks noGrp="1"/>
          </p:cNvSpPr>
          <p:nvPr>
            <p:ph type="sldNum" sz="quarter" idx="10"/>
          </p:nvPr>
        </p:nvSpPr>
        <p:spPr/>
        <p:txBody>
          <a:bodyPr/>
          <a:lstStyle/>
          <a:p>
            <a:fld id="{AF82EB08-7C33-4DCD-93FA-990B9154BC57}" type="slidenum">
              <a:rPr lang="en-GB" smtClean="0"/>
              <a:t>34</a:t>
            </a:fld>
            <a:endParaRPr lang="en-GB"/>
          </a:p>
        </p:txBody>
      </p:sp>
    </p:spTree>
    <p:extLst>
      <p:ext uri="{BB962C8B-B14F-4D97-AF65-F5344CB8AC3E}">
        <p14:creationId xmlns:p14="http://schemas.microsoft.com/office/powerpoint/2010/main" val="7931747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13/06/2023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66386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13/06/2023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227037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50550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15793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13/06/2023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026449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13/06/2023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340501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13/06/2023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412786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822699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17674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080895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281754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DC8707-AC71-4AF4-9F16-8DB66B2212C4}"/>
              </a:ext>
            </a:extLst>
          </p:cNvPr>
          <p:cNvSpPr>
            <a:spLocks noGrp="1"/>
          </p:cNvSpPr>
          <p:nvPr>
            <p:ph type="dt" sz="half" idx="10"/>
          </p:nvPr>
        </p:nvSpPr>
        <p:spPr>
          <a:xfrm>
            <a:off x="527051" y="6524626"/>
            <a:ext cx="1295400" cy="219075"/>
          </a:xfrm>
        </p:spPr>
        <p:txBody>
          <a:bodyPr/>
          <a:lstStyle>
            <a:lvl1pPr>
              <a:defRPr/>
            </a:lvl1pPr>
          </a:lstStyle>
          <a:p>
            <a:pPr>
              <a:defRPr/>
            </a:pPr>
            <a:fld id="{EE1D4EFC-1AF7-4057-9224-C92E134C78BB}" type="datetimeFigureOut">
              <a:rPr lang="en-GB"/>
              <a:pPr>
                <a:defRPr/>
              </a:pPr>
              <a:t>13/06/2023</a:t>
            </a:fld>
            <a:endParaRPr lang="en-GB"/>
          </a:p>
        </p:txBody>
      </p:sp>
      <p:sp>
        <p:nvSpPr>
          <p:cNvPr id="5" name="Footer Placeholder 4">
            <a:extLst>
              <a:ext uri="{FF2B5EF4-FFF2-40B4-BE49-F238E27FC236}">
                <a16:creationId xmlns:a16="http://schemas.microsoft.com/office/drawing/2014/main" id="{4A753FCB-F76F-4BED-ADD4-F6FB67F1D7C9}"/>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D0FBDBC6-F9B6-46C7-9FEA-6F2F7B6480C1}"/>
              </a:ext>
            </a:extLst>
          </p:cNvPr>
          <p:cNvSpPr>
            <a:spLocks noGrp="1"/>
          </p:cNvSpPr>
          <p:nvPr>
            <p:ph type="sldNum" sz="quarter" idx="12"/>
          </p:nvPr>
        </p:nvSpPr>
        <p:spPr/>
        <p:txBody>
          <a:bodyPr/>
          <a:lstStyle>
            <a:lvl1pPr>
              <a:defRPr smtClean="0"/>
            </a:lvl1pPr>
          </a:lstStyle>
          <a:p>
            <a:pPr>
              <a:defRPr/>
            </a:pPr>
            <a:fld id="{43614540-7CE4-40B4-8C4F-01B62F78CDD9}" type="slidenum">
              <a:rPr lang="en-GB" altLang="en-US"/>
              <a:pPr>
                <a:defRPr/>
              </a:pPr>
              <a:t>‹#›</a:t>
            </a:fld>
            <a:endParaRPr lang="en-GB" altLang="en-US"/>
          </a:p>
        </p:txBody>
      </p:sp>
    </p:spTree>
    <p:extLst>
      <p:ext uri="{BB962C8B-B14F-4D97-AF65-F5344CB8AC3E}">
        <p14:creationId xmlns:p14="http://schemas.microsoft.com/office/powerpoint/2010/main" val="6477135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FB6680-BE27-4625-B8EC-7A593EC32FED}"/>
              </a:ext>
            </a:extLst>
          </p:cNvPr>
          <p:cNvSpPr>
            <a:spLocks noGrp="1"/>
          </p:cNvSpPr>
          <p:nvPr>
            <p:ph type="dt" sz="half" idx="10"/>
          </p:nvPr>
        </p:nvSpPr>
        <p:spPr/>
        <p:txBody>
          <a:bodyPr/>
          <a:lstStyle>
            <a:lvl1pPr>
              <a:defRPr/>
            </a:lvl1pPr>
          </a:lstStyle>
          <a:p>
            <a:pPr>
              <a:defRPr/>
            </a:pPr>
            <a:fld id="{B9B9A1F9-7570-4209-B1C1-E7383F728D65}" type="datetimeFigureOut">
              <a:rPr lang="en-GB"/>
              <a:pPr>
                <a:defRPr/>
              </a:pPr>
              <a:t>13/06/2023</a:t>
            </a:fld>
            <a:endParaRPr lang="en-GB"/>
          </a:p>
        </p:txBody>
      </p:sp>
      <p:sp>
        <p:nvSpPr>
          <p:cNvPr id="5" name="Footer Placeholder 4">
            <a:extLst>
              <a:ext uri="{FF2B5EF4-FFF2-40B4-BE49-F238E27FC236}">
                <a16:creationId xmlns:a16="http://schemas.microsoft.com/office/drawing/2014/main" id="{78B91893-C450-4158-B2F5-3060DA7E88A1}"/>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89846BFD-060C-4E52-B958-60EBBA6CDF19}"/>
              </a:ext>
            </a:extLst>
          </p:cNvPr>
          <p:cNvSpPr>
            <a:spLocks noGrp="1"/>
          </p:cNvSpPr>
          <p:nvPr>
            <p:ph type="sldNum" sz="quarter" idx="12"/>
          </p:nvPr>
        </p:nvSpPr>
        <p:spPr/>
        <p:txBody>
          <a:bodyPr/>
          <a:lstStyle>
            <a:lvl1pPr>
              <a:defRPr smtClean="0"/>
            </a:lvl1pPr>
          </a:lstStyle>
          <a:p>
            <a:pPr>
              <a:defRPr/>
            </a:pPr>
            <a:fld id="{D24FAC45-781F-4602-98F1-5FADE8BA638B}" type="slidenum">
              <a:rPr lang="en-GB" altLang="en-US"/>
              <a:pPr>
                <a:defRPr/>
              </a:pPr>
              <a:t>‹#›</a:t>
            </a:fld>
            <a:endParaRPr lang="en-GB" altLang="en-US"/>
          </a:p>
        </p:txBody>
      </p:sp>
    </p:spTree>
    <p:extLst>
      <p:ext uri="{BB962C8B-B14F-4D97-AF65-F5344CB8AC3E}">
        <p14:creationId xmlns:p14="http://schemas.microsoft.com/office/powerpoint/2010/main" val="13924799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901C4F2-C6AE-400A-AED5-E2B21DCF1F5D}"/>
              </a:ext>
            </a:extLst>
          </p:cNvPr>
          <p:cNvSpPr>
            <a:spLocks noGrp="1"/>
          </p:cNvSpPr>
          <p:nvPr>
            <p:ph type="dt" sz="half" idx="10"/>
          </p:nvPr>
        </p:nvSpPr>
        <p:spPr/>
        <p:txBody>
          <a:bodyPr/>
          <a:lstStyle>
            <a:lvl1pPr>
              <a:defRPr/>
            </a:lvl1pPr>
          </a:lstStyle>
          <a:p>
            <a:pPr>
              <a:defRPr/>
            </a:pPr>
            <a:fld id="{AB0CF4F9-382A-46AC-9DAE-FF670058D26E}" type="datetimeFigureOut">
              <a:rPr lang="en-GB"/>
              <a:pPr>
                <a:defRPr/>
              </a:pPr>
              <a:t>13/06/2023</a:t>
            </a:fld>
            <a:endParaRPr lang="en-GB"/>
          </a:p>
        </p:txBody>
      </p:sp>
      <p:sp>
        <p:nvSpPr>
          <p:cNvPr id="5" name="Slide Number Placeholder 5">
            <a:extLst>
              <a:ext uri="{FF2B5EF4-FFF2-40B4-BE49-F238E27FC236}">
                <a16:creationId xmlns:a16="http://schemas.microsoft.com/office/drawing/2014/main" id="{F6B4480B-8001-4452-A366-39FC1329A245}"/>
              </a:ext>
            </a:extLst>
          </p:cNvPr>
          <p:cNvSpPr>
            <a:spLocks noGrp="1"/>
          </p:cNvSpPr>
          <p:nvPr>
            <p:ph type="sldNum" sz="quarter" idx="11"/>
          </p:nvPr>
        </p:nvSpPr>
        <p:spPr/>
        <p:txBody>
          <a:bodyPr/>
          <a:lstStyle>
            <a:lvl1pPr>
              <a:defRPr/>
            </a:lvl1pPr>
          </a:lstStyle>
          <a:p>
            <a:pPr>
              <a:defRPr/>
            </a:pPr>
            <a:fld id="{E4419A5A-9F64-4C97-A215-F80B1AD92264}" type="slidenum">
              <a:rPr lang="en-GB" altLang="en-US"/>
              <a:pPr>
                <a:defRPr/>
              </a:pPr>
              <a:t>‹#›</a:t>
            </a:fld>
            <a:endParaRPr lang="en-GB" altLang="en-US"/>
          </a:p>
        </p:txBody>
      </p:sp>
    </p:spTree>
    <p:extLst>
      <p:ext uri="{BB962C8B-B14F-4D97-AF65-F5344CB8AC3E}">
        <p14:creationId xmlns:p14="http://schemas.microsoft.com/office/powerpoint/2010/main" val="29165553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6ABEBB-6F7C-4F4B-ACEB-DAB65F300E92}"/>
              </a:ext>
            </a:extLst>
          </p:cNvPr>
          <p:cNvSpPr>
            <a:spLocks noGrp="1"/>
          </p:cNvSpPr>
          <p:nvPr>
            <p:ph type="dt" sz="half" idx="10"/>
          </p:nvPr>
        </p:nvSpPr>
        <p:spPr/>
        <p:txBody>
          <a:bodyPr/>
          <a:lstStyle>
            <a:lvl1pPr>
              <a:defRPr/>
            </a:lvl1pPr>
          </a:lstStyle>
          <a:p>
            <a:pPr>
              <a:defRPr/>
            </a:pPr>
            <a:fld id="{FB839370-36AC-420D-8C7D-088FF7266006}" type="datetimeFigureOut">
              <a:rPr lang="en-GB"/>
              <a:pPr>
                <a:defRPr/>
              </a:pPr>
              <a:t>13/06/2023</a:t>
            </a:fld>
            <a:endParaRPr lang="en-GB"/>
          </a:p>
        </p:txBody>
      </p:sp>
      <p:sp>
        <p:nvSpPr>
          <p:cNvPr id="6" name="Slide Number Placeholder 5">
            <a:extLst>
              <a:ext uri="{FF2B5EF4-FFF2-40B4-BE49-F238E27FC236}">
                <a16:creationId xmlns:a16="http://schemas.microsoft.com/office/drawing/2014/main" id="{92F10F1F-8619-49D9-8024-9279D25884C9}"/>
              </a:ext>
            </a:extLst>
          </p:cNvPr>
          <p:cNvSpPr>
            <a:spLocks noGrp="1"/>
          </p:cNvSpPr>
          <p:nvPr>
            <p:ph type="sldNum" sz="quarter" idx="11"/>
          </p:nvPr>
        </p:nvSpPr>
        <p:spPr/>
        <p:txBody>
          <a:bodyPr/>
          <a:lstStyle>
            <a:lvl1pPr>
              <a:defRPr/>
            </a:lvl1pPr>
          </a:lstStyle>
          <a:p>
            <a:pPr>
              <a:defRPr/>
            </a:pPr>
            <a:fld id="{CD44AB43-9045-4D8B-B748-58A0DBC1DE6D}" type="slidenum">
              <a:rPr lang="en-GB" altLang="en-US"/>
              <a:pPr>
                <a:defRPr/>
              </a:pPr>
              <a:t>‹#›</a:t>
            </a:fld>
            <a:endParaRPr lang="en-GB" altLang="en-US"/>
          </a:p>
        </p:txBody>
      </p:sp>
    </p:spTree>
    <p:extLst>
      <p:ext uri="{BB962C8B-B14F-4D97-AF65-F5344CB8AC3E}">
        <p14:creationId xmlns:p14="http://schemas.microsoft.com/office/powerpoint/2010/main" val="2310198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CACE00F9-2540-4DBE-9A35-8884D3198BC1}"/>
              </a:ext>
            </a:extLst>
          </p:cNvPr>
          <p:cNvSpPr>
            <a:spLocks noGrp="1"/>
          </p:cNvSpPr>
          <p:nvPr>
            <p:ph type="dt" sz="half" idx="10"/>
          </p:nvPr>
        </p:nvSpPr>
        <p:spPr/>
        <p:txBody>
          <a:bodyPr/>
          <a:lstStyle>
            <a:lvl1pPr>
              <a:defRPr/>
            </a:lvl1pPr>
          </a:lstStyle>
          <a:p>
            <a:pPr>
              <a:defRPr/>
            </a:pPr>
            <a:fld id="{72D39F5C-3C78-4E82-B9B9-38477B002A6C}" type="datetimeFigureOut">
              <a:rPr lang="en-GB"/>
              <a:pPr>
                <a:defRPr/>
              </a:pPr>
              <a:t>13/06/2023</a:t>
            </a:fld>
            <a:endParaRPr lang="en-GB"/>
          </a:p>
        </p:txBody>
      </p:sp>
      <p:sp>
        <p:nvSpPr>
          <p:cNvPr id="8" name="Slide Number Placeholder 5">
            <a:extLst>
              <a:ext uri="{FF2B5EF4-FFF2-40B4-BE49-F238E27FC236}">
                <a16:creationId xmlns:a16="http://schemas.microsoft.com/office/drawing/2014/main" id="{243B52CD-7801-42DD-864A-94033B15B085}"/>
              </a:ext>
            </a:extLst>
          </p:cNvPr>
          <p:cNvSpPr>
            <a:spLocks noGrp="1"/>
          </p:cNvSpPr>
          <p:nvPr>
            <p:ph type="sldNum" sz="quarter" idx="11"/>
          </p:nvPr>
        </p:nvSpPr>
        <p:spPr/>
        <p:txBody>
          <a:bodyPr/>
          <a:lstStyle>
            <a:lvl1pPr>
              <a:defRPr/>
            </a:lvl1pPr>
          </a:lstStyle>
          <a:p>
            <a:pPr>
              <a:defRPr/>
            </a:pPr>
            <a:fld id="{9186B821-30F5-419F-BC10-2B56BEA317CE}" type="slidenum">
              <a:rPr lang="en-GB" altLang="en-US"/>
              <a:pPr>
                <a:defRPr/>
              </a:pPr>
              <a:t>‹#›</a:t>
            </a:fld>
            <a:endParaRPr lang="en-GB" altLang="en-US"/>
          </a:p>
        </p:txBody>
      </p:sp>
    </p:spTree>
    <p:extLst>
      <p:ext uri="{BB962C8B-B14F-4D97-AF65-F5344CB8AC3E}">
        <p14:creationId xmlns:p14="http://schemas.microsoft.com/office/powerpoint/2010/main" val="36108989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E25E4B4-B35C-43F9-8F4A-E07673C417D6}"/>
              </a:ext>
            </a:extLst>
          </p:cNvPr>
          <p:cNvSpPr>
            <a:spLocks noGrp="1"/>
          </p:cNvSpPr>
          <p:nvPr>
            <p:ph type="dt" sz="half" idx="10"/>
          </p:nvPr>
        </p:nvSpPr>
        <p:spPr/>
        <p:txBody>
          <a:bodyPr/>
          <a:lstStyle>
            <a:lvl1pPr>
              <a:defRPr/>
            </a:lvl1pPr>
          </a:lstStyle>
          <a:p>
            <a:pPr>
              <a:defRPr/>
            </a:pPr>
            <a:fld id="{06DFBCE5-C2CB-4F00-8634-493A13975D23}" type="datetimeFigureOut">
              <a:rPr lang="en-GB"/>
              <a:pPr>
                <a:defRPr/>
              </a:pPr>
              <a:t>13/06/2023</a:t>
            </a:fld>
            <a:endParaRPr lang="en-GB"/>
          </a:p>
        </p:txBody>
      </p:sp>
      <p:sp>
        <p:nvSpPr>
          <p:cNvPr id="4" name="Slide Number Placeholder 5">
            <a:extLst>
              <a:ext uri="{FF2B5EF4-FFF2-40B4-BE49-F238E27FC236}">
                <a16:creationId xmlns:a16="http://schemas.microsoft.com/office/drawing/2014/main" id="{AB2CE9F0-0AED-40B5-93D5-3E2A5F7FDD18}"/>
              </a:ext>
            </a:extLst>
          </p:cNvPr>
          <p:cNvSpPr>
            <a:spLocks noGrp="1"/>
          </p:cNvSpPr>
          <p:nvPr>
            <p:ph type="sldNum" sz="quarter" idx="11"/>
          </p:nvPr>
        </p:nvSpPr>
        <p:spPr/>
        <p:txBody>
          <a:bodyPr/>
          <a:lstStyle>
            <a:lvl1pPr>
              <a:defRPr/>
            </a:lvl1pPr>
          </a:lstStyle>
          <a:p>
            <a:pPr>
              <a:defRPr/>
            </a:pPr>
            <a:fld id="{F6145D2B-C582-400A-AEA6-92A3CD15A8FD}" type="slidenum">
              <a:rPr lang="en-GB" altLang="en-US"/>
              <a:pPr>
                <a:defRPr/>
              </a:pPr>
              <a:t>‹#›</a:t>
            </a:fld>
            <a:endParaRPr lang="en-GB" altLang="en-US"/>
          </a:p>
        </p:txBody>
      </p:sp>
    </p:spTree>
    <p:extLst>
      <p:ext uri="{BB962C8B-B14F-4D97-AF65-F5344CB8AC3E}">
        <p14:creationId xmlns:p14="http://schemas.microsoft.com/office/powerpoint/2010/main" val="2261774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EB97366-CF57-4EE6-9EFB-498E6E60D2B2}"/>
              </a:ext>
            </a:extLst>
          </p:cNvPr>
          <p:cNvSpPr>
            <a:spLocks noGrp="1"/>
          </p:cNvSpPr>
          <p:nvPr>
            <p:ph type="dt" sz="half" idx="10"/>
          </p:nvPr>
        </p:nvSpPr>
        <p:spPr/>
        <p:txBody>
          <a:bodyPr/>
          <a:lstStyle>
            <a:lvl1pPr>
              <a:defRPr/>
            </a:lvl1pPr>
          </a:lstStyle>
          <a:p>
            <a:pPr>
              <a:defRPr/>
            </a:pPr>
            <a:fld id="{27848C57-A1F7-4161-BCB7-26B7A3A8F8FE}" type="datetimeFigureOut">
              <a:rPr lang="en-GB"/>
              <a:pPr>
                <a:defRPr/>
              </a:pPr>
              <a:t>13/06/2023</a:t>
            </a:fld>
            <a:endParaRPr lang="en-GB"/>
          </a:p>
        </p:txBody>
      </p:sp>
      <p:sp>
        <p:nvSpPr>
          <p:cNvPr id="3" name="Slide Number Placeholder 5">
            <a:extLst>
              <a:ext uri="{FF2B5EF4-FFF2-40B4-BE49-F238E27FC236}">
                <a16:creationId xmlns:a16="http://schemas.microsoft.com/office/drawing/2014/main" id="{BD08296B-F621-4DC5-A959-33E523805F92}"/>
              </a:ext>
            </a:extLst>
          </p:cNvPr>
          <p:cNvSpPr>
            <a:spLocks noGrp="1"/>
          </p:cNvSpPr>
          <p:nvPr>
            <p:ph type="sldNum" sz="quarter" idx="11"/>
          </p:nvPr>
        </p:nvSpPr>
        <p:spPr/>
        <p:txBody>
          <a:bodyPr/>
          <a:lstStyle>
            <a:lvl1pPr>
              <a:defRPr/>
            </a:lvl1pPr>
          </a:lstStyle>
          <a:p>
            <a:pPr>
              <a:defRPr/>
            </a:pPr>
            <a:fld id="{E127D847-7983-420A-BEC3-7857E252758B}" type="slidenum">
              <a:rPr lang="en-GB" altLang="en-US"/>
              <a:pPr>
                <a:defRPr/>
              </a:pPr>
              <a:t>‹#›</a:t>
            </a:fld>
            <a:endParaRPr lang="en-GB" altLang="en-US"/>
          </a:p>
        </p:txBody>
      </p:sp>
    </p:spTree>
    <p:extLst>
      <p:ext uri="{BB962C8B-B14F-4D97-AF65-F5344CB8AC3E}">
        <p14:creationId xmlns:p14="http://schemas.microsoft.com/office/powerpoint/2010/main" val="14997471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F1A708B-4537-4CDF-9078-218158E76E88}"/>
              </a:ext>
            </a:extLst>
          </p:cNvPr>
          <p:cNvSpPr>
            <a:spLocks noGrp="1"/>
          </p:cNvSpPr>
          <p:nvPr>
            <p:ph type="dt" sz="half" idx="10"/>
          </p:nvPr>
        </p:nvSpPr>
        <p:spPr/>
        <p:txBody>
          <a:bodyPr/>
          <a:lstStyle>
            <a:lvl1pPr>
              <a:defRPr/>
            </a:lvl1pPr>
          </a:lstStyle>
          <a:p>
            <a:pPr>
              <a:defRPr/>
            </a:pPr>
            <a:fld id="{C0424C2F-8189-43DE-BA57-1AEC4DD35792}" type="datetimeFigureOut">
              <a:rPr lang="en-GB"/>
              <a:pPr>
                <a:defRPr/>
              </a:pPr>
              <a:t>13/06/2023</a:t>
            </a:fld>
            <a:endParaRPr lang="en-GB"/>
          </a:p>
        </p:txBody>
      </p:sp>
      <p:sp>
        <p:nvSpPr>
          <p:cNvPr id="6" name="Slide Number Placeholder 5">
            <a:extLst>
              <a:ext uri="{FF2B5EF4-FFF2-40B4-BE49-F238E27FC236}">
                <a16:creationId xmlns:a16="http://schemas.microsoft.com/office/drawing/2014/main" id="{F2624C93-C25A-49B7-91D9-B4694A366157}"/>
              </a:ext>
            </a:extLst>
          </p:cNvPr>
          <p:cNvSpPr>
            <a:spLocks noGrp="1"/>
          </p:cNvSpPr>
          <p:nvPr>
            <p:ph type="sldNum" sz="quarter" idx="11"/>
          </p:nvPr>
        </p:nvSpPr>
        <p:spPr/>
        <p:txBody>
          <a:bodyPr/>
          <a:lstStyle>
            <a:lvl1pPr>
              <a:defRPr/>
            </a:lvl1pPr>
          </a:lstStyle>
          <a:p>
            <a:pPr>
              <a:defRPr/>
            </a:pPr>
            <a:fld id="{60B5D7F6-6E77-4922-BBC6-D6214893F01B}" type="slidenum">
              <a:rPr lang="en-GB" altLang="en-US"/>
              <a:pPr>
                <a:defRPr/>
              </a:pPr>
              <a:t>‹#›</a:t>
            </a:fld>
            <a:endParaRPr lang="en-GB" altLang="en-US"/>
          </a:p>
        </p:txBody>
      </p:sp>
    </p:spTree>
    <p:extLst>
      <p:ext uri="{BB962C8B-B14F-4D97-AF65-F5344CB8AC3E}">
        <p14:creationId xmlns:p14="http://schemas.microsoft.com/office/powerpoint/2010/main" val="2594080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9C0CD8E-4BA9-4723-AD61-EDA3A87B7C81}"/>
              </a:ext>
            </a:extLst>
          </p:cNvPr>
          <p:cNvSpPr>
            <a:spLocks noGrp="1"/>
          </p:cNvSpPr>
          <p:nvPr>
            <p:ph type="dt" sz="half" idx="10"/>
          </p:nvPr>
        </p:nvSpPr>
        <p:spPr/>
        <p:txBody>
          <a:bodyPr/>
          <a:lstStyle>
            <a:lvl1pPr>
              <a:defRPr/>
            </a:lvl1pPr>
          </a:lstStyle>
          <a:p>
            <a:pPr>
              <a:defRPr/>
            </a:pPr>
            <a:fld id="{98BCEF5C-266E-4086-AD21-16BDFF3A4B7B}" type="datetimeFigureOut">
              <a:rPr lang="en-GB"/>
              <a:pPr>
                <a:defRPr/>
              </a:pPr>
              <a:t>13/06/2023</a:t>
            </a:fld>
            <a:endParaRPr lang="en-GB"/>
          </a:p>
        </p:txBody>
      </p:sp>
      <p:sp>
        <p:nvSpPr>
          <p:cNvPr id="6" name="Slide Number Placeholder 5">
            <a:extLst>
              <a:ext uri="{FF2B5EF4-FFF2-40B4-BE49-F238E27FC236}">
                <a16:creationId xmlns:a16="http://schemas.microsoft.com/office/drawing/2014/main" id="{63B7E0BC-CAD8-4769-8BC8-179BDF70A48F}"/>
              </a:ext>
            </a:extLst>
          </p:cNvPr>
          <p:cNvSpPr>
            <a:spLocks noGrp="1"/>
          </p:cNvSpPr>
          <p:nvPr>
            <p:ph type="sldNum" sz="quarter" idx="11"/>
          </p:nvPr>
        </p:nvSpPr>
        <p:spPr/>
        <p:txBody>
          <a:bodyPr/>
          <a:lstStyle>
            <a:lvl1pPr>
              <a:defRPr/>
            </a:lvl1pPr>
          </a:lstStyle>
          <a:p>
            <a:pPr>
              <a:defRPr/>
            </a:pPr>
            <a:fld id="{A78CC17F-8AFE-4AA5-A062-8F7F28D27FE3}" type="slidenum">
              <a:rPr lang="en-GB" altLang="en-US"/>
              <a:pPr>
                <a:defRPr/>
              </a:pPr>
              <a:t>‹#›</a:t>
            </a:fld>
            <a:endParaRPr lang="en-GB" altLang="en-US"/>
          </a:p>
        </p:txBody>
      </p:sp>
    </p:spTree>
    <p:extLst>
      <p:ext uri="{BB962C8B-B14F-4D97-AF65-F5344CB8AC3E}">
        <p14:creationId xmlns:p14="http://schemas.microsoft.com/office/powerpoint/2010/main" val="14512080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C1895A-ECB5-4D60-BD68-2046146E0B4B}"/>
              </a:ext>
            </a:extLst>
          </p:cNvPr>
          <p:cNvSpPr>
            <a:spLocks noGrp="1"/>
          </p:cNvSpPr>
          <p:nvPr>
            <p:ph type="dt" sz="half" idx="10"/>
          </p:nvPr>
        </p:nvSpPr>
        <p:spPr/>
        <p:txBody>
          <a:bodyPr/>
          <a:lstStyle>
            <a:lvl1pPr>
              <a:defRPr/>
            </a:lvl1pPr>
          </a:lstStyle>
          <a:p>
            <a:pPr>
              <a:defRPr/>
            </a:pPr>
            <a:fld id="{3AC1C616-1927-4D0B-94D9-4A795A7177D6}" type="datetimeFigureOut">
              <a:rPr lang="en-GB"/>
              <a:pPr>
                <a:defRPr/>
              </a:pPr>
              <a:t>13/06/2023</a:t>
            </a:fld>
            <a:endParaRPr lang="en-GB"/>
          </a:p>
        </p:txBody>
      </p:sp>
      <p:sp>
        <p:nvSpPr>
          <p:cNvPr id="5" name="Slide Number Placeholder 5">
            <a:extLst>
              <a:ext uri="{FF2B5EF4-FFF2-40B4-BE49-F238E27FC236}">
                <a16:creationId xmlns:a16="http://schemas.microsoft.com/office/drawing/2014/main" id="{89C5608E-1DAA-4545-A1B2-9DE3E77ECAA3}"/>
              </a:ext>
            </a:extLst>
          </p:cNvPr>
          <p:cNvSpPr>
            <a:spLocks noGrp="1"/>
          </p:cNvSpPr>
          <p:nvPr>
            <p:ph type="sldNum" sz="quarter" idx="11"/>
          </p:nvPr>
        </p:nvSpPr>
        <p:spPr/>
        <p:txBody>
          <a:bodyPr/>
          <a:lstStyle>
            <a:lvl1pPr>
              <a:defRPr/>
            </a:lvl1pPr>
          </a:lstStyle>
          <a:p>
            <a:pPr>
              <a:defRPr/>
            </a:pPr>
            <a:fld id="{AFE6BC80-9C58-4835-98BC-35DDAD5A9409}" type="slidenum">
              <a:rPr lang="en-GB" altLang="en-US"/>
              <a:pPr>
                <a:defRPr/>
              </a:pPr>
              <a:t>‹#›</a:t>
            </a:fld>
            <a:endParaRPr lang="en-GB" altLang="en-US"/>
          </a:p>
        </p:txBody>
      </p:sp>
    </p:spTree>
    <p:extLst>
      <p:ext uri="{BB962C8B-B14F-4D97-AF65-F5344CB8AC3E}">
        <p14:creationId xmlns:p14="http://schemas.microsoft.com/office/powerpoint/2010/main" val="32943940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5D2F7B-D7E4-444E-9320-5D85ED71FCEB}"/>
              </a:ext>
            </a:extLst>
          </p:cNvPr>
          <p:cNvSpPr>
            <a:spLocks noGrp="1"/>
          </p:cNvSpPr>
          <p:nvPr>
            <p:ph type="dt" sz="half" idx="10"/>
          </p:nvPr>
        </p:nvSpPr>
        <p:spPr/>
        <p:txBody>
          <a:bodyPr/>
          <a:lstStyle>
            <a:lvl1pPr>
              <a:defRPr/>
            </a:lvl1pPr>
          </a:lstStyle>
          <a:p>
            <a:pPr>
              <a:defRPr/>
            </a:pPr>
            <a:fld id="{B383416C-7963-4795-825D-B4FB0850484A}" type="datetimeFigureOut">
              <a:rPr lang="en-GB"/>
              <a:pPr>
                <a:defRPr/>
              </a:pPr>
              <a:t>13/06/2023</a:t>
            </a:fld>
            <a:endParaRPr lang="en-GB"/>
          </a:p>
        </p:txBody>
      </p:sp>
      <p:sp>
        <p:nvSpPr>
          <p:cNvPr id="5" name="Slide Number Placeholder 5">
            <a:extLst>
              <a:ext uri="{FF2B5EF4-FFF2-40B4-BE49-F238E27FC236}">
                <a16:creationId xmlns:a16="http://schemas.microsoft.com/office/drawing/2014/main" id="{C282F118-2E08-4EAE-A112-0892DD9FC985}"/>
              </a:ext>
            </a:extLst>
          </p:cNvPr>
          <p:cNvSpPr>
            <a:spLocks noGrp="1"/>
          </p:cNvSpPr>
          <p:nvPr>
            <p:ph type="sldNum" sz="quarter" idx="11"/>
          </p:nvPr>
        </p:nvSpPr>
        <p:spPr/>
        <p:txBody>
          <a:bodyPr/>
          <a:lstStyle>
            <a:lvl1pPr>
              <a:defRPr/>
            </a:lvl1pPr>
          </a:lstStyle>
          <a:p>
            <a:pPr>
              <a:defRPr/>
            </a:pPr>
            <a:fld id="{74DA9F77-ED79-4167-BD78-F273BD64B56B}" type="slidenum">
              <a:rPr lang="en-GB" altLang="en-US"/>
              <a:pPr>
                <a:defRPr/>
              </a:pPr>
              <a:t>‹#›</a:t>
            </a:fld>
            <a:endParaRPr lang="en-GB" altLang="en-US"/>
          </a:p>
        </p:txBody>
      </p:sp>
    </p:spTree>
    <p:extLst>
      <p:ext uri="{BB962C8B-B14F-4D97-AF65-F5344CB8AC3E}">
        <p14:creationId xmlns:p14="http://schemas.microsoft.com/office/powerpoint/2010/main" val="24345672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13/06/2023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551141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6DCC71E0-F1AD-4C36-B85D-4BE7D811DC6B}"/>
              </a:ext>
            </a:extLst>
          </p:cNvPr>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B5B3C3DB-E5A9-47E5-AE81-3ECF0EFB1CA5}"/>
              </a:ext>
            </a:extLst>
          </p:cNvPr>
          <p:cNvSpPr>
            <a:spLocks noGrp="1" noChangeArrowheads="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7E1C748-4BC9-46D4-AB58-4A97D3BFDBA2}"/>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F22DB86-EB4F-4B64-A14B-7E24DA2A2942}" type="datetimeFigureOut">
              <a:rPr lang="en-GB"/>
              <a:pPr>
                <a:defRPr/>
              </a:pPr>
              <a:t>13/06/2023</a:t>
            </a:fld>
            <a:endParaRPr lang="en-GB"/>
          </a:p>
        </p:txBody>
      </p:sp>
      <p:sp>
        <p:nvSpPr>
          <p:cNvPr id="6" name="Slide Number Placeholder 5">
            <a:extLst>
              <a:ext uri="{FF2B5EF4-FFF2-40B4-BE49-F238E27FC236}">
                <a16:creationId xmlns:a16="http://schemas.microsoft.com/office/drawing/2014/main" id="{08BFE76C-0306-4667-8DD4-494C89A957D5}"/>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9502896F-2913-4024-A978-45FF1E7A8BE2}" type="slidenum">
              <a:rPr lang="en-GB" altLang="en-US"/>
              <a:pPr>
                <a:defRPr/>
              </a:pPr>
              <a:t>‹#›</a:t>
            </a:fld>
            <a:endParaRPr lang="en-GB" altLang="en-US"/>
          </a:p>
        </p:txBody>
      </p:sp>
    </p:spTree>
    <p:extLst>
      <p:ext uri="{BB962C8B-B14F-4D97-AF65-F5344CB8AC3E}">
        <p14:creationId xmlns:p14="http://schemas.microsoft.com/office/powerpoint/2010/main" val="22018442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zacF1pZR1Fg" TargetMode="Externa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13.xml"/><Relationship Id="rId1" Type="http://schemas.openxmlformats.org/officeDocument/2006/relationships/video" Target="https://www.youtube.com/embed/uG-FLOi4OOU?feature=oembed"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95600" y="1916833"/>
            <a:ext cx="7992888" cy="1440160"/>
          </a:xfrm>
        </p:spPr>
        <p:txBody>
          <a:bodyPr>
            <a:noAutofit/>
          </a:bodyPr>
          <a:lstStyle/>
          <a:p>
            <a:pPr algn="l"/>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dirty="0">
                <a:solidFill>
                  <a:schemeClr val="bg1"/>
                </a:solidFill>
              </a:rPr>
            </a:br>
            <a:br>
              <a:rPr lang="en-GB" sz="3600" b="1" dirty="0">
                <a:solidFill>
                  <a:schemeClr val="bg1"/>
                </a:solidFill>
              </a:rPr>
            </a:br>
            <a:br>
              <a:rPr lang="en-GB" sz="3600" b="1">
                <a:solidFill>
                  <a:schemeClr val="bg1"/>
                </a:solidFill>
              </a:rPr>
            </a:br>
            <a:br>
              <a:rPr lang="en-GB" sz="3600" b="1">
                <a:solidFill>
                  <a:schemeClr val="bg1"/>
                </a:solidFill>
              </a:rPr>
            </a:br>
            <a:br>
              <a:rPr lang="en-GB" sz="3600" b="1">
                <a:solidFill>
                  <a:schemeClr val="bg1"/>
                </a:solidFill>
              </a:rPr>
            </a:br>
            <a:r>
              <a:rPr kumimoji="0" lang="en-GB" sz="2800" b="1" i="0" u="none" strike="noStrike" kern="1200" cap="none" spc="0" normalizeH="0" baseline="0" noProof="0">
                <a:ln>
                  <a:noFill/>
                </a:ln>
                <a:solidFill>
                  <a:prstClr val="white"/>
                </a:solidFill>
                <a:effectLst/>
                <a:uLnTx/>
                <a:uFillTx/>
                <a:latin typeface="Arial" panose="020B0604020202020204" pitchFamily="34" charset="0"/>
                <a:ea typeface="+mj-ea"/>
                <a:cs typeface="Arial" panose="020B0604020202020204" pitchFamily="34" charset="0"/>
              </a:rPr>
              <a:t>Dr </a:t>
            </a:r>
            <a: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Fahad Khan</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PhD (Medical sciences), MSc. in Public health</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BDS (Bachelor of Dentistry)</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Diploma in Public health, Diploma in Epidemiology</a:t>
            </a:r>
            <a:br>
              <a:rPr lang="en-GB" sz="2000" dirty="0">
                <a:solidFill>
                  <a:prstClr val="black">
                    <a:tint val="75000"/>
                  </a:prstClr>
                </a:solidFill>
                <a:latin typeface="Arial" panose="020B0604020202020204" pitchFamily="34" charset="0"/>
                <a:cs typeface="Arial" panose="020B0604020202020204" pitchFamily="34" charset="0"/>
              </a:rPr>
            </a:br>
            <a:endParaRPr lang="en-GB" sz="20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775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sz="2000" b="1" i="0" u="none" strike="noStrike" kern="1200" cap="none" spc="0" normalizeH="0" baseline="0" noProof="0">
              <a:ln>
                <a:noFill/>
              </a:ln>
              <a:solidFill>
                <a:prstClr val="white"/>
              </a:solidFill>
              <a:effectLst/>
              <a:uLnTx/>
              <a:uFillTx/>
              <a:latin typeface="Myriad Pro"/>
              <a:ea typeface="+mj-ea"/>
              <a:cs typeface="+mj-cs"/>
            </a:endParaRPr>
          </a:p>
        </p:txBody>
      </p:sp>
      <p:sp>
        <p:nvSpPr>
          <p:cNvPr id="4" name="Rectangle 3">
            <a:extLst>
              <a:ext uri="{FF2B5EF4-FFF2-40B4-BE49-F238E27FC236}">
                <a16:creationId xmlns:a16="http://schemas.microsoft.com/office/drawing/2014/main" id="{63DE40DA-47CD-4349-9D54-BB22EFAEF32A}"/>
              </a:ext>
            </a:extLst>
          </p:cNvPr>
          <p:cNvSpPr/>
          <p:nvPr/>
        </p:nvSpPr>
        <p:spPr>
          <a:xfrm>
            <a:off x="2711624" y="3064605"/>
            <a:ext cx="7200800" cy="156966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Leadership- Leadership Style and team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Week 5  </a:t>
            </a:r>
          </a:p>
        </p:txBody>
      </p:sp>
      <p:graphicFrame>
        <p:nvGraphicFramePr>
          <p:cNvPr id="7" name="Table 6">
            <a:extLst>
              <a:ext uri="{FF2B5EF4-FFF2-40B4-BE49-F238E27FC236}">
                <a16:creationId xmlns:a16="http://schemas.microsoft.com/office/drawing/2014/main" id="{CC949F96-606C-B728-A826-98FA063EE213}"/>
              </a:ext>
            </a:extLst>
          </p:cNvPr>
          <p:cNvGraphicFramePr>
            <a:graphicFrameLocks noGrp="1"/>
          </p:cNvGraphicFramePr>
          <p:nvPr/>
        </p:nvGraphicFramePr>
        <p:xfrm>
          <a:off x="989045" y="1328803"/>
          <a:ext cx="10375641" cy="1735802"/>
        </p:xfrm>
        <a:graphic>
          <a:graphicData uri="http://schemas.openxmlformats.org/drawingml/2006/table">
            <a:tbl>
              <a:tblPr firstRow="1" firstCol="1" bandRow="1">
                <a:tableStyleId>{2D5ABB26-0587-4C30-8999-92F81FD0307C}</a:tableStyleId>
              </a:tblPr>
              <a:tblGrid>
                <a:gridCol w="10375641">
                  <a:extLst>
                    <a:ext uri="{9D8B030D-6E8A-4147-A177-3AD203B41FA5}">
                      <a16:colId xmlns:a16="http://schemas.microsoft.com/office/drawing/2014/main" val="4081449409"/>
                    </a:ext>
                  </a:extLst>
                </a:gridCol>
              </a:tblGrid>
              <a:tr h="1735802">
                <a:tc>
                  <a:txBody>
                    <a:bodyPr/>
                    <a:lstStyle/>
                    <a:p>
                      <a:pPr algn="ctr">
                        <a:tabLst>
                          <a:tab pos="2865755" algn="ctr"/>
                          <a:tab pos="5731510" algn="r"/>
                        </a:tabLst>
                      </a:pPr>
                      <a:r>
                        <a:rPr lang="en-GB" sz="3600" b="1" kern="100" dirty="0">
                          <a:solidFill>
                            <a:schemeClr val="bg1"/>
                          </a:solidFill>
                          <a:effectLst/>
                        </a:rPr>
                        <a:t>Module: LCHS7002</a:t>
                      </a:r>
                    </a:p>
                    <a:p>
                      <a:pPr algn="ctr">
                        <a:tabLst>
                          <a:tab pos="2865755" algn="ctr"/>
                          <a:tab pos="5731510" algn="r"/>
                        </a:tabLst>
                      </a:pPr>
                      <a:r>
                        <a:rPr lang="en-US" sz="3600" b="1" kern="100" dirty="0">
                          <a:solidFill>
                            <a:schemeClr val="bg1"/>
                          </a:solidFill>
                          <a:effectLst/>
                        </a:rPr>
                        <a:t>Health Care System Organization and Leadership</a:t>
                      </a:r>
                      <a:endParaRPr lang="en-GB" sz="36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64112554"/>
                  </a:ext>
                </a:extLst>
              </a:tr>
            </a:tbl>
          </a:graphicData>
        </a:graphic>
      </p:graphicFrame>
    </p:spTree>
    <p:extLst>
      <p:ext uri="{BB962C8B-B14F-4D97-AF65-F5344CB8AC3E}">
        <p14:creationId xmlns:p14="http://schemas.microsoft.com/office/powerpoint/2010/main" val="2056468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336" y="188640"/>
            <a:ext cx="4392488" cy="1143000"/>
          </a:xfrm>
        </p:spPr>
        <p:txBody>
          <a:bodyPr>
            <a:noAutofit/>
          </a:bodyPr>
          <a:lstStyle/>
          <a:p>
            <a:r>
              <a:rPr lang="en-GB" sz="3600" b="1" dirty="0"/>
              <a:t>Session Aims</a:t>
            </a:r>
          </a:p>
        </p:txBody>
      </p:sp>
      <p:sp>
        <p:nvSpPr>
          <p:cNvPr id="4" name="Content Placeholder 3"/>
          <p:cNvSpPr>
            <a:spLocks noGrp="1"/>
          </p:cNvSpPr>
          <p:nvPr>
            <p:ph idx="1"/>
          </p:nvPr>
        </p:nvSpPr>
        <p:spPr>
          <a:xfrm>
            <a:off x="263352" y="1219201"/>
            <a:ext cx="11521280" cy="4525963"/>
          </a:xfrm>
        </p:spPr>
        <p:txBody>
          <a:bodyPr>
            <a:normAutofit fontScale="92500" lnSpcReduction="20000"/>
          </a:bodyPr>
          <a:lstStyle/>
          <a:p>
            <a:pPr>
              <a:buFont typeface="Arial" panose="020B0604020202020204" pitchFamily="34" charset="0"/>
              <a:buChar char="•"/>
            </a:pPr>
            <a:endParaRPr lang="en-GB" dirty="0"/>
          </a:p>
          <a:p>
            <a:pPr>
              <a:buFont typeface="Arial" panose="020B0604020202020204" pitchFamily="34" charset="0"/>
              <a:buChar char="•"/>
            </a:pPr>
            <a:r>
              <a:rPr lang="en-GB" dirty="0"/>
              <a:t>Understand transformational, transactional leadership and leadership grid.</a:t>
            </a:r>
          </a:p>
          <a:p>
            <a:pPr lvl="0"/>
            <a:endParaRPr lang="en-GB" sz="2800" dirty="0"/>
          </a:p>
          <a:p>
            <a:pPr lvl="0"/>
            <a:r>
              <a:rPr lang="en-GB" sz="2800" dirty="0"/>
              <a:t>Understand the meaning and importance of workgroups and teams.</a:t>
            </a:r>
          </a:p>
          <a:p>
            <a:pPr marL="0" indent="0">
              <a:buNone/>
            </a:pPr>
            <a:endParaRPr lang="en-GB" sz="2800" dirty="0"/>
          </a:p>
          <a:p>
            <a:pPr lvl="0"/>
            <a:r>
              <a:rPr lang="en-GB" sz="2800" dirty="0"/>
              <a:t>Differentiate between groups and teams.</a:t>
            </a:r>
          </a:p>
          <a:p>
            <a:pPr marL="0" indent="0">
              <a:buNone/>
            </a:pPr>
            <a:endParaRPr lang="en-GB" sz="2800" dirty="0"/>
          </a:p>
          <a:p>
            <a:pPr lvl="0"/>
            <a:r>
              <a:rPr lang="en-GB" sz="2800" dirty="0"/>
              <a:t>Explain the difference between formal and informal groups.</a:t>
            </a:r>
          </a:p>
          <a:p>
            <a:pPr lvl="0"/>
            <a:endParaRPr lang="en-GB" sz="2800" dirty="0"/>
          </a:p>
          <a:p>
            <a:pPr lvl="0"/>
            <a:r>
              <a:rPr lang="en-GB" sz="2800" dirty="0"/>
              <a:t>Explain the reasons for the formation of groups.</a:t>
            </a:r>
          </a:p>
          <a:p>
            <a:pPr marL="0" indent="0">
              <a:buNone/>
            </a:pPr>
            <a:endParaRPr lang="en-GB" sz="3000" dirty="0"/>
          </a:p>
          <a:p>
            <a:pPr>
              <a:buFont typeface="Wingdings" panose="05000000000000000000" pitchFamily="2" charset="2"/>
              <a:buChar char="§"/>
            </a:pPr>
            <a:endParaRPr lang="en-GB" sz="2800"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791877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6075A-C769-229D-6566-0BA21105A2A8}"/>
              </a:ext>
            </a:extLst>
          </p:cNvPr>
          <p:cNvSpPr>
            <a:spLocks noGrp="1"/>
          </p:cNvSpPr>
          <p:nvPr>
            <p:ph type="title"/>
          </p:nvPr>
        </p:nvSpPr>
        <p:spPr/>
        <p:txBody>
          <a:bodyPr/>
          <a:lstStyle/>
          <a:p>
            <a:r>
              <a:rPr lang="en-GB" dirty="0"/>
              <a:t>Transactional leadership Theories (1970's)</a:t>
            </a:r>
          </a:p>
        </p:txBody>
      </p:sp>
      <p:sp>
        <p:nvSpPr>
          <p:cNvPr id="3" name="Content Placeholder 2">
            <a:extLst>
              <a:ext uri="{FF2B5EF4-FFF2-40B4-BE49-F238E27FC236}">
                <a16:creationId xmlns:a16="http://schemas.microsoft.com/office/drawing/2014/main" id="{0950741B-1878-83F5-D73D-0A70743E0BFB}"/>
              </a:ext>
            </a:extLst>
          </p:cNvPr>
          <p:cNvSpPr>
            <a:spLocks noGrp="1"/>
          </p:cNvSpPr>
          <p:nvPr>
            <p:ph idx="1"/>
          </p:nvPr>
        </p:nvSpPr>
        <p:spPr/>
        <p:txBody>
          <a:bodyPr>
            <a:normAutofit fontScale="62500" lnSpcReduction="20000"/>
          </a:bodyPr>
          <a:lstStyle/>
          <a:p>
            <a:endParaRPr lang="en-US" dirty="0"/>
          </a:p>
          <a:p>
            <a:r>
              <a:rPr lang="en-US" dirty="0"/>
              <a:t>Burns' Leadership (1978) founded the field of leadership studies, introducing two types of leadership: transactional leadership, in which leaders focus on the relationship between the leader and follower, and transformational leadership, in which leaders focus on the beliefs, needs, and values of their followers.</a:t>
            </a:r>
          </a:p>
          <a:p>
            <a:r>
              <a:rPr lang="en-US" dirty="0"/>
              <a:t>Transactional  theories,  also  known  as  exchange  theories  of leadership, are characterized by a transaction made between the leader  and  the  followers. The theory  values  a  positive  and mutually beneficial relationship. For the transactional theories to be effective and as a result, have motivational value, the leader must find a means to align to adequately reward (or punish) his follower, for performing the leader assigned task. In other words, transactional  leaders  are  most  efficient  when  they  develop  a mutually reinforcing  environment,  for which  the  individual  and the </a:t>
            </a:r>
            <a:r>
              <a:rPr lang="en-US" dirty="0" err="1"/>
              <a:t>organisational</a:t>
            </a:r>
            <a:r>
              <a:rPr lang="en-US" dirty="0"/>
              <a:t> goals are  in sync. The transactional theorists state   that   humans   in   general are   seeking   to   maximize pleasurable    experiences    and    to    diminish    un-pleasurable experiences. Thus, one is more likely to associate him or her with individuals that add to his or her strengths.</a:t>
            </a:r>
            <a:endParaRPr lang="en-GB" dirty="0"/>
          </a:p>
        </p:txBody>
      </p:sp>
    </p:spTree>
    <p:extLst>
      <p:ext uri="{BB962C8B-B14F-4D97-AF65-F5344CB8AC3E}">
        <p14:creationId xmlns:p14="http://schemas.microsoft.com/office/powerpoint/2010/main" val="22813749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D3A52-F3F7-B30D-FC87-173AFCF8712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D493748-BF4E-7F1E-F714-C8EB5BA85E23}"/>
              </a:ext>
            </a:extLst>
          </p:cNvPr>
          <p:cNvSpPr>
            <a:spLocks noGrp="1"/>
          </p:cNvSpPr>
          <p:nvPr>
            <p:ph idx="1"/>
          </p:nvPr>
        </p:nvSpPr>
        <p:spPr/>
        <p:txBody>
          <a:bodyPr/>
          <a:lstStyle/>
          <a:p>
            <a:r>
              <a:rPr lang="en-GB" sz="3200" b="1" dirty="0"/>
              <a:t>Transactional leadership </a:t>
            </a:r>
            <a:endParaRPr lang="en-GB" sz="3200" dirty="0"/>
          </a:p>
          <a:p>
            <a:pPr algn="l" fontAlgn="auto"/>
            <a:r>
              <a:rPr lang="en-US" b="0" i="0" dirty="0">
                <a:solidFill>
                  <a:srgbClr val="2A2B2C"/>
                </a:solidFill>
                <a:effectLst/>
                <a:latin typeface="gordita"/>
              </a:rPr>
              <a:t>Transactional leadership is a style of leadership that focuses on order, structure, and goal-oriented planning. A transactional leader will directly tell their team what to do—as a result, this leadership style prioritizes maintaining the status quo, rather than challenging it.</a:t>
            </a:r>
          </a:p>
        </p:txBody>
      </p:sp>
    </p:spTree>
    <p:extLst>
      <p:ext uri="{BB962C8B-B14F-4D97-AF65-F5344CB8AC3E}">
        <p14:creationId xmlns:p14="http://schemas.microsoft.com/office/powerpoint/2010/main" val="3944078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D2A32-4140-13DC-3F27-F2D62DBA197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FAF2DC2-FDBA-5134-E419-08B6529CF40C}"/>
              </a:ext>
            </a:extLst>
          </p:cNvPr>
          <p:cNvSpPr>
            <a:spLocks noGrp="1"/>
          </p:cNvSpPr>
          <p:nvPr>
            <p:ph idx="1"/>
          </p:nvPr>
        </p:nvSpPr>
        <p:spPr/>
        <p:txBody>
          <a:bodyPr/>
          <a:lstStyle/>
          <a:p>
            <a:r>
              <a:rPr lang="en-US" b="0" i="0" dirty="0">
                <a:solidFill>
                  <a:srgbClr val="2A2B2C"/>
                </a:solidFill>
                <a:effectLst/>
                <a:latin typeface="gordita"/>
              </a:rPr>
              <a:t>With this type of leadership, leaders often operate from a system of rewards to motivate their team. Transactional leadership appeals to the self-interest of each team member, encouraging them to do a good job in order to receive perks or incentives.</a:t>
            </a:r>
          </a:p>
          <a:p>
            <a:endParaRPr lang="en-GB" dirty="0"/>
          </a:p>
        </p:txBody>
      </p:sp>
    </p:spTree>
    <p:extLst>
      <p:ext uri="{BB962C8B-B14F-4D97-AF65-F5344CB8AC3E}">
        <p14:creationId xmlns:p14="http://schemas.microsoft.com/office/powerpoint/2010/main" val="20747841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9DA09-D28D-556D-69D8-815E6A3C2477}"/>
              </a:ext>
            </a:extLst>
          </p:cNvPr>
          <p:cNvSpPr>
            <a:spLocks noGrp="1"/>
          </p:cNvSpPr>
          <p:nvPr>
            <p:ph type="title"/>
          </p:nvPr>
        </p:nvSpPr>
        <p:spPr/>
        <p:txBody>
          <a:bodyPr/>
          <a:lstStyle/>
          <a:p>
            <a:endParaRPr lang="en-GB" dirty="0"/>
          </a:p>
        </p:txBody>
      </p:sp>
      <p:pic>
        <p:nvPicPr>
          <p:cNvPr id="5" name="Content Placeholder 4" descr="A person standing next to arrows&#10;&#10;Description automatically generated with low confidence">
            <a:extLst>
              <a:ext uri="{FF2B5EF4-FFF2-40B4-BE49-F238E27FC236}">
                <a16:creationId xmlns:a16="http://schemas.microsoft.com/office/drawing/2014/main" id="{24BE6CC8-5915-F939-1667-646F3F5E3ABF}"/>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b="3110"/>
          <a:stretch/>
        </p:blipFill>
        <p:spPr>
          <a:xfrm>
            <a:off x="2588440" y="112541"/>
            <a:ext cx="7015120" cy="5458265"/>
          </a:xfrm>
        </p:spPr>
      </p:pic>
    </p:spTree>
    <p:extLst>
      <p:ext uri="{BB962C8B-B14F-4D97-AF65-F5344CB8AC3E}">
        <p14:creationId xmlns:p14="http://schemas.microsoft.com/office/powerpoint/2010/main" val="14452930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922ED-678E-51D4-95B5-DAA8A15EDA95}"/>
              </a:ext>
            </a:extLst>
          </p:cNvPr>
          <p:cNvSpPr>
            <a:spLocks noGrp="1"/>
          </p:cNvSpPr>
          <p:nvPr>
            <p:ph type="title"/>
          </p:nvPr>
        </p:nvSpPr>
        <p:spPr/>
        <p:txBody>
          <a:bodyPr>
            <a:normAutofit fontScale="90000"/>
          </a:bodyPr>
          <a:lstStyle/>
          <a:p>
            <a:r>
              <a:rPr lang="en-US" dirty="0"/>
              <a:t>Transformational Leadership    Theories    (the 1970s)</a:t>
            </a:r>
            <a:endParaRPr lang="en-GB" dirty="0"/>
          </a:p>
        </p:txBody>
      </p:sp>
      <p:sp>
        <p:nvSpPr>
          <p:cNvPr id="3" name="Content Placeholder 2">
            <a:extLst>
              <a:ext uri="{FF2B5EF4-FFF2-40B4-BE49-F238E27FC236}">
                <a16:creationId xmlns:a16="http://schemas.microsoft.com/office/drawing/2014/main" id="{B7C125DF-B188-7624-8B02-3F8380A58FBD}"/>
              </a:ext>
            </a:extLst>
          </p:cNvPr>
          <p:cNvSpPr>
            <a:spLocks noGrp="1"/>
          </p:cNvSpPr>
          <p:nvPr>
            <p:ph idx="1"/>
          </p:nvPr>
        </p:nvSpPr>
        <p:spPr/>
        <p:txBody>
          <a:bodyPr>
            <a:normAutofit fontScale="85000" lnSpcReduction="10000"/>
          </a:bodyPr>
          <a:lstStyle/>
          <a:p>
            <a:r>
              <a:rPr lang="en-US" dirty="0"/>
              <a:t>The Transformational Leadership theory states that this process is by which a person interacts with others and can create a solid relationship  that  results  in  a  high  percentage  of  trust,  that  will later increase motivation,  both  intrinsic  and  extrinsic,  in  both leaders and followers. The essence of transformational theories is    that    leaders    transform    their    followers    through    their inspirational  nature  and  charismatic  personalities.  Rules  and regulations are flexible, guided by group norms. These attributes provide a sense of belonging for the followers as they can easily identify with the leader and its purpose.</a:t>
            </a:r>
            <a:endParaRPr lang="en-GB" dirty="0"/>
          </a:p>
        </p:txBody>
      </p:sp>
    </p:spTree>
    <p:extLst>
      <p:ext uri="{BB962C8B-B14F-4D97-AF65-F5344CB8AC3E}">
        <p14:creationId xmlns:p14="http://schemas.microsoft.com/office/powerpoint/2010/main" val="39627119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sp>
        <p:nvSpPr>
          <p:cNvPr id="248" name="Google Shape;248;p43"/>
          <p:cNvSpPr txBox="1">
            <a:spLocks noGrp="1"/>
          </p:cNvSpPr>
          <p:nvPr>
            <p:ph type="body" idx="1"/>
          </p:nvPr>
        </p:nvSpPr>
        <p:spPr>
          <a:xfrm>
            <a:off x="263352" y="260648"/>
            <a:ext cx="11665296" cy="5328592"/>
          </a:xfrm>
          <a:prstGeom prst="rect">
            <a:avLst/>
          </a:prstGeom>
          <a:noFill/>
          <a:ln>
            <a:noFill/>
          </a:ln>
        </p:spPr>
        <p:txBody>
          <a:bodyPr spcFirstLastPara="1" wrap="square" lIns="121900" tIns="60933" rIns="121900" bIns="60933" anchor="t" anchorCtr="0">
            <a:noAutofit/>
          </a:bodyPr>
          <a:lstStyle/>
          <a:p>
            <a:pPr marL="152396" indent="0">
              <a:spcBef>
                <a:spcPts val="0"/>
              </a:spcBef>
              <a:spcAft>
                <a:spcPts val="0"/>
              </a:spcAft>
              <a:buSzPts val="2200"/>
              <a:buNone/>
            </a:pPr>
            <a:r>
              <a:rPr lang="en-GB" sz="2000" b="1" dirty="0"/>
              <a:t>Transformational leadership </a:t>
            </a:r>
            <a:endParaRPr sz="2000" dirty="0"/>
          </a:p>
          <a:p>
            <a:pPr marL="457189" indent="-270927">
              <a:spcBef>
                <a:spcPts val="587"/>
              </a:spcBef>
              <a:spcAft>
                <a:spcPts val="0"/>
              </a:spcAft>
              <a:buSzPts val="1800"/>
            </a:pPr>
            <a:r>
              <a:rPr lang="en-GB" sz="2000" dirty="0"/>
              <a:t>Very effective strategic leadership style</a:t>
            </a:r>
            <a:endParaRPr sz="2000" dirty="0"/>
          </a:p>
          <a:p>
            <a:pPr marL="457189" indent="-270927">
              <a:spcBef>
                <a:spcPts val="587"/>
              </a:spcBef>
              <a:spcAft>
                <a:spcPts val="0"/>
              </a:spcAft>
              <a:buSzPts val="1800"/>
            </a:pPr>
            <a:r>
              <a:rPr lang="en-GB" sz="2000" dirty="0"/>
              <a:t>inspires people to achieve unexpected and remarkable results</a:t>
            </a:r>
            <a:endParaRPr sz="2000" dirty="0"/>
          </a:p>
          <a:p>
            <a:pPr marL="457189" indent="-270927">
              <a:spcBef>
                <a:spcPts val="587"/>
              </a:spcBef>
              <a:spcAft>
                <a:spcPts val="0"/>
              </a:spcAft>
              <a:buSzPts val="1800"/>
            </a:pPr>
            <a:r>
              <a:rPr lang="en-GB" sz="2000" dirty="0"/>
              <a:t>inspires workers to find better ways of achieving a goal</a:t>
            </a:r>
            <a:endParaRPr sz="2000" dirty="0"/>
          </a:p>
          <a:p>
            <a:pPr marL="457189" indent="-270927">
              <a:spcBef>
                <a:spcPts val="587"/>
              </a:spcBef>
              <a:spcAft>
                <a:spcPts val="0"/>
              </a:spcAft>
              <a:buSzPts val="1800"/>
            </a:pPr>
            <a:r>
              <a:rPr lang="en-GB" sz="2000" dirty="0"/>
              <a:t>gives workers autonomy/ independence over specific jobs</a:t>
            </a:r>
            <a:endParaRPr sz="2000" dirty="0"/>
          </a:p>
          <a:p>
            <a:pPr marL="152396" indent="0">
              <a:spcBef>
                <a:spcPts val="587"/>
              </a:spcBef>
              <a:spcAft>
                <a:spcPts val="0"/>
              </a:spcAft>
              <a:buSzPts val="2200"/>
              <a:buNone/>
            </a:pPr>
            <a:r>
              <a:rPr lang="en-GB" sz="2000" b="1" dirty="0"/>
              <a:t>Transformational leaders have : </a:t>
            </a:r>
            <a:endParaRPr sz="2000" dirty="0"/>
          </a:p>
          <a:p>
            <a:pPr marL="457189" indent="-270927">
              <a:spcBef>
                <a:spcPts val="587"/>
              </a:spcBef>
              <a:spcAft>
                <a:spcPts val="0"/>
              </a:spcAft>
              <a:buSzPts val="1800"/>
            </a:pPr>
            <a:r>
              <a:rPr lang="en-GB" sz="2000" dirty="0"/>
              <a:t>develop a </a:t>
            </a:r>
            <a:r>
              <a:rPr lang="en-GB" sz="2000" u="sng" dirty="0"/>
              <a:t>vision</a:t>
            </a:r>
            <a:r>
              <a:rPr lang="en-GB" sz="2000" dirty="0"/>
              <a:t> for the organization </a:t>
            </a:r>
            <a:endParaRPr sz="2000" dirty="0"/>
          </a:p>
          <a:p>
            <a:pPr marL="457189" indent="-270927">
              <a:spcBef>
                <a:spcPts val="587"/>
              </a:spcBef>
              <a:spcAft>
                <a:spcPts val="0"/>
              </a:spcAft>
              <a:buSzPts val="1800"/>
            </a:pPr>
            <a:r>
              <a:rPr lang="en-GB" sz="2000" dirty="0"/>
              <a:t>formulate a </a:t>
            </a:r>
            <a:r>
              <a:rPr lang="en-GB" sz="2000" u="sng" dirty="0"/>
              <a:t>strategy</a:t>
            </a:r>
            <a:r>
              <a:rPr lang="en-GB" sz="2000" dirty="0"/>
              <a:t> to achieve that vision.</a:t>
            </a:r>
            <a:endParaRPr sz="2000" dirty="0"/>
          </a:p>
          <a:p>
            <a:pPr marL="457189" indent="-270927">
              <a:spcBef>
                <a:spcPts val="587"/>
              </a:spcBef>
              <a:spcAft>
                <a:spcPts val="0"/>
              </a:spcAft>
              <a:buSzPts val="1800"/>
            </a:pPr>
            <a:r>
              <a:rPr lang="en-GB" sz="2000" dirty="0"/>
              <a:t>make people aware of the need to achieve valued outcomes </a:t>
            </a:r>
            <a:endParaRPr sz="2000" dirty="0"/>
          </a:p>
          <a:p>
            <a:pPr marL="457189" indent="-270927">
              <a:spcBef>
                <a:spcPts val="587"/>
              </a:spcBef>
              <a:spcAft>
                <a:spcPts val="0"/>
              </a:spcAft>
              <a:buSzPts val="1800"/>
            </a:pPr>
            <a:r>
              <a:rPr lang="en-GB" sz="2000" dirty="0"/>
              <a:t>encourage employees to strive for higher levels of achievement</a:t>
            </a:r>
            <a:endParaRPr sz="2000" dirty="0"/>
          </a:p>
          <a:p>
            <a:pPr marL="457189" indent="-270927">
              <a:spcBef>
                <a:spcPts val="587"/>
              </a:spcBef>
              <a:spcAft>
                <a:spcPts val="0"/>
              </a:spcAft>
              <a:buSzPts val="1800"/>
            </a:pPr>
            <a:r>
              <a:rPr lang="en-GB" sz="2000" dirty="0"/>
              <a:t>have a high degree of integrity and character</a:t>
            </a:r>
            <a:endParaRPr sz="2000" dirty="0"/>
          </a:p>
          <a:p>
            <a:pPr marL="457189" indent="-270927">
              <a:spcBef>
                <a:spcPts val="587"/>
              </a:spcBef>
              <a:spcAft>
                <a:spcPts val="0"/>
              </a:spcAft>
              <a:buSzPts val="1800"/>
            </a:pPr>
            <a:r>
              <a:rPr lang="en-GB" sz="2000" dirty="0"/>
              <a:t>have emotional intelligence and strong motivation</a:t>
            </a:r>
            <a:endParaRPr sz="2000" dirty="0"/>
          </a:p>
          <a:p>
            <a:pPr marL="457189" indent="-270927">
              <a:spcBef>
                <a:spcPts val="587"/>
              </a:spcBef>
              <a:spcAft>
                <a:spcPts val="0"/>
              </a:spcAft>
              <a:buSzPts val="1800"/>
            </a:pPr>
            <a:r>
              <a:rPr lang="en-GB" sz="2000" dirty="0"/>
              <a:t>are empathetic with others </a:t>
            </a:r>
            <a:endParaRPr sz="2000" dirty="0"/>
          </a:p>
          <a:p>
            <a:pPr marL="457189" indent="-270927">
              <a:spcBef>
                <a:spcPts val="587"/>
              </a:spcBef>
              <a:spcAft>
                <a:spcPts val="0"/>
              </a:spcAft>
              <a:buSzPts val="1800"/>
            </a:pPr>
            <a:r>
              <a:rPr lang="en-GB" sz="2000" dirty="0"/>
              <a:t>have effective interpersonal skills</a:t>
            </a:r>
            <a:endParaRPr sz="2000" dirty="0"/>
          </a:p>
          <a:p>
            <a:pPr marL="457189" indent="-118530">
              <a:spcBef>
                <a:spcPts val="587"/>
              </a:spcBef>
              <a:spcAft>
                <a:spcPts val="0"/>
              </a:spcAft>
              <a:buSzPts val="2200"/>
              <a:buNone/>
            </a:pPr>
            <a:endParaRPr sz="2000" dirty="0"/>
          </a:p>
        </p:txBody>
      </p:sp>
    </p:spTree>
    <p:extLst>
      <p:ext uri="{BB962C8B-B14F-4D97-AF65-F5344CB8AC3E}">
        <p14:creationId xmlns:p14="http://schemas.microsoft.com/office/powerpoint/2010/main" val="28993516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B6F04-5E4F-BF53-E91C-2202978292C6}"/>
              </a:ext>
            </a:extLst>
          </p:cNvPr>
          <p:cNvSpPr>
            <a:spLocks noGrp="1"/>
          </p:cNvSpPr>
          <p:nvPr>
            <p:ph type="title"/>
          </p:nvPr>
        </p:nvSpPr>
        <p:spPr>
          <a:xfrm>
            <a:off x="609600" y="274638"/>
            <a:ext cx="10972800" cy="1143000"/>
          </a:xfrm>
        </p:spPr>
        <p:txBody>
          <a:bodyPr wrap="square" anchor="ctr">
            <a:normAutofit/>
          </a:bodyPr>
          <a:lstStyle/>
          <a:p>
            <a:r>
              <a:rPr lang="en-GB" dirty="0"/>
              <a:t>Maslow’s Hierarchy of Needs </a:t>
            </a:r>
          </a:p>
        </p:txBody>
      </p:sp>
      <p:pic>
        <p:nvPicPr>
          <p:cNvPr id="1026" name="Picture 2" descr="Hierarchy of Needs – Get Psyched">
            <a:extLst>
              <a:ext uri="{FF2B5EF4-FFF2-40B4-BE49-F238E27FC236}">
                <a16:creationId xmlns:a16="http://schemas.microsoft.com/office/drawing/2014/main" id="{357A6643-1546-0EF4-FB20-D4FDBB090E16}"/>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624792" y="1600201"/>
            <a:ext cx="5354416" cy="398904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1031" name="Content Placeholder 3">
            <a:extLst>
              <a:ext uri="{FF2B5EF4-FFF2-40B4-BE49-F238E27FC236}">
                <a16:creationId xmlns:a16="http://schemas.microsoft.com/office/drawing/2014/main" id="{515A0630-BA79-57A1-5A92-7E90AB4FD795}"/>
              </a:ext>
            </a:extLst>
          </p:cNvPr>
          <p:cNvSpPr>
            <a:spLocks noGrp="1"/>
          </p:cNvSpPr>
          <p:nvPr>
            <p:ph sz="half" idx="2"/>
          </p:nvPr>
        </p:nvSpPr>
        <p:spPr>
          <a:xfrm>
            <a:off x="6197600" y="1600201"/>
            <a:ext cx="5384800" cy="3989040"/>
          </a:xfrm>
        </p:spPr>
        <p:txBody>
          <a:bodyPr/>
          <a:lstStyle/>
          <a:p>
            <a:r>
              <a:rPr lang="en-US" b="0" i="0" dirty="0">
                <a:solidFill>
                  <a:srgbClr val="111111"/>
                </a:solidFill>
                <a:effectLst/>
                <a:latin typeface="Arial" panose="020B0604020202020204" pitchFamily="34" charset="0"/>
              </a:rPr>
              <a:t>According to Maslow (1943, 1954), human needs were arranged in the form of a</a:t>
            </a:r>
            <a:r>
              <a:rPr lang="en-US" b="1" i="0" dirty="0">
                <a:solidFill>
                  <a:srgbClr val="111111"/>
                </a:solidFill>
                <a:effectLst/>
                <a:latin typeface="Arial" panose="020B0604020202020204" pitchFamily="34" charset="0"/>
              </a:rPr>
              <a:t> hierarchy,</a:t>
            </a:r>
            <a:r>
              <a:rPr lang="en-US" b="0" i="0" dirty="0">
                <a:solidFill>
                  <a:srgbClr val="111111"/>
                </a:solidFill>
                <a:effectLst/>
                <a:latin typeface="Arial" panose="020B0604020202020204" pitchFamily="34" charset="0"/>
              </a:rPr>
              <a:t> with</a:t>
            </a:r>
            <a:r>
              <a:rPr lang="en-US" b="1" i="0" dirty="0">
                <a:solidFill>
                  <a:srgbClr val="111111"/>
                </a:solidFill>
                <a:effectLst/>
                <a:latin typeface="Arial" panose="020B0604020202020204" pitchFamily="34" charset="0"/>
              </a:rPr>
              <a:t> physiological (survival) needs at</a:t>
            </a:r>
            <a:r>
              <a:rPr lang="en-US" b="0" i="0" dirty="0">
                <a:solidFill>
                  <a:srgbClr val="111111"/>
                </a:solidFill>
                <a:effectLst/>
                <a:latin typeface="Arial" panose="020B0604020202020204" pitchFamily="34" charset="0"/>
              </a:rPr>
              <a:t> the bottom, and the</a:t>
            </a:r>
            <a:r>
              <a:rPr lang="en-US" b="1" i="0" dirty="0">
                <a:solidFill>
                  <a:srgbClr val="111111"/>
                </a:solidFill>
                <a:effectLst/>
                <a:latin typeface="Arial" panose="020B0604020202020204" pitchFamily="34" charset="0"/>
              </a:rPr>
              <a:t> more creative and intellectually oriented ‘self-actualization’ needs</a:t>
            </a:r>
            <a:r>
              <a:rPr lang="en-US" b="0" i="0" dirty="0">
                <a:solidFill>
                  <a:srgbClr val="111111"/>
                </a:solidFill>
                <a:effectLst/>
                <a:latin typeface="Arial" panose="020B0604020202020204" pitchFamily="34" charset="0"/>
              </a:rPr>
              <a:t> at the top. </a:t>
            </a:r>
            <a:endParaRPr lang="en-US" dirty="0"/>
          </a:p>
        </p:txBody>
      </p:sp>
    </p:spTree>
    <p:extLst>
      <p:ext uri="{BB962C8B-B14F-4D97-AF65-F5344CB8AC3E}">
        <p14:creationId xmlns:p14="http://schemas.microsoft.com/office/powerpoint/2010/main" val="913472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508CB-34E1-CBE2-B9A9-64CAD3C6062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DCC5D1D-2325-5E16-943F-BBF3495F9AD4}"/>
              </a:ext>
            </a:extLst>
          </p:cNvPr>
          <p:cNvSpPr>
            <a:spLocks noGrp="1"/>
          </p:cNvSpPr>
          <p:nvPr>
            <p:ph idx="1"/>
          </p:nvPr>
        </p:nvSpPr>
        <p:spPr>
          <a:xfrm>
            <a:off x="609600" y="274638"/>
            <a:ext cx="10972800" cy="5242595"/>
          </a:xfrm>
        </p:spPr>
        <p:txBody>
          <a:bodyPr/>
          <a:lstStyle/>
          <a:p>
            <a:pPr algn="l"/>
            <a:r>
              <a:rPr lang="en-US" b="1" i="0" dirty="0">
                <a:solidFill>
                  <a:srgbClr val="111111"/>
                </a:solidFill>
                <a:effectLst/>
                <a:latin typeface="Cabin-semi-bold"/>
              </a:rPr>
              <a:t>What Is a Leadership Grid?</a:t>
            </a:r>
          </a:p>
          <a:p>
            <a:pPr algn="l"/>
            <a:r>
              <a:rPr lang="en-US" b="0" i="0" dirty="0">
                <a:solidFill>
                  <a:srgbClr val="111111"/>
                </a:solidFill>
                <a:effectLst/>
                <a:latin typeface="SourceSansPro"/>
              </a:rPr>
              <a:t>The Leadership Grid is a model of behavioral leadership developed in the 1960s by Robert Blake and Jane Mouton. Previously known as the Managerial Grid, the Leadership Grid is based on two behavioral dimensions: concern for production, which is plotted on the X-axis on a scale from one to nine points; and concern for people, which is plotted on a similar scale along the Y-axis.</a:t>
            </a:r>
          </a:p>
          <a:p>
            <a:endParaRPr lang="en-GB" dirty="0"/>
          </a:p>
        </p:txBody>
      </p:sp>
    </p:spTree>
    <p:extLst>
      <p:ext uri="{BB962C8B-B14F-4D97-AF65-F5344CB8AC3E}">
        <p14:creationId xmlns:p14="http://schemas.microsoft.com/office/powerpoint/2010/main" val="35195143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98856-6B4C-1071-28E1-1DDF0500CB8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F605A14-EDBF-CDE7-F2CB-38A1507C0B8D}"/>
              </a:ext>
            </a:extLst>
          </p:cNvPr>
          <p:cNvSpPr>
            <a:spLocks noGrp="1"/>
          </p:cNvSpPr>
          <p:nvPr>
            <p:ph idx="1"/>
          </p:nvPr>
        </p:nvSpPr>
        <p:spPr>
          <a:xfrm>
            <a:off x="609600" y="274638"/>
            <a:ext cx="10972800" cy="5242595"/>
          </a:xfrm>
        </p:spPr>
        <p:txBody>
          <a:bodyPr/>
          <a:lstStyle/>
          <a:p>
            <a:pPr algn="l"/>
            <a:r>
              <a:rPr lang="en-US" b="0" i="0" dirty="0">
                <a:solidFill>
                  <a:srgbClr val="111111"/>
                </a:solidFill>
                <a:effectLst/>
                <a:latin typeface="SourceSansPro"/>
              </a:rPr>
              <a:t>The model identified five leadership styles by their relative positions on the grid. The first number in the examples below reflects a leader's concern for production; the second, a leader's concern for people.</a:t>
            </a:r>
          </a:p>
          <a:p>
            <a:pPr algn="l">
              <a:buFont typeface="Arial" panose="020B0604020202020204" pitchFamily="34" charset="0"/>
              <a:buChar char="•"/>
            </a:pPr>
            <a:r>
              <a:rPr lang="en-US" b="0" i="0" dirty="0">
                <a:solidFill>
                  <a:srgbClr val="111111"/>
                </a:solidFill>
                <a:effectLst/>
                <a:latin typeface="SourceSansPro"/>
              </a:rPr>
              <a:t>Impoverished (1,1)</a:t>
            </a:r>
          </a:p>
          <a:p>
            <a:pPr algn="l">
              <a:buFont typeface="Arial" panose="020B0604020202020204" pitchFamily="34" charset="0"/>
              <a:buChar char="•"/>
            </a:pPr>
            <a:r>
              <a:rPr lang="en-US" b="0" i="0" dirty="0">
                <a:solidFill>
                  <a:srgbClr val="111111"/>
                </a:solidFill>
                <a:effectLst/>
                <a:latin typeface="SourceSansPro"/>
              </a:rPr>
              <a:t>Produce or Perish (9, 1)</a:t>
            </a:r>
          </a:p>
          <a:p>
            <a:pPr algn="l">
              <a:buFont typeface="Arial" panose="020B0604020202020204" pitchFamily="34" charset="0"/>
              <a:buChar char="•"/>
            </a:pPr>
            <a:r>
              <a:rPr lang="en-US" b="0" i="0" dirty="0">
                <a:solidFill>
                  <a:srgbClr val="111111"/>
                </a:solidFill>
                <a:effectLst/>
                <a:latin typeface="SourceSansPro"/>
              </a:rPr>
              <a:t>Middle of the Road (5, 5)</a:t>
            </a:r>
          </a:p>
          <a:p>
            <a:pPr algn="l">
              <a:buFont typeface="Arial" panose="020B0604020202020204" pitchFamily="34" charset="0"/>
              <a:buChar char="•"/>
            </a:pPr>
            <a:r>
              <a:rPr lang="en-US" b="0" i="0" dirty="0">
                <a:solidFill>
                  <a:srgbClr val="111111"/>
                </a:solidFill>
                <a:effectLst/>
                <a:latin typeface="SourceSansPro"/>
              </a:rPr>
              <a:t>Country Club (1, 9)</a:t>
            </a:r>
          </a:p>
          <a:p>
            <a:pPr algn="l">
              <a:buFont typeface="Arial" panose="020B0604020202020204" pitchFamily="34" charset="0"/>
              <a:buChar char="•"/>
            </a:pPr>
            <a:r>
              <a:rPr lang="en-US" b="0" i="0" dirty="0">
                <a:solidFill>
                  <a:srgbClr val="111111"/>
                </a:solidFill>
                <a:effectLst/>
                <a:latin typeface="SourceSansPro"/>
              </a:rPr>
              <a:t>Team (9, 9)</a:t>
            </a:r>
          </a:p>
          <a:p>
            <a:endParaRPr lang="en-GB" dirty="0"/>
          </a:p>
        </p:txBody>
      </p:sp>
    </p:spTree>
    <p:extLst>
      <p:ext uri="{BB962C8B-B14F-4D97-AF65-F5344CB8AC3E}">
        <p14:creationId xmlns:p14="http://schemas.microsoft.com/office/powerpoint/2010/main" val="25547160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A83B4-0A8F-9FDA-DA94-3C17F24D2B01}"/>
              </a:ext>
            </a:extLst>
          </p:cNvPr>
          <p:cNvSpPr>
            <a:spLocks noGrp="1"/>
          </p:cNvSpPr>
          <p:nvPr>
            <p:ph type="title"/>
          </p:nvPr>
        </p:nvSpPr>
        <p:spPr/>
        <p:txBody>
          <a:bodyPr/>
          <a:lstStyle/>
          <a:p>
            <a:r>
              <a:rPr lang="en-GB" dirty="0"/>
              <a:t>Leadership Grid</a:t>
            </a:r>
          </a:p>
        </p:txBody>
      </p:sp>
      <p:sp>
        <p:nvSpPr>
          <p:cNvPr id="7" name="Content Placeholder 6">
            <a:extLst>
              <a:ext uri="{FF2B5EF4-FFF2-40B4-BE49-F238E27FC236}">
                <a16:creationId xmlns:a16="http://schemas.microsoft.com/office/drawing/2014/main" id="{F40B8C4A-9822-606B-2499-8CD5B4C2E59D}"/>
              </a:ext>
            </a:extLst>
          </p:cNvPr>
          <p:cNvSpPr>
            <a:spLocks noGrp="1"/>
          </p:cNvSpPr>
          <p:nvPr>
            <p:ph idx="1"/>
          </p:nvPr>
        </p:nvSpPr>
        <p:spPr/>
        <p:txBody>
          <a:bodyPr/>
          <a:lstStyle/>
          <a:p>
            <a:endParaRPr lang="en-GB"/>
          </a:p>
        </p:txBody>
      </p:sp>
      <p:pic>
        <p:nvPicPr>
          <p:cNvPr id="9" name="Picture 8">
            <a:extLst>
              <a:ext uri="{FF2B5EF4-FFF2-40B4-BE49-F238E27FC236}">
                <a16:creationId xmlns:a16="http://schemas.microsoft.com/office/drawing/2014/main" id="{11EC26FF-28CD-6813-DEBF-24F031A1EF42}"/>
              </a:ext>
            </a:extLst>
          </p:cNvPr>
          <p:cNvPicPr>
            <a:picLocks noChangeAspect="1"/>
          </p:cNvPicPr>
          <p:nvPr/>
        </p:nvPicPr>
        <p:blipFill rotWithShape="1">
          <a:blip r:embed="rId2"/>
          <a:srcRect b="8721"/>
          <a:stretch/>
        </p:blipFill>
        <p:spPr>
          <a:xfrm>
            <a:off x="0" y="1673"/>
            <a:ext cx="13360052" cy="6856327"/>
          </a:xfrm>
          <a:prstGeom prst="rect">
            <a:avLst/>
          </a:prstGeom>
        </p:spPr>
      </p:pic>
    </p:spTree>
    <p:extLst>
      <p:ext uri="{BB962C8B-B14F-4D97-AF65-F5344CB8AC3E}">
        <p14:creationId xmlns:p14="http://schemas.microsoft.com/office/powerpoint/2010/main" val="5643337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685800"/>
            <a:ext cx="7498080" cy="990600"/>
          </a:xfrm>
        </p:spPr>
        <p:txBody>
          <a:bodyPr>
            <a:noAutofit/>
          </a:bodyPr>
          <a:lstStyle/>
          <a:p>
            <a:r>
              <a:rPr lang="en-GB" sz="3600" b="1" dirty="0"/>
              <a:t>Introduction of group and team – let's start thinking!</a:t>
            </a:r>
          </a:p>
        </p:txBody>
      </p:sp>
      <p:sp>
        <p:nvSpPr>
          <p:cNvPr id="3" name="Content Placeholder 2"/>
          <p:cNvSpPr>
            <a:spLocks noGrp="1"/>
          </p:cNvSpPr>
          <p:nvPr>
            <p:ph idx="1"/>
          </p:nvPr>
        </p:nvSpPr>
        <p:spPr>
          <a:xfrm>
            <a:off x="335360" y="1676400"/>
            <a:ext cx="11737304" cy="3048744"/>
          </a:xfrm>
        </p:spPr>
        <p:txBody>
          <a:bodyPr>
            <a:noAutofit/>
          </a:bodyPr>
          <a:lstStyle/>
          <a:p>
            <a:pPr marL="0" indent="0" algn="ctr">
              <a:buNone/>
            </a:pPr>
            <a:endParaRPr lang="en-GB" sz="2800" dirty="0"/>
          </a:p>
          <a:p>
            <a:pPr marL="0" indent="0" algn="ctr">
              <a:buNone/>
            </a:pPr>
            <a:r>
              <a:rPr lang="en-GB" sz="2800" dirty="0"/>
              <a:t>Watch the clip and comment upon its content.</a:t>
            </a:r>
          </a:p>
          <a:p>
            <a:pPr marL="0" indent="0" algn="ctr">
              <a:buNone/>
            </a:pPr>
            <a:endParaRPr lang="en-GB" sz="2800" dirty="0"/>
          </a:p>
          <a:p>
            <a:pPr marL="0" indent="0" algn="ctr">
              <a:buNone/>
            </a:pPr>
            <a:r>
              <a:rPr lang="en-GB" sz="2800" dirty="0">
                <a:hlinkClick r:id="rId2"/>
              </a:rPr>
              <a:t>https://www.youtube.com/watch?v=zacF1pZR1Fg</a:t>
            </a:r>
            <a:endParaRPr lang="en-GB" sz="2800" dirty="0"/>
          </a:p>
        </p:txBody>
      </p:sp>
    </p:spTree>
    <p:extLst>
      <p:ext uri="{BB962C8B-B14F-4D97-AF65-F5344CB8AC3E}">
        <p14:creationId xmlns:p14="http://schemas.microsoft.com/office/powerpoint/2010/main" val="21080812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336" y="188640"/>
            <a:ext cx="4176464" cy="990600"/>
          </a:xfrm>
        </p:spPr>
        <p:txBody>
          <a:bodyPr>
            <a:noAutofit/>
          </a:bodyPr>
          <a:lstStyle/>
          <a:p>
            <a:r>
              <a:rPr lang="en-GB" sz="3600" b="1" dirty="0"/>
              <a:t>Introduction</a:t>
            </a:r>
          </a:p>
        </p:txBody>
      </p:sp>
      <p:sp>
        <p:nvSpPr>
          <p:cNvPr id="3" name="Content Placeholder 2"/>
          <p:cNvSpPr>
            <a:spLocks noGrp="1"/>
          </p:cNvSpPr>
          <p:nvPr>
            <p:ph idx="1"/>
          </p:nvPr>
        </p:nvSpPr>
        <p:spPr>
          <a:xfrm>
            <a:off x="227348" y="1580592"/>
            <a:ext cx="11737304" cy="3696816"/>
          </a:xfrm>
        </p:spPr>
        <p:txBody>
          <a:bodyPr>
            <a:noAutofit/>
          </a:bodyPr>
          <a:lstStyle/>
          <a:p>
            <a:pPr>
              <a:buFont typeface="Arial" panose="020B0604020202020204" pitchFamily="34" charset="0"/>
              <a:buChar char="•"/>
            </a:pPr>
            <a:r>
              <a:rPr lang="en-GB" sz="2800" dirty="0"/>
              <a:t>Individuals seldom work in isolation in an organisation. </a:t>
            </a:r>
          </a:p>
          <a:p>
            <a:pPr>
              <a:buFont typeface="Arial" panose="020B0604020202020204" pitchFamily="34" charset="0"/>
              <a:buChar char="•"/>
            </a:pPr>
            <a:endParaRPr lang="en-GB" sz="2800" dirty="0"/>
          </a:p>
          <a:p>
            <a:pPr>
              <a:buFont typeface="Arial" panose="020B0604020202020204" pitchFamily="34" charset="0"/>
              <a:buChar char="•"/>
            </a:pPr>
            <a:r>
              <a:rPr lang="en-GB" sz="2800" dirty="0"/>
              <a:t>Groups and teams within the organisational structure exist in the shape of departments, or functional teams within departments. </a:t>
            </a:r>
          </a:p>
          <a:p>
            <a:pPr>
              <a:buFont typeface="Arial" panose="020B0604020202020204" pitchFamily="34" charset="0"/>
              <a:buChar char="•"/>
            </a:pPr>
            <a:endParaRPr lang="en-GB" sz="2800" dirty="0"/>
          </a:p>
          <a:p>
            <a:pPr>
              <a:buFont typeface="Arial" panose="020B0604020202020204" pitchFamily="34" charset="0"/>
              <a:buChar char="•"/>
            </a:pPr>
            <a:r>
              <a:rPr lang="en-GB" sz="2800" dirty="0"/>
              <a:t>These are a major feature of human behaviour in the work environment. </a:t>
            </a:r>
          </a:p>
        </p:txBody>
      </p:sp>
    </p:spTree>
    <p:extLst>
      <p:ext uri="{BB962C8B-B14F-4D97-AF65-F5344CB8AC3E}">
        <p14:creationId xmlns:p14="http://schemas.microsoft.com/office/powerpoint/2010/main" val="10023917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368" y="116632"/>
            <a:ext cx="7498080" cy="990600"/>
          </a:xfrm>
        </p:spPr>
        <p:txBody>
          <a:bodyPr>
            <a:noAutofit/>
          </a:bodyPr>
          <a:lstStyle/>
          <a:p>
            <a:pPr algn="l"/>
            <a:r>
              <a:rPr lang="en-GB" sz="3600" b="1" dirty="0"/>
              <a:t>Introduction</a:t>
            </a:r>
          </a:p>
        </p:txBody>
      </p:sp>
      <p:sp>
        <p:nvSpPr>
          <p:cNvPr id="3" name="Content Placeholder 2"/>
          <p:cNvSpPr>
            <a:spLocks noGrp="1"/>
          </p:cNvSpPr>
          <p:nvPr>
            <p:ph idx="1"/>
          </p:nvPr>
        </p:nvSpPr>
        <p:spPr>
          <a:xfrm>
            <a:off x="191344" y="1196752"/>
            <a:ext cx="11809312" cy="4320480"/>
          </a:xfrm>
        </p:spPr>
        <p:txBody>
          <a:bodyPr>
            <a:noAutofit/>
          </a:bodyPr>
          <a:lstStyle/>
          <a:p>
            <a:pPr algn="just">
              <a:lnSpc>
                <a:spcPct val="150000"/>
              </a:lnSpc>
              <a:buFont typeface="Arial" panose="020B0604020202020204" pitchFamily="34" charset="0"/>
              <a:buChar char="•"/>
            </a:pPr>
            <a:r>
              <a:rPr lang="en-GB" sz="2000" dirty="0"/>
              <a:t>Understanding how teams and groups function within an organisation will help leaders and managers to develop a more cohesive and integrated environment. </a:t>
            </a:r>
          </a:p>
          <a:p>
            <a:pPr algn="just">
              <a:lnSpc>
                <a:spcPct val="150000"/>
              </a:lnSpc>
              <a:buFont typeface="Arial" panose="020B0604020202020204" pitchFamily="34" charset="0"/>
              <a:buChar char="•"/>
            </a:pPr>
            <a:r>
              <a:rPr lang="en-GB" sz="2000" dirty="0"/>
              <a:t>In this session we will discuss an introduction to teams and groups, why they exist, and define various types of teams and groups.</a:t>
            </a:r>
          </a:p>
          <a:p>
            <a:pPr algn="just">
              <a:lnSpc>
                <a:spcPct val="150000"/>
              </a:lnSpc>
              <a:buFont typeface="Arial" panose="020B0604020202020204" pitchFamily="34" charset="0"/>
              <a:buChar char="•"/>
            </a:pPr>
            <a:r>
              <a:rPr lang="en-GB" sz="2000" dirty="0"/>
              <a:t>For the purpose of convenience, this session is divided into three sections. </a:t>
            </a:r>
          </a:p>
          <a:p>
            <a:pPr algn="just">
              <a:lnSpc>
                <a:spcPct val="150000"/>
              </a:lnSpc>
              <a:buFont typeface="Arial" panose="020B0604020202020204" pitchFamily="34" charset="0"/>
              <a:buChar char="•"/>
            </a:pPr>
            <a:r>
              <a:rPr lang="en-GB" sz="2000" dirty="0"/>
              <a:t>Section one will cover some definitions, reasons and comparison between groups and teams. </a:t>
            </a:r>
          </a:p>
          <a:p>
            <a:pPr algn="just">
              <a:lnSpc>
                <a:spcPct val="150000"/>
              </a:lnSpc>
              <a:buFont typeface="Arial" panose="020B0604020202020204" pitchFamily="34" charset="0"/>
              <a:buChar char="•"/>
            </a:pPr>
            <a:r>
              <a:rPr lang="en-GB" sz="2000" dirty="0"/>
              <a:t>The focus of the second section will be on different types of teams and significance of teamwork. </a:t>
            </a:r>
          </a:p>
          <a:p>
            <a:pPr algn="just">
              <a:lnSpc>
                <a:spcPct val="150000"/>
              </a:lnSpc>
              <a:buFont typeface="Arial" panose="020B0604020202020204" pitchFamily="34" charset="0"/>
              <a:buChar char="•"/>
            </a:pPr>
            <a:r>
              <a:rPr lang="en-GB" sz="2000" dirty="0"/>
              <a:t>In the third section, different types of groups will be discussed. </a:t>
            </a:r>
          </a:p>
          <a:p>
            <a:pPr algn="just">
              <a:lnSpc>
                <a:spcPct val="150000"/>
              </a:lnSpc>
              <a:buFont typeface="Arial" panose="020B0604020202020204" pitchFamily="34" charset="0"/>
              <a:buChar char="•"/>
            </a:pPr>
            <a:endParaRPr lang="en-GB" sz="2000" dirty="0"/>
          </a:p>
        </p:txBody>
      </p:sp>
    </p:spTree>
    <p:extLst>
      <p:ext uri="{BB962C8B-B14F-4D97-AF65-F5344CB8AC3E}">
        <p14:creationId xmlns:p14="http://schemas.microsoft.com/office/powerpoint/2010/main" val="20897047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523" y="169553"/>
            <a:ext cx="5535421" cy="990600"/>
          </a:xfrm>
        </p:spPr>
        <p:txBody>
          <a:bodyPr>
            <a:noAutofit/>
          </a:bodyPr>
          <a:lstStyle/>
          <a:p>
            <a:r>
              <a:rPr lang="en-GB" sz="3600" b="1" dirty="0"/>
              <a:t>Activity 1 – 20 Minutes</a:t>
            </a:r>
          </a:p>
        </p:txBody>
      </p:sp>
      <p:sp>
        <p:nvSpPr>
          <p:cNvPr id="3" name="Content Placeholder 2"/>
          <p:cNvSpPr>
            <a:spLocks noGrp="1"/>
          </p:cNvSpPr>
          <p:nvPr>
            <p:ph idx="1"/>
          </p:nvPr>
        </p:nvSpPr>
        <p:spPr>
          <a:xfrm>
            <a:off x="155340" y="1772816"/>
            <a:ext cx="11881320" cy="3384376"/>
          </a:xfrm>
        </p:spPr>
        <p:txBody>
          <a:bodyPr>
            <a:noAutofit/>
          </a:bodyPr>
          <a:lstStyle/>
          <a:p>
            <a:pPr marL="0" indent="0" algn="ctr">
              <a:buNone/>
            </a:pPr>
            <a:r>
              <a:rPr lang="en-GB" sz="2600" b="1" dirty="0"/>
              <a:t>When was the last time you worked as part of a team? </a:t>
            </a:r>
          </a:p>
          <a:p>
            <a:pPr marL="0" indent="0" algn="ctr">
              <a:buNone/>
            </a:pPr>
            <a:endParaRPr lang="en-GB" sz="2000" b="1" dirty="0"/>
          </a:p>
          <a:p>
            <a:pPr marL="0" indent="0">
              <a:buNone/>
            </a:pPr>
            <a:r>
              <a:rPr lang="en-GB" sz="2000" dirty="0"/>
              <a:t>1- Think about what constitutes a team.</a:t>
            </a:r>
          </a:p>
          <a:p>
            <a:pPr marL="0" indent="0">
              <a:buNone/>
            </a:pPr>
            <a:r>
              <a:rPr lang="en-GB" sz="2000" dirty="0"/>
              <a:t>2- What are the rules that govern that team or activities that the group/team must perform? </a:t>
            </a:r>
          </a:p>
          <a:p>
            <a:pPr marL="0" indent="0">
              <a:buNone/>
            </a:pPr>
            <a:r>
              <a:rPr lang="en-GB" sz="2000" dirty="0"/>
              <a:t>3- What are the crucial elements of any group or team.</a:t>
            </a:r>
          </a:p>
          <a:p>
            <a:pPr marL="0" indent="0">
              <a:buNone/>
            </a:pPr>
            <a:r>
              <a:rPr lang="en-GB" sz="2000" dirty="0"/>
              <a:t> </a:t>
            </a:r>
          </a:p>
          <a:p>
            <a:pPr marL="0" indent="0">
              <a:buNone/>
            </a:pPr>
            <a:endParaRPr lang="en-GB" sz="2000" dirty="0"/>
          </a:p>
          <a:p>
            <a:pPr marL="0" indent="0">
              <a:buNone/>
            </a:pPr>
            <a:r>
              <a:rPr lang="en-GB" sz="2000" dirty="0"/>
              <a:t>Individually note down your ideas for us to reflect back on later. </a:t>
            </a:r>
          </a:p>
        </p:txBody>
      </p:sp>
    </p:spTree>
    <p:extLst>
      <p:ext uri="{BB962C8B-B14F-4D97-AF65-F5344CB8AC3E}">
        <p14:creationId xmlns:p14="http://schemas.microsoft.com/office/powerpoint/2010/main" val="26232099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7568" y="260648"/>
            <a:ext cx="7498080" cy="990600"/>
          </a:xfrm>
        </p:spPr>
        <p:txBody>
          <a:bodyPr>
            <a:noAutofit/>
          </a:bodyPr>
          <a:lstStyle/>
          <a:p>
            <a:br>
              <a:rPr lang="en-GB" sz="3600" b="1" dirty="0"/>
            </a:br>
            <a:r>
              <a:rPr lang="en-US" sz="3400" b="1" dirty="0"/>
              <a:t>Meaning and Importance of Groups and Teams</a:t>
            </a:r>
            <a:br>
              <a:rPr lang="en-GB" sz="3400" b="1" dirty="0"/>
            </a:br>
            <a:endParaRPr lang="en-GB" sz="3400" b="1" dirty="0"/>
          </a:p>
        </p:txBody>
      </p:sp>
      <p:sp>
        <p:nvSpPr>
          <p:cNvPr id="3" name="Content Placeholder 2"/>
          <p:cNvSpPr>
            <a:spLocks noGrp="1"/>
          </p:cNvSpPr>
          <p:nvPr>
            <p:ph idx="1"/>
          </p:nvPr>
        </p:nvSpPr>
        <p:spPr>
          <a:xfrm>
            <a:off x="299356" y="2132856"/>
            <a:ext cx="11593288" cy="2592288"/>
          </a:xfrm>
        </p:spPr>
        <p:txBody>
          <a:bodyPr>
            <a:noAutofit/>
          </a:bodyPr>
          <a:lstStyle/>
          <a:p>
            <a:r>
              <a:rPr lang="en-GB" sz="2800" dirty="0"/>
              <a:t>In our day-to-day life, we hear about different types of teams such as rugby, football, hockey or cricket. </a:t>
            </a:r>
          </a:p>
          <a:p>
            <a:endParaRPr lang="en-GB" sz="2800" dirty="0"/>
          </a:p>
          <a:p>
            <a:r>
              <a:rPr lang="en-GB" sz="2800" dirty="0"/>
              <a:t>These teams are composed of various individuals who work together in different capacities to achieve one goal. </a:t>
            </a:r>
            <a:endParaRPr lang="en-GB" sz="2700" dirty="0"/>
          </a:p>
        </p:txBody>
      </p:sp>
    </p:spTree>
    <p:extLst>
      <p:ext uri="{BB962C8B-B14F-4D97-AF65-F5344CB8AC3E}">
        <p14:creationId xmlns:p14="http://schemas.microsoft.com/office/powerpoint/2010/main" val="35447560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348" y="260648"/>
            <a:ext cx="11737304" cy="990600"/>
          </a:xfrm>
        </p:spPr>
        <p:txBody>
          <a:bodyPr>
            <a:noAutofit/>
          </a:bodyPr>
          <a:lstStyle/>
          <a:p>
            <a:br>
              <a:rPr lang="en-GB" sz="3600" b="1" dirty="0"/>
            </a:br>
            <a:r>
              <a:rPr lang="en-US" sz="3400" b="1" dirty="0"/>
              <a:t>Meaning and Importance of Groups and Teams</a:t>
            </a:r>
            <a:br>
              <a:rPr lang="en-GB" sz="3400" b="1" dirty="0"/>
            </a:br>
            <a:endParaRPr lang="en-GB" sz="3400" b="1" dirty="0"/>
          </a:p>
        </p:txBody>
      </p:sp>
      <p:sp>
        <p:nvSpPr>
          <p:cNvPr id="3" name="Content Placeholder 2"/>
          <p:cNvSpPr>
            <a:spLocks noGrp="1"/>
          </p:cNvSpPr>
          <p:nvPr>
            <p:ph idx="1"/>
          </p:nvPr>
        </p:nvSpPr>
        <p:spPr>
          <a:xfrm>
            <a:off x="252770" y="1936440"/>
            <a:ext cx="11737304" cy="2985120"/>
          </a:xfrm>
        </p:spPr>
        <p:txBody>
          <a:bodyPr>
            <a:noAutofit/>
          </a:bodyPr>
          <a:lstStyle/>
          <a:p>
            <a:pPr algn="just">
              <a:lnSpc>
                <a:spcPct val="150000"/>
              </a:lnSpc>
            </a:pPr>
            <a:r>
              <a:rPr lang="en-GB" sz="2400" dirty="0"/>
              <a:t>Just like a sports team trying its best to achieve the targets and win the competition, in today’s world organisations are composed of teams and groups of people who work together in order to achieve the organisational objectives. </a:t>
            </a:r>
          </a:p>
          <a:p>
            <a:pPr algn="just">
              <a:lnSpc>
                <a:spcPct val="150000"/>
              </a:lnSpc>
            </a:pPr>
            <a:r>
              <a:rPr lang="en-GB" sz="2400" dirty="0"/>
              <a:t>Members of the team work in different positions in order to work effectively and efficiently. </a:t>
            </a:r>
          </a:p>
        </p:txBody>
      </p:sp>
    </p:spTree>
    <p:extLst>
      <p:ext uri="{BB962C8B-B14F-4D97-AF65-F5344CB8AC3E}">
        <p14:creationId xmlns:p14="http://schemas.microsoft.com/office/powerpoint/2010/main" val="25966171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360" y="332656"/>
            <a:ext cx="11809312" cy="990600"/>
          </a:xfrm>
        </p:spPr>
        <p:txBody>
          <a:bodyPr>
            <a:noAutofit/>
          </a:bodyPr>
          <a:lstStyle/>
          <a:p>
            <a:br>
              <a:rPr lang="en-GB" sz="3600" b="1" dirty="0"/>
            </a:br>
            <a:r>
              <a:rPr lang="en-US" sz="3200" b="1" dirty="0"/>
              <a:t>Meaning and Importance of Groups and Teams</a:t>
            </a:r>
            <a:br>
              <a:rPr lang="en-GB" sz="3200" b="1" dirty="0"/>
            </a:br>
            <a:endParaRPr lang="en-GB" sz="3200" b="1" dirty="0"/>
          </a:p>
        </p:txBody>
      </p:sp>
      <p:sp>
        <p:nvSpPr>
          <p:cNvPr id="3" name="Content Placeholder 2"/>
          <p:cNvSpPr>
            <a:spLocks noGrp="1"/>
          </p:cNvSpPr>
          <p:nvPr>
            <p:ph idx="1"/>
          </p:nvPr>
        </p:nvSpPr>
        <p:spPr>
          <a:xfrm>
            <a:off x="191344" y="1242060"/>
            <a:ext cx="11809312" cy="4495800"/>
          </a:xfrm>
        </p:spPr>
        <p:txBody>
          <a:bodyPr>
            <a:noAutofit/>
          </a:bodyPr>
          <a:lstStyle/>
          <a:p>
            <a:pPr marL="0" indent="0">
              <a:buNone/>
            </a:pPr>
            <a:endParaRPr lang="en-GB" sz="2700" dirty="0" err="1"/>
          </a:p>
          <a:p>
            <a:r>
              <a:rPr lang="en-GB" sz="2700" dirty="0"/>
              <a:t>Conflicts and disagreements are part of the teamwork and a leader should be aware of various types of teams, how they perform, and how to develop cohesiveness amongst teams and team members. </a:t>
            </a:r>
          </a:p>
          <a:p>
            <a:endParaRPr lang="en-GB" sz="2700" dirty="0"/>
          </a:p>
          <a:p>
            <a:r>
              <a:rPr lang="en-GB" sz="2700" dirty="0"/>
              <a:t>According to Mullins (2016), ‘Where there are people, there are groups. Individuals seldom work in isolation from others. Groups are an essential feature of any organisation’. </a:t>
            </a:r>
          </a:p>
          <a:p>
            <a:endParaRPr lang="en-GB" sz="2800" dirty="0"/>
          </a:p>
          <a:p>
            <a:endParaRPr lang="en-GB" sz="2800" dirty="0"/>
          </a:p>
          <a:p>
            <a:endParaRPr lang="en-GB" sz="2700" dirty="0"/>
          </a:p>
        </p:txBody>
      </p:sp>
    </p:spTree>
    <p:extLst>
      <p:ext uri="{BB962C8B-B14F-4D97-AF65-F5344CB8AC3E}">
        <p14:creationId xmlns:p14="http://schemas.microsoft.com/office/powerpoint/2010/main" val="22073687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336" y="251460"/>
            <a:ext cx="11928648" cy="990600"/>
          </a:xfrm>
        </p:spPr>
        <p:txBody>
          <a:bodyPr>
            <a:noAutofit/>
          </a:bodyPr>
          <a:lstStyle/>
          <a:p>
            <a:br>
              <a:rPr lang="en-GB" sz="3600" b="1" dirty="0"/>
            </a:br>
            <a:r>
              <a:rPr lang="en-US" sz="3200" b="1" dirty="0"/>
              <a:t>Meaning and Importance of Groups and Teams</a:t>
            </a:r>
            <a:br>
              <a:rPr lang="en-GB" sz="3200" b="1" dirty="0"/>
            </a:br>
            <a:endParaRPr lang="en-GB" sz="3200" b="1" dirty="0"/>
          </a:p>
        </p:txBody>
      </p:sp>
      <p:sp>
        <p:nvSpPr>
          <p:cNvPr id="3" name="Content Placeholder 2"/>
          <p:cNvSpPr>
            <a:spLocks noGrp="1"/>
          </p:cNvSpPr>
          <p:nvPr>
            <p:ph idx="1"/>
          </p:nvPr>
        </p:nvSpPr>
        <p:spPr>
          <a:xfrm>
            <a:off x="119336" y="1242060"/>
            <a:ext cx="11953328" cy="3483084"/>
          </a:xfrm>
        </p:spPr>
        <p:txBody>
          <a:bodyPr>
            <a:noAutofit/>
          </a:bodyPr>
          <a:lstStyle/>
          <a:p>
            <a:pPr marL="0" indent="0">
              <a:buNone/>
            </a:pPr>
            <a:endParaRPr lang="en-GB" sz="2700" dirty="0" err="1"/>
          </a:p>
          <a:p>
            <a:r>
              <a:rPr lang="en-GB" sz="2800" dirty="0"/>
              <a:t>Although there is no single accepted definition of groups, most people understand what a group might be composed of. </a:t>
            </a:r>
          </a:p>
          <a:p>
            <a:endParaRPr lang="en-GB" sz="2800" dirty="0"/>
          </a:p>
          <a:p>
            <a:r>
              <a:rPr lang="en-GB" sz="2800" dirty="0"/>
              <a:t>In some organisations, the terms groups and teams are used interchangeably, but there are some differences which will be identified later in this session. </a:t>
            </a:r>
          </a:p>
          <a:p>
            <a:pPr marL="0" indent="0">
              <a:buNone/>
            </a:pPr>
            <a:endParaRPr lang="en-GB" sz="2800" dirty="0"/>
          </a:p>
          <a:p>
            <a:endParaRPr lang="en-GB" sz="2700" dirty="0"/>
          </a:p>
        </p:txBody>
      </p:sp>
    </p:spTree>
    <p:extLst>
      <p:ext uri="{BB962C8B-B14F-4D97-AF65-F5344CB8AC3E}">
        <p14:creationId xmlns:p14="http://schemas.microsoft.com/office/powerpoint/2010/main" val="248873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348" y="129540"/>
            <a:ext cx="11737304" cy="990600"/>
          </a:xfrm>
        </p:spPr>
        <p:txBody>
          <a:bodyPr>
            <a:noAutofit/>
          </a:bodyPr>
          <a:lstStyle/>
          <a:p>
            <a:br>
              <a:rPr lang="en-GB" sz="3600" b="1" dirty="0"/>
            </a:br>
            <a:r>
              <a:rPr lang="en-US" sz="3200" b="1" dirty="0"/>
              <a:t>Meaning and Importance of Groups and Teams</a:t>
            </a:r>
            <a:br>
              <a:rPr lang="en-GB" sz="3200" b="1" dirty="0"/>
            </a:br>
            <a:endParaRPr lang="en-GB" sz="3200" b="1" dirty="0"/>
          </a:p>
        </p:txBody>
      </p:sp>
      <p:sp>
        <p:nvSpPr>
          <p:cNvPr id="3" name="Content Placeholder 2"/>
          <p:cNvSpPr>
            <a:spLocks noGrp="1"/>
          </p:cNvSpPr>
          <p:nvPr>
            <p:ph idx="1"/>
          </p:nvPr>
        </p:nvSpPr>
        <p:spPr>
          <a:xfrm>
            <a:off x="191344" y="1242060"/>
            <a:ext cx="11737304" cy="4495800"/>
          </a:xfrm>
        </p:spPr>
        <p:txBody>
          <a:bodyPr>
            <a:noAutofit/>
          </a:bodyPr>
          <a:lstStyle/>
          <a:p>
            <a:pPr marL="0" indent="0">
              <a:lnSpc>
                <a:spcPct val="150000"/>
              </a:lnSpc>
              <a:buNone/>
            </a:pPr>
            <a:endParaRPr lang="en-GB" sz="1800" dirty="0" err="1"/>
          </a:p>
          <a:p>
            <a:pPr>
              <a:lnSpc>
                <a:spcPct val="150000"/>
              </a:lnSpc>
            </a:pPr>
            <a:r>
              <a:rPr lang="en-GB" sz="1800" dirty="0"/>
              <a:t>The main feature of a group is that people regard themselves as belonging to that group. </a:t>
            </a:r>
          </a:p>
          <a:p>
            <a:pPr>
              <a:lnSpc>
                <a:spcPct val="150000"/>
              </a:lnSpc>
            </a:pPr>
            <a:endParaRPr lang="en-GB" sz="1800" dirty="0"/>
          </a:p>
          <a:p>
            <a:pPr>
              <a:lnSpc>
                <a:spcPct val="150000"/>
              </a:lnSpc>
            </a:pPr>
            <a:r>
              <a:rPr lang="en-GB" sz="1800" dirty="0"/>
              <a:t>A popular definition of a group in psychological terms is given by Schein (1988), who describes it as any number of people who:</a:t>
            </a:r>
          </a:p>
          <a:p>
            <a:pPr lvl="1">
              <a:lnSpc>
                <a:spcPct val="150000"/>
              </a:lnSpc>
            </a:pPr>
            <a:r>
              <a:rPr lang="en-GB" sz="1800" dirty="0"/>
              <a:t>Interact with one another.</a:t>
            </a:r>
          </a:p>
          <a:p>
            <a:pPr lvl="1">
              <a:lnSpc>
                <a:spcPct val="150000"/>
              </a:lnSpc>
            </a:pPr>
            <a:r>
              <a:rPr lang="en-GB" sz="1800" dirty="0"/>
              <a:t>Are psychologically aware of one another.</a:t>
            </a:r>
          </a:p>
          <a:p>
            <a:pPr lvl="1">
              <a:lnSpc>
                <a:spcPct val="150000"/>
              </a:lnSpc>
            </a:pPr>
            <a:r>
              <a:rPr lang="en-GB" sz="1800" dirty="0"/>
              <a:t>Perceive themselves to be a group.</a:t>
            </a:r>
          </a:p>
          <a:p>
            <a:pPr>
              <a:lnSpc>
                <a:spcPct val="150000"/>
              </a:lnSpc>
            </a:pPr>
            <a:endParaRPr lang="en-GB" sz="1800" dirty="0"/>
          </a:p>
          <a:p>
            <a:pPr>
              <a:lnSpc>
                <a:spcPct val="150000"/>
              </a:lnSpc>
            </a:pPr>
            <a:endParaRPr lang="en-GB" sz="1800" dirty="0"/>
          </a:p>
          <a:p>
            <a:pPr>
              <a:lnSpc>
                <a:spcPct val="150000"/>
              </a:lnSpc>
            </a:pPr>
            <a:endParaRPr lang="en-GB" sz="1800" dirty="0"/>
          </a:p>
        </p:txBody>
      </p:sp>
    </p:spTree>
    <p:extLst>
      <p:ext uri="{BB962C8B-B14F-4D97-AF65-F5344CB8AC3E}">
        <p14:creationId xmlns:p14="http://schemas.microsoft.com/office/powerpoint/2010/main" val="15417466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51460"/>
            <a:ext cx="12000656" cy="990600"/>
          </a:xfrm>
        </p:spPr>
        <p:txBody>
          <a:bodyPr>
            <a:noAutofit/>
          </a:bodyPr>
          <a:lstStyle/>
          <a:p>
            <a:br>
              <a:rPr lang="en-GB" sz="3600" b="1" dirty="0"/>
            </a:br>
            <a:r>
              <a:rPr lang="en-US" sz="3200" b="1" dirty="0"/>
              <a:t>Meaning and Importance of Groups and Teams</a:t>
            </a:r>
            <a:br>
              <a:rPr lang="en-GB" sz="3200" b="1" dirty="0"/>
            </a:br>
            <a:endParaRPr lang="en-GB" sz="3200" b="1" dirty="0"/>
          </a:p>
        </p:txBody>
      </p:sp>
      <p:sp>
        <p:nvSpPr>
          <p:cNvPr id="3" name="Content Placeholder 2"/>
          <p:cNvSpPr>
            <a:spLocks noGrp="1"/>
          </p:cNvSpPr>
          <p:nvPr>
            <p:ph idx="1"/>
          </p:nvPr>
        </p:nvSpPr>
        <p:spPr>
          <a:xfrm>
            <a:off x="263352" y="1242060"/>
            <a:ext cx="11665296" cy="4495800"/>
          </a:xfrm>
        </p:spPr>
        <p:txBody>
          <a:bodyPr>
            <a:noAutofit/>
          </a:bodyPr>
          <a:lstStyle/>
          <a:p>
            <a:pPr>
              <a:lnSpc>
                <a:spcPct val="150000"/>
              </a:lnSpc>
            </a:pPr>
            <a:r>
              <a:rPr lang="en-GB" sz="2000" dirty="0"/>
              <a:t>As cited in Mullins, 2016, Adair defines a group as a collection of people who share most of the following characteristics:</a:t>
            </a:r>
          </a:p>
          <a:p>
            <a:pPr lvl="0">
              <a:lnSpc>
                <a:spcPct val="150000"/>
              </a:lnSpc>
            </a:pPr>
            <a:r>
              <a:rPr lang="en-GB" sz="2000" dirty="0"/>
              <a:t>A definable membership.</a:t>
            </a:r>
          </a:p>
          <a:p>
            <a:pPr lvl="0">
              <a:lnSpc>
                <a:spcPct val="150000"/>
              </a:lnSpc>
            </a:pPr>
            <a:r>
              <a:rPr lang="en-GB" sz="2000" dirty="0"/>
              <a:t>Group consciousness.</a:t>
            </a:r>
          </a:p>
          <a:p>
            <a:pPr lvl="0">
              <a:lnSpc>
                <a:spcPct val="150000"/>
              </a:lnSpc>
            </a:pPr>
            <a:r>
              <a:rPr lang="en-GB" sz="2000" dirty="0"/>
              <a:t>Sense of shared purpose.</a:t>
            </a:r>
          </a:p>
          <a:p>
            <a:pPr lvl="0">
              <a:lnSpc>
                <a:spcPct val="150000"/>
              </a:lnSpc>
            </a:pPr>
            <a:r>
              <a:rPr lang="en-GB" sz="2000" dirty="0"/>
              <a:t>Interdependence.</a:t>
            </a:r>
          </a:p>
          <a:p>
            <a:pPr lvl="0">
              <a:lnSpc>
                <a:spcPct val="150000"/>
              </a:lnSpc>
            </a:pPr>
            <a:r>
              <a:rPr lang="en-GB" sz="2000" dirty="0"/>
              <a:t>Interaction.</a:t>
            </a:r>
          </a:p>
          <a:p>
            <a:pPr lvl="0">
              <a:lnSpc>
                <a:spcPct val="150000"/>
              </a:lnSpc>
            </a:pPr>
            <a:r>
              <a:rPr lang="en-GB" sz="2000" dirty="0"/>
              <a:t>Ability to act in a unitary manner.  </a:t>
            </a:r>
          </a:p>
          <a:p>
            <a:pPr>
              <a:lnSpc>
                <a:spcPct val="150000"/>
              </a:lnSpc>
            </a:pPr>
            <a:endParaRPr lang="en-GB" sz="2000" dirty="0"/>
          </a:p>
          <a:p>
            <a:pPr>
              <a:lnSpc>
                <a:spcPct val="150000"/>
              </a:lnSpc>
            </a:pPr>
            <a:endParaRPr lang="en-GB" sz="2000" dirty="0"/>
          </a:p>
          <a:p>
            <a:pPr>
              <a:lnSpc>
                <a:spcPct val="150000"/>
              </a:lnSpc>
            </a:pPr>
            <a:endParaRPr lang="en-GB" sz="2000" dirty="0"/>
          </a:p>
        </p:txBody>
      </p:sp>
    </p:spTree>
    <p:extLst>
      <p:ext uri="{BB962C8B-B14F-4D97-AF65-F5344CB8AC3E}">
        <p14:creationId xmlns:p14="http://schemas.microsoft.com/office/powerpoint/2010/main" val="40852219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336" y="188640"/>
            <a:ext cx="11737304" cy="990600"/>
          </a:xfrm>
        </p:spPr>
        <p:txBody>
          <a:bodyPr>
            <a:noAutofit/>
          </a:bodyPr>
          <a:lstStyle/>
          <a:p>
            <a:r>
              <a:rPr lang="en-GB" sz="3600" b="1" dirty="0"/>
              <a:t>Activity 2 – Group Discussion – 20 Minutes</a:t>
            </a:r>
          </a:p>
        </p:txBody>
      </p:sp>
      <p:sp>
        <p:nvSpPr>
          <p:cNvPr id="3" name="Content Placeholder 2"/>
          <p:cNvSpPr>
            <a:spLocks noGrp="1"/>
          </p:cNvSpPr>
          <p:nvPr>
            <p:ph idx="1"/>
          </p:nvPr>
        </p:nvSpPr>
        <p:spPr>
          <a:xfrm>
            <a:off x="263352" y="1268760"/>
            <a:ext cx="11809312" cy="3408784"/>
          </a:xfrm>
        </p:spPr>
        <p:txBody>
          <a:bodyPr>
            <a:noAutofit/>
          </a:bodyPr>
          <a:lstStyle/>
          <a:p>
            <a:pPr>
              <a:lnSpc>
                <a:spcPct val="150000"/>
              </a:lnSpc>
            </a:pPr>
            <a:r>
              <a:rPr lang="en-GB" sz="2000" dirty="0"/>
              <a:t>Can you think of an arrangement where more than one person is involved in completing a set task? Think of some construction work, how many types of people are involved in construction of a house? </a:t>
            </a:r>
          </a:p>
          <a:p>
            <a:pPr marL="0" indent="0">
              <a:lnSpc>
                <a:spcPct val="150000"/>
              </a:lnSpc>
              <a:buNone/>
            </a:pPr>
            <a:r>
              <a:rPr lang="en-GB" sz="2000" b="1" dirty="0"/>
              <a:t>Consider also:</a:t>
            </a:r>
          </a:p>
          <a:p>
            <a:pPr lvl="0">
              <a:lnSpc>
                <a:spcPct val="150000"/>
              </a:lnSpc>
            </a:pPr>
            <a:r>
              <a:rPr lang="en-GB" sz="2000" dirty="0"/>
              <a:t>What are some of the possible </a:t>
            </a:r>
            <a:r>
              <a:rPr lang="en-GB" sz="2000" b="1" dirty="0"/>
              <a:t>advantages</a:t>
            </a:r>
            <a:r>
              <a:rPr lang="en-GB" sz="2000" dirty="0"/>
              <a:t> of working as a group or a team?</a:t>
            </a:r>
          </a:p>
          <a:p>
            <a:pPr lvl="0">
              <a:lnSpc>
                <a:spcPct val="150000"/>
              </a:lnSpc>
            </a:pPr>
            <a:r>
              <a:rPr lang="en-GB" sz="2000" dirty="0"/>
              <a:t>Can you think of some </a:t>
            </a:r>
            <a:r>
              <a:rPr lang="en-GB" sz="2000" b="1" dirty="0"/>
              <a:t>differences</a:t>
            </a:r>
            <a:r>
              <a:rPr lang="en-GB" sz="2000" dirty="0"/>
              <a:t> between groups and teams? </a:t>
            </a:r>
          </a:p>
        </p:txBody>
      </p:sp>
    </p:spTree>
    <p:extLst>
      <p:ext uri="{BB962C8B-B14F-4D97-AF65-F5344CB8AC3E}">
        <p14:creationId xmlns:p14="http://schemas.microsoft.com/office/powerpoint/2010/main" val="5446074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789" y="240567"/>
            <a:ext cx="11953328" cy="990600"/>
          </a:xfrm>
        </p:spPr>
        <p:txBody>
          <a:bodyPr>
            <a:noAutofit/>
          </a:bodyPr>
          <a:lstStyle/>
          <a:p>
            <a:r>
              <a:rPr lang="en-GB" sz="3600" b="1" dirty="0"/>
              <a:t>Differences between Groups and Teams</a:t>
            </a:r>
          </a:p>
        </p:txBody>
      </p:sp>
      <p:sp>
        <p:nvSpPr>
          <p:cNvPr id="3" name="Content Placeholder 2"/>
          <p:cNvSpPr>
            <a:spLocks noGrp="1"/>
          </p:cNvSpPr>
          <p:nvPr>
            <p:ph idx="1"/>
          </p:nvPr>
        </p:nvSpPr>
        <p:spPr>
          <a:xfrm>
            <a:off x="263352" y="1066800"/>
            <a:ext cx="11809312" cy="4572000"/>
          </a:xfrm>
        </p:spPr>
        <p:txBody>
          <a:bodyPr>
            <a:noAutofit/>
          </a:bodyPr>
          <a:lstStyle/>
          <a:p>
            <a:pPr marL="0" indent="0">
              <a:lnSpc>
                <a:spcPct val="200000"/>
              </a:lnSpc>
              <a:buNone/>
            </a:pPr>
            <a:endParaRPr lang="en-GB" sz="1800" dirty="0"/>
          </a:p>
          <a:p>
            <a:pPr>
              <a:lnSpc>
                <a:spcPct val="200000"/>
              </a:lnSpc>
            </a:pPr>
            <a:r>
              <a:rPr lang="en-GB" sz="1800" dirty="0"/>
              <a:t>The terms ‘group’ and ‘team’ are often used interchangeably. </a:t>
            </a:r>
          </a:p>
          <a:p>
            <a:pPr>
              <a:lnSpc>
                <a:spcPct val="200000"/>
              </a:lnSpc>
            </a:pPr>
            <a:r>
              <a:rPr lang="en-GB" sz="1800" dirty="0"/>
              <a:t>The difference between the two is debated by many authors. </a:t>
            </a:r>
          </a:p>
          <a:p>
            <a:pPr>
              <a:lnSpc>
                <a:spcPct val="200000"/>
              </a:lnSpc>
            </a:pPr>
            <a:r>
              <a:rPr lang="en-GB" sz="1800" dirty="0"/>
              <a:t>A starting point in discussing the differences is to say that “all teams are groups but not all groups are teams”. </a:t>
            </a:r>
          </a:p>
          <a:p>
            <a:pPr>
              <a:lnSpc>
                <a:spcPct val="200000"/>
              </a:lnSpc>
            </a:pPr>
            <a:r>
              <a:rPr lang="en-GB" sz="1800" dirty="0"/>
              <a:t>Could we describe a team of footballers as a group of people with similar interests? Can we call people who join a reading club in a library a team?</a:t>
            </a:r>
          </a:p>
          <a:p>
            <a:pPr>
              <a:lnSpc>
                <a:spcPct val="200000"/>
              </a:lnSpc>
            </a:pPr>
            <a:endParaRPr lang="en-GB" sz="1800" dirty="0"/>
          </a:p>
        </p:txBody>
      </p:sp>
    </p:spTree>
    <p:extLst>
      <p:ext uri="{BB962C8B-B14F-4D97-AF65-F5344CB8AC3E}">
        <p14:creationId xmlns:p14="http://schemas.microsoft.com/office/powerpoint/2010/main" val="40731221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336" y="685800"/>
            <a:ext cx="11809312" cy="990600"/>
          </a:xfrm>
        </p:spPr>
        <p:txBody>
          <a:bodyPr>
            <a:noAutofit/>
          </a:bodyPr>
          <a:lstStyle/>
          <a:p>
            <a:r>
              <a:rPr lang="en-GB" sz="3600" b="1" dirty="0"/>
              <a:t>Differences between Groups and Teams</a:t>
            </a:r>
          </a:p>
        </p:txBody>
      </p:sp>
      <p:sp>
        <p:nvSpPr>
          <p:cNvPr id="3" name="Content Placeholder 2"/>
          <p:cNvSpPr>
            <a:spLocks noGrp="1"/>
          </p:cNvSpPr>
          <p:nvPr>
            <p:ph idx="1"/>
          </p:nvPr>
        </p:nvSpPr>
        <p:spPr>
          <a:xfrm>
            <a:off x="119336" y="2146582"/>
            <a:ext cx="11737304" cy="3078088"/>
          </a:xfrm>
        </p:spPr>
        <p:txBody>
          <a:bodyPr>
            <a:noAutofit/>
          </a:bodyPr>
          <a:lstStyle/>
          <a:p>
            <a:pPr marL="0" indent="0">
              <a:lnSpc>
                <a:spcPct val="150000"/>
              </a:lnSpc>
              <a:buNone/>
            </a:pPr>
            <a:endParaRPr lang="en-GB" sz="2000" dirty="0"/>
          </a:p>
          <a:p>
            <a:pPr>
              <a:lnSpc>
                <a:spcPct val="150000"/>
              </a:lnSpc>
            </a:pPr>
            <a:r>
              <a:rPr lang="en-GB" sz="2000" dirty="0"/>
              <a:t>Cane cited in Mullins (2016), suggests that organisations are sometimes unsure whether they have teams or simply groups of people working together. </a:t>
            </a:r>
          </a:p>
          <a:p>
            <a:pPr>
              <a:lnSpc>
                <a:spcPct val="150000"/>
              </a:lnSpc>
            </a:pPr>
            <a:r>
              <a:rPr lang="en-GB" sz="2000" dirty="0"/>
              <a:t>According to Mullins (2016), the best differentiator between a group and team is the size. </a:t>
            </a:r>
          </a:p>
          <a:p>
            <a:pPr>
              <a:lnSpc>
                <a:spcPct val="150000"/>
              </a:lnSpc>
            </a:pPr>
            <a:r>
              <a:rPr lang="en-GB" sz="2000" dirty="0"/>
              <a:t>A group can comprise any number of people who share the same interest while a team is smaller and more focused on achieving a target. </a:t>
            </a:r>
          </a:p>
          <a:p>
            <a:pPr>
              <a:lnSpc>
                <a:spcPct val="150000"/>
              </a:lnSpc>
            </a:pPr>
            <a:endParaRPr lang="en-GB" sz="2000" dirty="0"/>
          </a:p>
          <a:p>
            <a:pPr>
              <a:lnSpc>
                <a:spcPct val="150000"/>
              </a:lnSpc>
            </a:pPr>
            <a:endParaRPr lang="en-GB" sz="2000" dirty="0"/>
          </a:p>
          <a:p>
            <a:pPr marL="0" indent="0">
              <a:lnSpc>
                <a:spcPct val="150000"/>
              </a:lnSpc>
              <a:buNone/>
            </a:pPr>
            <a:endParaRPr lang="en-GB" sz="2000" dirty="0"/>
          </a:p>
        </p:txBody>
      </p:sp>
    </p:spTree>
    <p:extLst>
      <p:ext uri="{BB962C8B-B14F-4D97-AF65-F5344CB8AC3E}">
        <p14:creationId xmlns:p14="http://schemas.microsoft.com/office/powerpoint/2010/main" val="7924565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6036" y="76200"/>
            <a:ext cx="11881320" cy="990600"/>
          </a:xfrm>
        </p:spPr>
        <p:txBody>
          <a:bodyPr>
            <a:noAutofit/>
          </a:bodyPr>
          <a:lstStyle/>
          <a:p>
            <a:r>
              <a:rPr lang="en-GB" sz="3600" b="1" dirty="0"/>
              <a:t>Differences between Groups and Teams</a:t>
            </a:r>
          </a:p>
        </p:txBody>
      </p:sp>
      <p:sp>
        <p:nvSpPr>
          <p:cNvPr id="3" name="Content Placeholder 2"/>
          <p:cNvSpPr>
            <a:spLocks noGrp="1"/>
          </p:cNvSpPr>
          <p:nvPr>
            <p:ph idx="1"/>
          </p:nvPr>
        </p:nvSpPr>
        <p:spPr>
          <a:xfrm>
            <a:off x="236036" y="1268760"/>
            <a:ext cx="11593288" cy="3514328"/>
          </a:xfrm>
        </p:spPr>
        <p:txBody>
          <a:bodyPr>
            <a:noAutofit/>
          </a:bodyPr>
          <a:lstStyle/>
          <a:p>
            <a:r>
              <a:rPr lang="en-GB" sz="2800" dirty="0"/>
              <a:t>Team working can have both advantages and issues at the same time. </a:t>
            </a:r>
          </a:p>
          <a:p>
            <a:pPr marL="0" indent="0">
              <a:buNone/>
            </a:pPr>
            <a:endParaRPr lang="en-GB" sz="2800" dirty="0"/>
          </a:p>
          <a:p>
            <a:r>
              <a:rPr lang="en-GB" sz="2800" dirty="0"/>
              <a:t>It provides a structure and means of bringing together people with a suitable mix of skills and knowledge. </a:t>
            </a:r>
          </a:p>
          <a:p>
            <a:endParaRPr lang="en-GB" sz="2800" dirty="0"/>
          </a:p>
          <a:p>
            <a:r>
              <a:rPr lang="en-GB" sz="2800" dirty="0"/>
              <a:t>We will discuss the advantages and disadvantages of teamwork in a later discussion. </a:t>
            </a:r>
            <a:endParaRPr lang="en-GB" sz="2700" dirty="0"/>
          </a:p>
        </p:txBody>
      </p:sp>
    </p:spTree>
    <p:extLst>
      <p:ext uri="{BB962C8B-B14F-4D97-AF65-F5344CB8AC3E}">
        <p14:creationId xmlns:p14="http://schemas.microsoft.com/office/powerpoint/2010/main" val="1577168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28" y="116632"/>
            <a:ext cx="11881320" cy="990600"/>
          </a:xfrm>
        </p:spPr>
        <p:txBody>
          <a:bodyPr>
            <a:noAutofit/>
          </a:bodyPr>
          <a:lstStyle/>
          <a:p>
            <a:r>
              <a:rPr lang="en-GB" sz="3600" b="1" dirty="0"/>
              <a:t>Differences between Groups and Teams</a:t>
            </a:r>
          </a:p>
        </p:txBody>
      </p:sp>
      <p:sp>
        <p:nvSpPr>
          <p:cNvPr id="3" name="Content Placeholder 2"/>
          <p:cNvSpPr>
            <a:spLocks noGrp="1"/>
          </p:cNvSpPr>
          <p:nvPr>
            <p:ph idx="1"/>
          </p:nvPr>
        </p:nvSpPr>
        <p:spPr>
          <a:xfrm>
            <a:off x="227348" y="1196752"/>
            <a:ext cx="11737304" cy="4090392"/>
          </a:xfrm>
        </p:spPr>
        <p:txBody>
          <a:bodyPr>
            <a:noAutofit/>
          </a:bodyPr>
          <a:lstStyle/>
          <a:p>
            <a:pPr>
              <a:lnSpc>
                <a:spcPct val="150000"/>
              </a:lnSpc>
            </a:pPr>
            <a:r>
              <a:rPr lang="en-GB" sz="2000" dirty="0"/>
              <a:t>Katzenbach and Smith (1993) distinguish a team from a group and help evaluate a team’s likely effectiveness. </a:t>
            </a:r>
          </a:p>
          <a:p>
            <a:pPr marL="0" indent="0">
              <a:lnSpc>
                <a:spcPct val="150000"/>
              </a:lnSpc>
              <a:buNone/>
            </a:pPr>
            <a:r>
              <a:rPr lang="en-GB" sz="2000" dirty="0"/>
              <a:t>Teams are likely to have:</a:t>
            </a:r>
          </a:p>
          <a:p>
            <a:pPr lvl="0">
              <a:lnSpc>
                <a:spcPct val="150000"/>
              </a:lnSpc>
            </a:pPr>
            <a:r>
              <a:rPr lang="en-GB" sz="2000" dirty="0"/>
              <a:t>Small numbers.</a:t>
            </a:r>
          </a:p>
          <a:p>
            <a:pPr lvl="0">
              <a:lnSpc>
                <a:spcPct val="150000"/>
              </a:lnSpc>
            </a:pPr>
            <a:r>
              <a:rPr lang="en-GB" sz="2000" dirty="0"/>
              <a:t>Complementary skills.</a:t>
            </a:r>
          </a:p>
          <a:p>
            <a:pPr lvl="0">
              <a:lnSpc>
                <a:spcPct val="150000"/>
              </a:lnSpc>
            </a:pPr>
            <a:r>
              <a:rPr lang="en-GB" sz="2000" dirty="0"/>
              <a:t>Common purpose.</a:t>
            </a:r>
          </a:p>
          <a:p>
            <a:pPr lvl="0">
              <a:lnSpc>
                <a:spcPct val="150000"/>
              </a:lnSpc>
            </a:pPr>
            <a:r>
              <a:rPr lang="en-GB" sz="2000" dirty="0"/>
              <a:t>Common approach.</a:t>
            </a:r>
          </a:p>
          <a:p>
            <a:pPr lvl="0">
              <a:lnSpc>
                <a:spcPct val="150000"/>
              </a:lnSpc>
            </a:pPr>
            <a:r>
              <a:rPr lang="en-GB" sz="2000" dirty="0"/>
              <a:t>Mutual accountability.</a:t>
            </a:r>
          </a:p>
          <a:p>
            <a:pPr>
              <a:lnSpc>
                <a:spcPct val="150000"/>
              </a:lnSpc>
            </a:pPr>
            <a:endParaRPr lang="en-GB" sz="2000" dirty="0"/>
          </a:p>
          <a:p>
            <a:pPr marL="0" indent="0">
              <a:lnSpc>
                <a:spcPct val="150000"/>
              </a:lnSpc>
              <a:buNone/>
            </a:pPr>
            <a:endParaRPr lang="en-GB" sz="2000" dirty="0"/>
          </a:p>
        </p:txBody>
      </p:sp>
    </p:spTree>
    <p:extLst>
      <p:ext uri="{BB962C8B-B14F-4D97-AF65-F5344CB8AC3E}">
        <p14:creationId xmlns:p14="http://schemas.microsoft.com/office/powerpoint/2010/main" val="12309902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25E32-9548-4C02-AC2E-EFA4CF83C0A9}"/>
              </a:ext>
            </a:extLst>
          </p:cNvPr>
          <p:cNvSpPr>
            <a:spLocks noGrp="1"/>
          </p:cNvSpPr>
          <p:nvPr>
            <p:ph type="title"/>
          </p:nvPr>
        </p:nvSpPr>
        <p:spPr>
          <a:xfrm>
            <a:off x="335360" y="260649"/>
            <a:ext cx="10972800" cy="864096"/>
          </a:xfrm>
        </p:spPr>
        <p:txBody>
          <a:bodyPr/>
          <a:lstStyle/>
          <a:p>
            <a:pPr algn="just"/>
            <a:r>
              <a:rPr lang="en-US" sz="2400" i="1" dirty="0">
                <a:solidFill>
                  <a:srgbClr val="202124"/>
                </a:solidFill>
                <a:effectLst/>
                <a:latin typeface="arial" panose="020B0604020202020204" pitchFamily="34" charset="0"/>
              </a:rPr>
              <a:t>A group is a collection of individuals who coordinate their efforts, while a team is a group of people who share a common goal.</a:t>
            </a:r>
            <a:endParaRPr lang="en-GB" sz="2400" i="1" dirty="0"/>
          </a:p>
        </p:txBody>
      </p:sp>
      <p:pic>
        <p:nvPicPr>
          <p:cNvPr id="4" name="Online Media 3" title="Teams versus Groups">
            <a:hlinkClick r:id="" action="ppaction://media"/>
            <a:extLst>
              <a:ext uri="{FF2B5EF4-FFF2-40B4-BE49-F238E27FC236}">
                <a16:creationId xmlns:a16="http://schemas.microsoft.com/office/drawing/2014/main" id="{F5763D78-4861-469D-ADDC-FB7FB9135810}"/>
              </a:ext>
            </a:extLst>
          </p:cNvPr>
          <p:cNvPicPr>
            <a:picLocks noRot="1" noChangeAspect="1"/>
          </p:cNvPicPr>
          <p:nvPr>
            <a:videoFile r:link="rId1"/>
          </p:nvPr>
        </p:nvPicPr>
        <p:blipFill>
          <a:blip r:embed="rId3"/>
          <a:stretch>
            <a:fillRect/>
          </a:stretch>
        </p:blipFill>
        <p:spPr>
          <a:xfrm>
            <a:off x="2351584" y="1296470"/>
            <a:ext cx="7646868" cy="4320480"/>
          </a:xfrm>
          <a:prstGeom prst="rect">
            <a:avLst/>
          </a:prstGeom>
          <a:ln w="28575">
            <a:solidFill>
              <a:srgbClr val="0070C0"/>
            </a:solidFill>
          </a:ln>
        </p:spPr>
      </p:pic>
    </p:spTree>
    <p:extLst>
      <p:ext uri="{BB962C8B-B14F-4D97-AF65-F5344CB8AC3E}">
        <p14:creationId xmlns:p14="http://schemas.microsoft.com/office/powerpoint/2010/main" val="3144939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685800"/>
            <a:ext cx="7848600" cy="990600"/>
          </a:xfrm>
        </p:spPr>
        <p:txBody>
          <a:bodyPr>
            <a:noAutofit/>
          </a:bodyPr>
          <a:lstStyle/>
          <a:p>
            <a:r>
              <a:rPr lang="en-GB" sz="3600" b="1" dirty="0"/>
              <a:t>Formal and Informal Groups</a:t>
            </a:r>
          </a:p>
        </p:txBody>
      </p:sp>
      <p:sp>
        <p:nvSpPr>
          <p:cNvPr id="3" name="Content Placeholder 2"/>
          <p:cNvSpPr>
            <a:spLocks noGrp="1"/>
          </p:cNvSpPr>
          <p:nvPr>
            <p:ph idx="1"/>
          </p:nvPr>
        </p:nvSpPr>
        <p:spPr>
          <a:xfrm>
            <a:off x="155340" y="1556792"/>
            <a:ext cx="11881320" cy="3082280"/>
          </a:xfrm>
        </p:spPr>
        <p:txBody>
          <a:bodyPr>
            <a:noAutofit/>
          </a:bodyPr>
          <a:lstStyle/>
          <a:p>
            <a:pPr marL="0" indent="0">
              <a:buNone/>
            </a:pPr>
            <a:endParaRPr lang="en-GB" sz="2700" dirty="0"/>
          </a:p>
          <a:p>
            <a:r>
              <a:rPr lang="en-GB" sz="2800" dirty="0" err="1"/>
              <a:t>Kakabadse</a:t>
            </a:r>
            <a:r>
              <a:rPr lang="en-GB" sz="2800" dirty="0"/>
              <a:t> et al. (1987) suggest that groups may be formal or informal, primary or secondary. </a:t>
            </a:r>
          </a:p>
          <a:p>
            <a:endParaRPr lang="en-GB" sz="2800" dirty="0"/>
          </a:p>
          <a:p>
            <a:r>
              <a:rPr lang="en-GB" sz="2800" dirty="0"/>
              <a:t>The formal group is the structure of the organisations while informal groups may be formed within that structure. </a:t>
            </a:r>
          </a:p>
          <a:p>
            <a:endParaRPr lang="en-GB" sz="2700" dirty="0"/>
          </a:p>
          <a:p>
            <a:pPr marL="0" indent="0">
              <a:buNone/>
            </a:pPr>
            <a:endParaRPr lang="en-GB" sz="2700" dirty="0"/>
          </a:p>
        </p:txBody>
      </p:sp>
    </p:spTree>
    <p:extLst>
      <p:ext uri="{BB962C8B-B14F-4D97-AF65-F5344CB8AC3E}">
        <p14:creationId xmlns:p14="http://schemas.microsoft.com/office/powerpoint/2010/main" val="9200653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3600" y="228600"/>
            <a:ext cx="7848600" cy="990600"/>
          </a:xfrm>
        </p:spPr>
        <p:txBody>
          <a:bodyPr>
            <a:noAutofit/>
          </a:bodyPr>
          <a:lstStyle/>
          <a:p>
            <a:r>
              <a:rPr lang="en-GB" sz="3600" b="1" dirty="0"/>
              <a:t>Formal and Informal Groups</a:t>
            </a:r>
          </a:p>
        </p:txBody>
      </p:sp>
      <p:sp>
        <p:nvSpPr>
          <p:cNvPr id="3" name="Content Placeholder 2"/>
          <p:cNvSpPr>
            <a:spLocks noGrp="1"/>
          </p:cNvSpPr>
          <p:nvPr>
            <p:ph idx="1"/>
          </p:nvPr>
        </p:nvSpPr>
        <p:spPr>
          <a:xfrm>
            <a:off x="2057400" y="1066800"/>
            <a:ext cx="7924800" cy="4572000"/>
          </a:xfrm>
        </p:spPr>
        <p:txBody>
          <a:bodyPr>
            <a:noAutofit/>
          </a:bodyPr>
          <a:lstStyle/>
          <a:p>
            <a:pPr marL="0" indent="0">
              <a:buNone/>
            </a:pPr>
            <a:endParaRPr lang="en-GB" sz="2700" dirty="0"/>
          </a:p>
          <a:p>
            <a:endParaRPr lang="en-GB" sz="2700" dirty="0"/>
          </a:p>
          <a:p>
            <a:pPr marL="0" indent="0">
              <a:buNone/>
            </a:pPr>
            <a:endParaRPr lang="en-GB" sz="2700" dirty="0"/>
          </a:p>
        </p:txBody>
      </p:sp>
      <p:graphicFrame>
        <p:nvGraphicFramePr>
          <p:cNvPr id="4" name="Table 3"/>
          <p:cNvGraphicFramePr>
            <a:graphicFrameLocks noGrp="1"/>
          </p:cNvGraphicFramePr>
          <p:nvPr>
            <p:extLst>
              <p:ext uri="{D42A27DB-BD31-4B8C-83A1-F6EECF244321}">
                <p14:modId xmlns:p14="http://schemas.microsoft.com/office/powerpoint/2010/main" val="2972044210"/>
              </p:ext>
            </p:extLst>
          </p:nvPr>
        </p:nvGraphicFramePr>
        <p:xfrm>
          <a:off x="2324100" y="1219200"/>
          <a:ext cx="7467600" cy="4115056"/>
        </p:xfrm>
        <a:graphic>
          <a:graphicData uri="http://schemas.openxmlformats.org/drawingml/2006/table">
            <a:tbl>
              <a:tblPr firstRow="1" firstCol="1" bandRow="1">
                <a:tableStyleId>{9D7B26C5-4107-4FEC-AEDC-1716B250A1EF}</a:tableStyleId>
              </a:tblPr>
              <a:tblGrid>
                <a:gridCol w="3733409">
                  <a:extLst>
                    <a:ext uri="{9D8B030D-6E8A-4147-A177-3AD203B41FA5}">
                      <a16:colId xmlns:a16="http://schemas.microsoft.com/office/drawing/2014/main" val="20000"/>
                    </a:ext>
                  </a:extLst>
                </a:gridCol>
                <a:gridCol w="3734191">
                  <a:extLst>
                    <a:ext uri="{9D8B030D-6E8A-4147-A177-3AD203B41FA5}">
                      <a16:colId xmlns:a16="http://schemas.microsoft.com/office/drawing/2014/main" val="20001"/>
                    </a:ext>
                  </a:extLst>
                </a:gridCol>
              </a:tblGrid>
              <a:tr h="0">
                <a:tc>
                  <a:txBody>
                    <a:bodyPr/>
                    <a:lstStyle/>
                    <a:p>
                      <a:pPr>
                        <a:lnSpc>
                          <a:spcPct val="115000"/>
                        </a:lnSpc>
                        <a:spcAft>
                          <a:spcPts val="0"/>
                        </a:spcAft>
                      </a:pPr>
                      <a:r>
                        <a:rPr lang="en-GB" sz="1600">
                          <a:effectLst/>
                        </a:rPr>
                        <a:t>Formal groups</a:t>
                      </a:r>
                      <a:endParaRPr lang="en-GB" sz="1600">
                        <a:effectLst/>
                        <a:latin typeface="Times New Roman" panose="02020603050405020304" pitchFamily="18" charset="0"/>
                        <a:ea typeface="Calibri" panose="020F0502020204030204" pitchFamily="34" charset="0"/>
                        <a:cs typeface="Calibri" panose="020F0502020204030204" pitchFamily="34" charset="0"/>
                      </a:endParaRPr>
                    </a:p>
                  </a:txBody>
                  <a:tcPr marL="68580" marR="68580" marT="0" marB="0"/>
                </a:tc>
                <a:tc>
                  <a:txBody>
                    <a:bodyPr/>
                    <a:lstStyle/>
                    <a:p>
                      <a:pPr>
                        <a:lnSpc>
                          <a:spcPct val="115000"/>
                        </a:lnSpc>
                        <a:spcAft>
                          <a:spcPts val="0"/>
                        </a:spcAft>
                      </a:pPr>
                      <a:r>
                        <a:rPr lang="en-GB" sz="1600" dirty="0">
                          <a:effectLst/>
                        </a:rPr>
                        <a:t>Informal groups</a:t>
                      </a:r>
                      <a:endParaRPr lang="en-GB" sz="1600" dirty="0">
                        <a:effectLst/>
                        <a:latin typeface="Times New Roman" panose="02020603050405020304" pitchFamily="18" charset="0"/>
                        <a:ea typeface="Calibri" panose="020F0502020204030204" pitchFamily="34" charset="0"/>
                        <a:cs typeface="Calibri" panose="020F0502020204030204" pitchFamily="34" charset="0"/>
                      </a:endParaRPr>
                    </a:p>
                  </a:txBody>
                  <a:tcPr marL="68580" marR="68580" marT="0" marB="0"/>
                </a:tc>
                <a:extLst>
                  <a:ext uri="{0D108BD9-81ED-4DB2-BD59-A6C34878D82A}">
                    <a16:rowId xmlns:a16="http://schemas.microsoft.com/office/drawing/2014/main" val="10000"/>
                  </a:ext>
                </a:extLst>
              </a:tr>
              <a:tr h="0">
                <a:tc>
                  <a:txBody>
                    <a:bodyPr/>
                    <a:lstStyle/>
                    <a:p>
                      <a:pPr>
                        <a:lnSpc>
                          <a:spcPct val="115000"/>
                        </a:lnSpc>
                        <a:spcAft>
                          <a:spcPts val="0"/>
                        </a:spcAft>
                      </a:pPr>
                      <a:r>
                        <a:rPr lang="en-GB" sz="1600" b="1" dirty="0">
                          <a:effectLst/>
                        </a:rPr>
                        <a:t>Are created to achieve specific organisational objectives and are concerned with the co-ordination of work activities.</a:t>
                      </a:r>
                    </a:p>
                    <a:p>
                      <a:pPr>
                        <a:lnSpc>
                          <a:spcPct val="115000"/>
                        </a:lnSpc>
                        <a:spcAft>
                          <a:spcPts val="0"/>
                        </a:spcAft>
                      </a:pPr>
                      <a:r>
                        <a:rPr lang="en-GB" sz="1600" b="1" dirty="0">
                          <a:effectLst/>
                        </a:rPr>
                        <a:t> </a:t>
                      </a:r>
                      <a:endParaRPr lang="en-GB" sz="1600" b="1" dirty="0">
                        <a:effectLst/>
                        <a:latin typeface="Times New Roman" panose="02020603050405020304" pitchFamily="18" charset="0"/>
                        <a:ea typeface="Calibri" panose="020F0502020204030204" pitchFamily="34" charset="0"/>
                        <a:cs typeface="Calibri" panose="020F0502020204030204" pitchFamily="34" charset="0"/>
                      </a:endParaRPr>
                    </a:p>
                  </a:txBody>
                  <a:tcPr marL="68580" marR="68580" marT="0" marB="0"/>
                </a:tc>
                <a:tc>
                  <a:txBody>
                    <a:bodyPr/>
                    <a:lstStyle/>
                    <a:p>
                      <a:pPr>
                        <a:lnSpc>
                          <a:spcPct val="115000"/>
                        </a:lnSpc>
                        <a:spcAft>
                          <a:spcPts val="0"/>
                        </a:spcAft>
                      </a:pPr>
                      <a:r>
                        <a:rPr lang="en-GB" sz="1600" b="1" dirty="0">
                          <a:effectLst/>
                        </a:rPr>
                        <a:t>Serve to satisfy the psychological and social needs of group members not related necessarily to the tasks to be undertaken.</a:t>
                      </a:r>
                    </a:p>
                    <a:p>
                      <a:pPr>
                        <a:lnSpc>
                          <a:spcPct val="115000"/>
                        </a:lnSpc>
                        <a:spcAft>
                          <a:spcPts val="0"/>
                        </a:spcAft>
                      </a:pPr>
                      <a:r>
                        <a:rPr lang="en-GB" sz="1600" b="1" dirty="0">
                          <a:effectLst/>
                        </a:rPr>
                        <a:t> </a:t>
                      </a:r>
                      <a:endParaRPr lang="en-GB" sz="1600" b="1" dirty="0">
                        <a:effectLst/>
                        <a:latin typeface="Times New Roman" panose="02020603050405020304" pitchFamily="18" charset="0"/>
                        <a:ea typeface="Calibri" panose="020F0502020204030204" pitchFamily="34" charset="0"/>
                        <a:cs typeface="Calibri" panose="020F0502020204030204" pitchFamily="34" charset="0"/>
                      </a:endParaRPr>
                    </a:p>
                  </a:txBody>
                  <a:tcPr marL="68580" marR="68580" marT="0" marB="0"/>
                </a:tc>
                <a:extLst>
                  <a:ext uri="{0D108BD9-81ED-4DB2-BD59-A6C34878D82A}">
                    <a16:rowId xmlns:a16="http://schemas.microsoft.com/office/drawing/2014/main" val="10001"/>
                  </a:ext>
                </a:extLst>
              </a:tr>
              <a:tr h="0">
                <a:tc>
                  <a:txBody>
                    <a:bodyPr/>
                    <a:lstStyle/>
                    <a:p>
                      <a:pPr>
                        <a:lnSpc>
                          <a:spcPct val="115000"/>
                        </a:lnSpc>
                        <a:spcAft>
                          <a:spcPts val="0"/>
                        </a:spcAft>
                      </a:pPr>
                      <a:r>
                        <a:rPr lang="en-GB" sz="1600" b="1" dirty="0">
                          <a:effectLst/>
                        </a:rPr>
                        <a:t>Group members have defined roles and the nature of work tasks to be undertaken is a predominant feature of the group.</a:t>
                      </a:r>
                    </a:p>
                    <a:p>
                      <a:pPr>
                        <a:lnSpc>
                          <a:spcPct val="115000"/>
                        </a:lnSpc>
                        <a:spcAft>
                          <a:spcPts val="0"/>
                        </a:spcAft>
                      </a:pPr>
                      <a:r>
                        <a:rPr lang="en-GB" sz="1600" b="1" dirty="0">
                          <a:effectLst/>
                        </a:rPr>
                        <a:t> </a:t>
                      </a:r>
                      <a:endParaRPr lang="en-GB" sz="1600" b="1" dirty="0">
                        <a:effectLst/>
                        <a:latin typeface="Times New Roman" panose="02020603050405020304" pitchFamily="18" charset="0"/>
                        <a:ea typeface="Calibri" panose="020F0502020204030204" pitchFamily="34" charset="0"/>
                        <a:cs typeface="Calibri" panose="020F0502020204030204" pitchFamily="34" charset="0"/>
                      </a:endParaRPr>
                    </a:p>
                  </a:txBody>
                  <a:tcPr marL="68580" marR="68580" marT="0" marB="0"/>
                </a:tc>
                <a:tc>
                  <a:txBody>
                    <a:bodyPr/>
                    <a:lstStyle/>
                    <a:p>
                      <a:pPr>
                        <a:lnSpc>
                          <a:spcPct val="115000"/>
                        </a:lnSpc>
                        <a:spcAft>
                          <a:spcPts val="0"/>
                        </a:spcAft>
                      </a:pPr>
                      <a:r>
                        <a:rPr lang="en-GB" sz="1600" b="1" dirty="0">
                          <a:effectLst/>
                        </a:rPr>
                        <a:t>They are based on personal relationships and membership can cut across the formal structure of the organisation.</a:t>
                      </a:r>
                    </a:p>
                    <a:p>
                      <a:pPr>
                        <a:lnSpc>
                          <a:spcPct val="115000"/>
                        </a:lnSpc>
                        <a:spcAft>
                          <a:spcPts val="0"/>
                        </a:spcAft>
                      </a:pPr>
                      <a:r>
                        <a:rPr lang="en-GB" sz="1600" b="1" dirty="0">
                          <a:effectLst/>
                        </a:rPr>
                        <a:t> </a:t>
                      </a:r>
                      <a:endParaRPr lang="en-GB" sz="1600" b="1" dirty="0">
                        <a:effectLst/>
                        <a:latin typeface="Times New Roman" panose="02020603050405020304" pitchFamily="18" charset="0"/>
                        <a:ea typeface="Calibri" panose="020F0502020204030204" pitchFamily="34" charset="0"/>
                        <a:cs typeface="Calibri" panose="020F0502020204030204" pitchFamily="34" charset="0"/>
                      </a:endParaRPr>
                    </a:p>
                  </a:txBody>
                  <a:tcPr marL="68580" marR="68580" marT="0" marB="0"/>
                </a:tc>
                <a:extLst>
                  <a:ext uri="{0D108BD9-81ED-4DB2-BD59-A6C34878D82A}">
                    <a16:rowId xmlns:a16="http://schemas.microsoft.com/office/drawing/2014/main" val="10002"/>
                  </a:ext>
                </a:extLst>
              </a:tr>
              <a:tr h="0">
                <a:tc>
                  <a:txBody>
                    <a:bodyPr/>
                    <a:lstStyle/>
                    <a:p>
                      <a:pPr>
                        <a:lnSpc>
                          <a:spcPct val="115000"/>
                        </a:lnSpc>
                        <a:spcAft>
                          <a:spcPts val="0"/>
                        </a:spcAft>
                      </a:pPr>
                      <a:r>
                        <a:rPr lang="en-GB" sz="1600" b="1" dirty="0">
                          <a:effectLst/>
                        </a:rPr>
                        <a:t>Tend to be relatively permanent, although there may be a change in the membership of the team.</a:t>
                      </a:r>
                    </a:p>
                    <a:p>
                      <a:pPr>
                        <a:lnSpc>
                          <a:spcPct val="115000"/>
                        </a:lnSpc>
                        <a:spcAft>
                          <a:spcPts val="0"/>
                        </a:spcAft>
                      </a:pPr>
                      <a:r>
                        <a:rPr lang="en-GB" sz="1600" b="1" dirty="0">
                          <a:effectLst/>
                        </a:rPr>
                        <a:t> </a:t>
                      </a:r>
                      <a:endParaRPr lang="en-GB" sz="1600" b="1" dirty="0">
                        <a:effectLst/>
                        <a:latin typeface="Times New Roman" panose="02020603050405020304" pitchFamily="18" charset="0"/>
                        <a:ea typeface="Calibri" panose="020F0502020204030204" pitchFamily="34" charset="0"/>
                        <a:cs typeface="Calibri" panose="020F0502020204030204" pitchFamily="34" charset="0"/>
                      </a:endParaRPr>
                    </a:p>
                  </a:txBody>
                  <a:tcPr marL="68580" marR="68580" marT="0" marB="0"/>
                </a:tc>
                <a:tc>
                  <a:txBody>
                    <a:bodyPr/>
                    <a:lstStyle/>
                    <a:p>
                      <a:pPr>
                        <a:lnSpc>
                          <a:spcPct val="115000"/>
                        </a:lnSpc>
                        <a:spcAft>
                          <a:spcPts val="0"/>
                        </a:spcAft>
                      </a:pPr>
                      <a:r>
                        <a:rPr lang="en-GB" sz="1600" b="1" dirty="0">
                          <a:effectLst/>
                        </a:rPr>
                        <a:t> </a:t>
                      </a:r>
                      <a:endParaRPr lang="en-GB" sz="1600" b="1" dirty="0">
                        <a:effectLst/>
                        <a:latin typeface="Times New Roman" panose="02020603050405020304" pitchFamily="18" charset="0"/>
                        <a:ea typeface="Calibri" panose="020F0502020204030204" pitchFamily="34" charset="0"/>
                        <a:cs typeface="Calibri" panose="020F0502020204030204" pitchFamily="34" charset="0"/>
                      </a:endParaRPr>
                    </a:p>
                  </a:txBody>
                  <a:tcPr marL="68580" marR="68580"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4199187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3857" y="609600"/>
            <a:ext cx="8229600" cy="1143000"/>
          </a:xfrm>
        </p:spPr>
        <p:txBody>
          <a:bodyPr>
            <a:noAutofit/>
          </a:bodyPr>
          <a:lstStyle/>
          <a:p>
            <a:r>
              <a:rPr lang="en-GB" sz="3600" b="1" dirty="0"/>
              <a:t>Formal and Informal Groups</a:t>
            </a:r>
          </a:p>
        </p:txBody>
      </p:sp>
      <p:sp>
        <p:nvSpPr>
          <p:cNvPr id="3" name="Content Placeholder 2"/>
          <p:cNvSpPr>
            <a:spLocks noGrp="1"/>
          </p:cNvSpPr>
          <p:nvPr>
            <p:ph idx="1"/>
          </p:nvPr>
        </p:nvSpPr>
        <p:spPr>
          <a:xfrm>
            <a:off x="623392" y="1600201"/>
            <a:ext cx="11377264" cy="3628999"/>
          </a:xfrm>
        </p:spPr>
        <p:txBody>
          <a:bodyPr>
            <a:noAutofit/>
          </a:bodyPr>
          <a:lstStyle/>
          <a:p>
            <a:pPr>
              <a:lnSpc>
                <a:spcPct val="200000"/>
              </a:lnSpc>
              <a:buFont typeface="Arial" panose="020B0604020202020204" pitchFamily="34" charset="0"/>
              <a:buChar char="•"/>
            </a:pPr>
            <a:r>
              <a:rPr lang="en-GB" sz="1800" dirty="0"/>
              <a:t>Formal groups are created to achieve organisational objectives and are accountable and structured in nature and context. </a:t>
            </a:r>
          </a:p>
          <a:p>
            <a:pPr>
              <a:lnSpc>
                <a:spcPct val="200000"/>
              </a:lnSpc>
              <a:buFont typeface="Arial" panose="020B0604020202020204" pitchFamily="34" charset="0"/>
              <a:buChar char="•"/>
            </a:pPr>
            <a:r>
              <a:rPr lang="en-GB" sz="1800" dirty="0"/>
              <a:t>People have clearly defined roles and responsibilities within this structure. </a:t>
            </a:r>
          </a:p>
          <a:p>
            <a:pPr>
              <a:lnSpc>
                <a:spcPct val="200000"/>
              </a:lnSpc>
              <a:buFont typeface="Arial" panose="020B0604020202020204" pitchFamily="34" charset="0"/>
              <a:buChar char="•"/>
            </a:pPr>
            <a:r>
              <a:rPr lang="en-GB" sz="1800" dirty="0"/>
              <a:t>Goals of the group are defined by the management. </a:t>
            </a:r>
          </a:p>
          <a:p>
            <a:pPr>
              <a:lnSpc>
                <a:spcPct val="200000"/>
              </a:lnSpc>
              <a:buFont typeface="Arial" panose="020B0604020202020204" pitchFamily="34" charset="0"/>
              <a:buChar char="•"/>
            </a:pPr>
            <a:r>
              <a:rPr lang="en-GB" sz="1800" dirty="0"/>
              <a:t>Groups may be formed on a permanent basis while teams maybe formed by a select number of people from various groups for a short period of time.</a:t>
            </a:r>
          </a:p>
          <a:p>
            <a:pPr marL="0" indent="0">
              <a:lnSpc>
                <a:spcPct val="200000"/>
              </a:lnSpc>
              <a:buNone/>
            </a:pPr>
            <a:endParaRPr lang="en-GB" sz="1800" dirty="0"/>
          </a:p>
        </p:txBody>
      </p:sp>
    </p:spTree>
    <p:extLst>
      <p:ext uri="{BB962C8B-B14F-4D97-AF65-F5344CB8AC3E}">
        <p14:creationId xmlns:p14="http://schemas.microsoft.com/office/powerpoint/2010/main" val="39631002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60648"/>
            <a:ext cx="8229600" cy="1143000"/>
          </a:xfrm>
        </p:spPr>
        <p:txBody>
          <a:bodyPr>
            <a:noAutofit/>
          </a:bodyPr>
          <a:lstStyle/>
          <a:p>
            <a:r>
              <a:rPr lang="en-GB" sz="3600" b="1" dirty="0"/>
              <a:t>Formal and Informal Groups</a:t>
            </a:r>
          </a:p>
        </p:txBody>
      </p:sp>
      <p:sp>
        <p:nvSpPr>
          <p:cNvPr id="3" name="Content Placeholder 2"/>
          <p:cNvSpPr>
            <a:spLocks noGrp="1"/>
          </p:cNvSpPr>
          <p:nvPr>
            <p:ph idx="1"/>
          </p:nvPr>
        </p:nvSpPr>
        <p:spPr>
          <a:xfrm>
            <a:off x="623392" y="1600201"/>
            <a:ext cx="11017224" cy="3989039"/>
          </a:xfrm>
        </p:spPr>
        <p:txBody>
          <a:bodyPr>
            <a:noAutofit/>
          </a:bodyPr>
          <a:lstStyle/>
          <a:p>
            <a:pPr>
              <a:lnSpc>
                <a:spcPct val="200000"/>
              </a:lnSpc>
              <a:buFont typeface="Arial" panose="020B0604020202020204" pitchFamily="34" charset="0"/>
              <a:buChar char="•"/>
            </a:pPr>
            <a:r>
              <a:rPr lang="en-GB" sz="2000" dirty="0"/>
              <a:t>Formal groups are created to accomplish stated objectives of the organisation, where people need to perform their tasks by being in their functional roles. </a:t>
            </a:r>
          </a:p>
          <a:p>
            <a:pPr>
              <a:lnSpc>
                <a:spcPct val="200000"/>
              </a:lnSpc>
              <a:buFont typeface="Arial" panose="020B0604020202020204" pitchFamily="34" charset="0"/>
              <a:buChar char="•"/>
            </a:pPr>
            <a:r>
              <a:rPr lang="en-GB" sz="2000" dirty="0"/>
              <a:t>Formal rules, regulations and procedures need to be followed by all group-members: compliance to law is a must. </a:t>
            </a:r>
          </a:p>
          <a:p>
            <a:pPr>
              <a:lnSpc>
                <a:spcPct val="200000"/>
              </a:lnSpc>
              <a:buFont typeface="Arial" panose="020B0604020202020204" pitchFamily="34" charset="0"/>
              <a:buChar char="•"/>
            </a:pPr>
            <a:r>
              <a:rPr lang="en-GB" sz="2000" dirty="0"/>
              <a:t>All members are accountable for their activities/ tasks according to the defined rules of the organisation. </a:t>
            </a:r>
          </a:p>
        </p:txBody>
      </p:sp>
    </p:spTree>
    <p:extLst>
      <p:ext uri="{BB962C8B-B14F-4D97-AF65-F5344CB8AC3E}">
        <p14:creationId xmlns:p14="http://schemas.microsoft.com/office/powerpoint/2010/main" val="1898477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89212" y="260648"/>
            <a:ext cx="8229600" cy="648072"/>
          </a:xfrm>
        </p:spPr>
        <p:txBody>
          <a:bodyPr>
            <a:noAutofit/>
          </a:bodyPr>
          <a:lstStyle/>
          <a:p>
            <a:r>
              <a:rPr lang="en-GB" sz="3600" b="1" dirty="0"/>
              <a:t>Formal and Informal Groups</a:t>
            </a:r>
          </a:p>
        </p:txBody>
      </p:sp>
      <p:sp>
        <p:nvSpPr>
          <p:cNvPr id="3" name="Content Placeholder 2"/>
          <p:cNvSpPr>
            <a:spLocks noGrp="1"/>
          </p:cNvSpPr>
          <p:nvPr>
            <p:ph idx="1"/>
          </p:nvPr>
        </p:nvSpPr>
        <p:spPr>
          <a:xfrm>
            <a:off x="227348" y="1052736"/>
            <a:ext cx="11737304" cy="4246971"/>
          </a:xfrm>
        </p:spPr>
        <p:txBody>
          <a:bodyPr>
            <a:noAutofit/>
          </a:bodyPr>
          <a:lstStyle/>
          <a:p>
            <a:pPr>
              <a:buFont typeface="Arial" panose="020B0604020202020204" pitchFamily="34" charset="0"/>
              <a:buChar char="•"/>
            </a:pPr>
            <a:r>
              <a:rPr lang="en-GB" sz="2000" dirty="0"/>
              <a:t>Informal groups are formed based on personal relationships. </a:t>
            </a:r>
          </a:p>
          <a:p>
            <a:pPr marL="0" indent="0">
              <a:buNone/>
            </a:pPr>
            <a:endParaRPr lang="en-GB" sz="2000" dirty="0"/>
          </a:p>
          <a:p>
            <a:pPr>
              <a:buFont typeface="Arial" panose="020B0604020202020204" pitchFamily="34" charset="0"/>
              <a:buChar char="•"/>
            </a:pPr>
            <a:r>
              <a:rPr lang="en-GB" sz="2000" dirty="0"/>
              <a:t>Within a class of students (a formal group) there might be students who share the same activities and interests e.g. interest in a particular sport, forming an informal group within the class. </a:t>
            </a:r>
          </a:p>
          <a:p>
            <a:pPr>
              <a:lnSpc>
                <a:spcPct val="150000"/>
              </a:lnSpc>
              <a:buFont typeface="Arial" panose="020B0604020202020204" pitchFamily="34" charset="0"/>
              <a:buChar char="•"/>
            </a:pPr>
            <a:r>
              <a:rPr lang="en-GB" sz="2000" dirty="0"/>
              <a:t>Informal groups are self-created and evolve from the formal group to satisfy social and psychological needs of the members. </a:t>
            </a:r>
          </a:p>
          <a:p>
            <a:pPr>
              <a:lnSpc>
                <a:spcPct val="150000"/>
              </a:lnSpc>
              <a:buFont typeface="Arial" panose="020B0604020202020204" pitchFamily="34" charset="0"/>
              <a:buChar char="•"/>
            </a:pPr>
            <a:r>
              <a:rPr lang="en-GB" sz="2000" dirty="0"/>
              <a:t>It may satisfy any of the motivational needs of the group, hence aiding them in fulfilling their needs. </a:t>
            </a:r>
          </a:p>
          <a:p>
            <a:pPr>
              <a:lnSpc>
                <a:spcPct val="150000"/>
              </a:lnSpc>
              <a:buFont typeface="Arial" panose="020B0604020202020204" pitchFamily="34" charset="0"/>
              <a:buChar char="•"/>
            </a:pPr>
            <a:r>
              <a:rPr lang="en-GB" sz="2000" dirty="0"/>
              <a:t>Such groups are hard to prohibit and are usually stronger than formal groups. </a:t>
            </a:r>
          </a:p>
          <a:p>
            <a:pPr>
              <a:lnSpc>
                <a:spcPct val="150000"/>
              </a:lnSpc>
              <a:buFont typeface="Arial" panose="020B0604020202020204" pitchFamily="34" charset="0"/>
              <a:buChar char="•"/>
            </a:pPr>
            <a:r>
              <a:rPr lang="en-GB" sz="2000" dirty="0"/>
              <a:t>Sometimes such groups may appoint their own leader who reflects the attitudes and values of the members. </a:t>
            </a:r>
          </a:p>
          <a:p>
            <a:pPr>
              <a:buFont typeface="Arial" panose="020B0604020202020204" pitchFamily="34" charset="0"/>
              <a:buChar char="•"/>
            </a:pPr>
            <a:endParaRPr lang="en-GB" sz="2000" dirty="0"/>
          </a:p>
          <a:p>
            <a:pPr>
              <a:buFont typeface="Arial" panose="020B0604020202020204" pitchFamily="34" charset="0"/>
              <a:buChar char="•"/>
            </a:pPr>
            <a:endParaRPr lang="en-GB" sz="2000" dirty="0"/>
          </a:p>
        </p:txBody>
      </p:sp>
    </p:spTree>
    <p:extLst>
      <p:ext uri="{BB962C8B-B14F-4D97-AF65-F5344CB8AC3E}">
        <p14:creationId xmlns:p14="http://schemas.microsoft.com/office/powerpoint/2010/main" val="4493971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3857" y="609600"/>
            <a:ext cx="8229600" cy="1143000"/>
          </a:xfrm>
        </p:spPr>
        <p:txBody>
          <a:bodyPr>
            <a:noAutofit/>
          </a:bodyPr>
          <a:lstStyle/>
          <a:p>
            <a:r>
              <a:rPr lang="en-GB" sz="3600" b="1" dirty="0"/>
              <a:t>Formal and Informal Groups</a:t>
            </a:r>
          </a:p>
        </p:txBody>
      </p:sp>
      <p:sp>
        <p:nvSpPr>
          <p:cNvPr id="3" name="Content Placeholder 2"/>
          <p:cNvSpPr>
            <a:spLocks noGrp="1"/>
          </p:cNvSpPr>
          <p:nvPr>
            <p:ph idx="1"/>
          </p:nvPr>
        </p:nvSpPr>
        <p:spPr>
          <a:xfrm>
            <a:off x="166664" y="1988840"/>
            <a:ext cx="12025336" cy="3340967"/>
          </a:xfrm>
        </p:spPr>
        <p:txBody>
          <a:bodyPr>
            <a:noAutofit/>
          </a:bodyPr>
          <a:lstStyle/>
          <a:p>
            <a:r>
              <a:rPr lang="en-GB" sz="2800" dirty="0" err="1"/>
              <a:t>Lysons</a:t>
            </a:r>
            <a:r>
              <a:rPr lang="en-GB" sz="2800" dirty="0"/>
              <a:t> (1997) has identified four reasons for informal groups:</a:t>
            </a:r>
          </a:p>
          <a:p>
            <a:pPr marL="0" indent="0">
              <a:buNone/>
            </a:pPr>
            <a:endParaRPr lang="en-GB" sz="2800" dirty="0"/>
          </a:p>
          <a:p>
            <a:pPr marL="0" indent="0">
              <a:buNone/>
            </a:pPr>
            <a:r>
              <a:rPr lang="en-GB" sz="2800" dirty="0"/>
              <a:t>1- The continuation of the informal group culture.</a:t>
            </a:r>
          </a:p>
          <a:p>
            <a:pPr marL="0" indent="0">
              <a:buNone/>
            </a:pPr>
            <a:r>
              <a:rPr lang="en-GB" sz="2800" dirty="0"/>
              <a:t>2- The maintenance of a communication system.</a:t>
            </a:r>
          </a:p>
          <a:p>
            <a:pPr marL="0" indent="0">
              <a:buNone/>
            </a:pPr>
            <a:r>
              <a:rPr lang="en-GB" sz="2800" dirty="0"/>
              <a:t>3- The implementation of social control.</a:t>
            </a:r>
          </a:p>
          <a:p>
            <a:pPr marL="0" indent="0">
              <a:buNone/>
            </a:pPr>
            <a:r>
              <a:rPr lang="en-GB" sz="2800" dirty="0"/>
              <a:t>4- The provision of interest and fun in work life.</a:t>
            </a:r>
            <a:endParaRPr lang="en-GB" sz="2700" dirty="0"/>
          </a:p>
        </p:txBody>
      </p:sp>
    </p:spTree>
    <p:extLst>
      <p:ext uri="{BB962C8B-B14F-4D97-AF65-F5344CB8AC3E}">
        <p14:creationId xmlns:p14="http://schemas.microsoft.com/office/powerpoint/2010/main" val="27213987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582" y="260648"/>
            <a:ext cx="11881320" cy="990600"/>
          </a:xfrm>
        </p:spPr>
        <p:txBody>
          <a:bodyPr>
            <a:noAutofit/>
          </a:bodyPr>
          <a:lstStyle/>
          <a:p>
            <a:r>
              <a:rPr lang="en-GB" sz="3600" b="1" dirty="0"/>
              <a:t>Reasons for Formation of Groups or Teams</a:t>
            </a:r>
          </a:p>
        </p:txBody>
      </p:sp>
      <p:sp>
        <p:nvSpPr>
          <p:cNvPr id="3" name="Content Placeholder 2"/>
          <p:cNvSpPr>
            <a:spLocks noGrp="1"/>
          </p:cNvSpPr>
          <p:nvPr>
            <p:ph idx="1"/>
          </p:nvPr>
        </p:nvSpPr>
        <p:spPr>
          <a:xfrm>
            <a:off x="138910" y="1844824"/>
            <a:ext cx="11953328" cy="3024336"/>
          </a:xfrm>
        </p:spPr>
        <p:txBody>
          <a:bodyPr>
            <a:noAutofit/>
          </a:bodyPr>
          <a:lstStyle/>
          <a:p>
            <a:pPr>
              <a:buFont typeface="Arial" panose="020B0604020202020204" pitchFamily="34" charset="0"/>
              <a:buChar char="•"/>
            </a:pPr>
            <a:r>
              <a:rPr lang="en-GB" sz="2800" dirty="0"/>
              <a:t>Organisational structure and groups are generally formed to make administration of individuals easier and to get complex tasks done more effectively. </a:t>
            </a:r>
          </a:p>
          <a:p>
            <a:pPr>
              <a:buFont typeface="Arial" panose="020B0604020202020204" pitchFamily="34" charset="0"/>
              <a:buChar char="•"/>
            </a:pPr>
            <a:endParaRPr lang="en-GB" sz="2800" dirty="0"/>
          </a:p>
          <a:p>
            <a:pPr>
              <a:buFont typeface="Arial" panose="020B0604020202020204" pitchFamily="34" charset="0"/>
              <a:buChar char="•"/>
            </a:pPr>
            <a:r>
              <a:rPr lang="en-GB" sz="2800" dirty="0"/>
              <a:t>The groups are made up of individuals with distinct needs which should be addressed. </a:t>
            </a:r>
            <a:endParaRPr lang="en-GB" sz="2700" dirty="0"/>
          </a:p>
        </p:txBody>
      </p:sp>
    </p:spTree>
    <p:extLst>
      <p:ext uri="{BB962C8B-B14F-4D97-AF65-F5344CB8AC3E}">
        <p14:creationId xmlns:p14="http://schemas.microsoft.com/office/powerpoint/2010/main" val="21173572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25" y="350168"/>
            <a:ext cx="11881320" cy="990600"/>
          </a:xfrm>
        </p:spPr>
        <p:txBody>
          <a:bodyPr>
            <a:noAutofit/>
          </a:bodyPr>
          <a:lstStyle/>
          <a:p>
            <a:r>
              <a:rPr lang="en-GB" sz="3600" b="1" dirty="0"/>
              <a:t>Reasons for Formation of Groups or Teams</a:t>
            </a:r>
          </a:p>
        </p:txBody>
      </p:sp>
      <p:sp>
        <p:nvSpPr>
          <p:cNvPr id="3" name="Content Placeholder 2"/>
          <p:cNvSpPr>
            <a:spLocks noGrp="1"/>
          </p:cNvSpPr>
          <p:nvPr>
            <p:ph idx="1"/>
          </p:nvPr>
        </p:nvSpPr>
        <p:spPr>
          <a:xfrm>
            <a:off x="155340" y="1737184"/>
            <a:ext cx="11881320" cy="3383632"/>
          </a:xfrm>
        </p:spPr>
        <p:txBody>
          <a:bodyPr>
            <a:noAutofit/>
          </a:bodyPr>
          <a:lstStyle/>
          <a:p>
            <a:pPr>
              <a:lnSpc>
                <a:spcPct val="200000"/>
              </a:lnSpc>
              <a:buFont typeface="Arial" panose="020B0604020202020204" pitchFamily="34" charset="0"/>
              <a:buChar char="•"/>
            </a:pPr>
            <a:r>
              <a:rPr lang="en-GB" sz="2000" dirty="0"/>
              <a:t>Different people bring different needs to a group and this sometimes makes it difficult for the group to work effectively. </a:t>
            </a:r>
          </a:p>
          <a:p>
            <a:pPr>
              <a:lnSpc>
                <a:spcPct val="200000"/>
              </a:lnSpc>
              <a:buFont typeface="Arial" panose="020B0604020202020204" pitchFamily="34" charset="0"/>
              <a:buChar char="•"/>
            </a:pPr>
            <a:r>
              <a:rPr lang="en-GB" sz="2000" dirty="0"/>
              <a:t>The way a group works together is called Group Dynamics. </a:t>
            </a:r>
          </a:p>
          <a:p>
            <a:pPr>
              <a:lnSpc>
                <a:spcPct val="200000"/>
              </a:lnSpc>
              <a:buFont typeface="Arial" panose="020B0604020202020204" pitchFamily="34" charset="0"/>
              <a:buChar char="•"/>
            </a:pPr>
            <a:r>
              <a:rPr lang="en-GB" sz="2000" dirty="0"/>
              <a:t>For a group to achieve the objectives of its formation, it is important for everyone to work well together. </a:t>
            </a:r>
          </a:p>
        </p:txBody>
      </p:sp>
    </p:spTree>
    <p:extLst>
      <p:ext uri="{BB962C8B-B14F-4D97-AF65-F5344CB8AC3E}">
        <p14:creationId xmlns:p14="http://schemas.microsoft.com/office/powerpoint/2010/main" val="32840203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07" y="332656"/>
            <a:ext cx="11881320" cy="990600"/>
          </a:xfrm>
        </p:spPr>
        <p:txBody>
          <a:bodyPr>
            <a:noAutofit/>
          </a:bodyPr>
          <a:lstStyle/>
          <a:p>
            <a:r>
              <a:rPr lang="en-GB" sz="3600" b="1" dirty="0"/>
              <a:t>Reasons for Formation of Groups or Teams</a:t>
            </a:r>
          </a:p>
        </p:txBody>
      </p:sp>
      <p:sp>
        <p:nvSpPr>
          <p:cNvPr id="3" name="Content Placeholder 2"/>
          <p:cNvSpPr>
            <a:spLocks noGrp="1"/>
          </p:cNvSpPr>
          <p:nvPr>
            <p:ph idx="1"/>
          </p:nvPr>
        </p:nvSpPr>
        <p:spPr>
          <a:xfrm>
            <a:off x="191344" y="1959124"/>
            <a:ext cx="11809312" cy="2939751"/>
          </a:xfrm>
        </p:spPr>
        <p:txBody>
          <a:bodyPr>
            <a:noAutofit/>
          </a:bodyPr>
          <a:lstStyle/>
          <a:p>
            <a:pPr>
              <a:lnSpc>
                <a:spcPct val="150000"/>
              </a:lnSpc>
              <a:buFont typeface="Arial" panose="020B0604020202020204" pitchFamily="34" charset="0"/>
              <a:buChar char="•"/>
            </a:pPr>
            <a:r>
              <a:rPr lang="en-GB" sz="2000" dirty="0"/>
              <a:t>Instead of one person working on a particular task, certain tasks require combined efforts of a number of individuals working together. </a:t>
            </a:r>
          </a:p>
          <a:p>
            <a:pPr>
              <a:lnSpc>
                <a:spcPct val="150000"/>
              </a:lnSpc>
              <a:buFont typeface="Arial" panose="020B0604020202020204" pitchFamily="34" charset="0"/>
              <a:buChar char="•"/>
            </a:pPr>
            <a:r>
              <a:rPr lang="en-GB" sz="2000" dirty="0"/>
              <a:t>It provides collusion between members, e.g. to share unpopular tasks and aid creativity and initiative. </a:t>
            </a:r>
          </a:p>
          <a:p>
            <a:pPr>
              <a:lnSpc>
                <a:spcPct val="150000"/>
              </a:lnSpc>
              <a:buFont typeface="Arial" panose="020B0604020202020204" pitchFamily="34" charset="0"/>
              <a:buChar char="•"/>
            </a:pPr>
            <a:r>
              <a:rPr lang="en-GB" sz="2000" dirty="0"/>
              <a:t>Groups and teams provide companionship, mutual understanding and support to each other and provide a sense of belonging, identity and status. </a:t>
            </a:r>
          </a:p>
          <a:p>
            <a:pPr>
              <a:lnSpc>
                <a:spcPct val="150000"/>
              </a:lnSpc>
              <a:buFont typeface="Arial" panose="020B0604020202020204" pitchFamily="34" charset="0"/>
              <a:buChar char="•"/>
            </a:pPr>
            <a:endParaRPr lang="en-GB" sz="2000" dirty="0"/>
          </a:p>
        </p:txBody>
      </p:sp>
    </p:spTree>
    <p:extLst>
      <p:ext uri="{BB962C8B-B14F-4D97-AF65-F5344CB8AC3E}">
        <p14:creationId xmlns:p14="http://schemas.microsoft.com/office/powerpoint/2010/main" val="48532761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9576" y="476672"/>
            <a:ext cx="7498080" cy="990600"/>
          </a:xfrm>
        </p:spPr>
        <p:txBody>
          <a:bodyPr>
            <a:noAutofit/>
          </a:bodyPr>
          <a:lstStyle/>
          <a:p>
            <a:r>
              <a:rPr lang="en-GB" sz="3600" b="1" dirty="0"/>
              <a:t>Extension Activity – 20 Minutes</a:t>
            </a:r>
          </a:p>
        </p:txBody>
      </p:sp>
      <p:sp>
        <p:nvSpPr>
          <p:cNvPr id="3" name="Content Placeholder 2"/>
          <p:cNvSpPr>
            <a:spLocks noGrp="1"/>
          </p:cNvSpPr>
          <p:nvPr>
            <p:ph idx="1"/>
          </p:nvPr>
        </p:nvSpPr>
        <p:spPr>
          <a:xfrm>
            <a:off x="191344" y="1905000"/>
            <a:ext cx="11809312" cy="2028056"/>
          </a:xfrm>
        </p:spPr>
        <p:txBody>
          <a:bodyPr>
            <a:noAutofit/>
          </a:bodyPr>
          <a:lstStyle/>
          <a:p>
            <a:pPr marL="0" indent="0">
              <a:buNone/>
            </a:pPr>
            <a:r>
              <a:rPr lang="en-GB" sz="2700" dirty="0"/>
              <a:t>1- Revisit and add to the notes that you made from activity 1.</a:t>
            </a:r>
          </a:p>
          <a:p>
            <a:pPr>
              <a:buFont typeface="Arial" panose="020B0604020202020204" pitchFamily="34" charset="0"/>
              <a:buChar char="•"/>
            </a:pPr>
            <a:endParaRPr lang="en-GB" sz="2700" dirty="0"/>
          </a:p>
          <a:p>
            <a:pPr marL="0" indent="0">
              <a:buNone/>
            </a:pPr>
            <a:r>
              <a:rPr lang="en-GB" sz="2700" dirty="0"/>
              <a:t>2- Have any of your views changed? If so, why? </a:t>
            </a:r>
          </a:p>
          <a:p>
            <a:pPr marL="0" indent="0">
              <a:buNone/>
            </a:pPr>
            <a:endParaRPr lang="en-GB" sz="2700" dirty="0"/>
          </a:p>
          <a:p>
            <a:pPr marL="0" indent="0">
              <a:buNone/>
            </a:pPr>
            <a:endParaRPr lang="en-GB" sz="2700" dirty="0"/>
          </a:p>
          <a:p>
            <a:pPr>
              <a:buFont typeface="Arial" panose="020B0604020202020204" pitchFamily="34" charset="0"/>
              <a:buChar char="•"/>
            </a:pPr>
            <a:endParaRPr lang="en-GB" sz="2700" dirty="0"/>
          </a:p>
          <a:p>
            <a:pPr>
              <a:buFont typeface="Arial" panose="020B0604020202020204" pitchFamily="34" charset="0"/>
              <a:buChar char="•"/>
            </a:pPr>
            <a:endParaRPr lang="en-GB" sz="2700" dirty="0"/>
          </a:p>
          <a:p>
            <a:pPr>
              <a:buFont typeface="Arial" panose="020B0604020202020204" pitchFamily="34" charset="0"/>
              <a:buChar char="•"/>
            </a:pPr>
            <a:endParaRPr lang="en-GB" sz="2700" dirty="0"/>
          </a:p>
        </p:txBody>
      </p:sp>
      <p:sp>
        <p:nvSpPr>
          <p:cNvPr id="4" name="Rounded Rectangle 3"/>
          <p:cNvSpPr/>
          <p:nvPr/>
        </p:nvSpPr>
        <p:spPr>
          <a:xfrm>
            <a:off x="623392" y="4495800"/>
            <a:ext cx="11017224" cy="838200"/>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400" b="1" dirty="0"/>
              <a:t>Be prepared to share your thoughts with the rest of the class. </a:t>
            </a:r>
          </a:p>
        </p:txBody>
      </p:sp>
    </p:spTree>
    <p:extLst>
      <p:ext uri="{BB962C8B-B14F-4D97-AF65-F5344CB8AC3E}">
        <p14:creationId xmlns:p14="http://schemas.microsoft.com/office/powerpoint/2010/main" val="23975463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88640"/>
            <a:ext cx="8229600" cy="720080"/>
          </a:xfrm>
        </p:spPr>
        <p:txBody>
          <a:bodyPr>
            <a:noAutofit/>
          </a:bodyPr>
          <a:lstStyle/>
          <a:p>
            <a:r>
              <a:rPr lang="en-GB" sz="3600" b="1" dirty="0"/>
              <a:t>Summary</a:t>
            </a:r>
          </a:p>
        </p:txBody>
      </p:sp>
      <p:sp>
        <p:nvSpPr>
          <p:cNvPr id="3" name="Content Placeholder 2"/>
          <p:cNvSpPr>
            <a:spLocks noGrp="1"/>
          </p:cNvSpPr>
          <p:nvPr>
            <p:ph idx="1"/>
          </p:nvPr>
        </p:nvSpPr>
        <p:spPr>
          <a:xfrm>
            <a:off x="191344" y="1124744"/>
            <a:ext cx="11809312" cy="4392488"/>
          </a:xfrm>
        </p:spPr>
        <p:txBody>
          <a:bodyPr>
            <a:normAutofit fontScale="70000" lnSpcReduction="20000"/>
          </a:bodyPr>
          <a:lstStyle/>
          <a:p>
            <a:pPr>
              <a:lnSpc>
                <a:spcPct val="170000"/>
              </a:lnSpc>
            </a:pPr>
            <a:r>
              <a:rPr lang="en-GB" sz="2000" dirty="0"/>
              <a:t>In this session we looked at the definitions of teams and groups; the differences between the two; and why groups or teams are formed. </a:t>
            </a:r>
          </a:p>
          <a:p>
            <a:pPr>
              <a:lnSpc>
                <a:spcPct val="170000"/>
              </a:lnSpc>
            </a:pPr>
            <a:endParaRPr lang="en-GB" sz="2000" dirty="0"/>
          </a:p>
          <a:p>
            <a:pPr>
              <a:lnSpc>
                <a:spcPct val="170000"/>
              </a:lnSpc>
            </a:pPr>
            <a:r>
              <a:rPr lang="en-GB" sz="2000" dirty="0"/>
              <a:t>The session also covered a discussion on formal and informal groups and how they affect organisational decision making. </a:t>
            </a:r>
          </a:p>
          <a:p>
            <a:pPr>
              <a:lnSpc>
                <a:spcPct val="170000"/>
              </a:lnSpc>
            </a:pPr>
            <a:endParaRPr lang="en-GB" sz="2000" dirty="0"/>
          </a:p>
          <a:p>
            <a:pPr>
              <a:lnSpc>
                <a:spcPct val="170000"/>
              </a:lnSpc>
            </a:pPr>
            <a:r>
              <a:rPr lang="en-GB" sz="2000" dirty="0"/>
              <a:t>We learnt why groups or teams are created and what ‘group dynamics’ are. </a:t>
            </a:r>
          </a:p>
          <a:p>
            <a:pPr>
              <a:lnSpc>
                <a:spcPct val="170000"/>
              </a:lnSpc>
            </a:pPr>
            <a:r>
              <a:rPr lang="en-GB" sz="2000" dirty="0"/>
              <a:t>There are several benefits of working as a team instead of individuals performing certain tasks. </a:t>
            </a:r>
          </a:p>
          <a:p>
            <a:pPr marL="0" indent="0">
              <a:lnSpc>
                <a:spcPct val="170000"/>
              </a:lnSpc>
              <a:buNone/>
            </a:pPr>
            <a:endParaRPr lang="en-GB" sz="2000" dirty="0"/>
          </a:p>
          <a:p>
            <a:pPr>
              <a:lnSpc>
                <a:spcPct val="170000"/>
              </a:lnSpc>
            </a:pPr>
            <a:r>
              <a:rPr lang="en-GB" sz="2000" dirty="0"/>
              <a:t>Groups and teams enable and encourage multi-disciplinary work where teams cut across organisational divides.  </a:t>
            </a:r>
          </a:p>
          <a:p>
            <a:pPr>
              <a:lnSpc>
                <a:spcPct val="170000"/>
              </a:lnSpc>
            </a:pPr>
            <a:endParaRPr lang="en-GB" sz="2000" dirty="0"/>
          </a:p>
          <a:p>
            <a:pPr>
              <a:lnSpc>
                <a:spcPct val="170000"/>
              </a:lnSpc>
            </a:pPr>
            <a:r>
              <a:rPr lang="en-GB" sz="2000" dirty="0"/>
              <a:t>Understanding how teams and groups function within an organisation will help leaders and managers to develop a more cohesive and integrated environment. </a:t>
            </a:r>
          </a:p>
        </p:txBody>
      </p:sp>
    </p:spTree>
    <p:extLst>
      <p:ext uri="{BB962C8B-B14F-4D97-AF65-F5344CB8AC3E}">
        <p14:creationId xmlns:p14="http://schemas.microsoft.com/office/powerpoint/2010/main" val="29181195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914400"/>
            <a:ext cx="8229600" cy="1143000"/>
          </a:xfrm>
        </p:spPr>
        <p:txBody>
          <a:bodyPr>
            <a:noAutofit/>
          </a:bodyPr>
          <a:lstStyle/>
          <a:p>
            <a:r>
              <a:rPr lang="en-GB" sz="3600" b="1" dirty="0"/>
              <a:t>Further Reading</a:t>
            </a:r>
            <a:br>
              <a:rPr lang="en-GB" sz="3600" dirty="0"/>
            </a:br>
            <a:endParaRPr lang="en-GB" sz="3600" b="1" dirty="0"/>
          </a:p>
        </p:txBody>
      </p:sp>
      <p:sp>
        <p:nvSpPr>
          <p:cNvPr id="3" name="Content Placeholder 2"/>
          <p:cNvSpPr>
            <a:spLocks noGrp="1"/>
          </p:cNvSpPr>
          <p:nvPr>
            <p:ph idx="1"/>
          </p:nvPr>
        </p:nvSpPr>
        <p:spPr>
          <a:xfrm>
            <a:off x="0" y="2057400"/>
            <a:ext cx="12072664" cy="892696"/>
          </a:xfrm>
        </p:spPr>
        <p:txBody>
          <a:bodyPr>
            <a:normAutofit/>
          </a:bodyPr>
          <a:lstStyle/>
          <a:p>
            <a:r>
              <a:rPr lang="en-GB" sz="1600" dirty="0"/>
              <a:t>Boddy, D. (2016). Management: An Introduction. 6</a:t>
            </a:r>
            <a:r>
              <a:rPr lang="en-GB" sz="1600" baseline="30000" dirty="0"/>
              <a:t>th</a:t>
            </a:r>
            <a:r>
              <a:rPr lang="en-GB" sz="1600" dirty="0"/>
              <a:t> edn. Harlow: Pearson.</a:t>
            </a:r>
          </a:p>
          <a:p>
            <a:r>
              <a:rPr lang="en-GB" sz="1600" dirty="0"/>
              <a:t>Mullins, L. &amp; Christy, G. (2016). </a:t>
            </a:r>
            <a:r>
              <a:rPr lang="en-GB" sz="1600" i="1" dirty="0"/>
              <a:t>Management &amp; Organisational Behaviour</a:t>
            </a:r>
            <a:r>
              <a:rPr lang="en-GB" sz="1600" dirty="0"/>
              <a:t>. 11th edn. Harlow: Pearson.</a:t>
            </a:r>
          </a:p>
        </p:txBody>
      </p:sp>
    </p:spTree>
    <p:extLst>
      <p:ext uri="{BB962C8B-B14F-4D97-AF65-F5344CB8AC3E}">
        <p14:creationId xmlns:p14="http://schemas.microsoft.com/office/powerpoint/2010/main" val="27577279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914400"/>
            <a:ext cx="8229600" cy="1143000"/>
          </a:xfrm>
        </p:spPr>
        <p:txBody>
          <a:bodyPr>
            <a:noAutofit/>
          </a:bodyPr>
          <a:lstStyle/>
          <a:p>
            <a:br>
              <a:rPr lang="en-GB" sz="3600" b="1" dirty="0"/>
            </a:br>
            <a:r>
              <a:rPr lang="en-GB" sz="3600" b="1" dirty="0"/>
              <a:t>References</a:t>
            </a:r>
            <a:br>
              <a:rPr lang="en-GB" sz="3600" b="1" dirty="0"/>
            </a:br>
            <a:br>
              <a:rPr lang="en-GB" sz="3600" dirty="0"/>
            </a:br>
            <a:endParaRPr lang="en-GB" sz="3600" b="1" dirty="0"/>
          </a:p>
        </p:txBody>
      </p:sp>
      <p:sp>
        <p:nvSpPr>
          <p:cNvPr id="3" name="Content Placeholder 2"/>
          <p:cNvSpPr>
            <a:spLocks noGrp="1"/>
          </p:cNvSpPr>
          <p:nvPr>
            <p:ph idx="1"/>
          </p:nvPr>
        </p:nvSpPr>
        <p:spPr>
          <a:xfrm>
            <a:off x="263352" y="2514600"/>
            <a:ext cx="11665296" cy="1828799"/>
          </a:xfrm>
        </p:spPr>
        <p:txBody>
          <a:bodyPr>
            <a:normAutofit/>
          </a:bodyPr>
          <a:lstStyle/>
          <a:p>
            <a:r>
              <a:rPr lang="en-GB" sz="1500" dirty="0"/>
              <a:t>Adair, J. (1996). Effective Teambuilding. London: Pan.</a:t>
            </a:r>
          </a:p>
          <a:p>
            <a:r>
              <a:rPr lang="en-GB" sz="1500" dirty="0"/>
              <a:t>Belbin, R. M. (2000) </a:t>
            </a:r>
            <a:r>
              <a:rPr lang="en-GB" sz="1500" i="1" dirty="0"/>
              <a:t>Beyond the Team</a:t>
            </a:r>
            <a:r>
              <a:rPr lang="en-GB" sz="1500" dirty="0"/>
              <a:t>. Oxford: Butterworth-Heinemann .</a:t>
            </a:r>
          </a:p>
          <a:p>
            <a:r>
              <a:rPr lang="en-GB" sz="1500" dirty="0" err="1"/>
              <a:t>Kakabadse</a:t>
            </a:r>
            <a:r>
              <a:rPr lang="en-GB" sz="1500" dirty="0"/>
              <a:t>, A., Ludlow, R. &amp; </a:t>
            </a:r>
            <a:r>
              <a:rPr lang="en-GB" sz="1500" dirty="0" err="1"/>
              <a:t>Vinnicombe</a:t>
            </a:r>
            <a:r>
              <a:rPr lang="en-GB" sz="1500" dirty="0"/>
              <a:t>, S. (1987). </a:t>
            </a:r>
            <a:r>
              <a:rPr lang="en-GB" sz="1500" i="1" dirty="0"/>
              <a:t>Working in Organisations.</a:t>
            </a:r>
            <a:r>
              <a:rPr lang="en-GB" sz="1500" dirty="0"/>
              <a:t> Aldershot: Gower.</a:t>
            </a:r>
          </a:p>
          <a:p>
            <a:r>
              <a:rPr lang="en-GB" sz="1500" dirty="0"/>
              <a:t>Katzenbach, J. &amp; Smith, D. (1993). </a:t>
            </a:r>
            <a:r>
              <a:rPr lang="en-GB" sz="1500" i="1" dirty="0"/>
              <a:t>The Wisdom of Teams</a:t>
            </a:r>
            <a:r>
              <a:rPr lang="en-GB" sz="1500" dirty="0"/>
              <a:t>. Boston, MA.: Harvard Business School Press.</a:t>
            </a:r>
          </a:p>
          <a:p>
            <a:r>
              <a:rPr lang="en-GB" sz="1500" dirty="0" err="1"/>
              <a:t>Lysons</a:t>
            </a:r>
            <a:r>
              <a:rPr lang="en-GB" sz="1500" dirty="0"/>
              <a:t>, K. (1997) Organisational Analysis, </a:t>
            </a:r>
            <a:r>
              <a:rPr lang="en-GB" sz="1500" i="1" dirty="0"/>
              <a:t>Supplement to the e British Journal of Administrative Management</a:t>
            </a:r>
            <a:r>
              <a:rPr lang="en-GB" sz="1500" dirty="0"/>
              <a:t> , no. 18, March/April</a:t>
            </a:r>
          </a:p>
          <a:p>
            <a:r>
              <a:rPr lang="en-GB" sz="1500" dirty="0"/>
              <a:t>Schein, E. (1988). </a:t>
            </a:r>
            <a:r>
              <a:rPr lang="en-GB" sz="1500" i="1" dirty="0"/>
              <a:t>Organizational Psychology</a:t>
            </a:r>
            <a:r>
              <a:rPr lang="en-GB" sz="1500" dirty="0"/>
              <a:t>. Englewood Cliffs, NJ: Prentice-Hall.</a:t>
            </a:r>
          </a:p>
          <a:p>
            <a:endParaRPr lang="en-GB" sz="2800" dirty="0"/>
          </a:p>
        </p:txBody>
      </p:sp>
    </p:spTree>
    <p:extLst>
      <p:ext uri="{BB962C8B-B14F-4D97-AF65-F5344CB8AC3E}">
        <p14:creationId xmlns:p14="http://schemas.microsoft.com/office/powerpoint/2010/main" val="175304601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1828</TotalTime>
  <Words>2931</Words>
  <Application>Microsoft Office PowerPoint</Application>
  <PresentationFormat>Widescreen</PresentationFormat>
  <Paragraphs>237</Paragraphs>
  <Slides>41</Slides>
  <Notes>2</Notes>
  <HiddenSlides>0</HiddenSlides>
  <MMClips>1</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41</vt:i4>
      </vt:variant>
    </vt:vector>
  </HeadingPairs>
  <TitlesOfParts>
    <vt:vector size="52" baseType="lpstr">
      <vt:lpstr>Arial</vt:lpstr>
      <vt:lpstr>Arial</vt:lpstr>
      <vt:lpstr>Cabin-semi-bold</vt:lpstr>
      <vt:lpstr>Calibri</vt:lpstr>
      <vt:lpstr>gordita</vt:lpstr>
      <vt:lpstr>Myriad Pro</vt:lpstr>
      <vt:lpstr>SourceSansPro</vt:lpstr>
      <vt:lpstr>Times New Roman</vt:lpstr>
      <vt:lpstr>Wingdings</vt:lpstr>
      <vt:lpstr>20140311PresentationUWTSDTemplate</vt:lpstr>
      <vt:lpstr>1_20140311PresentationUWTSDTemplate</vt:lpstr>
      <vt:lpstr>         Dr Fahad Khan PhD (Medical sciences), MSc. in Public health BDS (Bachelor of Dentistry) Diploma in Public health, Diploma in Epidemiology </vt:lpstr>
      <vt:lpstr>Session Aims</vt:lpstr>
      <vt:lpstr>Transactional leadership Theories (1970's)</vt:lpstr>
      <vt:lpstr>PowerPoint Presentation</vt:lpstr>
      <vt:lpstr>PowerPoint Presentation</vt:lpstr>
      <vt:lpstr>PowerPoint Presentation</vt:lpstr>
      <vt:lpstr>Transformational Leadership    Theories    (the 1970s)</vt:lpstr>
      <vt:lpstr>PowerPoint Presentation</vt:lpstr>
      <vt:lpstr>Maslow’s Hierarchy of Needs </vt:lpstr>
      <vt:lpstr>PowerPoint Presentation</vt:lpstr>
      <vt:lpstr>PowerPoint Presentation</vt:lpstr>
      <vt:lpstr>Leadership Grid</vt:lpstr>
      <vt:lpstr>Introduction of group and team – let's start thinking!</vt:lpstr>
      <vt:lpstr>Introduction</vt:lpstr>
      <vt:lpstr>Introduction</vt:lpstr>
      <vt:lpstr>Activity 1 – 20 Minutes</vt:lpstr>
      <vt:lpstr> Meaning and Importance of Groups and Teams </vt:lpstr>
      <vt:lpstr> Meaning and Importance of Groups and Teams </vt:lpstr>
      <vt:lpstr> Meaning and Importance of Groups and Teams </vt:lpstr>
      <vt:lpstr> Meaning and Importance of Groups and Teams </vt:lpstr>
      <vt:lpstr> Meaning and Importance of Groups and Teams </vt:lpstr>
      <vt:lpstr> Meaning and Importance of Groups and Teams </vt:lpstr>
      <vt:lpstr>Activity 2 – Group Discussion – 20 Minutes</vt:lpstr>
      <vt:lpstr>Differences between Groups and Teams</vt:lpstr>
      <vt:lpstr>Differences between Groups and Teams</vt:lpstr>
      <vt:lpstr>Differences between Groups and Teams</vt:lpstr>
      <vt:lpstr>Differences between Groups and Teams</vt:lpstr>
      <vt:lpstr>A group is a collection of individuals who coordinate their efforts, while a team is a group of people who share a common goal.</vt:lpstr>
      <vt:lpstr>Formal and Informal Groups</vt:lpstr>
      <vt:lpstr>Formal and Informal Groups</vt:lpstr>
      <vt:lpstr>Formal and Informal Groups</vt:lpstr>
      <vt:lpstr>Formal and Informal Groups</vt:lpstr>
      <vt:lpstr>Formal and Informal Groups</vt:lpstr>
      <vt:lpstr>Formal and Informal Groups</vt:lpstr>
      <vt:lpstr>Reasons for Formation of Groups or Teams</vt:lpstr>
      <vt:lpstr>Reasons for Formation of Groups or Teams</vt:lpstr>
      <vt:lpstr>Reasons for Formation of Groups or Teams</vt:lpstr>
      <vt:lpstr>Extension Activity – 20 Minutes</vt:lpstr>
      <vt:lpstr>Summary</vt:lpstr>
      <vt:lpstr>Further Reading </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Dr Fahad Khan PhD (Medical sciences), MSc. in Public health BDS (Bachelor of Dentistry) Diploma in Public health, Diploma in Epidemiology </dc:title>
  <dc:creator>Fahad Khan</dc:creator>
  <cp:lastModifiedBy>Fahad Khan</cp:lastModifiedBy>
  <cp:revision>17</cp:revision>
  <dcterms:created xsi:type="dcterms:W3CDTF">2023-06-10T08:21:56Z</dcterms:created>
  <dcterms:modified xsi:type="dcterms:W3CDTF">2023-06-13T05:26:02Z</dcterms:modified>
</cp:coreProperties>
</file>