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7" r:id="rId4"/>
    <p:sldId id="263" r:id="rId5"/>
    <p:sldId id="267" r:id="rId6"/>
    <p:sldId id="270" r:id="rId7"/>
    <p:sldId id="271" r:id="rId8"/>
    <p:sldId id="274" r:id="rId9"/>
    <p:sldId id="272" r:id="rId10"/>
    <p:sldId id="273" r:id="rId11"/>
    <p:sldId id="26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ining-twins.jpg"/>
          <p:cNvPicPr>
            <a:picLocks noChangeAspect="1"/>
          </p:cNvPicPr>
          <p:nvPr/>
        </p:nvPicPr>
        <p:blipFill>
          <a:blip r:embed="rId2">
            <a:lum contrast="30000"/>
          </a:blip>
          <a:srcRect t="5469" b="5468"/>
          <a:stretch>
            <a:fillRect/>
          </a:stretch>
        </p:blipFill>
        <p:spPr>
          <a:xfrm>
            <a:off x="0" y="1071546"/>
            <a:ext cx="9144000" cy="542928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Adaptation</a:t>
            </a:r>
            <a:r>
              <a:rPr lang="en-GB" sz="4000" dirty="0" smtClean="0">
                <a:solidFill>
                  <a:srgbClr val="FFC000"/>
                </a:solidFill>
              </a:rPr>
              <a:t> </a:t>
            </a:r>
            <a:r>
              <a:rPr lang="en-GB" sz="4000" b="1" i="1" dirty="0" smtClean="0">
                <a:solidFill>
                  <a:srgbClr val="FFC000"/>
                </a:solidFill>
              </a:rPr>
              <a:t>The Shining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ining-twins.jpg"/>
          <p:cNvPicPr>
            <a:picLocks noChangeAspect="1"/>
          </p:cNvPicPr>
          <p:nvPr/>
        </p:nvPicPr>
        <p:blipFill>
          <a:blip r:embed="rId2">
            <a:lum contrast="-40000"/>
          </a:blip>
          <a:srcRect t="5469" b="5468"/>
          <a:stretch>
            <a:fillRect/>
          </a:stretch>
        </p:blipFill>
        <p:spPr>
          <a:xfrm>
            <a:off x="0" y="1071546"/>
            <a:ext cx="9144000" cy="542928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86916"/>
            <a:ext cx="9144000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1" dirty="0" smtClean="0"/>
              <a:t>A dialogue between two mediums</a:t>
            </a:r>
            <a:endParaRPr lang="en-GB" sz="4400" b="1" dirty="0" smtClean="0"/>
          </a:p>
          <a:p>
            <a:pPr algn="ctr"/>
            <a:endParaRPr lang="en-GB" sz="3200" b="1" dirty="0" smtClean="0">
              <a:solidFill>
                <a:schemeClr val="bg1"/>
              </a:solidFill>
            </a:endParaRPr>
          </a:p>
          <a:p>
            <a:pPr algn="ctr"/>
            <a:endParaRPr lang="en-GB" sz="2600" b="1" dirty="0" smtClean="0">
              <a:solidFill>
                <a:schemeClr val="bg1"/>
              </a:solidFill>
            </a:endParaRPr>
          </a:p>
          <a:p>
            <a:pPr algn="ctr"/>
            <a:endParaRPr lang="en-GB" sz="3200" b="1" dirty="0" smtClean="0">
              <a:solidFill>
                <a:schemeClr val="bg1"/>
              </a:solidFill>
            </a:endParaRPr>
          </a:p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“To consider a film and its parental work of fiction together is to imagine a dialogue going on between two mediums. This imagining consists of more than a mere comparison of paired narratives. We ask how the text </a:t>
            </a:r>
            <a:r>
              <a:rPr lang="en-GB" sz="3200" b="1" i="1" dirty="0" smtClean="0">
                <a:solidFill>
                  <a:schemeClr val="bg1"/>
                </a:solidFill>
              </a:rPr>
              <a:t>informs </a:t>
            </a:r>
            <a:r>
              <a:rPr lang="en-GB" sz="3200" b="1" dirty="0" smtClean="0">
                <a:solidFill>
                  <a:schemeClr val="bg1"/>
                </a:solidFill>
              </a:rPr>
              <a:t>the film and vice-versa.”</a:t>
            </a: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endParaRPr lang="en-GB" b="1" dirty="0" smtClean="0">
              <a:solidFill>
                <a:schemeClr val="bg1"/>
              </a:solidFill>
            </a:endParaRPr>
          </a:p>
          <a:p>
            <a:pPr algn="ctr"/>
            <a:r>
              <a:rPr lang="en-GB" sz="1400" b="1" dirty="0" smtClean="0">
                <a:solidFill>
                  <a:schemeClr val="bg1"/>
                </a:solidFill>
              </a:rPr>
              <a:t>Rick Wallach, </a:t>
            </a:r>
            <a:r>
              <a:rPr lang="en-GB" sz="1400" b="1" i="1" dirty="0" smtClean="0">
                <a:solidFill>
                  <a:schemeClr val="bg1"/>
                </a:solidFill>
              </a:rPr>
              <a:t>No Country for Old Men: From Novel to Film</a:t>
            </a:r>
            <a:r>
              <a:rPr lang="en-GB" sz="1400" b="1" dirty="0" smtClean="0">
                <a:solidFill>
                  <a:schemeClr val="bg1"/>
                </a:solidFill>
              </a:rPr>
              <a:t>, eds. Lynnea Chapman King</a:t>
            </a:r>
            <a:r>
              <a:rPr lang="en-GB" sz="1400" b="1" i="1" dirty="0" smtClean="0">
                <a:solidFill>
                  <a:schemeClr val="bg1"/>
                </a:solidFill>
              </a:rPr>
              <a:t>, </a:t>
            </a:r>
            <a:r>
              <a:rPr lang="en-GB" sz="1400" b="1" dirty="0" smtClean="0">
                <a:solidFill>
                  <a:schemeClr val="bg1"/>
                </a:solidFill>
              </a:rPr>
              <a:t>Rick Wallach</a:t>
            </a:r>
            <a:r>
              <a:rPr lang="en-GB" sz="1400" b="1" i="1" dirty="0" smtClean="0">
                <a:solidFill>
                  <a:schemeClr val="bg1"/>
                </a:solidFill>
              </a:rPr>
              <a:t> </a:t>
            </a:r>
            <a:r>
              <a:rPr lang="en-GB" sz="1400" b="1" dirty="0" smtClean="0">
                <a:solidFill>
                  <a:schemeClr val="bg1"/>
                </a:solidFill>
              </a:rPr>
              <a:t>and Jim Welsh (Plymouth: The Scarecrow Press, 2009)</a:t>
            </a:r>
            <a:endParaRPr lang="en-GB" sz="1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0"/>
            <a:ext cx="9144000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C000"/>
                </a:solidFill>
              </a:rPr>
              <a:t>Adaptation theory: overview</a:t>
            </a:r>
          </a:p>
          <a:p>
            <a:endParaRPr lang="en-GB" sz="2000" b="1" dirty="0" smtClean="0">
              <a:solidFill>
                <a:srgbClr val="FFC000"/>
              </a:solidFill>
            </a:endParaRPr>
          </a:p>
          <a:p>
            <a:r>
              <a:rPr lang="en-GB" sz="2400" dirty="0" smtClean="0"/>
              <a:t>The adaptation process involves ‘a “hybrid” construction mingling different media and discourses and collaborations’. 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sz="2400" b="1" dirty="0" smtClean="0">
                <a:solidFill>
                  <a:srgbClr val="FFC000"/>
                </a:solidFill>
              </a:rPr>
              <a:t> </a:t>
            </a:r>
            <a:r>
              <a:rPr lang="en-GB" sz="3200" b="1" dirty="0" smtClean="0">
                <a:solidFill>
                  <a:srgbClr val="FFC000"/>
                </a:solidFill>
              </a:rPr>
              <a:t>Director and other production staff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</a:rPr>
              <a:t> Author of source text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</a:rPr>
              <a:t> Genre 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</a:rPr>
              <a:t> Studio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</a:rPr>
              <a:t> Stars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</a:rPr>
              <a:t> Censorship</a:t>
            </a:r>
          </a:p>
          <a:p>
            <a:endParaRPr lang="en-GB" sz="2400" dirty="0" smtClean="0"/>
          </a:p>
          <a:p>
            <a:r>
              <a:rPr lang="en-GB" sz="2400" dirty="0" smtClean="0"/>
              <a:t>The ‘mingling of different media’ involves, in the main, the relationship between the film and the source text. </a:t>
            </a:r>
          </a:p>
          <a:p>
            <a:endParaRPr lang="en-GB" sz="2000" dirty="0" smtClean="0"/>
          </a:p>
          <a:p>
            <a:pPr algn="r"/>
            <a:r>
              <a:rPr lang="en-GB" dirty="0" smtClean="0"/>
              <a:t>Robert Stam, </a:t>
            </a:r>
            <a:r>
              <a:rPr lang="en-GB" i="1" dirty="0" smtClean="0"/>
              <a:t>Literature and Film</a:t>
            </a:r>
            <a:r>
              <a:rPr lang="en-GB" dirty="0" smtClean="0"/>
              <a:t>, p.9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500034" y="6072206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Paths of Glory </a:t>
            </a:r>
            <a:r>
              <a:rPr lang="en-GB" sz="2400" dirty="0" smtClean="0"/>
              <a:t>1957</a:t>
            </a:r>
            <a:endParaRPr lang="en-GB" sz="2400" dirty="0"/>
          </a:p>
        </p:txBody>
      </p:sp>
      <p:sp>
        <p:nvSpPr>
          <p:cNvPr id="28" name="Rectangle 27"/>
          <p:cNvSpPr/>
          <p:nvPr/>
        </p:nvSpPr>
        <p:spPr>
          <a:xfrm>
            <a:off x="5072066" y="6072206"/>
            <a:ext cx="3714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i="1" dirty="0" smtClean="0"/>
              <a:t>2001: a space odyssey </a:t>
            </a:r>
            <a:r>
              <a:rPr lang="en-GB" sz="2400" dirty="0" smtClean="0"/>
              <a:t>1968</a:t>
            </a:r>
            <a:endParaRPr lang="en-GB" sz="2400" dirty="0"/>
          </a:p>
        </p:txBody>
      </p:sp>
      <p:pic>
        <p:nvPicPr>
          <p:cNvPr id="30" name="Picture 29" descr="Paths of Glor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3" y="945254"/>
            <a:ext cx="3653829" cy="5055514"/>
          </a:xfrm>
          <a:prstGeom prst="rect">
            <a:avLst/>
          </a:prstGeom>
        </p:spPr>
      </p:pic>
      <p:pic>
        <p:nvPicPr>
          <p:cNvPr id="31" name="Picture 30" descr="2001 space odysse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504" y="862617"/>
            <a:ext cx="3429024" cy="5078930"/>
          </a:xfrm>
          <a:prstGeom prst="rect">
            <a:avLst/>
          </a:prstGeom>
        </p:spPr>
      </p:pic>
      <p:sp>
        <p:nvSpPr>
          <p:cNvPr id="32" name="TextBox 3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Stanley Kubrick (1)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00034" y="6072206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Clockwork </a:t>
            </a:r>
            <a:r>
              <a:rPr lang="en-GB" sz="2400" i="1" dirty="0" smtClean="0"/>
              <a:t>Orange </a:t>
            </a:r>
            <a:r>
              <a:rPr lang="en-GB" sz="2400" dirty="0" smtClean="0"/>
              <a:t>1971</a:t>
            </a:r>
            <a:endParaRPr lang="en-GB" sz="2400" dirty="0"/>
          </a:p>
        </p:txBody>
      </p:sp>
      <p:sp>
        <p:nvSpPr>
          <p:cNvPr id="9" name="Rectangle 8"/>
          <p:cNvSpPr/>
          <p:nvPr/>
        </p:nvSpPr>
        <p:spPr>
          <a:xfrm>
            <a:off x="4857752" y="6072206"/>
            <a:ext cx="3714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i="1" dirty="0" smtClean="0"/>
              <a:t>The Shining </a:t>
            </a:r>
            <a:r>
              <a:rPr lang="en-GB" sz="2400" dirty="0" smtClean="0"/>
              <a:t>1980</a:t>
            </a:r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Stanley Kubrick (2)</a:t>
            </a:r>
            <a:endParaRPr lang="en-GB" sz="3600" dirty="0"/>
          </a:p>
        </p:txBody>
      </p:sp>
      <p:pic>
        <p:nvPicPr>
          <p:cNvPr id="13" name="Picture 12" descr="Clockwork Oran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857232"/>
            <a:ext cx="3473849" cy="5143512"/>
          </a:xfrm>
          <a:prstGeom prst="rect">
            <a:avLst/>
          </a:prstGeom>
        </p:spPr>
      </p:pic>
      <p:pic>
        <p:nvPicPr>
          <p:cNvPr id="14" name="Picture 13" descr="the-shining-vintage-movie-poster-original-1-sheet-27x41-75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7752" y="827027"/>
            <a:ext cx="3686471" cy="52451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-p-lovecraft-tales-of-horror-9781607109600_h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628" y="1071545"/>
            <a:ext cx="3643338" cy="5475418"/>
          </a:xfrm>
          <a:prstGeom prst="rect">
            <a:avLst/>
          </a:prstGeom>
        </p:spPr>
      </p:pic>
      <p:pic>
        <p:nvPicPr>
          <p:cNvPr id="5" name="Picture 4" descr="Sleepy Hollow.jpg"/>
          <p:cNvPicPr>
            <a:picLocks noChangeAspect="1"/>
          </p:cNvPicPr>
          <p:nvPr/>
        </p:nvPicPr>
        <p:blipFill>
          <a:blip r:embed="rId3"/>
          <a:srcRect l="6162" t="4929" r="4485" b="4637"/>
          <a:stretch>
            <a:fillRect/>
          </a:stretch>
        </p:blipFill>
        <p:spPr>
          <a:xfrm>
            <a:off x="428596" y="1142984"/>
            <a:ext cx="4000528" cy="53800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Stephen King: The American Gothic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e-Haunting-of-Hill-House-cov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618" y="870692"/>
            <a:ext cx="3616192" cy="52408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Stephen King: The American Gothic</a:t>
            </a:r>
            <a:endParaRPr lang="en-GB" sz="3600" dirty="0"/>
          </a:p>
        </p:txBody>
      </p:sp>
      <p:pic>
        <p:nvPicPr>
          <p:cNvPr id="6" name="Picture 5" descr="Shining nov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785796"/>
            <a:ext cx="3615621" cy="535784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14282" y="6215082"/>
            <a:ext cx="4286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The Haunting of Hill House </a:t>
            </a:r>
            <a:r>
              <a:rPr lang="en-GB" sz="2400" dirty="0" smtClean="0"/>
              <a:t>1959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5000628" y="6215082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The Shining </a:t>
            </a:r>
            <a:r>
              <a:rPr lang="en-GB" sz="2400" dirty="0" smtClean="0"/>
              <a:t>1977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Kubrick: Influential Horror Films (1)</a:t>
            </a:r>
            <a:endParaRPr lang="en-GB" sz="3600" dirty="0"/>
          </a:p>
        </p:txBody>
      </p:sp>
      <p:sp>
        <p:nvSpPr>
          <p:cNvPr id="5" name="Rectangle 4"/>
          <p:cNvSpPr/>
          <p:nvPr/>
        </p:nvSpPr>
        <p:spPr>
          <a:xfrm>
            <a:off x="0" y="6072206"/>
            <a:ext cx="91440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i="1" dirty="0" smtClean="0"/>
              <a:t>The Haunting </a:t>
            </a:r>
            <a:r>
              <a:rPr lang="en-GB" sz="2000" dirty="0" smtClean="0"/>
              <a:t>(Robert Wise, 1963): adapted from </a:t>
            </a:r>
            <a:r>
              <a:rPr lang="en-GB" sz="2000" i="1" dirty="0" smtClean="0"/>
              <a:t>The Haunting of Hill House</a:t>
            </a:r>
            <a:endParaRPr lang="en-GB" sz="2000" i="1" dirty="0"/>
          </a:p>
        </p:txBody>
      </p:sp>
      <p:pic>
        <p:nvPicPr>
          <p:cNvPr id="6" name="Picture 5" descr="The Hauntin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1535"/>
            <a:ext cx="9144000" cy="51549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Kubrick: Influential Horror Films (2)</a:t>
            </a:r>
            <a:endParaRPr lang="en-GB" sz="3600" dirty="0"/>
          </a:p>
        </p:txBody>
      </p:sp>
      <p:sp>
        <p:nvSpPr>
          <p:cNvPr id="6" name="Rectangle 5"/>
          <p:cNvSpPr/>
          <p:nvPr/>
        </p:nvSpPr>
        <p:spPr>
          <a:xfrm>
            <a:off x="0" y="6072206"/>
            <a:ext cx="91440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i="1" dirty="0" smtClean="0"/>
              <a:t>The Omen </a:t>
            </a:r>
            <a:r>
              <a:rPr lang="en-GB" sz="2000" dirty="0" smtClean="0"/>
              <a:t>(Richard Donner, 1976)</a:t>
            </a:r>
            <a:endParaRPr lang="en-GB" sz="2000" i="1" dirty="0"/>
          </a:p>
        </p:txBody>
      </p:sp>
      <p:pic>
        <p:nvPicPr>
          <p:cNvPr id="12" name="Picture 11" descr="The Ome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8697"/>
            <a:ext cx="9144000" cy="51406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Kubrick: Influential Horror Films (3)</a:t>
            </a:r>
            <a:endParaRPr lang="en-GB" sz="3600" dirty="0"/>
          </a:p>
        </p:txBody>
      </p:sp>
      <p:sp>
        <p:nvSpPr>
          <p:cNvPr id="10" name="Rectangle 9"/>
          <p:cNvSpPr/>
          <p:nvPr/>
        </p:nvSpPr>
        <p:spPr>
          <a:xfrm>
            <a:off x="0" y="6072206"/>
            <a:ext cx="91440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i="1" dirty="0" smtClean="0"/>
              <a:t>The Amityville Horror </a:t>
            </a:r>
            <a:r>
              <a:rPr lang="en-GB" sz="2000" dirty="0" smtClean="0"/>
              <a:t>(Stuart Rosenberg, 1979)</a:t>
            </a:r>
            <a:endParaRPr lang="en-GB" sz="2000" i="1" dirty="0"/>
          </a:p>
        </p:txBody>
      </p:sp>
      <p:pic>
        <p:nvPicPr>
          <p:cNvPr id="13" name="Picture 12" descr="Margot-Kidder-James-Brolin-Amityville-Horror-197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7265"/>
            <a:ext cx="9144000" cy="49034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/>
          <p:cNvSpPr txBox="1"/>
          <p:nvPr/>
        </p:nvSpPr>
        <p:spPr>
          <a:xfrm>
            <a:off x="0" y="6072206"/>
            <a:ext cx="2928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 smtClean="0"/>
              <a:t>Carrie </a:t>
            </a:r>
            <a:r>
              <a:rPr lang="en-GB" dirty="0" smtClean="0"/>
              <a:t>(De Palma, 1976)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Stephen King adaptations</a:t>
            </a:r>
            <a:endParaRPr lang="en-GB" sz="3600" dirty="0"/>
          </a:p>
        </p:txBody>
      </p:sp>
      <p:sp>
        <p:nvSpPr>
          <p:cNvPr id="33" name="Rectangle 32"/>
          <p:cNvSpPr/>
          <p:nvPr/>
        </p:nvSpPr>
        <p:spPr>
          <a:xfrm>
            <a:off x="2928926" y="6072206"/>
            <a:ext cx="32861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i="1" dirty="0" smtClean="0"/>
              <a:t>Christine </a:t>
            </a:r>
            <a:r>
              <a:rPr lang="en-GB" dirty="0" smtClean="0"/>
              <a:t>(Carpenter</a:t>
            </a:r>
            <a:r>
              <a:rPr lang="en-GB" i="1" dirty="0" smtClean="0"/>
              <a:t> </a:t>
            </a:r>
            <a:r>
              <a:rPr lang="en-GB" dirty="0" smtClean="0"/>
              <a:t>1983)</a:t>
            </a:r>
            <a:endParaRPr lang="en-GB" dirty="0"/>
          </a:p>
        </p:txBody>
      </p:sp>
      <p:sp>
        <p:nvSpPr>
          <p:cNvPr id="36" name="Rectangle 35"/>
          <p:cNvSpPr/>
          <p:nvPr/>
        </p:nvSpPr>
        <p:spPr>
          <a:xfrm>
            <a:off x="6215042" y="6072206"/>
            <a:ext cx="29289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/>
              <a:t> </a:t>
            </a:r>
            <a:r>
              <a:rPr lang="en-GB" i="1" dirty="0" smtClean="0"/>
              <a:t>Stand by Me </a:t>
            </a:r>
            <a:r>
              <a:rPr lang="en-GB" dirty="0" smtClean="0"/>
              <a:t>(Reiner 1986)</a:t>
            </a:r>
            <a:endParaRPr lang="en-GB" dirty="0"/>
          </a:p>
        </p:txBody>
      </p:sp>
      <p:pic>
        <p:nvPicPr>
          <p:cNvPr id="37" name="Picture 36" descr="Carrie.jpg"/>
          <p:cNvPicPr>
            <a:picLocks noChangeAspect="1"/>
          </p:cNvPicPr>
          <p:nvPr/>
        </p:nvPicPr>
        <p:blipFill>
          <a:blip r:embed="rId2" cstate="print"/>
          <a:srcRect l="7316" t="2439" r="4878" b="3252"/>
          <a:stretch>
            <a:fillRect/>
          </a:stretch>
        </p:blipFill>
        <p:spPr>
          <a:xfrm>
            <a:off x="0" y="1254161"/>
            <a:ext cx="2857488" cy="4603731"/>
          </a:xfrm>
          <a:prstGeom prst="rect">
            <a:avLst/>
          </a:prstGeom>
        </p:spPr>
      </p:pic>
      <p:pic>
        <p:nvPicPr>
          <p:cNvPr id="38" name="Picture 37" descr="christine_1983_advance_original_film_art_9495acce-b01e-430e-b972-a0024ee138d7_2000x.jpg"/>
          <p:cNvPicPr>
            <a:picLocks noChangeAspect="1"/>
          </p:cNvPicPr>
          <p:nvPr/>
        </p:nvPicPr>
        <p:blipFill>
          <a:blip r:embed="rId3" cstate="print"/>
          <a:srcRect l="6812" t="4613" r="5917" b="3968"/>
          <a:stretch>
            <a:fillRect/>
          </a:stretch>
        </p:blipFill>
        <p:spPr>
          <a:xfrm>
            <a:off x="2928926" y="1019052"/>
            <a:ext cx="3071834" cy="4838841"/>
          </a:xfrm>
          <a:prstGeom prst="rect">
            <a:avLst/>
          </a:prstGeom>
        </p:spPr>
      </p:pic>
      <p:pic>
        <p:nvPicPr>
          <p:cNvPr id="39" name="Picture 38" descr="stranger-things-poster-stand-by-me-min.jpg"/>
          <p:cNvPicPr>
            <a:picLocks noChangeAspect="1"/>
          </p:cNvPicPr>
          <p:nvPr/>
        </p:nvPicPr>
        <p:blipFill>
          <a:blip r:embed="rId4"/>
          <a:srcRect l="50781" t="2608" r="2343" b="2608"/>
          <a:stretch>
            <a:fillRect/>
          </a:stretch>
        </p:blipFill>
        <p:spPr>
          <a:xfrm>
            <a:off x="6143603" y="1285860"/>
            <a:ext cx="3000397" cy="450059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71670" y="571480"/>
            <a:ext cx="4929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(1970s-80s, pre- and post-</a:t>
            </a:r>
            <a:r>
              <a:rPr lang="en-GB" i="1" dirty="0" smtClean="0"/>
              <a:t>Shining</a:t>
            </a:r>
            <a:r>
              <a:rPr lang="en-GB" dirty="0" smtClean="0"/>
              <a:t>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1025</TotalTime>
  <Words>294</Words>
  <Application>Microsoft Office PowerPoint</Application>
  <PresentationFormat>On-screen Show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77</cp:revision>
  <dcterms:created xsi:type="dcterms:W3CDTF">2016-10-05T07:20:19Z</dcterms:created>
  <dcterms:modified xsi:type="dcterms:W3CDTF">2019-01-27T13:07:03Z</dcterms:modified>
</cp:coreProperties>
</file>