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314" r:id="rId3"/>
    <p:sldId id="258" r:id="rId4"/>
    <p:sldId id="322" r:id="rId5"/>
    <p:sldId id="326" r:id="rId6"/>
    <p:sldId id="323" r:id="rId7"/>
    <p:sldId id="324" r:id="rId8"/>
    <p:sldId id="325" r:id="rId9"/>
    <p:sldId id="263" r:id="rId10"/>
    <p:sldId id="378" r:id="rId11"/>
    <p:sldId id="327" r:id="rId12"/>
    <p:sldId id="328" r:id="rId13"/>
    <p:sldId id="375" r:id="rId14"/>
    <p:sldId id="329" r:id="rId15"/>
    <p:sldId id="330" r:id="rId16"/>
    <p:sldId id="377" r:id="rId17"/>
    <p:sldId id="269" r:id="rId18"/>
    <p:sldId id="3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1E2BE-189D-417C-AE09-37A0E7C1443D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D8C456-481E-45C7-8653-3E52B4066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6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04F0-D950-9A02-E93D-8E2C0C18C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CD010-DB41-12E9-D8BB-3386049AD3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FE7E6-9D00-67E3-DAE4-E2E6753C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2B62B-9661-6D41-765E-20CD63819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5822-77AE-7EB1-4BBD-980AFBD4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7EAF-617E-A22A-30B7-AD2C6D0D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8B982-B0DE-3CEB-816D-E758BD248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B0C9C-5FCB-446E-0F85-541EB740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290CE-B08D-8CFF-68CE-7BB879FA2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1A2AB-B380-EF49-E891-5FBAEF7EA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09CE-1856-FE4B-2FD4-956F596D7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AB8AE-40BB-E3E9-D445-464F3860E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27604-252A-F1EA-0A0F-B573EAF6D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2A553-E4AB-E425-FB7C-71A45968C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A280D-9EF8-1495-F35A-BCFA2777F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8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90E2-DE2B-727E-6813-74A41541B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6EC9-8880-4915-B487-560BC68ED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F777E-CA71-BD12-EE91-EA1FCBDAC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63E9A-9A6A-2547-2356-C03391FD2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57CE0-B61A-7EDD-89BD-2E3680085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5DB2D-4CED-4372-23D1-66935E776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5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439D-F900-E65D-DD4B-F33824130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800228-CA94-654A-ED2A-1961D23FF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D7E31-AE3A-8AFA-A3F2-02BA92241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698EE-01E7-BE10-24FE-AC4D290D1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7A4920-CF06-C77B-56DE-8347F37E9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7AFAD-A33D-A6F0-220D-69CEAAA4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BFA63-7D2B-1BF5-97EC-B52461D8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B67E4-4A2F-B30B-F6ED-704BA1346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5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3A03-5C61-14F0-4097-F7AA28D1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C55ED-14D1-D660-700B-E6CA75CAF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20D5B7-33AA-DFFD-5875-A3B38CE9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DB6F5-9834-2D16-844B-4C8D494B5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65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98771B-A570-E5F9-D6F1-C0A048E9B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C06A7B-3AA2-DCDA-181F-E0A0D382E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A567D-B4D1-547F-CA54-D71E4967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95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DC8A-5BC9-0AD6-41E2-B3F9EA8C7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A7FDF-0B29-1D1E-BFCD-F8042102B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63C53-01D7-DABB-876F-8CB2E6EBB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A1DE6-35B6-2634-B0C1-3758978A3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0301B-B471-4498-A39A-801F87E21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C3497-9E6F-F639-64F5-C5F0E16B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1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7F74-4860-CC30-C159-576761C0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EB209-3F99-890C-4484-3ECB773DD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A1318-7FAD-7F76-63D3-FC3F17E2A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7C810-1D63-BFF3-EFCD-3D5ECF5AF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63D8C-349C-FA83-2ECE-94940C49A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984CE-9512-B8C1-4C9D-EA08A2188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B5DC-BBA7-E1CF-F2BA-08CCB611A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5C720-6C86-F475-BB72-2817C195E6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5B3E6-8AD9-07B7-F2B3-2F0A38E22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6EF4D-ED1E-9242-1922-FEAB5539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10BFC-36F4-8231-F3BA-D24C7F122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25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0B0CAC-A3A6-070B-3ACF-1311E1822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66D51-4602-7C3D-95E5-4543A043B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C0FF4-B3ED-E782-9484-3C109EA90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A0947-4E76-13AE-8523-6391BA6B4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66659-77F7-CE45-76EF-425AE837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59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663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>
          <p15:clr>
            <a:srgbClr val="FBAE40"/>
          </p15:clr>
        </p15:guide>
        <p15:guide id="4" pos="4560">
          <p15:clr>
            <a:srgbClr val="FBAE40"/>
          </p15:clr>
        </p15:guide>
        <p15:guide id="8" orient="horz" pos="1848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23D93-9050-9E1B-5D3E-9C6A91C3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73620-924C-F6C4-2592-93C979DC8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A2BD6-3259-0172-E5EE-775CA65B6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C347D-3EA7-48FD-8CBB-1DE3E43F7D7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1A30E-37C4-AE7B-CD33-26AC22498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D8AF-C1D8-7ACE-035B-CC32F82F9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69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eachdesk.com/resources/corporate-gifting-globally" TargetMode="External"/><Relationship Id="rId2" Type="http://schemas.openxmlformats.org/officeDocument/2006/relationships/hyperlink" Target="https://youtu.be/047fu7NsXf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ictionary.cambridge.org/dictionary/english/brib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uffingtonpost.com/kathleen-reardon/when-a-gift-becomes-a-bri_b_13504.html" TargetMode="External"/><Relationship Id="rId4" Type="http://schemas.openxmlformats.org/officeDocument/2006/relationships/hyperlink" Target="https://www.merriam-webster.com/dictionary/brib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.oecd.org/glossary/detail.asp?ID=4773" TargetMode="External"/><Relationship Id="rId2" Type="http://schemas.openxmlformats.org/officeDocument/2006/relationships/hyperlink" Target="https://www.merriam-webster.com/dictionary/corrup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ransparency.org/cpi201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ZdQu-lADyU?feature=oemb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rtonrosefulbright.com/knowledge/publications/52195/differences-between-the-uk-bribery-act-and-the-us-foreign-corrupt-practices-act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cast.com/blog/biggest-bribery-fines-2023#:~:text=2.-,Glencore%20-%20%C2%A3280m%20fine,SFO%20case%20following%20a%20conviction." TargetMode="External"/><Relationship Id="rId2" Type="http://schemas.openxmlformats.org/officeDocument/2006/relationships/hyperlink" Target="https://www.skillcast.com/blog/biggest-bribery-fines-2022#:~:text=2.-,Glencore%20%2D%20%C2%A3280m%20fine,SFO%20case%20following%20a%20conviction.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36CAB1F-557E-4FA4-81CC-DC491EF8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37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39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91000">
                <a:schemeClr val="tx2">
                  <a:lumMod val="50000"/>
                  <a:alpha val="13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1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7646891" cy="6858001"/>
          </a:xfrm>
          <a:prstGeom prst="rect">
            <a:avLst/>
          </a:prstGeom>
          <a:gradFill>
            <a:gsLst>
              <a:gs pos="41000">
                <a:schemeClr val="accent1">
                  <a:lumMod val="75000"/>
                  <a:alpha val="52000"/>
                </a:schemeClr>
              </a:gs>
              <a:gs pos="95000">
                <a:srgbClr val="000000">
                  <a:alpha val="68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5550980-2AB6-4DE5-86DD-064ADF160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2501118"/>
            <a:ext cx="8091784" cy="4331436"/>
          </a:xfrm>
          <a:prstGeom prst="rect">
            <a:avLst/>
          </a:prstGeom>
          <a:gradFill>
            <a:gsLst>
              <a:gs pos="0">
                <a:srgbClr val="000000">
                  <a:alpha val="16000"/>
                </a:srgbClr>
              </a:gs>
              <a:gs pos="91000">
                <a:schemeClr val="accent1">
                  <a:alpha val="3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DF4B167-8E82-4458-AE55-88B683EBF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95" y="-3"/>
            <a:ext cx="8091784" cy="685799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6000"/>
                </a:schemeClr>
              </a:gs>
              <a:gs pos="99000">
                <a:srgbClr val="000000">
                  <a:alpha val="5700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2101742" y="699966"/>
            <a:ext cx="5121259" cy="5458067"/>
          </a:xfrm>
          <a:prstGeom prst="ellipse">
            <a:avLst/>
          </a:prstGeom>
          <a:gradFill>
            <a:gsLst>
              <a:gs pos="3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7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49D11-6254-B170-9726-BE5F95AA1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125" y="2920878"/>
            <a:ext cx="5853227" cy="2992576"/>
          </a:xfrm>
        </p:spPr>
        <p:txBody>
          <a:bodyPr anchor="t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Week 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C8C34-0AF6-A90A-DC39-EAE01C2C5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1364" y="1017038"/>
            <a:ext cx="5091282" cy="124827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Welcome</a:t>
            </a:r>
          </a:p>
        </p:txBody>
      </p:sp>
      <p:pic>
        <p:nvPicPr>
          <p:cNvPr id="5" name="Picture 4" descr="Hand holding gift box">
            <a:extLst>
              <a:ext uri="{FF2B5EF4-FFF2-40B4-BE49-F238E27FC236}">
                <a16:creationId xmlns:a16="http://schemas.microsoft.com/office/drawing/2014/main" id="{8A3B21E4-0D4E-D87C-2197-B60267810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29" r="26466" b="-1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8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9" y="1683757"/>
            <a:ext cx="2970638" cy="1642248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This week, we will: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32261"/>
              </p:ext>
            </p:extLst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2" y="984738"/>
            <a:ext cx="6981459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Discuss the role of gift giving in international business communications. 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Explore the differences between gifts and bribes.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Discuss the impact of corruption on international business.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Close with the dos and don’ts of international gift giving</a:t>
            </a:r>
            <a:r>
              <a:rPr lang="en-GB" sz="4000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18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4032" y="489508"/>
            <a:ext cx="6357366" cy="465087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latin typeface="+mn-lt"/>
              </a:rPr>
              <a:t>Gift Giving in Business</a:t>
            </a:r>
          </a:p>
        </p:txBody>
      </p:sp>
      <p:pic>
        <p:nvPicPr>
          <p:cNvPr id="4" name="Picture 3" descr="A person holding a gift box&#10;&#10;Description automatically generate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7" y="1481706"/>
            <a:ext cx="4593291" cy="364295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3596" y="1085223"/>
            <a:ext cx="7053941" cy="5184948"/>
          </a:xfrm>
        </p:spPr>
        <p:txBody>
          <a:bodyPr anchor="t">
            <a:noAutofit/>
          </a:bodyPr>
          <a:lstStyle/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200" dirty="0"/>
              <a:t>In many cultures the exchange of gifts is an integral part of doing business.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endParaRPr lang="en-GB" sz="600" dirty="0"/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200" dirty="0"/>
              <a:t>Gifts are a key element in relationship building in business. They are used to build and maintain relationships, to show respect and appreciation, or to enhance the image or reputation of a company.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endParaRPr lang="en-GB" sz="600" dirty="0"/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200" dirty="0"/>
              <a:t>Gifts can be very effective at communicating things that are difficult to communicate in words – showing the importance of a relationships, showing respect or enhancing the image of an organisation. 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endParaRPr lang="en-GB" sz="600" dirty="0"/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200" dirty="0"/>
              <a:t>A  business gift is a symbol of your relationship. It should reflect your understanding of the recipient’s culture and the value you place on the relationship.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71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0730" y="489508"/>
            <a:ext cx="6090667" cy="595715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latin typeface="+mn-lt"/>
              </a:rPr>
              <a:t>Gift Giving in Business cont..</a:t>
            </a:r>
          </a:p>
        </p:txBody>
      </p:sp>
      <p:pic>
        <p:nvPicPr>
          <p:cNvPr id="4" name="Picture 3" descr="A person holding a gift box&#10;&#10;Description automatically generate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49" y="1552044"/>
            <a:ext cx="4593291" cy="364295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4418" y="1487156"/>
            <a:ext cx="6503010" cy="4330840"/>
          </a:xfrm>
        </p:spPr>
        <p:txBody>
          <a:bodyPr anchor="t">
            <a:normAutofit/>
          </a:bodyPr>
          <a:lstStyle/>
          <a:p>
            <a:pPr fontAlgn="base">
              <a:spcAft>
                <a:spcPts val="600"/>
              </a:spcAft>
            </a:pPr>
            <a:r>
              <a:rPr lang="en-GB" sz="2200" dirty="0"/>
              <a:t>If you are thinking about giving a gift to a business associate, do your research – you do not want to offend the recipient! Avoid overly expensive gifts. Some companies have a limit on what of what employees can accept, </a:t>
            </a:r>
          </a:p>
          <a:p>
            <a:pPr fontAlgn="base">
              <a:spcAft>
                <a:spcPts val="600"/>
              </a:spcAft>
            </a:pPr>
            <a:endParaRPr lang="en-GB" sz="600" dirty="0"/>
          </a:p>
          <a:p>
            <a:pPr fontAlgn="base">
              <a:spcAft>
                <a:spcPts val="600"/>
              </a:spcAft>
            </a:pPr>
            <a:r>
              <a:rPr lang="en-GB" sz="2200" dirty="0"/>
              <a:t>Make it portable. If your business partner has to travel, gifts should not be heavy, bulky or need customs declarations!</a:t>
            </a:r>
          </a:p>
          <a:p>
            <a:pPr fontAlgn="base">
              <a:spcAft>
                <a:spcPts val="600"/>
              </a:spcAft>
            </a:pPr>
            <a:endParaRPr lang="en-GB" sz="600" dirty="0"/>
          </a:p>
          <a:p>
            <a:pPr fontAlgn="base">
              <a:spcAft>
                <a:spcPts val="600"/>
              </a:spcAft>
            </a:pPr>
            <a:r>
              <a:rPr lang="en-GB" sz="2200" dirty="0"/>
              <a:t>Providing an easy-to-carry bag or package to make handling your gift easy is always appreciated.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458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Corporate Gift Giving – Cultural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r>
              <a:rPr lang="en-GB" sz="2400" dirty="0">
                <a:hlinkClick r:id="rId2"/>
              </a:rPr>
              <a:t>https://youtu.be/047fu7NsXf8</a:t>
            </a:r>
            <a:endParaRPr lang="en-GB" sz="2400" dirty="0"/>
          </a:p>
          <a:p>
            <a:r>
              <a:rPr lang="en-GB" sz="2400" dirty="0">
                <a:hlinkClick r:id="rId2"/>
              </a:rPr>
              <a:t>https://youtu.be/047fu7NsXf8</a:t>
            </a:r>
            <a:endParaRPr lang="en-GB" sz="2400" dirty="0"/>
          </a:p>
          <a:p>
            <a:r>
              <a:rPr lang="en-GB" sz="2400" dirty="0">
                <a:hlinkClick r:id="rId3"/>
              </a:rPr>
              <a:t>The cultural considerations to know when corporate gifting globally (reachdesk.com)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5680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0066" y="329184"/>
            <a:ext cx="7378806" cy="1783080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+mn-lt"/>
              </a:rPr>
              <a:t>When It Becomes Complicated…</a:t>
            </a:r>
          </a:p>
        </p:txBody>
      </p:sp>
      <p:pic>
        <p:nvPicPr>
          <p:cNvPr id="5" name="Picture 4" descr="Hand holding gift box">
            <a:extLst>
              <a:ext uri="{FF2B5EF4-FFF2-40B4-BE49-F238E27FC236}">
                <a16:creationId xmlns:a16="http://schemas.microsoft.com/office/drawing/2014/main" id="{1E6C8BEC-9D8A-D827-8F25-DA5ABBD946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91" r="26764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0066" y="2706624"/>
            <a:ext cx="7877908" cy="3822192"/>
          </a:xfrm>
        </p:spPr>
        <p:txBody>
          <a:bodyPr>
            <a:normAutofit/>
          </a:bodyPr>
          <a:lstStyle/>
          <a:p>
            <a:r>
              <a:rPr lang="en-GB" sz="2000" dirty="0"/>
              <a:t>A gift may be an expected social gesture in some countries but in others it could be considered a bribe. </a:t>
            </a:r>
          </a:p>
          <a:p>
            <a:r>
              <a:rPr lang="en-GB" sz="2000" dirty="0"/>
              <a:t>Some multi-national companies and some governments have very strict policies regarding their employees accepting and giving gifts</a:t>
            </a:r>
          </a:p>
          <a:p>
            <a:r>
              <a:rPr lang="en-GB" sz="2000" dirty="0"/>
              <a:t>In some countries like Malaysia and Paraguay, where corruption is a problem, any gift is suspect as it could be a bribe – therefore a gift would not be given unless there is a relationship with the person. </a:t>
            </a:r>
          </a:p>
          <a:p>
            <a:r>
              <a:rPr lang="en-GB" sz="2000" dirty="0"/>
              <a:t>However, in some countries like Japan, China, Indonesia and the Philippines, exchanging gifts is part of social customs.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b="1" i="1" dirty="0"/>
              <a:t>= so where is the line between gifts and bribes??</a:t>
            </a:r>
          </a:p>
        </p:txBody>
      </p:sp>
    </p:spTree>
    <p:extLst>
      <p:ext uri="{BB962C8B-B14F-4D97-AF65-F5344CB8AC3E}">
        <p14:creationId xmlns:p14="http://schemas.microsoft.com/office/powerpoint/2010/main" val="2109825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0549" y="329184"/>
            <a:ext cx="7278323" cy="1362456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+mn-lt"/>
              </a:rPr>
              <a:t>Definition of “Bribe”</a:t>
            </a:r>
          </a:p>
        </p:txBody>
      </p:sp>
      <p:pic>
        <p:nvPicPr>
          <p:cNvPr id="1026" name="Picture 2" descr="43,300+ Bribe Stock Photos, Pictures &amp; Royalty-Free Images - iStock |  Corruption, Ransomware, Bribery and corruption">
            <a:extLst>
              <a:ext uri="{FF2B5EF4-FFF2-40B4-BE49-F238E27FC236}">
                <a16:creationId xmlns:a16="http://schemas.microsoft.com/office/drawing/2014/main" id="{28B38278-68C8-B0A4-6266-691E1A4801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82" r="20573" b="-2"/>
          <a:stretch/>
        </p:blipFill>
        <p:spPr bwMode="auto"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9969" y="2706624"/>
            <a:ext cx="7928150" cy="3511296"/>
          </a:xfrm>
        </p:spPr>
        <p:txBody>
          <a:bodyPr>
            <a:normAutofit fontScale="77500" lnSpcReduction="20000"/>
          </a:bodyPr>
          <a:lstStyle/>
          <a:p>
            <a:r>
              <a:rPr lang="en-GB" sz="2600" b="1" dirty="0"/>
              <a:t>“To try to make someone do something for you by giving them money, presents, or something else that they want.” </a:t>
            </a:r>
          </a:p>
          <a:p>
            <a:pPr marL="0" indent="0">
              <a:buNone/>
            </a:pPr>
            <a:r>
              <a:rPr lang="en-GB" sz="2000" dirty="0"/>
              <a:t>Cambridge Dictionary (2017) </a:t>
            </a:r>
            <a:r>
              <a:rPr lang="en-GB" sz="2000" u="sng" dirty="0"/>
              <a:t>(</a:t>
            </a:r>
            <a:r>
              <a:rPr lang="en-GB" sz="2000" u="sng" dirty="0">
                <a:hlinkClick r:id="rId3"/>
              </a:rPr>
              <a:t>http://dictionary.cambridge.org/dictionary/english/bribe</a:t>
            </a:r>
            <a:endParaRPr lang="en-GB" sz="2000" u="sng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600" b="1" dirty="0"/>
              <a:t>“Money or favour given or promised in order to influence the judgment or conduct of a person in a position of trust.” </a:t>
            </a:r>
          </a:p>
          <a:p>
            <a:pPr marL="0" indent="0">
              <a:buNone/>
            </a:pPr>
            <a:r>
              <a:rPr lang="en-GB" sz="2000" dirty="0"/>
              <a:t>Merriam-Webster Dictionary (2017) </a:t>
            </a:r>
            <a:r>
              <a:rPr lang="en-GB" sz="2000" dirty="0">
                <a:hlinkClick r:id="rId4"/>
              </a:rPr>
              <a:t>https://www.merriam-webster.com/dictionary/bribe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600" b="1" dirty="0"/>
              <a:t>“There is a point at which gifts no longer reciprocate for courtesy or kindness and become strategic - incurring some obligation or invoking a favour - or ulterior motive gifts - obvious bribes.”</a:t>
            </a:r>
          </a:p>
          <a:p>
            <a:pPr marL="0" indent="0">
              <a:buNone/>
            </a:pPr>
            <a:r>
              <a:rPr lang="en-GB" sz="2000" u="sng" dirty="0">
                <a:hlinkClick r:id="rId5"/>
              </a:rPr>
              <a:t>https://www.huffingtonpost.com/kathleen-reardon/when-a-gift-becomes-a-bri_b_13504.html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608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262899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latin typeface="+mn-lt"/>
              </a:rPr>
              <a:t>Gift Giving Process</a:t>
            </a:r>
          </a:p>
        </p:txBody>
      </p:sp>
      <p:pic>
        <p:nvPicPr>
          <p:cNvPr id="4" name="Picture 3" descr="A diagram of a presentation stage&#10;&#10;Description automatically generated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978" y="511388"/>
            <a:ext cx="3298639" cy="582912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239647" y="1106131"/>
            <a:ext cx="35269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motive determines if a gift or a favour is a bribe</a:t>
            </a:r>
            <a:endParaRPr lang="en-GB" sz="2000" dirty="0"/>
          </a:p>
        </p:txBody>
      </p:sp>
      <p:sp>
        <p:nvSpPr>
          <p:cNvPr id="6" name="Left Arrow 5"/>
          <p:cNvSpPr/>
          <p:nvPr/>
        </p:nvSpPr>
        <p:spPr>
          <a:xfrm>
            <a:off x="7546679" y="1339652"/>
            <a:ext cx="692967" cy="2408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239646" y="2431700"/>
            <a:ext cx="3677699" cy="3801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13232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Disclosure test:</a:t>
            </a:r>
          </a:p>
          <a:p>
            <a:pPr defTabSz="713232">
              <a:spcAft>
                <a:spcPts val="600"/>
              </a:spcAft>
            </a:pPr>
            <a:endParaRPr lang="en-GB" sz="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13232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both giver and recipient are happy to openly declare the giving and receiving of the gift/favour and there are no adverse effects on the company reputation, it is likely that the gift/favour has remained in accepted cultural norms. </a:t>
            </a:r>
          </a:p>
          <a:p>
            <a:pPr defTabSz="713232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one of the parties needs to conceal, it is a bribe.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08652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66D7F65-E9B6-4775-8355-D095CC73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354" y="502021"/>
            <a:ext cx="7028304" cy="764071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+mn-lt"/>
              </a:rPr>
              <a:t>Bribes and Corruption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354" y="1467060"/>
            <a:ext cx="7028305" cy="44765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So when the line has been crossed, gifts become bribes and gift giving turns into </a:t>
            </a:r>
            <a:r>
              <a:rPr lang="en-GB" sz="2000" b="1" i="1" dirty="0">
                <a:solidFill>
                  <a:srgbClr val="FF0000"/>
                </a:solidFill>
              </a:rPr>
              <a:t>corruption.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2000" dirty="0"/>
              <a:t>“Dishonest or illegal behaviour especially by powerful people (such as government officials or police officers)” </a:t>
            </a:r>
          </a:p>
          <a:p>
            <a:pPr marL="0" indent="0">
              <a:buNone/>
            </a:pPr>
            <a:r>
              <a:rPr lang="en-GB" sz="1700" dirty="0"/>
              <a:t>Merriam-Webster Dictionary (2017) </a:t>
            </a:r>
            <a:r>
              <a:rPr lang="en-GB" sz="1700" u="sng" dirty="0">
                <a:hlinkClick r:id="rId2"/>
              </a:rPr>
              <a:t>https://www.merriam-webster.com/dictionary/corruption</a:t>
            </a:r>
            <a:endParaRPr lang="en-GB" sz="1700" u="sng" dirty="0"/>
          </a:p>
          <a:p>
            <a:pPr marL="0" indent="0">
              <a:buNone/>
            </a:pPr>
            <a:endParaRPr lang="en-GB" sz="1700" u="sng" dirty="0"/>
          </a:p>
          <a:p>
            <a:pPr marL="0" indent="0">
              <a:buNone/>
            </a:pPr>
            <a:r>
              <a:rPr lang="en-GB" sz="1700" dirty="0"/>
              <a:t> </a:t>
            </a:r>
            <a:r>
              <a:rPr lang="en-GB" sz="2000" dirty="0"/>
              <a:t>“Active or passive misuse of the powers of Public officials (appointed or elected) for private financial or other benefits”</a:t>
            </a:r>
            <a:r>
              <a:rPr lang="en-GB" sz="1700" dirty="0"/>
              <a:t>. OECD (2013) </a:t>
            </a:r>
            <a:r>
              <a:rPr lang="en-GB" sz="1700" dirty="0">
                <a:hlinkClick r:id="rId3"/>
              </a:rPr>
              <a:t>https://stats.oecd.org/glossary/detail.asp?ID=4773</a:t>
            </a: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  <p:pic>
        <p:nvPicPr>
          <p:cNvPr id="2050" name="Picture 2" descr="Image result for bribes images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42" r="27663" b="1"/>
          <a:stretch/>
        </p:blipFill>
        <p:spPr bwMode="auto">
          <a:xfrm>
            <a:off x="8115300" y="-12515"/>
            <a:ext cx="4076700" cy="641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7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8115300" y="5764253"/>
            <a:ext cx="4076700" cy="64186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http://www.elllo.org/english/1001/1037-Aiman-Bribes.htm</a:t>
            </a:r>
          </a:p>
        </p:txBody>
      </p:sp>
    </p:spTree>
    <p:extLst>
      <p:ext uri="{BB962C8B-B14F-4D97-AF65-F5344CB8AC3E}">
        <p14:creationId xmlns:p14="http://schemas.microsoft.com/office/powerpoint/2010/main" val="3066251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Global Corruption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r>
              <a:rPr lang="en-GB" sz="2400" dirty="0">
                <a:hlinkClick r:id="rId2"/>
              </a:rPr>
              <a:t>http://www.transparency.org/cpi2016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Transparency International is a global anti-corruption organisation that collects data on corruption and helps with campaigns against corruption.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They produce an annual corruption index for each country.</a:t>
            </a:r>
          </a:p>
          <a:p>
            <a:r>
              <a:rPr lang="en-GB" sz="2400" dirty="0"/>
              <a:t>No country free of corruption</a:t>
            </a:r>
          </a:p>
          <a:p>
            <a:r>
              <a:rPr lang="en-GB" sz="2400" dirty="0"/>
              <a:t>100 = perfectly free of corruption</a:t>
            </a:r>
          </a:p>
          <a:p>
            <a:r>
              <a:rPr lang="en-GB" sz="2400" dirty="0"/>
              <a:t>0 = entirely corrupt</a:t>
            </a:r>
          </a:p>
        </p:txBody>
      </p:sp>
    </p:spTree>
    <p:extLst>
      <p:ext uri="{BB962C8B-B14F-4D97-AF65-F5344CB8AC3E}">
        <p14:creationId xmlns:p14="http://schemas.microsoft.com/office/powerpoint/2010/main" val="2111559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Causes Of Corruption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Linked to weak/ineffective legal systems</a:t>
            </a:r>
          </a:p>
          <a:p>
            <a:endParaRPr lang="en-GB" sz="1000" dirty="0"/>
          </a:p>
          <a:p>
            <a:r>
              <a:rPr lang="en-GB" sz="2400" dirty="0"/>
              <a:t>Linked to low income – government officials more likely to be corrupt if wages are very low</a:t>
            </a:r>
          </a:p>
          <a:p>
            <a:endParaRPr lang="en-GB" sz="1000" dirty="0"/>
          </a:p>
          <a:p>
            <a:r>
              <a:rPr lang="en-GB" sz="2400" dirty="0"/>
              <a:t>Linked to cultural elements – there is a fine line between trusting and relying more on family and friends and accepting/giving unfair favours</a:t>
            </a:r>
          </a:p>
          <a:p>
            <a:endParaRPr lang="en-GB" sz="1000" dirty="0"/>
          </a:p>
          <a:p>
            <a:r>
              <a:rPr lang="en-GB" sz="2400" dirty="0"/>
              <a:t>Many countries have a long history of corruption – it’s the way things always been done</a:t>
            </a:r>
          </a:p>
        </p:txBody>
      </p:sp>
    </p:spTree>
    <p:extLst>
      <p:ext uri="{BB962C8B-B14F-4D97-AF65-F5344CB8AC3E}">
        <p14:creationId xmlns:p14="http://schemas.microsoft.com/office/powerpoint/2010/main" val="4027267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Consequences Of Corruption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400" dirty="0"/>
              <a:t>Corruption destabilises legal and political systems</a:t>
            </a:r>
          </a:p>
          <a:p>
            <a:pPr fontAlgn="base"/>
            <a:endParaRPr lang="en-GB" sz="1000" dirty="0"/>
          </a:p>
          <a:p>
            <a:pPr fontAlgn="base"/>
            <a:r>
              <a:rPr lang="en-GB" sz="2400" dirty="0"/>
              <a:t>It affects poor people more as they depend on public resources more than people better off.</a:t>
            </a:r>
          </a:p>
          <a:p>
            <a:pPr fontAlgn="base"/>
            <a:endParaRPr lang="en-GB" sz="1000" dirty="0"/>
          </a:p>
          <a:p>
            <a:pPr fontAlgn="base"/>
            <a:r>
              <a:rPr lang="en-GB" sz="2400" dirty="0"/>
              <a:t>It could threaten lives if regulations meant to protect populations are circumvented. E.g. building regulations, health &amp; safety regulations, environmental protection. </a:t>
            </a:r>
          </a:p>
          <a:p>
            <a:pPr fontAlgn="base"/>
            <a:endParaRPr lang="en-GB" sz="1000" dirty="0"/>
          </a:p>
          <a:p>
            <a:pPr fontAlgn="base"/>
            <a:r>
              <a:rPr lang="en-GB" sz="2400" dirty="0"/>
              <a:t>It maintains or increases inequalities</a:t>
            </a:r>
          </a:p>
          <a:p>
            <a:pPr fontAlgn="base"/>
            <a:endParaRPr lang="en-GB" sz="1000" dirty="0"/>
          </a:p>
          <a:p>
            <a:pPr fontAlgn="base"/>
            <a:r>
              <a:rPr lang="en-GB" sz="2400" dirty="0"/>
              <a:t>In the short term it can appear to help business along but in the long term it can seriously harm the reputation of a government or company</a:t>
            </a:r>
          </a:p>
        </p:txBody>
      </p:sp>
    </p:spTree>
    <p:extLst>
      <p:ext uri="{BB962C8B-B14F-4D97-AF65-F5344CB8AC3E}">
        <p14:creationId xmlns:p14="http://schemas.microsoft.com/office/powerpoint/2010/main" val="754603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6131-DB8C-8B54-1990-575216742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International Bribery Laws and Conventions">
            <a:hlinkClick r:id="" action="ppaction://media"/>
            <a:extLst>
              <a:ext uri="{FF2B5EF4-FFF2-40B4-BE49-F238E27FC236}">
                <a16:creationId xmlns:a16="http://schemas.microsoft.com/office/drawing/2014/main" id="{DF1377D6-4EC7-EF18-523D-AD8AEF741C0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7384"/>
            <a:ext cx="12185695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66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Anti Corruption Legislation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u="sng" dirty="0"/>
              <a:t>UK Bribery Act 2010 </a:t>
            </a:r>
          </a:p>
          <a:p>
            <a:r>
              <a:rPr lang="en-GB" sz="2400" dirty="0"/>
              <a:t>Criminalises private, commercial bribery. </a:t>
            </a:r>
          </a:p>
          <a:p>
            <a:endParaRPr lang="en-GB" sz="600" dirty="0"/>
          </a:p>
          <a:p>
            <a:r>
              <a:rPr lang="en-GB" sz="2400" dirty="0"/>
              <a:t>States that it is a crime to accept a bribe. </a:t>
            </a:r>
          </a:p>
          <a:p>
            <a:endParaRPr lang="en-GB" sz="600" dirty="0"/>
          </a:p>
          <a:p>
            <a:r>
              <a:rPr lang="en-GB" sz="2400" dirty="0"/>
              <a:t>Prohibits bribery of foreign public officials, akin to the United States Foreign Corrupt Practices Act (FCPA). </a:t>
            </a:r>
          </a:p>
          <a:p>
            <a:endParaRPr lang="en-GB" sz="600" dirty="0"/>
          </a:p>
          <a:p>
            <a:r>
              <a:rPr lang="en-GB" sz="2400" dirty="0"/>
              <a:t>The Act also establishes strict liability for corporations for failing to prevent acts of bribery unless a corporation can demonstrate that it had “adequate procedures [to prevent bribery]” in place.</a:t>
            </a:r>
          </a:p>
          <a:p>
            <a:pPr marL="0" indent="0">
              <a:buNone/>
            </a:pPr>
            <a:r>
              <a:rPr lang="en-GB" sz="1100" dirty="0"/>
              <a:t>From: https://www.americanbar.org/content/dam/aba/events/criminal_justice/2015/2015shanghai_BriberyAct_FCPA_Compared.authcheckdam.pdf </a:t>
            </a:r>
          </a:p>
        </p:txBody>
      </p:sp>
    </p:spTree>
    <p:extLst>
      <p:ext uri="{BB962C8B-B14F-4D97-AF65-F5344CB8AC3E}">
        <p14:creationId xmlns:p14="http://schemas.microsoft.com/office/powerpoint/2010/main" val="2284596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US Foreign Corrupt Practices Act (FCPA) (1997)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Focuses on bribery of government officials</a:t>
            </a:r>
          </a:p>
          <a:p>
            <a:endParaRPr lang="en-GB" sz="600" dirty="0"/>
          </a:p>
          <a:p>
            <a:r>
              <a:rPr lang="en-GB" sz="2400" dirty="0"/>
              <a:t>Does not include private or commercial bribery</a:t>
            </a:r>
          </a:p>
          <a:p>
            <a:endParaRPr lang="en-GB" sz="600" dirty="0"/>
          </a:p>
          <a:p>
            <a:r>
              <a:rPr lang="en-GB" sz="2400" dirty="0"/>
              <a:t>Allows ‘facilitation’ payments</a:t>
            </a:r>
          </a:p>
          <a:p>
            <a:endParaRPr lang="en-GB" sz="600" dirty="0"/>
          </a:p>
          <a:p>
            <a:r>
              <a:rPr lang="en-GB" sz="2400" dirty="0"/>
              <a:t>Only covers active (giving) of bribery</a:t>
            </a:r>
          </a:p>
          <a:p>
            <a:endParaRPr lang="en-GB" sz="600" dirty="0"/>
          </a:p>
          <a:p>
            <a:pPr marL="0" indent="0">
              <a:buNone/>
            </a:pPr>
            <a:r>
              <a:rPr lang="en-GB" sz="2400" dirty="0"/>
              <a:t>Differences between the UK Bribery Act and the US Foreign Corrupt Practices Act (2011) </a:t>
            </a:r>
            <a:r>
              <a:rPr lang="en-GB" sz="2400" dirty="0">
                <a:hlinkClick r:id="rId2"/>
              </a:rPr>
              <a:t>http://www.nortonrosefulbright.com/knowledge/publications/52195/differences-between-the-uk-bribery-act-and-the-us-foreign-corrupt-practices-act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91265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Biggest Bribery Fines </a:t>
            </a:r>
            <a:r>
              <a:rPr lang="en-GB" sz="4000" b="1">
                <a:solidFill>
                  <a:schemeClr val="bg1"/>
                </a:solidFill>
                <a:latin typeface="+mn-lt"/>
              </a:rPr>
              <a:t>of 2022 and 2023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Biggest Bribery Fines of 2022 (skillcast.com)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Biggest Bribery Fines of 2023 (skillcast.com)</a:t>
            </a:r>
            <a:endParaRPr lang="en-GB" sz="20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40205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900" y="502022"/>
            <a:ext cx="5961023" cy="95499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+mn-lt"/>
              </a:rPr>
              <a:t>In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900" y="1601477"/>
            <a:ext cx="6943412" cy="4443447"/>
          </a:xfrm>
        </p:spPr>
        <p:txBody>
          <a:bodyPr anchor="t">
            <a:normAutofit lnSpcReduction="10000"/>
          </a:bodyPr>
          <a:lstStyle/>
          <a:p>
            <a:r>
              <a:rPr lang="en-GB" sz="2000" dirty="0"/>
              <a:t>Gift giving is an important social activity in many cultures.</a:t>
            </a:r>
          </a:p>
          <a:p>
            <a:endParaRPr lang="en-GB" sz="600" dirty="0"/>
          </a:p>
          <a:p>
            <a:r>
              <a:rPr lang="en-GB" sz="2000" dirty="0"/>
              <a:t>If gifts are given as part of business dealings, they must be appropriate.</a:t>
            </a:r>
          </a:p>
          <a:p>
            <a:endParaRPr lang="en-GB" sz="600" dirty="0"/>
          </a:p>
          <a:p>
            <a:r>
              <a:rPr lang="en-GB" sz="2000" dirty="0"/>
              <a:t>The difference between a gift and a bribe is in the intent- if the recipient is meant to alter their behaviour, it is a bribe.</a:t>
            </a:r>
          </a:p>
          <a:p>
            <a:endParaRPr lang="en-GB" sz="600" dirty="0"/>
          </a:p>
          <a:p>
            <a:r>
              <a:rPr lang="en-GB" sz="2000" dirty="0"/>
              <a:t>Bribes lead to corruption which has extensive negative consequences for the economy, society and legal system.</a:t>
            </a:r>
          </a:p>
          <a:p>
            <a:endParaRPr lang="en-GB" sz="600" dirty="0"/>
          </a:p>
          <a:p>
            <a:pPr marL="0" indent="0">
              <a:buNone/>
            </a:pPr>
            <a:r>
              <a:rPr lang="en-GB" sz="2400" b="1" dirty="0"/>
              <a:t>At the end – ensure that your gift </a:t>
            </a:r>
          </a:p>
          <a:p>
            <a:pPr marL="0" indent="0">
              <a:buNone/>
            </a:pPr>
            <a:r>
              <a:rPr lang="en-GB" sz="2400" b="1" dirty="0"/>
              <a:t>remains a gift and does not </a:t>
            </a:r>
          </a:p>
          <a:p>
            <a:pPr marL="0" indent="0">
              <a:buNone/>
            </a:pPr>
            <a:r>
              <a:rPr lang="en-GB" sz="2400" b="1" dirty="0"/>
              <a:t>become a bribe!</a:t>
            </a:r>
          </a:p>
          <a:p>
            <a:endParaRPr lang="en-GB" sz="1700" dirty="0"/>
          </a:p>
        </p:txBody>
      </p:sp>
      <p:pic>
        <p:nvPicPr>
          <p:cNvPr id="5" name="Picture 4" descr="A person holding a small white box with a red ribbon&#10;&#10;Description automatically generated"/>
          <p:cNvPicPr>
            <a:picLocks noChangeAspect="1"/>
          </p:cNvPicPr>
          <p:nvPr/>
        </p:nvPicPr>
        <p:blipFill rotWithShape="1">
          <a:blip r:embed="rId2"/>
          <a:srcRect l="10624" r="22877" b="2"/>
          <a:stretch/>
        </p:blipFill>
        <p:spPr>
          <a:xfrm>
            <a:off x="7666892" y="1457011"/>
            <a:ext cx="4441372" cy="4350935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utoShape 2" descr="Image result for gifts creative common licens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910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9B447FE-DDA9-4B30-828A-59FC56912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84" y="-1"/>
            <a:ext cx="6096002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884" y="609601"/>
            <a:ext cx="6858003" cy="5638801"/>
          </a:xfrm>
          <a:prstGeom prst="rect">
            <a:avLst/>
          </a:prstGeom>
          <a:gradFill>
            <a:gsLst>
              <a:gs pos="0">
                <a:schemeClr val="accent1">
                  <a:alpha val="23000"/>
                </a:schemeClr>
              </a:gs>
              <a:gs pos="71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7518" y="2217950"/>
            <a:ext cx="6103518" cy="464004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1">
                  <a:alpha val="0"/>
                </a:schemeClr>
              </a:gs>
              <a:gs pos="100000">
                <a:schemeClr val="accent1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4384FE-1C88-4CAA-8FB8-2313A3AE7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7519" y="0"/>
            <a:ext cx="6103519" cy="6870700"/>
          </a:xfrm>
          <a:prstGeom prst="rect">
            <a:avLst/>
          </a:prstGeom>
          <a:gradFill>
            <a:gsLst>
              <a:gs pos="24000">
                <a:schemeClr val="accent1">
                  <a:alpha val="0"/>
                </a:schemeClr>
              </a:gs>
              <a:gs pos="100000">
                <a:srgbClr val="000000">
                  <a:alpha val="71000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2BE641-75C4-4E46-8941-FF881DEBF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788" y="2654490"/>
            <a:ext cx="4567686" cy="3220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5" name="Picture Placeholder 4" descr="Quizzical burrowing owl looking forward">
            <a:extLst>
              <a:ext uri="{FF2B5EF4-FFF2-40B4-BE49-F238E27FC236}">
                <a16:creationId xmlns:a16="http://schemas.microsoft.com/office/drawing/2014/main" id="{DA2DF4EC-645E-4BA6-8628-BDC3F018980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" r="38730" b="1"/>
          <a:stretch/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0404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1246</Words>
  <Application>Microsoft Office PowerPoint</Application>
  <PresentationFormat>Widescreen</PresentationFormat>
  <Paragraphs>122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Office Theme</vt:lpstr>
      <vt:lpstr>Week 5</vt:lpstr>
      <vt:lpstr>This week, we will:</vt:lpstr>
      <vt:lpstr>Gift Giving in Business</vt:lpstr>
      <vt:lpstr>Gift Giving in Business cont..</vt:lpstr>
      <vt:lpstr>Corporate Gift Giving – Cultural Considerations</vt:lpstr>
      <vt:lpstr>When It Becomes Complicated…</vt:lpstr>
      <vt:lpstr>Definition of “Bribe”</vt:lpstr>
      <vt:lpstr>Gift Giving Process</vt:lpstr>
      <vt:lpstr>Bribes and Corruption</vt:lpstr>
      <vt:lpstr>Global Corruption Index</vt:lpstr>
      <vt:lpstr>Causes Of Corruption </vt:lpstr>
      <vt:lpstr>Consequences Of Corruption </vt:lpstr>
      <vt:lpstr>PowerPoint Presentation</vt:lpstr>
      <vt:lpstr>Anti Corruption Legislation </vt:lpstr>
      <vt:lpstr>US Foreign Corrupt Practices Act (FCPA) (1997)</vt:lpstr>
      <vt:lpstr>Biggest Bribery Fines of 2022 and 2023</vt:lpstr>
      <vt:lpstr>In Summary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Lisa Knight</dc:creator>
  <cp:lastModifiedBy>Gwyneth Jones</cp:lastModifiedBy>
  <cp:revision>45</cp:revision>
  <dcterms:created xsi:type="dcterms:W3CDTF">2022-10-03T13:55:11Z</dcterms:created>
  <dcterms:modified xsi:type="dcterms:W3CDTF">2023-11-07T08:06:11Z</dcterms:modified>
</cp:coreProperties>
</file>