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sldIdLst>
    <p:sldId id="256" r:id="rId5"/>
    <p:sldId id="473" r:id="rId6"/>
    <p:sldId id="257" r:id="rId7"/>
    <p:sldId id="266" r:id="rId8"/>
    <p:sldId id="267" r:id="rId9"/>
    <p:sldId id="269" r:id="rId10"/>
    <p:sldId id="285" r:id="rId11"/>
    <p:sldId id="286" r:id="rId12"/>
    <p:sldId id="294" r:id="rId13"/>
    <p:sldId id="295" r:id="rId14"/>
    <p:sldId id="288" r:id="rId15"/>
    <p:sldId id="287" r:id="rId16"/>
    <p:sldId id="289" r:id="rId17"/>
    <p:sldId id="290" r:id="rId18"/>
    <p:sldId id="293" r:id="rId19"/>
    <p:sldId id="292" r:id="rId20"/>
    <p:sldId id="258" r:id="rId21"/>
    <p:sldId id="296" r:id="rId22"/>
    <p:sldId id="297" r:id="rId23"/>
    <p:sldId id="298" r:id="rId24"/>
    <p:sldId id="299" r:id="rId25"/>
    <p:sldId id="300" r:id="rId26"/>
    <p:sldId id="304" r:id="rId27"/>
    <p:sldId id="301" r:id="rId28"/>
    <p:sldId id="305" r:id="rId29"/>
    <p:sldId id="275" r:id="rId30"/>
    <p:sldId id="319" r:id="rId31"/>
    <p:sldId id="318" r:id="rId32"/>
    <p:sldId id="322" r:id="rId33"/>
    <p:sldId id="323" r:id="rId34"/>
    <p:sldId id="324" r:id="rId35"/>
    <p:sldId id="325" r:id="rId36"/>
    <p:sldId id="326" r:id="rId37"/>
    <p:sldId id="303" r:id="rId38"/>
    <p:sldId id="321" r:id="rId39"/>
    <p:sldId id="270" r:id="rId40"/>
    <p:sldId id="328" r:id="rId41"/>
    <p:sldId id="329" r:id="rId42"/>
    <p:sldId id="330" r:id="rId43"/>
    <p:sldId id="331" r:id="rId44"/>
    <p:sldId id="332" r:id="rId45"/>
    <p:sldId id="474" r:id="rId46"/>
    <p:sldId id="276" r:id="rId47"/>
    <p:sldId id="327" r:id="rId48"/>
    <p:sldId id="302" r:id="rId49"/>
    <p:sldId id="282" r:id="rId50"/>
    <p:sldId id="333" r:id="rId51"/>
    <p:sldId id="334"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6357" autoAdjust="0"/>
  </p:normalViewPr>
  <p:slideViewPr>
    <p:cSldViewPr snapToGrid="0">
      <p:cViewPr varScale="1">
        <p:scale>
          <a:sx n="114" d="100"/>
          <a:sy n="114" d="100"/>
        </p:scale>
        <p:origin x="1560" y="1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B46022-811C-4621-9A18-15C809F16D6C}" type="doc">
      <dgm:prSet loTypeId="urn:microsoft.com/office/officeart/2018/2/layout/IconVerticalSolidList" loCatId="icon" qsTypeId="urn:microsoft.com/office/officeart/2005/8/quickstyle/simple4" qsCatId="simple" csTypeId="urn:microsoft.com/office/officeart/2005/8/colors/accent6_1" csCatId="accent6" phldr="1"/>
      <dgm:spPr/>
      <dgm:t>
        <a:bodyPr/>
        <a:lstStyle/>
        <a:p>
          <a:endParaRPr lang="en-US"/>
        </a:p>
      </dgm:t>
    </dgm:pt>
    <dgm:pt modelId="{45FD0976-53EE-4D9F-B084-16F368EABE9D}">
      <dgm:prSet custT="1"/>
      <dgm:spPr/>
      <dgm:t>
        <a:bodyPr/>
        <a:lstStyle/>
        <a:p>
          <a:pPr>
            <a:lnSpc>
              <a:spcPct val="100000"/>
            </a:lnSpc>
          </a:pPr>
          <a:r>
            <a:rPr lang="en-GB" sz="1800" dirty="0"/>
            <a:t>Citizens obey the law when they identify with and respect the morals of groups in authority</a:t>
          </a:r>
          <a:endParaRPr lang="en-US" sz="1800" dirty="0"/>
        </a:p>
      </dgm:t>
    </dgm:pt>
    <dgm:pt modelId="{7220714C-DCA4-4566-961C-61B9FEA530BF}" type="parTrans" cxnId="{AC9184C5-CCB4-4E61-BFF9-FE0F8969A3FF}">
      <dgm:prSet/>
      <dgm:spPr/>
      <dgm:t>
        <a:bodyPr/>
        <a:lstStyle/>
        <a:p>
          <a:endParaRPr lang="en-US"/>
        </a:p>
      </dgm:t>
    </dgm:pt>
    <dgm:pt modelId="{F93714CE-D276-4912-9669-E220BA73FEEB}" type="sibTrans" cxnId="{AC9184C5-CCB4-4E61-BFF9-FE0F8969A3FF}">
      <dgm:prSet/>
      <dgm:spPr/>
      <dgm:t>
        <a:bodyPr/>
        <a:lstStyle/>
        <a:p>
          <a:endParaRPr lang="en-US"/>
        </a:p>
      </dgm:t>
    </dgm:pt>
    <dgm:pt modelId="{C14F3694-4875-405B-8FAF-F350BFBCD82E}">
      <dgm:prSet custT="1"/>
      <dgm:spPr/>
      <dgm:t>
        <a:bodyPr/>
        <a:lstStyle/>
        <a:p>
          <a:pPr>
            <a:lnSpc>
              <a:spcPct val="100000"/>
            </a:lnSpc>
          </a:pPr>
          <a:r>
            <a:rPr lang="en-GB" sz="1800" dirty="0"/>
            <a:t>We evaluate authorities by assessing whether they use fair procedures when dealing with the public</a:t>
          </a:r>
          <a:endParaRPr lang="en-US" sz="1800" dirty="0"/>
        </a:p>
      </dgm:t>
    </dgm:pt>
    <dgm:pt modelId="{F900F13E-6336-4AE9-A778-70B01CB9A580}" type="parTrans" cxnId="{48790BEE-AE0B-487D-9F21-B8AB9831FCC1}">
      <dgm:prSet/>
      <dgm:spPr/>
      <dgm:t>
        <a:bodyPr/>
        <a:lstStyle/>
        <a:p>
          <a:endParaRPr lang="en-US"/>
        </a:p>
      </dgm:t>
    </dgm:pt>
    <dgm:pt modelId="{991AC975-0889-42A1-A7F6-1A265984FA14}" type="sibTrans" cxnId="{48790BEE-AE0B-487D-9F21-B8AB9831FCC1}">
      <dgm:prSet/>
      <dgm:spPr/>
      <dgm:t>
        <a:bodyPr/>
        <a:lstStyle/>
        <a:p>
          <a:endParaRPr lang="en-US"/>
        </a:p>
      </dgm:t>
    </dgm:pt>
    <dgm:pt modelId="{CD9CAB61-D298-4B6E-A7A4-910CE8785DAF}">
      <dgm:prSet/>
      <dgm:spPr/>
      <dgm:t>
        <a:bodyPr/>
        <a:lstStyle/>
        <a:p>
          <a:pPr>
            <a:lnSpc>
              <a:spcPct val="100000"/>
            </a:lnSpc>
          </a:pPr>
          <a:r>
            <a:rPr lang="en-GB"/>
            <a:t>Elements needed for procedural justice (Tyler, 2004)</a:t>
          </a:r>
          <a:endParaRPr lang="en-US"/>
        </a:p>
      </dgm:t>
    </dgm:pt>
    <dgm:pt modelId="{2CF5B73A-331C-4038-8025-25332C0B1D9D}" type="parTrans" cxnId="{97440639-E18D-42A2-9A32-7EE7F44EF9FD}">
      <dgm:prSet/>
      <dgm:spPr/>
      <dgm:t>
        <a:bodyPr/>
        <a:lstStyle/>
        <a:p>
          <a:endParaRPr lang="en-US"/>
        </a:p>
      </dgm:t>
    </dgm:pt>
    <dgm:pt modelId="{7637C16F-6DF7-461F-A69E-953DE2D347EB}" type="sibTrans" cxnId="{97440639-E18D-42A2-9A32-7EE7F44EF9FD}">
      <dgm:prSet/>
      <dgm:spPr/>
      <dgm:t>
        <a:bodyPr/>
        <a:lstStyle/>
        <a:p>
          <a:endParaRPr lang="en-US"/>
        </a:p>
      </dgm:t>
    </dgm:pt>
    <dgm:pt modelId="{D9140EA3-C045-4AD5-B765-CE6613CB7270}">
      <dgm:prSet custT="1"/>
      <dgm:spPr/>
      <dgm:t>
        <a:bodyPr/>
        <a:lstStyle/>
        <a:p>
          <a:pPr>
            <a:lnSpc>
              <a:spcPct val="100000"/>
            </a:lnSpc>
          </a:pPr>
          <a:r>
            <a:rPr lang="en-GB" sz="1200" dirty="0"/>
            <a:t>Participation</a:t>
          </a:r>
          <a:endParaRPr lang="en-US" sz="1200" dirty="0"/>
        </a:p>
      </dgm:t>
    </dgm:pt>
    <dgm:pt modelId="{203F58A2-6ACE-4378-B1AA-7FA7D2F1D710}" type="parTrans" cxnId="{9B068064-9105-414C-90DB-9AD2F23AD502}">
      <dgm:prSet/>
      <dgm:spPr/>
      <dgm:t>
        <a:bodyPr/>
        <a:lstStyle/>
        <a:p>
          <a:endParaRPr lang="en-US"/>
        </a:p>
      </dgm:t>
    </dgm:pt>
    <dgm:pt modelId="{98803B68-BC0E-459A-94A8-9E24617B0A8D}" type="sibTrans" cxnId="{9B068064-9105-414C-90DB-9AD2F23AD502}">
      <dgm:prSet/>
      <dgm:spPr/>
      <dgm:t>
        <a:bodyPr/>
        <a:lstStyle/>
        <a:p>
          <a:endParaRPr lang="en-US"/>
        </a:p>
      </dgm:t>
    </dgm:pt>
    <dgm:pt modelId="{2B772B11-F2E8-43AE-A691-A91358E6F3A8}">
      <dgm:prSet custT="1"/>
      <dgm:spPr/>
      <dgm:t>
        <a:bodyPr/>
        <a:lstStyle/>
        <a:p>
          <a:pPr>
            <a:lnSpc>
              <a:spcPct val="100000"/>
            </a:lnSpc>
          </a:pPr>
          <a:r>
            <a:rPr lang="en-GB" sz="1200"/>
            <a:t>Neutrality</a:t>
          </a:r>
          <a:endParaRPr lang="en-US" sz="1200"/>
        </a:p>
      </dgm:t>
    </dgm:pt>
    <dgm:pt modelId="{B28D1E04-AB70-4F3D-8C63-74201DDF6396}" type="parTrans" cxnId="{DD0C19AD-1B6C-4205-B079-3DFEF260D4B8}">
      <dgm:prSet/>
      <dgm:spPr/>
      <dgm:t>
        <a:bodyPr/>
        <a:lstStyle/>
        <a:p>
          <a:endParaRPr lang="en-US"/>
        </a:p>
      </dgm:t>
    </dgm:pt>
    <dgm:pt modelId="{3D5F4007-E917-4D5E-8769-F0512B0D4713}" type="sibTrans" cxnId="{DD0C19AD-1B6C-4205-B079-3DFEF260D4B8}">
      <dgm:prSet/>
      <dgm:spPr/>
      <dgm:t>
        <a:bodyPr/>
        <a:lstStyle/>
        <a:p>
          <a:endParaRPr lang="en-US"/>
        </a:p>
      </dgm:t>
    </dgm:pt>
    <dgm:pt modelId="{30F17606-AB66-4C41-A405-BE51B0438871}">
      <dgm:prSet custT="1"/>
      <dgm:spPr/>
      <dgm:t>
        <a:bodyPr/>
        <a:lstStyle/>
        <a:p>
          <a:pPr>
            <a:lnSpc>
              <a:spcPct val="100000"/>
            </a:lnSpc>
          </a:pPr>
          <a:r>
            <a:rPr lang="en-GB" sz="1200" dirty="0"/>
            <a:t>Respect</a:t>
          </a:r>
          <a:endParaRPr lang="en-US" sz="1200" dirty="0"/>
        </a:p>
      </dgm:t>
    </dgm:pt>
    <dgm:pt modelId="{C39F8B30-30A6-403B-BA21-25F54FA6B30F}" type="parTrans" cxnId="{02991B1E-A453-4356-975B-5844866AC1CD}">
      <dgm:prSet/>
      <dgm:spPr/>
      <dgm:t>
        <a:bodyPr/>
        <a:lstStyle/>
        <a:p>
          <a:endParaRPr lang="en-US"/>
        </a:p>
      </dgm:t>
    </dgm:pt>
    <dgm:pt modelId="{8427B516-47C4-4436-A1AF-B7FF04B9D1C3}" type="sibTrans" cxnId="{02991B1E-A453-4356-975B-5844866AC1CD}">
      <dgm:prSet/>
      <dgm:spPr/>
      <dgm:t>
        <a:bodyPr/>
        <a:lstStyle/>
        <a:p>
          <a:endParaRPr lang="en-US"/>
        </a:p>
      </dgm:t>
    </dgm:pt>
    <dgm:pt modelId="{E8EE2EB4-E787-460F-8B27-870442725AFC}">
      <dgm:prSet custT="1"/>
      <dgm:spPr/>
      <dgm:t>
        <a:bodyPr/>
        <a:lstStyle/>
        <a:p>
          <a:pPr>
            <a:lnSpc>
              <a:spcPct val="100000"/>
            </a:lnSpc>
          </a:pPr>
          <a:r>
            <a:rPr lang="en-GB" sz="1200" dirty="0"/>
            <a:t>Trust</a:t>
          </a:r>
          <a:endParaRPr lang="en-US" sz="1200" dirty="0"/>
        </a:p>
      </dgm:t>
    </dgm:pt>
    <dgm:pt modelId="{EB9BBCF4-482A-47B8-BD38-82A644793606}" type="parTrans" cxnId="{6EFAA77A-6F5D-4975-AFB6-3A145C442E12}">
      <dgm:prSet/>
      <dgm:spPr/>
      <dgm:t>
        <a:bodyPr/>
        <a:lstStyle/>
        <a:p>
          <a:endParaRPr lang="en-US"/>
        </a:p>
      </dgm:t>
    </dgm:pt>
    <dgm:pt modelId="{51913235-8725-4766-9CD7-AD1EB581FAFF}" type="sibTrans" cxnId="{6EFAA77A-6F5D-4975-AFB6-3A145C442E12}">
      <dgm:prSet/>
      <dgm:spPr/>
      <dgm:t>
        <a:bodyPr/>
        <a:lstStyle/>
        <a:p>
          <a:endParaRPr lang="en-US"/>
        </a:p>
      </dgm:t>
    </dgm:pt>
    <dgm:pt modelId="{7F7109FA-5F4A-4EBA-B49D-EAFB618DC668}" type="pres">
      <dgm:prSet presAssocID="{92B46022-811C-4621-9A18-15C809F16D6C}" presName="root" presStyleCnt="0">
        <dgm:presLayoutVars>
          <dgm:dir/>
          <dgm:resizeHandles val="exact"/>
        </dgm:presLayoutVars>
      </dgm:prSet>
      <dgm:spPr/>
    </dgm:pt>
    <dgm:pt modelId="{F67FE1B1-2E1B-42D5-8361-2E676E330A47}" type="pres">
      <dgm:prSet presAssocID="{45FD0976-53EE-4D9F-B084-16F368EABE9D}" presName="compNode" presStyleCnt="0"/>
      <dgm:spPr/>
    </dgm:pt>
    <dgm:pt modelId="{BE6E00DB-B7CF-418D-BECF-F196FC73504A}" type="pres">
      <dgm:prSet presAssocID="{45FD0976-53EE-4D9F-B084-16F368EABE9D}" presName="bgRect" presStyleLbl="bgShp" presStyleIdx="0" presStyleCnt="3"/>
      <dgm:spPr/>
    </dgm:pt>
    <dgm:pt modelId="{5AD3825C-CAEC-4F6D-9352-FA3E5AD6C98A}" type="pres">
      <dgm:prSet presAssocID="{45FD0976-53EE-4D9F-B084-16F368EABE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D57B02A5-2A1B-4C19-A143-76AE91E4A7F3}" type="pres">
      <dgm:prSet presAssocID="{45FD0976-53EE-4D9F-B084-16F368EABE9D}" presName="spaceRect" presStyleCnt="0"/>
      <dgm:spPr/>
    </dgm:pt>
    <dgm:pt modelId="{C5E7AC97-D6FA-40B6-97E5-A9D35F06F806}" type="pres">
      <dgm:prSet presAssocID="{45FD0976-53EE-4D9F-B084-16F368EABE9D}" presName="parTx" presStyleLbl="revTx" presStyleIdx="0" presStyleCnt="4">
        <dgm:presLayoutVars>
          <dgm:chMax val="0"/>
          <dgm:chPref val="0"/>
        </dgm:presLayoutVars>
      </dgm:prSet>
      <dgm:spPr/>
    </dgm:pt>
    <dgm:pt modelId="{C724E4CC-C1D8-40A2-B80F-A89DC17A5A55}" type="pres">
      <dgm:prSet presAssocID="{F93714CE-D276-4912-9669-E220BA73FEEB}" presName="sibTrans" presStyleCnt="0"/>
      <dgm:spPr/>
    </dgm:pt>
    <dgm:pt modelId="{3C8BF146-8446-43E4-87BA-A4C0DC90839F}" type="pres">
      <dgm:prSet presAssocID="{C14F3694-4875-405B-8FAF-F350BFBCD82E}" presName="compNode" presStyleCnt="0"/>
      <dgm:spPr/>
    </dgm:pt>
    <dgm:pt modelId="{AD1FD697-5918-4DC5-BE73-AF080DFC2C2B}" type="pres">
      <dgm:prSet presAssocID="{C14F3694-4875-405B-8FAF-F350BFBCD82E}" presName="bgRect" presStyleLbl="bgShp" presStyleIdx="1" presStyleCnt="3"/>
      <dgm:spPr/>
    </dgm:pt>
    <dgm:pt modelId="{EBF96EEC-5231-41A7-9F3D-85BD3674DEE7}" type="pres">
      <dgm:prSet presAssocID="{C14F3694-4875-405B-8FAF-F350BFBCD8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list"/>
        </a:ext>
      </dgm:extLst>
    </dgm:pt>
    <dgm:pt modelId="{8F954E7D-C357-426A-BDEB-9C396928F43A}" type="pres">
      <dgm:prSet presAssocID="{C14F3694-4875-405B-8FAF-F350BFBCD82E}" presName="spaceRect" presStyleCnt="0"/>
      <dgm:spPr/>
    </dgm:pt>
    <dgm:pt modelId="{9938BBB3-DB82-478C-879D-04E664F0367A}" type="pres">
      <dgm:prSet presAssocID="{C14F3694-4875-405B-8FAF-F350BFBCD82E}" presName="parTx" presStyleLbl="revTx" presStyleIdx="1" presStyleCnt="4">
        <dgm:presLayoutVars>
          <dgm:chMax val="0"/>
          <dgm:chPref val="0"/>
        </dgm:presLayoutVars>
      </dgm:prSet>
      <dgm:spPr/>
    </dgm:pt>
    <dgm:pt modelId="{B396E4D5-7A43-42E5-80B4-6DBD4B5DB3C3}" type="pres">
      <dgm:prSet presAssocID="{991AC975-0889-42A1-A7F6-1A265984FA14}" presName="sibTrans" presStyleCnt="0"/>
      <dgm:spPr/>
    </dgm:pt>
    <dgm:pt modelId="{C394C080-26C2-49E4-A518-A8FFB2515649}" type="pres">
      <dgm:prSet presAssocID="{CD9CAB61-D298-4B6E-A7A4-910CE8785DAF}" presName="compNode" presStyleCnt="0"/>
      <dgm:spPr/>
    </dgm:pt>
    <dgm:pt modelId="{3B1A3AE8-40CE-42A2-9A05-5A0975FE0130}" type="pres">
      <dgm:prSet presAssocID="{CD9CAB61-D298-4B6E-A7A4-910CE8785DAF}" presName="bgRect" presStyleLbl="bgShp" presStyleIdx="2" presStyleCnt="3"/>
      <dgm:spPr/>
    </dgm:pt>
    <dgm:pt modelId="{33678C99-EBE4-4BC1-9440-04CDBD98EFB4}" type="pres">
      <dgm:prSet presAssocID="{CD9CAB61-D298-4B6E-A7A4-910CE8785D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800FCA8C-16DF-481D-9A2C-DAF104662EBD}" type="pres">
      <dgm:prSet presAssocID="{CD9CAB61-D298-4B6E-A7A4-910CE8785DAF}" presName="spaceRect" presStyleCnt="0"/>
      <dgm:spPr/>
    </dgm:pt>
    <dgm:pt modelId="{97345F72-306E-437A-87E6-6FB165B13978}" type="pres">
      <dgm:prSet presAssocID="{CD9CAB61-D298-4B6E-A7A4-910CE8785DAF}" presName="parTx" presStyleLbl="revTx" presStyleIdx="2" presStyleCnt="4">
        <dgm:presLayoutVars>
          <dgm:chMax val="0"/>
          <dgm:chPref val="0"/>
        </dgm:presLayoutVars>
      </dgm:prSet>
      <dgm:spPr/>
    </dgm:pt>
    <dgm:pt modelId="{377AAA5D-2C24-41B1-B116-8F86F8FB8505}" type="pres">
      <dgm:prSet presAssocID="{CD9CAB61-D298-4B6E-A7A4-910CE8785DAF}" presName="desTx" presStyleLbl="revTx" presStyleIdx="3" presStyleCnt="4">
        <dgm:presLayoutVars/>
      </dgm:prSet>
      <dgm:spPr/>
    </dgm:pt>
  </dgm:ptLst>
  <dgm:cxnLst>
    <dgm:cxn modelId="{02991B1E-A453-4356-975B-5844866AC1CD}" srcId="{CD9CAB61-D298-4B6E-A7A4-910CE8785DAF}" destId="{30F17606-AB66-4C41-A405-BE51B0438871}" srcOrd="2" destOrd="0" parTransId="{C39F8B30-30A6-403B-BA21-25F54FA6B30F}" sibTransId="{8427B516-47C4-4436-A1AF-B7FF04B9D1C3}"/>
    <dgm:cxn modelId="{97440639-E18D-42A2-9A32-7EE7F44EF9FD}" srcId="{92B46022-811C-4621-9A18-15C809F16D6C}" destId="{CD9CAB61-D298-4B6E-A7A4-910CE8785DAF}" srcOrd="2" destOrd="0" parTransId="{2CF5B73A-331C-4038-8025-25332C0B1D9D}" sibTransId="{7637C16F-6DF7-461F-A69E-953DE2D347EB}"/>
    <dgm:cxn modelId="{95DE6B3E-78EE-494A-BFF5-CE8B3ADAA173}" type="presOf" srcId="{E8EE2EB4-E787-460F-8B27-870442725AFC}" destId="{377AAA5D-2C24-41B1-B116-8F86F8FB8505}" srcOrd="0" destOrd="3" presId="urn:microsoft.com/office/officeart/2018/2/layout/IconVerticalSolidList"/>
    <dgm:cxn modelId="{6F599140-2BC8-499F-AC91-E1A478F85C84}" type="presOf" srcId="{45FD0976-53EE-4D9F-B084-16F368EABE9D}" destId="{C5E7AC97-D6FA-40B6-97E5-A9D35F06F806}" srcOrd="0" destOrd="0" presId="urn:microsoft.com/office/officeart/2018/2/layout/IconVerticalSolidList"/>
    <dgm:cxn modelId="{9B068064-9105-414C-90DB-9AD2F23AD502}" srcId="{CD9CAB61-D298-4B6E-A7A4-910CE8785DAF}" destId="{D9140EA3-C045-4AD5-B765-CE6613CB7270}" srcOrd="0" destOrd="0" parTransId="{203F58A2-6ACE-4378-B1AA-7FA7D2F1D710}" sibTransId="{98803B68-BC0E-459A-94A8-9E24617B0A8D}"/>
    <dgm:cxn modelId="{60838A6C-30E6-490C-8B17-26CF44696822}" type="presOf" srcId="{C14F3694-4875-405B-8FAF-F350BFBCD82E}" destId="{9938BBB3-DB82-478C-879D-04E664F0367A}" srcOrd="0" destOrd="0" presId="urn:microsoft.com/office/officeart/2018/2/layout/IconVerticalSolidList"/>
    <dgm:cxn modelId="{6EFAA77A-6F5D-4975-AFB6-3A145C442E12}" srcId="{CD9CAB61-D298-4B6E-A7A4-910CE8785DAF}" destId="{E8EE2EB4-E787-460F-8B27-870442725AFC}" srcOrd="3" destOrd="0" parTransId="{EB9BBCF4-482A-47B8-BD38-82A644793606}" sibTransId="{51913235-8725-4766-9CD7-AD1EB581FAFF}"/>
    <dgm:cxn modelId="{520C1989-07E5-44B9-8144-866C1741AAD4}" type="presOf" srcId="{D9140EA3-C045-4AD5-B765-CE6613CB7270}" destId="{377AAA5D-2C24-41B1-B116-8F86F8FB8505}" srcOrd="0" destOrd="0" presId="urn:microsoft.com/office/officeart/2018/2/layout/IconVerticalSolidList"/>
    <dgm:cxn modelId="{2D8918A6-66F6-4547-9229-F599DC40BACF}" type="presOf" srcId="{CD9CAB61-D298-4B6E-A7A4-910CE8785DAF}" destId="{97345F72-306E-437A-87E6-6FB165B13978}" srcOrd="0" destOrd="0" presId="urn:microsoft.com/office/officeart/2018/2/layout/IconVerticalSolidList"/>
    <dgm:cxn modelId="{DD0C19AD-1B6C-4205-B079-3DFEF260D4B8}" srcId="{CD9CAB61-D298-4B6E-A7A4-910CE8785DAF}" destId="{2B772B11-F2E8-43AE-A691-A91358E6F3A8}" srcOrd="1" destOrd="0" parTransId="{B28D1E04-AB70-4F3D-8C63-74201DDF6396}" sibTransId="{3D5F4007-E917-4D5E-8769-F0512B0D4713}"/>
    <dgm:cxn modelId="{12FAF9B5-0046-4F55-9E2B-35A669957616}" type="presOf" srcId="{2B772B11-F2E8-43AE-A691-A91358E6F3A8}" destId="{377AAA5D-2C24-41B1-B116-8F86F8FB8505}" srcOrd="0" destOrd="1" presId="urn:microsoft.com/office/officeart/2018/2/layout/IconVerticalSolidList"/>
    <dgm:cxn modelId="{28CF07B9-1FD1-478E-ACEE-A48EAC3AC074}" type="presOf" srcId="{30F17606-AB66-4C41-A405-BE51B0438871}" destId="{377AAA5D-2C24-41B1-B116-8F86F8FB8505}" srcOrd="0" destOrd="2" presId="urn:microsoft.com/office/officeart/2018/2/layout/IconVerticalSolidList"/>
    <dgm:cxn modelId="{AC9184C5-CCB4-4E61-BFF9-FE0F8969A3FF}" srcId="{92B46022-811C-4621-9A18-15C809F16D6C}" destId="{45FD0976-53EE-4D9F-B084-16F368EABE9D}" srcOrd="0" destOrd="0" parTransId="{7220714C-DCA4-4566-961C-61B9FEA530BF}" sibTransId="{F93714CE-D276-4912-9669-E220BA73FEEB}"/>
    <dgm:cxn modelId="{8E39BFCE-7706-4F65-B50F-42409140C4BF}" type="presOf" srcId="{92B46022-811C-4621-9A18-15C809F16D6C}" destId="{7F7109FA-5F4A-4EBA-B49D-EAFB618DC668}" srcOrd="0" destOrd="0" presId="urn:microsoft.com/office/officeart/2018/2/layout/IconVerticalSolidList"/>
    <dgm:cxn modelId="{48790BEE-AE0B-487D-9F21-B8AB9831FCC1}" srcId="{92B46022-811C-4621-9A18-15C809F16D6C}" destId="{C14F3694-4875-405B-8FAF-F350BFBCD82E}" srcOrd="1" destOrd="0" parTransId="{F900F13E-6336-4AE9-A778-70B01CB9A580}" sibTransId="{991AC975-0889-42A1-A7F6-1A265984FA14}"/>
    <dgm:cxn modelId="{E421A9BE-2AC6-4DF7-AFE7-87485B443F09}" type="presParOf" srcId="{7F7109FA-5F4A-4EBA-B49D-EAFB618DC668}" destId="{F67FE1B1-2E1B-42D5-8361-2E676E330A47}" srcOrd="0" destOrd="0" presId="urn:microsoft.com/office/officeart/2018/2/layout/IconVerticalSolidList"/>
    <dgm:cxn modelId="{635D8AB0-FA55-4229-A302-C59F8BCEDAC4}" type="presParOf" srcId="{F67FE1B1-2E1B-42D5-8361-2E676E330A47}" destId="{BE6E00DB-B7CF-418D-BECF-F196FC73504A}" srcOrd="0" destOrd="0" presId="urn:microsoft.com/office/officeart/2018/2/layout/IconVerticalSolidList"/>
    <dgm:cxn modelId="{577625C1-0AFE-44BA-9C6C-6CCBA70AB42D}" type="presParOf" srcId="{F67FE1B1-2E1B-42D5-8361-2E676E330A47}" destId="{5AD3825C-CAEC-4F6D-9352-FA3E5AD6C98A}" srcOrd="1" destOrd="0" presId="urn:microsoft.com/office/officeart/2018/2/layout/IconVerticalSolidList"/>
    <dgm:cxn modelId="{76162DBE-2367-4958-A72A-B510FD7233F8}" type="presParOf" srcId="{F67FE1B1-2E1B-42D5-8361-2E676E330A47}" destId="{D57B02A5-2A1B-4C19-A143-76AE91E4A7F3}" srcOrd="2" destOrd="0" presId="urn:microsoft.com/office/officeart/2018/2/layout/IconVerticalSolidList"/>
    <dgm:cxn modelId="{EBF7A264-8647-452A-A2D3-D443109DB2D3}" type="presParOf" srcId="{F67FE1B1-2E1B-42D5-8361-2E676E330A47}" destId="{C5E7AC97-D6FA-40B6-97E5-A9D35F06F806}" srcOrd="3" destOrd="0" presId="urn:microsoft.com/office/officeart/2018/2/layout/IconVerticalSolidList"/>
    <dgm:cxn modelId="{5763EC71-2258-4270-99C9-1560851EB28F}" type="presParOf" srcId="{7F7109FA-5F4A-4EBA-B49D-EAFB618DC668}" destId="{C724E4CC-C1D8-40A2-B80F-A89DC17A5A55}" srcOrd="1" destOrd="0" presId="urn:microsoft.com/office/officeart/2018/2/layout/IconVerticalSolidList"/>
    <dgm:cxn modelId="{78671507-D178-4DEB-935B-CEE6956DD9D8}" type="presParOf" srcId="{7F7109FA-5F4A-4EBA-B49D-EAFB618DC668}" destId="{3C8BF146-8446-43E4-87BA-A4C0DC90839F}" srcOrd="2" destOrd="0" presId="urn:microsoft.com/office/officeart/2018/2/layout/IconVerticalSolidList"/>
    <dgm:cxn modelId="{4DC960BA-1568-4F64-A40D-80C79FA7BE07}" type="presParOf" srcId="{3C8BF146-8446-43E4-87BA-A4C0DC90839F}" destId="{AD1FD697-5918-4DC5-BE73-AF080DFC2C2B}" srcOrd="0" destOrd="0" presId="urn:microsoft.com/office/officeart/2018/2/layout/IconVerticalSolidList"/>
    <dgm:cxn modelId="{21C85C77-6A70-4A71-B2E4-EAF80555AA54}" type="presParOf" srcId="{3C8BF146-8446-43E4-87BA-A4C0DC90839F}" destId="{EBF96EEC-5231-41A7-9F3D-85BD3674DEE7}" srcOrd="1" destOrd="0" presId="urn:microsoft.com/office/officeart/2018/2/layout/IconVerticalSolidList"/>
    <dgm:cxn modelId="{BD41FA6B-A3E3-47C5-B6F1-6CE8EB510979}" type="presParOf" srcId="{3C8BF146-8446-43E4-87BA-A4C0DC90839F}" destId="{8F954E7D-C357-426A-BDEB-9C396928F43A}" srcOrd="2" destOrd="0" presId="urn:microsoft.com/office/officeart/2018/2/layout/IconVerticalSolidList"/>
    <dgm:cxn modelId="{EA2007C1-BB91-4AD4-B37E-E8C7BF96E32F}" type="presParOf" srcId="{3C8BF146-8446-43E4-87BA-A4C0DC90839F}" destId="{9938BBB3-DB82-478C-879D-04E664F0367A}" srcOrd="3" destOrd="0" presId="urn:microsoft.com/office/officeart/2018/2/layout/IconVerticalSolidList"/>
    <dgm:cxn modelId="{E69BB374-E52E-42AE-9905-DAA3713BEE65}" type="presParOf" srcId="{7F7109FA-5F4A-4EBA-B49D-EAFB618DC668}" destId="{B396E4D5-7A43-42E5-80B4-6DBD4B5DB3C3}" srcOrd="3" destOrd="0" presId="urn:microsoft.com/office/officeart/2018/2/layout/IconVerticalSolidList"/>
    <dgm:cxn modelId="{0656C92F-E633-40F9-8E92-56C6E487B084}" type="presParOf" srcId="{7F7109FA-5F4A-4EBA-B49D-EAFB618DC668}" destId="{C394C080-26C2-49E4-A518-A8FFB2515649}" srcOrd="4" destOrd="0" presId="urn:microsoft.com/office/officeart/2018/2/layout/IconVerticalSolidList"/>
    <dgm:cxn modelId="{A18C5905-F975-490E-BA9D-C9D0349CCFC6}" type="presParOf" srcId="{C394C080-26C2-49E4-A518-A8FFB2515649}" destId="{3B1A3AE8-40CE-42A2-9A05-5A0975FE0130}" srcOrd="0" destOrd="0" presId="urn:microsoft.com/office/officeart/2018/2/layout/IconVerticalSolidList"/>
    <dgm:cxn modelId="{FB9E0C1C-5FEA-4629-AA41-30519B769160}" type="presParOf" srcId="{C394C080-26C2-49E4-A518-A8FFB2515649}" destId="{33678C99-EBE4-4BC1-9440-04CDBD98EFB4}" srcOrd="1" destOrd="0" presId="urn:microsoft.com/office/officeart/2018/2/layout/IconVerticalSolidList"/>
    <dgm:cxn modelId="{A1725CBB-E900-4CD1-A289-FC411F0572A2}" type="presParOf" srcId="{C394C080-26C2-49E4-A518-A8FFB2515649}" destId="{800FCA8C-16DF-481D-9A2C-DAF104662EBD}" srcOrd="2" destOrd="0" presId="urn:microsoft.com/office/officeart/2018/2/layout/IconVerticalSolidList"/>
    <dgm:cxn modelId="{F068345C-F907-4325-8777-EBD20DA116FA}" type="presParOf" srcId="{C394C080-26C2-49E4-A518-A8FFB2515649}" destId="{97345F72-306E-437A-87E6-6FB165B13978}" srcOrd="3" destOrd="0" presId="urn:microsoft.com/office/officeart/2018/2/layout/IconVerticalSolidList"/>
    <dgm:cxn modelId="{B4F7C86A-ADCC-4049-82FE-B757AFD8517D}" type="presParOf" srcId="{C394C080-26C2-49E4-A518-A8FFB2515649}" destId="{377AAA5D-2C24-41B1-B116-8F86F8FB8505}"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E00DB-B7CF-418D-BECF-F196FC73504A}">
      <dsp:nvSpPr>
        <dsp:cNvPr id="0" name=""/>
        <dsp:cNvSpPr/>
      </dsp:nvSpPr>
      <dsp:spPr>
        <a:xfrm>
          <a:off x="0" y="4132"/>
          <a:ext cx="5313145" cy="1415672"/>
        </a:xfrm>
        <a:prstGeom prst="roundRect">
          <a:avLst>
            <a:gd name="adj" fmla="val 10000"/>
          </a:avLst>
        </a:prstGeom>
        <a:solidFill>
          <a:schemeClr val="accent6">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5AD3825C-CAEC-4F6D-9352-FA3E5AD6C98A}">
      <dsp:nvSpPr>
        <dsp:cNvPr id="0" name=""/>
        <dsp:cNvSpPr/>
      </dsp:nvSpPr>
      <dsp:spPr>
        <a:xfrm>
          <a:off x="428241" y="322659"/>
          <a:ext cx="779381" cy="7786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5E7AC97-D6FA-40B6-97E5-A9D35F06F806}">
      <dsp:nvSpPr>
        <dsp:cNvPr id="0" name=""/>
        <dsp:cNvSpPr/>
      </dsp:nvSpPr>
      <dsp:spPr>
        <a:xfrm>
          <a:off x="1635863" y="4132"/>
          <a:ext cx="3591348" cy="1417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72" tIns="149972" rIns="149972" bIns="149972" numCol="1" spcCol="1270" anchor="ctr" anchorCtr="0">
          <a:noAutofit/>
        </a:bodyPr>
        <a:lstStyle/>
        <a:p>
          <a:pPr marL="0" lvl="0" indent="0" algn="l" defTabSz="800100">
            <a:lnSpc>
              <a:spcPct val="100000"/>
            </a:lnSpc>
            <a:spcBef>
              <a:spcPct val="0"/>
            </a:spcBef>
            <a:spcAft>
              <a:spcPct val="35000"/>
            </a:spcAft>
            <a:buNone/>
          </a:pPr>
          <a:r>
            <a:rPr lang="en-GB" sz="1800" kern="1200" dirty="0"/>
            <a:t>Citizens obey the law when they identify with and respect the morals of groups in authority</a:t>
          </a:r>
          <a:endParaRPr lang="en-US" sz="1800" kern="1200" dirty="0"/>
        </a:p>
      </dsp:txBody>
      <dsp:txXfrm>
        <a:off x="1635863" y="4132"/>
        <a:ext cx="3591348" cy="1417056"/>
      </dsp:txXfrm>
    </dsp:sp>
    <dsp:sp modelId="{AD1FD697-5918-4DC5-BE73-AF080DFC2C2B}">
      <dsp:nvSpPr>
        <dsp:cNvPr id="0" name=""/>
        <dsp:cNvSpPr/>
      </dsp:nvSpPr>
      <dsp:spPr>
        <a:xfrm>
          <a:off x="0" y="1754614"/>
          <a:ext cx="5313145" cy="1415672"/>
        </a:xfrm>
        <a:prstGeom prst="roundRect">
          <a:avLst>
            <a:gd name="adj" fmla="val 10000"/>
          </a:avLst>
        </a:prstGeom>
        <a:solidFill>
          <a:schemeClr val="accent6">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BF96EEC-5231-41A7-9F3D-85BD3674DEE7}">
      <dsp:nvSpPr>
        <dsp:cNvPr id="0" name=""/>
        <dsp:cNvSpPr/>
      </dsp:nvSpPr>
      <dsp:spPr>
        <a:xfrm>
          <a:off x="428241" y="2073141"/>
          <a:ext cx="779381" cy="7786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938BBB3-DB82-478C-879D-04E664F0367A}">
      <dsp:nvSpPr>
        <dsp:cNvPr id="0" name=""/>
        <dsp:cNvSpPr/>
      </dsp:nvSpPr>
      <dsp:spPr>
        <a:xfrm>
          <a:off x="1635863" y="1754614"/>
          <a:ext cx="3591348" cy="1417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72" tIns="149972" rIns="149972" bIns="149972" numCol="1" spcCol="1270" anchor="ctr" anchorCtr="0">
          <a:noAutofit/>
        </a:bodyPr>
        <a:lstStyle/>
        <a:p>
          <a:pPr marL="0" lvl="0" indent="0" algn="l" defTabSz="800100">
            <a:lnSpc>
              <a:spcPct val="100000"/>
            </a:lnSpc>
            <a:spcBef>
              <a:spcPct val="0"/>
            </a:spcBef>
            <a:spcAft>
              <a:spcPct val="35000"/>
            </a:spcAft>
            <a:buNone/>
          </a:pPr>
          <a:r>
            <a:rPr lang="en-GB" sz="1800" kern="1200" dirty="0"/>
            <a:t>We evaluate authorities by assessing whether they use fair procedures when dealing with the public</a:t>
          </a:r>
          <a:endParaRPr lang="en-US" sz="1800" kern="1200" dirty="0"/>
        </a:p>
      </dsp:txBody>
      <dsp:txXfrm>
        <a:off x="1635863" y="1754614"/>
        <a:ext cx="3591348" cy="1417056"/>
      </dsp:txXfrm>
    </dsp:sp>
    <dsp:sp modelId="{3B1A3AE8-40CE-42A2-9A05-5A0975FE0130}">
      <dsp:nvSpPr>
        <dsp:cNvPr id="0" name=""/>
        <dsp:cNvSpPr/>
      </dsp:nvSpPr>
      <dsp:spPr>
        <a:xfrm>
          <a:off x="0" y="3505096"/>
          <a:ext cx="5313145" cy="1415672"/>
        </a:xfrm>
        <a:prstGeom prst="roundRect">
          <a:avLst>
            <a:gd name="adj" fmla="val 10000"/>
          </a:avLst>
        </a:prstGeom>
        <a:solidFill>
          <a:schemeClr val="accent6">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3678C99-EBE4-4BC1-9440-04CDBD98EFB4}">
      <dsp:nvSpPr>
        <dsp:cNvPr id="0" name=""/>
        <dsp:cNvSpPr/>
      </dsp:nvSpPr>
      <dsp:spPr>
        <a:xfrm>
          <a:off x="428241" y="3823622"/>
          <a:ext cx="779381" cy="7786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7345F72-306E-437A-87E6-6FB165B13978}">
      <dsp:nvSpPr>
        <dsp:cNvPr id="0" name=""/>
        <dsp:cNvSpPr/>
      </dsp:nvSpPr>
      <dsp:spPr>
        <a:xfrm>
          <a:off x="1635863" y="3505096"/>
          <a:ext cx="2390915" cy="1417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72" tIns="149972" rIns="149972" bIns="149972" numCol="1" spcCol="1270" anchor="ctr" anchorCtr="0">
          <a:noAutofit/>
        </a:bodyPr>
        <a:lstStyle/>
        <a:p>
          <a:pPr marL="0" lvl="0" indent="0" algn="l" defTabSz="844550">
            <a:lnSpc>
              <a:spcPct val="100000"/>
            </a:lnSpc>
            <a:spcBef>
              <a:spcPct val="0"/>
            </a:spcBef>
            <a:spcAft>
              <a:spcPct val="35000"/>
            </a:spcAft>
            <a:buNone/>
          </a:pPr>
          <a:r>
            <a:rPr lang="en-GB" sz="1900" kern="1200"/>
            <a:t>Elements needed for procedural justice (Tyler, 2004)</a:t>
          </a:r>
          <a:endParaRPr lang="en-US" sz="1900" kern="1200"/>
        </a:p>
      </dsp:txBody>
      <dsp:txXfrm>
        <a:off x="1635863" y="3505096"/>
        <a:ext cx="2390915" cy="1417056"/>
      </dsp:txXfrm>
    </dsp:sp>
    <dsp:sp modelId="{377AAA5D-2C24-41B1-B116-8F86F8FB8505}">
      <dsp:nvSpPr>
        <dsp:cNvPr id="0" name=""/>
        <dsp:cNvSpPr/>
      </dsp:nvSpPr>
      <dsp:spPr>
        <a:xfrm>
          <a:off x="4026778" y="3505096"/>
          <a:ext cx="1200432" cy="1417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72" tIns="149972" rIns="149972" bIns="149972" numCol="1" spcCol="1270" anchor="ctr" anchorCtr="0">
          <a:noAutofit/>
        </a:bodyPr>
        <a:lstStyle/>
        <a:p>
          <a:pPr marL="0" lvl="0" indent="0" algn="l" defTabSz="533400">
            <a:lnSpc>
              <a:spcPct val="100000"/>
            </a:lnSpc>
            <a:spcBef>
              <a:spcPct val="0"/>
            </a:spcBef>
            <a:spcAft>
              <a:spcPct val="35000"/>
            </a:spcAft>
            <a:buNone/>
          </a:pPr>
          <a:r>
            <a:rPr lang="en-GB" sz="1200" kern="1200" dirty="0"/>
            <a:t>Participation</a:t>
          </a:r>
          <a:endParaRPr lang="en-US" sz="1200" kern="1200" dirty="0"/>
        </a:p>
        <a:p>
          <a:pPr marL="0" lvl="0" indent="0" algn="l" defTabSz="533400">
            <a:lnSpc>
              <a:spcPct val="100000"/>
            </a:lnSpc>
            <a:spcBef>
              <a:spcPct val="0"/>
            </a:spcBef>
            <a:spcAft>
              <a:spcPct val="35000"/>
            </a:spcAft>
            <a:buNone/>
          </a:pPr>
          <a:r>
            <a:rPr lang="en-GB" sz="1200" kern="1200"/>
            <a:t>Neutrality</a:t>
          </a:r>
          <a:endParaRPr lang="en-US" sz="1200" kern="1200"/>
        </a:p>
        <a:p>
          <a:pPr marL="0" lvl="0" indent="0" algn="l" defTabSz="533400">
            <a:lnSpc>
              <a:spcPct val="100000"/>
            </a:lnSpc>
            <a:spcBef>
              <a:spcPct val="0"/>
            </a:spcBef>
            <a:spcAft>
              <a:spcPct val="35000"/>
            </a:spcAft>
            <a:buNone/>
          </a:pPr>
          <a:r>
            <a:rPr lang="en-GB" sz="1200" kern="1200" dirty="0"/>
            <a:t>Respect</a:t>
          </a:r>
          <a:endParaRPr lang="en-US" sz="1200" kern="1200" dirty="0"/>
        </a:p>
        <a:p>
          <a:pPr marL="0" lvl="0" indent="0" algn="l" defTabSz="533400">
            <a:lnSpc>
              <a:spcPct val="100000"/>
            </a:lnSpc>
            <a:spcBef>
              <a:spcPct val="0"/>
            </a:spcBef>
            <a:spcAft>
              <a:spcPct val="35000"/>
            </a:spcAft>
            <a:buNone/>
          </a:pPr>
          <a:r>
            <a:rPr lang="en-GB" sz="1200" kern="1200" dirty="0"/>
            <a:t>Trust</a:t>
          </a:r>
          <a:endParaRPr lang="en-US" sz="1200" kern="1200" dirty="0"/>
        </a:p>
      </dsp:txBody>
      <dsp:txXfrm>
        <a:off x="4026778" y="3505096"/>
        <a:ext cx="1200432" cy="14170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E77E87-B954-409C-B62D-E60B82AF201E}" type="datetimeFigureOut">
              <a:rPr lang="en-GB" smtClean="0"/>
              <a:t>03/03/2022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C2C103-54F5-409B-9B65-AB3A53D51B95}" type="slidenum">
              <a:rPr lang="en-GB" smtClean="0"/>
              <a:t>‹#›</a:t>
            </a:fld>
            <a:endParaRPr lang="en-GB"/>
          </a:p>
        </p:txBody>
      </p:sp>
    </p:spTree>
    <p:extLst>
      <p:ext uri="{BB962C8B-B14F-4D97-AF65-F5344CB8AC3E}">
        <p14:creationId xmlns:p14="http://schemas.microsoft.com/office/powerpoint/2010/main" val="1467234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drewkitty.blogspot.com/2006/12/lecture-3-agents-of-social-control.htm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scientificamerican.com/blog/post.cfm?id=rare-british-orchid-gets-police-pro-2010-05-14" TargetMode="External"/><Relationship Id="rId7" Type="http://schemas.openxmlformats.org/officeDocument/2006/relationships/hyperlink" Target="http://www.cbsnews.com/8301-504083_162-20014605-504083.html"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www.telegraph.co.uk/news/uknews/law-and-order/5852827/Jewellery-shop-owner-gets-police-warning-for-banning-gipsies-he-suspected-of-robbing-him.html" TargetMode="External"/><Relationship Id="rId5" Type="http://schemas.openxmlformats.org/officeDocument/2006/relationships/hyperlink" Target="http://news.bbc.co.uk/2/hi/uk_news/74839.stm" TargetMode="External"/><Relationship Id="rId4" Type="http://schemas.openxmlformats.org/officeDocument/2006/relationships/hyperlink" Target="http://www.dailymail.co.uk/news/article-1286191/Parents-twins-mauled-fox-gets-police-guard-web-attacks-animal-rights-activists.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harrypaterson.com/2015/02/01/did-thatcher-use-soldiers-during-the-miners-strik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independent.co.uk/news/uk/crime/hillsborough-trial-verdict-not-guilty-david-duckenfield-liverpool-latest-a8840246.html"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theguardian.com/football/2016/apr/26/hillsborough-disaster-deadly-mistakes-and-lies-that-lasted-decades"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commentisfree/2012/dec/22/police-reform-or-lose-respect"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libcom.org/blog/effects-hillsborough-disaster-police-cover-06122017"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en.wikipedia.org/wiki/Gerry_Conlon"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s://en.wikipedia.org/wiki/Carole_Richardson_(Guildford_Four)" TargetMode="External"/><Relationship Id="rId5" Type="http://schemas.openxmlformats.org/officeDocument/2006/relationships/hyperlink" Target="https://en.wikipedia.org/wiki/Patrick_Armstrong_(Guildford_Four)" TargetMode="External"/><Relationship Id="rId4" Type="http://schemas.openxmlformats.org/officeDocument/2006/relationships/hyperlink" Target="https://en.wikipedia.org/wiki/Paul_Hill_(Guildford_Four)"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theguardian.com/theguardian/2011/mar/12/gareth-peirce-birmingham-six"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theguardian.com/theguardian/2011/mar/12/gareth-peirce-birmingham-six"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researchbriefings.parliament.uk/ResearchBriefing/Summary/SN03878#fullreport"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s://www.theguardian.com/law/2019/nov/19/johnson-reveals-plans-to-extend-police-stop-and-search-powers" TargetMode="External"/><Relationship Id="rId5" Type="http://schemas.openxmlformats.org/officeDocument/2006/relationships/hyperlink" Target="https://www.bbc.co.uk/news/election-2019-50476234" TargetMode="External"/><Relationship Id="rId4" Type="http://schemas.openxmlformats.org/officeDocument/2006/relationships/hyperlink" Target="https://www.justiceinspectorates.gov.uk/hmicfrs/media/stop-and-search-powers-20130709.pdf"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bbc.co.uk/news/uk-wales-51349514"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580C2D40-B3F2-4A2F-87A7-36701B5F7B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EEC2DD13-3296-453F-B430-DF57A1815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Can a society and civilization exist without some elements of social control? </a:t>
            </a:r>
          </a:p>
          <a:p>
            <a:pPr eaLnBrk="1" hangingPunct="1">
              <a:spcBef>
                <a:spcPct val="0"/>
              </a:spcBef>
            </a:pPr>
            <a:r>
              <a:rPr lang="en-GB" altLang="en-US" dirty="0"/>
              <a:t>Would anarchy reign? Some might say that anarchy is merely social control reduced to a comparative threat analysis -- is he bigger than me? Do I have heavier armament than he does? Does she have any friends who would revenge her? (Where have you seen this before?)</a:t>
            </a:r>
          </a:p>
          <a:p>
            <a:pPr eaLnBrk="1" hangingPunct="1">
              <a:spcBef>
                <a:spcPct val="0"/>
              </a:spcBef>
            </a:pPr>
            <a:r>
              <a:rPr lang="en-GB" altLang="en-US" dirty="0"/>
              <a:t>Often a truly anarchical situation changes into an authoritarian one with less uncertain governance - such as totalitarianism or feudalism.</a:t>
            </a:r>
          </a:p>
          <a:p>
            <a:pPr eaLnBrk="1" hangingPunct="1">
              <a:spcBef>
                <a:spcPct val="0"/>
              </a:spcBef>
            </a:pPr>
            <a:r>
              <a:rPr lang="en-GB" altLang="en-US" u="sng" dirty="0">
                <a:hlinkClick r:id="rId3"/>
              </a:rPr>
              <a:t>http://drewkitty.blogspot.com/2006/12/lecture-3-agents-of-social-control.html</a:t>
            </a:r>
            <a:endParaRPr lang="en-GB" altLang="en-US" dirty="0"/>
          </a:p>
          <a:p>
            <a:pPr eaLnBrk="1" hangingPunct="1">
              <a:spcBef>
                <a:spcPct val="0"/>
              </a:spcBef>
            </a:pPr>
            <a:r>
              <a:rPr lang="en-GB" altLang="en-US" dirty="0"/>
              <a:t> </a:t>
            </a:r>
          </a:p>
          <a:p>
            <a:pPr eaLnBrk="1" hangingPunct="1">
              <a:spcBef>
                <a:spcPct val="0"/>
              </a:spcBef>
            </a:pPr>
            <a:r>
              <a:rPr lang="en-GB" altLang="en-US" dirty="0"/>
              <a:t>Informal social control – Norms – custom and practice – all members should know the ‘form’ and get along with one another; Philosophy – Hobbes/Locke/Rousseau – social contract? Rights and Responsibilities?  Tradition; Family; Risk?</a:t>
            </a:r>
          </a:p>
          <a:p>
            <a:pPr eaLnBrk="1" hangingPunct="1">
              <a:spcBef>
                <a:spcPct val="0"/>
              </a:spcBef>
            </a:pPr>
            <a:r>
              <a:rPr lang="en-GB" altLang="en-US" dirty="0"/>
              <a:t>Formal social control – State control? Law; Constitution; Judiciary; Police; Military?</a:t>
            </a:r>
          </a:p>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1D612C75-FB85-436F-BE12-E202ADD80A7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24776BE-C2C1-4853-AD29-B5E02A64A7FE}" type="slidenum">
              <a:rPr lang="en-GB" altLang="en-US" smtClean="0"/>
              <a:pPr>
                <a:spcBef>
                  <a:spcPct val="0"/>
                </a:spcBef>
              </a:pPr>
              <a:t>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Informal Norms – custom and practice or culture and socialisation – all members should know the ‘form’ and get along with one another; Philosophy – Hobbes/Locke/Rousseau/Rawls – social contract? Rights and Responsibilities? </a:t>
            </a:r>
          </a:p>
          <a:p>
            <a:pPr eaLnBrk="1" hangingPunct="1">
              <a:spcBef>
                <a:spcPct val="0"/>
              </a:spcBef>
            </a:pPr>
            <a:r>
              <a:rPr lang="en-GB" altLang="en-US" dirty="0"/>
              <a:t>Rules – laws/conventions – ethical policing</a:t>
            </a:r>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a:t>
            </a:fld>
            <a:endParaRPr lang="en-GB"/>
          </a:p>
        </p:txBody>
      </p:sp>
    </p:spTree>
    <p:extLst>
      <p:ext uri="{BB962C8B-B14F-4D97-AF65-F5344CB8AC3E}">
        <p14:creationId xmlns:p14="http://schemas.microsoft.com/office/powerpoint/2010/main" val="4111542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C750496-4B33-434A-A8CE-13F1D299C3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FC862EBE-122A-43EE-83FB-083DC4D304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Who gets policed...</a:t>
            </a:r>
          </a:p>
          <a:p>
            <a:pPr eaLnBrk="1" hangingPunct="1"/>
            <a:endParaRPr lang="en-GB" altLang="en-US" dirty="0"/>
          </a:p>
          <a:p>
            <a:pPr eaLnBrk="1" hangingPunct="1"/>
            <a:r>
              <a:rPr lang="en-GB" altLang="en-US" dirty="0"/>
              <a:t>HO priorities usually around these - </a:t>
            </a:r>
            <a:r>
              <a:rPr lang="en-GB" altLang="en-US" dirty="0">
                <a:latin typeface="Trebuchet MS" panose="020B0603020202020204" pitchFamily="34" charset="0"/>
              </a:rPr>
              <a:t>Street crime; Anti-social behaviour; Drug-related crime; Burglary; Car crime </a:t>
            </a:r>
          </a:p>
          <a:p>
            <a:pPr eaLnBrk="1" hangingPunct="1"/>
            <a:endParaRPr lang="en-GB" altLang="en-US" dirty="0">
              <a:latin typeface="Trebuchet MS" panose="020B0603020202020204" pitchFamily="34" charset="0"/>
            </a:endParaRPr>
          </a:p>
          <a:p>
            <a:pPr eaLnBrk="1" hangingPunct="1"/>
            <a:r>
              <a:rPr lang="en-GB" altLang="en-US" dirty="0">
                <a:latin typeface="Trebuchet MS" panose="020B0603020202020204" pitchFamily="34" charset="0"/>
              </a:rPr>
              <a:t>Type this question into google – you get a host of this type of headline - </a:t>
            </a:r>
            <a:r>
              <a:rPr lang="en-GB" altLang="en-US" u="sng" dirty="0">
                <a:latin typeface="Trebuchet MS" panose="020B0603020202020204" pitchFamily="34" charset="0"/>
                <a:hlinkClick r:id="rId3"/>
              </a:rPr>
              <a:t>Extinction Countdown: Rare British orchid </a:t>
            </a:r>
            <a:r>
              <a:rPr lang="en-GB" altLang="en-US" i="1" u="sng" dirty="0">
                <a:latin typeface="Trebuchet MS" panose="020B0603020202020204" pitchFamily="34" charset="0"/>
                <a:hlinkClick r:id="rId3"/>
              </a:rPr>
              <a:t>gets police</a:t>
            </a:r>
            <a:r>
              <a:rPr lang="en-GB" altLang="en-US" u="sng" dirty="0">
                <a:latin typeface="Trebuchet MS" panose="020B0603020202020204" pitchFamily="34" charset="0"/>
                <a:hlinkClick r:id="rId3"/>
              </a:rPr>
              <a:t> protection </a:t>
            </a:r>
            <a:r>
              <a:rPr lang="en-GB" altLang="en-US" b="1" u="sng" dirty="0">
                <a:latin typeface="Trebuchet MS" panose="020B0603020202020204" pitchFamily="34" charset="0"/>
                <a:hlinkClick r:id="rId3"/>
              </a:rPr>
              <a:t>...</a:t>
            </a:r>
            <a:r>
              <a:rPr lang="en-GB" altLang="en-US" u="sng" dirty="0">
                <a:latin typeface="Trebuchet MS" panose="020B0603020202020204" pitchFamily="34" charset="0"/>
              </a:rPr>
              <a:t> </a:t>
            </a:r>
          </a:p>
          <a:p>
            <a:pPr eaLnBrk="1" hangingPunct="1"/>
            <a:r>
              <a:rPr lang="en-GB" altLang="en-US" u="sng" dirty="0">
                <a:latin typeface="Trebuchet MS" panose="020B0603020202020204" pitchFamily="34" charset="0"/>
                <a:hlinkClick r:id="rId4"/>
              </a:rPr>
              <a:t>Parents of twins mauled by fox </a:t>
            </a:r>
            <a:r>
              <a:rPr lang="en-GB" altLang="en-US" i="1" u="sng" dirty="0">
                <a:latin typeface="Trebuchet MS" panose="020B0603020202020204" pitchFamily="34" charset="0"/>
                <a:hlinkClick r:id="rId4"/>
              </a:rPr>
              <a:t>gets police</a:t>
            </a:r>
            <a:r>
              <a:rPr lang="en-GB" altLang="en-US" u="sng" dirty="0">
                <a:latin typeface="Trebuchet MS" panose="020B0603020202020204" pitchFamily="34" charset="0"/>
                <a:hlinkClick r:id="rId4"/>
              </a:rPr>
              <a:t> guard after web attacks </a:t>
            </a:r>
            <a:r>
              <a:rPr lang="en-GB" altLang="en-US" b="1" u="sng" dirty="0">
                <a:latin typeface="Trebuchet MS" panose="020B0603020202020204" pitchFamily="34" charset="0"/>
                <a:hlinkClick r:id="rId4"/>
              </a:rPr>
              <a:t>...</a:t>
            </a:r>
            <a:r>
              <a:rPr lang="en-GB" altLang="en-US" u="sng" dirty="0">
                <a:latin typeface="Trebuchet MS" panose="020B0603020202020204" pitchFamily="34" charset="0"/>
              </a:rPr>
              <a:t> </a:t>
            </a:r>
          </a:p>
          <a:p>
            <a:pPr eaLnBrk="1" hangingPunct="1"/>
            <a:r>
              <a:rPr lang="en-GB" altLang="en-US" u="sng" dirty="0">
                <a:latin typeface="Trebuchet MS" panose="020B0603020202020204" pitchFamily="34" charset="0"/>
                <a:hlinkClick r:id="rId5"/>
              </a:rPr>
              <a:t>BBC News | UK | Paedophile killer </a:t>
            </a:r>
            <a:r>
              <a:rPr lang="en-GB" altLang="en-US" i="1" u="sng" dirty="0">
                <a:latin typeface="Trebuchet MS" panose="020B0603020202020204" pitchFamily="34" charset="0"/>
                <a:hlinkClick r:id="rId5"/>
              </a:rPr>
              <a:t>gets police</a:t>
            </a:r>
            <a:r>
              <a:rPr lang="en-GB" altLang="en-US" u="sng" dirty="0">
                <a:latin typeface="Trebuchet MS" panose="020B0603020202020204" pitchFamily="34" charset="0"/>
                <a:hlinkClick r:id="rId5"/>
              </a:rPr>
              <a:t> asylum</a:t>
            </a:r>
            <a:r>
              <a:rPr lang="en-GB" altLang="en-US" u="sng" dirty="0">
                <a:latin typeface="Trebuchet MS" panose="020B0603020202020204" pitchFamily="34" charset="0"/>
              </a:rPr>
              <a:t> </a:t>
            </a:r>
          </a:p>
          <a:p>
            <a:pPr eaLnBrk="1" hangingPunct="1"/>
            <a:r>
              <a:rPr lang="en-GB" altLang="en-US" u="sng" dirty="0">
                <a:latin typeface="Trebuchet MS" panose="020B0603020202020204" pitchFamily="34" charset="0"/>
                <a:hlinkClick r:id="rId6"/>
              </a:rPr>
              <a:t>Jewellery shop owner </a:t>
            </a:r>
            <a:r>
              <a:rPr lang="en-GB" altLang="en-US" i="1" u="sng" dirty="0">
                <a:latin typeface="Trebuchet MS" panose="020B0603020202020204" pitchFamily="34" charset="0"/>
                <a:hlinkClick r:id="rId6"/>
              </a:rPr>
              <a:t>gets police</a:t>
            </a:r>
            <a:r>
              <a:rPr lang="en-GB" altLang="en-US" u="sng" dirty="0">
                <a:latin typeface="Trebuchet MS" panose="020B0603020202020204" pitchFamily="34" charset="0"/>
                <a:hlinkClick r:id="rId6"/>
              </a:rPr>
              <a:t> warning for banning 'gipsies' he </a:t>
            </a:r>
            <a:r>
              <a:rPr lang="en-GB" altLang="en-US" b="1" u="sng" dirty="0">
                <a:latin typeface="Trebuchet MS" panose="020B0603020202020204" pitchFamily="34" charset="0"/>
                <a:hlinkClick r:id="rId6"/>
              </a:rPr>
              <a:t>...</a:t>
            </a:r>
            <a:r>
              <a:rPr lang="en-GB" altLang="en-US" u="sng" dirty="0">
                <a:latin typeface="Trebuchet MS" panose="020B0603020202020204" pitchFamily="34" charset="0"/>
              </a:rPr>
              <a:t> </a:t>
            </a:r>
          </a:p>
          <a:p>
            <a:pPr eaLnBrk="1" hangingPunct="1"/>
            <a:r>
              <a:rPr lang="en-GB" altLang="en-US" u="sng" dirty="0">
                <a:latin typeface="Trebuchet MS" panose="020B0603020202020204" pitchFamily="34" charset="0"/>
                <a:hlinkClick r:id="rId7"/>
              </a:rPr>
              <a:t>Woman Who Tossed Cat into Trash </a:t>
            </a:r>
            <a:r>
              <a:rPr lang="en-GB" altLang="en-US" i="1" u="sng" dirty="0">
                <a:latin typeface="Trebuchet MS" panose="020B0603020202020204" pitchFamily="34" charset="0"/>
                <a:hlinkClick r:id="rId7"/>
              </a:rPr>
              <a:t>Gets Police</a:t>
            </a:r>
            <a:r>
              <a:rPr lang="en-GB" altLang="en-US" u="sng" dirty="0">
                <a:latin typeface="Trebuchet MS" panose="020B0603020202020204" pitchFamily="34" charset="0"/>
                <a:hlinkClick r:id="rId7"/>
              </a:rPr>
              <a:t> Protection </a:t>
            </a:r>
            <a:endParaRPr lang="en-GB" altLang="en-US" u="sng" dirty="0">
              <a:latin typeface="Trebuchet MS" panose="020B0603020202020204" pitchFamily="34" charset="0"/>
            </a:endParaRPr>
          </a:p>
          <a:p>
            <a:pPr eaLnBrk="1" hangingPunct="1"/>
            <a:endParaRPr lang="en-GB" altLang="en-US" u="sng" dirty="0">
              <a:latin typeface="Trebuchet MS" panose="020B0603020202020204" pitchFamily="34" charset="0"/>
            </a:endParaRPr>
          </a:p>
          <a:p>
            <a:pPr eaLnBrk="1" hangingPunct="1"/>
            <a:r>
              <a:rPr lang="en-GB" altLang="en-US" dirty="0">
                <a:latin typeface="Trebuchet MS" panose="020B0603020202020204" pitchFamily="34" charset="0"/>
              </a:rPr>
              <a:t>So who gets most police attention?  – rich people? Middle classes? Powerful? - Sometimes... And at “</a:t>
            </a:r>
            <a:r>
              <a:rPr lang="en-GB" altLang="en-US" dirty="0"/>
              <a:t>a time of acute political crisis” ?</a:t>
            </a:r>
          </a:p>
        </p:txBody>
      </p:sp>
      <p:sp>
        <p:nvSpPr>
          <p:cNvPr id="28676" name="Slide Number Placeholder 3">
            <a:extLst>
              <a:ext uri="{FF2B5EF4-FFF2-40B4-BE49-F238E27FC236}">
                <a16:creationId xmlns:a16="http://schemas.microsoft.com/office/drawing/2014/main" id="{03AD1B75-0E70-409F-80FB-82BCC9A208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E0BFAC9-5B1B-4FCA-901E-DA5AE722E701}" type="slidenum">
              <a:rPr lang="en-GB" altLang="en-US" smtClean="0"/>
              <a:pPr>
                <a:spcBef>
                  <a:spcPct val="0"/>
                </a:spcBef>
              </a:pPr>
              <a:t>7</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https://harrypaterson.com/2015/02/01/did-thatcher-use-soldiers-during-the-miners-strike/</a:t>
            </a:r>
            <a:endParaRPr lang="en-US"/>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8</a:t>
            </a:fld>
            <a:endParaRPr lang="en-GB"/>
          </a:p>
        </p:txBody>
      </p:sp>
    </p:spTree>
    <p:extLst>
      <p:ext uri="{BB962C8B-B14F-4D97-AF65-F5344CB8AC3E}">
        <p14:creationId xmlns:p14="http://schemas.microsoft.com/office/powerpoint/2010/main" val="3172123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https://otjc.org.uk/perspectives-of-the-miners-strike/</a:t>
            </a:r>
          </a:p>
        </p:txBody>
      </p:sp>
      <p:sp>
        <p:nvSpPr>
          <p:cNvPr id="4" name="Slide Number Placeholder 3"/>
          <p:cNvSpPr>
            <a:spLocks noGrp="1"/>
          </p:cNvSpPr>
          <p:nvPr>
            <p:ph type="sldNum" sz="quarter" idx="5"/>
          </p:nvPr>
        </p:nvSpPr>
        <p:spPr/>
        <p:txBody>
          <a:bodyPr/>
          <a:lstStyle/>
          <a:p>
            <a:fld id="{00C2C103-54F5-409B-9B65-AB3A53D51B95}" type="slidenum">
              <a:rPr lang="en-GB" smtClean="0"/>
              <a:t>9</a:t>
            </a:fld>
            <a:endParaRPr lang="en-GB"/>
          </a:p>
        </p:txBody>
      </p:sp>
    </p:spTree>
    <p:extLst>
      <p:ext uri="{BB962C8B-B14F-4D97-AF65-F5344CB8AC3E}">
        <p14:creationId xmlns:p14="http://schemas.microsoft.com/office/powerpoint/2010/main" val="962937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https://otjc.org.uk/perspectives-of-the-miners-strike/</a:t>
            </a:r>
          </a:p>
        </p:txBody>
      </p:sp>
      <p:sp>
        <p:nvSpPr>
          <p:cNvPr id="4" name="Slide Number Placeholder 3"/>
          <p:cNvSpPr>
            <a:spLocks noGrp="1"/>
          </p:cNvSpPr>
          <p:nvPr>
            <p:ph type="sldNum" sz="quarter" idx="5"/>
          </p:nvPr>
        </p:nvSpPr>
        <p:spPr/>
        <p:txBody>
          <a:bodyPr/>
          <a:lstStyle/>
          <a:p>
            <a:fld id="{00C2C103-54F5-409B-9B65-AB3A53D51B95}" type="slidenum">
              <a:rPr lang="en-GB" smtClean="0"/>
              <a:t>10</a:t>
            </a:fld>
            <a:endParaRPr lang="en-GB"/>
          </a:p>
        </p:txBody>
      </p:sp>
    </p:spTree>
    <p:extLst>
      <p:ext uri="{BB962C8B-B14F-4D97-AF65-F5344CB8AC3E}">
        <p14:creationId xmlns:p14="http://schemas.microsoft.com/office/powerpoint/2010/main" val="2044591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Ch Supt David Duckenfield gives the order to open an exit gate. Two thousand Liverpool fans enter via a tunnel on to already-packed terraces. A severe crush develops in the central pens and people are pulled out in a "human cascade". Ninety-six men, women and children lose their lives with hundreds more injured. The oldest victim was 67, the youngest just 10 years old.</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11</a:t>
            </a:fld>
            <a:endParaRPr lang="en-GB"/>
          </a:p>
        </p:txBody>
      </p:sp>
    </p:spTree>
    <p:extLst>
      <p:ext uri="{BB962C8B-B14F-4D97-AF65-F5344CB8AC3E}">
        <p14:creationId xmlns:p14="http://schemas.microsoft.com/office/powerpoint/2010/main" val="3468784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https://www.bbc.co.uk/news/uk-england-merseyside-47697569</a:t>
            </a:r>
          </a:p>
          <a:p>
            <a:endParaRPr lang="en-GB" dirty="0"/>
          </a:p>
          <a:p>
            <a:r>
              <a:rPr lang="en-GB" dirty="0"/>
              <a:t>Liverpool v’s Nottingham Forest </a:t>
            </a:r>
          </a:p>
          <a:p>
            <a:r>
              <a:rPr lang="en-GB" sz="1200" b="0" i="0" u="none" strike="noStrike" kern="1200" dirty="0">
                <a:solidFill>
                  <a:schemeClr val="tx1"/>
                </a:solidFill>
                <a:effectLst/>
                <a:latin typeface="+mn-lt"/>
                <a:ea typeface="+mn-ea"/>
                <a:cs typeface="+mn-cs"/>
              </a:rPr>
              <a:t>before kick-off, in an attempt to ease overcrowding outside the entrance turnstiles, the police match commander David Duckenfield ordered exit gate C opened, leading to an influx of even more supporters to the pens. This led to a crowding in the pens and the crush. With 96 fatalities and 766 injuries, it remains one of the worst disaster in British sporting history.</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12</a:t>
            </a:fld>
            <a:endParaRPr lang="en-GB"/>
          </a:p>
        </p:txBody>
      </p:sp>
    </p:spTree>
    <p:extLst>
      <p:ext uri="{BB962C8B-B14F-4D97-AF65-F5344CB8AC3E}">
        <p14:creationId xmlns:p14="http://schemas.microsoft.com/office/powerpoint/2010/main" val="2855910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https://www.independent.co.uk/news/uk/crime/hillsborough-trial-verdict-not-guilty-david-duckenfield-liverpool-latest-a8840246.html</a:t>
            </a:r>
            <a:endParaRPr lang="en-GB" dirty="0"/>
          </a:p>
          <a:p>
            <a:endParaRPr lang="en-GB" dirty="0">
              <a:cs typeface="Calibri"/>
            </a:endParaRPr>
          </a:p>
          <a:p>
            <a:r>
              <a:rPr lang="en-GB" dirty="0">
                <a:hlinkClick r:id="rId4"/>
              </a:rPr>
              <a:t>https://www.theguardian.com/football/2016/apr/26/hillsborough-disaster-deadly-mistakes-and-lies-that-lasted-decades</a:t>
            </a:r>
            <a:endParaRPr lang="en-GB" dirty="0">
              <a:cs typeface="Calibri"/>
              <a:hlinkClick r:id="rId4"/>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14</a:t>
            </a:fld>
            <a:endParaRPr lang="en-GB"/>
          </a:p>
        </p:txBody>
      </p:sp>
    </p:spTree>
    <p:extLst>
      <p:ext uri="{BB962C8B-B14F-4D97-AF65-F5344CB8AC3E}">
        <p14:creationId xmlns:p14="http://schemas.microsoft.com/office/powerpoint/2010/main" val="726604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https://www.theguardian.com/uk-news/2014/sep/18/hillsborough-inquest-police-officer-statment-changed-taylor-inquiry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https://www.theguardian.com/commentisfree/2012/dec/22/police-reform-or-lose-respect</a:t>
            </a:r>
            <a:endParaRPr lang="en-GB" dirty="0">
              <a:cs typeface="Calibri"/>
              <a:hlinkClick r:id="rId3"/>
            </a:endParaRPr>
          </a:p>
          <a:p>
            <a:pPr marL="0" marR="0" lvl="0" indent="0" algn="l" defTabSz="914400">
              <a:lnSpc>
                <a:spcPct val="100000"/>
              </a:lnSpc>
              <a:spcBef>
                <a:spcPts val="0"/>
              </a:spcBef>
              <a:spcAft>
                <a:spcPts val="0"/>
              </a:spcAft>
              <a:buClrTx/>
              <a:buSzTx/>
              <a:buNone/>
              <a:tabLst/>
              <a:defRPr/>
            </a:pPr>
            <a:r>
              <a:rPr lang="en-GB" dirty="0">
                <a:hlinkClick r:id="rId4"/>
              </a:rPr>
              <a:t>https://libcom.org/blog/effects-hillsborough-disaster-police-cover-06122017</a:t>
            </a:r>
            <a:endParaRPr lang="en-GB" dirty="0">
              <a:cs typeface="Calibri" panose="020F0502020204030204"/>
              <a:hlinkClick r:id="rId4"/>
            </a:endParaRPr>
          </a:p>
          <a:p>
            <a:pPr marL="0" marR="0" lvl="0" indent="0" algn="l" defTabSz="914400">
              <a:lnSpc>
                <a:spcPct val="100000"/>
              </a:lnSpc>
              <a:spcBef>
                <a:spcPts val="0"/>
              </a:spcBef>
              <a:spcAft>
                <a:spcPts val="0"/>
              </a:spcAft>
              <a:buClrTx/>
              <a:buSzTx/>
              <a:buFontTx/>
              <a:buNone/>
              <a:tabLst/>
              <a:defRPr/>
            </a:pPr>
            <a:endParaRPr lang="en-GB" dirty="0">
              <a:cs typeface="Calibri" panose="020F0502020204030204"/>
            </a:endParaRPr>
          </a:p>
          <a:p>
            <a:r>
              <a:rPr lang="en-GB" dirty="0"/>
              <a:t>https://www.theguardian.com/commentisfree/2012/sep/14/hillsborough-football-policing-transformed</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16</a:t>
            </a:fld>
            <a:endParaRPr lang="en-GB"/>
          </a:p>
        </p:txBody>
      </p:sp>
    </p:spTree>
    <p:extLst>
      <p:ext uri="{BB962C8B-B14F-4D97-AF65-F5344CB8AC3E}">
        <p14:creationId xmlns:p14="http://schemas.microsoft.com/office/powerpoint/2010/main" val="1477235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https://www.theguardian.com/commentisfree/2011/aug/10/riots-police-black-community</a:t>
            </a:r>
          </a:p>
        </p:txBody>
      </p:sp>
      <p:sp>
        <p:nvSpPr>
          <p:cNvPr id="4" name="Slide Number Placeholder 3"/>
          <p:cNvSpPr>
            <a:spLocks noGrp="1"/>
          </p:cNvSpPr>
          <p:nvPr>
            <p:ph type="sldNum" sz="quarter" idx="5"/>
          </p:nvPr>
        </p:nvSpPr>
        <p:spPr/>
        <p:txBody>
          <a:bodyPr/>
          <a:lstStyle/>
          <a:p>
            <a:fld id="{00C2C103-54F5-409B-9B65-AB3A53D51B95}" type="slidenum">
              <a:rPr lang="en-GB" smtClean="0"/>
              <a:t>18</a:t>
            </a:fld>
            <a:endParaRPr lang="en-GB"/>
          </a:p>
        </p:txBody>
      </p:sp>
    </p:spTree>
    <p:extLst>
      <p:ext uri="{BB962C8B-B14F-4D97-AF65-F5344CB8AC3E}">
        <p14:creationId xmlns:p14="http://schemas.microsoft.com/office/powerpoint/2010/main" val="2695637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https://www.independent.co.uk/life-style/history/brixton-riots-in-pictures-2266287.html</a:t>
            </a:r>
          </a:p>
          <a:p>
            <a:r>
              <a:rPr lang="en-GB" dirty="0"/>
              <a:t>Why  -higher than normal crime rate in Brixton </a:t>
            </a:r>
          </a:p>
        </p:txBody>
      </p:sp>
      <p:sp>
        <p:nvSpPr>
          <p:cNvPr id="4" name="Slide Number Placeholder 3"/>
          <p:cNvSpPr>
            <a:spLocks noGrp="1"/>
          </p:cNvSpPr>
          <p:nvPr>
            <p:ph type="sldNum" sz="quarter" idx="5"/>
          </p:nvPr>
        </p:nvSpPr>
        <p:spPr/>
        <p:txBody>
          <a:bodyPr/>
          <a:lstStyle/>
          <a:p>
            <a:fld id="{00C2C103-54F5-409B-9B65-AB3A53D51B95}" type="slidenum">
              <a:rPr lang="en-GB" smtClean="0"/>
              <a:t>19</a:t>
            </a:fld>
            <a:endParaRPr lang="en-GB"/>
          </a:p>
        </p:txBody>
      </p:sp>
    </p:spTree>
    <p:extLst>
      <p:ext uri="{BB962C8B-B14F-4D97-AF65-F5344CB8AC3E}">
        <p14:creationId xmlns:p14="http://schemas.microsoft.com/office/powerpoint/2010/main" val="2881829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https://www.bbc.co.uk/news/uk-england-london-13004915</a:t>
            </a:r>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20</a:t>
            </a:fld>
            <a:endParaRPr lang="en-GB"/>
          </a:p>
        </p:txBody>
      </p:sp>
    </p:spTree>
    <p:extLst>
      <p:ext uri="{BB962C8B-B14F-4D97-AF65-F5344CB8AC3E}">
        <p14:creationId xmlns:p14="http://schemas.microsoft.com/office/powerpoint/2010/main" val="14955567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https://www.bbc.co.uk/news/uk-england-london-13004915</a:t>
            </a:r>
          </a:p>
        </p:txBody>
      </p:sp>
      <p:sp>
        <p:nvSpPr>
          <p:cNvPr id="4" name="Slide Number Placeholder 3"/>
          <p:cNvSpPr>
            <a:spLocks noGrp="1"/>
          </p:cNvSpPr>
          <p:nvPr>
            <p:ph type="sldNum" sz="quarter" idx="5"/>
          </p:nvPr>
        </p:nvSpPr>
        <p:spPr/>
        <p:txBody>
          <a:bodyPr/>
          <a:lstStyle/>
          <a:p>
            <a:fld id="{00C2C103-54F5-409B-9B65-AB3A53D51B95}" type="slidenum">
              <a:rPr lang="en-GB" smtClean="0"/>
              <a:t>21</a:t>
            </a:fld>
            <a:endParaRPr lang="en-GB"/>
          </a:p>
        </p:txBody>
      </p:sp>
    </p:spTree>
    <p:extLst>
      <p:ext uri="{BB962C8B-B14F-4D97-AF65-F5344CB8AC3E}">
        <p14:creationId xmlns:p14="http://schemas.microsoft.com/office/powerpoint/2010/main" val="1568509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https://www.theguardian.com/uk-news/2019/oct/10/mark-duggan-shooting-family-settle-high-court-claim-against-met</a:t>
            </a:r>
          </a:p>
          <a:p>
            <a:endParaRPr lang="en-GB" dirty="0"/>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22</a:t>
            </a:fld>
            <a:endParaRPr lang="en-GB"/>
          </a:p>
        </p:txBody>
      </p:sp>
    </p:spTree>
    <p:extLst>
      <p:ext uri="{BB962C8B-B14F-4D97-AF65-F5344CB8AC3E}">
        <p14:creationId xmlns:p14="http://schemas.microsoft.com/office/powerpoint/2010/main" val="24671258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https://www.theguardian.com/uk-news/2018/apr/19/stephen-lawrence-timeline-of-key-events</a:t>
            </a:r>
          </a:p>
        </p:txBody>
      </p:sp>
      <p:sp>
        <p:nvSpPr>
          <p:cNvPr id="4" name="Slide Number Placeholder 3"/>
          <p:cNvSpPr>
            <a:spLocks noGrp="1"/>
          </p:cNvSpPr>
          <p:nvPr>
            <p:ph type="sldNum" sz="quarter" idx="5"/>
          </p:nvPr>
        </p:nvSpPr>
        <p:spPr/>
        <p:txBody>
          <a:bodyPr/>
          <a:lstStyle/>
          <a:p>
            <a:fld id="{00C2C103-54F5-409B-9B65-AB3A53D51B95}" type="slidenum">
              <a:rPr lang="en-GB" smtClean="0"/>
              <a:t>23</a:t>
            </a:fld>
            <a:endParaRPr lang="en-GB"/>
          </a:p>
        </p:txBody>
      </p:sp>
    </p:spTree>
    <p:extLst>
      <p:ext uri="{BB962C8B-B14F-4D97-AF65-F5344CB8AC3E}">
        <p14:creationId xmlns:p14="http://schemas.microsoft.com/office/powerpoint/2010/main" val="3802119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Tomlinson 2009 walked home during the G20 protests, pushed aby police and died. </a:t>
            </a:r>
          </a:p>
          <a:p>
            <a:r>
              <a:rPr lang="en-GB" dirty="0"/>
              <a:t>Police said first contact was to administer first aid.</a:t>
            </a:r>
          </a:p>
        </p:txBody>
      </p:sp>
      <p:sp>
        <p:nvSpPr>
          <p:cNvPr id="4" name="Slide Number Placeholder 3"/>
          <p:cNvSpPr>
            <a:spLocks noGrp="1"/>
          </p:cNvSpPr>
          <p:nvPr>
            <p:ph type="sldNum" sz="quarter" idx="5"/>
          </p:nvPr>
        </p:nvSpPr>
        <p:spPr/>
        <p:txBody>
          <a:bodyPr/>
          <a:lstStyle/>
          <a:p>
            <a:fld id="{00C2C103-54F5-409B-9B65-AB3A53D51B95}" type="slidenum">
              <a:rPr lang="en-GB" smtClean="0"/>
              <a:t>25</a:t>
            </a:fld>
            <a:endParaRPr lang="en-GB"/>
          </a:p>
        </p:txBody>
      </p:sp>
    </p:spTree>
    <p:extLst>
      <p:ext uri="{BB962C8B-B14F-4D97-AF65-F5344CB8AC3E}">
        <p14:creationId xmlns:p14="http://schemas.microsoft.com/office/powerpoint/2010/main" val="6144943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C6204E2-FA6C-41C1-A441-11298D4954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D047275-7FFB-40C9-A27C-E6EE69E611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a:extLst>
              <a:ext uri="{FF2B5EF4-FFF2-40B4-BE49-F238E27FC236}">
                <a16:creationId xmlns:a16="http://schemas.microsoft.com/office/drawing/2014/main" id="{3B363134-B935-468E-BBFA-B706421CCE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2B720D1-D49A-48AF-B160-365ECA28C15A}" type="slidenum">
              <a:rPr lang="en-GB" altLang="en-US" smtClean="0"/>
              <a:pPr>
                <a:spcBef>
                  <a:spcPct val="0"/>
                </a:spcBef>
              </a:pPr>
              <a:t>26</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89593E9-649D-41C7-8B36-D4EB36C127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3CDDE868-1DD3-4C0D-9EC1-75A24DE775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20000"/>
              </a:lnSpc>
              <a:defRPr/>
            </a:pPr>
            <a:r>
              <a:rPr lang="en-GB" sz="1200" dirty="0"/>
              <a:t>Tyler, T.  R., and Jackson, J.  (2013a) ‘Popular Legitimacy and the Exercise of Legal Authority: Motivating Compliance, Cooperation, and Engagement.’, Psychology, Public Policy, and Law 20(1), pp. 78-95.</a:t>
            </a:r>
          </a:p>
          <a:p>
            <a:pPr>
              <a:lnSpc>
                <a:spcPct val="120000"/>
              </a:lnSpc>
              <a:defRPr/>
            </a:pPr>
            <a:r>
              <a:rPr lang="en-GB" sz="1200" dirty="0"/>
              <a:t>Tyler, T.  R. and Jackson, J.  (2013b) ‘Future Challenges in the Study of Legitimacy and Criminal Justice’,   in   </a:t>
            </a:r>
            <a:r>
              <a:rPr lang="en-GB" sz="1200" dirty="0" err="1"/>
              <a:t>Tankebe</a:t>
            </a:r>
            <a:r>
              <a:rPr lang="en-GB" sz="1200" dirty="0"/>
              <a:t>,   J.   and   Liebling,   A.   (eds.) Legitimacy   and   Criminal   Justice:   An International Exploration. Oxford: Oxford University Press, pp. 83-104.</a:t>
            </a:r>
          </a:p>
          <a:p>
            <a:endParaRPr lang="en-GB" altLang="en-US" dirty="0"/>
          </a:p>
        </p:txBody>
      </p:sp>
      <p:sp>
        <p:nvSpPr>
          <p:cNvPr id="28676" name="Slide Number Placeholder 3">
            <a:extLst>
              <a:ext uri="{FF2B5EF4-FFF2-40B4-BE49-F238E27FC236}">
                <a16:creationId xmlns:a16="http://schemas.microsoft.com/office/drawing/2014/main" id="{8535F39A-E044-4B90-97B2-2A279EB49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67F5362-4B1D-4AF1-87F2-EBECC508D7A0}" type="slidenum">
              <a:rPr lang="en-GB" altLang="en-US" smtClean="0"/>
              <a:pPr>
                <a:spcBef>
                  <a:spcPct val="0"/>
                </a:spcBef>
              </a:pPr>
              <a:t>28</a:t>
            </a:fld>
            <a:endParaRPr lang="en-GB" altLang="en-US"/>
          </a:p>
        </p:txBody>
      </p:sp>
    </p:spTree>
    <p:extLst>
      <p:ext uri="{BB962C8B-B14F-4D97-AF65-F5344CB8AC3E}">
        <p14:creationId xmlns:p14="http://schemas.microsoft.com/office/powerpoint/2010/main" val="42663377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Guildford 4 were </a:t>
            </a:r>
            <a:r>
              <a:rPr lang="en-GB" sz="1200" b="0" i="0" u="none" strike="noStrike" kern="1200" dirty="0">
                <a:solidFill>
                  <a:schemeClr val="tx1"/>
                </a:solidFill>
                <a:effectLst/>
                <a:latin typeface="+mn-lt"/>
                <a:ea typeface="+mn-ea"/>
                <a:cs typeface="+mn-cs"/>
                <a:hlinkClick r:id="rId3" tooltip="Gerry Conlon"/>
              </a:rPr>
              <a:t>Gerry Conlon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Paul Hill (Guildford Four)"/>
              </a:rPr>
              <a:t>Paul Hill</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5" tooltip="Patrick Armstrong (Guildford Four)"/>
              </a:rPr>
              <a:t>Patrick Armstrong</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6" tooltip="Carole Richardson (Guildford Four)"/>
              </a:rPr>
              <a:t>Carole Richardson</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29</a:t>
            </a:fld>
            <a:endParaRPr lang="en-GB"/>
          </a:p>
        </p:txBody>
      </p:sp>
    </p:spTree>
    <p:extLst>
      <p:ext uri="{BB962C8B-B14F-4D97-AF65-F5344CB8AC3E}">
        <p14:creationId xmlns:p14="http://schemas.microsoft.com/office/powerpoint/2010/main" val="17416709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seen in the Birmingham 6 – bombs 1974 and convicted in 1975.</a:t>
            </a:r>
          </a:p>
          <a:p>
            <a:r>
              <a:rPr lang="en-GB" sz="1200" b="0" i="0" kern="1200" dirty="0">
                <a:solidFill>
                  <a:schemeClr val="tx1"/>
                </a:solidFill>
                <a:effectLst/>
                <a:latin typeface="+mn-lt"/>
                <a:ea typeface="+mn-ea"/>
                <a:cs typeface="+mn-cs"/>
              </a:rPr>
              <a:t>21 people were killed (ten at the Mulberry Bush and eleven at the Tavern in the Town) and 182 people were injured.</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30</a:t>
            </a:fld>
            <a:endParaRPr lang="en-GB"/>
          </a:p>
        </p:txBody>
      </p:sp>
    </p:spTree>
    <p:extLst>
      <p:ext uri="{BB962C8B-B14F-4D97-AF65-F5344CB8AC3E}">
        <p14:creationId xmlns:p14="http://schemas.microsoft.com/office/powerpoint/2010/main" val="2560691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https://www.theguardian.com/theguardian/2011/mar/12/gareth-peirce-birmingham-six</a:t>
            </a:r>
            <a:endParaRPr lang="en-GB" dirty="0"/>
          </a:p>
          <a:p>
            <a:r>
              <a:rPr lang="en-GB" sz="1200" b="0" i="0" kern="1200" dirty="0">
                <a:solidFill>
                  <a:schemeClr val="tx1"/>
                </a:solidFill>
                <a:effectLst/>
                <a:latin typeface="+mn-lt"/>
                <a:ea typeface="+mn-ea"/>
                <a:cs typeface="+mn-cs"/>
              </a:rPr>
              <a:t>threatened with being thrown from a high building or a car on the motorway, and burnt with cigarettes</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31</a:t>
            </a:fld>
            <a:endParaRPr lang="en-GB"/>
          </a:p>
        </p:txBody>
      </p:sp>
    </p:spTree>
    <p:extLst>
      <p:ext uri="{BB962C8B-B14F-4D97-AF65-F5344CB8AC3E}">
        <p14:creationId xmlns:p14="http://schemas.microsoft.com/office/powerpoint/2010/main" val="22512354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Released 1991</a:t>
            </a:r>
          </a:p>
          <a:p>
            <a:r>
              <a:rPr lang="en-GB" dirty="0">
                <a:hlinkClick r:id="rId3"/>
              </a:rPr>
              <a:t>https://www.theguardian.com/theguardian/2011/mar/12/gareth-peirce-birmingham-six</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32</a:t>
            </a:fld>
            <a:endParaRPr lang="en-GB"/>
          </a:p>
        </p:txBody>
      </p:sp>
    </p:spTree>
    <p:extLst>
      <p:ext uri="{BB962C8B-B14F-4D97-AF65-F5344CB8AC3E}">
        <p14:creationId xmlns:p14="http://schemas.microsoft.com/office/powerpoint/2010/main" val="18022870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police officer can ask you to take off your coat, jacket or gloves.</a:t>
            </a:r>
          </a:p>
          <a:p>
            <a:r>
              <a:rPr lang="en-GB" sz="1200" b="0" i="0" kern="1200" dirty="0">
                <a:solidFill>
                  <a:schemeClr val="tx1"/>
                </a:solidFill>
                <a:effectLst/>
                <a:latin typeface="+mn-lt"/>
                <a:ea typeface="+mn-ea"/>
                <a:cs typeface="+mn-cs"/>
              </a:rPr>
              <a:t>The police might ask you to take off other clothes and anything you’re wearing for religious reasons - for example a veil or turban. If they do, they must take you somewhere out of public view.</a:t>
            </a:r>
          </a:p>
          <a:p>
            <a:r>
              <a:rPr lang="en-GB" sz="1200" b="0" i="0" kern="1200" dirty="0">
                <a:solidFill>
                  <a:schemeClr val="tx1"/>
                </a:solidFill>
                <a:effectLst/>
                <a:latin typeface="+mn-lt"/>
                <a:ea typeface="+mn-ea"/>
                <a:cs typeface="+mn-cs"/>
              </a:rPr>
              <a:t>If the officer wants to remove more than a jacket and gloves they must be the same sex as you.</a:t>
            </a:r>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38</a:t>
            </a:fld>
            <a:endParaRPr lang="en-GB"/>
          </a:p>
        </p:txBody>
      </p:sp>
    </p:spTree>
    <p:extLst>
      <p:ext uri="{BB962C8B-B14F-4D97-AF65-F5344CB8AC3E}">
        <p14:creationId xmlns:p14="http://schemas.microsoft.com/office/powerpoint/2010/main" val="42049562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Asian and Minority Ethnic (BME)</a:t>
            </a:r>
          </a:p>
          <a:p>
            <a:r>
              <a:rPr lang="en-GB" b="1" dirty="0"/>
              <a:t>Black people were nine and a half times more likely to be searched than white people in 2017/18.</a:t>
            </a:r>
            <a:r>
              <a:rPr lang="en-GB" dirty="0"/>
              <a:t> </a:t>
            </a:r>
          </a:p>
          <a:p>
            <a:r>
              <a:rPr lang="en-GB" dirty="0"/>
              <a:t>The Equality and Human Rights Commission (EHRC) concluded in 2010 that the “evidence points to racial discrimination being a significant reason” for the disparity.  </a:t>
            </a:r>
          </a:p>
        </p:txBody>
      </p:sp>
      <p:sp>
        <p:nvSpPr>
          <p:cNvPr id="4" name="Slide Number Placeholder 3"/>
          <p:cNvSpPr>
            <a:spLocks noGrp="1"/>
          </p:cNvSpPr>
          <p:nvPr>
            <p:ph type="sldNum" sz="quarter" idx="5"/>
          </p:nvPr>
        </p:nvSpPr>
        <p:spPr/>
        <p:txBody>
          <a:bodyPr/>
          <a:lstStyle/>
          <a:p>
            <a:fld id="{00C2C103-54F5-409B-9B65-AB3A53D51B95}" type="slidenum">
              <a:rPr lang="en-GB" smtClean="0"/>
              <a:t>39</a:t>
            </a:fld>
            <a:endParaRPr lang="en-GB"/>
          </a:p>
        </p:txBody>
      </p:sp>
    </p:spTree>
    <p:extLst>
      <p:ext uri="{BB962C8B-B14F-4D97-AF65-F5344CB8AC3E}">
        <p14:creationId xmlns:p14="http://schemas.microsoft.com/office/powerpoint/2010/main" val="14964001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https://researchbriefings.parliament.uk/ResearchBriefing/Summary/SN03878#fullreport</a:t>
            </a:r>
            <a:endParaRPr lang="en-GB" dirty="0"/>
          </a:p>
          <a:p>
            <a:r>
              <a:rPr lang="en-GB" dirty="0">
                <a:hlinkClick r:id="rId4"/>
              </a:rPr>
              <a:t>https://www.justiceinspectorates.gov.uk/hmicfrs/media/stop-and-search-powers-20130709.pdf</a:t>
            </a:r>
            <a:endParaRPr lang="en-GB" dirty="0"/>
          </a:p>
          <a:p>
            <a:r>
              <a:rPr lang="en-GB" dirty="0">
                <a:hlinkClick r:id="rId5"/>
              </a:rPr>
              <a:t>https://www.bbc.co.uk/news/election-2019-50476234</a:t>
            </a:r>
            <a:endParaRPr lang="en-GB" dirty="0"/>
          </a:p>
          <a:p>
            <a:r>
              <a:rPr lang="en-GB" dirty="0">
                <a:hlinkClick r:id="rId6"/>
              </a:rPr>
              <a:t>https://www.theguardian.com/law/2019/nov/19/johnson-reveals-plans-to-extend-police-stop-and-search-powers</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40</a:t>
            </a:fld>
            <a:endParaRPr lang="en-GB"/>
          </a:p>
        </p:txBody>
      </p:sp>
    </p:spTree>
    <p:extLst>
      <p:ext uri="{BB962C8B-B14F-4D97-AF65-F5344CB8AC3E}">
        <p14:creationId xmlns:p14="http://schemas.microsoft.com/office/powerpoint/2010/main" val="2304774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https://www.bbc.co.uk/news/uk-wales-51349514</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41</a:t>
            </a:fld>
            <a:endParaRPr lang="en-GB"/>
          </a:p>
        </p:txBody>
      </p:sp>
    </p:spTree>
    <p:extLst>
      <p:ext uri="{BB962C8B-B14F-4D97-AF65-F5344CB8AC3E}">
        <p14:creationId xmlns:p14="http://schemas.microsoft.com/office/powerpoint/2010/main" val="8847824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0457818-1D5B-46EF-8A92-C6C563590B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22E84D2A-3F50-42B2-83E5-5535E33B08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6CCDC7D6-250E-45DD-BA9F-D1BB85A98E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348C156-A4FB-422A-8298-8B35FBA3B7A0}" type="slidenum">
              <a:rPr lang="en-GB" altLang="en-US" smtClean="0"/>
              <a:pPr>
                <a:spcBef>
                  <a:spcPct val="0"/>
                </a:spcBef>
              </a:pPr>
              <a:t>43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D309D40-4420-4E28-954E-0D9F76924860}" type="datetime1">
              <a:rPr lang="en-GB" smtClean="0"/>
              <a:t>03/03/2022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FC68A4-B896-4D1C-A35D-4E5569461607}" type="datetime1">
              <a:rPr lang="en-GB" smtClean="0"/>
              <a:t>03/03/2022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6AE72-0C42-4F7F-9BAE-E8D87C4C9116}" type="datetime1">
              <a:rPr lang="en-GB" smtClean="0"/>
              <a:t>03/03/2022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CC5C131-440A-4CE6-815B-3DE92302A4FA}" type="datetime1">
              <a:rPr lang="en-GB" smtClean="0"/>
              <a:t>03/03/2022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445385-6476-43D5-A9B0-2198606846E2}" type="datetime1">
              <a:rPr lang="en-GB" smtClean="0"/>
              <a:t>03/03/2022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661113E-0293-49E0-A24C-B170514E4727}" type="datetime1">
              <a:rPr lang="en-GB" smtClean="0"/>
              <a:t>03/03/2022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F86503-264E-4436-9DE6-335B47036081}" type="datetime1">
              <a:rPr lang="en-GB" smtClean="0"/>
              <a:t>03/03/2022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DDBEA4-B34A-4D94-8770-9694B8C3494E}" type="datetime1">
              <a:rPr lang="en-GB" smtClean="0"/>
              <a:t>03/03/2022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BBEF8-6F84-41ED-8838-EE66B66F6440}" type="datetime1">
              <a:rPr lang="en-GB" smtClean="0"/>
              <a:t>03/03/2022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2F0C85E-EEF9-487D-A6C9-657A540C246B}" type="datetime1">
              <a:rPr lang="en-GB" smtClean="0"/>
              <a:t>03/03/2022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9CDAE9-BAE9-429C-B73F-FDEE61C6B189}" type="datetime1">
              <a:rPr lang="en-GB" smtClean="0"/>
              <a:t>03/03/2022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609600"/>
            <a:ext cx="6070601" cy="302260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3632200"/>
            <a:ext cx="5418393" cy="38100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508001" y="4470400"/>
            <a:ext cx="6447501" cy="157096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406403" y="790378"/>
            <a:ext cx="4572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886556"/>
            <a:ext cx="4572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131733515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A0CB7F5-5ACE-411A-878A-70C96A53213A}" type="datetime1">
              <a:rPr lang="en-GB" smtClean="0"/>
              <a:t>03/03/2022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dailymail.co.uk/news/article-1286191/Parents-twins-mauled-fox-gets-police-guard-web-attacks-animal-rights-activists.html"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www.cbsnews.com/8301-504083_162-20014605-504083.html" TargetMode="External"/><Relationship Id="rId5" Type="http://schemas.openxmlformats.org/officeDocument/2006/relationships/hyperlink" Target="http://www.telegraph.co.uk/news/uknews/law-and-order/5852827/Jewellery-shop-owner-gets-police-warning-for-banning-gipsies-he-suspected-of-robbing-him.html" TargetMode="External"/><Relationship Id="rId4" Type="http://schemas.openxmlformats.org/officeDocument/2006/relationships/hyperlink" Target="http://news.bbc.co.uk/2/hi/uk_news/74839.stm"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theconversation.com/would-the-birmingham-six-be-victims-of-miscarriage-of-justice-today-56096" TargetMode="External"/><Relationship Id="rId2" Type="http://schemas.openxmlformats.org/officeDocument/2006/relationships/hyperlink" Target="https://www.bbc.co.uk/news/uk-northern-ireland-27970870"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ethnicity-facts-figures.service.gov.uk/crime-justice-and-the-law/policing/confidence-in-the-local-police/latest"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hyperlink" Target="https://www.theguardian.com/uk-news/2019/feb/22/institutional-racism-britain-stephen-lawrence-inquiry-20-years" TargetMode="External"/><Relationship Id="rId7" Type="http://schemas.openxmlformats.org/officeDocument/2006/relationships/hyperlink" Target="https://www.justiceinspectorates.gov.uk/hmicfrs/media/stop-and-search-powers-20130709.pdf" TargetMode="External"/><Relationship Id="rId2" Type="http://schemas.openxmlformats.org/officeDocument/2006/relationships/hyperlink" Target="https://www.crimeandjustice.org.uk/publications/cjm/article/policing-riots-bristol-and-brixton-tottenham-toxteth-handsworth-etc" TargetMode="External"/><Relationship Id="rId1" Type="http://schemas.openxmlformats.org/officeDocument/2006/relationships/slideLayout" Target="../slideLayouts/slideLayout2.xml"/><Relationship Id="rId6" Type="http://schemas.openxmlformats.org/officeDocument/2006/relationships/hyperlink" Target="https://journals.sagepub.com/doi/abs/10.1177/0309816815603718" TargetMode="External"/><Relationship Id="rId5" Type="http://schemas.openxmlformats.org/officeDocument/2006/relationships/hyperlink" Target="https://www.independent.co.uk/news/the-lawrence-report-sir-william-macphersons-recommendations-1073018.html" TargetMode="External"/><Relationship Id="rId4" Type="http://schemas.openxmlformats.org/officeDocument/2006/relationships/hyperlink" Target="https://assets.publishing.service.gov.uk/government/uploads/system/uploads/attachment_data/file/211617/Govt_Response_to_the_Riots_-_Final_Report.pdf"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Uhsl0QHSDWE" TargetMode="External"/><Relationship Id="rId2" Type="http://schemas.openxmlformats.org/officeDocument/2006/relationships/hyperlink" Target="https://www.youtube.com/watch?v=CXokFusfPs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3FD73-0A4D-48F1-8E68-830D5C4D2EB9}"/>
              </a:ext>
            </a:extLst>
          </p:cNvPr>
          <p:cNvSpPr>
            <a:spLocks noGrp="1"/>
          </p:cNvSpPr>
          <p:nvPr>
            <p:ph type="ctrTitle"/>
          </p:nvPr>
        </p:nvSpPr>
        <p:spPr/>
        <p:txBody>
          <a:bodyPr/>
          <a:lstStyle/>
          <a:p>
            <a:r>
              <a:rPr lang="en-GB" dirty="0"/>
              <a:t>Week 6 tutorial</a:t>
            </a:r>
          </a:p>
        </p:txBody>
      </p:sp>
      <p:sp>
        <p:nvSpPr>
          <p:cNvPr id="3" name="Subtitle 2">
            <a:extLst>
              <a:ext uri="{FF2B5EF4-FFF2-40B4-BE49-F238E27FC236}">
                <a16:creationId xmlns:a16="http://schemas.microsoft.com/office/drawing/2014/main" id="{83C0706A-D7F7-4E8B-8D04-8741A98F4CFD}"/>
              </a:ext>
            </a:extLst>
          </p:cNvPr>
          <p:cNvSpPr>
            <a:spLocks noGrp="1"/>
          </p:cNvSpPr>
          <p:nvPr>
            <p:ph type="subTitle" idx="1"/>
          </p:nvPr>
        </p:nvSpPr>
        <p:spPr/>
        <p:txBody>
          <a:bodyPr/>
          <a:lstStyle/>
          <a:p>
            <a:r>
              <a:rPr lang="en-GB" dirty="0"/>
              <a:t>police trust</a:t>
            </a:r>
          </a:p>
        </p:txBody>
      </p:sp>
      <p:sp>
        <p:nvSpPr>
          <p:cNvPr id="4" name="Slide Number Placeholder 3">
            <a:extLst>
              <a:ext uri="{FF2B5EF4-FFF2-40B4-BE49-F238E27FC236}">
                <a16:creationId xmlns:a16="http://schemas.microsoft.com/office/drawing/2014/main" id="{4D0B0667-DDF5-4235-836B-211F9D9FCE17}"/>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1220502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BD0CF-2F69-4D90-9A69-1F0121C2A2EC}"/>
              </a:ext>
            </a:extLst>
          </p:cNvPr>
          <p:cNvSpPr>
            <a:spLocks noGrp="1"/>
          </p:cNvSpPr>
          <p:nvPr>
            <p:ph type="title"/>
          </p:nvPr>
        </p:nvSpPr>
        <p:spPr/>
        <p:txBody>
          <a:bodyPr/>
          <a:lstStyle/>
          <a:p>
            <a:r>
              <a:rPr lang="en-GB" dirty="0"/>
              <a:t>Task for next week tutorial</a:t>
            </a:r>
          </a:p>
        </p:txBody>
      </p:sp>
      <p:sp>
        <p:nvSpPr>
          <p:cNvPr id="3" name="Content Placeholder 2">
            <a:extLst>
              <a:ext uri="{FF2B5EF4-FFF2-40B4-BE49-F238E27FC236}">
                <a16:creationId xmlns:a16="http://schemas.microsoft.com/office/drawing/2014/main" id="{111F790C-4D91-43A8-A5DD-407C5260179E}"/>
              </a:ext>
            </a:extLst>
          </p:cNvPr>
          <p:cNvSpPr>
            <a:spLocks noGrp="1"/>
          </p:cNvSpPr>
          <p:nvPr>
            <p:ph idx="1"/>
          </p:nvPr>
        </p:nvSpPr>
        <p:spPr/>
        <p:txBody>
          <a:bodyPr>
            <a:normAutofit lnSpcReduction="10000"/>
          </a:bodyPr>
          <a:lstStyle/>
          <a:p>
            <a:r>
              <a:rPr lang="en-GB" dirty="0"/>
              <a:t>Please read and present a short summary of the paper 2 to 3 Mins discussion:</a:t>
            </a:r>
          </a:p>
          <a:p>
            <a:r>
              <a:rPr lang="en-GB" dirty="0"/>
              <a:t>Understanding and monitoring tension and conflict in local communities</a:t>
            </a:r>
          </a:p>
          <a:p>
            <a:pPr lvl="1"/>
            <a:r>
              <a:rPr lang="en-GB" dirty="0"/>
              <a:t>A practical guide for local authorities, police service and partner agencies</a:t>
            </a:r>
          </a:p>
          <a:p>
            <a:pPr lvl="1"/>
            <a:endParaRPr lang="en-GB" dirty="0"/>
          </a:p>
          <a:p>
            <a:pPr lvl="1"/>
            <a:r>
              <a:rPr lang="en-GB" dirty="0"/>
              <a:t>Paper is attached to Moodle </a:t>
            </a:r>
          </a:p>
        </p:txBody>
      </p:sp>
    </p:spTree>
    <p:extLst>
      <p:ext uri="{BB962C8B-B14F-4D97-AF65-F5344CB8AC3E}">
        <p14:creationId xmlns:p14="http://schemas.microsoft.com/office/powerpoint/2010/main" val="17324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53493-B9A0-4D24-809F-CC3786523B5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190BAF2C-26A4-4F57-BA3F-F0831124319C}"/>
              </a:ext>
            </a:extLst>
          </p:cNvPr>
          <p:cNvSpPr>
            <a:spLocks noGrp="1"/>
          </p:cNvSpPr>
          <p:nvPr>
            <p:ph idx="1"/>
          </p:nvPr>
        </p:nvSpPr>
        <p:spPr/>
        <p:txBody>
          <a:bodyPr/>
          <a:lstStyle/>
          <a:p>
            <a:r>
              <a:rPr lang="en-GB" dirty="0"/>
              <a:t>What the public want from the police</a:t>
            </a:r>
          </a:p>
          <a:p>
            <a:pPr lvl="1"/>
            <a:r>
              <a:rPr lang="en-GB" dirty="0"/>
              <a:t>Trust &amp; confidence</a:t>
            </a:r>
          </a:p>
          <a:p>
            <a:pPr marL="457200" lvl="1" indent="0">
              <a:buNone/>
            </a:pPr>
            <a:endParaRPr lang="en-GB" dirty="0"/>
          </a:p>
          <a:p>
            <a:r>
              <a:rPr lang="en-GB" dirty="0"/>
              <a:t>Neighbourhood Policing</a:t>
            </a:r>
          </a:p>
          <a:p>
            <a:pPr lvl="1"/>
            <a:r>
              <a:rPr lang="en-GB" dirty="0"/>
              <a:t>How it works well within communities</a:t>
            </a:r>
          </a:p>
        </p:txBody>
      </p:sp>
      <p:sp>
        <p:nvSpPr>
          <p:cNvPr id="4" name="Slide Number Placeholder 3">
            <a:extLst>
              <a:ext uri="{FF2B5EF4-FFF2-40B4-BE49-F238E27FC236}">
                <a16:creationId xmlns:a16="http://schemas.microsoft.com/office/drawing/2014/main" id="{002C0DAD-3332-4DAF-8AFC-226A39452DC1}"/>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582215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0C8E4D2-989D-42F2-AA8F-8C5E21486731}"/>
              </a:ext>
            </a:extLst>
          </p:cNvPr>
          <p:cNvSpPr>
            <a:spLocks noGrp="1"/>
          </p:cNvSpPr>
          <p:nvPr>
            <p:ph type="title"/>
          </p:nvPr>
        </p:nvSpPr>
        <p:spPr/>
        <p:txBody>
          <a:bodyPr/>
          <a:lstStyle/>
          <a:p>
            <a:pPr eaLnBrk="1" hangingPunct="1"/>
            <a:r>
              <a:rPr lang="en-GB" altLang="en-US"/>
              <a:t>Social Control</a:t>
            </a:r>
          </a:p>
        </p:txBody>
      </p:sp>
      <p:sp>
        <p:nvSpPr>
          <p:cNvPr id="3" name="Content Placeholder 2">
            <a:extLst>
              <a:ext uri="{FF2B5EF4-FFF2-40B4-BE49-F238E27FC236}">
                <a16:creationId xmlns:a16="http://schemas.microsoft.com/office/drawing/2014/main" id="{90F8BD10-331B-4F8E-9C4E-5B140C8C94A0}"/>
              </a:ext>
            </a:extLst>
          </p:cNvPr>
          <p:cNvSpPr>
            <a:spLocks noGrp="1"/>
          </p:cNvSpPr>
          <p:nvPr>
            <p:ph sz="half" idx="1"/>
          </p:nvPr>
        </p:nvSpPr>
        <p:spPr/>
        <p:txBody>
          <a:bodyPr rtlCol="0">
            <a:normAutofit fontScale="85000" lnSpcReduction="20000"/>
          </a:bodyPr>
          <a:lstStyle/>
          <a:p>
            <a:pPr eaLnBrk="1" fontAlgn="auto" hangingPunct="1">
              <a:spcAft>
                <a:spcPts val="0"/>
              </a:spcAft>
              <a:defRPr/>
            </a:pPr>
            <a:r>
              <a:rPr lang="en-GB" i="1" dirty="0">
                <a:latin typeface="Trebuchet MS" pitchFamily="34" charset="0"/>
              </a:rPr>
              <a:t>“Social control is the means by which members of a society attempt to induce each other to comply with the society's norms. Social controls influence behaviour constantly because they are internalized and come into play every time a person has a deviant impulse” </a:t>
            </a:r>
          </a:p>
        </p:txBody>
      </p:sp>
      <p:pic>
        <p:nvPicPr>
          <p:cNvPr id="9220" name="Content Placeholder 4" descr="conform.jpg">
            <a:extLst>
              <a:ext uri="{FF2B5EF4-FFF2-40B4-BE49-F238E27FC236}">
                <a16:creationId xmlns:a16="http://schemas.microsoft.com/office/drawing/2014/main" id="{A7DF0287-FA14-4897-B444-6373E9EA481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326602" y="1417638"/>
            <a:ext cx="3151356" cy="3341571"/>
          </a:xfrm>
        </p:spPr>
      </p:pic>
      <p:sp>
        <p:nvSpPr>
          <p:cNvPr id="9222" name="Slide Number Placeholder 3">
            <a:extLst>
              <a:ext uri="{FF2B5EF4-FFF2-40B4-BE49-F238E27FC236}">
                <a16:creationId xmlns:a16="http://schemas.microsoft.com/office/drawing/2014/main" id="{C9888916-E906-4423-BDEE-F7B637848C6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E19ADE-BE65-4019-AE68-B9238C8D24BC}" type="slidenum">
              <a:rPr lang="en-GB" altLang="en-US" smtClean="0">
                <a:solidFill>
                  <a:srgbClr val="898989"/>
                </a:solidFill>
                <a:latin typeface="Calibri" panose="020F0502020204030204" pitchFamily="34" charset="0"/>
              </a:rPr>
              <a:pPr/>
              <a:t>4</a:t>
            </a:fld>
            <a:endParaRPr lang="en-GB" altLang="en-US">
              <a:solidFill>
                <a:srgbClr val="898989"/>
              </a:solidFill>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AAC4E-C1A4-41D5-BE8E-C74F8AE18237}"/>
              </a:ext>
            </a:extLst>
          </p:cNvPr>
          <p:cNvSpPr>
            <a:spLocks noGrp="1"/>
          </p:cNvSpPr>
          <p:nvPr>
            <p:ph type="title"/>
          </p:nvPr>
        </p:nvSpPr>
        <p:spPr>
          <a:xfrm>
            <a:off x="457200" y="274639"/>
            <a:ext cx="8229600" cy="533832"/>
          </a:xfrm>
        </p:spPr>
        <p:txBody>
          <a:bodyPr>
            <a:normAutofit/>
          </a:bodyPr>
          <a:lstStyle/>
          <a:p>
            <a:r>
              <a:rPr lang="en-GB" sz="2800" dirty="0"/>
              <a:t>Social Control</a:t>
            </a:r>
          </a:p>
        </p:txBody>
      </p:sp>
      <p:sp>
        <p:nvSpPr>
          <p:cNvPr id="3" name="Content Placeholder 2">
            <a:extLst>
              <a:ext uri="{FF2B5EF4-FFF2-40B4-BE49-F238E27FC236}">
                <a16:creationId xmlns:a16="http://schemas.microsoft.com/office/drawing/2014/main" id="{7F3F7835-04AF-4CC2-9B19-9F4B697A1D61}"/>
              </a:ext>
            </a:extLst>
          </p:cNvPr>
          <p:cNvSpPr>
            <a:spLocks noGrp="1"/>
          </p:cNvSpPr>
          <p:nvPr>
            <p:ph sz="half" idx="1"/>
          </p:nvPr>
        </p:nvSpPr>
        <p:spPr>
          <a:xfrm>
            <a:off x="457200" y="1005840"/>
            <a:ext cx="4038600" cy="4583401"/>
          </a:xfrm>
        </p:spPr>
        <p:txBody>
          <a:bodyPr/>
          <a:lstStyle/>
          <a:p>
            <a:r>
              <a:rPr lang="en-GB" dirty="0"/>
              <a:t>Informal</a:t>
            </a:r>
          </a:p>
          <a:p>
            <a:pPr lvl="1"/>
            <a:r>
              <a:rPr lang="en-GB" altLang="en-US" dirty="0"/>
              <a:t>Norms </a:t>
            </a:r>
          </a:p>
          <a:p>
            <a:pPr lvl="1"/>
            <a:r>
              <a:rPr lang="en-GB" altLang="en-US" dirty="0"/>
              <a:t>Custom  </a:t>
            </a:r>
          </a:p>
          <a:p>
            <a:pPr lvl="1"/>
            <a:r>
              <a:rPr lang="en-GB" altLang="en-US" dirty="0"/>
              <a:t>Disapproval</a:t>
            </a:r>
          </a:p>
          <a:p>
            <a:pPr lvl="1"/>
            <a:r>
              <a:rPr lang="en-GB" altLang="en-US" dirty="0"/>
              <a:t>Responsibilities</a:t>
            </a:r>
          </a:p>
          <a:p>
            <a:pPr lvl="1"/>
            <a:r>
              <a:rPr lang="en-GB" altLang="en-US" dirty="0"/>
              <a:t>Rules</a:t>
            </a:r>
          </a:p>
          <a:p>
            <a:pPr lvl="1"/>
            <a:r>
              <a:rPr lang="en-GB" altLang="en-US" dirty="0"/>
              <a:t>Criticism</a:t>
            </a:r>
          </a:p>
          <a:p>
            <a:pPr lvl="1"/>
            <a:r>
              <a:rPr lang="en-GB" altLang="en-US" dirty="0"/>
              <a:t>Practice</a:t>
            </a:r>
          </a:p>
          <a:p>
            <a:endParaRPr lang="en-GB" dirty="0"/>
          </a:p>
        </p:txBody>
      </p:sp>
      <p:sp>
        <p:nvSpPr>
          <p:cNvPr id="4" name="Content Placeholder 3">
            <a:extLst>
              <a:ext uri="{FF2B5EF4-FFF2-40B4-BE49-F238E27FC236}">
                <a16:creationId xmlns:a16="http://schemas.microsoft.com/office/drawing/2014/main" id="{4144D66A-3E92-464C-AB13-A5C1333FC31E}"/>
              </a:ext>
            </a:extLst>
          </p:cNvPr>
          <p:cNvSpPr>
            <a:spLocks noGrp="1"/>
          </p:cNvSpPr>
          <p:nvPr>
            <p:ph sz="half" idx="2"/>
          </p:nvPr>
        </p:nvSpPr>
        <p:spPr>
          <a:xfrm>
            <a:off x="4648200" y="1005840"/>
            <a:ext cx="4038600" cy="4583401"/>
          </a:xfrm>
        </p:spPr>
        <p:txBody>
          <a:bodyPr/>
          <a:lstStyle/>
          <a:p>
            <a:r>
              <a:rPr lang="en-GB" dirty="0"/>
              <a:t>Formal </a:t>
            </a:r>
            <a:endParaRPr lang="en-GB" altLang="en-US" dirty="0"/>
          </a:p>
          <a:p>
            <a:pPr lvl="1"/>
            <a:r>
              <a:rPr lang="en-GB" altLang="en-US" dirty="0"/>
              <a:t>State control </a:t>
            </a:r>
          </a:p>
          <a:p>
            <a:pPr lvl="1"/>
            <a:r>
              <a:rPr lang="en-GB" altLang="en-US" dirty="0"/>
              <a:t>Law</a:t>
            </a:r>
          </a:p>
          <a:p>
            <a:pPr lvl="1"/>
            <a:r>
              <a:rPr lang="en-GB" altLang="en-US" dirty="0"/>
              <a:t>Constitution</a:t>
            </a:r>
          </a:p>
          <a:p>
            <a:pPr lvl="1"/>
            <a:r>
              <a:rPr lang="en-GB" altLang="en-US" dirty="0"/>
              <a:t>Judiciary</a:t>
            </a:r>
          </a:p>
          <a:p>
            <a:pPr lvl="1"/>
            <a:r>
              <a:rPr lang="en-GB" altLang="en-US" dirty="0"/>
              <a:t>Police</a:t>
            </a:r>
          </a:p>
          <a:p>
            <a:pPr lvl="1"/>
            <a:r>
              <a:rPr lang="en-GB" altLang="en-US" dirty="0"/>
              <a:t>Military</a:t>
            </a:r>
          </a:p>
          <a:p>
            <a:pPr marL="0" indent="0">
              <a:buNone/>
            </a:pPr>
            <a:endParaRPr lang="en-GB" dirty="0"/>
          </a:p>
        </p:txBody>
      </p:sp>
      <p:sp>
        <p:nvSpPr>
          <p:cNvPr id="5" name="Slide Number Placeholder 4">
            <a:extLst>
              <a:ext uri="{FF2B5EF4-FFF2-40B4-BE49-F238E27FC236}">
                <a16:creationId xmlns:a16="http://schemas.microsoft.com/office/drawing/2014/main" id="{99FA4F9E-39FB-4BE9-8513-8FC55FF6D5EE}"/>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4039686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B747F-DC31-4924-8628-1C42C4E5EBC6}"/>
              </a:ext>
            </a:extLst>
          </p:cNvPr>
          <p:cNvSpPr>
            <a:spLocks noGrp="1"/>
          </p:cNvSpPr>
          <p:nvPr>
            <p:ph type="title"/>
          </p:nvPr>
        </p:nvSpPr>
        <p:spPr>
          <a:xfrm>
            <a:off x="457200" y="274638"/>
            <a:ext cx="8229600" cy="652825"/>
          </a:xfrm>
        </p:spPr>
        <p:txBody>
          <a:bodyPr>
            <a:normAutofit/>
          </a:bodyPr>
          <a:lstStyle/>
          <a:p>
            <a:r>
              <a:rPr lang="en-GB" sz="3200" dirty="0"/>
              <a:t>Break Down Social Control </a:t>
            </a:r>
          </a:p>
        </p:txBody>
      </p:sp>
      <p:sp>
        <p:nvSpPr>
          <p:cNvPr id="3" name="Content Placeholder 2">
            <a:extLst>
              <a:ext uri="{FF2B5EF4-FFF2-40B4-BE49-F238E27FC236}">
                <a16:creationId xmlns:a16="http://schemas.microsoft.com/office/drawing/2014/main" id="{230A90A1-3DF5-409B-995F-27A3A8F3797D}"/>
              </a:ext>
            </a:extLst>
          </p:cNvPr>
          <p:cNvSpPr>
            <a:spLocks noGrp="1"/>
          </p:cNvSpPr>
          <p:nvPr>
            <p:ph idx="1"/>
          </p:nvPr>
        </p:nvSpPr>
        <p:spPr>
          <a:xfrm>
            <a:off x="457200" y="1136470"/>
            <a:ext cx="8229600" cy="4380764"/>
          </a:xfrm>
        </p:spPr>
        <p:txBody>
          <a:bodyPr/>
          <a:lstStyle/>
          <a:p>
            <a:r>
              <a:rPr lang="en-GB" dirty="0"/>
              <a:t>Informal social control breaks down social control is exercised by formal means i.e. laws/police</a:t>
            </a:r>
          </a:p>
          <a:p>
            <a:r>
              <a:rPr lang="en-GB" dirty="0"/>
              <a:t>Force to control our behaviour</a:t>
            </a:r>
          </a:p>
          <a:p>
            <a:r>
              <a:rPr lang="en-GB" i="1" dirty="0"/>
              <a:t>Agencies</a:t>
            </a:r>
            <a:r>
              <a:rPr lang="en-GB" dirty="0"/>
              <a:t> of social control are legally sanctioned organisations which set down the law and make sure that it is followed</a:t>
            </a:r>
          </a:p>
        </p:txBody>
      </p:sp>
      <p:sp>
        <p:nvSpPr>
          <p:cNvPr id="4" name="Slide Number Placeholder 3">
            <a:extLst>
              <a:ext uri="{FF2B5EF4-FFF2-40B4-BE49-F238E27FC236}">
                <a16:creationId xmlns:a16="http://schemas.microsoft.com/office/drawing/2014/main" id="{4AFE02E4-6237-4650-9204-AB1070C2DCFF}"/>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50563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B6742DA-F2C8-4A3C-8044-9CDC754CAFA8}"/>
              </a:ext>
            </a:extLst>
          </p:cNvPr>
          <p:cNvSpPr>
            <a:spLocks noGrp="1"/>
          </p:cNvSpPr>
          <p:nvPr>
            <p:ph type="title"/>
          </p:nvPr>
        </p:nvSpPr>
        <p:spPr>
          <a:xfrm>
            <a:off x="457200" y="286273"/>
            <a:ext cx="8229600" cy="732629"/>
          </a:xfrm>
        </p:spPr>
        <p:txBody>
          <a:bodyPr>
            <a:normAutofit/>
          </a:bodyPr>
          <a:lstStyle/>
          <a:p>
            <a:pPr eaLnBrk="1" hangingPunct="1"/>
            <a:r>
              <a:rPr lang="en-GB" altLang="en-US" sz="3200" dirty="0"/>
              <a:t>What is the Reality?</a:t>
            </a:r>
          </a:p>
        </p:txBody>
      </p:sp>
      <p:sp>
        <p:nvSpPr>
          <p:cNvPr id="7" name="Content Placeholder 6">
            <a:extLst>
              <a:ext uri="{FF2B5EF4-FFF2-40B4-BE49-F238E27FC236}">
                <a16:creationId xmlns:a16="http://schemas.microsoft.com/office/drawing/2014/main" id="{C32D11D9-A2A7-4B52-93B8-07B3F013CADD}"/>
              </a:ext>
            </a:extLst>
          </p:cNvPr>
          <p:cNvSpPr>
            <a:spLocks noGrp="1"/>
          </p:cNvSpPr>
          <p:nvPr>
            <p:ph sz="half" idx="1"/>
          </p:nvPr>
        </p:nvSpPr>
        <p:spPr>
          <a:xfrm>
            <a:off x="457200" y="1018902"/>
            <a:ext cx="4038600" cy="4570339"/>
          </a:xfrm>
        </p:spPr>
        <p:txBody>
          <a:bodyPr>
            <a:normAutofit/>
          </a:bodyPr>
          <a:lstStyle/>
          <a:p>
            <a:pPr eaLnBrk="1" hangingPunct="1"/>
            <a:r>
              <a:rPr lang="en-GB" altLang="en-US" dirty="0">
                <a:latin typeface="Trebuchet MS" panose="020B0603020202020204" pitchFamily="34" charset="0"/>
              </a:rPr>
              <a:t>Who gets ‘policed’ and why?</a:t>
            </a:r>
          </a:p>
          <a:p>
            <a:pPr lvl="1" eaLnBrk="1" hangingPunct="1"/>
            <a:r>
              <a:rPr lang="en-GB" altLang="en-US" dirty="0">
                <a:latin typeface="Trebuchet MS" panose="020B0603020202020204" pitchFamily="34" charset="0"/>
              </a:rPr>
              <a:t>Criminals</a:t>
            </a:r>
          </a:p>
          <a:p>
            <a:pPr lvl="1" eaLnBrk="1" hangingPunct="1"/>
            <a:r>
              <a:rPr lang="en-GB" altLang="en-US" dirty="0">
                <a:latin typeface="Trebuchet MS" panose="020B0603020202020204" pitchFamily="34" charset="0"/>
              </a:rPr>
              <a:t>Poor people</a:t>
            </a:r>
          </a:p>
          <a:p>
            <a:pPr lvl="1" eaLnBrk="1" hangingPunct="1"/>
            <a:r>
              <a:rPr lang="en-GB" altLang="en-US" dirty="0">
                <a:latin typeface="Trebuchet MS" panose="020B0603020202020204" pitchFamily="34" charset="0"/>
              </a:rPr>
              <a:t>Minority groups</a:t>
            </a:r>
          </a:p>
          <a:p>
            <a:pPr lvl="1" eaLnBrk="1" hangingPunct="1"/>
            <a:r>
              <a:rPr lang="en-GB" altLang="en-US" dirty="0">
                <a:latin typeface="Trebuchet MS" panose="020B0603020202020204" pitchFamily="34" charset="0"/>
              </a:rPr>
              <a:t>Young people</a:t>
            </a:r>
          </a:p>
          <a:p>
            <a:pPr lvl="1" eaLnBrk="1" hangingPunct="1"/>
            <a:r>
              <a:rPr lang="en-GB" altLang="en-US" dirty="0">
                <a:latin typeface="Trebuchet MS" panose="020B0603020202020204" pitchFamily="34" charset="0"/>
              </a:rPr>
              <a:t>Crowds</a:t>
            </a:r>
          </a:p>
          <a:p>
            <a:pPr lvl="1" eaLnBrk="1" hangingPunct="1"/>
            <a:r>
              <a:rPr lang="en-GB" altLang="en-US" dirty="0">
                <a:latin typeface="Trebuchet MS" panose="020B0603020202020204" pitchFamily="34" charset="0"/>
              </a:rPr>
              <a:t>Motorists</a:t>
            </a:r>
          </a:p>
        </p:txBody>
      </p:sp>
      <p:sp>
        <p:nvSpPr>
          <p:cNvPr id="8" name="Content Placeholder 7">
            <a:extLst>
              <a:ext uri="{FF2B5EF4-FFF2-40B4-BE49-F238E27FC236}">
                <a16:creationId xmlns:a16="http://schemas.microsoft.com/office/drawing/2014/main" id="{81E1CBC1-A824-46E1-9296-FA4956E9C4BF}"/>
              </a:ext>
            </a:extLst>
          </p:cNvPr>
          <p:cNvSpPr>
            <a:spLocks noGrp="1"/>
          </p:cNvSpPr>
          <p:nvPr>
            <p:ph sz="half" idx="2"/>
          </p:nvPr>
        </p:nvSpPr>
        <p:spPr>
          <a:xfrm>
            <a:off x="4648200" y="1110343"/>
            <a:ext cx="4038600" cy="4478898"/>
          </a:xfrm>
        </p:spPr>
        <p:txBody>
          <a:bodyPr>
            <a:normAutofit/>
          </a:bodyPr>
          <a:lstStyle/>
          <a:p>
            <a:pPr eaLnBrk="1" hangingPunct="1"/>
            <a:r>
              <a:rPr lang="en-GB" altLang="en-US" sz="1600" dirty="0">
                <a:latin typeface="Trebuchet MS" panose="020B0603020202020204" pitchFamily="34" charset="0"/>
              </a:rPr>
              <a:t>Street crime </a:t>
            </a:r>
          </a:p>
          <a:p>
            <a:pPr eaLnBrk="1" hangingPunct="1"/>
            <a:r>
              <a:rPr lang="en-GB" altLang="en-US" sz="1600" dirty="0">
                <a:latin typeface="Trebuchet MS" panose="020B0603020202020204" pitchFamily="34" charset="0"/>
              </a:rPr>
              <a:t>Anti-social behaviour </a:t>
            </a:r>
          </a:p>
          <a:p>
            <a:pPr eaLnBrk="1" hangingPunct="1"/>
            <a:r>
              <a:rPr lang="en-GB" altLang="en-US" sz="1600" dirty="0">
                <a:latin typeface="Trebuchet MS" panose="020B0603020202020204" pitchFamily="34" charset="0"/>
              </a:rPr>
              <a:t>Drug-related crime </a:t>
            </a:r>
          </a:p>
          <a:p>
            <a:pPr eaLnBrk="1" hangingPunct="1"/>
            <a:r>
              <a:rPr lang="en-GB" altLang="en-US" sz="1600" dirty="0">
                <a:latin typeface="Trebuchet MS" panose="020B0603020202020204" pitchFamily="34" charset="0"/>
              </a:rPr>
              <a:t>Burglary </a:t>
            </a:r>
          </a:p>
          <a:p>
            <a:pPr eaLnBrk="1" hangingPunct="1"/>
            <a:r>
              <a:rPr lang="en-GB" altLang="en-US" sz="1600" dirty="0">
                <a:latin typeface="Trebuchet MS" panose="020B0603020202020204" pitchFamily="34" charset="0"/>
              </a:rPr>
              <a:t>Car crime </a:t>
            </a:r>
          </a:p>
          <a:p>
            <a:r>
              <a:rPr lang="en-GB" altLang="en-US" sz="1600" u="sng" dirty="0">
                <a:latin typeface="Trebuchet MS" panose="020B0603020202020204" pitchFamily="34" charset="0"/>
                <a:hlinkClick r:id="rId3"/>
              </a:rPr>
              <a:t>Parents of twins mauled by fox </a:t>
            </a:r>
            <a:r>
              <a:rPr lang="en-GB" altLang="en-US" sz="1600" i="1" u="sng" dirty="0">
                <a:latin typeface="Trebuchet MS" panose="020B0603020202020204" pitchFamily="34" charset="0"/>
                <a:hlinkClick r:id="rId3"/>
              </a:rPr>
              <a:t>gets police</a:t>
            </a:r>
            <a:r>
              <a:rPr lang="en-GB" altLang="en-US" sz="1600" u="sng" dirty="0">
                <a:latin typeface="Trebuchet MS" panose="020B0603020202020204" pitchFamily="34" charset="0"/>
                <a:hlinkClick r:id="rId3"/>
              </a:rPr>
              <a:t> guard after web attacks </a:t>
            </a:r>
            <a:r>
              <a:rPr lang="en-GB" altLang="en-US" sz="1600" b="1" u="sng" dirty="0">
                <a:latin typeface="Trebuchet MS" panose="020B0603020202020204" pitchFamily="34" charset="0"/>
                <a:hlinkClick r:id="rId3"/>
              </a:rPr>
              <a:t>...</a:t>
            </a:r>
            <a:r>
              <a:rPr lang="en-GB" altLang="en-US" sz="1600" u="sng" dirty="0">
                <a:latin typeface="Trebuchet MS" panose="020B0603020202020204" pitchFamily="34" charset="0"/>
              </a:rPr>
              <a:t> </a:t>
            </a:r>
          </a:p>
          <a:p>
            <a:r>
              <a:rPr lang="en-GB" altLang="en-US" sz="1600" u="sng" dirty="0">
                <a:latin typeface="Trebuchet MS" panose="020B0603020202020204" pitchFamily="34" charset="0"/>
                <a:hlinkClick r:id="rId4"/>
              </a:rPr>
              <a:t>BBC News | UK | Paedophile killer </a:t>
            </a:r>
            <a:r>
              <a:rPr lang="en-GB" altLang="en-US" sz="1600" i="1" u="sng" dirty="0">
                <a:latin typeface="Trebuchet MS" panose="020B0603020202020204" pitchFamily="34" charset="0"/>
                <a:hlinkClick r:id="rId4"/>
              </a:rPr>
              <a:t>gets police</a:t>
            </a:r>
            <a:r>
              <a:rPr lang="en-GB" altLang="en-US" sz="1600" u="sng" dirty="0">
                <a:latin typeface="Trebuchet MS" panose="020B0603020202020204" pitchFamily="34" charset="0"/>
                <a:hlinkClick r:id="rId4"/>
              </a:rPr>
              <a:t> asylum</a:t>
            </a:r>
            <a:r>
              <a:rPr lang="en-GB" altLang="en-US" sz="1600" u="sng" dirty="0">
                <a:latin typeface="Trebuchet MS" panose="020B0603020202020204" pitchFamily="34" charset="0"/>
              </a:rPr>
              <a:t> </a:t>
            </a:r>
          </a:p>
          <a:p>
            <a:r>
              <a:rPr lang="en-GB" altLang="en-US" sz="1600" u="sng" dirty="0">
                <a:latin typeface="Trebuchet MS" panose="020B0603020202020204" pitchFamily="34" charset="0"/>
                <a:hlinkClick r:id="rId5"/>
              </a:rPr>
              <a:t>Jewellery shop owner </a:t>
            </a:r>
            <a:r>
              <a:rPr lang="en-GB" altLang="en-US" sz="1600" i="1" u="sng" dirty="0">
                <a:latin typeface="Trebuchet MS" panose="020B0603020202020204" pitchFamily="34" charset="0"/>
                <a:hlinkClick r:id="rId5"/>
              </a:rPr>
              <a:t>gets police</a:t>
            </a:r>
            <a:r>
              <a:rPr lang="en-GB" altLang="en-US" sz="1600" u="sng" dirty="0">
                <a:latin typeface="Trebuchet MS" panose="020B0603020202020204" pitchFamily="34" charset="0"/>
                <a:hlinkClick r:id="rId5"/>
              </a:rPr>
              <a:t> warning for banning 'gipsies' he </a:t>
            </a:r>
            <a:r>
              <a:rPr lang="en-GB" altLang="en-US" sz="1600" b="1" u="sng" dirty="0">
                <a:latin typeface="Trebuchet MS" panose="020B0603020202020204" pitchFamily="34" charset="0"/>
                <a:hlinkClick r:id="rId5"/>
              </a:rPr>
              <a:t>...</a:t>
            </a:r>
            <a:r>
              <a:rPr lang="en-GB" altLang="en-US" sz="1600" u="sng" dirty="0">
                <a:latin typeface="Trebuchet MS" panose="020B0603020202020204" pitchFamily="34" charset="0"/>
              </a:rPr>
              <a:t> </a:t>
            </a:r>
          </a:p>
          <a:p>
            <a:r>
              <a:rPr lang="en-GB" altLang="en-US" sz="1600" u="sng" dirty="0">
                <a:latin typeface="Trebuchet MS" panose="020B0603020202020204" pitchFamily="34" charset="0"/>
                <a:hlinkClick r:id="rId6"/>
              </a:rPr>
              <a:t>Woman Who Tossed Cat into Trash </a:t>
            </a:r>
            <a:r>
              <a:rPr lang="en-GB" altLang="en-US" sz="1600" i="1" u="sng" dirty="0">
                <a:latin typeface="Trebuchet MS" panose="020B0603020202020204" pitchFamily="34" charset="0"/>
                <a:hlinkClick r:id="rId6"/>
              </a:rPr>
              <a:t>Gets Police</a:t>
            </a:r>
            <a:r>
              <a:rPr lang="en-GB" altLang="en-US" sz="1600" u="sng" dirty="0">
                <a:latin typeface="Trebuchet MS" panose="020B0603020202020204" pitchFamily="34" charset="0"/>
                <a:hlinkClick r:id="rId6"/>
              </a:rPr>
              <a:t> Protection </a:t>
            </a:r>
            <a:endParaRPr lang="en-GB" altLang="en-US" sz="1600" u="sng" dirty="0">
              <a:latin typeface="Trebuchet MS" panose="020B0603020202020204" pitchFamily="34" charset="0"/>
            </a:endParaRPr>
          </a:p>
          <a:p>
            <a:pPr eaLnBrk="1" hangingPunct="1"/>
            <a:endParaRPr lang="en-GB" altLang="en-US" sz="1600" dirty="0">
              <a:latin typeface="Trebuchet MS" panose="020B0603020202020204" pitchFamily="34" charset="0"/>
            </a:endParaRPr>
          </a:p>
        </p:txBody>
      </p:sp>
      <p:sp>
        <p:nvSpPr>
          <p:cNvPr id="2" name="Footer Placeholder 1">
            <a:extLst>
              <a:ext uri="{FF2B5EF4-FFF2-40B4-BE49-F238E27FC236}">
                <a16:creationId xmlns:a16="http://schemas.microsoft.com/office/drawing/2014/main" id="{C47D1ADC-B01B-48D4-9C2E-73A3F15DEF7C}"/>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20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M. Jordan 2020</a:t>
            </a:r>
          </a:p>
        </p:txBody>
      </p:sp>
      <p:sp>
        <p:nvSpPr>
          <p:cNvPr id="27654" name="Slide Number Placeholder 2">
            <a:extLst>
              <a:ext uri="{FF2B5EF4-FFF2-40B4-BE49-F238E27FC236}">
                <a16:creationId xmlns:a16="http://schemas.microsoft.com/office/drawing/2014/main" id="{C8A810C6-3418-4914-868A-3360D69D540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69A5A5-198F-4BCE-8E8D-601978061FA8}" type="slidenum">
              <a:rPr lang="en-GB" altLang="en-US" smtClean="0">
                <a:solidFill>
                  <a:srgbClr val="898989"/>
                </a:solidFill>
                <a:latin typeface="Calibri" panose="020F0502020204030204" pitchFamily="34" charset="0"/>
              </a:rPr>
              <a:pPr/>
              <a:t>7</a:t>
            </a:fld>
            <a:endParaRPr lang="en-GB" altLang="en-US">
              <a:solidFill>
                <a:srgbClr val="898989"/>
              </a:solidFill>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2D6B-6C5E-4301-B4EF-BBE80AF0121C}"/>
              </a:ext>
            </a:extLst>
          </p:cNvPr>
          <p:cNvSpPr>
            <a:spLocks noGrp="1"/>
          </p:cNvSpPr>
          <p:nvPr>
            <p:ph type="title"/>
          </p:nvPr>
        </p:nvSpPr>
        <p:spPr>
          <a:xfrm>
            <a:off x="457200" y="274638"/>
            <a:ext cx="8229600" cy="668548"/>
          </a:xfrm>
        </p:spPr>
        <p:txBody>
          <a:bodyPr>
            <a:normAutofit/>
          </a:bodyPr>
          <a:lstStyle/>
          <a:p>
            <a:r>
              <a:rPr lang="en-GB" sz="3600"/>
              <a:t>Miners' Strike 1984</a:t>
            </a:r>
          </a:p>
        </p:txBody>
      </p:sp>
      <p:sp>
        <p:nvSpPr>
          <p:cNvPr id="3" name="Content Placeholder 2">
            <a:extLst>
              <a:ext uri="{FF2B5EF4-FFF2-40B4-BE49-F238E27FC236}">
                <a16:creationId xmlns:a16="http://schemas.microsoft.com/office/drawing/2014/main" id="{E5A7A600-74DB-4593-A301-37125700635F}"/>
              </a:ext>
            </a:extLst>
          </p:cNvPr>
          <p:cNvSpPr>
            <a:spLocks noGrp="1"/>
          </p:cNvSpPr>
          <p:nvPr>
            <p:ph idx="1"/>
          </p:nvPr>
        </p:nvSpPr>
        <p:spPr>
          <a:xfrm>
            <a:off x="457200" y="1179664"/>
            <a:ext cx="8229600" cy="4337569"/>
          </a:xfrm>
        </p:spPr>
        <p:txBody>
          <a:bodyPr vert="horz" lIns="91440" tIns="45720" rIns="91440" bIns="45720" rtlCol="0" anchor="t">
            <a:normAutofit fontScale="70000" lnSpcReduction="20000"/>
          </a:bodyPr>
          <a:lstStyle/>
          <a:p>
            <a:r>
              <a:rPr lang="en-GB">
                <a:ea typeface="+mn-lt"/>
                <a:cs typeface="+mn-lt"/>
              </a:rPr>
              <a:t>The 1984 Miners' Strike attempt by Unions to stop the mine's closing</a:t>
            </a:r>
            <a:endParaRPr lang="en-GB" dirty="0"/>
          </a:p>
          <a:p>
            <a:r>
              <a:rPr lang="en-GB">
                <a:ea typeface="+mn-lt"/>
                <a:cs typeface="+mn-lt"/>
              </a:rPr>
              <a:t>March 1984 more than 187,000 miners came out on strike</a:t>
            </a:r>
          </a:p>
          <a:p>
            <a:r>
              <a:rPr lang="en-GB">
                <a:ea typeface="+mn-lt"/>
                <a:cs typeface="+mn-lt"/>
              </a:rPr>
              <a:t>The start of one of the most confrontational strikes with picket line violence and clashes between police and miners</a:t>
            </a:r>
            <a:endParaRPr lang="en-GB"/>
          </a:p>
          <a:p>
            <a:r>
              <a:rPr lang="en-GB">
                <a:ea typeface="+mn-lt"/>
                <a:cs typeface="+mn-lt"/>
              </a:rPr>
              <a:t>The Government branded the striking miners as "the enemy within". </a:t>
            </a:r>
            <a:endParaRPr lang="en-GB" dirty="0"/>
          </a:p>
          <a:p>
            <a:r>
              <a:rPr lang="en-GB">
                <a:ea typeface="+mn-lt"/>
                <a:cs typeface="+mn-lt"/>
              </a:rPr>
              <a:t>Communities fell apart by violence, poverty, differences with colleagues / "scabs" by crossing picket </a:t>
            </a:r>
            <a:r>
              <a:rPr lang="en-GB" dirty="0">
                <a:ea typeface="+mn-lt"/>
                <a:cs typeface="+mn-lt"/>
              </a:rPr>
              <a:t>lines.</a:t>
            </a:r>
            <a:endParaRPr lang="en-GB"/>
          </a:p>
          <a:p>
            <a:r>
              <a:rPr lang="en-GB">
                <a:ea typeface="+mn-lt"/>
                <a:cs typeface="+mn-lt"/>
              </a:rPr>
              <a:t>When the strike ended 12 months later, it was estimated that the total cost had been £3 billion.</a:t>
            </a:r>
            <a:endParaRPr lang="en-GB"/>
          </a:p>
          <a:p>
            <a:r>
              <a:rPr lang="en-GB">
                <a:ea typeface="+mn-lt"/>
                <a:cs typeface="+mn-lt"/>
              </a:rPr>
              <a:t>Over 11,000 people had been arrested, and around 5,000 miners stood trial for a variety of offences.</a:t>
            </a:r>
            <a:endParaRPr lang="en-GB"/>
          </a:p>
          <a:p>
            <a:endParaRPr lang="en-GB" dirty="0"/>
          </a:p>
        </p:txBody>
      </p:sp>
      <p:sp>
        <p:nvSpPr>
          <p:cNvPr id="4" name="Slide Number Placeholder 3">
            <a:extLst>
              <a:ext uri="{FF2B5EF4-FFF2-40B4-BE49-F238E27FC236}">
                <a16:creationId xmlns:a16="http://schemas.microsoft.com/office/drawing/2014/main" id="{4CCB44FC-01A0-498D-94E9-7405A68F1F97}"/>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2162055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18CE8-08CD-4B4A-941E-94A0A429760F}"/>
              </a:ext>
            </a:extLst>
          </p:cNvPr>
          <p:cNvSpPr>
            <a:spLocks noGrp="1"/>
          </p:cNvSpPr>
          <p:nvPr>
            <p:ph type="title"/>
          </p:nvPr>
        </p:nvSpPr>
        <p:spPr/>
        <p:txBody>
          <a:bodyPr/>
          <a:lstStyle/>
          <a:p>
            <a:r>
              <a:rPr lang="en-GB"/>
              <a:t>1984 &amp; Thatcher</a:t>
            </a:r>
          </a:p>
        </p:txBody>
      </p:sp>
      <p:sp>
        <p:nvSpPr>
          <p:cNvPr id="3" name="Content Placeholder 2">
            <a:extLst>
              <a:ext uri="{FF2B5EF4-FFF2-40B4-BE49-F238E27FC236}">
                <a16:creationId xmlns:a16="http://schemas.microsoft.com/office/drawing/2014/main" id="{D179DCEC-15CE-4D6A-9C86-A096F54E5F09}"/>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Britain close to becoming a police state when Margaret Thatcher was in charge</a:t>
            </a:r>
            <a:endParaRPr lang="en-GB" dirty="0"/>
          </a:p>
          <a:p>
            <a:r>
              <a:rPr lang="en-GB" dirty="0">
                <a:ea typeface="+mn-lt"/>
                <a:cs typeface="+mn-lt"/>
              </a:rPr>
              <a:t>Thatcher's authoritarian policies damaged the bond of trust between the police and the people</a:t>
            </a:r>
          </a:p>
          <a:p>
            <a:r>
              <a:rPr lang="en-GB" dirty="0">
                <a:ea typeface="+mn-lt"/>
                <a:cs typeface="+mn-lt"/>
              </a:rPr>
              <a:t>She turned the police into a paramilitary force </a:t>
            </a:r>
          </a:p>
          <a:p>
            <a:r>
              <a:rPr lang="en-GB" dirty="0">
                <a:ea typeface="+mn-lt"/>
                <a:cs typeface="+mn-lt"/>
              </a:rPr>
              <a:t>She took an uncommon interest in law and order acting as if she was the Home Secretary as well as the PM.</a:t>
            </a:r>
            <a:endParaRPr lang="en-GB" dirty="0"/>
          </a:p>
          <a:p>
            <a:endParaRPr lang="en-GB" dirty="0"/>
          </a:p>
        </p:txBody>
      </p:sp>
      <p:sp>
        <p:nvSpPr>
          <p:cNvPr id="4" name="Slide Number Placeholder 3">
            <a:extLst>
              <a:ext uri="{FF2B5EF4-FFF2-40B4-BE49-F238E27FC236}">
                <a16:creationId xmlns:a16="http://schemas.microsoft.com/office/drawing/2014/main" id="{752195E9-E8E6-4010-A858-CD80937733D2}"/>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973951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61776-E365-44BD-B9A5-34ACA932C7BB}"/>
              </a:ext>
            </a:extLst>
          </p:cNvPr>
          <p:cNvSpPr>
            <a:spLocks noGrp="1"/>
          </p:cNvSpPr>
          <p:nvPr>
            <p:ph type="title"/>
          </p:nvPr>
        </p:nvSpPr>
        <p:spPr>
          <a:xfrm>
            <a:off x="457200" y="274638"/>
            <a:ext cx="8229600" cy="639762"/>
          </a:xfrm>
        </p:spPr>
        <p:txBody>
          <a:bodyPr>
            <a:normAutofit/>
          </a:bodyPr>
          <a:lstStyle/>
          <a:p>
            <a:r>
              <a:rPr lang="en-GB" sz="3200" dirty="0"/>
              <a:t>Communities </a:t>
            </a:r>
          </a:p>
        </p:txBody>
      </p:sp>
      <p:sp>
        <p:nvSpPr>
          <p:cNvPr id="3" name="Content Placeholder 2">
            <a:extLst>
              <a:ext uri="{FF2B5EF4-FFF2-40B4-BE49-F238E27FC236}">
                <a16:creationId xmlns:a16="http://schemas.microsoft.com/office/drawing/2014/main" id="{3072F1F4-408B-4DED-8EFD-2CC2AAC4D637}"/>
              </a:ext>
            </a:extLst>
          </p:cNvPr>
          <p:cNvSpPr>
            <a:spLocks noGrp="1"/>
          </p:cNvSpPr>
          <p:nvPr>
            <p:ph idx="1"/>
          </p:nvPr>
        </p:nvSpPr>
        <p:spPr>
          <a:xfrm>
            <a:off x="218661" y="821635"/>
            <a:ext cx="8229600" cy="4375717"/>
          </a:xfrm>
        </p:spPr>
        <p:txBody>
          <a:bodyPr>
            <a:normAutofit lnSpcReduction="10000"/>
          </a:bodyPr>
          <a:lstStyle/>
          <a:p>
            <a:r>
              <a:rPr lang="en-GB" sz="2800" dirty="0"/>
              <a:t>To Thatcher the miners’ strike was a war</a:t>
            </a:r>
          </a:p>
          <a:p>
            <a:r>
              <a:rPr lang="en-GB" sz="2800" dirty="0"/>
              <a:t>Police lost a great deal - became people to be feared, not respected</a:t>
            </a:r>
          </a:p>
          <a:p>
            <a:r>
              <a:rPr lang="en-GB" sz="2800" dirty="0"/>
              <a:t>There were excesses on both sides</a:t>
            </a:r>
          </a:p>
          <a:p>
            <a:pPr lvl="1"/>
            <a:r>
              <a:rPr lang="en-GB" sz="2400" dirty="0"/>
              <a:t>Many injuries, loss of jobs broken communities, mental health</a:t>
            </a:r>
          </a:p>
          <a:p>
            <a:r>
              <a:rPr lang="en-GB" sz="2800" dirty="0"/>
              <a:t>Could have turned to a ‘police state’</a:t>
            </a:r>
          </a:p>
          <a:p>
            <a:r>
              <a:rPr lang="en-GB" sz="2800" dirty="0"/>
              <a:t>Police relationship with the public had been set back a long way some places never recovered</a:t>
            </a:r>
          </a:p>
          <a:p>
            <a:pPr lvl="1"/>
            <a:r>
              <a:rPr lang="en-GB" sz="2400" dirty="0"/>
              <a:t>West Yorkshire</a:t>
            </a:r>
          </a:p>
        </p:txBody>
      </p:sp>
      <p:sp>
        <p:nvSpPr>
          <p:cNvPr id="4" name="Slide Number Placeholder 3">
            <a:extLst>
              <a:ext uri="{FF2B5EF4-FFF2-40B4-BE49-F238E27FC236}">
                <a16:creationId xmlns:a16="http://schemas.microsoft.com/office/drawing/2014/main" id="{C7D6851A-9001-4964-820F-09103652E089}"/>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715234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70620-6F23-41F1-A99A-D6368360A50D}"/>
              </a:ext>
            </a:extLst>
          </p:cNvPr>
          <p:cNvSpPr>
            <a:spLocks noGrp="1"/>
          </p:cNvSpPr>
          <p:nvPr>
            <p:ph type="title"/>
          </p:nvPr>
        </p:nvSpPr>
        <p:spPr>
          <a:xfrm>
            <a:off x="574766" y="395959"/>
            <a:ext cx="8229600" cy="461824"/>
          </a:xfrm>
        </p:spPr>
        <p:txBody>
          <a:bodyPr>
            <a:normAutofit fontScale="90000"/>
          </a:bodyPr>
          <a:lstStyle/>
          <a:p>
            <a:r>
              <a:rPr lang="en-GB" dirty="0"/>
              <a:t>Hillsborough April 1989 </a:t>
            </a:r>
          </a:p>
        </p:txBody>
      </p:sp>
      <p:sp>
        <p:nvSpPr>
          <p:cNvPr id="4" name="Slide Number Placeholder 3">
            <a:extLst>
              <a:ext uri="{FF2B5EF4-FFF2-40B4-BE49-F238E27FC236}">
                <a16:creationId xmlns:a16="http://schemas.microsoft.com/office/drawing/2014/main" id="{0DF9CDB1-4739-4A79-9A0D-FD740218CB14}"/>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Content Placeholder 6">
            <a:extLst>
              <a:ext uri="{FF2B5EF4-FFF2-40B4-BE49-F238E27FC236}">
                <a16:creationId xmlns:a16="http://schemas.microsoft.com/office/drawing/2014/main" id="{47466ECA-7120-47DF-A043-915A2A72825A}"/>
              </a:ext>
            </a:extLst>
          </p:cNvPr>
          <p:cNvSpPr>
            <a:spLocks noGrp="1"/>
          </p:cNvSpPr>
          <p:nvPr>
            <p:ph idx="1"/>
          </p:nvPr>
        </p:nvSpPr>
        <p:spPr>
          <a:xfrm>
            <a:off x="457200" y="966652"/>
            <a:ext cx="8229600" cy="4550582"/>
          </a:xfrm>
        </p:spPr>
        <p:txBody>
          <a:bodyPr vert="horz" lIns="91440" tIns="45720" rIns="91440" bIns="45720" rtlCol="0" anchor="t">
            <a:normAutofit fontScale="92500" lnSpcReduction="20000"/>
          </a:bodyPr>
          <a:lstStyle/>
          <a:p>
            <a:r>
              <a:rPr lang="en-GB" dirty="0"/>
              <a:t>96 Liverpool fans dead and 766 injured</a:t>
            </a:r>
          </a:p>
          <a:p>
            <a:r>
              <a:rPr lang="en-GB" dirty="0"/>
              <a:t>Ch Supt Duckenfield &amp; Deputy Bernard Murray</a:t>
            </a:r>
          </a:p>
          <a:p>
            <a:r>
              <a:rPr lang="en-GB" dirty="0"/>
              <a:t>Tell the media gate was "forced" by Liverpool fans</a:t>
            </a:r>
          </a:p>
          <a:p>
            <a:r>
              <a:rPr lang="en-GB" dirty="0"/>
              <a:t>Media state that </a:t>
            </a:r>
            <a:r>
              <a:rPr lang="en-GB"/>
              <a:t>fans</a:t>
            </a:r>
            <a:r>
              <a:rPr lang="en-GB" dirty="0"/>
              <a:t> were "drunk and ticketless" supporters. </a:t>
            </a:r>
          </a:p>
          <a:p>
            <a:r>
              <a:rPr lang="en-GB" dirty="0"/>
              <a:t>The Sun prints its now infamous </a:t>
            </a:r>
            <a:r>
              <a:rPr lang="en-GB"/>
              <a:t>front-page</a:t>
            </a:r>
            <a:r>
              <a:rPr lang="en-GB" dirty="0"/>
              <a:t> alleging Liverpool fans had </a:t>
            </a:r>
            <a:r>
              <a:rPr lang="en-GB" b="1" dirty="0"/>
              <a:t>"urinated on police officers"</a:t>
            </a:r>
            <a:r>
              <a:rPr lang="en-GB" dirty="0"/>
              <a:t> and </a:t>
            </a:r>
            <a:r>
              <a:rPr lang="en-GB" b="1" dirty="0"/>
              <a:t>"picked the pockets of the dead".</a:t>
            </a:r>
          </a:p>
        </p:txBody>
      </p:sp>
    </p:spTree>
    <p:extLst>
      <p:ext uri="{BB962C8B-B14F-4D97-AF65-F5344CB8AC3E}">
        <p14:creationId xmlns:p14="http://schemas.microsoft.com/office/powerpoint/2010/main" val="3240200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F8463-85F6-4880-85C8-D8E12E20C964}"/>
              </a:ext>
            </a:extLst>
          </p:cNvPr>
          <p:cNvSpPr>
            <a:spLocks noGrp="1"/>
          </p:cNvSpPr>
          <p:nvPr>
            <p:ph type="title"/>
          </p:nvPr>
        </p:nvSpPr>
        <p:spPr>
          <a:xfrm>
            <a:off x="457200" y="274638"/>
            <a:ext cx="8229600" cy="744265"/>
          </a:xfrm>
        </p:spPr>
        <p:txBody>
          <a:bodyPr>
            <a:normAutofit fontScale="90000"/>
          </a:bodyPr>
          <a:lstStyle/>
          <a:p>
            <a:r>
              <a:rPr lang="en-GB" dirty="0"/>
              <a:t>Hillsborough April 1989 </a:t>
            </a:r>
          </a:p>
        </p:txBody>
      </p:sp>
      <p:sp>
        <p:nvSpPr>
          <p:cNvPr id="3" name="Content Placeholder 2">
            <a:extLst>
              <a:ext uri="{FF2B5EF4-FFF2-40B4-BE49-F238E27FC236}">
                <a16:creationId xmlns:a16="http://schemas.microsoft.com/office/drawing/2014/main" id="{40881405-1C72-4089-A5BA-EC31886308D4}"/>
              </a:ext>
            </a:extLst>
          </p:cNvPr>
          <p:cNvSpPr>
            <a:spLocks noGrp="1"/>
          </p:cNvSpPr>
          <p:nvPr>
            <p:ph idx="1"/>
          </p:nvPr>
        </p:nvSpPr>
        <p:spPr>
          <a:xfrm>
            <a:off x="457200" y="1018903"/>
            <a:ext cx="8229600" cy="4498330"/>
          </a:xfrm>
        </p:spPr>
        <p:txBody>
          <a:bodyPr>
            <a:normAutofit/>
          </a:bodyPr>
          <a:lstStyle/>
          <a:p>
            <a:r>
              <a:rPr lang="en-GB" dirty="0"/>
              <a:t>First Coroner's inquests completed in 1991 ruled all the deaths accidental</a:t>
            </a:r>
          </a:p>
          <a:p>
            <a:pPr lvl="1"/>
            <a:r>
              <a:rPr lang="en-GB" dirty="0"/>
              <a:t>Families reject the findings</a:t>
            </a:r>
          </a:p>
          <a:p>
            <a:r>
              <a:rPr lang="en-GB" dirty="0"/>
              <a:t>1997 Lord Justice Stuart-Smith no justification for a new inquiry</a:t>
            </a:r>
          </a:p>
          <a:p>
            <a:r>
              <a:rPr lang="en-GB" dirty="0"/>
              <a:t>Private Prosecution against Duckenfield and his deputy Bernard Murray failed in 2000.</a:t>
            </a:r>
          </a:p>
        </p:txBody>
      </p:sp>
      <p:sp>
        <p:nvSpPr>
          <p:cNvPr id="4" name="Slide Number Placeholder 3">
            <a:extLst>
              <a:ext uri="{FF2B5EF4-FFF2-40B4-BE49-F238E27FC236}">
                <a16:creationId xmlns:a16="http://schemas.microsoft.com/office/drawing/2014/main" id="{B5C2C49F-1DC7-445C-A874-E0320F2793FC}"/>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714722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70408-57FC-4AE2-953C-6F05A1FDE752}"/>
              </a:ext>
            </a:extLst>
          </p:cNvPr>
          <p:cNvSpPr>
            <a:spLocks noGrp="1"/>
          </p:cNvSpPr>
          <p:nvPr>
            <p:ph type="title"/>
          </p:nvPr>
        </p:nvSpPr>
        <p:spPr>
          <a:xfrm>
            <a:off x="457200" y="274638"/>
            <a:ext cx="8229600" cy="461824"/>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70637C89-5632-42DD-9BF2-990AB72B7AF7}"/>
              </a:ext>
            </a:extLst>
          </p:cNvPr>
          <p:cNvSpPr>
            <a:spLocks noGrp="1"/>
          </p:cNvSpPr>
          <p:nvPr>
            <p:ph idx="1"/>
          </p:nvPr>
        </p:nvSpPr>
        <p:spPr>
          <a:xfrm>
            <a:off x="457200" y="953589"/>
            <a:ext cx="8229600" cy="4563644"/>
          </a:xfrm>
        </p:spPr>
        <p:txBody>
          <a:bodyPr>
            <a:normAutofit/>
          </a:bodyPr>
          <a:lstStyle/>
          <a:p>
            <a:r>
              <a:rPr lang="en-GB" b="1" dirty="0"/>
              <a:t>September 2012:</a:t>
            </a:r>
            <a:r>
              <a:rPr lang="en-GB" dirty="0"/>
              <a:t> Independent Panel publishes report  - highly critical of Senior Officers for opening exit gates</a:t>
            </a:r>
          </a:p>
          <a:p>
            <a:r>
              <a:rPr lang="en-GB" b="1" dirty="0"/>
              <a:t>December 2012:</a:t>
            </a:r>
            <a:r>
              <a:rPr lang="en-GB" dirty="0"/>
              <a:t> The High Court quashes the original inquest verdicts. New inquest ordered. Home Secretary Theresa May announces a new police inquiry into the disaster.</a:t>
            </a:r>
          </a:p>
        </p:txBody>
      </p:sp>
      <p:sp>
        <p:nvSpPr>
          <p:cNvPr id="4" name="Slide Number Placeholder 3">
            <a:extLst>
              <a:ext uri="{FF2B5EF4-FFF2-40B4-BE49-F238E27FC236}">
                <a16:creationId xmlns:a16="http://schemas.microsoft.com/office/drawing/2014/main" id="{3DAE08FA-7976-43FF-B7C0-BA0A65F77BAF}"/>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90745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73341B5-0D3F-45DC-B39D-A94E33A4929C}"/>
              </a:ext>
            </a:extLst>
          </p:cNvPr>
          <p:cNvSpPr>
            <a:spLocks noGrp="1"/>
          </p:cNvSpPr>
          <p:nvPr>
            <p:ph type="title"/>
          </p:nvPr>
        </p:nvSpPr>
        <p:spPr>
          <a:xfrm>
            <a:off x="457200" y="274638"/>
            <a:ext cx="8229600" cy="117248"/>
          </a:xfrm>
        </p:spPr>
        <p:txBody>
          <a:bodyPr>
            <a:noAutofit/>
          </a:bodyPr>
          <a:lstStyle/>
          <a:p>
            <a:endParaRPr lang="en-US" sz="800" dirty="0"/>
          </a:p>
        </p:txBody>
      </p:sp>
      <p:pic>
        <p:nvPicPr>
          <p:cNvPr id="5" name="Picture 4">
            <a:extLst>
              <a:ext uri="{FF2B5EF4-FFF2-40B4-BE49-F238E27FC236}">
                <a16:creationId xmlns:a16="http://schemas.microsoft.com/office/drawing/2014/main" id="{7CF350E8-24EC-41B7-BDAC-2B1D2F9D5115}"/>
              </a:ext>
            </a:extLst>
          </p:cNvPr>
          <p:cNvPicPr>
            <a:picLocks noChangeAspect="1"/>
          </p:cNvPicPr>
          <p:nvPr/>
        </p:nvPicPr>
        <p:blipFill rotWithShape="1">
          <a:blip r:embed="rId4"/>
          <a:srcRect l="3801" r="25151"/>
          <a:stretch/>
        </p:blipFill>
        <p:spPr>
          <a:xfrm>
            <a:off x="457200" y="1031966"/>
            <a:ext cx="3435531" cy="4557275"/>
          </a:xfrm>
          <a:prstGeom prst="rect">
            <a:avLst/>
          </a:prstGeom>
          <a:noFill/>
        </p:spPr>
      </p:pic>
      <p:sp>
        <p:nvSpPr>
          <p:cNvPr id="3" name="Content Placeholder 2">
            <a:extLst>
              <a:ext uri="{FF2B5EF4-FFF2-40B4-BE49-F238E27FC236}">
                <a16:creationId xmlns:a16="http://schemas.microsoft.com/office/drawing/2014/main" id="{640EFB39-4402-445D-A2E9-2603876B940B}"/>
              </a:ext>
            </a:extLst>
          </p:cNvPr>
          <p:cNvSpPr>
            <a:spLocks noGrp="1"/>
          </p:cNvSpPr>
          <p:nvPr>
            <p:ph sz="half" idx="2"/>
          </p:nvPr>
        </p:nvSpPr>
        <p:spPr>
          <a:xfrm>
            <a:off x="4075611" y="483326"/>
            <a:ext cx="4611189" cy="5105915"/>
          </a:xfrm>
          <a:prstGeom prst="rect">
            <a:avLst/>
          </a:prstGeom>
        </p:spPr>
        <p:txBody>
          <a:bodyPr>
            <a:normAutofit/>
          </a:bodyPr>
          <a:lstStyle/>
          <a:p>
            <a:pPr>
              <a:lnSpc>
                <a:spcPct val="90000"/>
              </a:lnSpc>
            </a:pPr>
            <a:r>
              <a:rPr lang="en-GB" sz="2000" b="1" dirty="0"/>
              <a:t>March 2015: </a:t>
            </a:r>
            <a:r>
              <a:rPr lang="en-GB" sz="2000" dirty="0"/>
              <a:t>Duckenfield admits his failure this "was the direct cause of the deaths”. Said he "froze" and failed to consider the consequences under pressure.</a:t>
            </a:r>
          </a:p>
          <a:p>
            <a:pPr>
              <a:lnSpc>
                <a:spcPct val="90000"/>
              </a:lnSpc>
            </a:pPr>
            <a:r>
              <a:rPr lang="en-GB" sz="2000" b="1" dirty="0"/>
              <a:t>April 2016:</a:t>
            </a:r>
            <a:r>
              <a:rPr lang="en-GB" sz="2000" dirty="0"/>
              <a:t> 96 who died were unlawfully killed</a:t>
            </a:r>
          </a:p>
          <a:p>
            <a:pPr>
              <a:lnSpc>
                <a:spcPct val="90000"/>
              </a:lnSpc>
            </a:pPr>
            <a:r>
              <a:rPr lang="en-GB" sz="2000" b="1" dirty="0"/>
              <a:t>June 2017:</a:t>
            </a:r>
            <a:r>
              <a:rPr lang="en-GB" sz="2000" dirty="0"/>
              <a:t> CPS announces David Duckenfield is to be charged with manslaughter by gross negligence</a:t>
            </a:r>
          </a:p>
          <a:p>
            <a:pPr>
              <a:lnSpc>
                <a:spcPct val="90000"/>
              </a:lnSpc>
            </a:pPr>
            <a:r>
              <a:rPr lang="en-GB" sz="2000" b="1" dirty="0"/>
              <a:t>June 2017: </a:t>
            </a:r>
            <a:r>
              <a:rPr lang="en-GB" sz="2000" dirty="0"/>
              <a:t>Five other men also face charges</a:t>
            </a:r>
          </a:p>
          <a:p>
            <a:pPr>
              <a:lnSpc>
                <a:spcPct val="90000"/>
              </a:lnSpc>
            </a:pPr>
            <a:r>
              <a:rPr lang="en-GB" sz="2000" b="1" dirty="0"/>
              <a:t>November 2019:</a:t>
            </a:r>
            <a:r>
              <a:rPr lang="en-GB" sz="2000" dirty="0"/>
              <a:t> After a six-week trial at Preston Crown Court, David Duckenfield is found not guilty of the gross negligence manslaughte</a:t>
            </a:r>
            <a:r>
              <a:rPr lang="en-GB" sz="1800" dirty="0"/>
              <a:t>r </a:t>
            </a:r>
          </a:p>
        </p:txBody>
      </p:sp>
      <p:sp>
        <p:nvSpPr>
          <p:cNvPr id="4" name="Slide Number Placeholder 3">
            <a:extLst>
              <a:ext uri="{FF2B5EF4-FFF2-40B4-BE49-F238E27FC236}">
                <a16:creationId xmlns:a16="http://schemas.microsoft.com/office/drawing/2014/main" id="{1B66CE63-73A1-4FE6-92DF-7132DBCF7CF7}"/>
              </a:ext>
            </a:extLst>
          </p:cNvPr>
          <p:cNvSpPr>
            <a:spLocks noGrp="1"/>
          </p:cNvSpPr>
          <p:nvPr>
            <p:ph type="sldNum" sz="quarter" idx="12"/>
          </p:nvPr>
        </p:nvSpPr>
        <p:spPr>
          <a:xfrm>
            <a:off x="7956376" y="6380972"/>
            <a:ext cx="730424" cy="340503"/>
          </a:xfrm>
          <a:prstGeom prst="rect">
            <a:avLst/>
          </a:prstGeom>
        </p:spPr>
        <p:txBody>
          <a:bodyPr anchor="ctr">
            <a:normAutofit/>
          </a:bodyPr>
          <a:lstStyle/>
          <a:p>
            <a:pPr>
              <a:spcAft>
                <a:spcPts val="600"/>
              </a:spcAft>
            </a:pPr>
            <a:fld id="{AC82685A-BD3A-4230-8D85-804689F67293}" type="slidenum">
              <a:rPr lang="en-GB" smtClean="0"/>
              <a:pPr>
                <a:spcAft>
                  <a:spcPts val="600"/>
                </a:spcAft>
              </a:pPr>
              <a:t>14</a:t>
            </a:fld>
            <a:endParaRPr lang="en-GB"/>
          </a:p>
        </p:txBody>
      </p:sp>
    </p:spTree>
    <p:extLst>
      <p:ext uri="{BB962C8B-B14F-4D97-AF65-F5344CB8AC3E}">
        <p14:creationId xmlns:p14="http://schemas.microsoft.com/office/powerpoint/2010/main" val="683869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BE17A-5E84-40F6-A129-77D0FBA826FA}"/>
              </a:ext>
            </a:extLst>
          </p:cNvPr>
          <p:cNvSpPr>
            <a:spLocks noGrp="1"/>
          </p:cNvSpPr>
          <p:nvPr>
            <p:ph type="title"/>
          </p:nvPr>
        </p:nvSpPr>
        <p:spPr>
          <a:xfrm>
            <a:off x="457200" y="274638"/>
            <a:ext cx="8229600" cy="625643"/>
          </a:xfrm>
          <a:prstGeom prst="rect">
            <a:avLst/>
          </a:prstGeom>
        </p:spPr>
        <p:txBody>
          <a:bodyPr anchor="ctr">
            <a:normAutofit/>
          </a:bodyPr>
          <a:lstStyle/>
          <a:p>
            <a:r>
              <a:rPr lang="en-GB" sz="2800" dirty="0"/>
              <a:t>After The Disaster</a:t>
            </a:r>
          </a:p>
        </p:txBody>
      </p:sp>
      <p:sp>
        <p:nvSpPr>
          <p:cNvPr id="3" name="Content Placeholder 2">
            <a:extLst>
              <a:ext uri="{FF2B5EF4-FFF2-40B4-BE49-F238E27FC236}">
                <a16:creationId xmlns:a16="http://schemas.microsoft.com/office/drawing/2014/main" id="{B63F01F0-A9E2-43CC-BB2E-5374168092F2}"/>
              </a:ext>
            </a:extLst>
          </p:cNvPr>
          <p:cNvSpPr>
            <a:spLocks noGrp="1"/>
          </p:cNvSpPr>
          <p:nvPr>
            <p:ph sz="half" idx="1"/>
          </p:nvPr>
        </p:nvSpPr>
        <p:spPr>
          <a:xfrm>
            <a:off x="457200" y="1094875"/>
            <a:ext cx="4038600" cy="4494366"/>
          </a:xfrm>
          <a:prstGeom prst="rect">
            <a:avLst/>
          </a:prstGeom>
        </p:spPr>
        <p:txBody>
          <a:bodyPr vert="horz" lIns="91440" tIns="45720" rIns="91440" bIns="45720" rtlCol="0" anchor="t">
            <a:normAutofit/>
          </a:bodyPr>
          <a:lstStyle/>
          <a:p>
            <a:pPr>
              <a:lnSpc>
                <a:spcPct val="90000"/>
              </a:lnSpc>
            </a:pPr>
            <a:r>
              <a:rPr lang="en-GB" sz="2600" dirty="0"/>
              <a:t>Police showed lack of respect and trust</a:t>
            </a:r>
          </a:p>
          <a:p>
            <a:pPr>
              <a:lnSpc>
                <a:spcPct val="90000"/>
              </a:lnSpc>
            </a:pPr>
            <a:r>
              <a:rPr lang="en-GB" sz="2600" dirty="0"/>
              <a:t>Did not act in a professional way</a:t>
            </a:r>
          </a:p>
          <a:p>
            <a:pPr>
              <a:lnSpc>
                <a:spcPct val="90000"/>
              </a:lnSpc>
            </a:pPr>
            <a:r>
              <a:rPr lang="en-GB" sz="2600" dirty="0"/>
              <a:t>Statements from both police &amp; public were changed</a:t>
            </a:r>
          </a:p>
          <a:p>
            <a:pPr>
              <a:lnSpc>
                <a:spcPct val="90000"/>
              </a:lnSpc>
            </a:pPr>
            <a:r>
              <a:rPr lang="en-GB" sz="2600" dirty="0"/>
              <a:t>Fellow police officers said the police let down the public</a:t>
            </a:r>
          </a:p>
          <a:p>
            <a:pPr>
              <a:lnSpc>
                <a:spcPct val="90000"/>
              </a:lnSpc>
            </a:pPr>
            <a:endParaRPr lang="en-GB" sz="2600"/>
          </a:p>
        </p:txBody>
      </p:sp>
      <p:pic>
        <p:nvPicPr>
          <p:cNvPr id="6" name="Picture 5" descr="A close up of a newspaper&#10;&#10;Description generated with high confidence">
            <a:extLst>
              <a:ext uri="{FF2B5EF4-FFF2-40B4-BE49-F238E27FC236}">
                <a16:creationId xmlns:a16="http://schemas.microsoft.com/office/drawing/2014/main" id="{78763E76-E71B-492F-B4E4-3212CBACAB4C}"/>
              </a:ext>
            </a:extLst>
          </p:cNvPr>
          <p:cNvPicPr>
            <a:picLocks noChangeAspect="1"/>
          </p:cNvPicPr>
          <p:nvPr/>
        </p:nvPicPr>
        <p:blipFill>
          <a:blip r:embed="rId3"/>
          <a:stretch>
            <a:fillRect/>
          </a:stretch>
        </p:blipFill>
        <p:spPr>
          <a:xfrm>
            <a:off x="4648200" y="1182814"/>
            <a:ext cx="4038600" cy="3790120"/>
          </a:xfrm>
          <a:prstGeom prst="rect">
            <a:avLst/>
          </a:prstGeom>
          <a:noFill/>
        </p:spPr>
      </p:pic>
      <p:sp>
        <p:nvSpPr>
          <p:cNvPr id="4" name="Slide Number Placeholder 3">
            <a:extLst>
              <a:ext uri="{FF2B5EF4-FFF2-40B4-BE49-F238E27FC236}">
                <a16:creationId xmlns:a16="http://schemas.microsoft.com/office/drawing/2014/main" id="{44C82FB0-4994-4DC9-928E-610AD9823772}"/>
              </a:ext>
            </a:extLst>
          </p:cNvPr>
          <p:cNvSpPr>
            <a:spLocks noGrp="1"/>
          </p:cNvSpPr>
          <p:nvPr>
            <p:ph type="sldNum" sz="quarter" idx="12"/>
          </p:nvPr>
        </p:nvSpPr>
        <p:spPr>
          <a:xfrm>
            <a:off x="7956376" y="6380972"/>
            <a:ext cx="730424" cy="340503"/>
          </a:xfrm>
          <a:prstGeom prst="rect">
            <a:avLst/>
          </a:prstGeom>
        </p:spPr>
        <p:txBody>
          <a:bodyPr anchor="ctr">
            <a:normAutofit/>
          </a:bodyPr>
          <a:lstStyle/>
          <a:p>
            <a:pPr>
              <a:spcAft>
                <a:spcPts val="600"/>
              </a:spcAft>
            </a:pPr>
            <a:fld id="{AC82685A-BD3A-4230-8D85-804689F67293}" type="slidenum">
              <a:rPr lang="en-GB" smtClean="0"/>
              <a:pPr>
                <a:spcAft>
                  <a:spcPts val="600"/>
                </a:spcAft>
              </a:pPr>
              <a:t>15</a:t>
            </a:fld>
            <a:endParaRPr lang="en-GB"/>
          </a:p>
        </p:txBody>
      </p:sp>
    </p:spTree>
    <p:extLst>
      <p:ext uri="{BB962C8B-B14F-4D97-AF65-F5344CB8AC3E}">
        <p14:creationId xmlns:p14="http://schemas.microsoft.com/office/powerpoint/2010/main" val="1575101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769C4-3B2F-4518-ADA6-E10D6C1BB2E4}"/>
              </a:ext>
            </a:extLst>
          </p:cNvPr>
          <p:cNvSpPr>
            <a:spLocks noGrp="1"/>
          </p:cNvSpPr>
          <p:nvPr>
            <p:ph type="title"/>
          </p:nvPr>
        </p:nvSpPr>
        <p:spPr>
          <a:xfrm>
            <a:off x="457200" y="274638"/>
            <a:ext cx="8229600" cy="681326"/>
          </a:xfrm>
        </p:spPr>
        <p:txBody>
          <a:bodyPr>
            <a:normAutofit fontScale="90000"/>
          </a:bodyPr>
          <a:lstStyle/>
          <a:p>
            <a:endParaRPr lang="en-GB" dirty="0"/>
          </a:p>
        </p:txBody>
      </p:sp>
      <p:sp>
        <p:nvSpPr>
          <p:cNvPr id="4" name="Slide Number Placeholder 3">
            <a:extLst>
              <a:ext uri="{FF2B5EF4-FFF2-40B4-BE49-F238E27FC236}">
                <a16:creationId xmlns:a16="http://schemas.microsoft.com/office/drawing/2014/main" id="{F3F51164-1B5D-4F68-867D-AB89E8A9E259}"/>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6" name="Content Placeholder 5">
            <a:extLst>
              <a:ext uri="{FF2B5EF4-FFF2-40B4-BE49-F238E27FC236}">
                <a16:creationId xmlns:a16="http://schemas.microsoft.com/office/drawing/2014/main" id="{DBB54FCF-02A4-4009-86EB-4C0DF80A35F2}"/>
              </a:ext>
            </a:extLst>
          </p:cNvPr>
          <p:cNvSpPr>
            <a:spLocks noGrp="1"/>
          </p:cNvSpPr>
          <p:nvPr>
            <p:ph idx="1"/>
          </p:nvPr>
        </p:nvSpPr>
        <p:spPr>
          <a:xfrm>
            <a:off x="457200" y="1046749"/>
            <a:ext cx="8229600" cy="4470484"/>
          </a:xfrm>
        </p:spPr>
        <p:txBody>
          <a:bodyPr vert="horz" lIns="91440" tIns="45720" rIns="91440" bIns="45720" rtlCol="0" anchor="t">
            <a:normAutofit/>
          </a:bodyPr>
          <a:lstStyle/>
          <a:p>
            <a:r>
              <a:rPr lang="en-GB" dirty="0">
                <a:ea typeface="+mn-lt"/>
                <a:cs typeface="+mn-lt"/>
              </a:rPr>
              <a:t>Sir Bernard told his correspondent, who had lost a friend in the disaster: </a:t>
            </a:r>
            <a:r>
              <a:rPr lang="en-GB" b="1" i="1" dirty="0">
                <a:ea typeface="+mn-lt"/>
                <a:cs typeface="+mn-lt"/>
              </a:rPr>
              <a:t>“Liverpool should shut up about Hillsborough.”</a:t>
            </a:r>
            <a:endParaRPr lang="en-US" i="1">
              <a:ea typeface="+mn-lt"/>
              <a:cs typeface="+mn-lt"/>
            </a:endParaRPr>
          </a:p>
          <a:p>
            <a:r>
              <a:rPr lang="en-GB" dirty="0">
                <a:ea typeface="+mn-lt"/>
                <a:cs typeface="+mn-lt"/>
              </a:rPr>
              <a:t>Lord Justice Stuart-Smith who meet </a:t>
            </a:r>
            <a:r>
              <a:rPr lang="en-GB">
                <a:ea typeface="+mn-lt"/>
                <a:cs typeface="+mn-lt"/>
              </a:rPr>
              <a:t>bereaved relatives jokingly stated whether "</a:t>
            </a:r>
            <a:r>
              <a:rPr lang="en-GB" b="1" i="1" dirty="0">
                <a:ea typeface="+mn-lt"/>
                <a:cs typeface="+mn-lt"/>
              </a:rPr>
              <a:t>some families were going to turn up </a:t>
            </a:r>
            <a:r>
              <a:rPr lang="en-GB" b="1" i="1">
                <a:ea typeface="+mn-lt"/>
                <a:cs typeface="+mn-lt"/>
              </a:rPr>
              <a:t>late, like Liverpool fans</a:t>
            </a:r>
            <a:r>
              <a:rPr lang="en-GB" b="1" i="1" dirty="0">
                <a:ea typeface="+mn-lt"/>
                <a:cs typeface="+mn-lt"/>
              </a:rPr>
              <a:t>”</a:t>
            </a:r>
            <a:endParaRPr lang="en-US" b="1" i="1">
              <a:ea typeface="+mn-lt"/>
              <a:cs typeface="+mn-lt"/>
            </a:endParaRPr>
          </a:p>
          <a:p>
            <a:endParaRPr lang="en-GB" dirty="0"/>
          </a:p>
        </p:txBody>
      </p:sp>
    </p:spTree>
    <p:extLst>
      <p:ext uri="{BB962C8B-B14F-4D97-AF65-F5344CB8AC3E}">
        <p14:creationId xmlns:p14="http://schemas.microsoft.com/office/powerpoint/2010/main" val="4190576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9404-28A2-4E71-B679-D5191896A73F}"/>
              </a:ext>
            </a:extLst>
          </p:cNvPr>
          <p:cNvSpPr>
            <a:spLocks noGrp="1"/>
          </p:cNvSpPr>
          <p:nvPr>
            <p:ph type="title"/>
          </p:nvPr>
        </p:nvSpPr>
        <p:spPr>
          <a:xfrm>
            <a:off x="457200" y="274638"/>
            <a:ext cx="8229600" cy="136423"/>
          </a:xfrm>
        </p:spPr>
        <p:txBody>
          <a:bodyPr>
            <a:normAutofit fontScale="90000"/>
          </a:bodyPr>
          <a:lstStyle/>
          <a:p>
            <a:endParaRPr lang="en-GB" sz="800" dirty="0"/>
          </a:p>
        </p:txBody>
      </p:sp>
      <p:sp>
        <p:nvSpPr>
          <p:cNvPr id="3" name="Content Placeholder 2">
            <a:extLst>
              <a:ext uri="{FF2B5EF4-FFF2-40B4-BE49-F238E27FC236}">
                <a16:creationId xmlns:a16="http://schemas.microsoft.com/office/drawing/2014/main" id="{2A30D1A8-FA52-4091-BC78-27AD283959F5}"/>
              </a:ext>
            </a:extLst>
          </p:cNvPr>
          <p:cNvSpPr>
            <a:spLocks noGrp="1"/>
          </p:cNvSpPr>
          <p:nvPr>
            <p:ph idx="1"/>
          </p:nvPr>
        </p:nvSpPr>
        <p:spPr>
          <a:xfrm>
            <a:off x="457200" y="478172"/>
            <a:ext cx="8229600" cy="5039061"/>
          </a:xfrm>
        </p:spPr>
        <p:txBody>
          <a:bodyPr>
            <a:normAutofit fontScale="92500" lnSpcReduction="10000"/>
          </a:bodyPr>
          <a:lstStyle/>
          <a:p>
            <a:r>
              <a:rPr lang="en-GB" dirty="0"/>
              <a:t>The Police and Criminal Evidence Act 1984 (PACE) was introduced as a response to a growing perception that the public had lost all confidence in the English criminal justice system. This was largely due to the media response to a “</a:t>
            </a:r>
            <a:r>
              <a:rPr lang="en-GB" i="1" dirty="0"/>
              <a:t>group of sensational cases</a:t>
            </a:r>
            <a:r>
              <a:rPr lang="en-GB" dirty="0"/>
              <a:t>” which not only highlighted unacceptable police behaviour but additionally “</a:t>
            </a:r>
            <a:r>
              <a:rPr lang="en-GB" i="1" dirty="0"/>
              <a:t>revealed the existence of serious miscarriages of justice in criminal, principally terrorist, trials that took place during the 1970s</a:t>
            </a:r>
            <a:r>
              <a:rPr lang="en-GB" dirty="0"/>
              <a:t>”</a:t>
            </a:r>
          </a:p>
        </p:txBody>
      </p:sp>
      <p:sp>
        <p:nvSpPr>
          <p:cNvPr id="4" name="Slide Number Placeholder 3">
            <a:extLst>
              <a:ext uri="{FF2B5EF4-FFF2-40B4-BE49-F238E27FC236}">
                <a16:creationId xmlns:a16="http://schemas.microsoft.com/office/drawing/2014/main" id="{972CD9DC-2665-45AC-959C-BC57F6CA4BD7}"/>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775970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346C5-4FEE-44C9-A819-B644ADA273F0}"/>
              </a:ext>
            </a:extLst>
          </p:cNvPr>
          <p:cNvSpPr>
            <a:spLocks noGrp="1"/>
          </p:cNvSpPr>
          <p:nvPr>
            <p:ph type="title"/>
          </p:nvPr>
        </p:nvSpPr>
        <p:spPr>
          <a:xfrm>
            <a:off x="457200" y="274638"/>
            <a:ext cx="8229600" cy="608589"/>
          </a:xfrm>
        </p:spPr>
        <p:txBody>
          <a:bodyPr>
            <a:normAutofit fontScale="90000"/>
          </a:bodyPr>
          <a:lstStyle/>
          <a:p>
            <a:r>
              <a:rPr lang="en-GB" sz="3600" dirty="0"/>
              <a:t>Brixton Riots</a:t>
            </a:r>
          </a:p>
        </p:txBody>
      </p:sp>
      <p:sp>
        <p:nvSpPr>
          <p:cNvPr id="3" name="Content Placeholder 2">
            <a:extLst>
              <a:ext uri="{FF2B5EF4-FFF2-40B4-BE49-F238E27FC236}">
                <a16:creationId xmlns:a16="http://schemas.microsoft.com/office/drawing/2014/main" id="{CEDC4CF5-ED1A-4421-A686-CF081EFEC23E}"/>
              </a:ext>
            </a:extLst>
          </p:cNvPr>
          <p:cNvSpPr>
            <a:spLocks noGrp="1"/>
          </p:cNvSpPr>
          <p:nvPr>
            <p:ph idx="1"/>
          </p:nvPr>
        </p:nvSpPr>
        <p:spPr>
          <a:xfrm>
            <a:off x="457200" y="883227"/>
            <a:ext cx="8229600" cy="4634006"/>
          </a:xfrm>
        </p:spPr>
        <p:txBody>
          <a:bodyPr>
            <a:normAutofit/>
          </a:bodyPr>
          <a:lstStyle/>
          <a:p>
            <a:r>
              <a:rPr lang="en-GB" dirty="0"/>
              <a:t>Late 1970s/ early1980s use of </a:t>
            </a:r>
            <a:r>
              <a:rPr lang="en-GB" b="1" dirty="0"/>
              <a:t>‘sus’ law</a:t>
            </a:r>
            <a:r>
              <a:rPr lang="en-GB" dirty="0"/>
              <a:t>.</a:t>
            </a:r>
          </a:p>
          <a:p>
            <a:r>
              <a:rPr lang="en-GB" dirty="0"/>
              <a:t>Enabled police to stop &amp; search public even if there was no hard evidence that a crime had been committed.</a:t>
            </a:r>
          </a:p>
          <a:p>
            <a:r>
              <a:rPr lang="en-GB" dirty="0"/>
              <a:t>Brixton 1981 before the riot, police launched </a:t>
            </a:r>
            <a:r>
              <a:rPr lang="en-GB" b="1" dirty="0"/>
              <a:t>OP Swamp </a:t>
            </a:r>
            <a:r>
              <a:rPr lang="en-GB" dirty="0"/>
              <a:t>– cut crime by “Swamping” the area with police by arresting thousands of people.</a:t>
            </a:r>
          </a:p>
        </p:txBody>
      </p:sp>
      <p:sp>
        <p:nvSpPr>
          <p:cNvPr id="4" name="Slide Number Placeholder 3">
            <a:extLst>
              <a:ext uri="{FF2B5EF4-FFF2-40B4-BE49-F238E27FC236}">
                <a16:creationId xmlns:a16="http://schemas.microsoft.com/office/drawing/2014/main" id="{C65D7DE4-220C-48B4-9F8E-1B9EFB5911AC}"/>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1306285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247BB-5B5B-471E-A581-AF349420FC66}"/>
              </a:ext>
            </a:extLst>
          </p:cNvPr>
          <p:cNvSpPr>
            <a:spLocks noGrp="1"/>
          </p:cNvSpPr>
          <p:nvPr>
            <p:ph type="title"/>
          </p:nvPr>
        </p:nvSpPr>
        <p:spPr>
          <a:xfrm>
            <a:off x="457200" y="274638"/>
            <a:ext cx="8229600" cy="369598"/>
          </a:xfrm>
          <a:prstGeom prst="rect">
            <a:avLst/>
          </a:prstGeom>
        </p:spPr>
        <p:txBody>
          <a:bodyPr anchor="ctr">
            <a:normAutofit fontScale="90000"/>
          </a:bodyPr>
          <a:lstStyle/>
          <a:p>
            <a:r>
              <a:rPr lang="en-GB" sz="2400" dirty="0"/>
              <a:t>Brixton Riots 1981</a:t>
            </a:r>
          </a:p>
        </p:txBody>
      </p:sp>
      <p:sp>
        <p:nvSpPr>
          <p:cNvPr id="3" name="Content Placeholder 2">
            <a:extLst>
              <a:ext uri="{FF2B5EF4-FFF2-40B4-BE49-F238E27FC236}">
                <a16:creationId xmlns:a16="http://schemas.microsoft.com/office/drawing/2014/main" id="{0028916A-51D0-4FE9-A115-3E5EFE192FBC}"/>
              </a:ext>
            </a:extLst>
          </p:cNvPr>
          <p:cNvSpPr>
            <a:spLocks noGrp="1"/>
          </p:cNvSpPr>
          <p:nvPr>
            <p:ph sz="half" idx="1"/>
          </p:nvPr>
        </p:nvSpPr>
        <p:spPr>
          <a:xfrm>
            <a:off x="457200" y="644236"/>
            <a:ext cx="4530436" cy="5028132"/>
          </a:xfrm>
          <a:prstGeom prst="rect">
            <a:avLst/>
          </a:prstGeom>
        </p:spPr>
        <p:txBody>
          <a:bodyPr>
            <a:normAutofit/>
          </a:bodyPr>
          <a:lstStyle/>
          <a:p>
            <a:pPr fontAlgn="base">
              <a:lnSpc>
                <a:spcPct val="90000"/>
              </a:lnSpc>
            </a:pPr>
            <a:r>
              <a:rPr lang="en-GB" sz="2400" dirty="0"/>
              <a:t>Op Swamp - 950 people stopped and searched over five days </a:t>
            </a:r>
          </a:p>
          <a:p>
            <a:pPr fontAlgn="base">
              <a:lnSpc>
                <a:spcPct val="90000"/>
              </a:lnSpc>
            </a:pPr>
            <a:r>
              <a:rPr lang="en-GB" sz="2400" dirty="0"/>
              <a:t>Local black man was stabbed and not received correct medical attention having been taken to custody</a:t>
            </a:r>
          </a:p>
          <a:p>
            <a:pPr fontAlgn="base">
              <a:lnSpc>
                <a:spcPct val="90000"/>
              </a:lnSpc>
            </a:pPr>
            <a:r>
              <a:rPr lang="en-GB" sz="2400" dirty="0"/>
              <a:t>Sparked the 5,000-strong riot</a:t>
            </a:r>
          </a:p>
          <a:p>
            <a:pPr fontAlgn="base">
              <a:lnSpc>
                <a:spcPct val="90000"/>
              </a:lnSpc>
            </a:pPr>
            <a:r>
              <a:rPr lang="en-GB" sz="2400" dirty="0"/>
              <a:t>279 police and 45 members of the public were injured</a:t>
            </a:r>
          </a:p>
          <a:p>
            <a:pPr fontAlgn="base">
              <a:lnSpc>
                <a:spcPct val="90000"/>
              </a:lnSpc>
            </a:pPr>
            <a:r>
              <a:rPr lang="en-GB" sz="2400" dirty="0"/>
              <a:t>Hundreds of buildings were burned, petrol bombs were hurled at police and shops were looted </a:t>
            </a:r>
          </a:p>
          <a:p>
            <a:pPr>
              <a:lnSpc>
                <a:spcPct val="90000"/>
              </a:lnSpc>
            </a:pPr>
            <a:endParaRPr lang="en-GB" sz="1800" dirty="0"/>
          </a:p>
          <a:p>
            <a:pPr>
              <a:lnSpc>
                <a:spcPct val="90000"/>
              </a:lnSpc>
            </a:pPr>
            <a:endParaRPr lang="en-GB" sz="1800" dirty="0"/>
          </a:p>
        </p:txBody>
      </p:sp>
      <p:pic>
        <p:nvPicPr>
          <p:cNvPr id="1026" name="Picture 2">
            <a:extLst>
              <a:ext uri="{FF2B5EF4-FFF2-40B4-BE49-F238E27FC236}">
                <a16:creationId xmlns:a16="http://schemas.microsoft.com/office/drawing/2014/main" id="{CD16E03F-7EC1-4946-947F-1CB84B6B2CD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543" r="14070" b="2"/>
          <a:stretch/>
        </p:blipFill>
        <p:spPr bwMode="auto">
          <a:xfrm>
            <a:off x="5507328" y="758536"/>
            <a:ext cx="3179472" cy="3803073"/>
          </a:xfrm>
          <a:prstGeom prst="rect">
            <a:avLst/>
          </a:prstGeom>
          <a:solidFill>
            <a:srgbClr val="FFFFFF"/>
          </a:solidFill>
        </p:spPr>
      </p:pic>
      <p:sp>
        <p:nvSpPr>
          <p:cNvPr id="4" name="Slide Number Placeholder 3">
            <a:extLst>
              <a:ext uri="{FF2B5EF4-FFF2-40B4-BE49-F238E27FC236}">
                <a16:creationId xmlns:a16="http://schemas.microsoft.com/office/drawing/2014/main" id="{9E6B4784-5EF1-4DE2-8111-DD47D439A16E}"/>
              </a:ext>
            </a:extLst>
          </p:cNvPr>
          <p:cNvSpPr>
            <a:spLocks noGrp="1"/>
          </p:cNvSpPr>
          <p:nvPr>
            <p:ph type="sldNum" sz="quarter" idx="12"/>
          </p:nvPr>
        </p:nvSpPr>
        <p:spPr>
          <a:xfrm>
            <a:off x="7956376" y="6380972"/>
            <a:ext cx="730424" cy="340503"/>
          </a:xfrm>
          <a:prstGeom prst="rect">
            <a:avLst/>
          </a:prstGeom>
        </p:spPr>
        <p:txBody>
          <a:bodyPr anchor="ctr">
            <a:normAutofit/>
          </a:bodyPr>
          <a:lstStyle/>
          <a:p>
            <a:pPr>
              <a:spcAft>
                <a:spcPts val="600"/>
              </a:spcAft>
            </a:pPr>
            <a:fld id="{AC82685A-BD3A-4230-8D85-804689F67293}" type="slidenum">
              <a:rPr lang="en-GB" smtClean="0"/>
              <a:pPr>
                <a:spcAft>
                  <a:spcPts val="600"/>
                </a:spcAft>
              </a:pPr>
              <a:t>19</a:t>
            </a:fld>
            <a:endParaRPr lang="en-GB"/>
          </a:p>
        </p:txBody>
      </p:sp>
    </p:spTree>
    <p:extLst>
      <p:ext uri="{BB962C8B-B14F-4D97-AF65-F5344CB8AC3E}">
        <p14:creationId xmlns:p14="http://schemas.microsoft.com/office/powerpoint/2010/main" val="3941549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D1CC-0E25-48A3-8895-8AC872246CB9}"/>
              </a:ext>
            </a:extLst>
          </p:cNvPr>
          <p:cNvSpPr>
            <a:spLocks noGrp="1"/>
          </p:cNvSpPr>
          <p:nvPr>
            <p:ph type="title"/>
          </p:nvPr>
        </p:nvSpPr>
        <p:spPr>
          <a:xfrm>
            <a:off x="457200" y="274638"/>
            <a:ext cx="8229600" cy="650153"/>
          </a:xfrm>
        </p:spPr>
        <p:txBody>
          <a:bodyPr>
            <a:normAutofit fontScale="90000"/>
          </a:bodyPr>
          <a:lstStyle/>
          <a:p>
            <a:r>
              <a:rPr lang="en-GB" dirty="0"/>
              <a:t>Relationships </a:t>
            </a:r>
          </a:p>
        </p:txBody>
      </p:sp>
      <p:sp>
        <p:nvSpPr>
          <p:cNvPr id="3" name="Content Placeholder 2">
            <a:extLst>
              <a:ext uri="{FF2B5EF4-FFF2-40B4-BE49-F238E27FC236}">
                <a16:creationId xmlns:a16="http://schemas.microsoft.com/office/drawing/2014/main" id="{8FD3BEBC-64C1-42AE-A768-9D11AB9642F9}"/>
              </a:ext>
            </a:extLst>
          </p:cNvPr>
          <p:cNvSpPr>
            <a:spLocks noGrp="1"/>
          </p:cNvSpPr>
          <p:nvPr>
            <p:ph idx="1"/>
          </p:nvPr>
        </p:nvSpPr>
        <p:spPr>
          <a:xfrm>
            <a:off x="457200" y="1101436"/>
            <a:ext cx="8229600" cy="4415797"/>
          </a:xfrm>
        </p:spPr>
        <p:txBody>
          <a:bodyPr>
            <a:normAutofit fontScale="85000" lnSpcReduction="10000"/>
          </a:bodyPr>
          <a:lstStyle/>
          <a:p>
            <a:r>
              <a:rPr lang="en-GB" dirty="0"/>
              <a:t>Brixton seen as the final straw in a relationship between the police and black communities</a:t>
            </a:r>
          </a:p>
          <a:p>
            <a:r>
              <a:rPr lang="en-GB" dirty="0"/>
              <a:t>Brixton was like ‘a pressure cooker waiting to explode’</a:t>
            </a:r>
          </a:p>
          <a:p>
            <a:r>
              <a:rPr lang="en-GB" dirty="0"/>
              <a:t>Run resentment and a deep distrust with the police</a:t>
            </a:r>
          </a:p>
          <a:p>
            <a:r>
              <a:rPr lang="en-GB" dirty="0"/>
              <a:t>Police officer stated the campaign of harassment against the black community and act of “torture“</a:t>
            </a:r>
          </a:p>
          <a:p>
            <a:r>
              <a:rPr lang="en-GB" dirty="0"/>
              <a:t>We (police) do not 'serve’ the community</a:t>
            </a:r>
          </a:p>
        </p:txBody>
      </p:sp>
      <p:sp>
        <p:nvSpPr>
          <p:cNvPr id="4" name="Slide Number Placeholder 3">
            <a:extLst>
              <a:ext uri="{FF2B5EF4-FFF2-40B4-BE49-F238E27FC236}">
                <a16:creationId xmlns:a16="http://schemas.microsoft.com/office/drawing/2014/main" id="{43A22CC2-B561-4A42-AECD-5AA075278E7E}"/>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966630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F93F9-805B-44D9-BE83-8349AAF6C072}"/>
              </a:ext>
            </a:extLst>
          </p:cNvPr>
          <p:cNvSpPr>
            <a:spLocks noGrp="1"/>
          </p:cNvSpPr>
          <p:nvPr>
            <p:ph type="title"/>
          </p:nvPr>
        </p:nvSpPr>
        <p:spPr>
          <a:xfrm>
            <a:off x="457200" y="274638"/>
            <a:ext cx="8229600" cy="546244"/>
          </a:xfrm>
        </p:spPr>
        <p:txBody>
          <a:bodyPr>
            <a:normAutofit/>
          </a:bodyPr>
          <a:lstStyle/>
          <a:p>
            <a:r>
              <a:rPr lang="en-GB" sz="2400" dirty="0"/>
              <a:t>Relationships</a:t>
            </a:r>
          </a:p>
        </p:txBody>
      </p:sp>
      <p:sp>
        <p:nvSpPr>
          <p:cNvPr id="3" name="Content Placeholder 2">
            <a:extLst>
              <a:ext uri="{FF2B5EF4-FFF2-40B4-BE49-F238E27FC236}">
                <a16:creationId xmlns:a16="http://schemas.microsoft.com/office/drawing/2014/main" id="{81667780-292E-406A-A0BC-E6243AD935BB}"/>
              </a:ext>
            </a:extLst>
          </p:cNvPr>
          <p:cNvSpPr>
            <a:spLocks noGrp="1"/>
          </p:cNvSpPr>
          <p:nvPr>
            <p:ph idx="1"/>
          </p:nvPr>
        </p:nvSpPr>
        <p:spPr>
          <a:xfrm>
            <a:off x="457200" y="935182"/>
            <a:ext cx="8229600" cy="4582051"/>
          </a:xfrm>
        </p:spPr>
        <p:txBody>
          <a:bodyPr>
            <a:normAutofit fontScale="92500" lnSpcReduction="10000"/>
          </a:bodyPr>
          <a:lstStyle/>
          <a:p>
            <a:pPr fontAlgn="base"/>
            <a:r>
              <a:rPr lang="en-GB" dirty="0"/>
              <a:t>Police went totally overboard but community made their point</a:t>
            </a:r>
          </a:p>
          <a:p>
            <a:pPr fontAlgn="base"/>
            <a:r>
              <a:rPr lang="en-GB" dirty="0"/>
              <a:t>Young black men in Brixton were routinely fitted up, beaten up, tortured and worse.</a:t>
            </a:r>
          </a:p>
          <a:p>
            <a:pPr fontAlgn="base"/>
            <a:r>
              <a:rPr lang="en-GB" i="1" dirty="0"/>
              <a:t>"I was turned from a pretty decent 18-year-old into a violent, racist thug.“</a:t>
            </a:r>
          </a:p>
          <a:p>
            <a:pPr fontAlgn="base"/>
            <a:r>
              <a:rPr lang="en-GB" dirty="0"/>
              <a:t>Report by Lord Scarman (1981) concluded riots ‘essentially an outburst of anger and resentment by young black people against the police’.</a:t>
            </a:r>
            <a:endParaRPr lang="en-GB" i="1" dirty="0"/>
          </a:p>
          <a:p>
            <a:pPr fontAlgn="base"/>
            <a:endParaRPr lang="en-GB" dirty="0"/>
          </a:p>
          <a:p>
            <a:endParaRPr lang="en-GB" dirty="0"/>
          </a:p>
        </p:txBody>
      </p:sp>
      <p:sp>
        <p:nvSpPr>
          <p:cNvPr id="4" name="Slide Number Placeholder 3">
            <a:extLst>
              <a:ext uri="{FF2B5EF4-FFF2-40B4-BE49-F238E27FC236}">
                <a16:creationId xmlns:a16="http://schemas.microsoft.com/office/drawing/2014/main" id="{1ABA4FE5-2D8F-4323-B82D-283C125D119F}"/>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34152662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E0FC4-F887-47A3-B935-97FD2EF111C1}"/>
              </a:ext>
            </a:extLst>
          </p:cNvPr>
          <p:cNvSpPr>
            <a:spLocks noGrp="1"/>
          </p:cNvSpPr>
          <p:nvPr>
            <p:ph type="title"/>
          </p:nvPr>
        </p:nvSpPr>
        <p:spPr>
          <a:xfrm>
            <a:off x="457200" y="274637"/>
            <a:ext cx="8229600" cy="1294390"/>
          </a:xfrm>
        </p:spPr>
        <p:txBody>
          <a:bodyPr>
            <a:normAutofit fontScale="90000"/>
          </a:bodyPr>
          <a:lstStyle/>
          <a:p>
            <a:r>
              <a:rPr lang="en-GB" sz="4000" dirty="0"/>
              <a:t>Institutional Racism</a:t>
            </a:r>
            <a:br>
              <a:rPr lang="en-GB" sz="2400" dirty="0"/>
            </a:br>
            <a:r>
              <a:rPr lang="en-GB" sz="2400" dirty="0"/>
              <a:t>Mark Duggan 2011</a:t>
            </a:r>
            <a:br>
              <a:rPr lang="en-GB" sz="2400" dirty="0"/>
            </a:br>
            <a:r>
              <a:rPr lang="en-GB" sz="2400" dirty="0"/>
              <a:t>Stephen Lawrence 1993</a:t>
            </a:r>
          </a:p>
        </p:txBody>
      </p:sp>
      <p:pic>
        <p:nvPicPr>
          <p:cNvPr id="5" name="Content Placeholder 4">
            <a:extLst>
              <a:ext uri="{FF2B5EF4-FFF2-40B4-BE49-F238E27FC236}">
                <a16:creationId xmlns:a16="http://schemas.microsoft.com/office/drawing/2014/main" id="{5A4AB80C-B077-40F1-B260-ECC38894D11F}"/>
              </a:ext>
            </a:extLst>
          </p:cNvPr>
          <p:cNvPicPr>
            <a:picLocks noGrp="1" noChangeAspect="1"/>
          </p:cNvPicPr>
          <p:nvPr>
            <p:ph idx="1"/>
          </p:nvPr>
        </p:nvPicPr>
        <p:blipFill>
          <a:blip r:embed="rId3"/>
          <a:stretch>
            <a:fillRect/>
          </a:stretch>
        </p:blipFill>
        <p:spPr>
          <a:xfrm>
            <a:off x="5037975" y="1756065"/>
            <a:ext cx="3802715" cy="2036618"/>
          </a:xfrm>
          <a:prstGeom prst="rect">
            <a:avLst/>
          </a:prstGeom>
        </p:spPr>
      </p:pic>
      <p:sp>
        <p:nvSpPr>
          <p:cNvPr id="4" name="Slide Number Placeholder 3">
            <a:extLst>
              <a:ext uri="{FF2B5EF4-FFF2-40B4-BE49-F238E27FC236}">
                <a16:creationId xmlns:a16="http://schemas.microsoft.com/office/drawing/2014/main" id="{245A75B2-D651-4161-AF85-8EF9A1A03232}"/>
              </a:ext>
            </a:extLst>
          </p:cNvPr>
          <p:cNvSpPr>
            <a:spLocks noGrp="1"/>
          </p:cNvSpPr>
          <p:nvPr>
            <p:ph type="sldNum" sz="quarter" idx="12"/>
          </p:nvPr>
        </p:nvSpPr>
        <p:spPr/>
        <p:txBody>
          <a:bodyPr/>
          <a:lstStyle/>
          <a:p>
            <a:fld id="{AC82685A-BD3A-4230-8D85-804689F67293}" type="slidenum">
              <a:rPr lang="en-GB" smtClean="0"/>
              <a:t>22</a:t>
            </a:fld>
            <a:endParaRPr lang="en-GB"/>
          </a:p>
        </p:txBody>
      </p:sp>
      <p:pic>
        <p:nvPicPr>
          <p:cNvPr id="7" name="Picture 6">
            <a:extLst>
              <a:ext uri="{FF2B5EF4-FFF2-40B4-BE49-F238E27FC236}">
                <a16:creationId xmlns:a16="http://schemas.microsoft.com/office/drawing/2014/main" id="{4C0ADFD1-2A21-41CF-8486-9ECA364B0082}"/>
              </a:ext>
            </a:extLst>
          </p:cNvPr>
          <p:cNvPicPr>
            <a:picLocks noChangeAspect="1"/>
          </p:cNvPicPr>
          <p:nvPr/>
        </p:nvPicPr>
        <p:blipFill>
          <a:blip r:embed="rId4"/>
          <a:stretch>
            <a:fillRect/>
          </a:stretch>
        </p:blipFill>
        <p:spPr>
          <a:xfrm>
            <a:off x="1184564" y="3248043"/>
            <a:ext cx="3688772" cy="2215164"/>
          </a:xfrm>
          <a:prstGeom prst="rect">
            <a:avLst/>
          </a:prstGeom>
        </p:spPr>
      </p:pic>
    </p:spTree>
    <p:extLst>
      <p:ext uri="{BB962C8B-B14F-4D97-AF65-F5344CB8AC3E}">
        <p14:creationId xmlns:p14="http://schemas.microsoft.com/office/powerpoint/2010/main" val="2519338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C8D41-01EE-4611-AA59-8399F924A8D4}"/>
              </a:ext>
            </a:extLst>
          </p:cNvPr>
          <p:cNvSpPr>
            <a:spLocks noGrp="1"/>
          </p:cNvSpPr>
          <p:nvPr>
            <p:ph type="title"/>
          </p:nvPr>
        </p:nvSpPr>
        <p:spPr>
          <a:xfrm>
            <a:off x="457200" y="274638"/>
            <a:ext cx="8229600" cy="722889"/>
          </a:xfrm>
        </p:spPr>
        <p:txBody>
          <a:bodyPr>
            <a:normAutofit fontScale="90000"/>
          </a:bodyPr>
          <a:lstStyle/>
          <a:p>
            <a:r>
              <a:rPr lang="en-GB" dirty="0"/>
              <a:t>Stephen Lawrence</a:t>
            </a:r>
          </a:p>
        </p:txBody>
      </p:sp>
      <p:sp>
        <p:nvSpPr>
          <p:cNvPr id="3" name="Content Placeholder 2">
            <a:extLst>
              <a:ext uri="{FF2B5EF4-FFF2-40B4-BE49-F238E27FC236}">
                <a16:creationId xmlns:a16="http://schemas.microsoft.com/office/drawing/2014/main" id="{46024348-A468-439D-8718-68C6E809D873}"/>
              </a:ext>
            </a:extLst>
          </p:cNvPr>
          <p:cNvSpPr>
            <a:spLocks noGrp="1"/>
          </p:cNvSpPr>
          <p:nvPr>
            <p:ph idx="1"/>
          </p:nvPr>
        </p:nvSpPr>
        <p:spPr>
          <a:xfrm>
            <a:off x="457200" y="1070264"/>
            <a:ext cx="8229600" cy="4446969"/>
          </a:xfrm>
        </p:spPr>
        <p:txBody>
          <a:bodyPr>
            <a:normAutofit/>
          </a:bodyPr>
          <a:lstStyle/>
          <a:p>
            <a:r>
              <a:rPr lang="en-GB" sz="2300" dirty="0"/>
              <a:t>April 22 1993 stabbed wating for a bus</a:t>
            </a:r>
          </a:p>
          <a:p>
            <a:r>
              <a:rPr lang="en-GB" sz="2300" dirty="0"/>
              <a:t>Was a racist attack obvious from the start</a:t>
            </a:r>
          </a:p>
          <a:p>
            <a:r>
              <a:rPr lang="en-GB" sz="2300" dirty="0"/>
              <a:t>Metropolitan police officer formed the view that this was a drug-related killing</a:t>
            </a:r>
          </a:p>
          <a:p>
            <a:r>
              <a:rPr lang="en-GB" sz="2300" dirty="0"/>
              <a:t>Suspicion that the investigation had been hampered – relationship between a detective and Norris’ father</a:t>
            </a:r>
          </a:p>
          <a:p>
            <a:r>
              <a:rPr lang="en-GB" sz="2300" dirty="0"/>
              <a:t>Daily Mail – ‘Murderers sue us if we are wrong’</a:t>
            </a:r>
          </a:p>
          <a:p>
            <a:r>
              <a:rPr lang="en-GB" sz="2300" dirty="0"/>
              <a:t>Macpherson Enquiry</a:t>
            </a:r>
          </a:p>
          <a:p>
            <a:pPr lvl="1"/>
            <a:r>
              <a:rPr lang="en-GB" sz="2300" dirty="0"/>
              <a:t>Made 70 recommendations of which 67 of them had produced specific changes in practice/ law within two years of the report’s publication</a:t>
            </a:r>
          </a:p>
          <a:p>
            <a:endParaRPr lang="en-GB" dirty="0"/>
          </a:p>
        </p:txBody>
      </p:sp>
      <p:sp>
        <p:nvSpPr>
          <p:cNvPr id="4" name="Slide Number Placeholder 3">
            <a:extLst>
              <a:ext uri="{FF2B5EF4-FFF2-40B4-BE49-F238E27FC236}">
                <a16:creationId xmlns:a16="http://schemas.microsoft.com/office/drawing/2014/main" id="{989B2025-4550-49D3-BB55-CF833E7BE3F2}"/>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2579266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4F97B-70B6-4309-83E5-E50B09F4BF4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26CC56F-6DA5-4840-8EBC-2A702950DDE8}"/>
              </a:ext>
            </a:extLst>
          </p:cNvPr>
          <p:cNvSpPr>
            <a:spLocks noGrp="1"/>
          </p:cNvSpPr>
          <p:nvPr>
            <p:ph idx="1"/>
          </p:nvPr>
        </p:nvSpPr>
        <p:spPr/>
        <p:txBody>
          <a:bodyPr/>
          <a:lstStyle/>
          <a:p>
            <a:pPr fontAlgn="base"/>
            <a:r>
              <a:rPr lang="en-GB" dirty="0"/>
              <a:t>Three decades on its identified that the Met has improved - but have a way to go.</a:t>
            </a:r>
          </a:p>
          <a:p>
            <a:pPr fontAlgn="base"/>
            <a:r>
              <a:rPr lang="en-GB" dirty="0"/>
              <a:t>"</a:t>
            </a:r>
            <a:r>
              <a:rPr lang="en-GB" i="1" dirty="0"/>
              <a:t>There is much better liaison compared to 30 years ago. But they need to interact even more”.</a:t>
            </a:r>
          </a:p>
          <a:p>
            <a:endParaRPr lang="en-GB" dirty="0"/>
          </a:p>
        </p:txBody>
      </p:sp>
      <p:sp>
        <p:nvSpPr>
          <p:cNvPr id="4" name="Slide Number Placeholder 3">
            <a:extLst>
              <a:ext uri="{FF2B5EF4-FFF2-40B4-BE49-F238E27FC236}">
                <a16:creationId xmlns:a16="http://schemas.microsoft.com/office/drawing/2014/main" id="{8AB06D3E-381E-4D40-96A8-F23DAF2F0460}"/>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11832020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BF45A-B911-47C3-AA09-1393A78E8E19}"/>
              </a:ext>
            </a:extLst>
          </p:cNvPr>
          <p:cNvSpPr>
            <a:spLocks noGrp="1"/>
          </p:cNvSpPr>
          <p:nvPr>
            <p:ph type="title"/>
          </p:nvPr>
        </p:nvSpPr>
        <p:spPr>
          <a:xfrm>
            <a:off x="457200" y="274638"/>
            <a:ext cx="8229600" cy="681326"/>
          </a:xfrm>
        </p:spPr>
        <p:txBody>
          <a:bodyPr>
            <a:noAutofit/>
          </a:bodyPr>
          <a:lstStyle/>
          <a:p>
            <a:r>
              <a:rPr lang="en-GB" sz="2800" dirty="0"/>
              <a:t>Other Examples</a:t>
            </a:r>
          </a:p>
        </p:txBody>
      </p:sp>
      <p:sp>
        <p:nvSpPr>
          <p:cNvPr id="3" name="Content Placeholder 2">
            <a:extLst>
              <a:ext uri="{FF2B5EF4-FFF2-40B4-BE49-F238E27FC236}">
                <a16:creationId xmlns:a16="http://schemas.microsoft.com/office/drawing/2014/main" id="{7AA7DE08-F0CC-4D07-BF5E-68542E14EC04}"/>
              </a:ext>
            </a:extLst>
          </p:cNvPr>
          <p:cNvSpPr>
            <a:spLocks noGrp="1"/>
          </p:cNvSpPr>
          <p:nvPr>
            <p:ph idx="1"/>
          </p:nvPr>
        </p:nvSpPr>
        <p:spPr>
          <a:xfrm>
            <a:off x="457200" y="1402773"/>
            <a:ext cx="8229600" cy="4114460"/>
          </a:xfrm>
        </p:spPr>
        <p:txBody>
          <a:bodyPr/>
          <a:lstStyle/>
          <a:p>
            <a:r>
              <a:rPr lang="en-GB" dirty="0"/>
              <a:t>Ian Tomlinson 2009 police lied about first contact with Ian.</a:t>
            </a:r>
          </a:p>
          <a:p>
            <a:r>
              <a:rPr lang="en-GB" dirty="0"/>
              <a:t>Jean Charles de Menezes killed on tube 2005 by armed police. Shot several times in the back – did police act reasonably?  </a:t>
            </a:r>
          </a:p>
          <a:p>
            <a:endParaRPr lang="en-GB" dirty="0"/>
          </a:p>
        </p:txBody>
      </p:sp>
      <p:sp>
        <p:nvSpPr>
          <p:cNvPr id="4" name="Slide Number Placeholder 3">
            <a:extLst>
              <a:ext uri="{FF2B5EF4-FFF2-40B4-BE49-F238E27FC236}">
                <a16:creationId xmlns:a16="http://schemas.microsoft.com/office/drawing/2014/main" id="{B9DE0315-2F46-46D2-9289-44EFCA7E04E9}"/>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23716263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C42385E-E786-49D5-9202-31CFE620DF4A}"/>
              </a:ext>
            </a:extLst>
          </p:cNvPr>
          <p:cNvSpPr>
            <a:spLocks noGrp="1"/>
          </p:cNvSpPr>
          <p:nvPr>
            <p:ph type="title"/>
          </p:nvPr>
        </p:nvSpPr>
        <p:spPr>
          <a:xfrm>
            <a:off x="489361" y="1257300"/>
            <a:ext cx="2420094" cy="3706586"/>
          </a:xfrm>
        </p:spPr>
        <p:txBody>
          <a:bodyPr anchor="ctr">
            <a:normAutofit/>
          </a:bodyPr>
          <a:lstStyle/>
          <a:p>
            <a:pPr eaLnBrk="1" hangingPunct="1"/>
            <a:r>
              <a:rPr lang="en-GB" altLang="en-US" sz="3300" b="1" dirty="0"/>
              <a:t>Legitimacy and Procedural Justice</a:t>
            </a:r>
          </a:p>
        </p:txBody>
      </p:sp>
      <p:sp>
        <p:nvSpPr>
          <p:cNvPr id="25603" name="Slide Number Placeholder 2">
            <a:extLst>
              <a:ext uri="{FF2B5EF4-FFF2-40B4-BE49-F238E27FC236}">
                <a16:creationId xmlns:a16="http://schemas.microsoft.com/office/drawing/2014/main" id="{824B2B26-A954-4ACD-91DA-4B4CD3189E06}"/>
              </a:ext>
            </a:extLst>
          </p:cNvPr>
          <p:cNvSpPr>
            <a:spLocks noGrp="1"/>
          </p:cNvSpPr>
          <p:nvPr>
            <p:ph type="sldNum" sz="quarter" idx="12"/>
          </p:nvPr>
        </p:nvSpPr>
        <p:spPr bwMode="auto">
          <a:xfrm>
            <a:off x="7896818" y="5388272"/>
            <a:ext cx="512504"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90000"/>
              </a:lnSpc>
              <a:spcBef>
                <a:spcPct val="0"/>
              </a:spcBef>
              <a:spcAft>
                <a:spcPts val="450"/>
              </a:spcAft>
              <a:buClrTx/>
              <a:buSzTx/>
              <a:buNone/>
            </a:pPr>
            <a:fld id="{F31CC65A-AC81-410D-A11F-25068E3EF532}" type="slidenum">
              <a:rPr lang="en-GB" altLang="en-US" sz="1350">
                <a:solidFill>
                  <a:srgbClr val="FFFFFF"/>
                </a:solidFill>
              </a:rPr>
              <a:pPr>
                <a:lnSpc>
                  <a:spcPct val="90000"/>
                </a:lnSpc>
                <a:spcBef>
                  <a:spcPct val="0"/>
                </a:spcBef>
                <a:spcAft>
                  <a:spcPts val="450"/>
                </a:spcAft>
                <a:buClrTx/>
                <a:buSzTx/>
                <a:buNone/>
              </a:pPr>
              <a:t>26</a:t>
            </a:fld>
            <a:endParaRPr lang="en-GB" altLang="en-US" sz="1350">
              <a:solidFill>
                <a:srgbClr val="FFFFFF"/>
              </a:solidFill>
            </a:endParaRPr>
          </a:p>
        </p:txBody>
      </p:sp>
      <p:graphicFrame>
        <p:nvGraphicFramePr>
          <p:cNvPr id="25606" name="Content Placeholder 3">
            <a:extLst>
              <a:ext uri="{FF2B5EF4-FFF2-40B4-BE49-F238E27FC236}">
                <a16:creationId xmlns:a16="http://schemas.microsoft.com/office/drawing/2014/main" id="{45A0CEA7-D334-4CB8-98B5-041AEEF540F0}"/>
              </a:ext>
            </a:extLst>
          </p:cNvPr>
          <p:cNvGraphicFramePr>
            <a:graphicFrameLocks noGrp="1"/>
          </p:cNvGraphicFramePr>
          <p:nvPr>
            <p:ph sz="quarter" idx="1"/>
            <p:extLst>
              <p:ext uri="{D42A27DB-BD31-4B8C-83A1-F6EECF244321}">
                <p14:modId xmlns:p14="http://schemas.microsoft.com/office/powerpoint/2010/main" val="111011209"/>
              </p:ext>
            </p:extLst>
          </p:nvPr>
        </p:nvGraphicFramePr>
        <p:xfrm>
          <a:off x="3345873" y="374073"/>
          <a:ext cx="5313145" cy="4926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6398F-9840-4B2E-81C9-01C908D5CF6A}"/>
              </a:ext>
            </a:extLst>
          </p:cNvPr>
          <p:cNvSpPr>
            <a:spLocks noGrp="1"/>
          </p:cNvSpPr>
          <p:nvPr>
            <p:ph type="title"/>
          </p:nvPr>
        </p:nvSpPr>
        <p:spPr>
          <a:xfrm>
            <a:off x="457200" y="274638"/>
            <a:ext cx="8229600" cy="587807"/>
          </a:xfrm>
        </p:spPr>
        <p:txBody>
          <a:bodyPr>
            <a:normAutofit/>
          </a:bodyPr>
          <a:lstStyle/>
          <a:p>
            <a:r>
              <a:rPr lang="en-GB" altLang="en-US" sz="2800" b="1" dirty="0"/>
              <a:t>Police Legitimacy</a:t>
            </a:r>
            <a:endParaRPr lang="en-GB" sz="2800" dirty="0"/>
          </a:p>
        </p:txBody>
      </p:sp>
      <p:sp>
        <p:nvSpPr>
          <p:cNvPr id="3" name="Content Placeholder 2">
            <a:extLst>
              <a:ext uri="{FF2B5EF4-FFF2-40B4-BE49-F238E27FC236}">
                <a16:creationId xmlns:a16="http://schemas.microsoft.com/office/drawing/2014/main" id="{F5C18F9D-6118-4F4F-9E92-D88DBAA8B4DF}"/>
              </a:ext>
            </a:extLst>
          </p:cNvPr>
          <p:cNvSpPr>
            <a:spLocks noGrp="1"/>
          </p:cNvSpPr>
          <p:nvPr>
            <p:ph idx="1"/>
          </p:nvPr>
        </p:nvSpPr>
        <p:spPr>
          <a:xfrm>
            <a:off x="457200" y="862445"/>
            <a:ext cx="8229600" cy="4654788"/>
          </a:xfrm>
        </p:spPr>
        <p:txBody>
          <a:bodyPr>
            <a:normAutofit fontScale="92500" lnSpcReduction="20000"/>
          </a:bodyPr>
          <a:lstStyle/>
          <a:p>
            <a:r>
              <a:rPr lang="en-GB" dirty="0"/>
              <a:t>Police can be considered legitimate when citizens believe that police officers abide by their governing rules and regulations (Bradford et al, 2013).</a:t>
            </a:r>
            <a:endParaRPr lang="en-US" dirty="0"/>
          </a:p>
          <a:p>
            <a:endParaRPr lang="en-GB" dirty="0"/>
          </a:p>
          <a:p>
            <a:r>
              <a:rPr lang="en-GB" dirty="0"/>
              <a:t>The less that the police are seen as legitimate, the less the public will defer to police authority. And this will reduce public commitment to obey the law and their willingness to help and co-operate with the police.</a:t>
            </a:r>
            <a:endParaRPr lang="en-US" dirty="0"/>
          </a:p>
          <a:p>
            <a:endParaRPr lang="en-GB" dirty="0"/>
          </a:p>
        </p:txBody>
      </p:sp>
      <p:sp>
        <p:nvSpPr>
          <p:cNvPr id="4" name="Slide Number Placeholder 3">
            <a:extLst>
              <a:ext uri="{FF2B5EF4-FFF2-40B4-BE49-F238E27FC236}">
                <a16:creationId xmlns:a16="http://schemas.microsoft.com/office/drawing/2014/main" id="{4A7CA5C3-A8B2-41F8-BFD4-5B5D5FDEC80E}"/>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19866071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EBCB0B0-42BF-43CD-B5A1-8AE98CC52558}"/>
              </a:ext>
            </a:extLst>
          </p:cNvPr>
          <p:cNvSpPr>
            <a:spLocks noGrp="1"/>
          </p:cNvSpPr>
          <p:nvPr>
            <p:ph type="title"/>
          </p:nvPr>
        </p:nvSpPr>
        <p:spPr>
          <a:xfrm>
            <a:off x="698500" y="609599"/>
            <a:ext cx="7780482" cy="3150955"/>
          </a:xfrm>
        </p:spPr>
        <p:txBody>
          <a:bodyPr>
            <a:noAutofit/>
          </a:bodyPr>
          <a:lstStyle/>
          <a:p>
            <a:pPr algn="just">
              <a:defRPr/>
            </a:pPr>
            <a:r>
              <a:rPr lang="en-GB" sz="2400" dirty="0"/>
              <a:t>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a:t>
            </a:r>
          </a:p>
        </p:txBody>
      </p:sp>
      <p:sp>
        <p:nvSpPr>
          <p:cNvPr id="2" name="Text Placeholder 1">
            <a:extLst>
              <a:ext uri="{FF2B5EF4-FFF2-40B4-BE49-F238E27FC236}">
                <a16:creationId xmlns:a16="http://schemas.microsoft.com/office/drawing/2014/main" id="{8A1EB9D2-3377-4917-9104-266D100F2FCA}"/>
              </a:ext>
            </a:extLst>
          </p:cNvPr>
          <p:cNvSpPr>
            <a:spLocks noGrp="1"/>
          </p:cNvSpPr>
          <p:nvPr>
            <p:ph type="body" sz="quarter" idx="13"/>
          </p:nvPr>
        </p:nvSpPr>
        <p:spPr>
          <a:xfrm>
            <a:off x="1024604" y="4083626"/>
            <a:ext cx="5418393" cy="301337"/>
          </a:xfrm>
        </p:spPr>
        <p:txBody>
          <a:bodyPr/>
          <a:lstStyle/>
          <a:p>
            <a:pPr algn="r"/>
            <a:r>
              <a:rPr lang="en-GB" sz="1400" dirty="0"/>
              <a:t>(Tyler and Jackson, 2013a:87)</a:t>
            </a:r>
          </a:p>
        </p:txBody>
      </p:sp>
      <p:sp>
        <p:nvSpPr>
          <p:cNvPr id="3" name="Content Placeholder 2">
            <a:extLst>
              <a:ext uri="{FF2B5EF4-FFF2-40B4-BE49-F238E27FC236}">
                <a16:creationId xmlns:a16="http://schemas.microsoft.com/office/drawing/2014/main" id="{88AD55E0-A764-42F5-B465-33C151DD97C5}"/>
              </a:ext>
            </a:extLst>
          </p:cNvPr>
          <p:cNvSpPr>
            <a:spLocks noGrp="1"/>
          </p:cNvSpPr>
          <p:nvPr>
            <p:ph type="body" idx="1"/>
          </p:nvPr>
        </p:nvSpPr>
        <p:spPr>
          <a:xfrm>
            <a:off x="539173" y="4572000"/>
            <a:ext cx="8282708" cy="1039091"/>
          </a:xfrm>
        </p:spPr>
        <p:txBody>
          <a:bodyPr>
            <a:normAutofit lnSpcReduction="10000"/>
          </a:bodyPr>
          <a:lstStyle/>
          <a:p>
            <a:pPr algn="ctr">
              <a:defRPr/>
            </a:pPr>
            <a:r>
              <a:rPr lang="en-GB" altLang="en-US" sz="3300" b="1" dirty="0">
                <a:solidFill>
                  <a:srgbClr val="1F3864"/>
                </a:solidFill>
                <a:ea typeface="+mj-ea"/>
                <a:cs typeface="+mj-cs"/>
              </a:rPr>
              <a:t>Legitimacy and </a:t>
            </a:r>
            <a:br>
              <a:rPr lang="en-GB" altLang="en-US" sz="3300" b="1" dirty="0">
                <a:solidFill>
                  <a:srgbClr val="1F3864"/>
                </a:solidFill>
                <a:ea typeface="+mj-ea"/>
                <a:cs typeface="+mj-cs"/>
              </a:rPr>
            </a:br>
            <a:r>
              <a:rPr lang="en-GB" altLang="en-US" sz="3300" b="1" dirty="0">
                <a:solidFill>
                  <a:srgbClr val="1F3864"/>
                </a:solidFill>
                <a:ea typeface="+mj-ea"/>
                <a:cs typeface="+mj-cs"/>
              </a:rPr>
              <a:t>Procedural Justice</a:t>
            </a:r>
            <a:endParaRPr lang="en-GB" dirty="0"/>
          </a:p>
        </p:txBody>
      </p:sp>
      <p:sp>
        <p:nvSpPr>
          <p:cNvPr id="27652" name="Slide Number Placeholder 3">
            <a:extLst>
              <a:ext uri="{FF2B5EF4-FFF2-40B4-BE49-F238E27FC236}">
                <a16:creationId xmlns:a16="http://schemas.microsoft.com/office/drawing/2014/main" id="{E33D3BCA-E7B3-4F77-9139-ED409C9ED44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80000"/>
              </a:lnSpc>
              <a:spcBef>
                <a:spcPct val="0"/>
              </a:spcBef>
              <a:buClrTx/>
              <a:buSzTx/>
              <a:buFontTx/>
              <a:buNone/>
            </a:pPr>
            <a:fld id="{9F0EE13B-5905-4061-B546-2F6E1C21B090}" type="slidenum">
              <a:rPr lang="en-GB" altLang="en-US" sz="900">
                <a:solidFill>
                  <a:srgbClr val="FFFFFF"/>
                </a:solidFill>
              </a:rPr>
              <a:pPr>
                <a:lnSpc>
                  <a:spcPct val="80000"/>
                </a:lnSpc>
                <a:spcBef>
                  <a:spcPct val="0"/>
                </a:spcBef>
                <a:buClrTx/>
                <a:buSzTx/>
                <a:buFontTx/>
                <a:buNone/>
              </a:pPr>
              <a:t>28</a:t>
            </a:fld>
            <a:endParaRPr lang="en-GB" altLang="en-US" sz="900">
              <a:solidFill>
                <a:srgbClr val="FFFFFF"/>
              </a:solidFill>
            </a:endParaRPr>
          </a:p>
        </p:txBody>
      </p:sp>
    </p:spTree>
    <p:extLst>
      <p:ext uri="{BB962C8B-B14F-4D97-AF65-F5344CB8AC3E}">
        <p14:creationId xmlns:p14="http://schemas.microsoft.com/office/powerpoint/2010/main" val="15887264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EF870-D39B-4A15-8C26-6C1158D52F45}"/>
              </a:ext>
            </a:extLst>
          </p:cNvPr>
          <p:cNvSpPr>
            <a:spLocks noGrp="1"/>
          </p:cNvSpPr>
          <p:nvPr>
            <p:ph type="title"/>
          </p:nvPr>
        </p:nvSpPr>
        <p:spPr>
          <a:xfrm>
            <a:off x="457200" y="274638"/>
            <a:ext cx="8229600" cy="712498"/>
          </a:xfrm>
        </p:spPr>
        <p:txBody>
          <a:bodyPr>
            <a:normAutofit fontScale="90000"/>
          </a:bodyPr>
          <a:lstStyle/>
          <a:p>
            <a:r>
              <a:rPr lang="en-GB" dirty="0"/>
              <a:t>Guildford 4</a:t>
            </a:r>
          </a:p>
        </p:txBody>
      </p:sp>
      <p:sp>
        <p:nvSpPr>
          <p:cNvPr id="3" name="Content Placeholder 2">
            <a:extLst>
              <a:ext uri="{FF2B5EF4-FFF2-40B4-BE49-F238E27FC236}">
                <a16:creationId xmlns:a16="http://schemas.microsoft.com/office/drawing/2014/main" id="{05BE310C-0606-47DB-AF5D-3AE966A484D7}"/>
              </a:ext>
            </a:extLst>
          </p:cNvPr>
          <p:cNvSpPr>
            <a:spLocks noGrp="1"/>
          </p:cNvSpPr>
          <p:nvPr>
            <p:ph idx="1"/>
          </p:nvPr>
        </p:nvSpPr>
        <p:spPr>
          <a:xfrm>
            <a:off x="457200" y="1205345"/>
            <a:ext cx="8229600" cy="4311888"/>
          </a:xfrm>
        </p:spPr>
        <p:txBody>
          <a:bodyPr>
            <a:normAutofit lnSpcReduction="10000"/>
          </a:bodyPr>
          <a:lstStyle/>
          <a:p>
            <a:r>
              <a:rPr lang="en-GB" dirty="0"/>
              <a:t>5 October 1974 2 pubs targeted by IRA</a:t>
            </a:r>
          </a:p>
          <a:p>
            <a:r>
              <a:rPr lang="en-GB" dirty="0"/>
              <a:t>Horse and Groom pub explosion killed 1 civilian and 4 military personnel.</a:t>
            </a:r>
          </a:p>
          <a:p>
            <a:r>
              <a:rPr lang="en-GB" dirty="0"/>
              <a:t>Seven Stars was evacuated after the first blast causing</a:t>
            </a:r>
          </a:p>
          <a:p>
            <a:r>
              <a:rPr lang="en-GB" dirty="0"/>
              <a:t>Was targeted again injuring owners  </a:t>
            </a:r>
          </a:p>
          <a:p>
            <a:r>
              <a:rPr lang="en-GB" dirty="0"/>
              <a:t>The Guildford Four were wrongly convicted of the bombings</a:t>
            </a:r>
          </a:p>
        </p:txBody>
      </p:sp>
      <p:sp>
        <p:nvSpPr>
          <p:cNvPr id="4" name="Slide Number Placeholder 3">
            <a:extLst>
              <a:ext uri="{FF2B5EF4-FFF2-40B4-BE49-F238E27FC236}">
                <a16:creationId xmlns:a16="http://schemas.microsoft.com/office/drawing/2014/main" id="{D71C3080-2FBB-4164-B2D8-2289A3356068}"/>
              </a:ext>
            </a:extLst>
          </p:cNvPr>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3932034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7C24B-917B-4A0F-9C7E-B3B6F41B3F80}"/>
              </a:ext>
            </a:extLst>
          </p:cNvPr>
          <p:cNvSpPr>
            <a:spLocks noGrp="1"/>
          </p:cNvSpPr>
          <p:nvPr>
            <p:ph type="title"/>
          </p:nvPr>
        </p:nvSpPr>
        <p:spPr>
          <a:xfrm>
            <a:off x="457200" y="274638"/>
            <a:ext cx="8229600" cy="660544"/>
          </a:xfrm>
        </p:spPr>
        <p:txBody>
          <a:bodyPr>
            <a:normAutofit fontScale="90000"/>
          </a:bodyPr>
          <a:lstStyle/>
          <a:p>
            <a:r>
              <a:rPr lang="en-GB" dirty="0"/>
              <a:t>Miscarriage of Justice</a:t>
            </a:r>
          </a:p>
        </p:txBody>
      </p:sp>
      <p:sp>
        <p:nvSpPr>
          <p:cNvPr id="3" name="Content Placeholder 2">
            <a:extLst>
              <a:ext uri="{FF2B5EF4-FFF2-40B4-BE49-F238E27FC236}">
                <a16:creationId xmlns:a16="http://schemas.microsoft.com/office/drawing/2014/main" id="{074035BD-F33C-4D70-8498-292FE83410EB}"/>
              </a:ext>
            </a:extLst>
          </p:cNvPr>
          <p:cNvSpPr>
            <a:spLocks noGrp="1"/>
          </p:cNvSpPr>
          <p:nvPr>
            <p:ph idx="1"/>
          </p:nvPr>
        </p:nvSpPr>
        <p:spPr>
          <a:xfrm>
            <a:off x="457200" y="935182"/>
            <a:ext cx="8229600" cy="4582051"/>
          </a:xfrm>
        </p:spPr>
        <p:txBody>
          <a:bodyPr>
            <a:normAutofit/>
          </a:bodyPr>
          <a:lstStyle/>
          <a:p>
            <a:r>
              <a:rPr lang="en-GB" dirty="0"/>
              <a:t>In 1989, detectives from Avon &amp; Somerset Constabulary investigated Surrey Police on  the handling of the case</a:t>
            </a:r>
          </a:p>
          <a:p>
            <a:r>
              <a:rPr lang="en-GB" dirty="0"/>
              <a:t>Found significant evidence edited</a:t>
            </a:r>
          </a:p>
          <a:p>
            <a:r>
              <a:rPr lang="en-GB" dirty="0"/>
              <a:t>statements deleted or changed</a:t>
            </a:r>
          </a:p>
          <a:p>
            <a:r>
              <a:rPr lang="en-GB" dirty="0"/>
              <a:t>Interrogation </a:t>
            </a:r>
          </a:p>
          <a:p>
            <a:r>
              <a:rPr lang="en-GB" dirty="0"/>
              <a:t>Innocent – convictions quashed October 1989</a:t>
            </a:r>
          </a:p>
        </p:txBody>
      </p:sp>
      <p:sp>
        <p:nvSpPr>
          <p:cNvPr id="4" name="Slide Number Placeholder 3">
            <a:extLst>
              <a:ext uri="{FF2B5EF4-FFF2-40B4-BE49-F238E27FC236}">
                <a16:creationId xmlns:a16="http://schemas.microsoft.com/office/drawing/2014/main" id="{ECA067C9-3EE2-408C-9393-6E940E1F1D1B}"/>
              </a:ext>
            </a:extLst>
          </p:cNvPr>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1855030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2ECE1-348F-4BF7-A369-F8F63F63A396}"/>
              </a:ext>
            </a:extLst>
          </p:cNvPr>
          <p:cNvSpPr>
            <a:spLocks noGrp="1"/>
          </p:cNvSpPr>
          <p:nvPr>
            <p:ph type="title"/>
          </p:nvPr>
        </p:nvSpPr>
        <p:spPr>
          <a:xfrm>
            <a:off x="457200" y="274638"/>
            <a:ext cx="8229600" cy="598198"/>
          </a:xfrm>
        </p:spPr>
        <p:txBody>
          <a:bodyPr>
            <a:normAutofit/>
          </a:bodyPr>
          <a:lstStyle/>
          <a:p>
            <a:r>
              <a:rPr lang="en-GB" sz="3200" dirty="0"/>
              <a:t>Birmingham 6</a:t>
            </a:r>
          </a:p>
        </p:txBody>
      </p:sp>
      <p:sp>
        <p:nvSpPr>
          <p:cNvPr id="3" name="Content Placeholder 2">
            <a:extLst>
              <a:ext uri="{FF2B5EF4-FFF2-40B4-BE49-F238E27FC236}">
                <a16:creationId xmlns:a16="http://schemas.microsoft.com/office/drawing/2014/main" id="{B744A7AC-AEA8-4D2B-B789-DDDBF1AFED33}"/>
              </a:ext>
            </a:extLst>
          </p:cNvPr>
          <p:cNvSpPr>
            <a:spLocks noGrp="1"/>
          </p:cNvSpPr>
          <p:nvPr>
            <p:ph idx="1"/>
          </p:nvPr>
        </p:nvSpPr>
        <p:spPr>
          <a:xfrm>
            <a:off x="457200" y="872836"/>
            <a:ext cx="8229600" cy="4644397"/>
          </a:xfrm>
        </p:spPr>
        <p:txBody>
          <a:bodyPr>
            <a:normAutofit fontScale="92500"/>
          </a:bodyPr>
          <a:lstStyle/>
          <a:p>
            <a:r>
              <a:rPr lang="en-GB" dirty="0"/>
              <a:t>Pub bombs 1974 and the 6 convicted in 1975.</a:t>
            </a:r>
          </a:p>
          <a:p>
            <a:r>
              <a:rPr lang="en-GB" dirty="0"/>
              <a:t>21 people were killed and 182 people were injured.</a:t>
            </a:r>
          </a:p>
          <a:p>
            <a:r>
              <a:rPr lang="en-GB" dirty="0"/>
              <a:t>The most injurious attacks in England since WW11 until London bombings 2007</a:t>
            </a:r>
          </a:p>
          <a:p>
            <a:r>
              <a:rPr lang="en-GB" dirty="0"/>
              <a:t>Irish catholic men, carrying mass cards, all travelling to the funeral of a friend (who had blown himself up making a bomb), all were Republican sympathisers.</a:t>
            </a:r>
          </a:p>
          <a:p>
            <a:endParaRPr lang="en-GB" dirty="0"/>
          </a:p>
        </p:txBody>
      </p:sp>
      <p:sp>
        <p:nvSpPr>
          <p:cNvPr id="4" name="Slide Number Placeholder 3">
            <a:extLst>
              <a:ext uri="{FF2B5EF4-FFF2-40B4-BE49-F238E27FC236}">
                <a16:creationId xmlns:a16="http://schemas.microsoft.com/office/drawing/2014/main" id="{23B6BB85-657F-4036-808F-E5892033D824}"/>
              </a:ext>
            </a:extLst>
          </p:cNvPr>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33128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FAD60-48AB-4F16-9030-E2432E51B965}"/>
              </a:ext>
            </a:extLst>
          </p:cNvPr>
          <p:cNvSpPr>
            <a:spLocks noGrp="1"/>
          </p:cNvSpPr>
          <p:nvPr>
            <p:ph type="title"/>
          </p:nvPr>
        </p:nvSpPr>
        <p:spPr>
          <a:xfrm>
            <a:off x="457200" y="274638"/>
            <a:ext cx="8229600" cy="650153"/>
          </a:xfrm>
        </p:spPr>
        <p:txBody>
          <a:bodyPr>
            <a:normAutofit fontScale="90000"/>
          </a:bodyPr>
          <a:lstStyle/>
          <a:p>
            <a:r>
              <a:rPr lang="en-GB" dirty="0"/>
              <a:t>Confessions</a:t>
            </a:r>
          </a:p>
        </p:txBody>
      </p:sp>
      <p:sp>
        <p:nvSpPr>
          <p:cNvPr id="3" name="Content Placeholder 2">
            <a:extLst>
              <a:ext uri="{FF2B5EF4-FFF2-40B4-BE49-F238E27FC236}">
                <a16:creationId xmlns:a16="http://schemas.microsoft.com/office/drawing/2014/main" id="{31DDF44A-EBB6-4CC2-A8C7-7C21D70B982A}"/>
              </a:ext>
            </a:extLst>
          </p:cNvPr>
          <p:cNvSpPr>
            <a:spLocks noGrp="1"/>
          </p:cNvSpPr>
          <p:nvPr>
            <p:ph idx="1"/>
          </p:nvPr>
        </p:nvSpPr>
        <p:spPr>
          <a:xfrm>
            <a:off x="457200" y="1070264"/>
            <a:ext cx="8229600" cy="4446969"/>
          </a:xfrm>
        </p:spPr>
        <p:txBody>
          <a:bodyPr>
            <a:normAutofit fontScale="92500" lnSpcReduction="10000"/>
          </a:bodyPr>
          <a:lstStyle/>
          <a:p>
            <a:r>
              <a:rPr lang="en-GB" dirty="0"/>
              <a:t>West Midlands Serious Crime Squad - allegedly deprived of food / sleep, interrogated up to 12 hours without a break; threats were made against them, they were physically injured, dogs let loose within a foot of them, and a mock execution.</a:t>
            </a:r>
          </a:p>
          <a:p>
            <a:r>
              <a:rPr lang="en-GB" dirty="0"/>
              <a:t>Police under extreme pressure to get convictions?</a:t>
            </a:r>
          </a:p>
          <a:p>
            <a:r>
              <a:rPr lang="en-GB" dirty="0"/>
              <a:t>Confessions obtained were ludicrously, but anything would have done. </a:t>
            </a:r>
          </a:p>
        </p:txBody>
      </p:sp>
      <p:sp>
        <p:nvSpPr>
          <p:cNvPr id="4" name="Slide Number Placeholder 3">
            <a:extLst>
              <a:ext uri="{FF2B5EF4-FFF2-40B4-BE49-F238E27FC236}">
                <a16:creationId xmlns:a16="http://schemas.microsoft.com/office/drawing/2014/main" id="{CA76CC01-DCE7-4F75-8DDF-5F7FA87B4715}"/>
              </a:ext>
            </a:extLst>
          </p:cNvPr>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41110901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D296-FF0A-4C7D-81B7-69DA67D9B328}"/>
              </a:ext>
            </a:extLst>
          </p:cNvPr>
          <p:cNvSpPr>
            <a:spLocks noGrp="1"/>
          </p:cNvSpPr>
          <p:nvPr>
            <p:ph type="title"/>
          </p:nvPr>
        </p:nvSpPr>
        <p:spPr>
          <a:xfrm>
            <a:off x="457200" y="274638"/>
            <a:ext cx="8229600" cy="55663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E512D224-B98E-4627-908C-01A47A3B072C}"/>
              </a:ext>
            </a:extLst>
          </p:cNvPr>
          <p:cNvSpPr>
            <a:spLocks noGrp="1"/>
          </p:cNvSpPr>
          <p:nvPr>
            <p:ph idx="1"/>
          </p:nvPr>
        </p:nvSpPr>
        <p:spPr/>
        <p:txBody>
          <a:bodyPr/>
          <a:lstStyle/>
          <a:p>
            <a:r>
              <a:rPr lang="en-GB" dirty="0"/>
              <a:t>In “The Conscience of the Jury” (1991), Lord Devlin wrote that together the miscarriages in the cases of the Guildford Four and the Birmingham Six were</a:t>
            </a:r>
          </a:p>
          <a:p>
            <a:r>
              <a:rPr lang="en-GB" sz="3600" b="1" i="1" dirty="0"/>
              <a:t> “the greatest disasters that have shaken British justice in my time”.</a:t>
            </a:r>
          </a:p>
        </p:txBody>
      </p:sp>
      <p:sp>
        <p:nvSpPr>
          <p:cNvPr id="4" name="Slide Number Placeholder 3">
            <a:extLst>
              <a:ext uri="{FF2B5EF4-FFF2-40B4-BE49-F238E27FC236}">
                <a16:creationId xmlns:a16="http://schemas.microsoft.com/office/drawing/2014/main" id="{B7394D7F-2EAC-40A2-AB80-310A17D32E80}"/>
              </a:ext>
            </a:extLst>
          </p:cNvPr>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29808352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8FE18-AADD-4230-A060-A2B862E0C96D}"/>
              </a:ext>
            </a:extLst>
          </p:cNvPr>
          <p:cNvSpPr>
            <a:spLocks noGrp="1"/>
          </p:cNvSpPr>
          <p:nvPr>
            <p:ph type="title"/>
          </p:nvPr>
        </p:nvSpPr>
        <p:spPr>
          <a:xfrm>
            <a:off x="457200" y="274638"/>
            <a:ext cx="8229600" cy="764453"/>
          </a:xfrm>
        </p:spPr>
        <p:txBody>
          <a:bodyPr/>
          <a:lstStyle/>
          <a:p>
            <a:r>
              <a:rPr lang="en-GB" dirty="0"/>
              <a:t>PACE 1984</a:t>
            </a:r>
          </a:p>
        </p:txBody>
      </p:sp>
      <p:sp>
        <p:nvSpPr>
          <p:cNvPr id="3" name="Content Placeholder 2">
            <a:extLst>
              <a:ext uri="{FF2B5EF4-FFF2-40B4-BE49-F238E27FC236}">
                <a16:creationId xmlns:a16="http://schemas.microsoft.com/office/drawing/2014/main" id="{6CC2869E-11FF-4E7C-81D4-D70325202388}"/>
              </a:ext>
            </a:extLst>
          </p:cNvPr>
          <p:cNvSpPr>
            <a:spLocks noGrp="1"/>
          </p:cNvSpPr>
          <p:nvPr>
            <p:ph idx="1"/>
          </p:nvPr>
        </p:nvSpPr>
        <p:spPr>
          <a:xfrm>
            <a:off x="457200" y="1215736"/>
            <a:ext cx="8229600" cy="4301497"/>
          </a:xfrm>
        </p:spPr>
        <p:txBody>
          <a:bodyPr>
            <a:normAutofit/>
          </a:bodyPr>
          <a:lstStyle/>
          <a:p>
            <a:r>
              <a:rPr lang="en-GB" dirty="0"/>
              <a:t>The Police and Criminal Evidence Act 1984 (PACE) was introduced as a response to a growing perception that the public had lost all confidence in the CJS</a:t>
            </a:r>
          </a:p>
          <a:p>
            <a:r>
              <a:rPr lang="en-GB" dirty="0"/>
              <a:t>Criminal cases that highlighted unacceptable police and serious miscarriages of justice</a:t>
            </a:r>
          </a:p>
          <a:p>
            <a:pPr marL="0" indent="0">
              <a:buNone/>
            </a:pPr>
            <a:endParaRPr lang="en-GB" dirty="0"/>
          </a:p>
        </p:txBody>
      </p:sp>
      <p:sp>
        <p:nvSpPr>
          <p:cNvPr id="4" name="Slide Number Placeholder 3">
            <a:extLst>
              <a:ext uri="{FF2B5EF4-FFF2-40B4-BE49-F238E27FC236}">
                <a16:creationId xmlns:a16="http://schemas.microsoft.com/office/drawing/2014/main" id="{B4A098EE-248B-409E-9ADB-0AD2D52B7C2E}"/>
              </a:ext>
            </a:extLst>
          </p:cNvPr>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2668004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AE7EC-99F9-4FAB-917E-66FC33820CBB}"/>
              </a:ext>
            </a:extLst>
          </p:cNvPr>
          <p:cNvSpPr>
            <a:spLocks noGrp="1"/>
          </p:cNvSpPr>
          <p:nvPr>
            <p:ph type="title"/>
          </p:nvPr>
        </p:nvSpPr>
        <p:spPr/>
        <p:txBody>
          <a:bodyPr/>
          <a:lstStyle/>
          <a:p>
            <a:r>
              <a:rPr lang="en-GB" dirty="0"/>
              <a:t>Today</a:t>
            </a:r>
          </a:p>
        </p:txBody>
      </p:sp>
      <p:sp>
        <p:nvSpPr>
          <p:cNvPr id="4" name="Slide Number Placeholder 3">
            <a:extLst>
              <a:ext uri="{FF2B5EF4-FFF2-40B4-BE49-F238E27FC236}">
                <a16:creationId xmlns:a16="http://schemas.microsoft.com/office/drawing/2014/main" id="{4AA05273-2C7E-4100-BCA3-38AD6C28D0F9}"/>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6" name="Content Placeholder 5">
            <a:extLst>
              <a:ext uri="{FF2B5EF4-FFF2-40B4-BE49-F238E27FC236}">
                <a16:creationId xmlns:a16="http://schemas.microsoft.com/office/drawing/2014/main" id="{8566F6B2-49B9-4F62-BCDF-28E26FDEE0B3}"/>
              </a:ext>
            </a:extLst>
          </p:cNvPr>
          <p:cNvSpPr>
            <a:spLocks noGrp="1"/>
          </p:cNvSpPr>
          <p:nvPr>
            <p:ph idx="1"/>
          </p:nvPr>
        </p:nvSpPr>
        <p:spPr/>
        <p:txBody>
          <a:bodyPr/>
          <a:lstStyle/>
          <a:p>
            <a:r>
              <a:rPr lang="en-GB" dirty="0">
                <a:hlinkClick r:id="rId2"/>
              </a:rPr>
              <a:t>https://www.bbc.co.uk/news/uk-northern-ireland-27970870</a:t>
            </a:r>
            <a:endParaRPr lang="en-GB" dirty="0"/>
          </a:p>
          <a:p>
            <a:endParaRPr lang="en-GB" dirty="0"/>
          </a:p>
          <a:p>
            <a:r>
              <a:rPr lang="en-GB" dirty="0">
                <a:hlinkClick r:id="rId3"/>
              </a:rPr>
              <a:t>http://theconversation.com/would-the-birmingham-six-be-victims-of-miscarriage-of-justice-today-56096</a:t>
            </a:r>
            <a:endParaRPr lang="en-GB" dirty="0"/>
          </a:p>
        </p:txBody>
      </p:sp>
    </p:spTree>
    <p:extLst>
      <p:ext uri="{BB962C8B-B14F-4D97-AF65-F5344CB8AC3E}">
        <p14:creationId xmlns:p14="http://schemas.microsoft.com/office/powerpoint/2010/main" val="1593023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8C971-CC4D-4F3E-8D7B-7DF2EC89B52B}"/>
              </a:ext>
            </a:extLst>
          </p:cNvPr>
          <p:cNvSpPr>
            <a:spLocks noGrp="1"/>
          </p:cNvSpPr>
          <p:nvPr>
            <p:ph type="title"/>
          </p:nvPr>
        </p:nvSpPr>
        <p:spPr/>
        <p:txBody>
          <a:bodyPr/>
          <a:lstStyle/>
          <a:p>
            <a:r>
              <a:rPr lang="en-GB" dirty="0"/>
              <a:t>Trust in the Police</a:t>
            </a:r>
          </a:p>
        </p:txBody>
      </p:sp>
      <p:sp>
        <p:nvSpPr>
          <p:cNvPr id="3" name="Content Placeholder 2">
            <a:extLst>
              <a:ext uri="{FF2B5EF4-FFF2-40B4-BE49-F238E27FC236}">
                <a16:creationId xmlns:a16="http://schemas.microsoft.com/office/drawing/2014/main" id="{7B2CEFC1-DEA6-4D51-A735-DCF45E7714B3}"/>
              </a:ext>
            </a:extLst>
          </p:cNvPr>
          <p:cNvSpPr>
            <a:spLocks noGrp="1"/>
          </p:cNvSpPr>
          <p:nvPr>
            <p:ph idx="1"/>
          </p:nvPr>
        </p:nvSpPr>
        <p:spPr/>
        <p:txBody>
          <a:bodyPr/>
          <a:lstStyle/>
          <a:p>
            <a:r>
              <a:rPr lang="en-GB" dirty="0">
                <a:hlinkClick r:id="rId2"/>
              </a:rPr>
              <a:t>https://www.ethnicity-facts-figures.service.gov.uk/crime-justice-and-the-law/policing/confidence-in-the-local-police/latest</a:t>
            </a:r>
            <a:endParaRPr lang="en-GB" dirty="0"/>
          </a:p>
        </p:txBody>
      </p:sp>
      <p:sp>
        <p:nvSpPr>
          <p:cNvPr id="4" name="Slide Number Placeholder 3">
            <a:extLst>
              <a:ext uri="{FF2B5EF4-FFF2-40B4-BE49-F238E27FC236}">
                <a16:creationId xmlns:a16="http://schemas.microsoft.com/office/drawing/2014/main" id="{DBBA3E9C-1673-4966-AA33-4FE44F34EB14}"/>
              </a:ext>
            </a:extLst>
          </p:cNvPr>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42182636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3BFD3-EEB9-4369-A2F3-212F287F5416}"/>
              </a:ext>
            </a:extLst>
          </p:cNvPr>
          <p:cNvSpPr>
            <a:spLocks noGrp="1"/>
          </p:cNvSpPr>
          <p:nvPr>
            <p:ph type="title"/>
          </p:nvPr>
        </p:nvSpPr>
        <p:spPr>
          <a:xfrm>
            <a:off x="457200" y="274638"/>
            <a:ext cx="8229600" cy="712498"/>
          </a:xfrm>
        </p:spPr>
        <p:txBody>
          <a:bodyPr>
            <a:normAutofit fontScale="90000"/>
          </a:bodyPr>
          <a:lstStyle/>
          <a:p>
            <a:r>
              <a:rPr lang="en-GB" dirty="0"/>
              <a:t>Stop &amp; Search</a:t>
            </a:r>
          </a:p>
        </p:txBody>
      </p:sp>
      <p:sp>
        <p:nvSpPr>
          <p:cNvPr id="3" name="Content Placeholder 2">
            <a:extLst>
              <a:ext uri="{FF2B5EF4-FFF2-40B4-BE49-F238E27FC236}">
                <a16:creationId xmlns:a16="http://schemas.microsoft.com/office/drawing/2014/main" id="{D38F885F-3847-4386-A152-8B1B3650A654}"/>
              </a:ext>
            </a:extLst>
          </p:cNvPr>
          <p:cNvSpPr>
            <a:spLocks noGrp="1"/>
          </p:cNvSpPr>
          <p:nvPr>
            <p:ph idx="1"/>
          </p:nvPr>
        </p:nvSpPr>
        <p:spPr>
          <a:xfrm>
            <a:off x="457200" y="1267691"/>
            <a:ext cx="8229600" cy="4249542"/>
          </a:xfrm>
        </p:spPr>
        <p:txBody>
          <a:bodyPr>
            <a:normAutofit fontScale="85000" lnSpcReduction="20000"/>
          </a:bodyPr>
          <a:lstStyle/>
          <a:p>
            <a:r>
              <a:rPr lang="en-GB" dirty="0"/>
              <a:t>Police can stop &amp; question you at any time</a:t>
            </a:r>
          </a:p>
          <a:p>
            <a:r>
              <a:rPr lang="en-GB" dirty="0"/>
              <a:t>PCSO in uniform police officer if not in uniform must show warrant card</a:t>
            </a:r>
          </a:p>
          <a:p>
            <a:r>
              <a:rPr lang="en-GB" dirty="0"/>
              <a:t>stop and search you if they have ‘reasonable grounds’ to suspect you’re carrying:</a:t>
            </a:r>
          </a:p>
          <a:p>
            <a:r>
              <a:rPr lang="en-GB" dirty="0"/>
              <a:t>illegal drugs</a:t>
            </a:r>
          </a:p>
          <a:p>
            <a:r>
              <a:rPr lang="en-GB" dirty="0"/>
              <a:t>a weapon</a:t>
            </a:r>
          </a:p>
          <a:p>
            <a:r>
              <a:rPr lang="en-GB" dirty="0"/>
              <a:t>stolen property</a:t>
            </a:r>
          </a:p>
          <a:p>
            <a:r>
              <a:rPr lang="en-GB" dirty="0"/>
              <a:t>something which could be used to commit a crime, such as a crowbar</a:t>
            </a:r>
          </a:p>
          <a:p>
            <a:endParaRPr lang="en-GB" dirty="0"/>
          </a:p>
        </p:txBody>
      </p:sp>
      <p:sp>
        <p:nvSpPr>
          <p:cNvPr id="4" name="Slide Number Placeholder 3">
            <a:extLst>
              <a:ext uri="{FF2B5EF4-FFF2-40B4-BE49-F238E27FC236}">
                <a16:creationId xmlns:a16="http://schemas.microsoft.com/office/drawing/2014/main" id="{E0437703-94C3-49F1-BB22-9184562C3DBB}"/>
              </a:ext>
            </a:extLst>
          </p:cNvPr>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20344596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09833-905B-46A6-A3D4-3BFD5902F9A9}"/>
              </a:ext>
            </a:extLst>
          </p:cNvPr>
          <p:cNvSpPr>
            <a:spLocks noGrp="1"/>
          </p:cNvSpPr>
          <p:nvPr>
            <p:ph type="title"/>
          </p:nvPr>
        </p:nvSpPr>
        <p:spPr>
          <a:xfrm>
            <a:off x="457200" y="274638"/>
            <a:ext cx="8229600" cy="629371"/>
          </a:xfrm>
        </p:spPr>
        <p:txBody>
          <a:bodyPr>
            <a:normAutofit fontScale="90000"/>
          </a:bodyPr>
          <a:lstStyle/>
          <a:p>
            <a:r>
              <a:rPr lang="en-GB" dirty="0"/>
              <a:t>Stop &amp; Search</a:t>
            </a:r>
          </a:p>
        </p:txBody>
      </p:sp>
      <p:sp>
        <p:nvSpPr>
          <p:cNvPr id="3" name="Content Placeholder 2">
            <a:extLst>
              <a:ext uri="{FF2B5EF4-FFF2-40B4-BE49-F238E27FC236}">
                <a16:creationId xmlns:a16="http://schemas.microsoft.com/office/drawing/2014/main" id="{E8808EFC-3E45-4F95-A18E-FA6BA5C6497D}"/>
              </a:ext>
            </a:extLst>
          </p:cNvPr>
          <p:cNvSpPr>
            <a:spLocks noGrp="1"/>
          </p:cNvSpPr>
          <p:nvPr>
            <p:ph idx="1"/>
          </p:nvPr>
        </p:nvSpPr>
        <p:spPr>
          <a:xfrm>
            <a:off x="457200" y="1028700"/>
            <a:ext cx="8229600" cy="4488533"/>
          </a:xfrm>
        </p:spPr>
        <p:txBody>
          <a:bodyPr/>
          <a:lstStyle/>
          <a:p>
            <a:r>
              <a:rPr lang="en-GB" sz="2800" dirty="0"/>
              <a:t>without reasonable grounds has to be approved by senior officer. This can happen if it is suspected that:</a:t>
            </a:r>
          </a:p>
          <a:p>
            <a:r>
              <a:rPr lang="en-GB" sz="2800" dirty="0"/>
              <a:t>serious violence could take place</a:t>
            </a:r>
          </a:p>
          <a:p>
            <a:r>
              <a:rPr lang="en-GB" sz="2800" dirty="0"/>
              <a:t>you’re carrying a weapon or have used one</a:t>
            </a:r>
          </a:p>
          <a:p>
            <a:r>
              <a:rPr lang="en-GB" sz="2800" dirty="0"/>
              <a:t>you’re in a specific location or area</a:t>
            </a:r>
          </a:p>
          <a:p>
            <a:pPr lvl="1"/>
            <a:r>
              <a:rPr lang="en-GB" dirty="0"/>
              <a:t>Rules police must tell you who they are and why they have stopped you. Removal of certain clothes.</a:t>
            </a:r>
          </a:p>
        </p:txBody>
      </p:sp>
      <p:sp>
        <p:nvSpPr>
          <p:cNvPr id="4" name="Slide Number Placeholder 3">
            <a:extLst>
              <a:ext uri="{FF2B5EF4-FFF2-40B4-BE49-F238E27FC236}">
                <a16:creationId xmlns:a16="http://schemas.microsoft.com/office/drawing/2014/main" id="{E60D2519-D813-4696-A569-2EACD1F880E5}"/>
              </a:ext>
            </a:extLst>
          </p:cNvPr>
          <p:cNvSpPr>
            <a:spLocks noGrp="1"/>
          </p:cNvSpPr>
          <p:nvPr>
            <p:ph type="sldNum" sz="quarter" idx="12"/>
          </p:nvPr>
        </p:nvSpPr>
        <p:spPr/>
        <p:txBody>
          <a:bodyPr/>
          <a:lstStyle/>
          <a:p>
            <a:fld id="{AC82685A-BD3A-4230-8D85-804689F67293}" type="slidenum">
              <a:rPr lang="en-GB" smtClean="0"/>
              <a:t>38</a:t>
            </a:fld>
            <a:endParaRPr lang="en-GB"/>
          </a:p>
        </p:txBody>
      </p:sp>
    </p:spTree>
    <p:extLst>
      <p:ext uri="{BB962C8B-B14F-4D97-AF65-F5344CB8AC3E}">
        <p14:creationId xmlns:p14="http://schemas.microsoft.com/office/powerpoint/2010/main" val="28707119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CCE27-5F35-4F39-9340-DCA8E95FEF59}"/>
              </a:ext>
            </a:extLst>
          </p:cNvPr>
          <p:cNvSpPr>
            <a:spLocks noGrp="1"/>
          </p:cNvSpPr>
          <p:nvPr>
            <p:ph type="title"/>
          </p:nvPr>
        </p:nvSpPr>
        <p:spPr>
          <a:xfrm>
            <a:off x="457200" y="274638"/>
            <a:ext cx="8229600" cy="577417"/>
          </a:xfrm>
        </p:spPr>
        <p:txBody>
          <a:bodyPr>
            <a:normAutofit fontScale="90000"/>
          </a:bodyPr>
          <a:lstStyle/>
          <a:p>
            <a:br>
              <a:rPr lang="en-GB" dirty="0"/>
            </a:br>
            <a:r>
              <a:rPr lang="en-GB" sz="3100" dirty="0"/>
              <a:t>Stop &amp; Search Controversy</a:t>
            </a:r>
            <a:br>
              <a:rPr lang="en-GB" dirty="0"/>
            </a:br>
            <a:endParaRPr lang="en-GB" dirty="0"/>
          </a:p>
        </p:txBody>
      </p:sp>
      <p:sp>
        <p:nvSpPr>
          <p:cNvPr id="3" name="Content Placeholder 2">
            <a:extLst>
              <a:ext uri="{FF2B5EF4-FFF2-40B4-BE49-F238E27FC236}">
                <a16:creationId xmlns:a16="http://schemas.microsoft.com/office/drawing/2014/main" id="{B3B58CE9-F2E6-4044-81E8-53344941AA3C}"/>
              </a:ext>
            </a:extLst>
          </p:cNvPr>
          <p:cNvSpPr>
            <a:spLocks noGrp="1"/>
          </p:cNvSpPr>
          <p:nvPr>
            <p:ph idx="1"/>
          </p:nvPr>
        </p:nvSpPr>
        <p:spPr>
          <a:xfrm>
            <a:off x="457200" y="1143000"/>
            <a:ext cx="8229600" cy="4374233"/>
          </a:xfrm>
        </p:spPr>
        <p:txBody>
          <a:bodyPr>
            <a:normAutofit fontScale="85000" lnSpcReduction="20000"/>
          </a:bodyPr>
          <a:lstStyle/>
          <a:p>
            <a:pPr fontAlgn="base"/>
            <a:r>
              <a:rPr lang="en-GB" dirty="0"/>
              <a:t>Evidence that the use of stop and search has only a marginal impact on crime reduction.</a:t>
            </a:r>
          </a:p>
          <a:p>
            <a:pPr fontAlgn="base"/>
            <a:r>
              <a:rPr lang="en-GB" dirty="0"/>
              <a:t>BME individuals are subject to a unbalanced number of searches. </a:t>
            </a:r>
          </a:p>
          <a:p>
            <a:pPr fontAlgn="base"/>
            <a:r>
              <a:rPr lang="en-GB" dirty="0"/>
              <a:t>Her Majesty’s Inspectorate of Constabulary, Fire and Rescue Services (HMICFRS) said in 2017 that many forces are “unable to explain why” black people are searched more often than white people. </a:t>
            </a:r>
          </a:p>
          <a:p>
            <a:pPr fontAlgn="base"/>
            <a:r>
              <a:rPr lang="en-GB" dirty="0"/>
              <a:t>Evidence that the disproportionate use of stop and search powers against BAME individuals are damaging for police community relations. </a:t>
            </a:r>
          </a:p>
        </p:txBody>
      </p:sp>
      <p:sp>
        <p:nvSpPr>
          <p:cNvPr id="4" name="Slide Number Placeholder 3">
            <a:extLst>
              <a:ext uri="{FF2B5EF4-FFF2-40B4-BE49-F238E27FC236}">
                <a16:creationId xmlns:a16="http://schemas.microsoft.com/office/drawing/2014/main" id="{B69DFA10-1248-4630-8816-A84F42EC6936}"/>
              </a:ext>
            </a:extLst>
          </p:cNvPr>
          <p:cNvSpPr>
            <a:spLocks noGrp="1"/>
          </p:cNvSpPr>
          <p:nvPr>
            <p:ph type="sldNum" sz="quarter" idx="12"/>
          </p:nvPr>
        </p:nvSpPr>
        <p:spPr/>
        <p:txBody>
          <a:bodyPr/>
          <a:lstStyle/>
          <a:p>
            <a:fld id="{AC82685A-BD3A-4230-8D85-804689F67293}" type="slidenum">
              <a:rPr lang="en-GB" smtClean="0"/>
              <a:t>39</a:t>
            </a:fld>
            <a:endParaRPr lang="en-GB"/>
          </a:p>
        </p:txBody>
      </p:sp>
    </p:spTree>
    <p:extLst>
      <p:ext uri="{BB962C8B-B14F-4D97-AF65-F5344CB8AC3E}">
        <p14:creationId xmlns:p14="http://schemas.microsoft.com/office/powerpoint/2010/main" val="16298515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50960-6355-463A-BB46-1F88DAC054AC}"/>
              </a:ext>
            </a:extLst>
          </p:cNvPr>
          <p:cNvSpPr>
            <a:spLocks noGrp="1"/>
          </p:cNvSpPr>
          <p:nvPr>
            <p:ph type="title"/>
          </p:nvPr>
        </p:nvSpPr>
        <p:spPr>
          <a:xfrm>
            <a:off x="457200" y="274638"/>
            <a:ext cx="8229600" cy="774844"/>
          </a:xfrm>
        </p:spPr>
        <p:txBody>
          <a:bodyPr/>
          <a:lstStyle/>
          <a:p>
            <a:r>
              <a:rPr lang="en-GB" dirty="0"/>
              <a:t>Drive of Stop &amp; Search</a:t>
            </a:r>
          </a:p>
        </p:txBody>
      </p:sp>
      <p:sp>
        <p:nvSpPr>
          <p:cNvPr id="3" name="Content Placeholder 2">
            <a:extLst>
              <a:ext uri="{FF2B5EF4-FFF2-40B4-BE49-F238E27FC236}">
                <a16:creationId xmlns:a16="http://schemas.microsoft.com/office/drawing/2014/main" id="{CF67F796-5C16-430A-A54C-73D06E31E3D8}"/>
              </a:ext>
            </a:extLst>
          </p:cNvPr>
          <p:cNvSpPr>
            <a:spLocks noGrp="1"/>
          </p:cNvSpPr>
          <p:nvPr>
            <p:ph idx="1"/>
          </p:nvPr>
        </p:nvSpPr>
        <p:spPr/>
        <p:txBody>
          <a:bodyPr>
            <a:normAutofit fontScale="92500" lnSpcReduction="20000"/>
          </a:bodyPr>
          <a:lstStyle/>
          <a:p>
            <a:r>
              <a:rPr lang="en-GB" dirty="0"/>
              <a:t>The number of stop and searches conducted annually reached a recent peak of around 1.5 million in 2009/10. </a:t>
            </a:r>
          </a:p>
          <a:p>
            <a:r>
              <a:rPr lang="en-GB" dirty="0"/>
              <a:t>In the late 2000s and early 2010s there was concern that stop and search was being over-used and that this was having a detrimental impact on effective community policing. 2013. HMICFRS examined over 8,700 searches and found that 27% were conducted without sufficient grounds to justify them</a:t>
            </a:r>
          </a:p>
          <a:p>
            <a:endParaRPr lang="en-GB" dirty="0"/>
          </a:p>
        </p:txBody>
      </p:sp>
      <p:sp>
        <p:nvSpPr>
          <p:cNvPr id="4" name="Slide Number Placeholder 3">
            <a:extLst>
              <a:ext uri="{FF2B5EF4-FFF2-40B4-BE49-F238E27FC236}">
                <a16:creationId xmlns:a16="http://schemas.microsoft.com/office/drawing/2014/main" id="{CD8CDACB-0C58-4F87-83B6-16474DC174B6}"/>
              </a:ext>
            </a:extLst>
          </p:cNvPr>
          <p:cNvSpPr>
            <a:spLocks noGrp="1"/>
          </p:cNvSpPr>
          <p:nvPr>
            <p:ph type="sldNum" sz="quarter" idx="12"/>
          </p:nvPr>
        </p:nvSpPr>
        <p:spPr/>
        <p:txBody>
          <a:bodyPr/>
          <a:lstStyle/>
          <a:p>
            <a:fld id="{AC82685A-BD3A-4230-8D85-804689F67293}" type="slidenum">
              <a:rPr lang="en-GB" smtClean="0"/>
              <a:t>40</a:t>
            </a:fld>
            <a:endParaRPr lang="en-GB"/>
          </a:p>
        </p:txBody>
      </p:sp>
    </p:spTree>
    <p:extLst>
      <p:ext uri="{BB962C8B-B14F-4D97-AF65-F5344CB8AC3E}">
        <p14:creationId xmlns:p14="http://schemas.microsoft.com/office/powerpoint/2010/main" val="22304899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EFD45-D380-400B-9FE7-2635DEB70E6F}"/>
              </a:ext>
            </a:extLst>
          </p:cNvPr>
          <p:cNvSpPr>
            <a:spLocks noGrp="1"/>
          </p:cNvSpPr>
          <p:nvPr>
            <p:ph type="title"/>
          </p:nvPr>
        </p:nvSpPr>
        <p:spPr>
          <a:xfrm>
            <a:off x="457200" y="274638"/>
            <a:ext cx="8229600" cy="857971"/>
          </a:xfrm>
        </p:spPr>
        <p:txBody>
          <a:bodyPr/>
          <a:lstStyle/>
          <a:p>
            <a:r>
              <a:rPr lang="en-GB" dirty="0"/>
              <a:t>Cardiff 2020</a:t>
            </a:r>
          </a:p>
        </p:txBody>
      </p:sp>
      <p:sp>
        <p:nvSpPr>
          <p:cNvPr id="3" name="Content Placeholder 2">
            <a:extLst>
              <a:ext uri="{FF2B5EF4-FFF2-40B4-BE49-F238E27FC236}">
                <a16:creationId xmlns:a16="http://schemas.microsoft.com/office/drawing/2014/main" id="{427CF0F4-19DD-4E14-915B-BB653E55244F}"/>
              </a:ext>
            </a:extLst>
          </p:cNvPr>
          <p:cNvSpPr>
            <a:spLocks noGrp="1"/>
          </p:cNvSpPr>
          <p:nvPr>
            <p:ph idx="1"/>
          </p:nvPr>
        </p:nvSpPr>
        <p:spPr>
          <a:xfrm>
            <a:off x="457200" y="1309255"/>
            <a:ext cx="8229600" cy="4207978"/>
          </a:xfrm>
        </p:spPr>
        <p:txBody>
          <a:bodyPr>
            <a:normAutofit fontScale="92500" lnSpcReduction="20000"/>
          </a:bodyPr>
          <a:lstStyle/>
          <a:p>
            <a:pPr fontAlgn="base"/>
            <a:r>
              <a:rPr lang="en-GB" dirty="0"/>
              <a:t>Result of 2 stabbings police increased powers to stop and search</a:t>
            </a:r>
          </a:p>
          <a:p>
            <a:pPr fontAlgn="base"/>
            <a:r>
              <a:rPr lang="en-GB" dirty="0"/>
              <a:t>A 24-hour Section 60 order </a:t>
            </a:r>
          </a:p>
          <a:p>
            <a:pPr fontAlgn="base"/>
            <a:r>
              <a:rPr lang="en-GB" dirty="0"/>
              <a:t>Meaning Police officers could stop and search anyone without suspicion</a:t>
            </a:r>
          </a:p>
          <a:p>
            <a:pPr fontAlgn="base"/>
            <a:r>
              <a:rPr lang="en-GB" dirty="0"/>
              <a:t>48 people had been stopped and searched in those areas</a:t>
            </a:r>
          </a:p>
          <a:p>
            <a:pPr fontAlgn="base"/>
            <a:r>
              <a:rPr lang="en-GB" dirty="0"/>
              <a:t>2 people arrested on suspicion of unrelated crimes &amp; a “significant" amount of drugs and cash was recovered.</a:t>
            </a:r>
          </a:p>
          <a:p>
            <a:endParaRPr lang="en-GB" dirty="0"/>
          </a:p>
        </p:txBody>
      </p:sp>
      <p:sp>
        <p:nvSpPr>
          <p:cNvPr id="4" name="Slide Number Placeholder 3">
            <a:extLst>
              <a:ext uri="{FF2B5EF4-FFF2-40B4-BE49-F238E27FC236}">
                <a16:creationId xmlns:a16="http://schemas.microsoft.com/office/drawing/2014/main" id="{0A15B2DF-C114-4EF2-A921-E01681040EC1}"/>
              </a:ext>
            </a:extLst>
          </p:cNvPr>
          <p:cNvSpPr>
            <a:spLocks noGrp="1"/>
          </p:cNvSpPr>
          <p:nvPr>
            <p:ph type="sldNum" sz="quarter" idx="12"/>
          </p:nvPr>
        </p:nvSpPr>
        <p:spPr/>
        <p:txBody>
          <a:bodyPr/>
          <a:lstStyle/>
          <a:p>
            <a:fld id="{AC82685A-BD3A-4230-8D85-804689F67293}" type="slidenum">
              <a:rPr lang="en-GB" smtClean="0"/>
              <a:t>41</a:t>
            </a:fld>
            <a:endParaRPr lang="en-GB"/>
          </a:p>
        </p:txBody>
      </p:sp>
    </p:spTree>
    <p:extLst>
      <p:ext uri="{BB962C8B-B14F-4D97-AF65-F5344CB8AC3E}">
        <p14:creationId xmlns:p14="http://schemas.microsoft.com/office/powerpoint/2010/main" val="2801134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09170-1BE0-4F7E-AEB7-0A62738EB67D}"/>
              </a:ext>
            </a:extLst>
          </p:cNvPr>
          <p:cNvSpPr>
            <a:spLocks noGrp="1"/>
          </p:cNvSpPr>
          <p:nvPr>
            <p:ph type="title"/>
          </p:nvPr>
        </p:nvSpPr>
        <p:spPr/>
        <p:txBody>
          <a:bodyPr/>
          <a:lstStyle/>
          <a:p>
            <a:r>
              <a:rPr lang="en-GB" b="0" i="0" dirty="0">
                <a:solidFill>
                  <a:srgbClr val="141414"/>
                </a:solidFill>
                <a:effectLst/>
                <a:latin typeface="Signika Negative Bold"/>
              </a:rPr>
              <a:t>Gorseinon 2022</a:t>
            </a:r>
            <a:endParaRPr lang="en-GB" dirty="0"/>
          </a:p>
        </p:txBody>
      </p:sp>
      <p:sp>
        <p:nvSpPr>
          <p:cNvPr id="3" name="Content Placeholder 2">
            <a:extLst>
              <a:ext uri="{FF2B5EF4-FFF2-40B4-BE49-F238E27FC236}">
                <a16:creationId xmlns:a16="http://schemas.microsoft.com/office/drawing/2014/main" id="{CC941D99-0FEA-434C-8550-AAEFADAC0EAF}"/>
              </a:ext>
            </a:extLst>
          </p:cNvPr>
          <p:cNvSpPr>
            <a:spLocks noGrp="1"/>
          </p:cNvSpPr>
          <p:nvPr>
            <p:ph idx="1"/>
          </p:nvPr>
        </p:nvSpPr>
        <p:spPr/>
        <p:txBody>
          <a:bodyPr/>
          <a:lstStyle/>
          <a:p>
            <a:r>
              <a:rPr lang="en-GB" dirty="0"/>
              <a:t>Feb 2022</a:t>
            </a:r>
          </a:p>
          <a:p>
            <a:r>
              <a:rPr lang="en-GB" dirty="0"/>
              <a:t>14 year old stabbed </a:t>
            </a:r>
          </a:p>
          <a:p>
            <a:r>
              <a:rPr lang="en-GB" dirty="0"/>
              <a:t>Section 60 Stop &amp; Search Powers placed in area</a:t>
            </a:r>
          </a:p>
          <a:p>
            <a:r>
              <a:rPr lang="en-GB" dirty="0"/>
              <a:t>2 boy’s 14/15 </a:t>
            </a:r>
            <a:r>
              <a:rPr lang="en-GB" dirty="0" err="1"/>
              <a:t>yrs</a:t>
            </a:r>
            <a:r>
              <a:rPr lang="en-GB" dirty="0"/>
              <a:t> old arrested </a:t>
            </a:r>
          </a:p>
        </p:txBody>
      </p:sp>
      <p:sp>
        <p:nvSpPr>
          <p:cNvPr id="4" name="Slide Number Placeholder 3">
            <a:extLst>
              <a:ext uri="{FF2B5EF4-FFF2-40B4-BE49-F238E27FC236}">
                <a16:creationId xmlns:a16="http://schemas.microsoft.com/office/drawing/2014/main" id="{71768613-D1A4-4836-889E-CDACCCC91E55}"/>
              </a:ext>
            </a:extLst>
          </p:cNvPr>
          <p:cNvSpPr>
            <a:spLocks noGrp="1"/>
          </p:cNvSpPr>
          <p:nvPr>
            <p:ph type="sldNum" sz="quarter" idx="12"/>
          </p:nvPr>
        </p:nvSpPr>
        <p:spPr/>
        <p:txBody>
          <a:bodyPr/>
          <a:lstStyle/>
          <a:p>
            <a:fld id="{AC82685A-BD3A-4230-8D85-804689F67293}" type="slidenum">
              <a:rPr lang="en-GB" smtClean="0"/>
              <a:t>42</a:t>
            </a:fld>
            <a:endParaRPr lang="en-GB"/>
          </a:p>
        </p:txBody>
      </p:sp>
    </p:spTree>
    <p:extLst>
      <p:ext uri="{BB962C8B-B14F-4D97-AF65-F5344CB8AC3E}">
        <p14:creationId xmlns:p14="http://schemas.microsoft.com/office/powerpoint/2010/main" val="7850613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AC3D0C3-1D7E-4835-907E-B3FCC9600CCC}"/>
              </a:ext>
            </a:extLst>
          </p:cNvPr>
          <p:cNvSpPr>
            <a:spLocks noGrp="1"/>
          </p:cNvSpPr>
          <p:nvPr>
            <p:ph type="title"/>
          </p:nvPr>
        </p:nvSpPr>
        <p:spPr>
          <a:xfrm>
            <a:off x="698500" y="609600"/>
            <a:ext cx="7655791" cy="3022600"/>
          </a:xfrm>
        </p:spPr>
        <p:txBody>
          <a:bodyPr anchor="ctr">
            <a:noAutofit/>
          </a:bodyPr>
          <a:lstStyle/>
          <a:p>
            <a:pPr algn="ctr"/>
            <a:r>
              <a:rPr lang="en-GB" sz="2400" i="1" dirty="0"/>
              <a:t>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a:t>
            </a:r>
            <a:endParaRPr lang="en-GB" altLang="en-US" sz="2400" dirty="0"/>
          </a:p>
        </p:txBody>
      </p:sp>
      <p:sp>
        <p:nvSpPr>
          <p:cNvPr id="3" name="Text Placeholder 2">
            <a:extLst>
              <a:ext uri="{FF2B5EF4-FFF2-40B4-BE49-F238E27FC236}">
                <a16:creationId xmlns:a16="http://schemas.microsoft.com/office/drawing/2014/main" id="{E8D7BA52-78F9-4340-B69C-EA70069FC82B}"/>
              </a:ext>
            </a:extLst>
          </p:cNvPr>
          <p:cNvSpPr>
            <a:spLocks noGrp="1"/>
          </p:cNvSpPr>
          <p:nvPr>
            <p:ph type="body" sz="quarter" idx="13"/>
          </p:nvPr>
        </p:nvSpPr>
        <p:spPr/>
        <p:txBody>
          <a:bodyPr/>
          <a:lstStyle/>
          <a:p>
            <a:r>
              <a:rPr lang="en-GB" i="1" dirty="0"/>
              <a:t> (</a:t>
            </a:r>
            <a:r>
              <a:rPr lang="en-GB" sz="2000" i="1" dirty="0"/>
              <a:t>Hough, 2013:194)</a:t>
            </a:r>
            <a:endParaRPr lang="en-GB" sz="2000" dirty="0"/>
          </a:p>
        </p:txBody>
      </p:sp>
      <p:sp>
        <p:nvSpPr>
          <p:cNvPr id="2" name="Text Placeholder 1">
            <a:extLst>
              <a:ext uri="{FF2B5EF4-FFF2-40B4-BE49-F238E27FC236}">
                <a16:creationId xmlns:a16="http://schemas.microsoft.com/office/drawing/2014/main" id="{76D111BC-F74E-4E84-B05D-753447E8749A}"/>
              </a:ext>
            </a:extLst>
          </p:cNvPr>
          <p:cNvSpPr>
            <a:spLocks noGrp="1"/>
          </p:cNvSpPr>
          <p:nvPr>
            <p:ph type="body" idx="1"/>
          </p:nvPr>
        </p:nvSpPr>
        <p:spPr>
          <a:xfrm>
            <a:off x="508001" y="4470400"/>
            <a:ext cx="7846290" cy="953655"/>
          </a:xfrm>
        </p:spPr>
        <p:txBody>
          <a:bodyPr>
            <a:normAutofit/>
          </a:bodyPr>
          <a:lstStyle/>
          <a:p>
            <a:pPr algn="ctr"/>
            <a:r>
              <a:rPr lang="en-GB" sz="3300" b="1" dirty="0">
                <a:solidFill>
                  <a:schemeClr val="accent1"/>
                </a:solidFill>
              </a:rPr>
              <a:t>Quality over Quantity?</a:t>
            </a:r>
          </a:p>
        </p:txBody>
      </p:sp>
      <p:sp>
        <p:nvSpPr>
          <p:cNvPr id="35843" name="Slide Number Placeholder 2">
            <a:extLst>
              <a:ext uri="{FF2B5EF4-FFF2-40B4-BE49-F238E27FC236}">
                <a16:creationId xmlns:a16="http://schemas.microsoft.com/office/drawing/2014/main" id="{601AE247-B50E-47F8-84A7-3A08822D09D0}"/>
              </a:ext>
            </a:extLst>
          </p:cNvPr>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90000"/>
              </a:lnSpc>
              <a:spcBef>
                <a:spcPct val="0"/>
              </a:spcBef>
              <a:spcAft>
                <a:spcPts val="450"/>
              </a:spcAft>
              <a:buClrTx/>
              <a:buSzTx/>
              <a:buNone/>
            </a:pPr>
            <a:fld id="{32C168B0-9F92-4D64-AF99-67209439F775}" type="slidenum">
              <a:rPr lang="en-GB" altLang="en-US" sz="1350">
                <a:solidFill>
                  <a:srgbClr val="FFFFFF"/>
                </a:solidFill>
              </a:rPr>
              <a:pPr>
                <a:lnSpc>
                  <a:spcPct val="90000"/>
                </a:lnSpc>
                <a:spcBef>
                  <a:spcPct val="0"/>
                </a:spcBef>
                <a:spcAft>
                  <a:spcPts val="450"/>
                </a:spcAft>
                <a:buClrTx/>
                <a:buSzTx/>
                <a:buNone/>
              </a:pPr>
              <a:t>43</a:t>
            </a:fld>
            <a:endParaRPr lang="en-GB" altLang="en-US" sz="1350">
              <a:solidFill>
                <a:srgbClr val="FFFFFF"/>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4F2C8-78A8-416F-8465-A1D2A806584A}"/>
              </a:ext>
            </a:extLst>
          </p:cNvPr>
          <p:cNvSpPr>
            <a:spLocks noGrp="1"/>
          </p:cNvSpPr>
          <p:nvPr>
            <p:ph type="ctrTitle"/>
          </p:nvPr>
        </p:nvSpPr>
        <p:spPr/>
        <p:txBody>
          <a:bodyPr/>
          <a:lstStyle/>
          <a:p>
            <a:r>
              <a:rPr lang="en-GB" dirty="0"/>
              <a:t>Questions?</a:t>
            </a:r>
          </a:p>
        </p:txBody>
      </p:sp>
      <p:pic>
        <p:nvPicPr>
          <p:cNvPr id="5" name="Picture 4">
            <a:extLst>
              <a:ext uri="{FF2B5EF4-FFF2-40B4-BE49-F238E27FC236}">
                <a16:creationId xmlns:a16="http://schemas.microsoft.com/office/drawing/2014/main" id="{F45FA923-DF45-4448-8587-9FBF6592222E}"/>
              </a:ext>
            </a:extLst>
          </p:cNvPr>
          <p:cNvPicPr>
            <a:picLocks noChangeAspect="1"/>
          </p:cNvPicPr>
          <p:nvPr/>
        </p:nvPicPr>
        <p:blipFill>
          <a:blip r:embed="rId2"/>
          <a:stretch>
            <a:fillRect/>
          </a:stretch>
        </p:blipFill>
        <p:spPr>
          <a:xfrm>
            <a:off x="2878282" y="1600200"/>
            <a:ext cx="3501736" cy="1837883"/>
          </a:xfrm>
          <a:prstGeom prst="rect">
            <a:avLst/>
          </a:prstGeom>
        </p:spPr>
      </p:pic>
      <p:sp>
        <p:nvSpPr>
          <p:cNvPr id="3" name="Subtitle 2">
            <a:extLst>
              <a:ext uri="{FF2B5EF4-FFF2-40B4-BE49-F238E27FC236}">
                <a16:creationId xmlns:a16="http://schemas.microsoft.com/office/drawing/2014/main" id="{96E3D4FB-A7B4-4DB0-8221-F375852B2811}"/>
              </a:ext>
            </a:extLst>
          </p:cNvPr>
          <p:cNvSpPr>
            <a:spLocks noGrp="1"/>
          </p:cNvSpPr>
          <p:nvPr>
            <p:ph type="subTitle" idx="1"/>
          </p:nvPr>
        </p:nvSpPr>
        <p:spPr/>
        <p:txBody>
          <a:bodyPr>
            <a:normAutofit/>
          </a:bodyPr>
          <a:lstStyle/>
          <a:p>
            <a:r>
              <a:rPr lang="en-GB" sz="4000" dirty="0">
                <a:solidFill>
                  <a:schemeClr val="tx1"/>
                </a:solidFill>
              </a:rPr>
              <a:t>Questions?</a:t>
            </a:r>
          </a:p>
        </p:txBody>
      </p:sp>
      <p:sp>
        <p:nvSpPr>
          <p:cNvPr id="4" name="Slide Number Placeholder 3">
            <a:extLst>
              <a:ext uri="{FF2B5EF4-FFF2-40B4-BE49-F238E27FC236}">
                <a16:creationId xmlns:a16="http://schemas.microsoft.com/office/drawing/2014/main" id="{C01B4DFA-51B3-4DC3-8806-BF2C89C39931}"/>
              </a:ext>
            </a:extLst>
          </p:cNvPr>
          <p:cNvSpPr>
            <a:spLocks noGrp="1"/>
          </p:cNvSpPr>
          <p:nvPr>
            <p:ph type="sldNum" sz="quarter" idx="12"/>
          </p:nvPr>
        </p:nvSpPr>
        <p:spPr/>
        <p:txBody>
          <a:bodyPr/>
          <a:lstStyle/>
          <a:p>
            <a:fld id="{AC82685A-BD3A-4230-8D85-804689F67293}" type="slidenum">
              <a:rPr lang="en-GB" smtClean="0"/>
              <a:t>44</a:t>
            </a:fld>
            <a:endParaRPr lang="en-GB"/>
          </a:p>
        </p:txBody>
      </p:sp>
    </p:spTree>
    <p:extLst>
      <p:ext uri="{BB962C8B-B14F-4D97-AF65-F5344CB8AC3E}">
        <p14:creationId xmlns:p14="http://schemas.microsoft.com/office/powerpoint/2010/main" val="39786996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07723-777C-46A6-ADB3-8877DB28522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B942225A-26D1-4411-9608-AFC93CC630A2}"/>
              </a:ext>
            </a:extLst>
          </p:cNvPr>
          <p:cNvSpPr>
            <a:spLocks noGrp="1"/>
          </p:cNvSpPr>
          <p:nvPr>
            <p:ph idx="1"/>
          </p:nvPr>
        </p:nvSpPr>
        <p:spPr/>
        <p:txBody>
          <a:bodyPr>
            <a:normAutofit/>
          </a:bodyPr>
          <a:lstStyle/>
          <a:p>
            <a:r>
              <a:rPr lang="en-GB" sz="1200" dirty="0">
                <a:hlinkClick r:id="rId2"/>
              </a:rPr>
              <a:t>https://www.crimeandjustice.org.uk/publications/cjm/article/policing-riots-bristol-and-brixton-tottenham-toxteth-handsworth-etc</a:t>
            </a:r>
            <a:endParaRPr lang="en-GB" sz="1200" dirty="0"/>
          </a:p>
          <a:p>
            <a:r>
              <a:rPr lang="en-GB" sz="1200" dirty="0">
                <a:hlinkClick r:id="rId3"/>
              </a:rPr>
              <a:t>https://www.theguardian.com/uk-news/2019/feb/22/institutional-racism-britain-stephen-lawrence-inquiry-20-years</a:t>
            </a:r>
            <a:endParaRPr lang="en-GB" sz="1200" dirty="0"/>
          </a:p>
          <a:p>
            <a:r>
              <a:rPr lang="en-GB" sz="1200" dirty="0">
                <a:hlinkClick r:id="rId4"/>
              </a:rPr>
              <a:t>https://assets.publishing.service.gov.uk/government/uploads/system/uploads/attachment_data/file/211617/Govt_Response_to_the_Riots_-_Final_Report.pdf</a:t>
            </a:r>
            <a:endParaRPr lang="en-GB" sz="1200" dirty="0"/>
          </a:p>
          <a:p>
            <a:r>
              <a:rPr lang="en-GB" sz="1200" dirty="0">
                <a:hlinkClick r:id="rId5"/>
              </a:rPr>
              <a:t>https://www.independent.co.uk/news/the-lawrence-report-sir-william-macphersons-recommendations-1073018.html</a:t>
            </a:r>
            <a:endParaRPr lang="en-GB" sz="1200" dirty="0"/>
          </a:p>
          <a:p>
            <a:r>
              <a:rPr lang="en-GB" sz="1200" dirty="0">
                <a:hlinkClick r:id="rId6"/>
              </a:rPr>
              <a:t>https://journals.sagepub.com/doi/abs/10.1177/0309816815603718</a:t>
            </a:r>
            <a:endParaRPr lang="en-GB" sz="1200" dirty="0"/>
          </a:p>
          <a:p>
            <a:pPr>
              <a:lnSpc>
                <a:spcPct val="120000"/>
              </a:lnSpc>
              <a:defRPr/>
            </a:pPr>
            <a:r>
              <a:rPr lang="en-GB" sz="1200" dirty="0"/>
              <a:t>Tyler, T.  R., and Jackson, J.  (2013a) ‘Popular Legitimacy and the Exercise of Legal Authority: Motivating Compliance, Cooperation, and Engagement.’, Psychology, Public Policy, and Law 20(1), pp. 78-95.</a:t>
            </a:r>
          </a:p>
          <a:p>
            <a:pPr>
              <a:lnSpc>
                <a:spcPct val="120000"/>
              </a:lnSpc>
              <a:defRPr/>
            </a:pPr>
            <a:r>
              <a:rPr lang="en-GB" sz="1200" dirty="0"/>
              <a:t>Tyler, T.  R. and Jackson, J.  (2013b) ‘Future Challenges in the Study of Legitimacy and Criminal Justice’,   in   </a:t>
            </a:r>
            <a:r>
              <a:rPr lang="en-GB" sz="1200" dirty="0" err="1"/>
              <a:t>Tankebe</a:t>
            </a:r>
            <a:r>
              <a:rPr lang="en-GB" sz="1200" dirty="0"/>
              <a:t>,   J.   and   Liebling,   A.   (eds.) Legitimacy   and   Criminal   Justice:   An International Exploration. Oxford: Oxford University Press, pp. 83-104.</a:t>
            </a:r>
          </a:p>
          <a:p>
            <a:pPr>
              <a:lnSpc>
                <a:spcPct val="120000"/>
              </a:lnSpc>
              <a:defRPr/>
            </a:pPr>
            <a:r>
              <a:rPr lang="en-GB" sz="1200" dirty="0"/>
              <a:t>Hough, M. (2013) ’Procedural justice and professional policing in times of austerity’, Criminology &amp; Criminal Justice, 13(2): 181–197.</a:t>
            </a:r>
          </a:p>
          <a:p>
            <a:pPr>
              <a:lnSpc>
                <a:spcPct val="120000"/>
              </a:lnSpc>
              <a:defRPr/>
            </a:pPr>
            <a:r>
              <a:rPr lang="en-GB" sz="1200" dirty="0">
                <a:hlinkClick r:id="rId7"/>
              </a:rPr>
              <a:t>https://www.justiceinspectorates.gov.uk/hmicfrs/media/stop-and-search-powers-20130709.pdf</a:t>
            </a:r>
            <a:endParaRPr lang="en-GB" sz="1200" dirty="0"/>
          </a:p>
          <a:p>
            <a:pPr>
              <a:lnSpc>
                <a:spcPct val="120000"/>
              </a:lnSpc>
              <a:defRPr/>
            </a:pPr>
            <a:endParaRPr lang="en-GB" sz="1200" dirty="0"/>
          </a:p>
          <a:p>
            <a:endParaRPr lang="en-GB" sz="1200" dirty="0"/>
          </a:p>
          <a:p>
            <a:endParaRPr lang="en-GB" sz="1200" dirty="0"/>
          </a:p>
          <a:p>
            <a:endParaRPr lang="en-GB" sz="1200" dirty="0"/>
          </a:p>
          <a:p>
            <a:endParaRPr lang="en-GB" sz="1200" dirty="0"/>
          </a:p>
        </p:txBody>
      </p:sp>
      <p:sp>
        <p:nvSpPr>
          <p:cNvPr id="4" name="Slide Number Placeholder 3">
            <a:extLst>
              <a:ext uri="{FF2B5EF4-FFF2-40B4-BE49-F238E27FC236}">
                <a16:creationId xmlns:a16="http://schemas.microsoft.com/office/drawing/2014/main" id="{31D4BACC-37EF-4A71-9BF1-2C7F42EE35A7}"/>
              </a:ext>
            </a:extLst>
          </p:cNvPr>
          <p:cNvSpPr>
            <a:spLocks noGrp="1"/>
          </p:cNvSpPr>
          <p:nvPr>
            <p:ph type="sldNum" sz="quarter" idx="12"/>
          </p:nvPr>
        </p:nvSpPr>
        <p:spPr/>
        <p:txBody>
          <a:bodyPr/>
          <a:lstStyle/>
          <a:p>
            <a:fld id="{AC82685A-BD3A-4230-8D85-804689F67293}" type="slidenum">
              <a:rPr lang="en-GB" smtClean="0"/>
              <a:t>45</a:t>
            </a:fld>
            <a:endParaRPr lang="en-GB"/>
          </a:p>
        </p:txBody>
      </p:sp>
    </p:spTree>
    <p:extLst>
      <p:ext uri="{BB962C8B-B14F-4D97-AF65-F5344CB8AC3E}">
        <p14:creationId xmlns:p14="http://schemas.microsoft.com/office/powerpoint/2010/main" val="28119431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706BB07B-90C6-4DEF-B642-24F5244DEF16}"/>
              </a:ext>
            </a:extLst>
          </p:cNvPr>
          <p:cNvSpPr>
            <a:spLocks noGrp="1"/>
          </p:cNvSpPr>
          <p:nvPr>
            <p:ph type="title"/>
          </p:nvPr>
        </p:nvSpPr>
        <p:spPr>
          <a:xfrm>
            <a:off x="457200" y="274638"/>
            <a:ext cx="8229600" cy="461824"/>
          </a:xfrm>
        </p:spPr>
        <p:txBody>
          <a:bodyPr>
            <a:normAutofit/>
          </a:bodyPr>
          <a:lstStyle/>
          <a:p>
            <a:pPr eaLnBrk="1" hangingPunct="1"/>
            <a:r>
              <a:rPr lang="en-GB" altLang="en-US" sz="1800" dirty="0"/>
              <a:t>Reference</a:t>
            </a:r>
          </a:p>
        </p:txBody>
      </p:sp>
      <p:sp>
        <p:nvSpPr>
          <p:cNvPr id="43011" name="Content Placeholder 2">
            <a:extLst>
              <a:ext uri="{FF2B5EF4-FFF2-40B4-BE49-F238E27FC236}">
                <a16:creationId xmlns:a16="http://schemas.microsoft.com/office/drawing/2014/main" id="{83D6E66C-6246-4678-8254-93C4A6AEABB2}"/>
              </a:ext>
            </a:extLst>
          </p:cNvPr>
          <p:cNvSpPr>
            <a:spLocks noGrp="1"/>
          </p:cNvSpPr>
          <p:nvPr>
            <p:ph idx="1"/>
          </p:nvPr>
        </p:nvSpPr>
        <p:spPr>
          <a:xfrm>
            <a:off x="457200" y="841664"/>
            <a:ext cx="8229600" cy="4675569"/>
          </a:xfrm>
        </p:spPr>
        <p:txBody>
          <a:bodyPr>
            <a:normAutofit/>
          </a:bodyPr>
          <a:lstStyle/>
          <a:p>
            <a:pPr eaLnBrk="1" hangingPunct="1"/>
            <a:r>
              <a:rPr lang="en-GB" altLang="en-US" sz="1100" dirty="0">
                <a:solidFill>
                  <a:srgbClr val="000000"/>
                </a:solidFill>
                <a:latin typeface="Trebuchet MS" panose="020B0603020202020204" pitchFamily="34" charset="0"/>
              </a:rPr>
              <a:t>Bradford, B. ‘</a:t>
            </a:r>
            <a:r>
              <a:rPr lang="en-GB" altLang="en-US" sz="1100" i="1" dirty="0">
                <a:solidFill>
                  <a:srgbClr val="000000"/>
                </a:solidFill>
                <a:latin typeface="Trebuchet MS" panose="020B0603020202020204" pitchFamily="34" charset="0"/>
              </a:rPr>
              <a:t>Using procedural justice to encourage cooperation with the police and compliance with the law’ </a:t>
            </a:r>
            <a:r>
              <a:rPr lang="en-GB" altLang="en-US" sz="1100" dirty="0">
                <a:solidFill>
                  <a:srgbClr val="000000"/>
                </a:solidFill>
                <a:latin typeface="Trebuchet MS" panose="020B0603020202020204" pitchFamily="34" charset="0"/>
              </a:rPr>
              <a:t>Available at: www.sipr.ak.uk</a:t>
            </a:r>
            <a:endParaRPr lang="en-GB" altLang="en-US" sz="1100" dirty="0">
              <a:latin typeface="Trebuchet MS" panose="020B0603020202020204" pitchFamily="34" charset="0"/>
            </a:endParaRPr>
          </a:p>
          <a:p>
            <a:pPr eaLnBrk="1" hangingPunct="1">
              <a:spcBef>
                <a:spcPts val="1000"/>
              </a:spcBef>
              <a:buClr>
                <a:srgbClr val="1F3864"/>
              </a:buClr>
              <a:buSzPct val="80000"/>
            </a:pPr>
            <a:r>
              <a:rPr lang="en-GB" altLang="en-US" sz="1100" dirty="0">
                <a:latin typeface="Trebuchet MS" panose="020B0603020202020204" pitchFamily="34" charset="0"/>
              </a:rPr>
              <a:t> </a:t>
            </a:r>
            <a:r>
              <a:rPr lang="en-GB" altLang="en-US" sz="1100" dirty="0">
                <a:solidFill>
                  <a:srgbClr val="404040"/>
                </a:solidFill>
                <a:latin typeface="Trebuchet MS" panose="020B0603020202020204" pitchFamily="34" charset="0"/>
              </a:rPr>
              <a:t>Bradford, B., Jackson, J. and Hough, M., (2013) ‘Police Legitimacy in Action: Lessons from Theory and Policy’. In: </a:t>
            </a:r>
            <a:r>
              <a:rPr lang="en-GB" altLang="en-US" sz="1100" dirty="0" err="1">
                <a:solidFill>
                  <a:srgbClr val="404040"/>
                </a:solidFill>
                <a:latin typeface="Trebuchet MS" panose="020B0603020202020204" pitchFamily="34" charset="0"/>
              </a:rPr>
              <a:t>Reisig</a:t>
            </a:r>
            <a:r>
              <a:rPr lang="en-GB" altLang="en-US" sz="1100" dirty="0">
                <a:solidFill>
                  <a:srgbClr val="404040"/>
                </a:solidFill>
                <a:latin typeface="Trebuchet MS" panose="020B0603020202020204" pitchFamily="34" charset="0"/>
              </a:rPr>
              <a:t>, M. &amp; Kane, R. (eds.) The Oxford Handbook of Police and Policing. Oxford: Oxford University Press, pp. 551-573. </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Bradford, B., Murphy, K. and Jackson, J. (2014) ‘Officers as Mirrors: Policing, Procedural Justice and the (Re)Production of Social Identity’, British Journal of Criminology, 54:(4), pp. 527-500.</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Crown Copyright (2011), Police Reform and Social Responsibility Act, The Stationery Office (Her Majesty’s Stationery Office; London.</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Her Majesty’s Inspectorate of Constabulary (2014) Policing in Austerity: Meeting the Challenge. London: Home Office.</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Home Office (2010) Policing in the 21st Century: Reconnecting police and the people. London: The Stationery Office Limited.</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Hough, M. (2013) ’Procedural justice and professional policing in times of austerity’, Criminology &amp; Criminal Justice, 13(2): 181–197.</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Tyler, T. (2004) ‘Enhancing Police Legitimacy’, Annals of the American Academy of Political &amp; Social Science 593, pp. 84–99.</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Tyler, T.  R., and Jackson, J.  (2013a) ‘Popular Legitimacy and the Exercise of Legal Authority: Motivating Compliance, Cooperation, and Engagement.’, Psychology, Public Policy, and Law 20(1), pp. 78-95.</a:t>
            </a:r>
          </a:p>
          <a:p>
            <a:pPr eaLnBrk="1" hangingPunct="1">
              <a:spcBef>
                <a:spcPts val="1000"/>
              </a:spcBef>
              <a:buClr>
                <a:srgbClr val="1F3864"/>
              </a:buClr>
              <a:buSzPct val="80000"/>
            </a:pPr>
            <a:r>
              <a:rPr lang="en-GB" altLang="en-US" sz="1100" dirty="0">
                <a:solidFill>
                  <a:srgbClr val="404040"/>
                </a:solidFill>
                <a:latin typeface="Trebuchet MS" panose="020B0603020202020204" pitchFamily="34" charset="0"/>
              </a:rPr>
              <a:t>Tyler, T.  R. and Jackson, J.  (2013b) ‘Future Challenges in the Study of Legitimacy and Criminal Justice’,   in   </a:t>
            </a:r>
            <a:r>
              <a:rPr lang="en-GB" altLang="en-US" sz="1100" dirty="0" err="1">
                <a:solidFill>
                  <a:srgbClr val="404040"/>
                </a:solidFill>
                <a:latin typeface="Trebuchet MS" panose="020B0603020202020204" pitchFamily="34" charset="0"/>
              </a:rPr>
              <a:t>Tankebe</a:t>
            </a:r>
            <a:r>
              <a:rPr lang="en-GB" altLang="en-US" sz="1100" dirty="0">
                <a:solidFill>
                  <a:srgbClr val="404040"/>
                </a:solidFill>
                <a:latin typeface="Trebuchet MS" panose="020B0603020202020204" pitchFamily="34" charset="0"/>
              </a:rPr>
              <a:t>,   J.   and   Liebling,   A.   (eds.) Legitimacy   and   Criminal   Justice:   An International Exploration. Oxford: Oxford University Press, pp. 83-104.</a:t>
            </a:r>
          </a:p>
          <a:p>
            <a:pPr eaLnBrk="1" hangingPunct="1"/>
            <a:endParaRPr lang="en-GB" altLang="en-US" dirty="0"/>
          </a:p>
          <a:p>
            <a:pPr eaLnBrk="1" hangingPunct="1"/>
            <a:endParaRPr lang="en-GB" altLang="en-US" sz="1800" dirty="0">
              <a:latin typeface="Trebuchet MS" panose="020B0603020202020204" pitchFamily="34" charset="0"/>
            </a:endParaRPr>
          </a:p>
        </p:txBody>
      </p:sp>
      <p:sp>
        <p:nvSpPr>
          <p:cNvPr id="2" name="Footer Placeholder 1">
            <a:extLst>
              <a:ext uri="{FF2B5EF4-FFF2-40B4-BE49-F238E27FC236}">
                <a16:creationId xmlns:a16="http://schemas.microsoft.com/office/drawing/2014/main" id="{6B3F0C8F-FEF5-4B5F-B1BF-EB17B6229DAC}"/>
              </a:ext>
            </a:extLst>
          </p:cNvPr>
          <p:cNvSpPr>
            <a:spLocks noGrp="1"/>
          </p:cNvSpPr>
          <p:nvPr>
            <p:ph type="ftr" sz="quarter" idx="11"/>
          </p:nvPr>
        </p:nvSpPr>
        <p:spPr/>
        <p:txBody>
          <a:bodyPr/>
          <a:lstStyle/>
          <a:p>
            <a:pPr>
              <a:defRPr/>
            </a:pPr>
            <a:r>
              <a:rPr lang="en-GB"/>
              <a:t>M. Jordan 2020</a:t>
            </a:r>
          </a:p>
        </p:txBody>
      </p:sp>
      <p:sp>
        <p:nvSpPr>
          <p:cNvPr id="43013" name="Slide Number Placeholder 2">
            <a:extLst>
              <a:ext uri="{FF2B5EF4-FFF2-40B4-BE49-F238E27FC236}">
                <a16:creationId xmlns:a16="http://schemas.microsoft.com/office/drawing/2014/main" id="{B413FEA0-76D1-4769-A596-1ED5B9DB68B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7C0FAD-6653-4430-8D50-E1EDBDBF4470}" type="slidenum">
              <a:rPr lang="en-GB" altLang="en-US" smtClean="0">
                <a:solidFill>
                  <a:srgbClr val="898989"/>
                </a:solidFill>
                <a:latin typeface="Calibri" panose="020F0502020204030204" pitchFamily="34" charset="0"/>
              </a:rPr>
              <a:pPr/>
              <a:t>46</a:t>
            </a:fld>
            <a:endParaRPr lang="en-GB" altLang="en-US">
              <a:solidFill>
                <a:srgbClr val="898989"/>
              </a:solidFill>
              <a:latin typeface="Calibri" panose="020F0502020204030204" pitchFamily="34" charset="0"/>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22F40-87AB-425D-9B41-7089E466F4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C64B35-7379-4B6A-A1AA-9CDBEC489B1B}"/>
              </a:ext>
            </a:extLst>
          </p:cNvPr>
          <p:cNvSpPr>
            <a:spLocks noGrp="1"/>
          </p:cNvSpPr>
          <p:nvPr>
            <p:ph idx="1"/>
          </p:nvPr>
        </p:nvSpPr>
        <p:spPr/>
        <p:txBody>
          <a:bodyPr/>
          <a:lstStyle/>
          <a:p>
            <a:r>
              <a:rPr lang="en-GB" dirty="0">
                <a:hlinkClick r:id="rId2"/>
              </a:rPr>
              <a:t>https://www.youtube.com/watch?v=CXokFusfPsM</a:t>
            </a:r>
            <a:endParaRPr lang="en-GB" dirty="0"/>
          </a:p>
          <a:p>
            <a:r>
              <a:rPr lang="en-GB" dirty="0">
                <a:hlinkClick r:id="rId3"/>
              </a:rPr>
              <a:t>https://www.youtube.com/watch?v=Uhsl0QHSDWE</a:t>
            </a:r>
            <a:endParaRPr lang="en-GB" dirty="0"/>
          </a:p>
        </p:txBody>
      </p:sp>
      <p:sp>
        <p:nvSpPr>
          <p:cNvPr id="4" name="Slide Number Placeholder 3">
            <a:extLst>
              <a:ext uri="{FF2B5EF4-FFF2-40B4-BE49-F238E27FC236}">
                <a16:creationId xmlns:a16="http://schemas.microsoft.com/office/drawing/2014/main" id="{2CE2ADCF-F367-49AD-9D32-E127401BD8DA}"/>
              </a:ext>
            </a:extLst>
          </p:cNvPr>
          <p:cNvSpPr>
            <a:spLocks noGrp="1"/>
          </p:cNvSpPr>
          <p:nvPr>
            <p:ph type="sldNum" sz="quarter" idx="12"/>
          </p:nvPr>
        </p:nvSpPr>
        <p:spPr/>
        <p:txBody>
          <a:bodyPr/>
          <a:lstStyle/>
          <a:p>
            <a:fld id="{AC82685A-BD3A-4230-8D85-804689F67293}" type="slidenum">
              <a:rPr lang="en-GB" smtClean="0"/>
              <a:t>47</a:t>
            </a:fld>
            <a:endParaRPr lang="en-GB"/>
          </a:p>
        </p:txBody>
      </p:sp>
    </p:spTree>
    <p:extLst>
      <p:ext uri="{BB962C8B-B14F-4D97-AF65-F5344CB8AC3E}">
        <p14:creationId xmlns:p14="http://schemas.microsoft.com/office/powerpoint/2010/main" val="3581596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B474D-7238-4070-B037-65ACFB5D60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B2015F-1DC7-4557-97B1-2E2993C68B6A}"/>
              </a:ext>
            </a:extLst>
          </p:cNvPr>
          <p:cNvSpPr>
            <a:spLocks noGrp="1"/>
          </p:cNvSpPr>
          <p:nvPr>
            <p:ph idx="1"/>
          </p:nvPr>
        </p:nvSpPr>
        <p:spPr/>
        <p:txBody>
          <a:bodyPr/>
          <a:lstStyle/>
          <a:p>
            <a:r>
              <a:rPr lang="en-GB" dirty="0"/>
              <a:t>Rotherham grooming gang</a:t>
            </a:r>
          </a:p>
          <a:p>
            <a:r>
              <a:rPr lang="en-GB" dirty="0"/>
              <a:t>Rochdale child sex abuse ring </a:t>
            </a:r>
          </a:p>
        </p:txBody>
      </p:sp>
      <p:sp>
        <p:nvSpPr>
          <p:cNvPr id="4" name="Slide Number Placeholder 3">
            <a:extLst>
              <a:ext uri="{FF2B5EF4-FFF2-40B4-BE49-F238E27FC236}">
                <a16:creationId xmlns:a16="http://schemas.microsoft.com/office/drawing/2014/main" id="{2D8EF5B6-8099-4621-ACB3-FA0088DB67F9}"/>
              </a:ext>
            </a:extLst>
          </p:cNvPr>
          <p:cNvSpPr>
            <a:spLocks noGrp="1"/>
          </p:cNvSpPr>
          <p:nvPr>
            <p:ph type="sldNum" sz="quarter" idx="12"/>
          </p:nvPr>
        </p:nvSpPr>
        <p:spPr/>
        <p:txBody>
          <a:bodyPr/>
          <a:lstStyle/>
          <a:p>
            <a:fld id="{AC82685A-BD3A-4230-8D85-804689F67293}" type="slidenum">
              <a:rPr lang="en-GB" smtClean="0"/>
              <a:t>48</a:t>
            </a:fld>
            <a:endParaRPr lang="en-GB"/>
          </a:p>
        </p:txBody>
      </p:sp>
    </p:spTree>
    <p:extLst>
      <p:ext uri="{BB962C8B-B14F-4D97-AF65-F5344CB8AC3E}">
        <p14:creationId xmlns:p14="http://schemas.microsoft.com/office/powerpoint/2010/main" val="4092191221"/>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1" ma:contentTypeDescription="Create a new document." ma:contentTypeScope="" ma:versionID="e4cd2e948d491e4dcd2d307b9f28d12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8c83d1835cc14448c47d2633b04e5246"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7E2EC7-608A-4D51-A4E6-3FD1CE127A72}">
  <ds:schemaRefs>
    <ds:schemaRef ds:uri="http://schemas.microsoft.com/sharepoint/v3/contenttype/forms"/>
  </ds:schemaRefs>
</ds:datastoreItem>
</file>

<file path=customXml/itemProps2.xml><?xml version="1.0" encoding="utf-8"?>
<ds:datastoreItem xmlns:ds="http://schemas.openxmlformats.org/officeDocument/2006/customXml" ds:itemID="{CB56B8EB-FD98-4D24-8813-64EA404BC4D0}">
  <ds:schemaRefs>
    <ds:schemaRef ds:uri="ed25a739-d205-4a8f-b117-2566f909cb60"/>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58f7e881-cc1d-4294-8008-c54da3573a5f"/>
    <ds:schemaRef ds:uri="http://www.w3.org/XML/1998/namespace"/>
    <ds:schemaRef ds:uri="http://purl.org/dc/dcmitype/"/>
  </ds:schemaRefs>
</ds:datastoreItem>
</file>

<file path=customXml/itemProps3.xml><?xml version="1.0" encoding="utf-8"?>
<ds:datastoreItem xmlns:ds="http://schemas.openxmlformats.org/officeDocument/2006/customXml" ds:itemID="{E95C83DC-7B99-4BA9-A962-EC887E510D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1748</TotalTime>
  <Words>4218</Words>
  <Application>Microsoft Office PowerPoint</Application>
  <PresentationFormat>On-screen Show (4:3)</PresentationFormat>
  <Paragraphs>393</Paragraphs>
  <Slides>48</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Myriad Pro</vt:lpstr>
      <vt:lpstr>Signika Negative Bold</vt:lpstr>
      <vt:lpstr>Arial</vt:lpstr>
      <vt:lpstr>Calibri</vt:lpstr>
      <vt:lpstr>Trebuchet MS</vt:lpstr>
      <vt:lpstr>Tw Cen MT</vt:lpstr>
      <vt:lpstr>Wingdings</vt:lpstr>
      <vt:lpstr>Theme1.thmx first page pp</vt:lpstr>
      <vt:lpstr>Week 6 tutorial</vt:lpstr>
      <vt:lpstr>Task for next week tutorial</vt:lpstr>
      <vt:lpstr>Recap</vt:lpstr>
      <vt:lpstr>Social Control</vt:lpstr>
      <vt:lpstr>Social Control</vt:lpstr>
      <vt:lpstr>Break Down Social Control </vt:lpstr>
      <vt:lpstr>What is the Reality?</vt:lpstr>
      <vt:lpstr>Miners' Strike 1984</vt:lpstr>
      <vt:lpstr>1984 &amp; Thatcher</vt:lpstr>
      <vt:lpstr>Communities </vt:lpstr>
      <vt:lpstr>Hillsborough April 1989 </vt:lpstr>
      <vt:lpstr>Hillsborough April 1989 </vt:lpstr>
      <vt:lpstr>PowerPoint Presentation</vt:lpstr>
      <vt:lpstr>PowerPoint Presentation</vt:lpstr>
      <vt:lpstr>After The Disaster</vt:lpstr>
      <vt:lpstr>PowerPoint Presentation</vt:lpstr>
      <vt:lpstr>PowerPoint Presentation</vt:lpstr>
      <vt:lpstr>Brixton Riots</vt:lpstr>
      <vt:lpstr>Brixton Riots 1981</vt:lpstr>
      <vt:lpstr>Relationships </vt:lpstr>
      <vt:lpstr>Relationships</vt:lpstr>
      <vt:lpstr>Institutional Racism Mark Duggan 2011 Stephen Lawrence 1993</vt:lpstr>
      <vt:lpstr>Stephen Lawrence</vt:lpstr>
      <vt:lpstr>PowerPoint Presentation</vt:lpstr>
      <vt:lpstr>Other Examples</vt:lpstr>
      <vt:lpstr>Legitimacy and Procedural Justice</vt:lpstr>
      <vt:lpstr>Police Legitimacy</vt:lpstr>
      <vt:lpstr>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vt:lpstr>
      <vt:lpstr>Guildford 4</vt:lpstr>
      <vt:lpstr>Miscarriage of Justice</vt:lpstr>
      <vt:lpstr>Birmingham 6</vt:lpstr>
      <vt:lpstr>Confessions</vt:lpstr>
      <vt:lpstr>PowerPoint Presentation</vt:lpstr>
      <vt:lpstr>PACE 1984</vt:lpstr>
      <vt:lpstr>Today</vt:lpstr>
      <vt:lpstr>Trust in the Police</vt:lpstr>
      <vt:lpstr>Stop &amp; Search</vt:lpstr>
      <vt:lpstr>Stop &amp; Search</vt:lpstr>
      <vt:lpstr> Stop &amp; Search Controversy </vt:lpstr>
      <vt:lpstr>Drive of Stop &amp; Search</vt:lpstr>
      <vt:lpstr>Cardiff 2020</vt:lpstr>
      <vt:lpstr>Gorseinon 2022</vt:lpstr>
      <vt:lpstr>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vt:lpstr>
      <vt:lpstr>Questions?</vt:lpstr>
      <vt:lpstr>Reference</vt:lpstr>
      <vt:lpstr>Reference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dc:title>
  <dc:creator>Alison Thomas (1811074)</dc:creator>
  <cp:lastModifiedBy>Jane Thomas</cp:lastModifiedBy>
  <cp:revision>50</cp:revision>
  <dcterms:created xsi:type="dcterms:W3CDTF">2020-03-02T09:55:34Z</dcterms:created>
  <dcterms:modified xsi:type="dcterms:W3CDTF">2022-03-03T09:11:48Z</dcterms:modified>
</cp:coreProperties>
</file>