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1"/>
  </p:notesMasterIdLst>
  <p:sldIdLst>
    <p:sldId id="256" r:id="rId2"/>
    <p:sldId id="312" r:id="rId3"/>
    <p:sldId id="313" r:id="rId4"/>
    <p:sldId id="311" r:id="rId5"/>
    <p:sldId id="314" r:id="rId6"/>
    <p:sldId id="307" r:id="rId7"/>
    <p:sldId id="308" r:id="rId8"/>
    <p:sldId id="310" r:id="rId9"/>
    <p:sldId id="342" r:id="rId10"/>
    <p:sldId id="343" r:id="rId11"/>
    <p:sldId id="344" r:id="rId12"/>
    <p:sldId id="274" r:id="rId13"/>
    <p:sldId id="275" r:id="rId14"/>
    <p:sldId id="276" r:id="rId15"/>
    <p:sldId id="277" r:id="rId16"/>
    <p:sldId id="278" r:id="rId17"/>
    <p:sldId id="281" r:id="rId18"/>
    <p:sldId id="315" r:id="rId19"/>
    <p:sldId id="316" r:id="rId20"/>
    <p:sldId id="317" r:id="rId21"/>
    <p:sldId id="318" r:id="rId22"/>
    <p:sldId id="327" r:id="rId23"/>
    <p:sldId id="341" r:id="rId24"/>
    <p:sldId id="319" r:id="rId25"/>
    <p:sldId id="267" r:id="rId26"/>
    <p:sldId id="268" r:id="rId27"/>
    <p:sldId id="270" r:id="rId28"/>
    <p:sldId id="324" r:id="rId29"/>
    <p:sldId id="325" r:id="rId30"/>
    <p:sldId id="330" r:id="rId31"/>
    <p:sldId id="331" r:id="rId32"/>
    <p:sldId id="333" r:id="rId33"/>
    <p:sldId id="334" r:id="rId34"/>
    <p:sldId id="335" r:id="rId35"/>
    <p:sldId id="337" r:id="rId36"/>
    <p:sldId id="338" r:id="rId37"/>
    <p:sldId id="336" r:id="rId38"/>
    <p:sldId id="339" r:id="rId39"/>
    <p:sldId id="340"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892" autoAdjust="0"/>
    <p:restoredTop sz="94660"/>
  </p:normalViewPr>
  <p:slideViewPr>
    <p:cSldViewPr snapToGrid="0">
      <p:cViewPr varScale="1">
        <p:scale>
          <a:sx n="98" d="100"/>
          <a:sy n="98" d="100"/>
        </p:scale>
        <p:origin x="192" y="84"/>
      </p:cViewPr>
      <p:guideLst/>
    </p:cSldViewPr>
  </p:slideViewPr>
  <p:notesTextViewPr>
    <p:cViewPr>
      <p:scale>
        <a:sx n="1" d="1"/>
        <a:sy n="1" d="1"/>
      </p:scale>
      <p:origin x="0" y="0"/>
    </p:cViewPr>
  </p:notesTextViewPr>
  <p:notesViewPr>
    <p:cSldViewPr snapToGrid="0">
      <p:cViewPr>
        <p:scale>
          <a:sx n="100" d="100"/>
          <a:sy n="100" d="100"/>
        </p:scale>
        <p:origin x="1806" y="-58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E35D5D-1482-4021-8340-3F050985958F}"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6A4FA1D9-0613-4EC3-986E-EF981AE02DC8}">
      <dgm:prSet/>
      <dgm:spPr/>
      <dgm:t>
        <a:bodyPr/>
        <a:lstStyle/>
        <a:p>
          <a:r>
            <a:rPr lang="en-GB" baseline="0" dirty="0"/>
            <a:t>As you progress through this module you will come across the following terms:</a:t>
          </a:r>
          <a:br>
            <a:rPr lang="en-GB" baseline="0" dirty="0"/>
          </a:br>
          <a:r>
            <a:rPr lang="en-GB" baseline="0" dirty="0"/>
            <a:t>Reflection, Reflexivity and Reflective Practice.</a:t>
          </a:r>
          <a:endParaRPr lang="en-US" dirty="0"/>
        </a:p>
      </dgm:t>
    </dgm:pt>
    <dgm:pt modelId="{C534E72D-083B-41CA-8F2B-48A03EC32640}" type="parTrans" cxnId="{63E45630-46C0-4B46-B34E-E72FAA07B801}">
      <dgm:prSet/>
      <dgm:spPr/>
      <dgm:t>
        <a:bodyPr/>
        <a:lstStyle/>
        <a:p>
          <a:endParaRPr lang="en-US"/>
        </a:p>
      </dgm:t>
    </dgm:pt>
    <dgm:pt modelId="{432D2015-6304-4142-8F66-DA138E4D8E47}" type="sibTrans" cxnId="{63E45630-46C0-4B46-B34E-E72FAA07B801}">
      <dgm:prSet/>
      <dgm:spPr/>
      <dgm:t>
        <a:bodyPr/>
        <a:lstStyle/>
        <a:p>
          <a:endParaRPr lang="en-US"/>
        </a:p>
      </dgm:t>
    </dgm:pt>
    <dgm:pt modelId="{A7515997-8DD5-4AD9-BEBB-E37F3A6537DC}">
      <dgm:prSet/>
      <dgm:spPr/>
      <dgm:t>
        <a:bodyPr/>
        <a:lstStyle/>
        <a:p>
          <a:r>
            <a:rPr lang="en-GB" baseline="0" dirty="0"/>
            <a:t>It can be helpful therefore to define these now.</a:t>
          </a:r>
          <a:endParaRPr lang="en-US" dirty="0"/>
        </a:p>
      </dgm:t>
    </dgm:pt>
    <dgm:pt modelId="{D9E59F77-55C6-4703-A9F2-5099C5AAB68D}" type="parTrans" cxnId="{8EDEA45E-F723-4A99-AFEA-EB94916DA06A}">
      <dgm:prSet/>
      <dgm:spPr/>
      <dgm:t>
        <a:bodyPr/>
        <a:lstStyle/>
        <a:p>
          <a:endParaRPr lang="en-US"/>
        </a:p>
      </dgm:t>
    </dgm:pt>
    <dgm:pt modelId="{C52E3DD1-A4BB-4436-8F5A-376341DEEBF0}" type="sibTrans" cxnId="{8EDEA45E-F723-4A99-AFEA-EB94916DA06A}">
      <dgm:prSet/>
      <dgm:spPr/>
      <dgm:t>
        <a:bodyPr/>
        <a:lstStyle/>
        <a:p>
          <a:endParaRPr lang="en-US"/>
        </a:p>
      </dgm:t>
    </dgm:pt>
    <dgm:pt modelId="{AB49EDAF-59E2-4420-B680-36BAACFD980F}" type="pres">
      <dgm:prSet presAssocID="{74E35D5D-1482-4021-8340-3F050985958F}" presName="outerComposite" presStyleCnt="0">
        <dgm:presLayoutVars>
          <dgm:chMax val="5"/>
          <dgm:dir/>
          <dgm:resizeHandles val="exact"/>
        </dgm:presLayoutVars>
      </dgm:prSet>
      <dgm:spPr/>
    </dgm:pt>
    <dgm:pt modelId="{7ABF8111-768E-418E-A0A4-0F04A1DA2BEB}" type="pres">
      <dgm:prSet presAssocID="{74E35D5D-1482-4021-8340-3F050985958F}" presName="dummyMaxCanvas" presStyleCnt="0">
        <dgm:presLayoutVars/>
      </dgm:prSet>
      <dgm:spPr/>
    </dgm:pt>
    <dgm:pt modelId="{DC522F12-A22B-4CE9-8D72-08B7A3C57FAE}" type="pres">
      <dgm:prSet presAssocID="{74E35D5D-1482-4021-8340-3F050985958F}" presName="TwoNodes_1" presStyleLbl="node1" presStyleIdx="0" presStyleCnt="2">
        <dgm:presLayoutVars>
          <dgm:bulletEnabled val="1"/>
        </dgm:presLayoutVars>
      </dgm:prSet>
      <dgm:spPr/>
    </dgm:pt>
    <dgm:pt modelId="{F5BD0150-52CF-46F2-AB49-FE254BBB8B2B}" type="pres">
      <dgm:prSet presAssocID="{74E35D5D-1482-4021-8340-3F050985958F}" presName="TwoNodes_2" presStyleLbl="node1" presStyleIdx="1" presStyleCnt="2">
        <dgm:presLayoutVars>
          <dgm:bulletEnabled val="1"/>
        </dgm:presLayoutVars>
      </dgm:prSet>
      <dgm:spPr/>
    </dgm:pt>
    <dgm:pt modelId="{32595D23-51A4-4557-9A3A-D06D07AFC89D}" type="pres">
      <dgm:prSet presAssocID="{74E35D5D-1482-4021-8340-3F050985958F}" presName="TwoConn_1-2" presStyleLbl="fgAccFollowNode1" presStyleIdx="0" presStyleCnt="1">
        <dgm:presLayoutVars>
          <dgm:bulletEnabled val="1"/>
        </dgm:presLayoutVars>
      </dgm:prSet>
      <dgm:spPr/>
    </dgm:pt>
    <dgm:pt modelId="{A6DFE597-C660-4CEB-9AB8-1479466CE5C0}" type="pres">
      <dgm:prSet presAssocID="{74E35D5D-1482-4021-8340-3F050985958F}" presName="TwoNodes_1_text" presStyleLbl="node1" presStyleIdx="1" presStyleCnt="2">
        <dgm:presLayoutVars>
          <dgm:bulletEnabled val="1"/>
        </dgm:presLayoutVars>
      </dgm:prSet>
      <dgm:spPr/>
    </dgm:pt>
    <dgm:pt modelId="{809F2ABF-C9BE-4A3A-9B27-3354E014C5D4}" type="pres">
      <dgm:prSet presAssocID="{74E35D5D-1482-4021-8340-3F050985958F}" presName="TwoNodes_2_text" presStyleLbl="node1" presStyleIdx="1" presStyleCnt="2">
        <dgm:presLayoutVars>
          <dgm:bulletEnabled val="1"/>
        </dgm:presLayoutVars>
      </dgm:prSet>
      <dgm:spPr/>
    </dgm:pt>
  </dgm:ptLst>
  <dgm:cxnLst>
    <dgm:cxn modelId="{F132330B-DDB4-4F19-ADD1-4ECB5064AD46}" type="presOf" srcId="{6A4FA1D9-0613-4EC3-986E-EF981AE02DC8}" destId="{DC522F12-A22B-4CE9-8D72-08B7A3C57FAE}" srcOrd="0" destOrd="0" presId="urn:microsoft.com/office/officeart/2005/8/layout/vProcess5"/>
    <dgm:cxn modelId="{16F0E72B-9C37-4919-8EA5-A6615DF02EA8}" type="presOf" srcId="{A7515997-8DD5-4AD9-BEBB-E37F3A6537DC}" destId="{F5BD0150-52CF-46F2-AB49-FE254BBB8B2B}" srcOrd="0" destOrd="0" presId="urn:microsoft.com/office/officeart/2005/8/layout/vProcess5"/>
    <dgm:cxn modelId="{63E45630-46C0-4B46-B34E-E72FAA07B801}" srcId="{74E35D5D-1482-4021-8340-3F050985958F}" destId="{6A4FA1D9-0613-4EC3-986E-EF981AE02DC8}" srcOrd="0" destOrd="0" parTransId="{C534E72D-083B-41CA-8F2B-48A03EC32640}" sibTransId="{432D2015-6304-4142-8F66-DA138E4D8E47}"/>
    <dgm:cxn modelId="{8EDEA45E-F723-4A99-AFEA-EB94916DA06A}" srcId="{74E35D5D-1482-4021-8340-3F050985958F}" destId="{A7515997-8DD5-4AD9-BEBB-E37F3A6537DC}" srcOrd="1" destOrd="0" parTransId="{D9E59F77-55C6-4703-A9F2-5099C5AAB68D}" sibTransId="{C52E3DD1-A4BB-4436-8F5A-376341DEEBF0}"/>
    <dgm:cxn modelId="{D1480F67-1146-43DE-B6C3-843C416DE1DF}" type="presOf" srcId="{432D2015-6304-4142-8F66-DA138E4D8E47}" destId="{32595D23-51A4-4557-9A3A-D06D07AFC89D}" srcOrd="0" destOrd="0" presId="urn:microsoft.com/office/officeart/2005/8/layout/vProcess5"/>
    <dgm:cxn modelId="{65AA05B1-4A98-4A3B-9590-A5EFA26C56AB}" type="presOf" srcId="{6A4FA1D9-0613-4EC3-986E-EF981AE02DC8}" destId="{A6DFE597-C660-4CEB-9AB8-1479466CE5C0}" srcOrd="1" destOrd="0" presId="urn:microsoft.com/office/officeart/2005/8/layout/vProcess5"/>
    <dgm:cxn modelId="{B49BCDD6-ADEF-4B61-9ACF-524EB9E78386}" type="presOf" srcId="{A7515997-8DD5-4AD9-BEBB-E37F3A6537DC}" destId="{809F2ABF-C9BE-4A3A-9B27-3354E014C5D4}" srcOrd="1" destOrd="0" presId="urn:microsoft.com/office/officeart/2005/8/layout/vProcess5"/>
    <dgm:cxn modelId="{9414EBD6-6BB6-4753-9C5E-4D65342F4640}" type="presOf" srcId="{74E35D5D-1482-4021-8340-3F050985958F}" destId="{AB49EDAF-59E2-4420-B680-36BAACFD980F}" srcOrd="0" destOrd="0" presId="urn:microsoft.com/office/officeart/2005/8/layout/vProcess5"/>
    <dgm:cxn modelId="{8C196215-ACD8-47C5-803A-6D7DA6B13441}" type="presParOf" srcId="{AB49EDAF-59E2-4420-B680-36BAACFD980F}" destId="{7ABF8111-768E-418E-A0A4-0F04A1DA2BEB}" srcOrd="0" destOrd="0" presId="urn:microsoft.com/office/officeart/2005/8/layout/vProcess5"/>
    <dgm:cxn modelId="{54E3D8F1-235D-4065-BA79-EB46A5874BFF}" type="presParOf" srcId="{AB49EDAF-59E2-4420-B680-36BAACFD980F}" destId="{DC522F12-A22B-4CE9-8D72-08B7A3C57FAE}" srcOrd="1" destOrd="0" presId="urn:microsoft.com/office/officeart/2005/8/layout/vProcess5"/>
    <dgm:cxn modelId="{CFA1A29F-8850-4E36-B760-F1D9D458615C}" type="presParOf" srcId="{AB49EDAF-59E2-4420-B680-36BAACFD980F}" destId="{F5BD0150-52CF-46F2-AB49-FE254BBB8B2B}" srcOrd="2" destOrd="0" presId="urn:microsoft.com/office/officeart/2005/8/layout/vProcess5"/>
    <dgm:cxn modelId="{3E0AA424-2343-48BE-8C36-37C645E51332}" type="presParOf" srcId="{AB49EDAF-59E2-4420-B680-36BAACFD980F}" destId="{32595D23-51A4-4557-9A3A-D06D07AFC89D}" srcOrd="3" destOrd="0" presId="urn:microsoft.com/office/officeart/2005/8/layout/vProcess5"/>
    <dgm:cxn modelId="{2E22BEF6-8A6C-4565-8AB2-638E65B68D15}" type="presParOf" srcId="{AB49EDAF-59E2-4420-B680-36BAACFD980F}" destId="{A6DFE597-C660-4CEB-9AB8-1479466CE5C0}" srcOrd="4" destOrd="0" presId="urn:microsoft.com/office/officeart/2005/8/layout/vProcess5"/>
    <dgm:cxn modelId="{385C4361-E977-49EF-AB19-1B2768CEED7D}" type="presParOf" srcId="{AB49EDAF-59E2-4420-B680-36BAACFD980F}" destId="{809F2ABF-C9BE-4A3A-9B27-3354E014C5D4}" srcOrd="5" destOrd="0" presId="urn:microsoft.com/office/officeart/2005/8/layout/v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5D5216-7B74-4F2C-8D4E-B8D2FCAC5684}"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34EB3A08-509B-4EF0-846E-843760CE3DC7}">
      <dgm:prSet/>
      <dgm:spPr/>
      <dgm:t>
        <a:bodyPr/>
        <a:lstStyle/>
        <a:p>
          <a:r>
            <a:rPr lang="en-GB"/>
            <a:t>A reflective thinker will analyse what has happened. </a:t>
          </a:r>
          <a:endParaRPr lang="en-US"/>
        </a:p>
      </dgm:t>
    </dgm:pt>
    <dgm:pt modelId="{E12E5536-C189-4FB3-81D9-43572FEF38F5}" type="parTrans" cxnId="{5BA8C98B-0AF6-4D81-BAF2-63839788E8EE}">
      <dgm:prSet/>
      <dgm:spPr/>
      <dgm:t>
        <a:bodyPr/>
        <a:lstStyle/>
        <a:p>
          <a:endParaRPr lang="en-US"/>
        </a:p>
      </dgm:t>
    </dgm:pt>
    <dgm:pt modelId="{3CBC865D-3F06-4D8D-9A0C-97510C934661}" type="sibTrans" cxnId="{5BA8C98B-0AF6-4D81-BAF2-63839788E8EE}">
      <dgm:prSet/>
      <dgm:spPr/>
      <dgm:t>
        <a:bodyPr/>
        <a:lstStyle/>
        <a:p>
          <a:endParaRPr lang="en-US"/>
        </a:p>
      </dgm:t>
    </dgm:pt>
    <dgm:pt modelId="{F336E8E5-79A9-451D-BD43-5EF6C2393356}">
      <dgm:prSet/>
      <dgm:spPr/>
      <dgm:t>
        <a:bodyPr/>
        <a:lstStyle/>
        <a:p>
          <a:r>
            <a:rPr lang="en-GB"/>
            <a:t>However, a reflexive thinker will automatically self-assess and react to the circumstances as they are happening. They will know themselves well and will look inwardly as well as outwardly.</a:t>
          </a:r>
          <a:endParaRPr lang="en-US"/>
        </a:p>
      </dgm:t>
    </dgm:pt>
    <dgm:pt modelId="{1AA7796E-0BDD-4EDF-B23B-E1841F2B327B}" type="parTrans" cxnId="{60514AEA-ABF3-4DAB-830D-15A9F4F95F3D}">
      <dgm:prSet/>
      <dgm:spPr/>
      <dgm:t>
        <a:bodyPr/>
        <a:lstStyle/>
        <a:p>
          <a:endParaRPr lang="en-US"/>
        </a:p>
      </dgm:t>
    </dgm:pt>
    <dgm:pt modelId="{8A75C2ED-F598-4EF8-B202-53C3A05C100A}" type="sibTrans" cxnId="{60514AEA-ABF3-4DAB-830D-15A9F4F95F3D}">
      <dgm:prSet/>
      <dgm:spPr/>
      <dgm:t>
        <a:bodyPr/>
        <a:lstStyle/>
        <a:p>
          <a:endParaRPr lang="en-US"/>
        </a:p>
      </dgm:t>
    </dgm:pt>
    <dgm:pt modelId="{B55674BD-416E-4BB2-AC63-4A6EF60850FD}" type="pres">
      <dgm:prSet presAssocID="{F05D5216-7B74-4F2C-8D4E-B8D2FCAC5684}" presName="Name0" presStyleCnt="0">
        <dgm:presLayoutVars>
          <dgm:dir/>
          <dgm:animLvl val="lvl"/>
          <dgm:resizeHandles val="exact"/>
        </dgm:presLayoutVars>
      </dgm:prSet>
      <dgm:spPr/>
    </dgm:pt>
    <dgm:pt modelId="{A20EB0B4-DADF-48F4-B680-0C95BCC38EA6}" type="pres">
      <dgm:prSet presAssocID="{F336E8E5-79A9-451D-BD43-5EF6C2393356}" presName="boxAndChildren" presStyleCnt="0"/>
      <dgm:spPr/>
    </dgm:pt>
    <dgm:pt modelId="{C21ADC72-42E5-4E36-A700-D9E7FA058EF2}" type="pres">
      <dgm:prSet presAssocID="{F336E8E5-79A9-451D-BD43-5EF6C2393356}" presName="parentTextBox" presStyleLbl="node1" presStyleIdx="0" presStyleCnt="2"/>
      <dgm:spPr/>
    </dgm:pt>
    <dgm:pt modelId="{5524F5F4-33F3-4191-9119-4B031CE549A5}" type="pres">
      <dgm:prSet presAssocID="{3CBC865D-3F06-4D8D-9A0C-97510C934661}" presName="sp" presStyleCnt="0"/>
      <dgm:spPr/>
    </dgm:pt>
    <dgm:pt modelId="{828474DE-42F8-4590-B575-3423771280BD}" type="pres">
      <dgm:prSet presAssocID="{34EB3A08-509B-4EF0-846E-843760CE3DC7}" presName="arrowAndChildren" presStyleCnt="0"/>
      <dgm:spPr/>
    </dgm:pt>
    <dgm:pt modelId="{8A045CC5-4682-4190-9E35-C04A8FBDBF6A}" type="pres">
      <dgm:prSet presAssocID="{34EB3A08-509B-4EF0-846E-843760CE3DC7}" presName="parentTextArrow" presStyleLbl="node1" presStyleIdx="1" presStyleCnt="2"/>
      <dgm:spPr/>
    </dgm:pt>
  </dgm:ptLst>
  <dgm:cxnLst>
    <dgm:cxn modelId="{5482174E-22B2-4E2E-BD4C-64DA8F1177BF}" type="presOf" srcId="{34EB3A08-509B-4EF0-846E-843760CE3DC7}" destId="{8A045CC5-4682-4190-9E35-C04A8FBDBF6A}" srcOrd="0" destOrd="0" presId="urn:microsoft.com/office/officeart/2005/8/layout/process4"/>
    <dgm:cxn modelId="{AC1FF05A-FF2D-4151-92F4-BB8350C804D1}" type="presOf" srcId="{F05D5216-7B74-4F2C-8D4E-B8D2FCAC5684}" destId="{B55674BD-416E-4BB2-AC63-4A6EF60850FD}" srcOrd="0" destOrd="0" presId="urn:microsoft.com/office/officeart/2005/8/layout/process4"/>
    <dgm:cxn modelId="{5BA8C98B-0AF6-4D81-BAF2-63839788E8EE}" srcId="{F05D5216-7B74-4F2C-8D4E-B8D2FCAC5684}" destId="{34EB3A08-509B-4EF0-846E-843760CE3DC7}" srcOrd="0" destOrd="0" parTransId="{E12E5536-C189-4FB3-81D9-43572FEF38F5}" sibTransId="{3CBC865D-3F06-4D8D-9A0C-97510C934661}"/>
    <dgm:cxn modelId="{1BBAF89A-0822-4FBC-8759-048CCE5CECA7}" type="presOf" srcId="{F336E8E5-79A9-451D-BD43-5EF6C2393356}" destId="{C21ADC72-42E5-4E36-A700-D9E7FA058EF2}" srcOrd="0" destOrd="0" presId="urn:microsoft.com/office/officeart/2005/8/layout/process4"/>
    <dgm:cxn modelId="{60514AEA-ABF3-4DAB-830D-15A9F4F95F3D}" srcId="{F05D5216-7B74-4F2C-8D4E-B8D2FCAC5684}" destId="{F336E8E5-79A9-451D-BD43-5EF6C2393356}" srcOrd="1" destOrd="0" parTransId="{1AA7796E-0BDD-4EDF-B23B-E1841F2B327B}" sibTransId="{8A75C2ED-F598-4EF8-B202-53C3A05C100A}"/>
    <dgm:cxn modelId="{427A9C89-9961-4E70-B950-01DA02050C90}" type="presParOf" srcId="{B55674BD-416E-4BB2-AC63-4A6EF60850FD}" destId="{A20EB0B4-DADF-48F4-B680-0C95BCC38EA6}" srcOrd="0" destOrd="0" presId="urn:microsoft.com/office/officeart/2005/8/layout/process4"/>
    <dgm:cxn modelId="{6731D492-B7EE-4FF3-8917-3CC59B86D062}" type="presParOf" srcId="{A20EB0B4-DADF-48F4-B680-0C95BCC38EA6}" destId="{C21ADC72-42E5-4E36-A700-D9E7FA058EF2}" srcOrd="0" destOrd="0" presId="urn:microsoft.com/office/officeart/2005/8/layout/process4"/>
    <dgm:cxn modelId="{4890D507-BC23-4F52-A5F8-283A4013A12F}" type="presParOf" srcId="{B55674BD-416E-4BB2-AC63-4A6EF60850FD}" destId="{5524F5F4-33F3-4191-9119-4B031CE549A5}" srcOrd="1" destOrd="0" presId="urn:microsoft.com/office/officeart/2005/8/layout/process4"/>
    <dgm:cxn modelId="{748B73C8-867D-4D20-B083-EB55CF454E9E}" type="presParOf" srcId="{B55674BD-416E-4BB2-AC63-4A6EF60850FD}" destId="{828474DE-42F8-4590-B575-3423771280BD}" srcOrd="2" destOrd="0" presId="urn:microsoft.com/office/officeart/2005/8/layout/process4"/>
    <dgm:cxn modelId="{BCD68A2F-3741-4D6A-A840-C5C3CC38345F}" type="presParOf" srcId="{828474DE-42F8-4590-B575-3423771280BD}" destId="{8A045CC5-4682-4190-9E35-C04A8FBDBF6A}"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F9665B-0782-4D37-A76A-6A051820A6D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C8214C-1726-4B5C-B115-0B8FFB74D043}">
      <dgm:prSet custT="1"/>
      <dgm:spPr/>
      <dgm:t>
        <a:bodyPr/>
        <a:lstStyle/>
        <a:p>
          <a:r>
            <a:rPr lang="en-GB" sz="1800" baseline="0" dirty="0"/>
            <a:t>A significant element of counselling is reflective writing. After working with a client there is an expectation that we will keep notes on the work together</a:t>
          </a:r>
          <a:r>
            <a:rPr lang="en-GB" sz="1600" baseline="0" dirty="0"/>
            <a:t>.</a:t>
          </a:r>
          <a:endParaRPr lang="en-US" sz="1600" dirty="0"/>
        </a:p>
      </dgm:t>
    </dgm:pt>
    <dgm:pt modelId="{3654BCA8-255C-495B-94FC-7CBEF9E99CC4}" type="parTrans" cxnId="{9BF15EE3-08F1-450C-A9E2-52DE7D49ECA6}">
      <dgm:prSet/>
      <dgm:spPr/>
      <dgm:t>
        <a:bodyPr/>
        <a:lstStyle/>
        <a:p>
          <a:endParaRPr lang="en-US"/>
        </a:p>
      </dgm:t>
    </dgm:pt>
    <dgm:pt modelId="{7E43EA41-A51B-4B58-BCCF-FE2462EA7B23}" type="sibTrans" cxnId="{9BF15EE3-08F1-450C-A9E2-52DE7D49ECA6}">
      <dgm:prSet/>
      <dgm:spPr/>
      <dgm:t>
        <a:bodyPr/>
        <a:lstStyle/>
        <a:p>
          <a:endParaRPr lang="en-US"/>
        </a:p>
      </dgm:t>
    </dgm:pt>
    <dgm:pt modelId="{8E5B8880-3928-4C0E-8B78-C149C0B26D64}">
      <dgm:prSet custT="1"/>
      <dgm:spPr/>
      <dgm:t>
        <a:bodyPr/>
        <a:lstStyle/>
        <a:p>
          <a:r>
            <a:rPr lang="en-GB" sz="1800" baseline="0" dirty="0"/>
            <a:t>There are two types of note-writing in client work</a:t>
          </a:r>
          <a:r>
            <a:rPr lang="en-GB" sz="1600" baseline="0" dirty="0"/>
            <a:t>. </a:t>
          </a:r>
          <a:endParaRPr lang="en-US" sz="1600" dirty="0"/>
        </a:p>
      </dgm:t>
    </dgm:pt>
    <dgm:pt modelId="{047E9677-30E4-4B77-BB8E-933B11B706B6}" type="parTrans" cxnId="{D9F044EF-4762-41E8-A4F0-C86B1FA07F54}">
      <dgm:prSet/>
      <dgm:spPr/>
      <dgm:t>
        <a:bodyPr/>
        <a:lstStyle/>
        <a:p>
          <a:endParaRPr lang="en-US"/>
        </a:p>
      </dgm:t>
    </dgm:pt>
    <dgm:pt modelId="{CEA34183-BD0F-4EE2-AB9E-0D6A437C1643}" type="sibTrans" cxnId="{D9F044EF-4762-41E8-A4F0-C86B1FA07F54}">
      <dgm:prSet/>
      <dgm:spPr/>
      <dgm:t>
        <a:bodyPr/>
        <a:lstStyle/>
        <a:p>
          <a:endParaRPr lang="en-US"/>
        </a:p>
      </dgm:t>
    </dgm:pt>
    <dgm:pt modelId="{0CAB7852-873D-4EB7-9981-5703595B0E74}">
      <dgm:prSet custT="1"/>
      <dgm:spPr/>
      <dgm:t>
        <a:bodyPr/>
        <a:lstStyle/>
        <a:p>
          <a:r>
            <a:rPr lang="en-GB" sz="1800" baseline="0" dirty="0"/>
            <a:t>The first type are  clinical, observational notes. These are written as key points and are not subjective, they are factual.</a:t>
          </a:r>
          <a:endParaRPr lang="en-US" sz="1800" dirty="0"/>
        </a:p>
      </dgm:t>
    </dgm:pt>
    <dgm:pt modelId="{68439809-04FA-4866-9715-6546F6FC16EA}" type="parTrans" cxnId="{B182361B-ED25-41F7-8F41-C593838CA4BF}">
      <dgm:prSet/>
      <dgm:spPr/>
      <dgm:t>
        <a:bodyPr/>
        <a:lstStyle/>
        <a:p>
          <a:endParaRPr lang="en-US"/>
        </a:p>
      </dgm:t>
    </dgm:pt>
    <dgm:pt modelId="{698A43CE-42EC-4D65-A3E5-2D576C229CA4}" type="sibTrans" cxnId="{B182361B-ED25-41F7-8F41-C593838CA4BF}">
      <dgm:prSet/>
      <dgm:spPr/>
      <dgm:t>
        <a:bodyPr/>
        <a:lstStyle/>
        <a:p>
          <a:endParaRPr lang="en-US"/>
        </a:p>
      </dgm:t>
    </dgm:pt>
    <dgm:pt modelId="{FE80562E-BB35-489D-8B2E-021950B3D242}">
      <dgm:prSet custT="1"/>
      <dgm:spPr/>
      <dgm:t>
        <a:bodyPr/>
        <a:lstStyle/>
        <a:p>
          <a:r>
            <a:rPr lang="en-GB" sz="1800" baseline="0" dirty="0"/>
            <a:t>The second type are personal, process notes. These are the notes that you write to reflect on your own process as you worked with a client. </a:t>
          </a:r>
          <a:endParaRPr lang="en-US" sz="1800" dirty="0"/>
        </a:p>
      </dgm:t>
    </dgm:pt>
    <dgm:pt modelId="{D84C3E28-A15F-480B-89A7-1C18833C2FAB}" type="parTrans" cxnId="{7211934E-3E29-4448-8D72-FF411DCFCEAA}">
      <dgm:prSet/>
      <dgm:spPr/>
      <dgm:t>
        <a:bodyPr/>
        <a:lstStyle/>
        <a:p>
          <a:endParaRPr lang="en-US"/>
        </a:p>
      </dgm:t>
    </dgm:pt>
    <dgm:pt modelId="{6DE5DE94-0EC6-4909-A8CB-89AF3745D82F}" type="sibTrans" cxnId="{7211934E-3E29-4448-8D72-FF411DCFCEAA}">
      <dgm:prSet/>
      <dgm:spPr/>
      <dgm:t>
        <a:bodyPr/>
        <a:lstStyle/>
        <a:p>
          <a:endParaRPr lang="en-US"/>
        </a:p>
      </dgm:t>
    </dgm:pt>
    <dgm:pt modelId="{694E632C-2699-41E7-A56A-9A75F634A653}">
      <dgm:prSet custT="1"/>
      <dgm:spPr/>
      <dgm:t>
        <a:bodyPr/>
        <a:lstStyle/>
        <a:p>
          <a:r>
            <a:rPr lang="en-GB" sz="1800" baseline="0" dirty="0"/>
            <a:t>The activities in this module are designed to support you, as you develop the skill of writing deeply focused process notes</a:t>
          </a:r>
          <a:r>
            <a:rPr lang="en-GB" sz="1600" baseline="0" dirty="0"/>
            <a:t>.</a:t>
          </a:r>
          <a:endParaRPr lang="en-US" sz="1600" dirty="0"/>
        </a:p>
      </dgm:t>
    </dgm:pt>
    <dgm:pt modelId="{7F66BAD3-A4FC-4DC3-93DF-9609DB61EA0B}" type="parTrans" cxnId="{5DB6498E-CACB-4364-997F-6DAB1087FD6D}">
      <dgm:prSet/>
      <dgm:spPr/>
      <dgm:t>
        <a:bodyPr/>
        <a:lstStyle/>
        <a:p>
          <a:endParaRPr lang="en-US"/>
        </a:p>
      </dgm:t>
    </dgm:pt>
    <dgm:pt modelId="{F3A496FC-AB9C-4BFB-86CD-E5EFE6E1E687}" type="sibTrans" cxnId="{5DB6498E-CACB-4364-997F-6DAB1087FD6D}">
      <dgm:prSet/>
      <dgm:spPr/>
      <dgm:t>
        <a:bodyPr/>
        <a:lstStyle/>
        <a:p>
          <a:endParaRPr lang="en-US"/>
        </a:p>
      </dgm:t>
    </dgm:pt>
    <dgm:pt modelId="{65A76BB9-586E-44AB-9419-0812E437BDA7}" type="pres">
      <dgm:prSet presAssocID="{58F9665B-0782-4D37-A76A-6A051820A6D1}" presName="root" presStyleCnt="0">
        <dgm:presLayoutVars>
          <dgm:dir/>
          <dgm:resizeHandles val="exact"/>
        </dgm:presLayoutVars>
      </dgm:prSet>
      <dgm:spPr/>
    </dgm:pt>
    <dgm:pt modelId="{6FC0D06B-61D5-415D-B13F-1481F84B9515}" type="pres">
      <dgm:prSet presAssocID="{80C8214C-1726-4B5C-B115-0B8FFB74D043}" presName="compNode" presStyleCnt="0"/>
      <dgm:spPr/>
    </dgm:pt>
    <dgm:pt modelId="{230421D5-20B5-4CE6-B9D2-EE876BAC3896}" type="pres">
      <dgm:prSet presAssocID="{80C8214C-1726-4B5C-B115-0B8FFB74D043}"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92ACD26F-DDDB-467B-B56D-0E0CCBDFDD8C}" type="pres">
      <dgm:prSet presAssocID="{80C8214C-1726-4B5C-B115-0B8FFB74D043}" presName="spaceRect" presStyleCnt="0"/>
      <dgm:spPr/>
    </dgm:pt>
    <dgm:pt modelId="{AD820749-519E-4610-8E2E-F6113F1C1593}" type="pres">
      <dgm:prSet presAssocID="{80C8214C-1726-4B5C-B115-0B8FFB74D043}" presName="textRect" presStyleLbl="revTx" presStyleIdx="0" presStyleCnt="5" custScaleX="143753">
        <dgm:presLayoutVars>
          <dgm:chMax val="1"/>
          <dgm:chPref val="1"/>
        </dgm:presLayoutVars>
      </dgm:prSet>
      <dgm:spPr/>
    </dgm:pt>
    <dgm:pt modelId="{AC80AC01-D917-4F68-90B0-DD0B78DC8DFF}" type="pres">
      <dgm:prSet presAssocID="{7E43EA41-A51B-4B58-BCCF-FE2462EA7B23}" presName="sibTrans" presStyleCnt="0"/>
      <dgm:spPr/>
    </dgm:pt>
    <dgm:pt modelId="{125DDC0E-D610-4BCF-A801-5506A1F0BC51}" type="pres">
      <dgm:prSet presAssocID="{8E5B8880-3928-4C0E-8B78-C149C0B26D64}" presName="compNode" presStyleCnt="0"/>
      <dgm:spPr/>
    </dgm:pt>
    <dgm:pt modelId="{3D5D16EE-EAC4-4274-BBC7-0C5DC85DDBB4}" type="pres">
      <dgm:prSet presAssocID="{8E5B8880-3928-4C0E-8B78-C149C0B26D64}"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2AFBC0B9-B036-4A0C-86A6-EF011ECEE7B8}" type="pres">
      <dgm:prSet presAssocID="{8E5B8880-3928-4C0E-8B78-C149C0B26D64}" presName="spaceRect" presStyleCnt="0"/>
      <dgm:spPr/>
    </dgm:pt>
    <dgm:pt modelId="{9D909D6B-D0AF-431B-9EEA-DFA845110B2A}" type="pres">
      <dgm:prSet presAssocID="{8E5B8880-3928-4C0E-8B78-C149C0B26D64}" presName="textRect" presStyleLbl="revTx" presStyleIdx="1" presStyleCnt="5">
        <dgm:presLayoutVars>
          <dgm:chMax val="1"/>
          <dgm:chPref val="1"/>
        </dgm:presLayoutVars>
      </dgm:prSet>
      <dgm:spPr/>
    </dgm:pt>
    <dgm:pt modelId="{FC59DE22-CCEE-4937-BF4B-BF06112D98EE}" type="pres">
      <dgm:prSet presAssocID="{CEA34183-BD0F-4EE2-AB9E-0D6A437C1643}" presName="sibTrans" presStyleCnt="0"/>
      <dgm:spPr/>
    </dgm:pt>
    <dgm:pt modelId="{9EC76424-46A1-416C-B4E8-76BBE1C150EC}" type="pres">
      <dgm:prSet presAssocID="{0CAB7852-873D-4EB7-9981-5703595B0E74}" presName="compNode" presStyleCnt="0"/>
      <dgm:spPr/>
    </dgm:pt>
    <dgm:pt modelId="{03C6A242-5579-4A32-9D62-E8788F090BE5}" type="pres">
      <dgm:prSet presAssocID="{0CAB7852-873D-4EB7-9981-5703595B0E74}"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6E23FCC0-21C9-4C9A-89F8-576E1B4DAE72}" type="pres">
      <dgm:prSet presAssocID="{0CAB7852-873D-4EB7-9981-5703595B0E74}" presName="spaceRect" presStyleCnt="0"/>
      <dgm:spPr/>
    </dgm:pt>
    <dgm:pt modelId="{1DFFF7C8-1691-4B33-93BE-36F42F40DF94}" type="pres">
      <dgm:prSet presAssocID="{0CAB7852-873D-4EB7-9981-5703595B0E74}" presName="textRect" presStyleLbl="revTx" presStyleIdx="2" presStyleCnt="5" custScaleX="137495">
        <dgm:presLayoutVars>
          <dgm:chMax val="1"/>
          <dgm:chPref val="1"/>
        </dgm:presLayoutVars>
      </dgm:prSet>
      <dgm:spPr/>
    </dgm:pt>
    <dgm:pt modelId="{F069EEA3-AF6A-4EBB-97B9-C67051ACE689}" type="pres">
      <dgm:prSet presAssocID="{698A43CE-42EC-4D65-A3E5-2D576C229CA4}" presName="sibTrans" presStyleCnt="0"/>
      <dgm:spPr/>
    </dgm:pt>
    <dgm:pt modelId="{1D66ED0B-414C-43EB-998E-5819E396184D}" type="pres">
      <dgm:prSet presAssocID="{FE80562E-BB35-489D-8B2E-021950B3D242}" presName="compNode" presStyleCnt="0"/>
      <dgm:spPr/>
    </dgm:pt>
    <dgm:pt modelId="{2F6BE105-DD42-48BB-9B44-6C05795F2786}" type="pres">
      <dgm:prSet presAssocID="{FE80562E-BB35-489D-8B2E-021950B3D2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1BA6A6A6-8085-42C7-9F49-246CC211F9B7}" type="pres">
      <dgm:prSet presAssocID="{FE80562E-BB35-489D-8B2E-021950B3D242}" presName="spaceRect" presStyleCnt="0"/>
      <dgm:spPr/>
    </dgm:pt>
    <dgm:pt modelId="{28AAD37D-CE00-4F24-B045-DD28DDE68F57}" type="pres">
      <dgm:prSet presAssocID="{FE80562E-BB35-489D-8B2E-021950B3D242}" presName="textRect" presStyleLbl="revTx" presStyleIdx="3" presStyleCnt="5">
        <dgm:presLayoutVars>
          <dgm:chMax val="1"/>
          <dgm:chPref val="1"/>
        </dgm:presLayoutVars>
      </dgm:prSet>
      <dgm:spPr/>
    </dgm:pt>
    <dgm:pt modelId="{C1F20F6A-B689-47CD-B58A-34D770CCDA3A}" type="pres">
      <dgm:prSet presAssocID="{6DE5DE94-0EC6-4909-A8CB-89AF3745D82F}" presName="sibTrans" presStyleCnt="0"/>
      <dgm:spPr/>
    </dgm:pt>
    <dgm:pt modelId="{E653E29A-A770-40DF-9472-7812DEC3D75D}" type="pres">
      <dgm:prSet presAssocID="{694E632C-2699-41E7-A56A-9A75F634A653}" presName="compNode" presStyleCnt="0"/>
      <dgm:spPr/>
    </dgm:pt>
    <dgm:pt modelId="{73297579-68DF-4419-ABF7-E88E241D5879}" type="pres">
      <dgm:prSet presAssocID="{694E632C-2699-41E7-A56A-9A75F634A653}"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40B9A790-8098-45F7-9AD6-86C5FA061C65}" type="pres">
      <dgm:prSet presAssocID="{694E632C-2699-41E7-A56A-9A75F634A653}" presName="spaceRect" presStyleCnt="0"/>
      <dgm:spPr/>
    </dgm:pt>
    <dgm:pt modelId="{E07425DA-54B2-4553-865C-DA91882AE5FF}" type="pres">
      <dgm:prSet presAssocID="{694E632C-2699-41E7-A56A-9A75F634A653}" presName="textRect" presStyleLbl="revTx" presStyleIdx="4" presStyleCnt="5">
        <dgm:presLayoutVars>
          <dgm:chMax val="1"/>
          <dgm:chPref val="1"/>
        </dgm:presLayoutVars>
      </dgm:prSet>
      <dgm:spPr/>
    </dgm:pt>
  </dgm:ptLst>
  <dgm:cxnLst>
    <dgm:cxn modelId="{B182361B-ED25-41F7-8F41-C593838CA4BF}" srcId="{58F9665B-0782-4D37-A76A-6A051820A6D1}" destId="{0CAB7852-873D-4EB7-9981-5703595B0E74}" srcOrd="2" destOrd="0" parTransId="{68439809-04FA-4866-9715-6546F6FC16EA}" sibTransId="{698A43CE-42EC-4D65-A3E5-2D576C229CA4}"/>
    <dgm:cxn modelId="{0AB38F2B-F1E2-4682-8E38-39C0A8D0199C}" type="presOf" srcId="{694E632C-2699-41E7-A56A-9A75F634A653}" destId="{E07425DA-54B2-4553-865C-DA91882AE5FF}" srcOrd="0" destOrd="0" presId="urn:microsoft.com/office/officeart/2018/2/layout/IconLabelList"/>
    <dgm:cxn modelId="{5DFBF96A-5931-49A7-AC09-9221D30222FA}" type="presOf" srcId="{80C8214C-1726-4B5C-B115-0B8FFB74D043}" destId="{AD820749-519E-4610-8E2E-F6113F1C1593}" srcOrd="0" destOrd="0" presId="urn:microsoft.com/office/officeart/2018/2/layout/IconLabelList"/>
    <dgm:cxn modelId="{7211934E-3E29-4448-8D72-FF411DCFCEAA}" srcId="{58F9665B-0782-4D37-A76A-6A051820A6D1}" destId="{FE80562E-BB35-489D-8B2E-021950B3D242}" srcOrd="3" destOrd="0" parTransId="{D84C3E28-A15F-480B-89A7-1C18833C2FAB}" sibTransId="{6DE5DE94-0EC6-4909-A8CB-89AF3745D82F}"/>
    <dgm:cxn modelId="{22C2DF5A-9A62-40BE-B84A-F871E07C7F7C}" type="presOf" srcId="{0CAB7852-873D-4EB7-9981-5703595B0E74}" destId="{1DFFF7C8-1691-4B33-93BE-36F42F40DF94}" srcOrd="0" destOrd="0" presId="urn:microsoft.com/office/officeart/2018/2/layout/IconLabelList"/>
    <dgm:cxn modelId="{5DB6498E-CACB-4364-997F-6DAB1087FD6D}" srcId="{58F9665B-0782-4D37-A76A-6A051820A6D1}" destId="{694E632C-2699-41E7-A56A-9A75F634A653}" srcOrd="4" destOrd="0" parTransId="{7F66BAD3-A4FC-4DC3-93DF-9609DB61EA0B}" sibTransId="{F3A496FC-AB9C-4BFB-86CD-E5EFE6E1E687}"/>
    <dgm:cxn modelId="{28F3EA97-35DB-40B3-AC06-6E32BFA35FA0}" type="presOf" srcId="{8E5B8880-3928-4C0E-8B78-C149C0B26D64}" destId="{9D909D6B-D0AF-431B-9EEA-DFA845110B2A}" srcOrd="0" destOrd="0" presId="urn:microsoft.com/office/officeart/2018/2/layout/IconLabelList"/>
    <dgm:cxn modelId="{1429A398-3245-4A7C-90DF-46CFE4423C77}" type="presOf" srcId="{58F9665B-0782-4D37-A76A-6A051820A6D1}" destId="{65A76BB9-586E-44AB-9419-0812E437BDA7}" srcOrd="0" destOrd="0" presId="urn:microsoft.com/office/officeart/2018/2/layout/IconLabelList"/>
    <dgm:cxn modelId="{9BF15EE3-08F1-450C-A9E2-52DE7D49ECA6}" srcId="{58F9665B-0782-4D37-A76A-6A051820A6D1}" destId="{80C8214C-1726-4B5C-B115-0B8FFB74D043}" srcOrd="0" destOrd="0" parTransId="{3654BCA8-255C-495B-94FC-7CBEF9E99CC4}" sibTransId="{7E43EA41-A51B-4B58-BCCF-FE2462EA7B23}"/>
    <dgm:cxn modelId="{9998C3E8-AB38-442A-8146-58F0AD8A0F0F}" type="presOf" srcId="{FE80562E-BB35-489D-8B2E-021950B3D242}" destId="{28AAD37D-CE00-4F24-B045-DD28DDE68F57}" srcOrd="0" destOrd="0" presId="urn:microsoft.com/office/officeart/2018/2/layout/IconLabelList"/>
    <dgm:cxn modelId="{D9F044EF-4762-41E8-A4F0-C86B1FA07F54}" srcId="{58F9665B-0782-4D37-A76A-6A051820A6D1}" destId="{8E5B8880-3928-4C0E-8B78-C149C0B26D64}" srcOrd="1" destOrd="0" parTransId="{047E9677-30E4-4B77-BB8E-933B11B706B6}" sibTransId="{CEA34183-BD0F-4EE2-AB9E-0D6A437C1643}"/>
    <dgm:cxn modelId="{0FA84B46-FF75-4E36-B4EB-3A4CB55EB4B4}" type="presParOf" srcId="{65A76BB9-586E-44AB-9419-0812E437BDA7}" destId="{6FC0D06B-61D5-415D-B13F-1481F84B9515}" srcOrd="0" destOrd="0" presId="urn:microsoft.com/office/officeart/2018/2/layout/IconLabelList"/>
    <dgm:cxn modelId="{78F20A00-D218-477B-8FAD-25668B62C4D0}" type="presParOf" srcId="{6FC0D06B-61D5-415D-B13F-1481F84B9515}" destId="{230421D5-20B5-4CE6-B9D2-EE876BAC3896}" srcOrd="0" destOrd="0" presId="urn:microsoft.com/office/officeart/2018/2/layout/IconLabelList"/>
    <dgm:cxn modelId="{FE00E5B0-B4D8-4DEA-BDEA-642D511CA376}" type="presParOf" srcId="{6FC0D06B-61D5-415D-B13F-1481F84B9515}" destId="{92ACD26F-DDDB-467B-B56D-0E0CCBDFDD8C}" srcOrd="1" destOrd="0" presId="urn:microsoft.com/office/officeart/2018/2/layout/IconLabelList"/>
    <dgm:cxn modelId="{AFA31335-3043-4F3B-9E96-EED2E4F51EBF}" type="presParOf" srcId="{6FC0D06B-61D5-415D-B13F-1481F84B9515}" destId="{AD820749-519E-4610-8E2E-F6113F1C1593}" srcOrd="2" destOrd="0" presId="urn:microsoft.com/office/officeart/2018/2/layout/IconLabelList"/>
    <dgm:cxn modelId="{3503DB1E-37B1-44BD-8ABF-10276409230F}" type="presParOf" srcId="{65A76BB9-586E-44AB-9419-0812E437BDA7}" destId="{AC80AC01-D917-4F68-90B0-DD0B78DC8DFF}" srcOrd="1" destOrd="0" presId="urn:microsoft.com/office/officeart/2018/2/layout/IconLabelList"/>
    <dgm:cxn modelId="{9144FF73-2C53-4BF4-B568-0B5083A42B47}" type="presParOf" srcId="{65A76BB9-586E-44AB-9419-0812E437BDA7}" destId="{125DDC0E-D610-4BCF-A801-5506A1F0BC51}" srcOrd="2" destOrd="0" presId="urn:microsoft.com/office/officeart/2018/2/layout/IconLabelList"/>
    <dgm:cxn modelId="{8B0C9941-7783-4A2D-8225-F5C805C60D17}" type="presParOf" srcId="{125DDC0E-D610-4BCF-A801-5506A1F0BC51}" destId="{3D5D16EE-EAC4-4274-BBC7-0C5DC85DDBB4}" srcOrd="0" destOrd="0" presId="urn:microsoft.com/office/officeart/2018/2/layout/IconLabelList"/>
    <dgm:cxn modelId="{7B6192EC-2086-4EE5-AF26-EDC8787306D8}" type="presParOf" srcId="{125DDC0E-D610-4BCF-A801-5506A1F0BC51}" destId="{2AFBC0B9-B036-4A0C-86A6-EF011ECEE7B8}" srcOrd="1" destOrd="0" presId="urn:microsoft.com/office/officeart/2018/2/layout/IconLabelList"/>
    <dgm:cxn modelId="{CF86A0CF-6295-4F01-B54B-6106E28FA2FF}" type="presParOf" srcId="{125DDC0E-D610-4BCF-A801-5506A1F0BC51}" destId="{9D909D6B-D0AF-431B-9EEA-DFA845110B2A}" srcOrd="2" destOrd="0" presId="urn:microsoft.com/office/officeart/2018/2/layout/IconLabelList"/>
    <dgm:cxn modelId="{A95D3338-4EDF-4358-A289-F72400434B7C}" type="presParOf" srcId="{65A76BB9-586E-44AB-9419-0812E437BDA7}" destId="{FC59DE22-CCEE-4937-BF4B-BF06112D98EE}" srcOrd="3" destOrd="0" presId="urn:microsoft.com/office/officeart/2018/2/layout/IconLabelList"/>
    <dgm:cxn modelId="{85321852-875A-4B6F-A8A0-A762E67FF222}" type="presParOf" srcId="{65A76BB9-586E-44AB-9419-0812E437BDA7}" destId="{9EC76424-46A1-416C-B4E8-76BBE1C150EC}" srcOrd="4" destOrd="0" presId="urn:microsoft.com/office/officeart/2018/2/layout/IconLabelList"/>
    <dgm:cxn modelId="{D5DF2C26-B380-4EC3-AAF4-033FDD1AF79B}" type="presParOf" srcId="{9EC76424-46A1-416C-B4E8-76BBE1C150EC}" destId="{03C6A242-5579-4A32-9D62-E8788F090BE5}" srcOrd="0" destOrd="0" presId="urn:microsoft.com/office/officeart/2018/2/layout/IconLabelList"/>
    <dgm:cxn modelId="{3DC88A8D-37FB-49D8-9BB1-79A1AD97C884}" type="presParOf" srcId="{9EC76424-46A1-416C-B4E8-76BBE1C150EC}" destId="{6E23FCC0-21C9-4C9A-89F8-576E1B4DAE72}" srcOrd="1" destOrd="0" presId="urn:microsoft.com/office/officeart/2018/2/layout/IconLabelList"/>
    <dgm:cxn modelId="{02449616-C910-44AF-BDAD-739436590EC9}" type="presParOf" srcId="{9EC76424-46A1-416C-B4E8-76BBE1C150EC}" destId="{1DFFF7C8-1691-4B33-93BE-36F42F40DF94}" srcOrd="2" destOrd="0" presId="urn:microsoft.com/office/officeart/2018/2/layout/IconLabelList"/>
    <dgm:cxn modelId="{A1FAC387-D2CD-4B00-AB92-1ED5768909D6}" type="presParOf" srcId="{65A76BB9-586E-44AB-9419-0812E437BDA7}" destId="{F069EEA3-AF6A-4EBB-97B9-C67051ACE689}" srcOrd="5" destOrd="0" presId="urn:microsoft.com/office/officeart/2018/2/layout/IconLabelList"/>
    <dgm:cxn modelId="{27BB4AEB-9E67-41AD-937E-3BB887C9DEEB}" type="presParOf" srcId="{65A76BB9-586E-44AB-9419-0812E437BDA7}" destId="{1D66ED0B-414C-43EB-998E-5819E396184D}" srcOrd="6" destOrd="0" presId="urn:microsoft.com/office/officeart/2018/2/layout/IconLabelList"/>
    <dgm:cxn modelId="{26A458B8-C0E5-4124-A6ED-6DF1A46B9456}" type="presParOf" srcId="{1D66ED0B-414C-43EB-998E-5819E396184D}" destId="{2F6BE105-DD42-48BB-9B44-6C05795F2786}" srcOrd="0" destOrd="0" presId="urn:microsoft.com/office/officeart/2018/2/layout/IconLabelList"/>
    <dgm:cxn modelId="{8249EB28-0C6B-45E3-B107-CDDB65FCA9C4}" type="presParOf" srcId="{1D66ED0B-414C-43EB-998E-5819E396184D}" destId="{1BA6A6A6-8085-42C7-9F49-246CC211F9B7}" srcOrd="1" destOrd="0" presId="urn:microsoft.com/office/officeart/2018/2/layout/IconLabelList"/>
    <dgm:cxn modelId="{DE6002D6-E568-4880-B600-8339C2633E33}" type="presParOf" srcId="{1D66ED0B-414C-43EB-998E-5819E396184D}" destId="{28AAD37D-CE00-4F24-B045-DD28DDE68F57}" srcOrd="2" destOrd="0" presId="urn:microsoft.com/office/officeart/2018/2/layout/IconLabelList"/>
    <dgm:cxn modelId="{C2D70459-6C7C-4C25-80EB-9E3CDADBB046}" type="presParOf" srcId="{65A76BB9-586E-44AB-9419-0812E437BDA7}" destId="{C1F20F6A-B689-47CD-B58A-34D770CCDA3A}" srcOrd="7" destOrd="0" presId="urn:microsoft.com/office/officeart/2018/2/layout/IconLabelList"/>
    <dgm:cxn modelId="{E1990F0B-709D-47A5-9ADF-6C666436D943}" type="presParOf" srcId="{65A76BB9-586E-44AB-9419-0812E437BDA7}" destId="{E653E29A-A770-40DF-9472-7812DEC3D75D}" srcOrd="8" destOrd="0" presId="urn:microsoft.com/office/officeart/2018/2/layout/IconLabelList"/>
    <dgm:cxn modelId="{537C220C-3C21-4827-96B1-E8DC06ABBA55}" type="presParOf" srcId="{E653E29A-A770-40DF-9472-7812DEC3D75D}" destId="{73297579-68DF-4419-ABF7-E88E241D5879}" srcOrd="0" destOrd="0" presId="urn:microsoft.com/office/officeart/2018/2/layout/IconLabelList"/>
    <dgm:cxn modelId="{15D39059-3964-4264-81D7-1844C47D97C8}" type="presParOf" srcId="{E653E29A-A770-40DF-9472-7812DEC3D75D}" destId="{40B9A790-8098-45F7-9AD6-86C5FA061C65}" srcOrd="1" destOrd="0" presId="urn:microsoft.com/office/officeart/2018/2/layout/IconLabelList"/>
    <dgm:cxn modelId="{F40672B4-C48A-4F0E-B187-F237F499E02F}" type="presParOf" srcId="{E653E29A-A770-40DF-9472-7812DEC3D75D}" destId="{E07425DA-54B2-4553-865C-DA91882AE5FF}"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522F12-A22B-4CE9-8D72-08B7A3C57FAE}">
      <dsp:nvSpPr>
        <dsp:cNvPr id="0" name=""/>
        <dsp:cNvSpPr/>
      </dsp:nvSpPr>
      <dsp:spPr>
        <a:xfrm>
          <a:off x="0" y="0"/>
          <a:ext cx="6764580" cy="1515075"/>
        </a:xfrm>
        <a:prstGeom prst="roundRect">
          <a:avLst>
            <a:gd name="adj" fmla="val 10000"/>
          </a:avLst>
        </a:prstGeom>
        <a:solidFill>
          <a:schemeClr val="accent2">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t>As you progress through this module you will come across the following terms:</a:t>
          </a:r>
          <a:br>
            <a:rPr lang="en-GB" sz="2100" kern="1200" baseline="0" dirty="0"/>
          </a:br>
          <a:r>
            <a:rPr lang="en-GB" sz="2100" kern="1200" baseline="0" dirty="0"/>
            <a:t>Reflection, Reflexivity and Reflective Practice.</a:t>
          </a:r>
          <a:endParaRPr lang="en-US" sz="2100" kern="1200" dirty="0"/>
        </a:p>
      </dsp:txBody>
      <dsp:txXfrm>
        <a:off x="44375" y="44375"/>
        <a:ext cx="5198632" cy="1426325"/>
      </dsp:txXfrm>
    </dsp:sp>
    <dsp:sp modelId="{F5BD0150-52CF-46F2-AB49-FE254BBB8B2B}">
      <dsp:nvSpPr>
        <dsp:cNvPr id="0" name=""/>
        <dsp:cNvSpPr/>
      </dsp:nvSpPr>
      <dsp:spPr>
        <a:xfrm>
          <a:off x="1193749" y="1851758"/>
          <a:ext cx="6764580" cy="1515075"/>
        </a:xfrm>
        <a:prstGeom prst="roundRect">
          <a:avLst>
            <a:gd name="adj" fmla="val 10000"/>
          </a:avLst>
        </a:prstGeom>
        <a:solidFill>
          <a:schemeClr val="accent3">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baseline="0" dirty="0"/>
            <a:t>It can be helpful therefore to define these now.</a:t>
          </a:r>
          <a:endParaRPr lang="en-US" sz="2100" kern="1200" dirty="0"/>
        </a:p>
      </dsp:txBody>
      <dsp:txXfrm>
        <a:off x="1238124" y="1896133"/>
        <a:ext cx="4497282" cy="1426325"/>
      </dsp:txXfrm>
    </dsp:sp>
    <dsp:sp modelId="{32595D23-51A4-4557-9A3A-D06D07AFC89D}">
      <dsp:nvSpPr>
        <dsp:cNvPr id="0" name=""/>
        <dsp:cNvSpPr/>
      </dsp:nvSpPr>
      <dsp:spPr>
        <a:xfrm>
          <a:off x="5779781" y="1191017"/>
          <a:ext cx="984798" cy="984798"/>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001361" y="1191017"/>
        <a:ext cx="541638" cy="7410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1ADC72-42E5-4E36-A700-D9E7FA058EF2}">
      <dsp:nvSpPr>
        <dsp:cNvPr id="0" name=""/>
        <dsp:cNvSpPr/>
      </dsp:nvSpPr>
      <dsp:spPr>
        <a:xfrm>
          <a:off x="0" y="3456890"/>
          <a:ext cx="5295778" cy="226809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However, a reflexive thinker will automatically self-assess and react to the circumstances as they are happening. They will know themselves well and will look inwardly as well as outwardly.</a:t>
          </a:r>
          <a:endParaRPr lang="en-US" sz="2400" kern="1200"/>
        </a:p>
      </dsp:txBody>
      <dsp:txXfrm>
        <a:off x="0" y="3456890"/>
        <a:ext cx="5295778" cy="2268094"/>
      </dsp:txXfrm>
    </dsp:sp>
    <dsp:sp modelId="{8A045CC5-4682-4190-9E35-C04A8FBDBF6A}">
      <dsp:nvSpPr>
        <dsp:cNvPr id="0" name=""/>
        <dsp:cNvSpPr/>
      </dsp:nvSpPr>
      <dsp:spPr>
        <a:xfrm rot="10800000">
          <a:off x="0" y="2582"/>
          <a:ext cx="5295778" cy="3488329"/>
        </a:xfrm>
        <a:prstGeom prst="upArrowCallout">
          <a:avLst/>
        </a:prstGeom>
        <a:solidFill>
          <a:schemeClr val="accent2">
            <a:hueOff val="2655785"/>
            <a:satOff val="9135"/>
            <a:lumOff val="-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A reflective thinker will analyse what has happened. </a:t>
          </a:r>
          <a:endParaRPr lang="en-US" sz="2400" kern="1200"/>
        </a:p>
      </dsp:txBody>
      <dsp:txXfrm rot="10800000">
        <a:off x="0" y="2582"/>
        <a:ext cx="5295778" cy="2266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0421D5-20B5-4CE6-B9D2-EE876BAC3896}">
      <dsp:nvSpPr>
        <dsp:cNvPr id="0" name=""/>
        <dsp:cNvSpPr/>
      </dsp:nvSpPr>
      <dsp:spPr>
        <a:xfrm>
          <a:off x="814171" y="655980"/>
          <a:ext cx="741181" cy="74118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820749-519E-4610-8E2E-F6113F1C1593}">
      <dsp:nvSpPr>
        <dsp:cNvPr id="0" name=""/>
        <dsp:cNvSpPr/>
      </dsp:nvSpPr>
      <dsp:spPr>
        <a:xfrm>
          <a:off x="906" y="1825779"/>
          <a:ext cx="2367712"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A significant element of counselling is reflective writing. After working with a client there is an expectation that we will keep notes on the work together</a:t>
          </a:r>
          <a:r>
            <a:rPr lang="en-GB" sz="1600" kern="1200" baseline="0" dirty="0"/>
            <a:t>.</a:t>
          </a:r>
          <a:endParaRPr lang="en-US" sz="1600" kern="1200" dirty="0"/>
        </a:p>
      </dsp:txBody>
      <dsp:txXfrm>
        <a:off x="906" y="1825779"/>
        <a:ext cx="2367712" cy="1687167"/>
      </dsp:txXfrm>
    </dsp:sp>
    <dsp:sp modelId="{3D5D16EE-EAC4-4274-BBC7-0C5DC85DDBB4}">
      <dsp:nvSpPr>
        <dsp:cNvPr id="0" name=""/>
        <dsp:cNvSpPr/>
      </dsp:nvSpPr>
      <dsp:spPr>
        <a:xfrm>
          <a:off x="3109800" y="655980"/>
          <a:ext cx="741181" cy="74118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D909D6B-D0AF-431B-9EEA-DFA845110B2A}">
      <dsp:nvSpPr>
        <dsp:cNvPr id="0" name=""/>
        <dsp:cNvSpPr/>
      </dsp:nvSpPr>
      <dsp:spPr>
        <a:xfrm>
          <a:off x="2656856" y="1825779"/>
          <a:ext cx="1647070"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There are two types of note-writing in client work</a:t>
          </a:r>
          <a:r>
            <a:rPr lang="en-GB" sz="1600" kern="1200" baseline="0" dirty="0"/>
            <a:t>. </a:t>
          </a:r>
          <a:endParaRPr lang="en-US" sz="1600" kern="1200" dirty="0"/>
        </a:p>
      </dsp:txBody>
      <dsp:txXfrm>
        <a:off x="2656856" y="1825779"/>
        <a:ext cx="1647070" cy="1687167"/>
      </dsp:txXfrm>
    </dsp:sp>
    <dsp:sp modelId="{03C6A242-5579-4A32-9D62-E8788F090BE5}">
      <dsp:nvSpPr>
        <dsp:cNvPr id="0" name=""/>
        <dsp:cNvSpPr/>
      </dsp:nvSpPr>
      <dsp:spPr>
        <a:xfrm>
          <a:off x="5353893" y="655980"/>
          <a:ext cx="741181" cy="74118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FFF7C8-1691-4B33-93BE-36F42F40DF94}">
      <dsp:nvSpPr>
        <dsp:cNvPr id="0" name=""/>
        <dsp:cNvSpPr/>
      </dsp:nvSpPr>
      <dsp:spPr>
        <a:xfrm>
          <a:off x="4592164" y="1825779"/>
          <a:ext cx="2264639"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The first type are  clinical, observational notes. These are written as key points and are not subjective, they are factual.</a:t>
          </a:r>
          <a:endParaRPr lang="en-US" sz="1800" kern="1200" dirty="0"/>
        </a:p>
      </dsp:txBody>
      <dsp:txXfrm>
        <a:off x="4592164" y="1825779"/>
        <a:ext cx="2264639" cy="1687167"/>
      </dsp:txXfrm>
    </dsp:sp>
    <dsp:sp modelId="{2F6BE105-DD42-48BB-9B44-6C05795F2786}">
      <dsp:nvSpPr>
        <dsp:cNvPr id="0" name=""/>
        <dsp:cNvSpPr/>
      </dsp:nvSpPr>
      <dsp:spPr>
        <a:xfrm>
          <a:off x="7597985" y="655980"/>
          <a:ext cx="741181" cy="7411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AAD37D-CE00-4F24-B045-DD28DDE68F57}">
      <dsp:nvSpPr>
        <dsp:cNvPr id="0" name=""/>
        <dsp:cNvSpPr/>
      </dsp:nvSpPr>
      <dsp:spPr>
        <a:xfrm>
          <a:off x="7145040" y="1825779"/>
          <a:ext cx="1647070"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The second type are personal, process notes. These are the notes that you write to reflect on your own process as you worked with a client. </a:t>
          </a:r>
          <a:endParaRPr lang="en-US" sz="1800" kern="1200" dirty="0"/>
        </a:p>
      </dsp:txBody>
      <dsp:txXfrm>
        <a:off x="7145040" y="1825779"/>
        <a:ext cx="1647070" cy="1687167"/>
      </dsp:txXfrm>
    </dsp:sp>
    <dsp:sp modelId="{73297579-68DF-4419-ABF7-E88E241D5879}">
      <dsp:nvSpPr>
        <dsp:cNvPr id="0" name=""/>
        <dsp:cNvSpPr/>
      </dsp:nvSpPr>
      <dsp:spPr>
        <a:xfrm>
          <a:off x="9533292" y="655980"/>
          <a:ext cx="741181" cy="74118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7425DA-54B2-4553-865C-DA91882AE5FF}">
      <dsp:nvSpPr>
        <dsp:cNvPr id="0" name=""/>
        <dsp:cNvSpPr/>
      </dsp:nvSpPr>
      <dsp:spPr>
        <a:xfrm>
          <a:off x="9080348" y="1825779"/>
          <a:ext cx="1647070" cy="16871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baseline="0" dirty="0"/>
            <a:t>The activities in this module are designed to support you, as you develop the skill of writing deeply focused process notes</a:t>
          </a:r>
          <a:r>
            <a:rPr lang="en-GB" sz="1600" kern="1200" baseline="0" dirty="0"/>
            <a:t>.</a:t>
          </a:r>
          <a:endParaRPr lang="en-US" sz="1600" kern="1200" dirty="0"/>
        </a:p>
      </dsp:txBody>
      <dsp:txXfrm>
        <a:off x="9080348" y="1825779"/>
        <a:ext cx="1647070" cy="168716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3C536B-6357-491E-9A6F-9C1C4AB6BE0A}" type="datetimeFigureOut">
              <a:rPr lang="en-GB" smtClean="0"/>
              <a:t>10/01/2021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D809D7-31CC-4F2D-B1CB-7E268ABEDDCE}" type="slidenum">
              <a:rPr lang="en-GB" smtClean="0"/>
              <a:t>‹#›</a:t>
            </a:fld>
            <a:endParaRPr lang="en-GB"/>
          </a:p>
        </p:txBody>
      </p:sp>
    </p:spTree>
    <p:extLst>
      <p:ext uri="{BB962C8B-B14F-4D97-AF65-F5344CB8AC3E}">
        <p14:creationId xmlns:p14="http://schemas.microsoft.com/office/powerpoint/2010/main" val="3749264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12D809D7-31CC-4F2D-B1CB-7E268ABEDDCE}" type="slidenum">
              <a:rPr lang="en-GB" smtClean="0"/>
              <a:t>1</a:t>
            </a:fld>
            <a:endParaRPr lang="en-GB"/>
          </a:p>
        </p:txBody>
      </p:sp>
    </p:spTree>
    <p:extLst>
      <p:ext uri="{BB962C8B-B14F-4D97-AF65-F5344CB8AC3E}">
        <p14:creationId xmlns:p14="http://schemas.microsoft.com/office/powerpoint/2010/main" val="421562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12D809D7-31CC-4F2D-B1CB-7E268ABEDDCE}" type="slidenum">
              <a:rPr lang="en-GB" smtClean="0"/>
              <a:t>2</a:t>
            </a:fld>
            <a:endParaRPr lang="en-GB"/>
          </a:p>
        </p:txBody>
      </p:sp>
    </p:spTree>
    <p:extLst>
      <p:ext uri="{BB962C8B-B14F-4D97-AF65-F5344CB8AC3E}">
        <p14:creationId xmlns:p14="http://schemas.microsoft.com/office/powerpoint/2010/main" val="1490867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12D809D7-31CC-4F2D-B1CB-7E268ABEDDCE}" type="slidenum">
              <a:rPr lang="en-GB" smtClean="0"/>
              <a:t>3</a:t>
            </a:fld>
            <a:endParaRPr lang="en-GB"/>
          </a:p>
        </p:txBody>
      </p:sp>
    </p:spTree>
    <p:extLst>
      <p:ext uri="{BB962C8B-B14F-4D97-AF65-F5344CB8AC3E}">
        <p14:creationId xmlns:p14="http://schemas.microsoft.com/office/powerpoint/2010/main" val="37754093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B58F63EE-2598-4DE6-A985-16115465A841}"/>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50C370D7-8770-4626-9849-FD112759EB9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 </a:t>
            </a:r>
            <a:endParaRPr lang="en-US" altLang="en-US" dirty="0"/>
          </a:p>
          <a:p>
            <a:endParaRPr lang="en-US" altLang="en-US" dirty="0"/>
          </a:p>
        </p:txBody>
      </p:sp>
      <p:sp>
        <p:nvSpPr>
          <p:cNvPr id="52228" name="Slide Number Placeholder 3">
            <a:extLst>
              <a:ext uri="{FF2B5EF4-FFF2-40B4-BE49-F238E27FC236}">
                <a16:creationId xmlns:a16="http://schemas.microsoft.com/office/drawing/2014/main" id="{F6F14F42-7119-42DE-A39C-B504DB9979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6844816-AABF-4E5E-BECA-33806EF708ED}" type="slidenum">
              <a:rPr lang="en-GB" altLang="en-US" sz="1200"/>
              <a:pPr/>
              <a:t>4</a:t>
            </a:fld>
            <a:endParaRPr lang="en-GB" altLang="en-US" sz="1200"/>
          </a:p>
        </p:txBody>
      </p:sp>
    </p:spTree>
    <p:extLst>
      <p:ext uri="{BB962C8B-B14F-4D97-AF65-F5344CB8AC3E}">
        <p14:creationId xmlns:p14="http://schemas.microsoft.com/office/powerpoint/2010/main" val="31930322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5</a:t>
            </a:fld>
            <a:endParaRPr lang="en-GB"/>
          </a:p>
        </p:txBody>
      </p:sp>
    </p:spTree>
    <p:extLst>
      <p:ext uri="{BB962C8B-B14F-4D97-AF65-F5344CB8AC3E}">
        <p14:creationId xmlns:p14="http://schemas.microsoft.com/office/powerpoint/2010/main" val="3425450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6</a:t>
            </a:fld>
            <a:endParaRPr lang="en-GB"/>
          </a:p>
        </p:txBody>
      </p:sp>
    </p:spTree>
    <p:extLst>
      <p:ext uri="{BB962C8B-B14F-4D97-AF65-F5344CB8AC3E}">
        <p14:creationId xmlns:p14="http://schemas.microsoft.com/office/powerpoint/2010/main" val="36875865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7</a:t>
            </a:fld>
            <a:endParaRPr lang="en-GB"/>
          </a:p>
        </p:txBody>
      </p:sp>
    </p:spTree>
    <p:extLst>
      <p:ext uri="{BB962C8B-B14F-4D97-AF65-F5344CB8AC3E}">
        <p14:creationId xmlns:p14="http://schemas.microsoft.com/office/powerpoint/2010/main" val="13840168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666666"/>
              </a:solidFill>
              <a:effectLst/>
              <a:latin typeface="Roboto"/>
            </a:endParaRP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8</a:t>
            </a:fld>
            <a:endParaRPr lang="en-GB"/>
          </a:p>
        </p:txBody>
      </p:sp>
    </p:spTree>
    <p:extLst>
      <p:ext uri="{BB962C8B-B14F-4D97-AF65-F5344CB8AC3E}">
        <p14:creationId xmlns:p14="http://schemas.microsoft.com/office/powerpoint/2010/main" val="989394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b="0" i="0" dirty="0">
              <a:effectLst/>
              <a:latin typeface="Helvetica Neue"/>
            </a:endParaRPr>
          </a:p>
        </p:txBody>
      </p:sp>
      <p:sp>
        <p:nvSpPr>
          <p:cNvPr id="4" name="Slide Number Placeholder 3"/>
          <p:cNvSpPr>
            <a:spLocks noGrp="1"/>
          </p:cNvSpPr>
          <p:nvPr>
            <p:ph type="sldNum" sz="quarter" idx="5"/>
          </p:nvPr>
        </p:nvSpPr>
        <p:spPr/>
        <p:txBody>
          <a:bodyPr/>
          <a:lstStyle/>
          <a:p>
            <a:fld id="{12D809D7-31CC-4F2D-B1CB-7E268ABEDDCE}" type="slidenum">
              <a:rPr lang="en-GB" smtClean="0"/>
              <a:t>9</a:t>
            </a:fld>
            <a:endParaRPr lang="en-GB"/>
          </a:p>
        </p:txBody>
      </p:sp>
    </p:spTree>
    <p:extLst>
      <p:ext uri="{BB962C8B-B14F-4D97-AF65-F5344CB8AC3E}">
        <p14:creationId xmlns:p14="http://schemas.microsoft.com/office/powerpoint/2010/main" val="2780601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2D809D7-31CC-4F2D-B1CB-7E268ABEDDCE}" type="slidenum">
              <a:rPr lang="en-GB" smtClean="0"/>
              <a:t>10</a:t>
            </a:fld>
            <a:endParaRPr lang="en-GB"/>
          </a:p>
        </p:txBody>
      </p:sp>
    </p:spTree>
    <p:extLst>
      <p:ext uri="{BB962C8B-B14F-4D97-AF65-F5344CB8AC3E}">
        <p14:creationId xmlns:p14="http://schemas.microsoft.com/office/powerpoint/2010/main" val="39224558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11</a:t>
            </a:fld>
            <a:endParaRPr lang="en-GB"/>
          </a:p>
        </p:txBody>
      </p:sp>
    </p:spTree>
    <p:extLst>
      <p:ext uri="{BB962C8B-B14F-4D97-AF65-F5344CB8AC3E}">
        <p14:creationId xmlns:p14="http://schemas.microsoft.com/office/powerpoint/2010/main" val="19129544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12</a:t>
            </a:fld>
            <a:endParaRPr lang="en-GB"/>
          </a:p>
        </p:txBody>
      </p:sp>
    </p:spTree>
    <p:extLst>
      <p:ext uri="{BB962C8B-B14F-4D97-AF65-F5344CB8AC3E}">
        <p14:creationId xmlns:p14="http://schemas.microsoft.com/office/powerpoint/2010/main" val="2226073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13</a:t>
            </a:fld>
            <a:endParaRPr lang="en-GB"/>
          </a:p>
        </p:txBody>
      </p:sp>
    </p:spTree>
    <p:extLst>
      <p:ext uri="{BB962C8B-B14F-4D97-AF65-F5344CB8AC3E}">
        <p14:creationId xmlns:p14="http://schemas.microsoft.com/office/powerpoint/2010/main" val="119026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endParaRPr lang="en-GB" dirty="0">
              <a:solidFill>
                <a:srgbClr val="1F2D29"/>
              </a:solidFill>
            </a:endParaRP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14</a:t>
            </a:fld>
            <a:endParaRPr lang="en-GB"/>
          </a:p>
        </p:txBody>
      </p:sp>
    </p:spTree>
    <p:extLst>
      <p:ext uri="{BB962C8B-B14F-4D97-AF65-F5344CB8AC3E}">
        <p14:creationId xmlns:p14="http://schemas.microsoft.com/office/powerpoint/2010/main" val="3389500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endParaRPr lang="en-GB" sz="1200"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15</a:t>
            </a:fld>
            <a:endParaRPr lang="en-GB"/>
          </a:p>
        </p:txBody>
      </p:sp>
    </p:spTree>
    <p:extLst>
      <p:ext uri="{BB962C8B-B14F-4D97-AF65-F5344CB8AC3E}">
        <p14:creationId xmlns:p14="http://schemas.microsoft.com/office/powerpoint/2010/main" val="114297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endParaRPr lang="en-GB" sz="1100" dirty="0"/>
          </a:p>
          <a:p>
            <a:pPr lvl="1">
              <a:lnSpc>
                <a:spcPct val="110000"/>
              </a:lnSpc>
            </a:pPr>
            <a:endParaRPr lang="en-GB" sz="1100"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16</a:t>
            </a:fld>
            <a:endParaRPr lang="en-GB"/>
          </a:p>
        </p:txBody>
      </p:sp>
    </p:spTree>
    <p:extLst>
      <p:ext uri="{BB962C8B-B14F-4D97-AF65-F5344CB8AC3E}">
        <p14:creationId xmlns:p14="http://schemas.microsoft.com/office/powerpoint/2010/main" val="28546657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17</a:t>
            </a:fld>
            <a:endParaRPr lang="en-GB"/>
          </a:p>
        </p:txBody>
      </p:sp>
    </p:spTree>
    <p:extLst>
      <p:ext uri="{BB962C8B-B14F-4D97-AF65-F5344CB8AC3E}">
        <p14:creationId xmlns:p14="http://schemas.microsoft.com/office/powerpoint/2010/main" val="28036521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18</a:t>
            </a:fld>
            <a:endParaRPr lang="en-GB"/>
          </a:p>
        </p:txBody>
      </p:sp>
    </p:spTree>
    <p:extLst>
      <p:ext uri="{BB962C8B-B14F-4D97-AF65-F5344CB8AC3E}">
        <p14:creationId xmlns:p14="http://schemas.microsoft.com/office/powerpoint/2010/main" val="35588790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19</a:t>
            </a:fld>
            <a:endParaRPr lang="en-GB"/>
          </a:p>
        </p:txBody>
      </p:sp>
    </p:spTree>
    <p:extLst>
      <p:ext uri="{BB962C8B-B14F-4D97-AF65-F5344CB8AC3E}">
        <p14:creationId xmlns:p14="http://schemas.microsoft.com/office/powerpoint/2010/main" val="24906039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20</a:t>
            </a:fld>
            <a:endParaRPr lang="en-GB"/>
          </a:p>
        </p:txBody>
      </p:sp>
    </p:spTree>
    <p:extLst>
      <p:ext uri="{BB962C8B-B14F-4D97-AF65-F5344CB8AC3E}">
        <p14:creationId xmlns:p14="http://schemas.microsoft.com/office/powerpoint/2010/main" val="11200931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21</a:t>
            </a:fld>
            <a:endParaRPr lang="en-GB"/>
          </a:p>
        </p:txBody>
      </p:sp>
    </p:spTree>
    <p:extLst>
      <p:ext uri="{BB962C8B-B14F-4D97-AF65-F5344CB8AC3E}">
        <p14:creationId xmlns:p14="http://schemas.microsoft.com/office/powerpoint/2010/main" val="9823277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22</a:t>
            </a:fld>
            <a:endParaRPr lang="en-GB"/>
          </a:p>
        </p:txBody>
      </p:sp>
    </p:spTree>
    <p:extLst>
      <p:ext uri="{BB962C8B-B14F-4D97-AF65-F5344CB8AC3E}">
        <p14:creationId xmlns:p14="http://schemas.microsoft.com/office/powerpoint/2010/main" val="23025601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tabLst>
                <a:tab pos="457200" algn="l"/>
              </a:tabLst>
            </a:pPr>
            <a:endParaRPr lang="en-GB" sz="1200"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23</a:t>
            </a:fld>
            <a:endParaRPr lang="en-GB"/>
          </a:p>
        </p:txBody>
      </p:sp>
    </p:spTree>
    <p:extLst>
      <p:ext uri="{BB962C8B-B14F-4D97-AF65-F5344CB8AC3E}">
        <p14:creationId xmlns:p14="http://schemas.microsoft.com/office/powerpoint/2010/main" val="25820730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Arial" panose="020B0604020202020204" pitchFamily="34" charset="0"/>
              <a:buChar char="•"/>
              <a:tabLst>
                <a:tab pos="457200" algn="l"/>
              </a:tabLst>
            </a:pPr>
            <a:endParaRPr lang="en-GB" sz="1200" dirty="0">
              <a:ea typeface="Times New Roman" panose="02020603050405020304" pitchFamily="18" charset="0"/>
              <a:cs typeface="Times New Roman" panose="02020603050405020304" pitchFamily="18" charset="0"/>
            </a:endParaRPr>
          </a:p>
          <a:p>
            <a:pPr marL="0" indent="0" fontAlgn="base">
              <a:buNone/>
            </a:pPr>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24</a:t>
            </a:fld>
            <a:endParaRPr lang="en-GB"/>
          </a:p>
        </p:txBody>
      </p:sp>
    </p:spTree>
    <p:extLst>
      <p:ext uri="{BB962C8B-B14F-4D97-AF65-F5344CB8AC3E}">
        <p14:creationId xmlns:p14="http://schemas.microsoft.com/office/powerpoint/2010/main" val="24509890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400"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25</a:t>
            </a:fld>
            <a:endParaRPr lang="en-GB"/>
          </a:p>
        </p:txBody>
      </p:sp>
    </p:spTree>
    <p:extLst>
      <p:ext uri="{BB962C8B-B14F-4D97-AF65-F5344CB8AC3E}">
        <p14:creationId xmlns:p14="http://schemas.microsoft.com/office/powerpoint/2010/main" val="122077394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dirty="0"/>
          </a:p>
          <a:p>
            <a:pPr>
              <a:lnSpc>
                <a:spcPct val="90000"/>
              </a:lnSpc>
            </a:pPr>
            <a:endParaRPr lang="en-GB" dirty="0">
              <a:ea typeface="+mj-lt"/>
              <a:cs typeface="+mj-lt"/>
            </a:endParaRP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26</a:t>
            </a:fld>
            <a:endParaRPr lang="en-GB"/>
          </a:p>
        </p:txBody>
      </p:sp>
    </p:spTree>
    <p:extLst>
      <p:ext uri="{BB962C8B-B14F-4D97-AF65-F5344CB8AC3E}">
        <p14:creationId xmlns:p14="http://schemas.microsoft.com/office/powerpoint/2010/main" val="40777456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27</a:t>
            </a:fld>
            <a:endParaRPr lang="en-GB"/>
          </a:p>
        </p:txBody>
      </p:sp>
    </p:spTree>
    <p:extLst>
      <p:ext uri="{BB962C8B-B14F-4D97-AF65-F5344CB8AC3E}">
        <p14:creationId xmlns:p14="http://schemas.microsoft.com/office/powerpoint/2010/main" val="32105164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28</a:t>
            </a:fld>
            <a:endParaRPr lang="en-GB"/>
          </a:p>
        </p:txBody>
      </p:sp>
    </p:spTree>
    <p:extLst>
      <p:ext uri="{BB962C8B-B14F-4D97-AF65-F5344CB8AC3E}">
        <p14:creationId xmlns:p14="http://schemas.microsoft.com/office/powerpoint/2010/main" val="16904483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29</a:t>
            </a:fld>
            <a:endParaRPr lang="en-GB"/>
          </a:p>
        </p:txBody>
      </p:sp>
    </p:spTree>
    <p:extLst>
      <p:ext uri="{BB962C8B-B14F-4D97-AF65-F5344CB8AC3E}">
        <p14:creationId xmlns:p14="http://schemas.microsoft.com/office/powerpoint/2010/main" val="12984467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30</a:t>
            </a:fld>
            <a:endParaRPr lang="en-GB"/>
          </a:p>
        </p:txBody>
      </p:sp>
    </p:spTree>
    <p:extLst>
      <p:ext uri="{BB962C8B-B14F-4D97-AF65-F5344CB8AC3E}">
        <p14:creationId xmlns:p14="http://schemas.microsoft.com/office/powerpoint/2010/main" val="7679709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31</a:t>
            </a:fld>
            <a:endParaRPr lang="en-GB"/>
          </a:p>
        </p:txBody>
      </p:sp>
    </p:spTree>
    <p:extLst>
      <p:ext uri="{BB962C8B-B14F-4D97-AF65-F5344CB8AC3E}">
        <p14:creationId xmlns:p14="http://schemas.microsoft.com/office/powerpoint/2010/main" val="37197081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32</a:t>
            </a:fld>
            <a:endParaRPr lang="en-GB"/>
          </a:p>
        </p:txBody>
      </p:sp>
    </p:spTree>
    <p:extLst>
      <p:ext uri="{BB962C8B-B14F-4D97-AF65-F5344CB8AC3E}">
        <p14:creationId xmlns:p14="http://schemas.microsoft.com/office/powerpoint/2010/main" val="16555570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33</a:t>
            </a:fld>
            <a:endParaRPr lang="en-GB"/>
          </a:p>
        </p:txBody>
      </p:sp>
    </p:spTree>
    <p:extLst>
      <p:ext uri="{BB962C8B-B14F-4D97-AF65-F5344CB8AC3E}">
        <p14:creationId xmlns:p14="http://schemas.microsoft.com/office/powerpoint/2010/main" val="237068373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34</a:t>
            </a:fld>
            <a:endParaRPr lang="en-GB"/>
          </a:p>
        </p:txBody>
      </p:sp>
    </p:spTree>
    <p:extLst>
      <p:ext uri="{BB962C8B-B14F-4D97-AF65-F5344CB8AC3E}">
        <p14:creationId xmlns:p14="http://schemas.microsoft.com/office/powerpoint/2010/main" val="31287261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 </a:t>
            </a:r>
          </a:p>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35</a:t>
            </a:fld>
            <a:endParaRPr lang="en-GB"/>
          </a:p>
        </p:txBody>
      </p:sp>
    </p:spTree>
    <p:extLst>
      <p:ext uri="{BB962C8B-B14F-4D97-AF65-F5344CB8AC3E}">
        <p14:creationId xmlns:p14="http://schemas.microsoft.com/office/powerpoint/2010/main" val="36585432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36</a:t>
            </a:fld>
            <a:endParaRPr lang="en-GB"/>
          </a:p>
        </p:txBody>
      </p:sp>
    </p:spTree>
    <p:extLst>
      <p:ext uri="{BB962C8B-B14F-4D97-AF65-F5344CB8AC3E}">
        <p14:creationId xmlns:p14="http://schemas.microsoft.com/office/powerpoint/2010/main" val="302888728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D809D7-31CC-4F2D-B1CB-7E268ABEDDCE}" type="slidenum">
              <a:rPr lang="en-GB" smtClean="0"/>
              <a:t>37</a:t>
            </a:fld>
            <a:endParaRPr lang="en-GB"/>
          </a:p>
        </p:txBody>
      </p:sp>
    </p:spTree>
    <p:extLst>
      <p:ext uri="{BB962C8B-B14F-4D97-AF65-F5344CB8AC3E}">
        <p14:creationId xmlns:p14="http://schemas.microsoft.com/office/powerpoint/2010/main" val="425023865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2D809D7-31CC-4F2D-B1CB-7E268ABEDDCE}" type="slidenum">
              <a:rPr lang="en-GB" smtClean="0"/>
              <a:t>38</a:t>
            </a:fld>
            <a:endParaRPr lang="en-GB"/>
          </a:p>
        </p:txBody>
      </p:sp>
    </p:spTree>
    <p:extLst>
      <p:ext uri="{BB962C8B-B14F-4D97-AF65-F5344CB8AC3E}">
        <p14:creationId xmlns:p14="http://schemas.microsoft.com/office/powerpoint/2010/main" val="18892741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2D809D7-31CC-4F2D-B1CB-7E268ABEDDCE}" type="slidenum">
              <a:rPr lang="en-GB" smtClean="0"/>
              <a:t>39</a:t>
            </a:fld>
            <a:endParaRPr lang="en-GB"/>
          </a:p>
        </p:txBody>
      </p:sp>
    </p:spTree>
    <p:extLst>
      <p:ext uri="{BB962C8B-B14F-4D97-AF65-F5344CB8AC3E}">
        <p14:creationId xmlns:p14="http://schemas.microsoft.com/office/powerpoint/2010/main" val="1517746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1/10/2021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1/10/2021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1/10/2021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1/10/2021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1/10/2021</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1/10/2021</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1/10/2021</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1/10/2021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1/10/2021</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1/10/2021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1/10/2021</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3 Column">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2B662718-FDF9-4CA8-9182-BC8F3E30519C}"/>
              </a:ext>
            </a:extLst>
          </p:cNvPr>
          <p:cNvCxnSpPr/>
          <p:nvPr/>
        </p:nvCxnSpPr>
        <p:spPr>
          <a:xfrm>
            <a:off x="4392084" y="2489201"/>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8FB33AA5-7D6C-401A-9402-5425A6227EFF}"/>
              </a:ext>
            </a:extLst>
          </p:cNvPr>
          <p:cNvCxnSpPr/>
          <p:nvPr/>
        </p:nvCxnSpPr>
        <p:spPr>
          <a:xfrm>
            <a:off x="7799917" y="2489201"/>
            <a:ext cx="0" cy="3546475"/>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55254" y="927100"/>
            <a:ext cx="8564791" cy="709864"/>
          </a:xfrm>
        </p:spPr>
        <p:txBody>
          <a:bodyPr/>
          <a:lstStyle>
            <a:lvl1pPr>
              <a:defRPr sz="3200"/>
            </a:lvl1pPr>
          </a:lstStyle>
          <a:p>
            <a:r>
              <a:rPr lang="en-US"/>
              <a:t>Click to edit Master title style</a:t>
            </a:r>
            <a:endParaRPr lang="en-US" dirty="0"/>
          </a:p>
        </p:txBody>
      </p:sp>
      <p:sp>
        <p:nvSpPr>
          <p:cNvPr id="3" name="Text Placeholder 2"/>
          <p:cNvSpPr>
            <a:spLocks noGrp="1"/>
          </p:cNvSpPr>
          <p:nvPr>
            <p:ph type="body" idx="1"/>
          </p:nvPr>
        </p:nvSpPr>
        <p:spPr>
          <a:xfrm>
            <a:off x="1155253" y="2489200"/>
            <a:ext cx="3084576"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1155253" y="3147164"/>
            <a:ext cx="3084576"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40819" y="2489200"/>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4544628" y="3147164"/>
            <a:ext cx="3091891"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44856" y="2489200"/>
            <a:ext cx="3091891"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7947914" y="3147164"/>
            <a:ext cx="3088833" cy="2888366"/>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Date Placeholder 6">
            <a:extLst>
              <a:ext uri="{FF2B5EF4-FFF2-40B4-BE49-F238E27FC236}">
                <a16:creationId xmlns:a16="http://schemas.microsoft.com/office/drawing/2014/main" id="{6A2E67F0-23F4-4EBC-B747-6198A842881B}"/>
              </a:ext>
            </a:extLst>
          </p:cNvPr>
          <p:cNvSpPr>
            <a:spLocks noGrp="1"/>
          </p:cNvSpPr>
          <p:nvPr>
            <p:ph type="dt" sz="half" idx="18"/>
          </p:nvPr>
        </p:nvSpPr>
        <p:spPr/>
        <p:txBody>
          <a:bodyPr/>
          <a:lstStyle>
            <a:lvl1pPr>
              <a:defRPr/>
            </a:lvl1pPr>
          </a:lstStyle>
          <a:p>
            <a:pPr>
              <a:defRPr/>
            </a:pPr>
            <a:endParaRPr lang="en-GB"/>
          </a:p>
        </p:txBody>
      </p:sp>
      <p:sp>
        <p:nvSpPr>
          <p:cNvPr id="12" name="Footer Placeholder 7">
            <a:extLst>
              <a:ext uri="{FF2B5EF4-FFF2-40B4-BE49-F238E27FC236}">
                <a16:creationId xmlns:a16="http://schemas.microsoft.com/office/drawing/2014/main" id="{EB3FEFCB-C512-43F1-B0E7-4E47DACCB472}"/>
              </a:ext>
            </a:extLst>
          </p:cNvPr>
          <p:cNvSpPr>
            <a:spLocks noGrp="1"/>
          </p:cNvSpPr>
          <p:nvPr>
            <p:ph type="ftr" sz="quarter" idx="19"/>
          </p:nvPr>
        </p:nvSpPr>
        <p:spPr/>
        <p:txBody>
          <a:bodyPr/>
          <a:lstStyle>
            <a:lvl1pPr>
              <a:defRPr/>
            </a:lvl1pPr>
          </a:lstStyle>
          <a:p>
            <a:pPr>
              <a:defRPr/>
            </a:pPr>
            <a:endParaRPr lang="en-GB"/>
          </a:p>
        </p:txBody>
      </p:sp>
      <p:sp>
        <p:nvSpPr>
          <p:cNvPr id="13" name="Slide Number Placeholder 8">
            <a:extLst>
              <a:ext uri="{FF2B5EF4-FFF2-40B4-BE49-F238E27FC236}">
                <a16:creationId xmlns:a16="http://schemas.microsoft.com/office/drawing/2014/main" id="{6B947706-34BF-4FD6-9583-6C139B1E0CD2}"/>
              </a:ext>
            </a:extLst>
          </p:cNvPr>
          <p:cNvSpPr>
            <a:spLocks noGrp="1"/>
          </p:cNvSpPr>
          <p:nvPr>
            <p:ph type="sldNum" sz="quarter" idx="20"/>
          </p:nvPr>
        </p:nvSpPr>
        <p:spPr/>
        <p:txBody>
          <a:bodyPr/>
          <a:lstStyle>
            <a:lvl1pPr>
              <a:defRPr/>
            </a:lvl1pPr>
          </a:lstStyle>
          <a:p>
            <a:fld id="{02E0B7C1-90F0-423F-885A-A5C9F28414CE}" type="slidenum">
              <a:rPr lang="en-GB" altLang="en-US"/>
              <a:pPr/>
              <a:t>‹#›</a:t>
            </a:fld>
            <a:endParaRPr lang="en-GB" altLang="en-US"/>
          </a:p>
        </p:txBody>
      </p:sp>
    </p:spTree>
    <p:extLst>
      <p:ext uri="{BB962C8B-B14F-4D97-AF65-F5344CB8AC3E}">
        <p14:creationId xmlns:p14="http://schemas.microsoft.com/office/powerpoint/2010/main" val="4047541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pic>
        <p:nvPicPr>
          <p:cNvPr id="18" name="Picture 17"/>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1/10/2021</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2.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4.png"/><Relationship Id="rId5" Type="http://schemas.openxmlformats.org/officeDocument/2006/relationships/image" Target="../media/image8.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4.png"/><Relationship Id="rId5" Type="http://schemas.openxmlformats.org/officeDocument/2006/relationships/hyperlink" Target="https://www.communitycare.co.uk/2019/11/19/critical-reflection-develop-practice/" TargetMode="External"/><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1.jpeg"/><Relationship Id="rId10" Type="http://schemas.microsoft.com/office/2007/relationships/diagramDrawing" Target="../diagrams/drawing1.xml"/><Relationship Id="rId4" Type="http://schemas.openxmlformats.org/officeDocument/2006/relationships/notesSlide" Target="../notesSlides/notesSlide12.xml"/><Relationship Id="rId9" Type="http://schemas.openxmlformats.org/officeDocument/2006/relationships/diagramColors" Target="../diagrams/colors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4.png"/><Relationship Id="rId5" Type="http://schemas.openxmlformats.org/officeDocument/2006/relationships/image" Target="../media/image9.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10.jpeg"/><Relationship Id="rId12" Type="http://schemas.microsoft.com/office/2007/relationships/diagramDrawing" Target="../diagrams/drawing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11" Type="http://schemas.openxmlformats.org/officeDocument/2006/relationships/diagramColors" Target="../diagrams/colors2.xml"/><Relationship Id="rId5" Type="http://schemas.openxmlformats.org/officeDocument/2006/relationships/image" Target="../media/image1.jpeg"/><Relationship Id="rId10" Type="http://schemas.openxmlformats.org/officeDocument/2006/relationships/diagramQuickStyle" Target="../diagrams/quickStyle2.xml"/><Relationship Id="rId4" Type="http://schemas.openxmlformats.org/officeDocument/2006/relationships/notesSlide" Target="../notesSlides/notesSlide14.xml"/><Relationship Id="rId9"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11.jpe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12.jpe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4.png"/><Relationship Id="rId4" Type="http://schemas.openxmlformats.org/officeDocument/2006/relationships/notesSlide" Target="../notesSlides/notesSlide17.xml"/><Relationship Id="rId9" Type="http://schemas.microsoft.com/office/2007/relationships/diagramDrawing" Target="../diagrams/drawing3.xml"/></Relationships>
</file>

<file path=ppt/slides/_rels/slide18.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8.xml"/><Relationship Id="rId9"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4.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4.pn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4.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4.png"/><Relationship Id="rId4"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png"/><Relationship Id="rId5" Type="http://schemas.openxmlformats.org/officeDocument/2006/relationships/image" Target="../media/image24.jpe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4.png"/><Relationship Id="rId4" Type="http://schemas.openxmlformats.org/officeDocument/2006/relationships/notesSlide" Target="../notesSlides/notesSlide25.xml"/><Relationship Id="rId9" Type="http://schemas.openxmlformats.org/officeDocument/2006/relationships/image" Target="../media/image26.svg"/></Relationships>
</file>

<file path=ppt/slides/_rels/slide26.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4.png"/><Relationship Id="rId4" Type="http://schemas.openxmlformats.org/officeDocument/2006/relationships/notesSlide" Target="../notesSlides/notesSlide26.xml"/><Relationship Id="rId9" Type="http://schemas.openxmlformats.org/officeDocument/2006/relationships/image" Target="../media/image28.svg"/></Relationships>
</file>

<file path=ppt/slides/_rels/slide27.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2.png"/><Relationship Id="rId5" Type="http://schemas.openxmlformats.org/officeDocument/2006/relationships/image" Target="../media/image1.jpeg"/><Relationship Id="rId10" Type="http://schemas.openxmlformats.org/officeDocument/2006/relationships/image" Target="../media/image4.png"/><Relationship Id="rId4" Type="http://schemas.openxmlformats.org/officeDocument/2006/relationships/notesSlide" Target="../notesSlides/notesSlide27.xml"/><Relationship Id="rId9" Type="http://schemas.openxmlformats.org/officeDocument/2006/relationships/image" Target="../media/image30.sv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4.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4.png"/><Relationship Id="rId4"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4.png"/><Relationship Id="rId4"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4.png"/><Relationship Id="rId4"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4.png"/><Relationship Id="rId4"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4.png"/><Relationship Id="rId5" Type="http://schemas.openxmlformats.org/officeDocument/2006/relationships/image" Target="../media/image1.jpeg"/><Relationship Id="rId4"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4.png"/><Relationship Id="rId4"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4.png"/><Relationship Id="rId5" Type="http://schemas.openxmlformats.org/officeDocument/2006/relationships/image" Target="../media/image31.jpeg"/><Relationship Id="rId4"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4.png"/><Relationship Id="rId4"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4.png"/><Relationship Id="rId4"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4.png"/><Relationship Id="rId5" Type="http://schemas.openxmlformats.org/officeDocument/2006/relationships/image" Target="../media/image32.jpeg"/><Relationship Id="rId4"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9.m4a"/><Relationship Id="rId1" Type="http://schemas.microsoft.com/office/2007/relationships/media" Target="../media/media39.m4a"/><Relationship Id="rId5" Type="http://schemas.openxmlformats.org/officeDocument/2006/relationships/image" Target="../media/image4.png"/><Relationship Id="rId4"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8BC32-3EC3-4617-BF99-758FBFD6D224}"/>
              </a:ext>
            </a:extLst>
          </p:cNvPr>
          <p:cNvSpPr>
            <a:spLocks noGrp="1"/>
          </p:cNvSpPr>
          <p:nvPr>
            <p:ph type="ctrTitle"/>
          </p:nvPr>
        </p:nvSpPr>
        <p:spPr>
          <a:xfrm>
            <a:off x="2611808" y="3428998"/>
            <a:ext cx="5518066" cy="3089789"/>
          </a:xfrm>
        </p:spPr>
        <p:txBody>
          <a:bodyPr>
            <a:noAutofit/>
          </a:bodyPr>
          <a:lstStyle/>
          <a:p>
            <a:r>
              <a:rPr lang="en-GB" sz="4800" dirty="0"/>
              <a:t>LESSON 1</a:t>
            </a:r>
            <a:br>
              <a:rPr lang="en-GB" sz="4800" dirty="0"/>
            </a:br>
            <a:r>
              <a:rPr lang="en-GB" sz="4800" dirty="0"/>
              <a:t>TOPIC 2 [CONT’D]</a:t>
            </a:r>
            <a:br>
              <a:rPr lang="en-GB" sz="4800" dirty="0"/>
            </a:br>
            <a:r>
              <a:rPr lang="en-GB" sz="4800" dirty="0"/>
              <a:t>BECOMING A REFLEXIVE PRACTITIONER</a:t>
            </a:r>
          </a:p>
        </p:txBody>
      </p:sp>
      <p:sp>
        <p:nvSpPr>
          <p:cNvPr id="3" name="Subtitle 2">
            <a:extLst>
              <a:ext uri="{FF2B5EF4-FFF2-40B4-BE49-F238E27FC236}">
                <a16:creationId xmlns:a16="http://schemas.microsoft.com/office/drawing/2014/main" id="{4B16ACBA-8329-446B-BB07-086D574B97C8}"/>
              </a:ext>
            </a:extLst>
          </p:cNvPr>
          <p:cNvSpPr>
            <a:spLocks noGrp="1"/>
          </p:cNvSpPr>
          <p:nvPr>
            <p:ph type="subTitle" idx="1"/>
          </p:nvPr>
        </p:nvSpPr>
        <p:spPr>
          <a:xfrm>
            <a:off x="2611808" y="2268786"/>
            <a:ext cx="5518066" cy="1160213"/>
          </a:xfrm>
        </p:spPr>
        <p:txBody>
          <a:bodyPr>
            <a:normAutofit fontScale="92500" lnSpcReduction="10000"/>
          </a:bodyPr>
          <a:lstStyle/>
          <a:p>
            <a:r>
              <a:rPr lang="en-GB" dirty="0"/>
              <a:t>	</a:t>
            </a:r>
            <a:r>
              <a:rPr lang="en-GB" sz="3600" b="1" dirty="0"/>
              <a:t>Reflexive Counselling Skills</a:t>
            </a:r>
          </a:p>
        </p:txBody>
      </p:sp>
      <p:pic>
        <p:nvPicPr>
          <p:cNvPr id="20" name="Audio 19">
            <a:hlinkClick r:id="" action="ppaction://media"/>
            <a:extLst>
              <a:ext uri="{FF2B5EF4-FFF2-40B4-BE49-F238E27FC236}">
                <a16:creationId xmlns:a16="http://schemas.microsoft.com/office/drawing/2014/main" id="{389FFCB7-965B-481D-9D5B-16CE3DA63B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8204435"/>
      </p:ext>
    </p:extLst>
  </p:cSld>
  <p:clrMapOvr>
    <a:masterClrMapping/>
  </p:clrMapOvr>
  <mc:AlternateContent xmlns:mc="http://schemas.openxmlformats.org/markup-compatibility/2006" xmlns:p14="http://schemas.microsoft.com/office/powerpoint/2010/main">
    <mc:Choice Requires="p14">
      <p:transition spd="slow" p14:dur="2000" advTm="16164"/>
    </mc:Choice>
    <mc:Fallback xmlns="">
      <p:transition spd="slow" advTm="16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FB64-96BD-4CF5-B7D1-F8437E097D60}"/>
              </a:ext>
            </a:extLst>
          </p:cNvPr>
          <p:cNvSpPr>
            <a:spLocks noGrp="1"/>
          </p:cNvSpPr>
          <p:nvPr>
            <p:ph type="title"/>
          </p:nvPr>
        </p:nvSpPr>
        <p:spPr/>
        <p:txBody>
          <a:bodyPr/>
          <a:lstStyle/>
          <a:p>
            <a:r>
              <a:rPr lang="en-GB" dirty="0"/>
              <a:t>Aims of this topic:</a:t>
            </a:r>
          </a:p>
        </p:txBody>
      </p:sp>
      <p:sp>
        <p:nvSpPr>
          <p:cNvPr id="3" name="Content Placeholder 2">
            <a:extLst>
              <a:ext uri="{FF2B5EF4-FFF2-40B4-BE49-F238E27FC236}">
                <a16:creationId xmlns:a16="http://schemas.microsoft.com/office/drawing/2014/main" id="{51DF0A43-2A5A-4C77-924C-F2A17BEC5233}"/>
              </a:ext>
            </a:extLst>
          </p:cNvPr>
          <p:cNvSpPr>
            <a:spLocks noGrp="1"/>
          </p:cNvSpPr>
          <p:nvPr>
            <p:ph idx="1"/>
          </p:nvPr>
        </p:nvSpPr>
        <p:spPr>
          <a:xfrm>
            <a:off x="1622323" y="2052116"/>
            <a:ext cx="8947816" cy="3997828"/>
          </a:xfrm>
        </p:spPr>
        <p:txBody>
          <a:bodyPr>
            <a:normAutofit/>
          </a:bodyPr>
          <a:lstStyle/>
          <a:p>
            <a:pPr marL="383540" lvl="1">
              <a:spcBef>
                <a:spcPts val="200"/>
              </a:spcBef>
              <a:spcAft>
                <a:spcPts val="400"/>
              </a:spcAft>
            </a:pPr>
            <a:r>
              <a:rPr lang="en-GB" sz="3600" dirty="0">
                <a:ea typeface="+mj-lt"/>
                <a:cs typeface="+mj-lt"/>
              </a:rPr>
              <a:t>Explore what it means to be a critically reflective practitioner</a:t>
            </a:r>
          </a:p>
          <a:p>
            <a:pPr marL="383540" lvl="1">
              <a:spcBef>
                <a:spcPts val="200"/>
              </a:spcBef>
              <a:spcAft>
                <a:spcPts val="400"/>
              </a:spcAft>
            </a:pPr>
            <a:r>
              <a:rPr lang="en-GB" sz="3600" dirty="0">
                <a:ea typeface="+mj-lt"/>
                <a:cs typeface="+mj-lt"/>
              </a:rPr>
              <a:t>Encourage you to reflect on life, work, change and uncertainty.</a:t>
            </a:r>
          </a:p>
          <a:p>
            <a:endParaRPr lang="en-GB" dirty="0"/>
          </a:p>
        </p:txBody>
      </p:sp>
      <p:pic>
        <p:nvPicPr>
          <p:cNvPr id="13" name="Audio 12">
            <a:hlinkClick r:id="" action="ppaction://media"/>
            <a:extLst>
              <a:ext uri="{FF2B5EF4-FFF2-40B4-BE49-F238E27FC236}">
                <a16:creationId xmlns:a16="http://schemas.microsoft.com/office/drawing/2014/main" id="{505FF722-BCA8-4848-B2CA-A0502C0B3B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20968017"/>
      </p:ext>
    </p:extLst>
  </p:cSld>
  <p:clrMapOvr>
    <a:masterClrMapping/>
  </p:clrMapOvr>
  <mc:AlternateContent xmlns:mc="http://schemas.openxmlformats.org/markup-compatibility/2006" xmlns:p14="http://schemas.microsoft.com/office/powerpoint/2010/main">
    <mc:Choice Requires="p14">
      <p:transition spd="slow" p14:dur="2000" advTm="26735"/>
    </mc:Choice>
    <mc:Fallback xmlns="">
      <p:transition spd="slow" advTm="26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680D3-138D-4895-BCCE-E37A0357A8BA}"/>
              </a:ext>
            </a:extLst>
          </p:cNvPr>
          <p:cNvSpPr>
            <a:spLocks noGrp="1"/>
          </p:cNvSpPr>
          <p:nvPr>
            <p:ph type="title"/>
          </p:nvPr>
        </p:nvSpPr>
        <p:spPr>
          <a:xfrm>
            <a:off x="2611808" y="808056"/>
            <a:ext cx="8372867" cy="1077229"/>
          </a:xfrm>
        </p:spPr>
        <p:txBody>
          <a:bodyPr/>
          <a:lstStyle/>
          <a:p>
            <a:r>
              <a:rPr lang="en-GB" dirty="0"/>
              <a:t>At the end of this topic, you will:</a:t>
            </a:r>
          </a:p>
        </p:txBody>
      </p:sp>
      <p:sp>
        <p:nvSpPr>
          <p:cNvPr id="3" name="Content Placeholder 2">
            <a:extLst>
              <a:ext uri="{FF2B5EF4-FFF2-40B4-BE49-F238E27FC236}">
                <a16:creationId xmlns:a16="http://schemas.microsoft.com/office/drawing/2014/main" id="{31C27D67-11E4-4C8C-AC49-C80307635B51}"/>
              </a:ext>
            </a:extLst>
          </p:cNvPr>
          <p:cNvSpPr>
            <a:spLocks noGrp="1"/>
          </p:cNvSpPr>
          <p:nvPr>
            <p:ph idx="1"/>
          </p:nvPr>
        </p:nvSpPr>
        <p:spPr/>
        <p:txBody>
          <a:bodyPr/>
          <a:lstStyle/>
          <a:p>
            <a:pPr marL="383540" lvl="1">
              <a:spcBef>
                <a:spcPts val="200"/>
              </a:spcBef>
              <a:spcAft>
                <a:spcPts val="400"/>
              </a:spcAft>
            </a:pPr>
            <a:r>
              <a:rPr lang="en-GB" sz="2800" dirty="0">
                <a:ea typeface="+mj-lt"/>
                <a:cs typeface="+mj-lt"/>
              </a:rPr>
              <a:t>Begin to understand what it means to be a critically reflective practitioner</a:t>
            </a:r>
          </a:p>
          <a:p>
            <a:pPr marL="383540" lvl="1">
              <a:spcBef>
                <a:spcPts val="200"/>
              </a:spcBef>
              <a:spcAft>
                <a:spcPts val="400"/>
              </a:spcAft>
            </a:pPr>
            <a:r>
              <a:rPr lang="en-GB" sz="2800" dirty="0">
                <a:ea typeface="+mj-lt"/>
                <a:cs typeface="+mj-lt"/>
              </a:rPr>
              <a:t>Deepen the ability to reflect on life, work, change and uncertainty.</a:t>
            </a:r>
          </a:p>
          <a:p>
            <a:endParaRPr lang="en-GB" dirty="0"/>
          </a:p>
        </p:txBody>
      </p:sp>
      <p:pic>
        <p:nvPicPr>
          <p:cNvPr id="6" name="Audio 5">
            <a:hlinkClick r:id="" action="ppaction://media"/>
            <a:extLst>
              <a:ext uri="{FF2B5EF4-FFF2-40B4-BE49-F238E27FC236}">
                <a16:creationId xmlns:a16="http://schemas.microsoft.com/office/drawing/2014/main" id="{E241866C-DCDB-45E1-8112-BF7E927DA62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82782207"/>
      </p:ext>
    </p:extLst>
  </p:cSld>
  <p:clrMapOvr>
    <a:masterClrMapping/>
  </p:clrMapOvr>
  <mc:AlternateContent xmlns:mc="http://schemas.openxmlformats.org/markup-compatibility/2006" xmlns:p14="http://schemas.microsoft.com/office/powerpoint/2010/main">
    <mc:Choice Requires="p14">
      <p:transition spd="slow" p14:dur="2000" advTm="23368"/>
    </mc:Choice>
    <mc:Fallback xmlns="">
      <p:transition spd="slow" advTm="23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092F21C3-5187-4E83-949E-8C8831F2C059}"/>
              </a:ext>
            </a:extLst>
          </p:cNvPr>
          <p:cNvSpPr>
            <a:spLocks noGrp="1"/>
          </p:cNvSpPr>
          <p:nvPr>
            <p:ph type="title"/>
          </p:nvPr>
        </p:nvSpPr>
        <p:spPr>
          <a:xfrm>
            <a:off x="4268787" y="678426"/>
            <a:ext cx="6423025" cy="1704412"/>
          </a:xfrm>
        </p:spPr>
        <p:txBody>
          <a:bodyPr>
            <a:normAutofit fontScale="90000"/>
          </a:bodyPr>
          <a:lstStyle/>
          <a:p>
            <a:r>
              <a:rPr lang="en-GB" altLang="en-US" dirty="0"/>
              <a:t>Professional reflexivity can involve individual, personal thought processes, talking things through and group processing:</a:t>
            </a:r>
          </a:p>
        </p:txBody>
      </p:sp>
      <p:sp>
        <p:nvSpPr>
          <p:cNvPr id="6" name="Text Placeholder 5">
            <a:extLst>
              <a:ext uri="{FF2B5EF4-FFF2-40B4-BE49-F238E27FC236}">
                <a16:creationId xmlns:a16="http://schemas.microsoft.com/office/drawing/2014/main" id="{A59E9A23-5CC3-4499-84F0-A217BBB30435}"/>
              </a:ext>
            </a:extLst>
          </p:cNvPr>
          <p:cNvSpPr>
            <a:spLocks noGrp="1"/>
          </p:cNvSpPr>
          <p:nvPr>
            <p:ph type="body" idx="1"/>
          </p:nvPr>
        </p:nvSpPr>
        <p:spPr>
          <a:xfrm>
            <a:off x="2390775" y="2489201"/>
            <a:ext cx="2312988" cy="657225"/>
          </a:xfrm>
        </p:spPr>
        <p:txBody>
          <a:bodyPr/>
          <a:lstStyle/>
          <a:p>
            <a:pPr>
              <a:defRPr/>
            </a:pPr>
            <a:r>
              <a:rPr lang="en-GB" dirty="0"/>
              <a:t>Personal process</a:t>
            </a:r>
          </a:p>
        </p:txBody>
      </p:sp>
      <p:sp>
        <p:nvSpPr>
          <p:cNvPr id="51204" name="Text Placeholder 8">
            <a:extLst>
              <a:ext uri="{FF2B5EF4-FFF2-40B4-BE49-F238E27FC236}">
                <a16:creationId xmlns:a16="http://schemas.microsoft.com/office/drawing/2014/main" id="{B97AD749-9BCE-4B97-9692-876EBB20EC86}"/>
              </a:ext>
            </a:extLst>
          </p:cNvPr>
          <p:cNvSpPr>
            <a:spLocks noGrp="1"/>
          </p:cNvSpPr>
          <p:nvPr>
            <p:ph type="body" sz="half" idx="15"/>
          </p:nvPr>
        </p:nvSpPr>
        <p:spPr>
          <a:xfrm>
            <a:off x="2390775" y="3146425"/>
            <a:ext cx="2312988" cy="2889250"/>
          </a:xfrm>
        </p:spPr>
        <p:txBody>
          <a:bodyPr/>
          <a:lstStyle/>
          <a:p>
            <a:endParaRPr lang="en-US" altLang="en-US"/>
          </a:p>
        </p:txBody>
      </p:sp>
      <p:sp>
        <p:nvSpPr>
          <p:cNvPr id="7" name="Text Placeholder 6">
            <a:extLst>
              <a:ext uri="{FF2B5EF4-FFF2-40B4-BE49-F238E27FC236}">
                <a16:creationId xmlns:a16="http://schemas.microsoft.com/office/drawing/2014/main" id="{AEF0F162-87C0-4725-8416-53E978BD477E}"/>
              </a:ext>
            </a:extLst>
          </p:cNvPr>
          <p:cNvSpPr>
            <a:spLocks noGrp="1"/>
          </p:cNvSpPr>
          <p:nvPr>
            <p:ph type="body" sz="quarter" idx="3"/>
          </p:nvPr>
        </p:nvSpPr>
        <p:spPr>
          <a:xfrm>
            <a:off x="5452606" y="2455862"/>
            <a:ext cx="2319337" cy="657225"/>
          </a:xfrm>
        </p:spPr>
        <p:txBody>
          <a:bodyPr/>
          <a:lstStyle/>
          <a:p>
            <a:pPr>
              <a:defRPr/>
            </a:pPr>
            <a:r>
              <a:rPr lang="en-GB" dirty="0"/>
              <a:t>Talk it through</a:t>
            </a:r>
          </a:p>
        </p:txBody>
      </p:sp>
      <p:sp>
        <p:nvSpPr>
          <p:cNvPr id="51206" name="Text Placeholder 9">
            <a:extLst>
              <a:ext uri="{FF2B5EF4-FFF2-40B4-BE49-F238E27FC236}">
                <a16:creationId xmlns:a16="http://schemas.microsoft.com/office/drawing/2014/main" id="{D346DEEF-2563-4A73-B3F2-97A16AA3D4D4}"/>
              </a:ext>
            </a:extLst>
          </p:cNvPr>
          <p:cNvSpPr>
            <a:spLocks noGrp="1"/>
          </p:cNvSpPr>
          <p:nvPr>
            <p:ph type="body" sz="half" idx="16"/>
          </p:nvPr>
        </p:nvSpPr>
        <p:spPr>
          <a:xfrm>
            <a:off x="4932364" y="3146425"/>
            <a:ext cx="2319337" cy="2889250"/>
          </a:xfrm>
        </p:spPr>
        <p:txBody>
          <a:bodyPr/>
          <a:lstStyle/>
          <a:p>
            <a:endParaRPr lang="en-US" altLang="en-US"/>
          </a:p>
        </p:txBody>
      </p:sp>
      <p:sp>
        <p:nvSpPr>
          <p:cNvPr id="8" name="Text Placeholder 7">
            <a:extLst>
              <a:ext uri="{FF2B5EF4-FFF2-40B4-BE49-F238E27FC236}">
                <a16:creationId xmlns:a16="http://schemas.microsoft.com/office/drawing/2014/main" id="{FB54F282-F590-4EB3-8335-E8E6A9154DB7}"/>
              </a:ext>
            </a:extLst>
          </p:cNvPr>
          <p:cNvSpPr>
            <a:spLocks noGrp="1"/>
          </p:cNvSpPr>
          <p:nvPr>
            <p:ph type="body" sz="quarter" idx="13"/>
          </p:nvPr>
        </p:nvSpPr>
        <p:spPr>
          <a:xfrm>
            <a:off x="8449854" y="2489201"/>
            <a:ext cx="2319337" cy="657225"/>
          </a:xfrm>
        </p:spPr>
        <p:txBody>
          <a:bodyPr/>
          <a:lstStyle/>
          <a:p>
            <a:pPr>
              <a:defRPr/>
            </a:pPr>
            <a:r>
              <a:rPr lang="en-GB" dirty="0"/>
              <a:t>Group process</a:t>
            </a:r>
          </a:p>
        </p:txBody>
      </p:sp>
      <p:sp>
        <p:nvSpPr>
          <p:cNvPr id="51208" name="Text Placeholder 10">
            <a:extLst>
              <a:ext uri="{FF2B5EF4-FFF2-40B4-BE49-F238E27FC236}">
                <a16:creationId xmlns:a16="http://schemas.microsoft.com/office/drawing/2014/main" id="{79E71730-076E-4BBB-9EBC-89C8BFA2F9CA}"/>
              </a:ext>
            </a:extLst>
          </p:cNvPr>
          <p:cNvSpPr>
            <a:spLocks noGrp="1"/>
          </p:cNvSpPr>
          <p:nvPr>
            <p:ph type="body" sz="half" idx="17"/>
          </p:nvPr>
        </p:nvSpPr>
        <p:spPr>
          <a:xfrm>
            <a:off x="7485063" y="3146425"/>
            <a:ext cx="2316162" cy="2889250"/>
          </a:xfrm>
        </p:spPr>
        <p:txBody>
          <a:bodyPr/>
          <a:lstStyle/>
          <a:p>
            <a:endParaRPr lang="en-US" altLang="en-US"/>
          </a:p>
        </p:txBody>
      </p:sp>
      <p:pic>
        <p:nvPicPr>
          <p:cNvPr id="51209" name="Picture 11">
            <a:extLst>
              <a:ext uri="{FF2B5EF4-FFF2-40B4-BE49-F238E27FC236}">
                <a16:creationId xmlns:a16="http://schemas.microsoft.com/office/drawing/2014/main" id="{8C64D2C7-8F09-4000-AFF7-6BF88508DD76}"/>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347008" y="3213100"/>
            <a:ext cx="2312988" cy="32527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0" name="Picture 12">
            <a:extLst>
              <a:ext uri="{FF2B5EF4-FFF2-40B4-BE49-F238E27FC236}">
                <a16:creationId xmlns:a16="http://schemas.microsoft.com/office/drawing/2014/main" id="{EB6990FE-62B6-4F07-9612-C06D2C998531}"/>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390776" y="3219450"/>
            <a:ext cx="2265363" cy="3252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11" name="Picture 13">
            <a:extLst>
              <a:ext uri="{FF2B5EF4-FFF2-40B4-BE49-F238E27FC236}">
                <a16:creationId xmlns:a16="http://schemas.microsoft.com/office/drawing/2014/main" id="{710A51E7-BFE8-4C12-9499-671DAA2C64AC}"/>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8111613" y="3213101"/>
            <a:ext cx="2757947" cy="3128705"/>
          </a:xfrm>
          <a:prstGeom prst="rect">
            <a:avLst/>
          </a:prstGeom>
          <a:solidFill>
            <a:schemeClr val="tx1"/>
          </a:solidFill>
          <a:ln>
            <a:noFill/>
          </a:ln>
        </p:spPr>
      </p:pic>
      <p:pic>
        <p:nvPicPr>
          <p:cNvPr id="13" name="Audio 12">
            <a:hlinkClick r:id="" action="ppaction://media"/>
            <a:extLst>
              <a:ext uri="{FF2B5EF4-FFF2-40B4-BE49-F238E27FC236}">
                <a16:creationId xmlns:a16="http://schemas.microsoft.com/office/drawing/2014/main" id="{0FED51AD-7E56-4CB7-BBDF-37682DD6888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87389353"/>
      </p:ext>
    </p:extLst>
  </p:cSld>
  <p:clrMapOvr>
    <a:masterClrMapping/>
  </p:clrMapOvr>
  <mc:AlternateContent xmlns:mc="http://schemas.openxmlformats.org/markup-compatibility/2006" xmlns:p14="http://schemas.microsoft.com/office/powerpoint/2010/main">
    <mc:Choice Requires="p14">
      <p:transition spd="slow" p14:dur="2000" advTm="58690"/>
    </mc:Choice>
    <mc:Fallback xmlns="">
      <p:transition spd="slow" advTm="586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0D59F-F3C9-40D8-A636-6AD47B7B99FB}"/>
              </a:ext>
            </a:extLst>
          </p:cNvPr>
          <p:cNvSpPr>
            <a:spLocks noGrp="1"/>
          </p:cNvSpPr>
          <p:nvPr>
            <p:ph type="title"/>
          </p:nvPr>
        </p:nvSpPr>
        <p:spPr/>
        <p:txBody>
          <a:bodyPr/>
          <a:lstStyle/>
          <a:p>
            <a:r>
              <a:rPr lang="en-GB" dirty="0"/>
              <a:t>Reflexive practitioners …</a:t>
            </a:r>
          </a:p>
        </p:txBody>
      </p:sp>
      <p:sp>
        <p:nvSpPr>
          <p:cNvPr id="3" name="Content Placeholder 2">
            <a:extLst>
              <a:ext uri="{FF2B5EF4-FFF2-40B4-BE49-F238E27FC236}">
                <a16:creationId xmlns:a16="http://schemas.microsoft.com/office/drawing/2014/main" id="{F9BA16F4-AA60-46FA-B908-241D0A5A3C82}"/>
              </a:ext>
            </a:extLst>
          </p:cNvPr>
          <p:cNvSpPr>
            <a:spLocks noGrp="1"/>
          </p:cNvSpPr>
          <p:nvPr>
            <p:ph idx="1"/>
          </p:nvPr>
        </p:nvSpPr>
        <p:spPr/>
        <p:txBody>
          <a:bodyPr>
            <a:normAutofit fontScale="92500" lnSpcReduction="20000"/>
          </a:bodyPr>
          <a:lstStyle/>
          <a:p>
            <a:pPr>
              <a:lnSpc>
                <a:spcPct val="90000"/>
              </a:lnSpc>
            </a:pPr>
            <a:r>
              <a:rPr lang="en-GB" sz="3200" dirty="0"/>
              <a:t>Reflect upon, and think about, their work, relationships, and identity. </a:t>
            </a:r>
          </a:p>
          <a:p>
            <a:pPr>
              <a:lnSpc>
                <a:spcPct val="90000"/>
              </a:lnSpc>
            </a:pPr>
            <a:r>
              <a:rPr lang="en-GB" sz="3200" dirty="0"/>
              <a:t>Consider what it means to be reflective, and what it means to be a critically reflective practitioner.</a:t>
            </a:r>
          </a:p>
          <a:p>
            <a:pPr>
              <a:lnSpc>
                <a:spcPct val="90000"/>
              </a:lnSpc>
            </a:pPr>
            <a:r>
              <a:rPr lang="en-GB" sz="3200" dirty="0"/>
              <a:t>Not only reflect upon their experiences but also upon related emotional responses.</a:t>
            </a:r>
          </a:p>
          <a:p>
            <a:pPr>
              <a:lnSpc>
                <a:spcPct val="90000"/>
              </a:lnSpc>
            </a:pPr>
            <a:r>
              <a:rPr lang="en-GB" sz="3200" dirty="0"/>
              <a:t>Consider your own assumptions, values and morals</a:t>
            </a:r>
            <a:r>
              <a:rPr lang="en-GB" dirty="0"/>
              <a:t>.</a:t>
            </a:r>
          </a:p>
          <a:p>
            <a:endParaRPr lang="en-GB" dirty="0"/>
          </a:p>
        </p:txBody>
      </p:sp>
      <p:pic>
        <p:nvPicPr>
          <p:cNvPr id="4" name="Audio 3">
            <a:hlinkClick r:id="" action="ppaction://media"/>
            <a:extLst>
              <a:ext uri="{FF2B5EF4-FFF2-40B4-BE49-F238E27FC236}">
                <a16:creationId xmlns:a16="http://schemas.microsoft.com/office/drawing/2014/main" id="{599EF58C-F386-48DF-A966-1D12BCE398F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22414986"/>
      </p:ext>
    </p:extLst>
  </p:cSld>
  <p:clrMapOvr>
    <a:masterClrMapping/>
  </p:clrMapOvr>
  <mc:AlternateContent xmlns:mc="http://schemas.openxmlformats.org/markup-compatibility/2006" xmlns:p14="http://schemas.microsoft.com/office/powerpoint/2010/main">
    <mc:Choice Requires="p14">
      <p:transition spd="slow" p14:dur="2000" advTm="41480"/>
    </mc:Choice>
    <mc:Fallback xmlns="">
      <p:transition spd="slow" advTm="41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19C09B14-B00A-4053-AA0D-0EE851BBF07F}"/>
              </a:ext>
            </a:extLst>
          </p:cNvPr>
          <p:cNvSpPr>
            <a:spLocks noGrp="1"/>
          </p:cNvSpPr>
          <p:nvPr>
            <p:ph type="title"/>
          </p:nvPr>
        </p:nvSpPr>
        <p:spPr>
          <a:xfrm>
            <a:off x="4224902" y="808056"/>
            <a:ext cx="6345237" cy="709613"/>
          </a:xfrm>
        </p:spPr>
        <p:txBody>
          <a:bodyPr/>
          <a:lstStyle/>
          <a:p>
            <a:r>
              <a:rPr lang="en-GB" altLang="en-US" dirty="0"/>
              <a:t>Critical self-reflection</a:t>
            </a:r>
            <a:r>
              <a:rPr lang="en-GB" altLang="en-US" b="1" dirty="0"/>
              <a:t>:</a:t>
            </a:r>
            <a:endParaRPr lang="en-GB" altLang="en-US" dirty="0"/>
          </a:p>
        </p:txBody>
      </p:sp>
      <p:sp>
        <p:nvSpPr>
          <p:cNvPr id="47107" name="Content Placeholder 2">
            <a:extLst>
              <a:ext uri="{FF2B5EF4-FFF2-40B4-BE49-F238E27FC236}">
                <a16:creationId xmlns:a16="http://schemas.microsoft.com/office/drawing/2014/main" id="{376D2414-9169-40BE-B6A3-4F5344C89F3B}"/>
              </a:ext>
            </a:extLst>
          </p:cNvPr>
          <p:cNvSpPr>
            <a:spLocks noGrp="1"/>
          </p:cNvSpPr>
          <p:nvPr>
            <p:ph idx="1"/>
          </p:nvPr>
        </p:nvSpPr>
        <p:spPr/>
        <p:txBody>
          <a:bodyPr/>
          <a:lstStyle/>
          <a:p>
            <a:endParaRPr lang="en-US" altLang="en-US"/>
          </a:p>
        </p:txBody>
      </p:sp>
      <p:sp>
        <p:nvSpPr>
          <p:cNvPr id="47108" name="Rectangle 3">
            <a:extLst>
              <a:ext uri="{FF2B5EF4-FFF2-40B4-BE49-F238E27FC236}">
                <a16:creationId xmlns:a16="http://schemas.microsoft.com/office/drawing/2014/main" id="{312CFF3E-7480-4310-B15B-51965A3DE753}"/>
              </a:ext>
            </a:extLst>
          </p:cNvPr>
          <p:cNvSpPr>
            <a:spLocks noChangeArrowheads="1"/>
          </p:cNvSpPr>
          <p:nvPr/>
        </p:nvSpPr>
        <p:spPr bwMode="auto">
          <a:xfrm>
            <a:off x="3042393" y="2079606"/>
            <a:ext cx="6562725"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3600" dirty="0"/>
              <a:t>"To know how, and to what extent it might be possible to think differently, rather than legitimating what is already known … a test of the limits that we may go beyond" Michel Foucault, 1992.</a:t>
            </a:r>
          </a:p>
        </p:txBody>
      </p:sp>
      <p:pic>
        <p:nvPicPr>
          <p:cNvPr id="2" name="Audio 1">
            <a:hlinkClick r:id="" action="ppaction://media"/>
            <a:extLst>
              <a:ext uri="{FF2B5EF4-FFF2-40B4-BE49-F238E27FC236}">
                <a16:creationId xmlns:a16="http://schemas.microsoft.com/office/drawing/2014/main" id="{671EC1F8-956E-4659-A9F1-265DB50AEB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381"/>
    </mc:Choice>
    <mc:Fallback xmlns="">
      <p:transition spd="slow" advTm="143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81606281-67A0-48BE-AD72-17CB18494641}"/>
              </a:ext>
            </a:extLst>
          </p:cNvPr>
          <p:cNvSpPr>
            <a:spLocks noGrp="1"/>
          </p:cNvSpPr>
          <p:nvPr>
            <p:ph type="title"/>
          </p:nvPr>
        </p:nvSpPr>
        <p:spPr>
          <a:xfrm>
            <a:off x="4041009" y="808056"/>
            <a:ext cx="6345237" cy="709613"/>
          </a:xfrm>
        </p:spPr>
        <p:txBody>
          <a:bodyPr/>
          <a:lstStyle/>
          <a:p>
            <a:r>
              <a:rPr lang="en-GB" altLang="en-US" dirty="0"/>
              <a:t>Critical Reflection:</a:t>
            </a:r>
          </a:p>
        </p:txBody>
      </p:sp>
      <p:sp>
        <p:nvSpPr>
          <p:cNvPr id="48131" name="Content Placeholder 2">
            <a:extLst>
              <a:ext uri="{FF2B5EF4-FFF2-40B4-BE49-F238E27FC236}">
                <a16:creationId xmlns:a16="http://schemas.microsoft.com/office/drawing/2014/main" id="{35288B8B-92DE-4AAB-98DD-70993C8CC9FE}"/>
              </a:ext>
            </a:extLst>
          </p:cNvPr>
          <p:cNvSpPr>
            <a:spLocks noGrp="1"/>
          </p:cNvSpPr>
          <p:nvPr>
            <p:ph idx="1"/>
          </p:nvPr>
        </p:nvSpPr>
        <p:spPr/>
        <p:txBody>
          <a:bodyPr/>
          <a:lstStyle/>
          <a:p>
            <a:r>
              <a:rPr lang="en-GB" altLang="en-US" sz="3200" dirty="0"/>
              <a:t> ”Suggests that apart from reflecting on our own personal beliefs, we reflect through other 'lenses', on multiple perspectives including theory..." Brookfield, 1995.</a:t>
            </a:r>
          </a:p>
          <a:p>
            <a:endParaRPr lang="en-GB" altLang="en-US" sz="3200" dirty="0"/>
          </a:p>
        </p:txBody>
      </p:sp>
      <p:pic>
        <p:nvPicPr>
          <p:cNvPr id="2" name="Audio 1">
            <a:hlinkClick r:id="" action="ppaction://media"/>
            <a:extLst>
              <a:ext uri="{FF2B5EF4-FFF2-40B4-BE49-F238E27FC236}">
                <a16:creationId xmlns:a16="http://schemas.microsoft.com/office/drawing/2014/main" id="{EADE4725-2A7C-42E9-BB72-5244F5E35F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245"/>
    </mc:Choice>
    <mc:Fallback xmlns="">
      <p:transition spd="slow" advTm="13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B7778D26-E8BF-42FB-BF79-7A37BCA14F5C}"/>
              </a:ext>
            </a:extLst>
          </p:cNvPr>
          <p:cNvSpPr>
            <a:spLocks noGrp="1"/>
          </p:cNvSpPr>
          <p:nvPr>
            <p:ph type="title"/>
          </p:nvPr>
        </p:nvSpPr>
        <p:spPr>
          <a:xfrm>
            <a:off x="2389189" y="927101"/>
            <a:ext cx="7698707" cy="665725"/>
          </a:xfrm>
        </p:spPr>
        <p:txBody>
          <a:bodyPr>
            <a:normAutofit/>
          </a:bodyPr>
          <a:lstStyle/>
          <a:p>
            <a:r>
              <a:rPr lang="en-GB" altLang="en-US" dirty="0"/>
              <a:t>Learning to reflect on practice:</a:t>
            </a:r>
          </a:p>
        </p:txBody>
      </p:sp>
      <p:pic>
        <p:nvPicPr>
          <p:cNvPr id="50179" name="Content Placeholder 3">
            <a:extLst>
              <a:ext uri="{FF2B5EF4-FFF2-40B4-BE49-F238E27FC236}">
                <a16:creationId xmlns:a16="http://schemas.microsoft.com/office/drawing/2014/main" id="{C1F1C281-06B3-4F66-A3C0-D2BB13D5D469}"/>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2690636" y="2329834"/>
            <a:ext cx="7637691" cy="3601065"/>
          </a:xfrm>
        </p:spPr>
      </p:pic>
      <p:pic>
        <p:nvPicPr>
          <p:cNvPr id="2" name="Audio 1">
            <a:hlinkClick r:id="" action="ppaction://media"/>
            <a:extLst>
              <a:ext uri="{FF2B5EF4-FFF2-40B4-BE49-F238E27FC236}">
                <a16:creationId xmlns:a16="http://schemas.microsoft.com/office/drawing/2014/main" id="{06DBF94A-00E9-4375-8E67-8CEF3BFFA3B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1457"/>
    </mc:Choice>
    <mc:Fallback xmlns="">
      <p:transition spd="slow" advTm="41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89BD2-6E0B-472F-BFFE-C99857F76771}"/>
              </a:ext>
            </a:extLst>
          </p:cNvPr>
          <p:cNvSpPr>
            <a:spLocks noGrp="1"/>
          </p:cNvSpPr>
          <p:nvPr>
            <p:ph type="title"/>
          </p:nvPr>
        </p:nvSpPr>
        <p:spPr/>
        <p:txBody>
          <a:bodyPr/>
          <a:lstStyle/>
          <a:p>
            <a:r>
              <a:rPr lang="en-GB" b="0" dirty="0">
                <a:effectLst/>
                <a:latin typeface="Helvetica Neue"/>
              </a:rPr>
              <a:t>Maclean (2016), the Weather Model</a:t>
            </a:r>
            <a:endParaRPr lang="en-GB" dirty="0"/>
          </a:p>
        </p:txBody>
      </p:sp>
      <p:sp>
        <p:nvSpPr>
          <p:cNvPr id="3" name="Content Placeholder 2">
            <a:extLst>
              <a:ext uri="{FF2B5EF4-FFF2-40B4-BE49-F238E27FC236}">
                <a16:creationId xmlns:a16="http://schemas.microsoft.com/office/drawing/2014/main" id="{D6E0E08B-247D-40A5-893F-C6092963D33C}"/>
              </a:ext>
            </a:extLst>
          </p:cNvPr>
          <p:cNvSpPr>
            <a:spLocks noGrp="1"/>
          </p:cNvSpPr>
          <p:nvPr>
            <p:ph idx="1"/>
          </p:nvPr>
        </p:nvSpPr>
        <p:spPr/>
        <p:txBody>
          <a:bodyPr>
            <a:normAutofit/>
          </a:bodyPr>
          <a:lstStyle/>
          <a:p>
            <a:pPr algn="l" fontAlgn="base"/>
            <a:r>
              <a:rPr lang="en-GB" b="0" dirty="0">
                <a:effectLst/>
                <a:latin typeface="Helvetica Neue"/>
              </a:rPr>
              <a:t>Developed by Maclean (2016), the Weather Model provides a simple but effective model for reflective practice by inviting you to reflect on an event or experience using weather concepts:</a:t>
            </a:r>
          </a:p>
          <a:p>
            <a:pPr marL="0" indent="0">
              <a:buNone/>
            </a:pPr>
            <a:r>
              <a:rPr lang="en-GB" b="0" i="0" dirty="0">
                <a:effectLst/>
                <a:latin typeface="Helvetica Neue"/>
              </a:rPr>
              <a:t>Maclean, S (2016)</a:t>
            </a:r>
            <a:br>
              <a:rPr lang="en-GB" dirty="0"/>
            </a:br>
            <a:r>
              <a:rPr lang="en-GB" b="0" i="0" dirty="0">
                <a:effectLst/>
                <a:latin typeface="Helvetica Neue"/>
              </a:rPr>
              <a:t>‘A new model for social work reflection: whatever the weather’</a:t>
            </a:r>
            <a:br>
              <a:rPr lang="en-GB" dirty="0"/>
            </a:br>
            <a:r>
              <a:rPr lang="en-GB" b="0" i="1" dirty="0">
                <a:effectLst/>
                <a:latin typeface="Helvetica Neue"/>
              </a:rPr>
              <a:t>Professional Social Work</a:t>
            </a:r>
            <a:r>
              <a:rPr lang="en-GB" b="0" i="0" dirty="0">
                <a:effectLst/>
                <a:latin typeface="Helvetica Neue"/>
              </a:rPr>
              <a:t>, March, pp28-29</a:t>
            </a:r>
            <a:endParaRPr lang="en-GB" dirty="0"/>
          </a:p>
        </p:txBody>
      </p:sp>
      <p:pic>
        <p:nvPicPr>
          <p:cNvPr id="7" name="Audio 6">
            <a:hlinkClick r:id="" action="ppaction://media"/>
            <a:extLst>
              <a:ext uri="{FF2B5EF4-FFF2-40B4-BE49-F238E27FC236}">
                <a16:creationId xmlns:a16="http://schemas.microsoft.com/office/drawing/2014/main" id="{798E8151-7C53-4DFA-8033-7B803BACF3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53028331"/>
      </p:ext>
    </p:extLst>
  </p:cSld>
  <p:clrMapOvr>
    <a:masterClrMapping/>
  </p:clrMapOvr>
  <mc:AlternateContent xmlns:mc="http://schemas.openxmlformats.org/markup-compatibility/2006" xmlns:p14="http://schemas.microsoft.com/office/powerpoint/2010/main">
    <mc:Choice Requires="p14">
      <p:transition spd="slow" p14:dur="2000" advTm="39780"/>
    </mc:Choice>
    <mc:Fallback xmlns="">
      <p:transition spd="slow" advTm="39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245FA-4719-4396-9011-0874B546E7B4}"/>
              </a:ext>
            </a:extLst>
          </p:cNvPr>
          <p:cNvSpPr>
            <a:spLocks noGrp="1"/>
          </p:cNvSpPr>
          <p:nvPr>
            <p:ph type="title"/>
          </p:nvPr>
        </p:nvSpPr>
        <p:spPr/>
        <p:txBody>
          <a:bodyPr/>
          <a:lstStyle/>
          <a:p>
            <a:r>
              <a:rPr lang="en-GB" dirty="0"/>
              <a:t>TOP UP: The weather model of reflection, Maclean, 2016</a:t>
            </a:r>
          </a:p>
        </p:txBody>
      </p:sp>
      <p:sp>
        <p:nvSpPr>
          <p:cNvPr id="3" name="Content Placeholder 2">
            <a:extLst>
              <a:ext uri="{FF2B5EF4-FFF2-40B4-BE49-F238E27FC236}">
                <a16:creationId xmlns:a16="http://schemas.microsoft.com/office/drawing/2014/main" id="{2EE90143-A187-4B55-93CA-CE18130ED70B}"/>
              </a:ext>
            </a:extLst>
          </p:cNvPr>
          <p:cNvSpPr>
            <a:spLocks noGrp="1"/>
          </p:cNvSpPr>
          <p:nvPr>
            <p:ph idx="1"/>
          </p:nvPr>
        </p:nvSpPr>
        <p:spPr/>
        <p:txBody>
          <a:bodyPr/>
          <a:lstStyle/>
          <a:p>
            <a:r>
              <a:rPr lang="en-GB" dirty="0">
                <a:hlinkClick r:id="rId5">
                  <a:extLst>
                    <a:ext uri="{A12FA001-AC4F-418D-AE19-62706E023703}">
                      <ahyp:hlinkClr xmlns:ahyp="http://schemas.microsoft.com/office/drawing/2018/hyperlinkcolor" val="tx"/>
                    </a:ext>
                  </a:extLst>
                </a:hlinkClick>
              </a:rPr>
              <a:t>Read more about this at this link: </a:t>
            </a:r>
            <a:r>
              <a:rPr lang="en-GB" u="sng" dirty="0">
                <a:hlinkClick r:id="rId5">
                  <a:extLst>
                    <a:ext uri="{A12FA001-AC4F-418D-AE19-62706E023703}">
                      <ahyp:hlinkClr xmlns:ahyp="http://schemas.microsoft.com/office/drawing/2018/hyperlinkcolor" val="tx"/>
                    </a:ext>
                  </a:extLst>
                </a:hlinkClick>
              </a:rPr>
              <a:t>https://www.communitycare.co.uk/2019/11/19/critical-reflection-develop-practice/</a:t>
            </a:r>
            <a:endParaRPr lang="en-GB" u="sng" dirty="0"/>
          </a:p>
        </p:txBody>
      </p:sp>
      <p:pic>
        <p:nvPicPr>
          <p:cNvPr id="7" name="Audio 6">
            <a:hlinkClick r:id="" action="ppaction://media"/>
            <a:extLst>
              <a:ext uri="{FF2B5EF4-FFF2-40B4-BE49-F238E27FC236}">
                <a16:creationId xmlns:a16="http://schemas.microsoft.com/office/drawing/2014/main" id="{AE7EE975-DE43-491B-BAB5-A050BAEB997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2681898"/>
      </p:ext>
    </p:extLst>
  </p:cSld>
  <p:clrMapOvr>
    <a:masterClrMapping/>
  </p:clrMapOvr>
  <mc:AlternateContent xmlns:mc="http://schemas.openxmlformats.org/markup-compatibility/2006" xmlns:p14="http://schemas.microsoft.com/office/powerpoint/2010/main">
    <mc:Choice Requires="p14">
      <p:transition spd="slow" p14:dur="2000" advTm="9255"/>
    </mc:Choice>
    <mc:Fallback xmlns="">
      <p:transition spd="slow" advTm="92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89388-E332-4529-A8CB-6A367BE7A159}"/>
              </a:ext>
            </a:extLst>
          </p:cNvPr>
          <p:cNvSpPr>
            <a:spLocks noGrp="1"/>
          </p:cNvSpPr>
          <p:nvPr>
            <p:ph type="title"/>
          </p:nvPr>
        </p:nvSpPr>
        <p:spPr/>
        <p:txBody>
          <a:bodyPr/>
          <a:lstStyle/>
          <a:p>
            <a:r>
              <a:rPr lang="en-GB" b="1" dirty="0"/>
              <a:t>Activity 1</a:t>
            </a:r>
            <a:r>
              <a:rPr lang="en-GB" dirty="0"/>
              <a:t>: Reflecting with the weather model</a:t>
            </a:r>
          </a:p>
        </p:txBody>
      </p:sp>
      <p:sp>
        <p:nvSpPr>
          <p:cNvPr id="3" name="Content Placeholder 2">
            <a:extLst>
              <a:ext uri="{FF2B5EF4-FFF2-40B4-BE49-F238E27FC236}">
                <a16:creationId xmlns:a16="http://schemas.microsoft.com/office/drawing/2014/main" id="{19ABD79A-8443-4C82-AFA2-E08361D1297D}"/>
              </a:ext>
            </a:extLst>
          </p:cNvPr>
          <p:cNvSpPr>
            <a:spLocks noGrp="1"/>
          </p:cNvSpPr>
          <p:nvPr>
            <p:ph idx="1"/>
          </p:nvPr>
        </p:nvSpPr>
        <p:spPr/>
        <p:txBody>
          <a:bodyPr>
            <a:normAutofit fontScale="92500"/>
          </a:bodyPr>
          <a:lstStyle/>
          <a:p>
            <a:r>
              <a:rPr lang="en-GB" sz="2400" b="0" i="0" dirty="0">
                <a:effectLst/>
                <a:latin typeface="Helvetica Neue"/>
              </a:rPr>
              <a:t>As a quick exercise, think of a recent experience you have had  – something you found particularly satisfying (perhaps because of a good outcome for someone you were working with). </a:t>
            </a:r>
          </a:p>
          <a:p>
            <a:r>
              <a:rPr lang="en-GB" sz="2400" b="0" i="0" dirty="0">
                <a:effectLst/>
                <a:latin typeface="Helvetica Neue"/>
              </a:rPr>
              <a:t>Use the four elements of the Weather Model to reflect on it</a:t>
            </a:r>
          </a:p>
          <a:p>
            <a:r>
              <a:rPr lang="en-GB" sz="2400" b="0" i="0" dirty="0">
                <a:effectLst/>
                <a:latin typeface="Helvetica Neue"/>
              </a:rPr>
              <a:t>Consider how you </a:t>
            </a:r>
            <a:r>
              <a:rPr lang="en-GB" sz="2400" dirty="0">
                <a:latin typeface="Helvetica Neue"/>
              </a:rPr>
              <a:t>might relate this learning to your client work</a:t>
            </a:r>
            <a:endParaRPr lang="en-GB" sz="2400" b="0" i="0" dirty="0">
              <a:effectLst/>
              <a:latin typeface="Helvetica Neue"/>
            </a:endParaRPr>
          </a:p>
          <a:p>
            <a:pPr marL="0" indent="0">
              <a:buNone/>
            </a:pPr>
            <a:r>
              <a:rPr lang="en-GB" sz="2400" dirty="0">
                <a:latin typeface="Helvetica Neue"/>
              </a:rPr>
              <a:t>[This exercise will take you approximately ten minutes]</a:t>
            </a:r>
            <a:endParaRPr lang="en-GB" sz="2400" dirty="0"/>
          </a:p>
        </p:txBody>
      </p:sp>
      <p:pic>
        <p:nvPicPr>
          <p:cNvPr id="4" name="Audio 3">
            <a:hlinkClick r:id="" action="ppaction://media"/>
            <a:extLst>
              <a:ext uri="{FF2B5EF4-FFF2-40B4-BE49-F238E27FC236}">
                <a16:creationId xmlns:a16="http://schemas.microsoft.com/office/drawing/2014/main" id="{ABFDD20F-1B69-483B-84AE-AE3E4AD80CC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6809004"/>
      </p:ext>
    </p:extLst>
  </p:cSld>
  <p:clrMapOvr>
    <a:masterClrMapping/>
  </p:clrMapOvr>
  <mc:AlternateContent xmlns:mc="http://schemas.openxmlformats.org/markup-compatibility/2006" xmlns:p14="http://schemas.microsoft.com/office/powerpoint/2010/main">
    <mc:Choice Requires="p14">
      <p:transition spd="slow" p14:dur="2000" advTm="13152"/>
    </mc:Choice>
    <mc:Fallback xmlns="">
      <p:transition spd="slow" advTm="13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9CA78-F09D-4D32-B862-FC3495167CFD}"/>
              </a:ext>
            </a:extLst>
          </p:cNvPr>
          <p:cNvSpPr>
            <a:spLocks noGrp="1"/>
          </p:cNvSpPr>
          <p:nvPr>
            <p:ph type="title"/>
          </p:nvPr>
        </p:nvSpPr>
        <p:spPr>
          <a:xfrm>
            <a:off x="2611808" y="808056"/>
            <a:ext cx="7958331" cy="1077229"/>
          </a:xfrm>
        </p:spPr>
        <p:txBody>
          <a:bodyPr>
            <a:normAutofit/>
          </a:bodyPr>
          <a:lstStyle/>
          <a:p>
            <a:pPr algn="l"/>
            <a:r>
              <a:rPr lang="en-GB"/>
              <a:t>Reflection and Reflexivity</a:t>
            </a:r>
          </a:p>
        </p:txBody>
      </p:sp>
      <p:graphicFrame>
        <p:nvGraphicFramePr>
          <p:cNvPr id="5" name="Content Placeholder 2">
            <a:extLst>
              <a:ext uri="{FF2B5EF4-FFF2-40B4-BE49-F238E27FC236}">
                <a16:creationId xmlns:a16="http://schemas.microsoft.com/office/drawing/2014/main" id="{02C76E42-A44C-43CC-BB4E-21A5FB154289}"/>
              </a:ext>
            </a:extLst>
          </p:cNvPr>
          <p:cNvGraphicFramePr>
            <a:graphicFrameLocks noGrp="1"/>
          </p:cNvGraphicFramePr>
          <p:nvPr>
            <p:ph idx="1"/>
            <p:extLst>
              <p:ext uri="{D42A27DB-BD31-4B8C-83A1-F6EECF244321}">
                <p14:modId xmlns:p14="http://schemas.microsoft.com/office/powerpoint/2010/main" val="3900137502"/>
              </p:ext>
            </p:extLst>
          </p:nvPr>
        </p:nvGraphicFramePr>
        <p:xfrm>
          <a:off x="2611808" y="2367883"/>
          <a:ext cx="7958330" cy="336683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6" name="Audio 5">
            <a:hlinkClick r:id="" action="ppaction://media"/>
            <a:extLst>
              <a:ext uri="{FF2B5EF4-FFF2-40B4-BE49-F238E27FC236}">
                <a16:creationId xmlns:a16="http://schemas.microsoft.com/office/drawing/2014/main" id="{D79FF075-5911-463E-A19A-77E62FD4A03C}"/>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12942401"/>
      </p:ext>
    </p:extLst>
  </p:cSld>
  <p:clrMapOvr>
    <a:masterClrMapping/>
  </p:clrMapOvr>
  <mc:AlternateContent xmlns:mc="http://schemas.openxmlformats.org/markup-compatibility/2006" xmlns:p14="http://schemas.microsoft.com/office/powerpoint/2010/main">
    <mc:Choice Requires="p14">
      <p:transition spd="slow" p14:dur="2000" advTm="22509"/>
    </mc:Choice>
    <mc:Fallback xmlns="">
      <p:transition spd="slow" advTm="225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412F6-8AC5-4E5B-BAB1-90DC87006CFB}"/>
              </a:ext>
            </a:extLst>
          </p:cNvPr>
          <p:cNvSpPr>
            <a:spLocks noGrp="1"/>
          </p:cNvSpPr>
          <p:nvPr>
            <p:ph type="title"/>
          </p:nvPr>
        </p:nvSpPr>
        <p:spPr>
          <a:xfrm>
            <a:off x="6480000" y="619200"/>
            <a:ext cx="4991961" cy="1477328"/>
          </a:xfrm>
        </p:spPr>
        <p:txBody>
          <a:bodyPr wrap="square" anchor="ctr">
            <a:normAutofit/>
          </a:bodyPr>
          <a:lstStyle/>
          <a:p>
            <a:r>
              <a:rPr lang="en-GB"/>
              <a:t>Reflection</a:t>
            </a:r>
          </a:p>
        </p:txBody>
      </p:sp>
      <p:sp>
        <p:nvSpPr>
          <p:cNvPr id="3" name="Content Placeholder 2">
            <a:extLst>
              <a:ext uri="{FF2B5EF4-FFF2-40B4-BE49-F238E27FC236}">
                <a16:creationId xmlns:a16="http://schemas.microsoft.com/office/drawing/2014/main" id="{111C948D-BAFF-4F51-A6C6-D28D3CAA280B}"/>
              </a:ext>
            </a:extLst>
          </p:cNvPr>
          <p:cNvSpPr>
            <a:spLocks noGrp="1"/>
          </p:cNvSpPr>
          <p:nvPr>
            <p:ph idx="1"/>
          </p:nvPr>
        </p:nvSpPr>
        <p:spPr>
          <a:xfrm>
            <a:off x="4572000" y="1637072"/>
            <a:ext cx="6899962" cy="5220928"/>
          </a:xfrm>
        </p:spPr>
        <p:txBody>
          <a:bodyPr vert="horz" lIns="0" tIns="0" rIns="0" bIns="0" rtlCol="0">
            <a:noAutofit/>
          </a:bodyPr>
          <a:lstStyle/>
          <a:p>
            <a:pPr>
              <a:lnSpc>
                <a:spcPct val="110000"/>
              </a:lnSpc>
            </a:pPr>
            <a:r>
              <a:rPr lang="en-GB" sz="3200" dirty="0"/>
              <a:t>Self reflection is like looking into a mirror and describing what you see. It is a way of</a:t>
            </a:r>
            <a:r>
              <a:rPr lang="en-GB" sz="3200" b="1" dirty="0"/>
              <a:t> assessing yourself,</a:t>
            </a:r>
            <a:r>
              <a:rPr lang="en-GB" sz="3200" dirty="0"/>
              <a:t> your way of being, your relationships, how you work and how you study.  </a:t>
            </a:r>
          </a:p>
        </p:txBody>
      </p:sp>
      <p:pic>
        <p:nvPicPr>
          <p:cNvPr id="1026" name="Picture 2" descr="Woman in White Long Sleeve Shirt Standing on Purple Flower Field">
            <a:extLst>
              <a:ext uri="{FF2B5EF4-FFF2-40B4-BE49-F238E27FC236}">
                <a16:creationId xmlns:a16="http://schemas.microsoft.com/office/drawing/2014/main" id="{16B69496-DAA5-4D37-A199-E747086DBB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457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64CC3FDF-38A0-4DE6-8A38-2EE9E8FDF1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91561315"/>
      </p:ext>
    </p:extLst>
  </p:cSld>
  <p:clrMapOvr>
    <a:masterClrMapping/>
  </p:clrMapOvr>
  <mc:AlternateContent xmlns:mc="http://schemas.openxmlformats.org/markup-compatibility/2006" xmlns:p14="http://schemas.microsoft.com/office/powerpoint/2010/main">
    <mc:Choice Requires="p14">
      <p:transition spd="slow" p14:dur="2000" advTm="76959"/>
    </mc:Choice>
    <mc:Fallback xmlns="">
      <p:transition spd="slow" advTm="76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936FA072-D541-4EE8-9DC6-513AAB2B9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1"/>
            <a:ext cx="11184467"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40">
            <a:extLst>
              <a:ext uri="{FF2B5EF4-FFF2-40B4-BE49-F238E27FC236}">
                <a16:creationId xmlns:a16="http://schemas.microsoft.com/office/drawing/2014/main" id="{2BD4AA0B-889E-42F1-8C61-06B59098806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3" name="Rectangle 42">
            <a:extLst>
              <a:ext uri="{FF2B5EF4-FFF2-40B4-BE49-F238E27FC236}">
                <a16:creationId xmlns:a16="http://schemas.microsoft.com/office/drawing/2014/main" id="{27A27B9E-2573-4972-8BC6-6FC372B9F6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2684A4E-2FEB-456B-BFC9-4FEA3CCD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89EF0-F806-4F65-AE36-1BB2785990A0}"/>
              </a:ext>
            </a:extLst>
          </p:cNvPr>
          <p:cNvSpPr>
            <a:spLocks noGrp="1"/>
          </p:cNvSpPr>
          <p:nvPr>
            <p:ph type="title"/>
          </p:nvPr>
        </p:nvSpPr>
        <p:spPr>
          <a:xfrm>
            <a:off x="1808936" y="2811270"/>
            <a:ext cx="3473753" cy="1770045"/>
          </a:xfrm>
        </p:spPr>
        <p:txBody>
          <a:bodyPr>
            <a:normAutofit/>
          </a:bodyPr>
          <a:lstStyle/>
          <a:p>
            <a:pPr algn="l"/>
            <a:r>
              <a:rPr lang="en-GB"/>
              <a:t>Reflexivity</a:t>
            </a:r>
          </a:p>
        </p:txBody>
      </p:sp>
      <p:pic>
        <p:nvPicPr>
          <p:cNvPr id="5" name="Picture 13" descr="Background pattern&#10;&#10;Description automatically generated">
            <a:extLst>
              <a:ext uri="{FF2B5EF4-FFF2-40B4-BE49-F238E27FC236}">
                <a16:creationId xmlns:a16="http://schemas.microsoft.com/office/drawing/2014/main" id="{0C9E5D01-72AD-447D-BDFC-FCDCC05BAA95}"/>
              </a:ext>
            </a:extLst>
          </p:cNvPr>
          <p:cNvPicPr>
            <a:picLocks noChangeAspect="1"/>
          </p:cNvPicPr>
          <p:nvPr/>
        </p:nvPicPr>
        <p:blipFill rotWithShape="1">
          <a:blip r:embed="rId7">
            <a:duotone>
              <a:prstClr val="black"/>
              <a:prstClr val="white"/>
            </a:duotone>
          </a:blip>
          <a:srcRect r="1" b="23041"/>
          <a:stretch/>
        </p:blipFill>
        <p:spPr>
          <a:xfrm>
            <a:off x="10877842" y="227"/>
            <a:ext cx="1312024" cy="6858000"/>
          </a:xfrm>
          <a:prstGeom prst="rect">
            <a:avLst/>
          </a:prstGeom>
        </p:spPr>
      </p:pic>
      <p:graphicFrame>
        <p:nvGraphicFramePr>
          <p:cNvPr id="35" name="Content Placeholder 2">
            <a:extLst>
              <a:ext uri="{FF2B5EF4-FFF2-40B4-BE49-F238E27FC236}">
                <a16:creationId xmlns:a16="http://schemas.microsoft.com/office/drawing/2014/main" id="{B77ECE2F-B185-47DD-AC02-2E5486B7A9DD}"/>
              </a:ext>
            </a:extLst>
          </p:cNvPr>
          <p:cNvGraphicFramePr>
            <a:graphicFrameLocks noGrp="1"/>
          </p:cNvGraphicFramePr>
          <p:nvPr>
            <p:ph idx="1"/>
            <p:extLst>
              <p:ext uri="{D42A27DB-BD31-4B8C-83A1-F6EECF244321}">
                <p14:modId xmlns:p14="http://schemas.microsoft.com/office/powerpoint/2010/main" val="1273928434"/>
              </p:ext>
            </p:extLst>
          </p:nvPr>
        </p:nvGraphicFramePr>
        <p:xfrm>
          <a:off x="6280264" y="550974"/>
          <a:ext cx="5295778" cy="572756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7" name="Audio 6">
            <a:hlinkClick r:id="" action="ppaction://media"/>
            <a:extLst>
              <a:ext uri="{FF2B5EF4-FFF2-40B4-BE49-F238E27FC236}">
                <a16:creationId xmlns:a16="http://schemas.microsoft.com/office/drawing/2014/main" id="{AE3653BC-CA45-4196-85C2-840EC0A558B6}"/>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13600381"/>
      </p:ext>
    </p:extLst>
  </p:cSld>
  <p:clrMapOvr>
    <a:masterClrMapping/>
  </p:clrMapOvr>
  <mc:AlternateContent xmlns:mc="http://schemas.openxmlformats.org/markup-compatibility/2006" xmlns:p14="http://schemas.microsoft.com/office/powerpoint/2010/main">
    <mc:Choice Requires="p14">
      <p:transition spd="slow" p14:dur="2000" advTm="63942"/>
    </mc:Choice>
    <mc:Fallback xmlns="">
      <p:transition spd="slow" advTm="63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AB604-91D6-4D38-8A11-BEE3E39E47A3}"/>
              </a:ext>
            </a:extLst>
          </p:cNvPr>
          <p:cNvSpPr>
            <a:spLocks noGrp="1"/>
          </p:cNvSpPr>
          <p:nvPr>
            <p:ph type="title"/>
          </p:nvPr>
        </p:nvSpPr>
        <p:spPr>
          <a:xfrm>
            <a:off x="4047392" y="0"/>
            <a:ext cx="4097215" cy="1410728"/>
          </a:xfrm>
        </p:spPr>
        <p:txBody>
          <a:bodyPr wrap="square" anchor="ctr">
            <a:normAutofit/>
          </a:bodyPr>
          <a:lstStyle/>
          <a:p>
            <a:r>
              <a:rPr lang="en-GB" dirty="0"/>
              <a:t>Reflective Practice</a:t>
            </a:r>
          </a:p>
        </p:txBody>
      </p:sp>
      <p:sp>
        <p:nvSpPr>
          <p:cNvPr id="3" name="Content Placeholder 2">
            <a:extLst>
              <a:ext uri="{FF2B5EF4-FFF2-40B4-BE49-F238E27FC236}">
                <a16:creationId xmlns:a16="http://schemas.microsoft.com/office/drawing/2014/main" id="{E2040B88-1498-4161-9989-5C76BD4A5B61}"/>
              </a:ext>
            </a:extLst>
          </p:cNvPr>
          <p:cNvSpPr>
            <a:spLocks noGrp="1"/>
          </p:cNvSpPr>
          <p:nvPr>
            <p:ph idx="1"/>
          </p:nvPr>
        </p:nvSpPr>
        <p:spPr>
          <a:xfrm>
            <a:off x="719999" y="1622323"/>
            <a:ext cx="7194291" cy="5029199"/>
          </a:xfrm>
        </p:spPr>
        <p:txBody>
          <a:bodyPr vert="horz" lIns="0" tIns="0" rIns="0" bIns="0" rtlCol="0">
            <a:normAutofit/>
          </a:bodyPr>
          <a:lstStyle/>
          <a:p>
            <a:pPr>
              <a:lnSpc>
                <a:spcPct val="110000"/>
              </a:lnSpc>
            </a:pPr>
            <a:r>
              <a:rPr lang="en-GB" sz="4000" dirty="0">
                <a:latin typeface="Cambria" panose="02040503050406030204" pitchFamily="18" charset="0"/>
                <a:ea typeface="Cambria" panose="02040503050406030204" pitchFamily="18" charset="0"/>
              </a:rPr>
              <a:t>Reflective practice…involves thinking about and critically analysing one's actions with the goal of improving one's professional practice</a:t>
            </a:r>
            <a:r>
              <a:rPr lang="en-GB" dirty="0">
                <a:latin typeface="Cambria" panose="02040503050406030204" pitchFamily="18" charset="0"/>
                <a:ea typeface="Cambria" panose="02040503050406030204" pitchFamily="18" charset="0"/>
              </a:rPr>
              <a:t>.</a:t>
            </a:r>
            <a:endParaRPr lang="en-GB" sz="1100" dirty="0">
              <a:latin typeface="Cambria" panose="02040503050406030204" pitchFamily="18" charset="0"/>
              <a:ea typeface="Cambria" panose="02040503050406030204" pitchFamily="18" charset="0"/>
            </a:endParaRPr>
          </a:p>
        </p:txBody>
      </p:sp>
      <p:pic>
        <p:nvPicPr>
          <p:cNvPr id="2050" name="Picture 2" descr="Person on a Bridge Near a Lake">
            <a:extLst>
              <a:ext uri="{FF2B5EF4-FFF2-40B4-BE49-F238E27FC236}">
                <a16:creationId xmlns:a16="http://schemas.microsoft.com/office/drawing/2014/main" id="{0207CC6B-E7AA-4532-B3DC-08F20E80B05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75785" y="0"/>
            <a:ext cx="4097215" cy="68580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068D3F8E-2769-481B-ACF2-892CDE4DD2A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40561132"/>
      </p:ext>
    </p:extLst>
  </p:cSld>
  <p:clrMapOvr>
    <a:masterClrMapping/>
  </p:clrMapOvr>
  <mc:AlternateContent xmlns:mc="http://schemas.openxmlformats.org/markup-compatibility/2006" xmlns:p14="http://schemas.microsoft.com/office/powerpoint/2010/main">
    <mc:Choice Requires="p14">
      <p:transition spd="slow" p14:dur="2000" advTm="65216"/>
    </mc:Choice>
    <mc:Fallback xmlns="">
      <p:transition spd="slow" advTm="652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56B2E-2855-4DB8-9D78-FDDA4778A937}"/>
              </a:ext>
            </a:extLst>
          </p:cNvPr>
          <p:cNvSpPr>
            <a:spLocks noGrp="1"/>
          </p:cNvSpPr>
          <p:nvPr>
            <p:ph type="title"/>
          </p:nvPr>
        </p:nvSpPr>
        <p:spPr>
          <a:xfrm>
            <a:off x="6096000" y="147484"/>
            <a:ext cx="4991961" cy="1106362"/>
          </a:xfrm>
        </p:spPr>
        <p:txBody>
          <a:bodyPr wrap="square" anchor="ctr">
            <a:normAutofit/>
          </a:bodyPr>
          <a:lstStyle/>
          <a:p>
            <a:r>
              <a:rPr lang="en-GB" dirty="0"/>
              <a:t>Blocks to Reflection</a:t>
            </a:r>
          </a:p>
        </p:txBody>
      </p:sp>
      <p:pic>
        <p:nvPicPr>
          <p:cNvPr id="3074" name="Picture 2" descr="Rough shabby brick wall of aged building">
            <a:extLst>
              <a:ext uri="{FF2B5EF4-FFF2-40B4-BE49-F238E27FC236}">
                <a16:creationId xmlns:a16="http://schemas.microsoft.com/office/drawing/2014/main" id="{E9326E65-CD0D-42FB-8925-35512AEC08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338" y="42578"/>
            <a:ext cx="4765431" cy="6815422"/>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B7B08BE4-F691-49F7-9ED2-A4E22A2FC436}"/>
              </a:ext>
            </a:extLst>
          </p:cNvPr>
          <p:cNvSpPr>
            <a:spLocks noGrp="1"/>
          </p:cNvSpPr>
          <p:nvPr>
            <p:ph idx="1"/>
          </p:nvPr>
        </p:nvSpPr>
        <p:spPr>
          <a:xfrm>
            <a:off x="5578177" y="1576552"/>
            <a:ext cx="4991962" cy="4698124"/>
          </a:xfrm>
        </p:spPr>
        <p:txBody>
          <a:bodyPr/>
          <a:lstStyle/>
          <a:p>
            <a:r>
              <a:rPr lang="en-GB" dirty="0"/>
              <a:t>Time</a:t>
            </a:r>
          </a:p>
          <a:p>
            <a:r>
              <a:rPr lang="en-GB" dirty="0"/>
              <a:t>Prevailing culture</a:t>
            </a:r>
          </a:p>
          <a:p>
            <a:r>
              <a:rPr lang="en-GB" dirty="0"/>
              <a:t>Motivation</a:t>
            </a:r>
          </a:p>
          <a:p>
            <a:r>
              <a:rPr lang="en-GB" dirty="0"/>
              <a:t>Not knowing how or where to begin</a:t>
            </a:r>
          </a:p>
          <a:p>
            <a:r>
              <a:rPr lang="en-GB" dirty="0"/>
              <a:t>Lack of personal awareness</a:t>
            </a:r>
          </a:p>
          <a:p>
            <a:r>
              <a:rPr lang="en-GB" dirty="0"/>
              <a:t>Fear of the process</a:t>
            </a:r>
          </a:p>
        </p:txBody>
      </p:sp>
      <p:pic>
        <p:nvPicPr>
          <p:cNvPr id="7" name="Audio 6">
            <a:hlinkClick r:id="" action="ppaction://media"/>
            <a:extLst>
              <a:ext uri="{FF2B5EF4-FFF2-40B4-BE49-F238E27FC236}">
                <a16:creationId xmlns:a16="http://schemas.microsoft.com/office/drawing/2014/main" id="{152E39A0-284B-4504-BF4D-49BFC902728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295701954"/>
      </p:ext>
    </p:extLst>
  </p:cSld>
  <p:clrMapOvr>
    <a:masterClrMapping/>
  </p:clrMapOvr>
  <mc:AlternateContent xmlns:mc="http://schemas.openxmlformats.org/markup-compatibility/2006" xmlns:p14="http://schemas.microsoft.com/office/powerpoint/2010/main">
    <mc:Choice Requires="p14">
      <p:transition spd="slow" p14:dur="2000" advTm="89065"/>
    </mc:Choice>
    <mc:Fallback xmlns="">
      <p:transition spd="slow" advTm="8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016FD-CB68-451D-8F4A-AEE92CE1DA44}"/>
              </a:ext>
            </a:extLst>
          </p:cNvPr>
          <p:cNvSpPr>
            <a:spLocks noGrp="1"/>
          </p:cNvSpPr>
          <p:nvPr>
            <p:ph type="title"/>
          </p:nvPr>
        </p:nvSpPr>
        <p:spPr>
          <a:xfrm>
            <a:off x="5912068" y="619200"/>
            <a:ext cx="5202621" cy="681586"/>
          </a:xfrm>
        </p:spPr>
        <p:txBody>
          <a:bodyPr wrap="square">
            <a:normAutofit/>
          </a:bodyPr>
          <a:lstStyle/>
          <a:p>
            <a:r>
              <a:rPr lang="en-GB" dirty="0"/>
              <a:t>Reflective Writing</a:t>
            </a:r>
          </a:p>
        </p:txBody>
      </p:sp>
      <p:graphicFrame>
        <p:nvGraphicFramePr>
          <p:cNvPr id="5" name="Content Placeholder 2">
            <a:extLst>
              <a:ext uri="{FF2B5EF4-FFF2-40B4-BE49-F238E27FC236}">
                <a16:creationId xmlns:a16="http://schemas.microsoft.com/office/drawing/2014/main" id="{7364A4EE-DEAA-43FB-B4AB-17286506BB79}"/>
              </a:ext>
            </a:extLst>
          </p:cNvPr>
          <p:cNvGraphicFramePr>
            <a:graphicFrameLocks noGrp="1"/>
          </p:cNvGraphicFramePr>
          <p:nvPr>
            <p:ph idx="1"/>
            <p:extLst>
              <p:ext uri="{D42A27DB-BD31-4B8C-83A1-F6EECF244321}">
                <p14:modId xmlns:p14="http://schemas.microsoft.com/office/powerpoint/2010/main" val="1353863090"/>
              </p:ext>
            </p:extLst>
          </p:nvPr>
        </p:nvGraphicFramePr>
        <p:xfrm>
          <a:off x="720725" y="2541588"/>
          <a:ext cx="10728325" cy="416892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 name="Audio 9">
            <a:hlinkClick r:id="" action="ppaction://media"/>
            <a:extLst>
              <a:ext uri="{FF2B5EF4-FFF2-40B4-BE49-F238E27FC236}">
                <a16:creationId xmlns:a16="http://schemas.microsoft.com/office/drawing/2014/main" id="{C4B15BA1-4468-433F-ADE1-21F050C49FF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84381628"/>
      </p:ext>
    </p:extLst>
  </p:cSld>
  <p:clrMapOvr>
    <a:masterClrMapping/>
  </p:clrMapOvr>
  <mc:AlternateContent xmlns:mc="http://schemas.openxmlformats.org/markup-compatibility/2006" xmlns:p14="http://schemas.microsoft.com/office/powerpoint/2010/main">
    <mc:Choice Requires="p14">
      <p:transition spd="slow" p14:dur="2000" advTm="80489"/>
    </mc:Choice>
    <mc:Fallback xmlns="">
      <p:transition spd="slow" advTm="80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3D02AEE-30DC-4942-A9CA-7A14F8B8E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FD5823F2-909F-442D-BD72-0681CCC140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5" name="Picture 74">
            <a:extLst>
              <a:ext uri="{FF2B5EF4-FFF2-40B4-BE49-F238E27FC236}">
                <a16:creationId xmlns:a16="http://schemas.microsoft.com/office/drawing/2014/main" id="{4231EAF6-FA22-4615-A4D3-D171F7E17A5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7" name="Rectangle 76">
            <a:extLst>
              <a:ext uri="{FF2B5EF4-FFF2-40B4-BE49-F238E27FC236}">
                <a16:creationId xmlns:a16="http://schemas.microsoft.com/office/drawing/2014/main" id="{F2699857-2714-4E6A-8E11-6BEB9DF7F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346078E7-FDC0-448B-97DE-4EDA7702E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7266E038-37B1-43CF-AFE0-B21E9F572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61DCB2-3476-4999-A754-9045D6303A8C}"/>
              </a:ext>
            </a:extLst>
          </p:cNvPr>
          <p:cNvSpPr>
            <a:spLocks noGrp="1"/>
          </p:cNvSpPr>
          <p:nvPr>
            <p:ph type="title"/>
          </p:nvPr>
        </p:nvSpPr>
        <p:spPr>
          <a:xfrm>
            <a:off x="1107834" y="369278"/>
            <a:ext cx="4175992" cy="1516008"/>
          </a:xfrm>
        </p:spPr>
        <p:txBody>
          <a:bodyPr>
            <a:noAutofit/>
          </a:bodyPr>
          <a:lstStyle/>
          <a:p>
            <a:pPr algn="l"/>
            <a:r>
              <a:rPr lang="en-GB" sz="3200" dirty="0"/>
              <a:t>How do we become reflexive in life and work?</a:t>
            </a:r>
          </a:p>
        </p:txBody>
      </p:sp>
      <p:sp>
        <p:nvSpPr>
          <p:cNvPr id="3" name="Content Placeholder 2">
            <a:extLst>
              <a:ext uri="{FF2B5EF4-FFF2-40B4-BE49-F238E27FC236}">
                <a16:creationId xmlns:a16="http://schemas.microsoft.com/office/drawing/2014/main" id="{43118020-4738-4BBB-8247-063198A0084A}"/>
              </a:ext>
            </a:extLst>
          </p:cNvPr>
          <p:cNvSpPr>
            <a:spLocks noGrp="1"/>
          </p:cNvSpPr>
          <p:nvPr>
            <p:ph idx="1"/>
          </p:nvPr>
        </p:nvSpPr>
        <p:spPr>
          <a:xfrm>
            <a:off x="1244993" y="2052116"/>
            <a:ext cx="4564963" cy="3997828"/>
          </a:xfrm>
        </p:spPr>
        <p:txBody>
          <a:bodyPr>
            <a:noAutofit/>
          </a:bodyPr>
          <a:lstStyle/>
          <a:p>
            <a:r>
              <a:rPr lang="en-GB" sz="3600" dirty="0"/>
              <a:t>“Journaling is like whispering to one’s self and listening at the same time.” Mina Murray</a:t>
            </a:r>
          </a:p>
        </p:txBody>
      </p:sp>
      <p:pic>
        <p:nvPicPr>
          <p:cNvPr id="4098" name="Picture 2" descr="Gold Pen on Journal Book">
            <a:extLst>
              <a:ext uri="{FF2B5EF4-FFF2-40B4-BE49-F238E27FC236}">
                <a16:creationId xmlns:a16="http://schemas.microsoft.com/office/drawing/2014/main" id="{F1F909D6-8E63-4DC8-BC7B-641BDAD1C735}"/>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909" b="830"/>
          <a:stretch/>
        </p:blipFill>
        <p:spPr bwMode="auto">
          <a:xfrm>
            <a:off x="7015195" y="0"/>
            <a:ext cx="5288377" cy="6858000"/>
          </a:xfrm>
          <a:prstGeom prst="rect">
            <a:avLst/>
          </a:prstGeom>
          <a:noFill/>
          <a:ln w="12700">
            <a:solidFill>
              <a:schemeClr val="tx1"/>
            </a:solidFill>
          </a:ln>
          <a:extLst>
            <a:ext uri="{909E8E84-426E-40DD-AFC4-6F175D3DCCD1}">
              <a14:hiddenFill xmlns:a14="http://schemas.microsoft.com/office/drawing/2010/main">
                <a:solidFill>
                  <a:srgbClr val="FFFFFF"/>
                </a:solidFill>
              </a14:hiddenFill>
            </a:ext>
          </a:extLst>
        </p:spPr>
      </p:pic>
      <p:sp>
        <p:nvSpPr>
          <p:cNvPr id="83" name="Rectangle 82">
            <a:extLst>
              <a:ext uri="{FF2B5EF4-FFF2-40B4-BE49-F238E27FC236}">
                <a16:creationId xmlns:a16="http://schemas.microsoft.com/office/drawing/2014/main" id="{31E37FC9-ED36-42CE-9877-9EAB50FA8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BA88DE95-FCC3-489F-8015-F73A35B40E77}"/>
              </a:ext>
            </a:extLst>
          </p:cNvPr>
          <p:cNvSpPr/>
          <p:nvPr/>
        </p:nvSpPr>
        <p:spPr>
          <a:xfrm>
            <a:off x="1474837" y="2209404"/>
            <a:ext cx="9807677" cy="707886"/>
          </a:xfrm>
          <a:prstGeom prst="rect">
            <a:avLst/>
          </a:prstGeom>
        </p:spPr>
        <p:txBody>
          <a:bodyPr wrap="square">
            <a:spAutoFit/>
          </a:bodyPr>
          <a:lstStyle/>
          <a:p>
            <a:endParaRPr lang="en-GB" sz="4000" dirty="0"/>
          </a:p>
        </p:txBody>
      </p:sp>
      <p:pic>
        <p:nvPicPr>
          <p:cNvPr id="15" name="Audio 14">
            <a:hlinkClick r:id="" action="ppaction://media"/>
            <a:extLst>
              <a:ext uri="{FF2B5EF4-FFF2-40B4-BE49-F238E27FC236}">
                <a16:creationId xmlns:a16="http://schemas.microsoft.com/office/drawing/2014/main" id="{5F8E96FA-B719-45BF-83CE-AA6E86FA561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08477474"/>
      </p:ext>
    </p:extLst>
  </p:cSld>
  <p:clrMapOvr>
    <a:masterClrMapping/>
  </p:clrMapOvr>
  <mc:AlternateContent xmlns:mc="http://schemas.openxmlformats.org/markup-compatibility/2006" xmlns:p14="http://schemas.microsoft.com/office/powerpoint/2010/main">
    <mc:Choice Requires="p14">
      <p:transition spd="slow" p14:dur="2000" advTm="35775"/>
    </mc:Choice>
    <mc:Fallback xmlns="">
      <p:transition spd="slow" advTm="35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8B9A8-165E-4549-951C-8D256161E193}"/>
              </a:ext>
            </a:extLst>
          </p:cNvPr>
          <p:cNvSpPr>
            <a:spLocks noGrp="1"/>
          </p:cNvSpPr>
          <p:nvPr>
            <p:ph type="title"/>
          </p:nvPr>
        </p:nvSpPr>
        <p:spPr>
          <a:xfrm>
            <a:off x="2580968" y="176982"/>
            <a:ext cx="8007798" cy="1546072"/>
          </a:xfrm>
        </p:spPr>
        <p:txBody>
          <a:bodyPr>
            <a:normAutofit fontScale="90000"/>
          </a:bodyPr>
          <a:lstStyle/>
          <a:p>
            <a:r>
              <a:rPr lang="en-GB" b="1"/>
              <a:t>Activity Two: </a:t>
            </a:r>
            <a:r>
              <a:rPr lang="en-GB"/>
              <a:t>An exercise on reflection and journal writing for you in this instance, but also for consideration for use with a client</a:t>
            </a:r>
            <a:endParaRPr lang="en-GB" dirty="0"/>
          </a:p>
        </p:txBody>
      </p:sp>
      <p:sp>
        <p:nvSpPr>
          <p:cNvPr id="3" name="Content Placeholder 2">
            <a:extLst>
              <a:ext uri="{FF2B5EF4-FFF2-40B4-BE49-F238E27FC236}">
                <a16:creationId xmlns:a16="http://schemas.microsoft.com/office/drawing/2014/main" id="{0627F864-2EC2-4274-9E9D-2E3E86BAA51A}"/>
              </a:ext>
            </a:extLst>
          </p:cNvPr>
          <p:cNvSpPr>
            <a:spLocks noGrp="1"/>
          </p:cNvSpPr>
          <p:nvPr>
            <p:ph idx="1"/>
          </p:nvPr>
        </p:nvSpPr>
        <p:spPr>
          <a:xfrm>
            <a:off x="1045029" y="2052116"/>
            <a:ext cx="10295906" cy="4805884"/>
          </a:xfrm>
        </p:spPr>
        <p:txBody>
          <a:bodyPr>
            <a:normAutofit fontScale="62500" lnSpcReduction="20000"/>
          </a:bodyPr>
          <a:lstStyle/>
          <a:p>
            <a:pPr marL="0" indent="0">
              <a:buNone/>
            </a:pPr>
            <a:r>
              <a:rPr lang="en-GB" sz="3800" dirty="0"/>
              <a:t>Read the paper posted below on journal writing and engage in the following exercise on reflection:</a:t>
            </a:r>
          </a:p>
          <a:p>
            <a:r>
              <a:rPr lang="en-GB" sz="3800" dirty="0"/>
              <a:t>It’s the start of the final weeks of your degree programme – the beginning of the end, and the end of the beginning … so take a moment to pause, get into a comfortable seated position, and either close your eyes or lower your gaze.</a:t>
            </a:r>
          </a:p>
          <a:p>
            <a:r>
              <a:rPr lang="en-GB" sz="3800" dirty="0"/>
              <a:t>Sit comfortably, take a few deep breaths, and focus inward.</a:t>
            </a:r>
          </a:p>
          <a:p>
            <a:r>
              <a:rPr lang="en-GB" sz="3800" dirty="0"/>
              <a:t>Think about your feelings, what are you experiencing right now?</a:t>
            </a:r>
          </a:p>
          <a:p>
            <a:r>
              <a:rPr lang="en-GB" sz="3800" dirty="0"/>
              <a:t>Consider how you are feeling about the immediate weeks ahead - what are the first emotions that come to mind?</a:t>
            </a:r>
          </a:p>
          <a:p>
            <a:endParaRPr lang="en-GB" dirty="0"/>
          </a:p>
        </p:txBody>
      </p:sp>
      <p:pic>
        <p:nvPicPr>
          <p:cNvPr id="8" name="Audio 7">
            <a:hlinkClick r:id="" action="ppaction://media"/>
            <a:extLst>
              <a:ext uri="{FF2B5EF4-FFF2-40B4-BE49-F238E27FC236}">
                <a16:creationId xmlns:a16="http://schemas.microsoft.com/office/drawing/2014/main" id="{26B78338-3511-4D23-92BF-9E32B76BB9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31324539"/>
      </p:ext>
    </p:extLst>
  </p:cSld>
  <p:clrMapOvr>
    <a:masterClrMapping/>
  </p:clrMapOvr>
  <mc:AlternateContent xmlns:mc="http://schemas.openxmlformats.org/markup-compatibility/2006" xmlns:p14="http://schemas.microsoft.com/office/powerpoint/2010/main">
    <mc:Choice Requires="p14">
      <p:transition spd="slow" p14:dur="2000" advTm="11852"/>
    </mc:Choice>
    <mc:Fallback xmlns="">
      <p:transition spd="slow" advTm="118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pic>
        <p:nvPicPr>
          <p:cNvPr id="23" name="Picture 22">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45489" y="-5487"/>
            <a:ext cx="12189867" cy="6858000"/>
          </a:xfrm>
          <a:prstGeom prst="rect">
            <a:avLst/>
          </a:prstGeom>
        </p:spPr>
      </p:pic>
      <p:sp>
        <p:nvSpPr>
          <p:cNvPr id="25" name="Rectangle 24">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Freeform: Shape 26">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7960" y="764389"/>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1BE416-3207-45A1-A014-625F3B3DA7E1}"/>
              </a:ext>
            </a:extLst>
          </p:cNvPr>
          <p:cNvSpPr>
            <a:spLocks noGrp="1"/>
          </p:cNvSpPr>
          <p:nvPr>
            <p:ph type="title"/>
          </p:nvPr>
        </p:nvSpPr>
        <p:spPr>
          <a:xfrm>
            <a:off x="2707016" y="225242"/>
            <a:ext cx="7958331" cy="1530542"/>
          </a:xfrm>
        </p:spPr>
        <p:txBody>
          <a:bodyPr>
            <a:normAutofit/>
          </a:bodyPr>
          <a:lstStyle/>
          <a:p>
            <a:pPr algn="l"/>
            <a:r>
              <a:rPr lang="en-GB" sz="3700" b="1" dirty="0"/>
              <a:t>Activity Two [Cont’d] : </a:t>
            </a:r>
            <a:r>
              <a:rPr lang="en-GB" sz="3700" dirty="0"/>
              <a:t>An exercise on reflection and journal writing</a:t>
            </a:r>
          </a:p>
        </p:txBody>
      </p:sp>
      <p:sp>
        <p:nvSpPr>
          <p:cNvPr id="3" name="Content Placeholder 2">
            <a:extLst>
              <a:ext uri="{FF2B5EF4-FFF2-40B4-BE49-F238E27FC236}">
                <a16:creationId xmlns:a16="http://schemas.microsoft.com/office/drawing/2014/main" id="{492C1EBC-AF60-4885-955B-2FFD1D15B90F}"/>
              </a:ext>
            </a:extLst>
          </p:cNvPr>
          <p:cNvSpPr>
            <a:spLocks noGrp="1"/>
          </p:cNvSpPr>
          <p:nvPr>
            <p:ph idx="1"/>
          </p:nvPr>
        </p:nvSpPr>
        <p:spPr>
          <a:xfrm>
            <a:off x="228600" y="1342417"/>
            <a:ext cx="11917911" cy="5216427"/>
          </a:xfrm>
        </p:spPr>
        <p:txBody>
          <a:bodyPr anchor="t">
            <a:normAutofit fontScale="25000" lnSpcReduction="20000"/>
          </a:bodyPr>
          <a:lstStyle/>
          <a:p>
            <a:pPr marL="0" indent="0">
              <a:lnSpc>
                <a:spcPct val="110000"/>
              </a:lnSpc>
              <a:buNone/>
            </a:pPr>
            <a:endParaRPr lang="en-GB" sz="500" dirty="0"/>
          </a:p>
          <a:p>
            <a:pPr marL="0" indent="0">
              <a:lnSpc>
                <a:spcPct val="110000"/>
              </a:lnSpc>
              <a:buNone/>
            </a:pPr>
            <a:r>
              <a:rPr lang="en-GB" sz="500" dirty="0"/>
              <a:t>                            </a:t>
            </a:r>
          </a:p>
          <a:p>
            <a:pPr>
              <a:lnSpc>
                <a:spcPct val="110000"/>
              </a:lnSpc>
            </a:pPr>
            <a:r>
              <a:rPr lang="en-GB" sz="9600" dirty="0"/>
              <a:t>What are you feeling … in your shoulders, your chest, your stomach, what is happening for you right now?</a:t>
            </a:r>
          </a:p>
          <a:p>
            <a:pPr>
              <a:lnSpc>
                <a:spcPct val="110000"/>
              </a:lnSpc>
            </a:pPr>
            <a:r>
              <a:rPr lang="en-GB" sz="9600" dirty="0"/>
              <a:t>Spend a few minutes reflecting on this, consider your thoughts and feelings - note physical sensations.</a:t>
            </a:r>
          </a:p>
          <a:p>
            <a:pPr>
              <a:lnSpc>
                <a:spcPct val="110000"/>
              </a:lnSpc>
            </a:pPr>
            <a:r>
              <a:rPr lang="en-GB" sz="9600" dirty="0"/>
              <a:t>Once you are ready, spend some time ‘free-writing’ in your journal about thoughts and feelings that came to mind. </a:t>
            </a:r>
          </a:p>
          <a:p>
            <a:pPr>
              <a:lnSpc>
                <a:spcPct val="110000"/>
              </a:lnSpc>
            </a:pPr>
            <a:r>
              <a:rPr lang="en-GB" sz="9600" dirty="0"/>
              <a:t>There is no right or wrong way to do this.  You might like to divide your page up into different sections or may prefer to write a stream of words, thoughts and feelings, mind maps, etc.. Whichever you prefer, try to write down what is happening for you in the moment. </a:t>
            </a:r>
          </a:p>
          <a:p>
            <a:pPr>
              <a:lnSpc>
                <a:spcPct val="110000"/>
              </a:lnSpc>
            </a:pPr>
            <a:r>
              <a:rPr lang="en-GB" sz="9600" dirty="0"/>
              <a:t>[This activity should take you about twenty minutes -  </a:t>
            </a:r>
            <a:r>
              <a:rPr lang="en-US" sz="9600" dirty="0"/>
              <a:t>Return to this PowerPoint once you  have completed this activity].</a:t>
            </a:r>
            <a:endParaRPr lang="en-GB" sz="9600" dirty="0"/>
          </a:p>
          <a:p>
            <a:pPr>
              <a:lnSpc>
                <a:spcPct val="110000"/>
              </a:lnSpc>
            </a:pPr>
            <a:endParaRPr lang="en-GB" sz="2300" dirty="0"/>
          </a:p>
          <a:p>
            <a:pPr>
              <a:lnSpc>
                <a:spcPct val="110000"/>
              </a:lnSpc>
            </a:pPr>
            <a:r>
              <a:rPr lang="en-GB" sz="500" dirty="0"/>
              <a:t> </a:t>
            </a:r>
          </a:p>
          <a:p>
            <a:pPr>
              <a:lnSpc>
                <a:spcPct val="110000"/>
              </a:lnSpc>
            </a:pPr>
            <a:r>
              <a:rPr lang="en-GB" sz="500" dirty="0"/>
              <a:t> </a:t>
            </a:r>
          </a:p>
          <a:p>
            <a:pPr>
              <a:lnSpc>
                <a:spcPct val="110000"/>
              </a:lnSpc>
            </a:pPr>
            <a:endParaRPr lang="en-GB" sz="500" dirty="0"/>
          </a:p>
        </p:txBody>
      </p:sp>
      <p:pic>
        <p:nvPicPr>
          <p:cNvPr id="8" name="Audio 7">
            <a:hlinkClick r:id="" action="ppaction://media"/>
            <a:extLst>
              <a:ext uri="{FF2B5EF4-FFF2-40B4-BE49-F238E27FC236}">
                <a16:creationId xmlns:a16="http://schemas.microsoft.com/office/drawing/2014/main" id="{3E67852D-BD4F-4FE2-8370-948985BCA28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6656660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5613"/>
    </mc:Choice>
    <mc:Fallback xmlns="">
      <p:transition spd="slow" advTm="56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E9D96-EED0-4C4F-861E-0DD37604B5C8}"/>
              </a:ext>
            </a:extLst>
          </p:cNvPr>
          <p:cNvSpPr>
            <a:spLocks noGrp="1"/>
          </p:cNvSpPr>
          <p:nvPr>
            <p:ph type="title"/>
          </p:nvPr>
        </p:nvSpPr>
        <p:spPr>
          <a:xfrm>
            <a:off x="2611808" y="808056"/>
            <a:ext cx="7958331" cy="1472006"/>
          </a:xfrm>
        </p:spPr>
        <p:txBody>
          <a:bodyPr>
            <a:normAutofit/>
          </a:bodyPr>
          <a:lstStyle/>
          <a:p>
            <a:r>
              <a:rPr lang="en-GB" dirty="0">
                <a:ea typeface="+mj-lt"/>
                <a:cs typeface="+mj-lt"/>
              </a:rPr>
              <a:t>MANAGING TRANSITIONS:  </a:t>
            </a:r>
            <a:endParaRPr lang="en-GB" dirty="0"/>
          </a:p>
        </p:txBody>
      </p:sp>
      <p:sp>
        <p:nvSpPr>
          <p:cNvPr id="3" name="Content Placeholder 2">
            <a:extLst>
              <a:ext uri="{FF2B5EF4-FFF2-40B4-BE49-F238E27FC236}">
                <a16:creationId xmlns:a16="http://schemas.microsoft.com/office/drawing/2014/main" id="{8E086273-F9B2-495C-B01A-211C2B1164A5}"/>
              </a:ext>
            </a:extLst>
          </p:cNvPr>
          <p:cNvSpPr>
            <a:spLocks noGrp="1"/>
          </p:cNvSpPr>
          <p:nvPr>
            <p:ph idx="1"/>
          </p:nvPr>
        </p:nvSpPr>
        <p:spPr>
          <a:xfrm>
            <a:off x="1371600" y="1578077"/>
            <a:ext cx="9198539" cy="5058697"/>
          </a:xfrm>
        </p:spPr>
        <p:txBody>
          <a:bodyPr>
            <a:normAutofit/>
          </a:bodyPr>
          <a:lstStyle/>
          <a:p>
            <a:r>
              <a:rPr lang="en-GB" sz="3200" dirty="0"/>
              <a:t>In completing Activity Two, you considered the next few weeks where you will be finishing your degree and entering into a ‘transition’ into the world of work.</a:t>
            </a:r>
          </a:p>
          <a:p>
            <a:r>
              <a:rPr lang="en-GB" sz="3200" dirty="0"/>
              <a:t>At this stage of your experiencing therefore, it is useful to now gain an understanding of Bridges (2004) theory of transition.</a:t>
            </a:r>
          </a:p>
          <a:p>
            <a:endParaRPr lang="en-GB" dirty="0"/>
          </a:p>
        </p:txBody>
      </p:sp>
      <p:pic>
        <p:nvPicPr>
          <p:cNvPr id="7" name="Audio 6">
            <a:hlinkClick r:id="" action="ppaction://media"/>
            <a:extLst>
              <a:ext uri="{FF2B5EF4-FFF2-40B4-BE49-F238E27FC236}">
                <a16:creationId xmlns:a16="http://schemas.microsoft.com/office/drawing/2014/main" id="{4397D5CB-DDF0-4780-BE1F-A94AA5C271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6193185"/>
      </p:ext>
    </p:extLst>
  </p:cSld>
  <p:clrMapOvr>
    <a:masterClrMapping/>
  </p:clrMapOvr>
  <mc:AlternateContent xmlns:mc="http://schemas.openxmlformats.org/markup-compatibility/2006" xmlns:p14="http://schemas.microsoft.com/office/powerpoint/2010/main">
    <mc:Choice Requires="p14">
      <p:transition spd="slow" p14:dur="2000" advTm="33619"/>
    </mc:Choice>
    <mc:Fallback xmlns="">
      <p:transition spd="slow" advTm="336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26498-9B97-472C-A85A-13FD5A9C31F7}"/>
              </a:ext>
            </a:extLst>
          </p:cNvPr>
          <p:cNvSpPr>
            <a:spLocks noGrp="1"/>
          </p:cNvSpPr>
          <p:nvPr>
            <p:ph type="title"/>
          </p:nvPr>
        </p:nvSpPr>
        <p:spPr/>
        <p:txBody>
          <a:bodyPr/>
          <a:lstStyle/>
          <a:p>
            <a:r>
              <a:rPr lang="en-GB" dirty="0">
                <a:ea typeface="+mj-lt"/>
                <a:cs typeface="+mj-lt"/>
              </a:rPr>
              <a:t>MANAGING TRANSITIONS:</a:t>
            </a:r>
            <a:endParaRPr lang="en-GB" dirty="0"/>
          </a:p>
        </p:txBody>
      </p:sp>
      <p:sp>
        <p:nvSpPr>
          <p:cNvPr id="3" name="Content Placeholder 2">
            <a:extLst>
              <a:ext uri="{FF2B5EF4-FFF2-40B4-BE49-F238E27FC236}">
                <a16:creationId xmlns:a16="http://schemas.microsoft.com/office/drawing/2014/main" id="{CFC1711C-7575-4070-9A9F-CD3D148A16AE}"/>
              </a:ext>
            </a:extLst>
          </p:cNvPr>
          <p:cNvSpPr>
            <a:spLocks noGrp="1"/>
          </p:cNvSpPr>
          <p:nvPr>
            <p:ph idx="1"/>
          </p:nvPr>
        </p:nvSpPr>
        <p:spPr>
          <a:xfrm>
            <a:off x="988142" y="1449421"/>
            <a:ext cx="9581997" cy="5408579"/>
          </a:xfrm>
        </p:spPr>
        <p:txBody>
          <a:bodyPr>
            <a:normAutofit fontScale="70000" lnSpcReduction="20000"/>
          </a:bodyPr>
          <a:lstStyle/>
          <a:p>
            <a:pPr defTabSz="627063">
              <a:buFont typeface="Wingdings" panose="05000000000000000000" pitchFamily="2" charset="2"/>
              <a:buChar char="q"/>
            </a:pPr>
            <a:r>
              <a:rPr lang="en-GB" sz="5100" b="1" dirty="0"/>
              <a:t>Concepts about managing transitions</a:t>
            </a:r>
            <a:r>
              <a:rPr lang="en-GB" sz="5100" dirty="0"/>
              <a:t> first appeared over twenty-five years ago and, at this time of unprecedented change and transition, are just as relevant today as then </a:t>
            </a:r>
          </a:p>
          <a:p>
            <a:pPr defTabSz="627063">
              <a:buFont typeface="Wingdings" panose="05000000000000000000" pitchFamily="2" charset="2"/>
              <a:buChar char="q"/>
            </a:pPr>
            <a:r>
              <a:rPr lang="en-GB" sz="5100" dirty="0"/>
              <a:t>The majority of clients’ presenting issues revolve around change – change opposed, change imposed, change feared, change wanted …</a:t>
            </a:r>
            <a:endParaRPr lang="en-GB" dirty="0"/>
          </a:p>
          <a:p>
            <a:pPr marL="0" indent="0">
              <a:buNone/>
            </a:pPr>
            <a:endParaRPr lang="en-GB" dirty="0">
              <a:highlight>
                <a:srgbClr val="FF00FF"/>
              </a:highlight>
            </a:endParaRPr>
          </a:p>
        </p:txBody>
      </p:sp>
      <p:pic>
        <p:nvPicPr>
          <p:cNvPr id="16" name="Audio 15">
            <a:hlinkClick r:id="" action="ppaction://media"/>
            <a:extLst>
              <a:ext uri="{FF2B5EF4-FFF2-40B4-BE49-F238E27FC236}">
                <a16:creationId xmlns:a16="http://schemas.microsoft.com/office/drawing/2014/main" id="{19BD8AC5-20FE-48B0-BCBD-A6889881C1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55190246"/>
      </p:ext>
    </p:extLst>
  </p:cSld>
  <p:clrMapOvr>
    <a:masterClrMapping/>
  </p:clrMapOvr>
  <mc:AlternateContent xmlns:mc="http://schemas.openxmlformats.org/markup-compatibility/2006" xmlns:p14="http://schemas.microsoft.com/office/powerpoint/2010/main">
    <mc:Choice Requires="p14">
      <p:transition spd="slow" p14:dur="2000" advTm="73635"/>
    </mc:Choice>
    <mc:Fallback xmlns="">
      <p:transition spd="slow" advTm="73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41AE5-2350-4275-AE18-C4C95A58CF11}"/>
              </a:ext>
            </a:extLst>
          </p:cNvPr>
          <p:cNvSpPr>
            <a:spLocks noGrp="1"/>
          </p:cNvSpPr>
          <p:nvPr>
            <p:ph type="title"/>
          </p:nvPr>
        </p:nvSpPr>
        <p:spPr/>
        <p:txBody>
          <a:bodyPr/>
          <a:lstStyle/>
          <a:p>
            <a:r>
              <a:rPr lang="en-GB" dirty="0"/>
              <a:t>MANAGING TRANSITION</a:t>
            </a:r>
          </a:p>
        </p:txBody>
      </p:sp>
      <p:sp>
        <p:nvSpPr>
          <p:cNvPr id="3" name="Content Placeholder 2">
            <a:extLst>
              <a:ext uri="{FF2B5EF4-FFF2-40B4-BE49-F238E27FC236}">
                <a16:creationId xmlns:a16="http://schemas.microsoft.com/office/drawing/2014/main" id="{FE5D5E3A-5559-4232-8D74-A04410C84CB8}"/>
              </a:ext>
            </a:extLst>
          </p:cNvPr>
          <p:cNvSpPr>
            <a:spLocks noGrp="1"/>
          </p:cNvSpPr>
          <p:nvPr>
            <p:ph idx="1"/>
          </p:nvPr>
        </p:nvSpPr>
        <p:spPr>
          <a:xfrm>
            <a:off x="1238865" y="2052115"/>
            <a:ext cx="9331274" cy="4628903"/>
          </a:xfrm>
        </p:spPr>
        <p:txBody>
          <a:bodyPr>
            <a:normAutofit/>
          </a:bodyPr>
          <a:lstStyle/>
          <a:p>
            <a:pPr marL="0" lvl="0" indent="0">
              <a:buNone/>
              <a:tabLst>
                <a:tab pos="457200" algn="l"/>
              </a:tabLst>
            </a:pPr>
            <a:r>
              <a:rPr lang="en-GB" sz="2800" dirty="0">
                <a:ea typeface="Times New Roman" panose="02020603050405020304" pitchFamily="18" charset="0"/>
                <a:cs typeface="Times New Roman" panose="02020603050405020304" pitchFamily="18" charset="0"/>
              </a:rPr>
              <a:t>Bridges (2004) suggests that transitions are psychological and that individuals go through three different phases as they shift in a new or different direction. </a:t>
            </a:r>
          </a:p>
          <a:p>
            <a:endParaRPr lang="en-GB" dirty="0"/>
          </a:p>
        </p:txBody>
      </p:sp>
      <p:pic>
        <p:nvPicPr>
          <p:cNvPr id="5" name="Audio 4">
            <a:hlinkClick r:id="" action="ppaction://media"/>
            <a:extLst>
              <a:ext uri="{FF2B5EF4-FFF2-40B4-BE49-F238E27FC236}">
                <a16:creationId xmlns:a16="http://schemas.microsoft.com/office/drawing/2014/main" id="{45ECB1D9-6239-48C5-92B1-02556D4473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37630038"/>
      </p:ext>
    </p:extLst>
  </p:cSld>
  <p:clrMapOvr>
    <a:masterClrMapping/>
  </p:clrMapOvr>
  <mc:AlternateContent xmlns:mc="http://schemas.openxmlformats.org/markup-compatibility/2006" xmlns:p14="http://schemas.microsoft.com/office/powerpoint/2010/main">
    <mc:Choice Requires="p14">
      <p:transition spd="slow" p14:dur="2000" advTm="32019"/>
    </mc:Choice>
    <mc:Fallback xmlns="">
      <p:transition spd="slow" advTm="320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A close up of text on a white background&#10;&#10;Description automatically generated">
            <a:extLst>
              <a:ext uri="{FF2B5EF4-FFF2-40B4-BE49-F238E27FC236}">
                <a16:creationId xmlns:a16="http://schemas.microsoft.com/office/drawing/2014/main" id="{1E5D64CD-500F-49AB-8111-D31C3AE41311}"/>
              </a:ext>
            </a:extLst>
          </p:cNvPr>
          <p:cNvPicPr>
            <a:picLocks noChangeAspect="1"/>
          </p:cNvPicPr>
          <p:nvPr/>
        </p:nvPicPr>
        <p:blipFill rotWithShape="1">
          <a:blip r:embed="rId5"/>
          <a:srcRect t="11704" r="4" b="2435"/>
          <a:stretch/>
        </p:blipFill>
        <p:spPr>
          <a:xfrm>
            <a:off x="142504" y="0"/>
            <a:ext cx="12049495" cy="6857999"/>
          </a:xfrm>
          <a:prstGeom prst="rect">
            <a:avLst/>
          </a:prstGeom>
        </p:spPr>
      </p:pic>
      <p:pic>
        <p:nvPicPr>
          <p:cNvPr id="5" name="Audio 4">
            <a:hlinkClick r:id="" action="ppaction://media"/>
            <a:extLst>
              <a:ext uri="{FF2B5EF4-FFF2-40B4-BE49-F238E27FC236}">
                <a16:creationId xmlns:a16="http://schemas.microsoft.com/office/drawing/2014/main" id="{7329E79A-FC20-4767-86ED-EBE020850D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34440057"/>
      </p:ext>
    </p:extLst>
  </p:cSld>
  <p:clrMapOvr>
    <a:masterClrMapping/>
  </p:clrMapOvr>
  <mc:AlternateContent xmlns:mc="http://schemas.openxmlformats.org/markup-compatibility/2006" xmlns:p14="http://schemas.microsoft.com/office/powerpoint/2010/main">
    <mc:Choice Requires="p14">
      <p:transition spd="slow" p14:dur="2000" advTm="16194"/>
    </mc:Choice>
    <mc:Fallback xmlns="">
      <p:transition spd="slow" advTm="16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BAF0407B-48CB-4C05-B0D7-7A69A0D4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DC50C3D-0DA0-4914-B5B4-D1819CC69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8CF9E583-1A92-4144-B4FA-81D98317FA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55980737-1E33-40A8-819D-C20C41E4F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6ABBD51A-FA48-44B8-B184-A40D7F134F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510188A9-F0D9-4FE9-85DC-2179145278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32927575-BD84-44B6-BE49-E0C7EDD0E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73FDF09A-B960-49F4-BAEB-DA397BDCD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791BE6C0-4118-460B-90C2-160041247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D4216-65FB-4BFE-BC58-8B434529A403}"/>
              </a:ext>
            </a:extLst>
          </p:cNvPr>
          <p:cNvSpPr>
            <a:spLocks noGrp="1"/>
          </p:cNvSpPr>
          <p:nvPr>
            <p:ph type="title"/>
          </p:nvPr>
        </p:nvSpPr>
        <p:spPr>
          <a:xfrm>
            <a:off x="1969804" y="3428998"/>
            <a:ext cx="2668479" cy="2268559"/>
          </a:xfrm>
        </p:spPr>
        <p:txBody>
          <a:bodyPr vert="horz" lIns="91440" tIns="45720" rIns="91440" bIns="45720" rtlCol="0" anchor="t">
            <a:normAutofit/>
          </a:bodyPr>
          <a:lstStyle/>
          <a:p>
            <a:r>
              <a:rPr lang="en-US" sz="3200"/>
              <a:t>Phase One: Ending, Losing, Letting Go</a:t>
            </a:r>
          </a:p>
        </p:txBody>
      </p:sp>
      <p:pic>
        <p:nvPicPr>
          <p:cNvPr id="7" name="Graphic 6" descr="Network Diagram">
            <a:extLst>
              <a:ext uri="{FF2B5EF4-FFF2-40B4-BE49-F238E27FC236}">
                <a16:creationId xmlns:a16="http://schemas.microsoft.com/office/drawing/2014/main" id="{42711E25-2173-4C1E-9B6B-A629B494500B}"/>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444747" y="780672"/>
            <a:ext cx="5297322" cy="52973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6" name="Rectangle 35">
            <a:extLst>
              <a:ext uri="{FF2B5EF4-FFF2-40B4-BE49-F238E27FC236}">
                <a16:creationId xmlns:a16="http://schemas.microsoft.com/office/drawing/2014/main" id="{15B5C763-A6E8-4D31-B139-30D083B82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Audio 8">
            <a:hlinkClick r:id="" action="ppaction://media"/>
            <a:extLst>
              <a:ext uri="{FF2B5EF4-FFF2-40B4-BE49-F238E27FC236}">
                <a16:creationId xmlns:a16="http://schemas.microsoft.com/office/drawing/2014/main" id="{23D8095A-D9C8-4CF5-9349-5FD7406394B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70573656"/>
      </p:ext>
    </p:extLst>
  </p:cSld>
  <p:clrMapOvr>
    <a:masterClrMapping/>
  </p:clrMapOvr>
  <mc:AlternateContent xmlns:mc="http://schemas.openxmlformats.org/markup-compatibility/2006" xmlns:p14="http://schemas.microsoft.com/office/powerpoint/2010/main">
    <mc:Choice Requires="p14">
      <p:transition spd="slow" p14:dur="2000" advTm="29933"/>
    </mc:Choice>
    <mc:Fallback xmlns="">
      <p:transition spd="slow" advTm="29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0E1FDE7-FF27-4EA8-BDD8-6E14E65042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265E3C3D-BC5C-4C1B-8183-E1793AF43B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5" name="Picture 34">
            <a:extLst>
              <a:ext uri="{FF2B5EF4-FFF2-40B4-BE49-F238E27FC236}">
                <a16:creationId xmlns:a16="http://schemas.microsoft.com/office/drawing/2014/main" id="{079F0E45-4770-4B45-B3C2-C393CA45A9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7" name="Rectangle 36">
            <a:extLst>
              <a:ext uri="{FF2B5EF4-FFF2-40B4-BE49-F238E27FC236}">
                <a16:creationId xmlns:a16="http://schemas.microsoft.com/office/drawing/2014/main" id="{0A3D6952-FC72-4FDF-BE5A-9C8849DAB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E87763AB-1437-444E-AB30-0CC227948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E9CB6E92-5053-4509-B7C9-B647A786A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18AE49-BD26-4F4D-9FEF-4F5B56158816}"/>
              </a:ext>
            </a:extLst>
          </p:cNvPr>
          <p:cNvSpPr>
            <a:spLocks noGrp="1"/>
          </p:cNvSpPr>
          <p:nvPr>
            <p:ph type="title"/>
          </p:nvPr>
        </p:nvSpPr>
        <p:spPr>
          <a:xfrm>
            <a:off x="6404351" y="808056"/>
            <a:ext cx="4168377" cy="1077229"/>
          </a:xfrm>
        </p:spPr>
        <p:txBody>
          <a:bodyPr>
            <a:normAutofit/>
          </a:bodyPr>
          <a:lstStyle/>
          <a:p>
            <a:pPr algn="l"/>
            <a:r>
              <a:rPr lang="en-GB"/>
              <a:t>Phase two: The Neutral Zone</a:t>
            </a:r>
          </a:p>
        </p:txBody>
      </p:sp>
      <p:pic>
        <p:nvPicPr>
          <p:cNvPr id="7" name="Graphic 6" descr="Neutral Face with No Fill">
            <a:extLst>
              <a:ext uri="{FF2B5EF4-FFF2-40B4-BE49-F238E27FC236}">
                <a16:creationId xmlns:a16="http://schemas.microsoft.com/office/drawing/2014/main" id="{0E7F9BD5-510E-4DD7-B0FD-810A50F8DF7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659297" y="1538808"/>
            <a:ext cx="3781046" cy="3781046"/>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 name="Content Placeholder 2">
            <a:extLst>
              <a:ext uri="{FF2B5EF4-FFF2-40B4-BE49-F238E27FC236}">
                <a16:creationId xmlns:a16="http://schemas.microsoft.com/office/drawing/2014/main" id="{A145B4A0-A9C1-4386-8A58-C659E8FDFE36}"/>
              </a:ext>
            </a:extLst>
          </p:cNvPr>
          <p:cNvSpPr>
            <a:spLocks noGrp="1"/>
          </p:cNvSpPr>
          <p:nvPr>
            <p:ph idx="1"/>
          </p:nvPr>
        </p:nvSpPr>
        <p:spPr>
          <a:xfrm>
            <a:off x="6404351" y="2052116"/>
            <a:ext cx="4168378" cy="3997828"/>
          </a:xfrm>
        </p:spPr>
        <p:txBody>
          <a:bodyPr vert="horz" lIns="91440" tIns="45720" rIns="91440" bIns="45720" rtlCol="0">
            <a:normAutofit/>
          </a:bodyPr>
          <a:lstStyle/>
          <a:p>
            <a:pPr marL="0" indent="0">
              <a:buNone/>
            </a:pPr>
            <a:r>
              <a:rPr lang="en-GB" sz="1800">
                <a:ea typeface="+mj-lt"/>
                <a:cs typeface="+mj-lt"/>
              </a:rPr>
              <a:t> </a:t>
            </a:r>
            <a:endParaRPr lang="en-GB" sz="1800"/>
          </a:p>
          <a:p>
            <a:endParaRPr lang="en-GB" sz="1800"/>
          </a:p>
        </p:txBody>
      </p:sp>
      <p:sp>
        <p:nvSpPr>
          <p:cNvPr id="43" name="Rectangle 42">
            <a:extLst>
              <a:ext uri="{FF2B5EF4-FFF2-40B4-BE49-F238E27FC236}">
                <a16:creationId xmlns:a16="http://schemas.microsoft.com/office/drawing/2014/main" id="{040D67C5-81E4-4B8E-A656-B797B53F72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a:extLst>
              <a:ext uri="{FF2B5EF4-FFF2-40B4-BE49-F238E27FC236}">
                <a16:creationId xmlns:a16="http://schemas.microsoft.com/office/drawing/2014/main" id="{656AEFE1-B5E5-4279-AF75-07805C5E941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11220798"/>
      </p:ext>
    </p:extLst>
  </p:cSld>
  <p:clrMapOvr>
    <a:masterClrMapping/>
  </p:clrMapOvr>
  <mc:AlternateContent xmlns:mc="http://schemas.openxmlformats.org/markup-compatibility/2006" xmlns:p14="http://schemas.microsoft.com/office/powerpoint/2010/main">
    <mc:Choice Requires="p14">
      <p:transition spd="slow" p14:dur="2000" advTm="54227"/>
    </mc:Choice>
    <mc:Fallback xmlns="">
      <p:transition spd="slow" advTm="54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2" name="Picture 11">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4" name="Rectangle 13">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BAF0407B-48CB-4C05-B0D7-7A69A0D4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a:extLst>
              <a:ext uri="{FF2B5EF4-FFF2-40B4-BE49-F238E27FC236}">
                <a16:creationId xmlns:a16="http://schemas.microsoft.com/office/drawing/2014/main" id="{ADC50C3D-0DA0-4914-B5B4-D1819CC69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TextBox 21">
            <a:extLst>
              <a:ext uri="{FF2B5EF4-FFF2-40B4-BE49-F238E27FC236}">
                <a16:creationId xmlns:a16="http://schemas.microsoft.com/office/drawing/2014/main" id="{8CF9E583-1A92-4144-B4FA-81D98317FA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4" name="Rectangle 23">
            <a:extLst>
              <a:ext uri="{FF2B5EF4-FFF2-40B4-BE49-F238E27FC236}">
                <a16:creationId xmlns:a16="http://schemas.microsoft.com/office/drawing/2014/main" id="{034E919F-0039-45A9-8A1B-B05CD878F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a:extLst>
              <a:ext uri="{FF2B5EF4-FFF2-40B4-BE49-F238E27FC236}">
                <a16:creationId xmlns:a16="http://schemas.microsoft.com/office/drawing/2014/main" id="{EC9C5A0E-1D2A-4F4B-8123-B963AD56DC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8" name="Picture 27">
            <a:extLst>
              <a:ext uri="{FF2B5EF4-FFF2-40B4-BE49-F238E27FC236}">
                <a16:creationId xmlns:a16="http://schemas.microsoft.com/office/drawing/2014/main" id="{9C3A7CDD-5E6D-48B6-9D66-F8AFFB7D27A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29">
            <a:extLst>
              <a:ext uri="{FF2B5EF4-FFF2-40B4-BE49-F238E27FC236}">
                <a16:creationId xmlns:a16="http://schemas.microsoft.com/office/drawing/2014/main" id="{A5AA4037-397A-4467-A120-C510DDD42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8E7B4B2-19E8-410A-A89F-7A2E0485D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06D98D2-ED53-4A46-95A8-7A0D05291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442832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857885-2B71-42AF-9710-6BA4CA38F484}"/>
              </a:ext>
            </a:extLst>
          </p:cNvPr>
          <p:cNvSpPr>
            <a:spLocks noGrp="1"/>
          </p:cNvSpPr>
          <p:nvPr>
            <p:ph type="title"/>
          </p:nvPr>
        </p:nvSpPr>
        <p:spPr>
          <a:xfrm>
            <a:off x="1969804" y="3428998"/>
            <a:ext cx="2658856" cy="2268559"/>
          </a:xfrm>
        </p:spPr>
        <p:txBody>
          <a:bodyPr vert="horz" lIns="91440" tIns="45720" rIns="91440" bIns="45720" rtlCol="0" anchor="t">
            <a:normAutofit/>
          </a:bodyPr>
          <a:lstStyle/>
          <a:p>
            <a:r>
              <a:rPr lang="en-US" sz="3200"/>
              <a:t>Phase three: The new beginning</a:t>
            </a:r>
          </a:p>
        </p:txBody>
      </p:sp>
      <p:sp>
        <p:nvSpPr>
          <p:cNvPr id="36" name="Rectangle 35">
            <a:extLst>
              <a:ext uri="{FF2B5EF4-FFF2-40B4-BE49-F238E27FC236}">
                <a16:creationId xmlns:a16="http://schemas.microsoft.com/office/drawing/2014/main" id="{698BC5BE-3558-4B92-867F-8CD65C7BE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3113" y="0"/>
            <a:ext cx="594852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Workflow">
            <a:extLst>
              <a:ext uri="{FF2B5EF4-FFF2-40B4-BE49-F238E27FC236}">
                <a16:creationId xmlns:a16="http://schemas.microsoft.com/office/drawing/2014/main" id="{AB11AB43-5FE9-49CD-A7ED-00D5D6FB7FF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769658" y="786895"/>
            <a:ext cx="5284209" cy="5284209"/>
          </a:xfrm>
          <a:prstGeom prst="rect">
            <a:avLst/>
          </a:prstGeom>
          <a:ln w="12700">
            <a:noFill/>
          </a:ln>
        </p:spPr>
      </p:pic>
      <p:sp>
        <p:nvSpPr>
          <p:cNvPr id="38" name="Rectangle 37">
            <a:extLst>
              <a:ext uri="{FF2B5EF4-FFF2-40B4-BE49-F238E27FC236}">
                <a16:creationId xmlns:a16="http://schemas.microsoft.com/office/drawing/2014/main" id="{F8C4208F-A711-4F9F-B74B-CA7E99A5B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7920" y="236475"/>
            <a:ext cx="5439984" cy="6385049"/>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A542E5A-150E-4078-B605-939EE9F3F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Audio 5">
            <a:hlinkClick r:id="" action="ppaction://media"/>
            <a:extLst>
              <a:ext uri="{FF2B5EF4-FFF2-40B4-BE49-F238E27FC236}">
                <a16:creationId xmlns:a16="http://schemas.microsoft.com/office/drawing/2014/main" id="{4117141F-838C-4A00-8147-9B425935410C}"/>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62621113"/>
      </p:ext>
    </p:extLst>
  </p:cSld>
  <p:clrMapOvr>
    <a:masterClrMapping/>
  </p:clrMapOvr>
  <mc:AlternateContent xmlns:mc="http://schemas.openxmlformats.org/markup-compatibility/2006" xmlns:p14="http://schemas.microsoft.com/office/powerpoint/2010/main">
    <mc:Choice Requires="p14">
      <p:transition spd="slow" p14:dur="2000" advTm="38961"/>
    </mc:Choice>
    <mc:Fallback xmlns="">
      <p:transition spd="slow" advTm="389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7CE83-602F-4F58-847D-35634DB46D66}"/>
              </a:ext>
            </a:extLst>
          </p:cNvPr>
          <p:cNvSpPr>
            <a:spLocks noGrp="1"/>
          </p:cNvSpPr>
          <p:nvPr>
            <p:ph type="title"/>
          </p:nvPr>
        </p:nvSpPr>
        <p:spPr>
          <a:xfrm>
            <a:off x="2611808" y="808056"/>
            <a:ext cx="7958331" cy="1365128"/>
          </a:xfrm>
        </p:spPr>
        <p:txBody>
          <a:bodyPr>
            <a:normAutofit fontScale="90000"/>
          </a:bodyPr>
          <a:lstStyle/>
          <a:p>
            <a:r>
              <a:rPr lang="en-GB" b="1" dirty="0"/>
              <a:t>ACTIVITY THREE</a:t>
            </a:r>
            <a:r>
              <a:rPr lang="en-GB" dirty="0"/>
              <a:t>: Begin to engage in critical reflection when introduced to a new model or theory …</a:t>
            </a:r>
            <a:br>
              <a:rPr lang="en-GB" dirty="0"/>
            </a:br>
            <a:r>
              <a:rPr lang="en-GB" dirty="0"/>
              <a:t> </a:t>
            </a:r>
          </a:p>
        </p:txBody>
      </p:sp>
      <p:sp>
        <p:nvSpPr>
          <p:cNvPr id="3" name="Content Placeholder 2">
            <a:extLst>
              <a:ext uri="{FF2B5EF4-FFF2-40B4-BE49-F238E27FC236}">
                <a16:creationId xmlns:a16="http://schemas.microsoft.com/office/drawing/2014/main" id="{B6B1919A-FC15-4703-967F-647154A278ED}"/>
              </a:ext>
            </a:extLst>
          </p:cNvPr>
          <p:cNvSpPr>
            <a:spLocks noGrp="1"/>
          </p:cNvSpPr>
          <p:nvPr>
            <p:ph idx="1"/>
          </p:nvPr>
        </p:nvSpPr>
        <p:spPr>
          <a:xfrm>
            <a:off x="1621861" y="2052116"/>
            <a:ext cx="8948278" cy="3997828"/>
          </a:xfrm>
        </p:spPr>
        <p:txBody>
          <a:bodyPr>
            <a:normAutofit fontScale="62500" lnSpcReduction="20000"/>
          </a:bodyPr>
          <a:lstStyle/>
          <a:p>
            <a:pPr marL="342900" indent="-342900"/>
            <a:endParaRPr lang="en-GB" dirty="0"/>
          </a:p>
          <a:p>
            <a:pPr marL="342900" indent="-342900"/>
            <a:r>
              <a:rPr lang="en-GB" sz="2800" dirty="0">
                <a:latin typeface="Abadi" panose="020B0604020104020204" pitchFamily="34" charset="0"/>
              </a:rPr>
              <a:t>Does this theory make sense to you?</a:t>
            </a:r>
            <a:endParaRPr lang="en-US" sz="2800" dirty="0">
              <a:latin typeface="Abadi" panose="020B0604020104020204" pitchFamily="34" charset="0"/>
            </a:endParaRPr>
          </a:p>
          <a:p>
            <a:r>
              <a:rPr lang="en-GB" sz="2800" dirty="0">
                <a:latin typeface="Abadi" panose="020B0604020104020204" pitchFamily="34" charset="0"/>
              </a:rPr>
              <a:t>Can you relate these concepts to your feelings/thoughts about finishing your degree?</a:t>
            </a:r>
          </a:p>
          <a:p>
            <a:r>
              <a:rPr lang="en-GB" sz="2800" dirty="0">
                <a:latin typeface="Abadi" panose="020B0604020104020204" pitchFamily="34" charset="0"/>
              </a:rPr>
              <a:t>What do you think is good about this model?</a:t>
            </a:r>
          </a:p>
          <a:p>
            <a:r>
              <a:rPr lang="en-GB" sz="2800" dirty="0">
                <a:latin typeface="Abadi" panose="020B0604020104020204" pitchFamily="34" charset="0"/>
              </a:rPr>
              <a:t>What did you not like about this model?</a:t>
            </a:r>
          </a:p>
          <a:p>
            <a:r>
              <a:rPr lang="en-GB" sz="2800" b="0" i="0" dirty="0">
                <a:effectLst/>
                <a:latin typeface="Abadi" panose="020B0604020104020204" pitchFamily="34" charset="0"/>
              </a:rPr>
              <a:t>Consider how you </a:t>
            </a:r>
            <a:r>
              <a:rPr lang="en-GB" sz="2800" dirty="0">
                <a:latin typeface="Abadi" panose="020B0604020104020204" pitchFamily="34" charset="0"/>
              </a:rPr>
              <a:t>might relate this learning to your client work</a:t>
            </a:r>
            <a:endParaRPr lang="en-GB" sz="2800" b="0" i="0" dirty="0">
              <a:effectLst/>
              <a:latin typeface="Abadi" panose="020B0604020104020204" pitchFamily="34" charset="0"/>
            </a:endParaRPr>
          </a:p>
          <a:p>
            <a:pPr marL="0" indent="0">
              <a:buNone/>
            </a:pPr>
            <a:endParaRPr lang="en-GB" dirty="0"/>
          </a:p>
          <a:p>
            <a:pPr marL="0" indent="0">
              <a:buNone/>
            </a:pPr>
            <a:r>
              <a:rPr lang="en-GB" dirty="0"/>
              <a:t>[This activity should take you approximately ten minutes]</a:t>
            </a:r>
          </a:p>
          <a:p>
            <a:endParaRPr lang="en-GB" dirty="0"/>
          </a:p>
        </p:txBody>
      </p:sp>
      <p:pic>
        <p:nvPicPr>
          <p:cNvPr id="9" name="Audio 8">
            <a:hlinkClick r:id="" action="ppaction://media"/>
            <a:extLst>
              <a:ext uri="{FF2B5EF4-FFF2-40B4-BE49-F238E27FC236}">
                <a16:creationId xmlns:a16="http://schemas.microsoft.com/office/drawing/2014/main" id="{742E39ED-81A9-47E7-9ED1-FDFD22E6E1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3841502"/>
      </p:ext>
    </p:extLst>
  </p:cSld>
  <p:clrMapOvr>
    <a:masterClrMapping/>
  </p:clrMapOvr>
  <mc:AlternateContent xmlns:mc="http://schemas.openxmlformats.org/markup-compatibility/2006" xmlns:p14="http://schemas.microsoft.com/office/powerpoint/2010/main">
    <mc:Choice Requires="p14">
      <p:transition spd="slow" p14:dur="2000" advTm="90300"/>
    </mc:Choice>
    <mc:Fallback xmlns="">
      <p:transition spd="slow" advTm="90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43903-E6CF-47A3-91FC-3FEEF7D1A009}"/>
              </a:ext>
            </a:extLst>
          </p:cNvPr>
          <p:cNvSpPr>
            <a:spLocks noGrp="1"/>
          </p:cNvSpPr>
          <p:nvPr>
            <p:ph type="title"/>
          </p:nvPr>
        </p:nvSpPr>
        <p:spPr/>
        <p:txBody>
          <a:bodyPr/>
          <a:lstStyle/>
          <a:p>
            <a:r>
              <a:rPr lang="en-GB" dirty="0"/>
              <a:t>Top up!!!</a:t>
            </a:r>
          </a:p>
        </p:txBody>
      </p:sp>
      <p:sp>
        <p:nvSpPr>
          <p:cNvPr id="3" name="Content Placeholder 2">
            <a:extLst>
              <a:ext uri="{FF2B5EF4-FFF2-40B4-BE49-F238E27FC236}">
                <a16:creationId xmlns:a16="http://schemas.microsoft.com/office/drawing/2014/main" id="{8ACB059F-5AA6-49E4-BA1D-068EFE6CD7E9}"/>
              </a:ext>
            </a:extLst>
          </p:cNvPr>
          <p:cNvSpPr>
            <a:spLocks noGrp="1"/>
          </p:cNvSpPr>
          <p:nvPr>
            <p:ph idx="1"/>
          </p:nvPr>
        </p:nvSpPr>
        <p:spPr/>
        <p:txBody>
          <a:bodyPr>
            <a:normAutofit lnSpcReduction="10000"/>
          </a:bodyPr>
          <a:lstStyle/>
          <a:p>
            <a:r>
              <a:rPr lang="en-GB" sz="3600" dirty="0">
                <a:ea typeface="+mj-lt"/>
                <a:cs typeface="+mj-lt"/>
              </a:rPr>
              <a:t>If you wish to </a:t>
            </a:r>
            <a:r>
              <a:rPr lang="en-GB" sz="4800" b="1" dirty="0">
                <a:ea typeface="+mj-lt"/>
                <a:cs typeface="+mj-lt"/>
              </a:rPr>
              <a:t>top up </a:t>
            </a:r>
            <a:r>
              <a:rPr lang="en-GB" sz="3600" dirty="0">
                <a:ea typeface="+mj-lt"/>
                <a:cs typeface="+mj-lt"/>
              </a:rPr>
              <a:t>your learning, you can understand more about this by reading: Bridges, W. Managing Transitions: Making the Most of Change (p. 28). John Murray Press</a:t>
            </a:r>
            <a:endParaRPr lang="en-GB" sz="3600" dirty="0"/>
          </a:p>
        </p:txBody>
      </p:sp>
      <p:pic>
        <p:nvPicPr>
          <p:cNvPr id="6" name="Audio 5">
            <a:hlinkClick r:id="" action="ppaction://media"/>
            <a:extLst>
              <a:ext uri="{FF2B5EF4-FFF2-40B4-BE49-F238E27FC236}">
                <a16:creationId xmlns:a16="http://schemas.microsoft.com/office/drawing/2014/main" id="{A757A06A-D403-464B-9362-22C00D7352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39562429"/>
      </p:ext>
    </p:extLst>
  </p:cSld>
  <p:clrMapOvr>
    <a:masterClrMapping/>
  </p:clrMapOvr>
  <mc:AlternateContent xmlns:mc="http://schemas.openxmlformats.org/markup-compatibility/2006" xmlns:p14="http://schemas.microsoft.com/office/powerpoint/2010/main">
    <mc:Choice Requires="p14">
      <p:transition spd="slow" p14:dur="2000" advTm="6352"/>
    </mc:Choice>
    <mc:Fallback xmlns="">
      <p:transition spd="slow" advTm="6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72752-1C3B-48DD-8F88-8AD1C7C2179D}"/>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677A587E-B56D-4820-B912-A4F122B4AA2C}"/>
              </a:ext>
            </a:extLst>
          </p:cNvPr>
          <p:cNvSpPr>
            <a:spLocks noGrp="1"/>
          </p:cNvSpPr>
          <p:nvPr>
            <p:ph idx="1"/>
          </p:nvPr>
        </p:nvSpPr>
        <p:spPr/>
        <p:txBody>
          <a:bodyPr>
            <a:normAutofit/>
          </a:bodyPr>
          <a:lstStyle/>
          <a:p>
            <a:r>
              <a:rPr lang="en-GB" sz="2800" dirty="0"/>
              <a:t>Following on with the theme of ‘transitions’ let’s consider another theory …</a:t>
            </a:r>
          </a:p>
        </p:txBody>
      </p:sp>
      <p:pic>
        <p:nvPicPr>
          <p:cNvPr id="9" name="Audio 8">
            <a:hlinkClick r:id="" action="ppaction://media"/>
            <a:extLst>
              <a:ext uri="{FF2B5EF4-FFF2-40B4-BE49-F238E27FC236}">
                <a16:creationId xmlns:a16="http://schemas.microsoft.com/office/drawing/2014/main" id="{A26D4F5D-1100-4F40-BB3D-142FE0CD71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3225510"/>
      </p:ext>
    </p:extLst>
  </p:cSld>
  <p:clrMapOvr>
    <a:masterClrMapping/>
  </p:clrMapOvr>
  <mc:AlternateContent xmlns:mc="http://schemas.openxmlformats.org/markup-compatibility/2006" xmlns:p14="http://schemas.microsoft.com/office/powerpoint/2010/main">
    <mc:Choice Requires="p14">
      <p:transition spd="slow" p14:dur="2000" advTm="10853"/>
    </mc:Choice>
    <mc:Fallback xmlns="">
      <p:transition spd="slow" advTm="10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D376-182C-49E7-8D12-3864A0F4EA49}"/>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69F4573D-AC11-4CD4-9E25-4A971379C202}"/>
              </a:ext>
            </a:extLst>
          </p:cNvPr>
          <p:cNvSpPr>
            <a:spLocks noGrp="1"/>
          </p:cNvSpPr>
          <p:nvPr>
            <p:ph idx="1"/>
          </p:nvPr>
        </p:nvSpPr>
        <p:spPr/>
        <p:txBody>
          <a:bodyPr>
            <a:normAutofit/>
          </a:bodyPr>
          <a:lstStyle/>
          <a:p>
            <a:r>
              <a:rPr lang="en-GB" sz="2400" dirty="0"/>
              <a:t>You will be familiar from previous work you’ve undertaken with the work of eminent psychoanalysts and one of these, Erik Erikson, is known for his theory on the psychological development of human beings. </a:t>
            </a:r>
          </a:p>
          <a:p>
            <a:r>
              <a:rPr lang="en-GB" sz="2400" dirty="0"/>
              <a:t>He is also often credited for coining the phrase ‘identity crisis’. </a:t>
            </a:r>
          </a:p>
        </p:txBody>
      </p:sp>
      <p:pic>
        <p:nvPicPr>
          <p:cNvPr id="35" name="Audio 34">
            <a:hlinkClick r:id="" action="ppaction://media"/>
            <a:extLst>
              <a:ext uri="{FF2B5EF4-FFF2-40B4-BE49-F238E27FC236}">
                <a16:creationId xmlns:a16="http://schemas.microsoft.com/office/drawing/2014/main" id="{F9F56CEC-D430-46E2-AA2E-56FE604B01E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46750103"/>
      </p:ext>
    </p:extLst>
  </p:cSld>
  <p:clrMapOvr>
    <a:masterClrMapping/>
  </p:clrMapOvr>
  <mc:AlternateContent xmlns:mc="http://schemas.openxmlformats.org/markup-compatibility/2006" xmlns:p14="http://schemas.microsoft.com/office/powerpoint/2010/main">
    <mc:Choice Requires="p14">
      <p:transition spd="slow" p14:dur="2000" advTm="61100"/>
    </mc:Choice>
    <mc:Fallback xmlns="">
      <p:transition spd="slow" advTm="61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704-3B6E-46A7-A3BB-74081CC35880}"/>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A7EC808D-D0D4-46BE-B029-FD7FF31C4196}"/>
              </a:ext>
            </a:extLst>
          </p:cNvPr>
          <p:cNvSpPr>
            <a:spLocks noGrp="1"/>
          </p:cNvSpPr>
          <p:nvPr>
            <p:ph idx="1"/>
          </p:nvPr>
        </p:nvSpPr>
        <p:spPr>
          <a:xfrm>
            <a:off x="1456267" y="2052116"/>
            <a:ext cx="9113872" cy="3997828"/>
          </a:xfrm>
        </p:spPr>
        <p:txBody>
          <a:bodyPr>
            <a:noAutofit/>
          </a:bodyPr>
          <a:lstStyle/>
          <a:p>
            <a:r>
              <a:rPr lang="en-GB" sz="3600" dirty="0"/>
              <a:t>According to Erikson’s theory, successful completion of each stage results in a healthy personality and the acquisition of basic virtues - characteristic strengths which the ego can use to resolve subsequent crises.</a:t>
            </a:r>
          </a:p>
          <a:p>
            <a:pPr marL="0" indent="0">
              <a:buNone/>
            </a:pPr>
            <a:r>
              <a:rPr lang="en-GB" sz="2400" dirty="0"/>
              <a:t> </a:t>
            </a:r>
          </a:p>
        </p:txBody>
      </p:sp>
      <p:pic>
        <p:nvPicPr>
          <p:cNvPr id="9" name="Audio 8">
            <a:hlinkClick r:id="" action="ppaction://media"/>
            <a:extLst>
              <a:ext uri="{FF2B5EF4-FFF2-40B4-BE49-F238E27FC236}">
                <a16:creationId xmlns:a16="http://schemas.microsoft.com/office/drawing/2014/main" id="{B043BED6-44D5-41D6-99F1-B80B54C139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74910751"/>
      </p:ext>
    </p:extLst>
  </p:cSld>
  <p:clrMapOvr>
    <a:masterClrMapping/>
  </p:clrMapOvr>
  <mc:AlternateContent xmlns:mc="http://schemas.openxmlformats.org/markup-compatibility/2006" xmlns:p14="http://schemas.microsoft.com/office/powerpoint/2010/main">
    <mc:Choice Requires="p14">
      <p:transition spd="slow" p14:dur="2000" advTm="46936"/>
    </mc:Choice>
    <mc:Fallback xmlns="">
      <p:transition spd="slow" advTm="46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5"/>
          <a:stretch/>
        </a:blip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2FAE321-9B10-4DCE-A1D0-E85B7537AB71}"/>
              </a:ext>
            </a:extLst>
          </p:cNvPr>
          <p:cNvGraphicFramePr>
            <a:graphicFrameLocks noGrp="1"/>
          </p:cNvGraphicFramePr>
          <p:nvPr>
            <p:ph idx="4294967295"/>
            <p:extLst>
              <p:ext uri="{D42A27DB-BD31-4B8C-83A1-F6EECF244321}">
                <p14:modId xmlns:p14="http://schemas.microsoft.com/office/powerpoint/2010/main" val="3291546339"/>
              </p:ext>
            </p:extLst>
          </p:nvPr>
        </p:nvGraphicFramePr>
        <p:xfrm>
          <a:off x="973777" y="0"/>
          <a:ext cx="10379033" cy="6857995"/>
        </p:xfrm>
        <a:graphic>
          <a:graphicData uri="http://schemas.openxmlformats.org/drawingml/2006/table">
            <a:tbl>
              <a:tblPr firstRow="1" bandRow="1">
                <a:noFill/>
              </a:tblPr>
              <a:tblGrid>
                <a:gridCol w="1401770">
                  <a:extLst>
                    <a:ext uri="{9D8B030D-6E8A-4147-A177-3AD203B41FA5}">
                      <a16:colId xmlns:a16="http://schemas.microsoft.com/office/drawing/2014/main" val="2335006269"/>
                    </a:ext>
                  </a:extLst>
                </a:gridCol>
                <a:gridCol w="4904989">
                  <a:extLst>
                    <a:ext uri="{9D8B030D-6E8A-4147-A177-3AD203B41FA5}">
                      <a16:colId xmlns:a16="http://schemas.microsoft.com/office/drawing/2014/main" val="3058304383"/>
                    </a:ext>
                  </a:extLst>
                </a:gridCol>
                <a:gridCol w="2507142">
                  <a:extLst>
                    <a:ext uri="{9D8B030D-6E8A-4147-A177-3AD203B41FA5}">
                      <a16:colId xmlns:a16="http://schemas.microsoft.com/office/drawing/2014/main" val="2266492411"/>
                    </a:ext>
                  </a:extLst>
                </a:gridCol>
                <a:gridCol w="1565132">
                  <a:extLst>
                    <a:ext uri="{9D8B030D-6E8A-4147-A177-3AD203B41FA5}">
                      <a16:colId xmlns:a16="http://schemas.microsoft.com/office/drawing/2014/main" val="2733503231"/>
                    </a:ext>
                  </a:extLst>
                </a:gridCol>
              </a:tblGrid>
              <a:tr h="744491">
                <a:tc>
                  <a:txBody>
                    <a:bodyPr/>
                    <a:lstStyle/>
                    <a:p>
                      <a:pPr algn="l" fontAlgn="b"/>
                      <a:r>
                        <a:rPr lang="en-GB" sz="2000" b="1" cap="all" spc="60">
                          <a:solidFill>
                            <a:schemeClr val="tx1"/>
                          </a:solidFill>
                          <a:effectLst/>
                        </a:rPr>
                        <a:t>Stage</a:t>
                      </a:r>
                    </a:p>
                  </a:txBody>
                  <a:tcPr marL="68911" marR="68911" marT="153221" marB="153221" anchor="b">
                    <a:lnL w="12700" cmpd="sng">
                      <a:noFill/>
                    </a:lnL>
                    <a:lnR w="12700" cmpd="sng">
                      <a:noFill/>
                    </a:lnR>
                    <a:lnT w="12700" cmpd="sng">
                      <a:noFill/>
                    </a:lnT>
                    <a:lnB w="38100" cmpd="sng">
                      <a:noFill/>
                    </a:lnB>
                    <a:noFill/>
                  </a:tcPr>
                </a:tc>
                <a:tc>
                  <a:txBody>
                    <a:bodyPr/>
                    <a:lstStyle/>
                    <a:p>
                      <a:pPr algn="l" fontAlgn="b"/>
                      <a:r>
                        <a:rPr lang="en-GB" sz="2000" b="1" cap="all" spc="60">
                          <a:solidFill>
                            <a:schemeClr val="tx1"/>
                          </a:solidFill>
                          <a:effectLst/>
                        </a:rPr>
                        <a:t>Psychosocial Crisis</a:t>
                      </a:r>
                    </a:p>
                  </a:txBody>
                  <a:tcPr marL="68911" marR="68911" marT="153221" marB="153221" anchor="b">
                    <a:lnL w="12700" cmpd="sng">
                      <a:noFill/>
                    </a:lnL>
                    <a:lnR w="12700" cmpd="sng">
                      <a:noFill/>
                    </a:lnR>
                    <a:lnT w="12700" cmpd="sng">
                      <a:noFill/>
                    </a:lnT>
                    <a:lnB w="38100" cmpd="sng">
                      <a:noFill/>
                    </a:lnB>
                    <a:noFill/>
                  </a:tcPr>
                </a:tc>
                <a:tc>
                  <a:txBody>
                    <a:bodyPr/>
                    <a:lstStyle/>
                    <a:p>
                      <a:pPr algn="l" fontAlgn="b"/>
                      <a:r>
                        <a:rPr lang="en-GB" sz="2000" b="1" cap="all" spc="60">
                          <a:solidFill>
                            <a:schemeClr val="tx1"/>
                          </a:solidFill>
                          <a:effectLst/>
                        </a:rPr>
                        <a:t>Basic Virtue</a:t>
                      </a:r>
                    </a:p>
                  </a:txBody>
                  <a:tcPr marL="68911" marR="68911" marT="153221" marB="153221" anchor="b">
                    <a:lnL w="12700" cmpd="sng">
                      <a:noFill/>
                    </a:lnL>
                    <a:lnR w="12700" cmpd="sng">
                      <a:noFill/>
                    </a:lnR>
                    <a:lnT w="12700" cmpd="sng">
                      <a:noFill/>
                    </a:lnT>
                    <a:lnB w="38100" cmpd="sng">
                      <a:noFill/>
                    </a:lnB>
                    <a:noFill/>
                  </a:tcPr>
                </a:tc>
                <a:tc>
                  <a:txBody>
                    <a:bodyPr/>
                    <a:lstStyle/>
                    <a:p>
                      <a:pPr algn="l" fontAlgn="b"/>
                      <a:r>
                        <a:rPr lang="en-GB" sz="2000" b="1" cap="all" spc="60">
                          <a:solidFill>
                            <a:schemeClr val="tx1"/>
                          </a:solidFill>
                          <a:effectLst/>
                        </a:rPr>
                        <a:t>Age</a:t>
                      </a:r>
                    </a:p>
                  </a:txBody>
                  <a:tcPr marL="68911" marR="68911" marT="153221" marB="153221" anchor="b">
                    <a:lnL w="12700" cmpd="sng">
                      <a:noFill/>
                    </a:lnL>
                    <a:lnR w="12700" cmpd="sng">
                      <a:noFill/>
                    </a:lnR>
                    <a:lnT w="12700" cmpd="sng">
                      <a:noFill/>
                    </a:lnT>
                    <a:lnB w="38100" cmpd="sng">
                      <a:noFill/>
                    </a:lnB>
                    <a:noFill/>
                  </a:tcPr>
                </a:tc>
                <a:extLst>
                  <a:ext uri="{0D108BD9-81ED-4DB2-BD59-A6C34878D82A}">
                    <a16:rowId xmlns:a16="http://schemas.microsoft.com/office/drawing/2014/main" val="1369740004"/>
                  </a:ext>
                </a:extLst>
              </a:tr>
              <a:tr h="764188">
                <a:tc>
                  <a:txBody>
                    <a:bodyPr/>
                    <a:lstStyle/>
                    <a:p>
                      <a:pPr fontAlgn="t"/>
                      <a:r>
                        <a:rPr lang="en-GB" sz="2700" cap="none" spc="0">
                          <a:solidFill>
                            <a:schemeClr val="tx1"/>
                          </a:solidFill>
                          <a:effectLst/>
                        </a:rPr>
                        <a:t>1.</a:t>
                      </a:r>
                    </a:p>
                  </a:txBody>
                  <a:tcPr marL="68911" marR="68911" marT="68911" marB="153221">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fontAlgn="t"/>
                      <a:r>
                        <a:rPr lang="en-GB" sz="2700" cap="none" spc="0">
                          <a:solidFill>
                            <a:schemeClr val="tx1"/>
                          </a:solidFill>
                          <a:effectLst/>
                        </a:rPr>
                        <a:t>Trust vs. Mistrust</a:t>
                      </a:r>
                    </a:p>
                  </a:txBody>
                  <a:tcPr marL="68911" marR="68911" marT="68911" marB="153221">
                    <a:lnL w="12700" cmpd="sng">
                      <a:noFill/>
                      <a:prstDash val="solid"/>
                    </a:lnL>
                    <a:lnR w="12700" cmpd="sng">
                      <a:noFill/>
                      <a:prstDash val="solid"/>
                    </a:lnR>
                    <a:lnT w="38100" cmpd="sng">
                      <a:noFill/>
                    </a:lnT>
                    <a:lnB w="12700" cmpd="sng">
                      <a:noFill/>
                      <a:prstDash val="solid"/>
                    </a:lnB>
                    <a:noFill/>
                  </a:tcPr>
                </a:tc>
                <a:tc>
                  <a:txBody>
                    <a:bodyPr/>
                    <a:lstStyle/>
                    <a:p>
                      <a:pPr fontAlgn="t"/>
                      <a:r>
                        <a:rPr lang="en-GB" sz="2700" cap="none" spc="0">
                          <a:solidFill>
                            <a:schemeClr val="tx1"/>
                          </a:solidFill>
                          <a:effectLst/>
                        </a:rPr>
                        <a:t>Hope</a:t>
                      </a:r>
                    </a:p>
                  </a:txBody>
                  <a:tcPr marL="68911" marR="68911" marT="68911" marB="153221">
                    <a:lnL w="12700" cmpd="sng">
                      <a:noFill/>
                      <a:prstDash val="solid"/>
                    </a:lnL>
                    <a:lnR w="12700" cmpd="sng">
                      <a:noFill/>
                      <a:prstDash val="solid"/>
                    </a:lnR>
                    <a:lnT w="38100" cmpd="sng">
                      <a:noFill/>
                    </a:lnT>
                    <a:lnB w="12700" cmpd="sng">
                      <a:noFill/>
                      <a:prstDash val="solid"/>
                    </a:lnB>
                    <a:noFill/>
                  </a:tcPr>
                </a:tc>
                <a:tc>
                  <a:txBody>
                    <a:bodyPr/>
                    <a:lstStyle/>
                    <a:p>
                      <a:pPr fontAlgn="t"/>
                      <a:r>
                        <a:rPr lang="en-GB" sz="2700" cap="none" spc="0">
                          <a:solidFill>
                            <a:schemeClr val="tx1"/>
                          </a:solidFill>
                          <a:effectLst/>
                        </a:rPr>
                        <a:t>0 - 1½</a:t>
                      </a:r>
                    </a:p>
                  </a:txBody>
                  <a:tcPr marL="68911" marR="68911" marT="68911" marB="153221">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670269094"/>
                  </a:ext>
                </a:extLst>
              </a:tr>
              <a:tr h="764188">
                <a:tc>
                  <a:txBody>
                    <a:bodyPr/>
                    <a:lstStyle/>
                    <a:p>
                      <a:pPr fontAlgn="t"/>
                      <a:r>
                        <a:rPr lang="en-GB" sz="2700" cap="none" spc="0" dirty="0">
                          <a:solidFill>
                            <a:schemeClr val="tx1"/>
                          </a:solidFill>
                          <a:effectLst/>
                        </a:rPr>
                        <a:t>2.</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Autonomy vs. Shame</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Will</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1½ - 3</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068033483"/>
                  </a:ext>
                </a:extLst>
              </a:tr>
              <a:tr h="764188">
                <a:tc>
                  <a:txBody>
                    <a:bodyPr/>
                    <a:lstStyle/>
                    <a:p>
                      <a:pPr fontAlgn="t"/>
                      <a:r>
                        <a:rPr lang="en-GB" sz="2700" cap="none" spc="0">
                          <a:solidFill>
                            <a:schemeClr val="tx1"/>
                          </a:solidFill>
                          <a:effectLst/>
                        </a:rPr>
                        <a:t>3.</a:t>
                      </a:r>
                    </a:p>
                  </a:txBody>
                  <a:tcPr marL="68911" marR="68911" marT="68911" marB="15322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Initiative vs. Guilt</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Purpose</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3 - 5</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46694662"/>
                  </a:ext>
                </a:extLst>
              </a:tr>
              <a:tr h="764188">
                <a:tc>
                  <a:txBody>
                    <a:bodyPr/>
                    <a:lstStyle/>
                    <a:p>
                      <a:pPr fontAlgn="t"/>
                      <a:r>
                        <a:rPr lang="en-GB" sz="2700" cap="none" spc="0">
                          <a:solidFill>
                            <a:schemeClr val="tx1"/>
                          </a:solidFill>
                          <a:effectLst/>
                        </a:rPr>
                        <a:t>4.</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Industry vs. Inferiority</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Competency</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5 - 12</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4229034898"/>
                  </a:ext>
                </a:extLst>
              </a:tr>
              <a:tr h="764188">
                <a:tc>
                  <a:txBody>
                    <a:bodyPr/>
                    <a:lstStyle/>
                    <a:p>
                      <a:pPr fontAlgn="t"/>
                      <a:r>
                        <a:rPr lang="en-GB" sz="2700" cap="none" spc="0">
                          <a:solidFill>
                            <a:schemeClr val="tx1"/>
                          </a:solidFill>
                          <a:effectLst/>
                        </a:rPr>
                        <a:t>5.</a:t>
                      </a:r>
                    </a:p>
                  </a:txBody>
                  <a:tcPr marL="68911" marR="68911" marT="68911" marB="15322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Identity vs. Role Confusion</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Fidelity</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12 - 18</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980389964"/>
                  </a:ext>
                </a:extLst>
              </a:tr>
              <a:tr h="764188">
                <a:tc>
                  <a:txBody>
                    <a:bodyPr/>
                    <a:lstStyle/>
                    <a:p>
                      <a:pPr fontAlgn="t"/>
                      <a:r>
                        <a:rPr lang="en-GB" sz="2700" cap="none" spc="0">
                          <a:solidFill>
                            <a:schemeClr val="tx1"/>
                          </a:solidFill>
                          <a:effectLst/>
                        </a:rPr>
                        <a:t>6.</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Intimacy vs. Isolation</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Love</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18 - 40</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648191269"/>
                  </a:ext>
                </a:extLst>
              </a:tr>
              <a:tr h="764188">
                <a:tc>
                  <a:txBody>
                    <a:bodyPr/>
                    <a:lstStyle/>
                    <a:p>
                      <a:pPr fontAlgn="t"/>
                      <a:r>
                        <a:rPr lang="en-GB" sz="2700" cap="none" spc="0">
                          <a:solidFill>
                            <a:schemeClr val="tx1"/>
                          </a:solidFill>
                          <a:effectLst/>
                        </a:rPr>
                        <a:t>7.</a:t>
                      </a:r>
                    </a:p>
                  </a:txBody>
                  <a:tcPr marL="68911" marR="68911" marT="68911" marB="153221">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Generativity vs. Stagnation</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Care</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tc>
                  <a:txBody>
                    <a:bodyPr/>
                    <a:lstStyle/>
                    <a:p>
                      <a:pPr fontAlgn="t"/>
                      <a:r>
                        <a:rPr lang="en-GB" sz="2700" cap="none" spc="0">
                          <a:solidFill>
                            <a:schemeClr val="tx1"/>
                          </a:solidFill>
                          <a:effectLst/>
                        </a:rPr>
                        <a:t>40 - 65</a:t>
                      </a:r>
                    </a:p>
                  </a:txBody>
                  <a:tcPr marL="68911" marR="68911" marT="68911" marB="153221">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3779640802"/>
                  </a:ext>
                </a:extLst>
              </a:tr>
              <a:tr h="764188">
                <a:tc>
                  <a:txBody>
                    <a:bodyPr/>
                    <a:lstStyle/>
                    <a:p>
                      <a:pPr fontAlgn="t"/>
                      <a:r>
                        <a:rPr lang="en-GB" sz="2700" cap="none" spc="0">
                          <a:solidFill>
                            <a:schemeClr val="tx1"/>
                          </a:solidFill>
                          <a:effectLst/>
                        </a:rPr>
                        <a:t>8.</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Ego Integrity vs. Despair</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a:solidFill>
                            <a:schemeClr val="tx1"/>
                          </a:solidFill>
                          <a:effectLst/>
                        </a:rPr>
                        <a:t>Wisdom</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fontAlgn="t"/>
                      <a:r>
                        <a:rPr lang="en-GB" sz="2700" cap="none" spc="0" dirty="0">
                          <a:solidFill>
                            <a:schemeClr val="tx1"/>
                          </a:solidFill>
                          <a:effectLst/>
                        </a:rPr>
                        <a:t>65+</a:t>
                      </a:r>
                    </a:p>
                  </a:txBody>
                  <a:tcPr marL="68911" marR="68911" marT="68911" marB="153221">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3111022923"/>
                  </a:ext>
                </a:extLst>
              </a:tr>
            </a:tbl>
          </a:graphicData>
        </a:graphic>
      </p:graphicFrame>
      <p:pic>
        <p:nvPicPr>
          <p:cNvPr id="2" name="Audio 1">
            <a:hlinkClick r:id="" action="ppaction://media"/>
            <a:extLst>
              <a:ext uri="{FF2B5EF4-FFF2-40B4-BE49-F238E27FC236}">
                <a16:creationId xmlns:a16="http://schemas.microsoft.com/office/drawing/2014/main" id="{6F085C1A-C128-4BBE-8673-A32C555000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79059558"/>
      </p:ext>
    </p:extLst>
  </p:cSld>
  <p:clrMapOvr>
    <a:masterClrMapping/>
  </p:clrMapOvr>
  <mc:AlternateContent xmlns:mc="http://schemas.openxmlformats.org/markup-compatibility/2006" xmlns:p14="http://schemas.microsoft.com/office/powerpoint/2010/main">
    <mc:Choice Requires="p14">
      <p:transition spd="slow" p14:dur="2000" advTm="6686"/>
    </mc:Choice>
    <mc:Fallback xmlns="">
      <p:transition spd="slow" advTm="6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9CB2-A746-4DEA-9ACB-1990AE69B9B9}"/>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5772584B-14DC-48D3-B199-C4B6C630E30E}"/>
              </a:ext>
            </a:extLst>
          </p:cNvPr>
          <p:cNvSpPr>
            <a:spLocks noGrp="1"/>
          </p:cNvSpPr>
          <p:nvPr>
            <p:ph idx="1"/>
          </p:nvPr>
        </p:nvSpPr>
        <p:spPr>
          <a:xfrm>
            <a:off x="1354667" y="2052116"/>
            <a:ext cx="9215472" cy="3997828"/>
          </a:xfrm>
        </p:spPr>
        <p:txBody>
          <a:bodyPr>
            <a:noAutofit/>
          </a:bodyPr>
          <a:lstStyle/>
          <a:p>
            <a:r>
              <a:rPr lang="en-GB" sz="3600" dirty="0"/>
              <a:t>Many people relate to Erikson’s theories about various stages of the life cycle through their own experiences and one of the strengths of Erikson's theory is that it ties together psychosocial development across the entire lifespan. It does, though, have its critics…</a:t>
            </a:r>
          </a:p>
          <a:p>
            <a:pPr marL="0" indent="0">
              <a:buNone/>
            </a:pPr>
            <a:r>
              <a:rPr lang="en-GB" sz="3600" dirty="0"/>
              <a:t> </a:t>
            </a:r>
          </a:p>
        </p:txBody>
      </p:sp>
      <p:pic>
        <p:nvPicPr>
          <p:cNvPr id="15" name="Audio 14">
            <a:hlinkClick r:id="" action="ppaction://media"/>
            <a:extLst>
              <a:ext uri="{FF2B5EF4-FFF2-40B4-BE49-F238E27FC236}">
                <a16:creationId xmlns:a16="http://schemas.microsoft.com/office/drawing/2014/main" id="{9C96CDCC-2ABD-41DC-8F19-A70BF52603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9156967"/>
      </p:ext>
    </p:extLst>
  </p:cSld>
  <p:clrMapOvr>
    <a:masterClrMapping/>
  </p:clrMapOvr>
  <mc:AlternateContent xmlns:mc="http://schemas.openxmlformats.org/markup-compatibility/2006" xmlns:p14="http://schemas.microsoft.com/office/powerpoint/2010/main">
    <mc:Choice Requires="p14">
      <p:transition spd="slow" p14:dur="2000" advTm="48806"/>
    </mc:Choice>
    <mc:Fallback xmlns="">
      <p:transition spd="slow" advTm="48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DA6C2-F165-49FE-92DE-5249028DFAA8}"/>
              </a:ext>
            </a:extLst>
          </p:cNvPr>
          <p:cNvSpPr>
            <a:spLocks noGrp="1"/>
          </p:cNvSpPr>
          <p:nvPr>
            <p:ph type="title"/>
          </p:nvPr>
        </p:nvSpPr>
        <p:spPr/>
        <p:txBody>
          <a:bodyPr/>
          <a:lstStyle/>
          <a:p>
            <a:r>
              <a:rPr lang="en-GB" dirty="0"/>
              <a:t>Transitions …</a:t>
            </a:r>
          </a:p>
        </p:txBody>
      </p:sp>
      <p:sp>
        <p:nvSpPr>
          <p:cNvPr id="3" name="Content Placeholder 2">
            <a:extLst>
              <a:ext uri="{FF2B5EF4-FFF2-40B4-BE49-F238E27FC236}">
                <a16:creationId xmlns:a16="http://schemas.microsoft.com/office/drawing/2014/main" id="{3CED413B-5843-475F-9327-E3FC956E7CDE}"/>
              </a:ext>
            </a:extLst>
          </p:cNvPr>
          <p:cNvSpPr>
            <a:spLocks noGrp="1"/>
          </p:cNvSpPr>
          <p:nvPr>
            <p:ph idx="1"/>
          </p:nvPr>
        </p:nvSpPr>
        <p:spPr>
          <a:xfrm>
            <a:off x="1318161" y="3151131"/>
            <a:ext cx="9251978" cy="2519532"/>
          </a:xfrm>
        </p:spPr>
        <p:txBody>
          <a:bodyPr>
            <a:noAutofit/>
          </a:bodyPr>
          <a:lstStyle/>
          <a:p>
            <a:r>
              <a:rPr lang="en-GB" sz="2800" dirty="0"/>
              <a:t> </a:t>
            </a:r>
          </a:p>
        </p:txBody>
      </p:sp>
      <p:pic>
        <p:nvPicPr>
          <p:cNvPr id="5122" name="Picture 2" descr="See the source image">
            <a:extLst>
              <a:ext uri="{FF2B5EF4-FFF2-40B4-BE49-F238E27FC236}">
                <a16:creationId xmlns:a16="http://schemas.microsoft.com/office/drawing/2014/main" id="{4D2F557D-064B-4680-A3AB-3D58206A0B3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7738" y="1885285"/>
            <a:ext cx="10296525" cy="4322084"/>
          </a:xfrm>
          <a:prstGeom prst="rect">
            <a:avLst/>
          </a:prstGeom>
          <a:noFill/>
          <a:extLst>
            <a:ext uri="{909E8E84-426E-40DD-AFC4-6F175D3DCCD1}">
              <a14:hiddenFill xmlns:a14="http://schemas.microsoft.com/office/drawing/2010/main">
                <a:solidFill>
                  <a:srgbClr val="FFFFFF"/>
                </a:solidFill>
              </a14:hiddenFill>
            </a:ext>
          </a:extLst>
        </p:spPr>
      </p:pic>
      <p:pic>
        <p:nvPicPr>
          <p:cNvPr id="10" name="Audio 9">
            <a:hlinkClick r:id="" action="ppaction://media"/>
            <a:extLst>
              <a:ext uri="{FF2B5EF4-FFF2-40B4-BE49-F238E27FC236}">
                <a16:creationId xmlns:a16="http://schemas.microsoft.com/office/drawing/2014/main" id="{A768D6B7-011E-4F6D-B193-C526DD6ECA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8219618"/>
      </p:ext>
    </p:extLst>
  </p:cSld>
  <p:clrMapOvr>
    <a:masterClrMapping/>
  </p:clrMapOvr>
  <mc:AlternateContent xmlns:mc="http://schemas.openxmlformats.org/markup-compatibility/2006" xmlns:p14="http://schemas.microsoft.com/office/powerpoint/2010/main">
    <mc:Choice Requires="p14">
      <p:transition spd="slow" p14:dur="2000" advTm="42536"/>
    </mc:Choice>
    <mc:Fallback xmlns="">
      <p:transition spd="slow" advTm="42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B53CF-5D00-4803-83D2-72A4D1E86E07}"/>
              </a:ext>
            </a:extLst>
          </p:cNvPr>
          <p:cNvSpPr>
            <a:spLocks noGrp="1"/>
          </p:cNvSpPr>
          <p:nvPr>
            <p:ph type="title"/>
          </p:nvPr>
        </p:nvSpPr>
        <p:spPr/>
        <p:txBody>
          <a:bodyPr>
            <a:normAutofit/>
          </a:bodyPr>
          <a:lstStyle/>
          <a:p>
            <a:r>
              <a:rPr lang="en-GB" dirty="0"/>
              <a:t> </a:t>
            </a:r>
            <a:r>
              <a:rPr lang="en-GB" b="1" dirty="0"/>
              <a:t>ACTIVITY FOUR:</a:t>
            </a:r>
            <a:r>
              <a:rPr lang="en-GB" dirty="0"/>
              <a:t> How relevant do you feel that this model is today?</a:t>
            </a:r>
          </a:p>
        </p:txBody>
      </p:sp>
      <p:sp>
        <p:nvSpPr>
          <p:cNvPr id="3" name="Content Placeholder 2">
            <a:extLst>
              <a:ext uri="{FF2B5EF4-FFF2-40B4-BE49-F238E27FC236}">
                <a16:creationId xmlns:a16="http://schemas.microsoft.com/office/drawing/2014/main" id="{299EF834-E892-439E-A09B-9FA87D3EE219}"/>
              </a:ext>
            </a:extLst>
          </p:cNvPr>
          <p:cNvSpPr>
            <a:spLocks noGrp="1"/>
          </p:cNvSpPr>
          <p:nvPr>
            <p:ph idx="1"/>
          </p:nvPr>
        </p:nvSpPr>
        <p:spPr>
          <a:xfrm>
            <a:off x="1076632" y="2052116"/>
            <a:ext cx="10220633" cy="4805884"/>
          </a:xfrm>
        </p:spPr>
        <p:txBody>
          <a:bodyPr>
            <a:normAutofit lnSpcReduction="10000"/>
          </a:bodyPr>
          <a:lstStyle/>
          <a:p>
            <a:pPr marL="0" indent="0">
              <a:buNone/>
            </a:pPr>
            <a:r>
              <a:rPr lang="en-GB" dirty="0"/>
              <a:t>Undertake some further research into this model – </a:t>
            </a:r>
          </a:p>
          <a:p>
            <a:pPr>
              <a:buFont typeface="Wingdings" panose="05000000000000000000" pitchFamily="2" charset="2"/>
              <a:buChar char="q"/>
            </a:pPr>
            <a:r>
              <a:rPr lang="en-GB" dirty="0"/>
              <a:t>Think about yourself, or someone you know well, in relation to these stages, do they seem applicable into today’s society and context?</a:t>
            </a:r>
          </a:p>
          <a:p>
            <a:pPr>
              <a:buFont typeface="Wingdings" panose="05000000000000000000" pitchFamily="2" charset="2"/>
              <a:buChar char="q"/>
            </a:pPr>
            <a:r>
              <a:rPr lang="en-GB" dirty="0"/>
              <a:t>How does this model fit with modern day cultural concepts? </a:t>
            </a:r>
          </a:p>
          <a:p>
            <a:pPr>
              <a:buFont typeface="Wingdings" panose="05000000000000000000" pitchFamily="2" charset="2"/>
              <a:buChar char="q"/>
            </a:pPr>
            <a:r>
              <a:rPr lang="en-GB" dirty="0"/>
              <a:t>How might it impact upon members of society with a disability?</a:t>
            </a:r>
          </a:p>
          <a:p>
            <a:pPr>
              <a:buFont typeface="Wingdings" panose="05000000000000000000" pitchFamily="2" charset="2"/>
              <a:buChar char="q"/>
            </a:pPr>
            <a:r>
              <a:rPr lang="en-GB" dirty="0"/>
              <a:t> How would you rate its strengths and weaknesses?</a:t>
            </a:r>
          </a:p>
          <a:p>
            <a:pPr>
              <a:buFont typeface="Wingdings" panose="05000000000000000000" pitchFamily="2" charset="2"/>
              <a:buChar char="q"/>
            </a:pPr>
            <a:r>
              <a:rPr lang="en-GB" sz="2000" b="0" i="0" dirty="0">
                <a:effectLst/>
                <a:latin typeface="Helvetica Neue"/>
              </a:rPr>
              <a:t>Consider how you </a:t>
            </a:r>
            <a:r>
              <a:rPr lang="en-GB" sz="2000" dirty="0">
                <a:latin typeface="Helvetica Neue"/>
              </a:rPr>
              <a:t>might relate this learning to your client work</a:t>
            </a:r>
            <a:endParaRPr lang="en-GB" sz="2000" b="0" i="0" dirty="0">
              <a:effectLst/>
              <a:latin typeface="Helvetica Neue"/>
            </a:endParaRPr>
          </a:p>
          <a:p>
            <a:pPr marL="0" indent="0">
              <a:buNone/>
            </a:pPr>
            <a:endParaRPr lang="en-GB" dirty="0"/>
          </a:p>
          <a:p>
            <a:pPr marL="0" indent="0">
              <a:buNone/>
            </a:pPr>
            <a:r>
              <a:rPr lang="en-GB" dirty="0"/>
              <a:t>[This activity should take you approximately fifteen minutes]</a:t>
            </a:r>
          </a:p>
          <a:p>
            <a:endParaRPr lang="en-GB" dirty="0"/>
          </a:p>
        </p:txBody>
      </p:sp>
      <p:pic>
        <p:nvPicPr>
          <p:cNvPr id="4" name="Audio 3">
            <a:hlinkClick r:id="" action="ppaction://media"/>
            <a:extLst>
              <a:ext uri="{FF2B5EF4-FFF2-40B4-BE49-F238E27FC236}">
                <a16:creationId xmlns:a16="http://schemas.microsoft.com/office/drawing/2014/main" id="{BDAFBA51-1701-4811-A080-D48A1126AC5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47247525"/>
      </p:ext>
    </p:extLst>
  </p:cSld>
  <p:clrMapOvr>
    <a:masterClrMapping/>
  </p:clrMapOvr>
  <mc:AlternateContent xmlns:mc="http://schemas.openxmlformats.org/markup-compatibility/2006" xmlns:p14="http://schemas.microsoft.com/office/powerpoint/2010/main">
    <mc:Choice Requires="p14">
      <p:transition spd="slow" p14:dur="2000" advTm="13361"/>
    </mc:Choice>
    <mc:Fallback xmlns="">
      <p:transition spd="slow" advTm="13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7668-608A-4669-9027-62352BA9A73F}"/>
              </a:ext>
            </a:extLst>
          </p:cNvPr>
          <p:cNvSpPr>
            <a:spLocks noGrp="1"/>
          </p:cNvSpPr>
          <p:nvPr>
            <p:ph type="title"/>
          </p:nvPr>
        </p:nvSpPr>
        <p:spPr/>
        <p:txBody>
          <a:bodyPr/>
          <a:lstStyle/>
          <a:p>
            <a:r>
              <a:rPr lang="en-GB" dirty="0"/>
              <a:t>Top up: Additional reading:</a:t>
            </a:r>
          </a:p>
        </p:txBody>
      </p:sp>
      <p:sp>
        <p:nvSpPr>
          <p:cNvPr id="3" name="Content Placeholder 2">
            <a:extLst>
              <a:ext uri="{FF2B5EF4-FFF2-40B4-BE49-F238E27FC236}">
                <a16:creationId xmlns:a16="http://schemas.microsoft.com/office/drawing/2014/main" id="{5A6FD7C3-D00D-4260-B1B0-0AC9F438D3DB}"/>
              </a:ext>
            </a:extLst>
          </p:cNvPr>
          <p:cNvSpPr>
            <a:spLocks noGrp="1"/>
          </p:cNvSpPr>
          <p:nvPr>
            <p:ph idx="1"/>
          </p:nvPr>
        </p:nvSpPr>
        <p:spPr/>
        <p:txBody>
          <a:bodyPr>
            <a:noAutofit/>
          </a:bodyPr>
          <a:lstStyle/>
          <a:p>
            <a:r>
              <a:rPr lang="en-GB" sz="4000" dirty="0"/>
              <a:t>McLeod, S. A. (2018, May 03). </a:t>
            </a:r>
            <a:r>
              <a:rPr lang="en-GB" sz="4000" i="1" dirty="0"/>
              <a:t>Erik Erikson's stages of psychosocial development</a:t>
            </a:r>
            <a:r>
              <a:rPr lang="en-GB" sz="4000" dirty="0"/>
              <a:t>. Simply Psychology. https://www.simplypsychology.org/Erik-Erikson.html</a:t>
            </a:r>
          </a:p>
        </p:txBody>
      </p:sp>
      <p:pic>
        <p:nvPicPr>
          <p:cNvPr id="5" name="Audio 4">
            <a:hlinkClick r:id="" action="ppaction://media"/>
            <a:extLst>
              <a:ext uri="{FF2B5EF4-FFF2-40B4-BE49-F238E27FC236}">
                <a16:creationId xmlns:a16="http://schemas.microsoft.com/office/drawing/2014/main" id="{58D4C443-8074-4870-9598-646AD4737D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71686665"/>
      </p:ext>
    </p:extLst>
  </p:cSld>
  <p:clrMapOvr>
    <a:masterClrMapping/>
  </p:clrMapOvr>
  <mc:AlternateContent xmlns:mc="http://schemas.openxmlformats.org/markup-compatibility/2006" xmlns:p14="http://schemas.microsoft.com/office/powerpoint/2010/main">
    <mc:Choice Requires="p14">
      <p:transition spd="slow" p14:dur="2000" advTm="7158"/>
    </mc:Choice>
    <mc:Fallback xmlns="">
      <p:transition spd="slow" advTm="7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E3AED-202A-4A97-8758-9E3027055E1D}"/>
              </a:ext>
            </a:extLst>
          </p:cNvPr>
          <p:cNvSpPr>
            <a:spLocks noGrp="1"/>
          </p:cNvSpPr>
          <p:nvPr>
            <p:ph type="title"/>
          </p:nvPr>
        </p:nvSpPr>
        <p:spPr/>
        <p:txBody>
          <a:bodyPr>
            <a:normAutofit/>
          </a:bodyPr>
          <a:lstStyle/>
          <a:p>
            <a:r>
              <a:rPr lang="en-GB" dirty="0"/>
              <a:t>Now is a good time to take a screen break, before moving on to Topic Three</a:t>
            </a:r>
          </a:p>
        </p:txBody>
      </p:sp>
      <p:pic>
        <p:nvPicPr>
          <p:cNvPr id="3074" name="Picture 2" descr="Kermit, Cup, Drink Coffee, Break, Coffee Break">
            <a:extLst>
              <a:ext uri="{FF2B5EF4-FFF2-40B4-BE49-F238E27FC236}">
                <a16:creationId xmlns:a16="http://schemas.microsoft.com/office/drawing/2014/main" id="{484FBA98-20F9-44A7-8BBD-579F46D9669E}"/>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2992582" y="2052638"/>
            <a:ext cx="7422078" cy="3997325"/>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851EF5E1-1AEB-410F-B078-AFDF97E3A7F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55092570"/>
      </p:ext>
    </p:extLst>
  </p:cSld>
  <p:clrMapOvr>
    <a:masterClrMapping/>
  </p:clrMapOvr>
  <mc:AlternateContent xmlns:mc="http://schemas.openxmlformats.org/markup-compatibility/2006" xmlns:p14="http://schemas.microsoft.com/office/powerpoint/2010/main">
    <mc:Choice Requires="p14">
      <p:transition spd="slow" p14:dur="2000" advTm="7974"/>
    </mc:Choice>
    <mc:Fallback xmlns="">
      <p:transition spd="slow" advTm="7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FD162-4264-4313-8D04-286E8479527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AE1FA0D-DBAC-47B4-8B09-ACB74DB7820C}"/>
              </a:ext>
            </a:extLst>
          </p:cNvPr>
          <p:cNvSpPr>
            <a:spLocks noGrp="1"/>
          </p:cNvSpPr>
          <p:nvPr>
            <p:ph idx="1"/>
          </p:nvPr>
        </p:nvSpPr>
        <p:spPr/>
        <p:txBody>
          <a:bodyPr>
            <a:normAutofit fontScale="92500" lnSpcReduction="20000"/>
          </a:bodyPr>
          <a:lstStyle/>
          <a:p>
            <a:endParaRPr lang="en-GB" b="0" i="0" dirty="0">
              <a:effectLst/>
              <a:latin typeface="Helvetica Neue"/>
            </a:endParaRPr>
          </a:p>
          <a:p>
            <a:r>
              <a:rPr lang="en-GB" dirty="0">
                <a:ea typeface="+mj-lt"/>
                <a:cs typeface="+mj-lt"/>
              </a:rPr>
              <a:t>Bridges, W. Managing Transitions: Making the Most of Change (p. 28). John Murray Press</a:t>
            </a:r>
            <a:endParaRPr lang="en-GB" dirty="0">
              <a:latin typeface="Helvetica Neue"/>
            </a:endParaRPr>
          </a:p>
          <a:p>
            <a:r>
              <a:rPr lang="en-GB" b="0" i="0" dirty="0">
                <a:effectLst/>
                <a:latin typeface="Helvetica Neue"/>
              </a:rPr>
              <a:t>Gibbs, G. (1988). </a:t>
            </a:r>
            <a:r>
              <a:rPr lang="en-GB" b="0" i="1" dirty="0">
                <a:effectLst/>
                <a:latin typeface="Helvetica Neue"/>
              </a:rPr>
              <a:t>Learning by doing: A guide to teaching and learning methods. </a:t>
            </a:r>
            <a:r>
              <a:rPr lang="en-GB" b="0" i="0" dirty="0">
                <a:effectLst/>
                <a:latin typeface="Helvetica Neue"/>
              </a:rPr>
              <a:t> London: Further Education Unit.</a:t>
            </a:r>
          </a:p>
          <a:p>
            <a:r>
              <a:rPr lang="en-GB" b="0" i="0" dirty="0">
                <a:effectLst/>
                <a:latin typeface="lato"/>
              </a:rPr>
              <a:t>McLean, K. C., &amp; Syed, M. U. (2015). </a:t>
            </a:r>
            <a:r>
              <a:rPr lang="en-GB" b="0" i="1" dirty="0">
                <a:effectLst/>
                <a:latin typeface="lato"/>
              </a:rPr>
              <a:t>The Oxford handbook of identity development</a:t>
            </a:r>
            <a:r>
              <a:rPr lang="en-GB" b="0" i="0" dirty="0">
                <a:effectLst/>
                <a:latin typeface="lato"/>
              </a:rPr>
              <a:t>. Oxford University Press.</a:t>
            </a:r>
            <a:endParaRPr lang="en-GB" b="0" i="0" dirty="0">
              <a:effectLst/>
              <a:latin typeface="Helvetica Neue"/>
            </a:endParaRPr>
          </a:p>
          <a:p>
            <a:r>
              <a:rPr lang="en-GB" dirty="0"/>
              <a:t>McLeod, S. A. (2018). </a:t>
            </a:r>
            <a:r>
              <a:rPr lang="en-GB" i="1" dirty="0"/>
              <a:t>Erik Erikson's stages of psychosocial development</a:t>
            </a:r>
            <a:r>
              <a:rPr lang="en-GB" dirty="0"/>
              <a:t>. Simply Psychology. https://www.simplypsychology.org/Erik-Erikson.html</a:t>
            </a:r>
          </a:p>
          <a:p>
            <a:endParaRPr lang="en-GB" dirty="0"/>
          </a:p>
        </p:txBody>
      </p:sp>
      <p:pic>
        <p:nvPicPr>
          <p:cNvPr id="4" name="Audio 3">
            <a:hlinkClick r:id="" action="ppaction://media"/>
            <a:extLst>
              <a:ext uri="{FF2B5EF4-FFF2-40B4-BE49-F238E27FC236}">
                <a16:creationId xmlns:a16="http://schemas.microsoft.com/office/drawing/2014/main" id="{539D02CE-5E60-4E2B-9039-0B35A4546FA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95201318"/>
      </p:ext>
    </p:extLst>
  </p:cSld>
  <p:clrMapOvr>
    <a:masterClrMapping/>
  </p:clrMapOvr>
  <mc:AlternateContent xmlns:mc="http://schemas.openxmlformats.org/markup-compatibility/2006" xmlns:p14="http://schemas.microsoft.com/office/powerpoint/2010/main">
    <mc:Choice Requires="p14">
      <p:transition spd="slow" p14:dur="2000" advTm="2807"/>
    </mc:Choice>
    <mc:Fallback xmlns="">
      <p:transition spd="slow" advTm="2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406</TotalTime>
  <Words>1870</Words>
  <Application>Microsoft Office PowerPoint</Application>
  <PresentationFormat>Widescreen</PresentationFormat>
  <Paragraphs>222</Paragraphs>
  <Slides>39</Slides>
  <Notes>39</Notes>
  <HiddenSlides>0</HiddenSlides>
  <MMClips>39</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39</vt:i4>
      </vt:variant>
    </vt:vector>
  </HeadingPairs>
  <TitlesOfParts>
    <vt:vector size="51" baseType="lpstr">
      <vt:lpstr>Abadi</vt:lpstr>
      <vt:lpstr>Arial</vt:lpstr>
      <vt:lpstr>Calibri</vt:lpstr>
      <vt:lpstr>Cambria</vt:lpstr>
      <vt:lpstr>Helvetica Neue</vt:lpstr>
      <vt:lpstr>lato</vt:lpstr>
      <vt:lpstr>MS Shell Dlg 2</vt:lpstr>
      <vt:lpstr>Roboto</vt:lpstr>
      <vt:lpstr>Times New Roman</vt:lpstr>
      <vt:lpstr>Wingdings</vt:lpstr>
      <vt:lpstr>Wingdings 3</vt:lpstr>
      <vt:lpstr>Madison</vt:lpstr>
      <vt:lpstr>LESSON 1 TOPIC 2 [CONT’D] BECOMING A REFLEXIVE PRACTITIONER</vt:lpstr>
      <vt:lpstr>Aims of this topic:</vt:lpstr>
      <vt:lpstr>At the end of this topic, you will:</vt:lpstr>
      <vt:lpstr>Professional reflexivity can involve individual, personal thought processes, talking things through and group processing:</vt:lpstr>
      <vt:lpstr>Reflexive practitioners …</vt:lpstr>
      <vt:lpstr>Critical self-reflection:</vt:lpstr>
      <vt:lpstr>Critical Reflection:</vt:lpstr>
      <vt:lpstr>Learning to reflect on practice:</vt:lpstr>
      <vt:lpstr>Maclean (2016), the Weather Model</vt:lpstr>
      <vt:lpstr>TOP UP: The weather model of reflection, Maclean, 2016</vt:lpstr>
      <vt:lpstr>Activity 1: Reflecting with the weather model</vt:lpstr>
      <vt:lpstr>Reflection and Reflexivity</vt:lpstr>
      <vt:lpstr>Reflection</vt:lpstr>
      <vt:lpstr>Reflexivity</vt:lpstr>
      <vt:lpstr>Reflective Practice</vt:lpstr>
      <vt:lpstr>Blocks to Reflection</vt:lpstr>
      <vt:lpstr>Reflective Writing</vt:lpstr>
      <vt:lpstr>How do we become reflexive in life and work?</vt:lpstr>
      <vt:lpstr>Activity Two: An exercise on reflection and journal writing for you in this instance, but also for consideration for use with a client</vt:lpstr>
      <vt:lpstr>Activity Two [Cont’d] : An exercise on reflection and journal writing</vt:lpstr>
      <vt:lpstr>MANAGING TRANSITIONS:  </vt:lpstr>
      <vt:lpstr>MANAGING TRANSITIONS:</vt:lpstr>
      <vt:lpstr>MANAGING TRANSITION</vt:lpstr>
      <vt:lpstr>PowerPoint Presentation</vt:lpstr>
      <vt:lpstr>Phase One: Ending, Losing, Letting Go</vt:lpstr>
      <vt:lpstr>Phase two: The Neutral Zone</vt:lpstr>
      <vt:lpstr>Phase three: The new beginning</vt:lpstr>
      <vt:lpstr>ACTIVITY THREE: Begin to engage in critical reflection when introduced to a new model or theory …  </vt:lpstr>
      <vt:lpstr>Top up!!!</vt:lpstr>
      <vt:lpstr>Transitions …</vt:lpstr>
      <vt:lpstr>Transitions …</vt:lpstr>
      <vt:lpstr>Transitions …</vt:lpstr>
      <vt:lpstr>PowerPoint Presentation</vt:lpstr>
      <vt:lpstr>Transitions …</vt:lpstr>
      <vt:lpstr>Transitions …</vt:lpstr>
      <vt:lpstr> ACTIVITY FOUR: How relevant do you feel that this model is today?</vt:lpstr>
      <vt:lpstr>Top up: Additional reading:</vt:lpstr>
      <vt:lpstr>Now is a good time to take a screen break, before moving on to Topic Three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1 TOPIC 2 [CONT’D] BECOMING A REFLEXIVE PRACTITIONER</dc:title>
  <dc:creator>Beverly Cole</dc:creator>
  <cp:lastModifiedBy>Beverly Cole</cp:lastModifiedBy>
  <cp:revision>18</cp:revision>
  <dcterms:created xsi:type="dcterms:W3CDTF">2020-12-20T20:29:46Z</dcterms:created>
  <dcterms:modified xsi:type="dcterms:W3CDTF">2021-01-10T13:17:13Z</dcterms:modified>
</cp:coreProperties>
</file>