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p:sldMasterIdLst>
    <p:sldMasterId id="2147483660" r:id="rId4"/>
    <p:sldMasterId id="2147483648" r:id="rId5"/>
  </p:sldMasterIdLst>
  <p:notesMasterIdLst>
    <p:notesMasterId r:id="rId21"/>
  </p:notesMasterIdLst>
  <p:handoutMasterIdLst>
    <p:handoutMasterId r:id="rId22"/>
  </p:handoutMasterIdLst>
  <p:sldIdLst>
    <p:sldId id="290" r:id="rId6"/>
    <p:sldId id="292" r:id="rId7"/>
    <p:sldId id="298" r:id="rId8"/>
    <p:sldId id="321" r:id="rId9"/>
    <p:sldId id="322" r:id="rId10"/>
    <p:sldId id="284" r:id="rId11"/>
    <p:sldId id="309" r:id="rId12"/>
    <p:sldId id="323" r:id="rId13"/>
    <p:sldId id="324" r:id="rId14"/>
    <p:sldId id="326" r:id="rId15"/>
    <p:sldId id="327" r:id="rId16"/>
    <p:sldId id="328" r:id="rId17"/>
    <p:sldId id="329" r:id="rId18"/>
    <p:sldId id="312" r:id="rId19"/>
    <p:sldId id="314" r:id="rId20"/>
  </p:sldIdLst>
  <p:sldSz cx="9144000" cy="6858000" type="screen4x3"/>
  <p:notesSz cx="6858000" cy="91440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srgbClr val="FF0000"/>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C2496C5-A18E-13A2-26A0-9A638CB22403}" v="2220" dt="2023-03-06T10:08:05.581"/>
    <p1510:client id="{7067BD28-2115-195E-9C0C-890C26123B08}" v="351" dt="2023-02-03T16:40:24.956"/>
    <p1510:client id="{C85AD782-629F-932D-3619-7CC824395A4F}" v="1537" dt="2023-02-26T12:10:52.07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71839" autoAdjust="0"/>
  </p:normalViewPr>
  <p:slideViewPr>
    <p:cSldViewPr>
      <p:cViewPr varScale="1">
        <p:scale>
          <a:sx n="59" d="100"/>
          <a:sy n="59" d="100"/>
        </p:scale>
        <p:origin x="2146" y="53"/>
      </p:cViewPr>
      <p:guideLst>
        <p:guide orient="horz" pos="2160"/>
        <p:guide pos="2880"/>
      </p:guideLst>
    </p:cSldViewPr>
  </p:slideViewPr>
  <p:notesTextViewPr>
    <p:cViewPr>
      <p:scale>
        <a:sx n="100" d="100"/>
        <a:sy n="100" d="100"/>
      </p:scale>
      <p:origin x="0" y="0"/>
    </p:cViewPr>
  </p:notesTextViewPr>
  <p:sorterViewPr>
    <p:cViewPr>
      <p:scale>
        <a:sx n="66" d="100"/>
        <a:sy n="66"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3.xml"/><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tableStyles" Target="tableStyles.xml"/><Relationship Id="rId3" Type="http://schemas.openxmlformats.org/officeDocument/2006/relationships/customXml" Target="../customXml/item3.xml"/><Relationship Id="rId21" Type="http://schemas.openxmlformats.org/officeDocument/2006/relationships/notesMaster" Target="notesMasters/notesMaster1.xml"/><Relationship Id="rId7" Type="http://schemas.openxmlformats.org/officeDocument/2006/relationships/slide" Target="slides/slide2.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11.xml"/><Relationship Id="rId20" Type="http://schemas.openxmlformats.org/officeDocument/2006/relationships/slide" Target="slides/slide15.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slide" Target="slides/slide6.xml"/><Relationship Id="rId24" Type="http://schemas.openxmlformats.org/officeDocument/2006/relationships/viewProps" Target="viewProps.xml"/><Relationship Id="rId5" Type="http://schemas.openxmlformats.org/officeDocument/2006/relationships/slideMaster" Target="slideMasters/slideMaster2.xml"/><Relationship Id="rId15" Type="http://schemas.openxmlformats.org/officeDocument/2006/relationships/slide" Target="slides/slide10.xml"/><Relationship Id="rId23" Type="http://schemas.openxmlformats.org/officeDocument/2006/relationships/presProps" Target="presProps.xml"/><Relationship Id="rId10" Type="http://schemas.openxmlformats.org/officeDocument/2006/relationships/slide" Target="slides/slide5.xml"/><Relationship Id="rId19" Type="http://schemas.openxmlformats.org/officeDocument/2006/relationships/slide" Target="slides/slide14.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handoutMaster" Target="handoutMasters/handoutMaster1.xml"/><Relationship Id="rId27" Type="http://schemas.microsoft.com/office/2015/10/relationships/revisionInfo" Target="revisionInfo.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AC75C79-2C09-4BD2-AD70-27ABEFFD517D}" type="doc">
      <dgm:prSet loTypeId="urn:microsoft.com/office/officeart/2005/8/layout/list1" loCatId="list" qsTypeId="urn:microsoft.com/office/officeart/2005/8/quickstyle/simple1" qsCatId="simple" csTypeId="urn:microsoft.com/office/officeart/2005/8/colors/accent1_2" csCatId="accent1" phldr="1"/>
      <dgm:spPr/>
      <dgm:t>
        <a:bodyPr/>
        <a:lstStyle/>
        <a:p>
          <a:endParaRPr lang="en-GB"/>
        </a:p>
      </dgm:t>
    </dgm:pt>
    <dgm:pt modelId="{38240651-58B5-447A-AF28-982AF4BEF7E6}">
      <dgm:prSet phldrT="[Text]" phldr="0"/>
      <dgm:spPr/>
      <dgm:t>
        <a:bodyPr/>
        <a:lstStyle/>
        <a:p>
          <a:pPr rtl="0"/>
          <a:r>
            <a:rPr lang="en-GB" dirty="0">
              <a:latin typeface="Myriad Pro"/>
            </a:rPr>
            <a:t>Can you reduce or divert any challenging forces?</a:t>
          </a:r>
          <a:endParaRPr lang="en-GB" dirty="0"/>
        </a:p>
      </dgm:t>
    </dgm:pt>
    <dgm:pt modelId="{3433131C-BC6D-400F-B3CE-AEB5D3A34653}" type="parTrans" cxnId="{78B9117A-9847-4CCC-AF76-5C3C816E598D}">
      <dgm:prSet/>
      <dgm:spPr/>
      <dgm:t>
        <a:bodyPr/>
        <a:lstStyle/>
        <a:p>
          <a:endParaRPr lang="en-GB"/>
        </a:p>
      </dgm:t>
    </dgm:pt>
    <dgm:pt modelId="{84BF4EBE-650E-4C3F-A46C-FC69E505EA74}" type="sibTrans" cxnId="{78B9117A-9847-4CCC-AF76-5C3C816E598D}">
      <dgm:prSet/>
      <dgm:spPr/>
      <dgm:t>
        <a:bodyPr/>
        <a:lstStyle/>
        <a:p>
          <a:endParaRPr lang="en-GB"/>
        </a:p>
      </dgm:t>
    </dgm:pt>
    <dgm:pt modelId="{62EF3648-40B0-43C2-9F80-6005E73FD300}">
      <dgm:prSet phldrT="[Text]" phldr="0"/>
      <dgm:spPr/>
      <dgm:t>
        <a:bodyPr/>
        <a:lstStyle/>
        <a:p>
          <a:pPr rtl="0"/>
          <a:r>
            <a:rPr lang="en-GB" dirty="0">
              <a:latin typeface="Myriad Pro"/>
            </a:rPr>
            <a:t>Can you find new helping forces?</a:t>
          </a:r>
          <a:endParaRPr lang="en-GB" dirty="0"/>
        </a:p>
      </dgm:t>
    </dgm:pt>
    <dgm:pt modelId="{F09043B1-1F9A-4F89-B2AB-A9E9BD801F8E}" type="parTrans" cxnId="{66679910-3DCE-427E-BD17-6FDEE427E007}">
      <dgm:prSet/>
      <dgm:spPr/>
      <dgm:t>
        <a:bodyPr/>
        <a:lstStyle/>
        <a:p>
          <a:endParaRPr lang="en-GB"/>
        </a:p>
      </dgm:t>
    </dgm:pt>
    <dgm:pt modelId="{C09620BD-9ED3-43EB-B557-B9C207FB0D3F}" type="sibTrans" cxnId="{66679910-3DCE-427E-BD17-6FDEE427E007}">
      <dgm:prSet/>
      <dgm:spPr/>
      <dgm:t>
        <a:bodyPr/>
        <a:lstStyle/>
        <a:p>
          <a:endParaRPr lang="en-GB"/>
        </a:p>
      </dgm:t>
    </dgm:pt>
    <dgm:pt modelId="{285565A7-1762-4096-9E88-24C1D02ECD46}">
      <dgm:prSet phldrT="[Text]" phldr="0"/>
      <dgm:spPr/>
      <dgm:t>
        <a:bodyPr/>
        <a:lstStyle/>
        <a:p>
          <a:pPr rtl="0"/>
          <a:r>
            <a:rPr lang="en-GB" dirty="0">
              <a:latin typeface="Myriad Pro"/>
            </a:rPr>
            <a:t>Will reducing any enabling forces also reduce resistance?</a:t>
          </a:r>
          <a:endParaRPr lang="en-GB" dirty="0"/>
        </a:p>
      </dgm:t>
    </dgm:pt>
    <dgm:pt modelId="{87CFCEAA-E9BE-4C0C-B827-7DD4BF71182D}" type="parTrans" cxnId="{B37EB048-4D72-41D5-8477-E8A62FC14EAE}">
      <dgm:prSet/>
      <dgm:spPr/>
      <dgm:t>
        <a:bodyPr/>
        <a:lstStyle/>
        <a:p>
          <a:endParaRPr lang="en-GB"/>
        </a:p>
      </dgm:t>
    </dgm:pt>
    <dgm:pt modelId="{E0ADCFF8-6FC6-4951-8B9D-247ED0C87A4E}" type="sibTrans" cxnId="{B37EB048-4D72-41D5-8477-E8A62FC14EAE}">
      <dgm:prSet/>
      <dgm:spPr/>
      <dgm:t>
        <a:bodyPr/>
        <a:lstStyle/>
        <a:p>
          <a:endParaRPr lang="en-GB"/>
        </a:p>
      </dgm:t>
    </dgm:pt>
    <dgm:pt modelId="{2BDD8AEA-98CA-4903-808B-5D8155502FF7}">
      <dgm:prSet phldr="0"/>
      <dgm:spPr/>
      <dgm:t>
        <a:bodyPr/>
        <a:lstStyle/>
        <a:p>
          <a:pPr rtl="0"/>
          <a:r>
            <a:rPr lang="en-GB" dirty="0">
              <a:latin typeface="Myriad Pro"/>
            </a:rPr>
            <a:t>Can you increase any helping forces? </a:t>
          </a:r>
        </a:p>
      </dgm:t>
    </dgm:pt>
    <dgm:pt modelId="{92082B81-68D0-4981-A321-1C4E9954F529}" type="parTrans" cxnId="{C63D934E-91BD-444D-B86E-9B32228BA011}">
      <dgm:prSet/>
      <dgm:spPr/>
    </dgm:pt>
    <dgm:pt modelId="{D889D284-0FDA-4069-B982-FDA1B1052E7F}" type="sibTrans" cxnId="{C63D934E-91BD-444D-B86E-9B32228BA011}">
      <dgm:prSet/>
      <dgm:spPr/>
    </dgm:pt>
    <dgm:pt modelId="{9E65DE9F-0468-4DC5-92E5-5504C08C3949}" type="pres">
      <dgm:prSet presAssocID="{5AC75C79-2C09-4BD2-AD70-27ABEFFD517D}" presName="linear" presStyleCnt="0">
        <dgm:presLayoutVars>
          <dgm:dir/>
          <dgm:animLvl val="lvl"/>
          <dgm:resizeHandles val="exact"/>
        </dgm:presLayoutVars>
      </dgm:prSet>
      <dgm:spPr/>
    </dgm:pt>
    <dgm:pt modelId="{491B0C81-4BDE-4AA7-8572-9E3DC97F0FAB}" type="pres">
      <dgm:prSet presAssocID="{38240651-58B5-447A-AF28-982AF4BEF7E6}" presName="parentLin" presStyleCnt="0"/>
      <dgm:spPr/>
    </dgm:pt>
    <dgm:pt modelId="{1B25E71B-215F-4608-B8A5-83B08D125DF1}" type="pres">
      <dgm:prSet presAssocID="{38240651-58B5-447A-AF28-982AF4BEF7E6}" presName="parentLeftMargin" presStyleLbl="node1" presStyleIdx="0" presStyleCnt="4"/>
      <dgm:spPr/>
    </dgm:pt>
    <dgm:pt modelId="{6A5C73DD-29A7-4DE8-A81E-F0630CE6EA37}" type="pres">
      <dgm:prSet presAssocID="{38240651-58B5-447A-AF28-982AF4BEF7E6}" presName="parentText" presStyleLbl="node1" presStyleIdx="0" presStyleCnt="4">
        <dgm:presLayoutVars>
          <dgm:chMax val="0"/>
          <dgm:bulletEnabled val="1"/>
        </dgm:presLayoutVars>
      </dgm:prSet>
      <dgm:spPr/>
    </dgm:pt>
    <dgm:pt modelId="{22EFA390-AAC0-4D5B-AC72-4B6ABB806BAE}" type="pres">
      <dgm:prSet presAssocID="{38240651-58B5-447A-AF28-982AF4BEF7E6}" presName="negativeSpace" presStyleCnt="0"/>
      <dgm:spPr/>
    </dgm:pt>
    <dgm:pt modelId="{F2F9C122-4517-4B74-879E-C687FC5B4812}" type="pres">
      <dgm:prSet presAssocID="{38240651-58B5-447A-AF28-982AF4BEF7E6}" presName="childText" presStyleLbl="conFgAcc1" presStyleIdx="0" presStyleCnt="4">
        <dgm:presLayoutVars>
          <dgm:bulletEnabled val="1"/>
        </dgm:presLayoutVars>
      </dgm:prSet>
      <dgm:spPr/>
    </dgm:pt>
    <dgm:pt modelId="{FB05A421-5CAA-40D4-B363-84BE6E45081C}" type="pres">
      <dgm:prSet presAssocID="{84BF4EBE-650E-4C3F-A46C-FC69E505EA74}" presName="spaceBetweenRectangles" presStyleCnt="0"/>
      <dgm:spPr/>
    </dgm:pt>
    <dgm:pt modelId="{3A3B778B-C88F-4182-9DBE-F548EB3C2668}" type="pres">
      <dgm:prSet presAssocID="{62EF3648-40B0-43C2-9F80-6005E73FD300}" presName="parentLin" presStyleCnt="0"/>
      <dgm:spPr/>
    </dgm:pt>
    <dgm:pt modelId="{548226E0-44DA-4E74-B565-C541839DCF1F}" type="pres">
      <dgm:prSet presAssocID="{62EF3648-40B0-43C2-9F80-6005E73FD300}" presName="parentLeftMargin" presStyleLbl="node1" presStyleIdx="0" presStyleCnt="4"/>
      <dgm:spPr/>
    </dgm:pt>
    <dgm:pt modelId="{221F5477-FF7C-4BC3-909B-4636AF047E4D}" type="pres">
      <dgm:prSet presAssocID="{62EF3648-40B0-43C2-9F80-6005E73FD300}" presName="parentText" presStyleLbl="node1" presStyleIdx="1" presStyleCnt="4">
        <dgm:presLayoutVars>
          <dgm:chMax val="0"/>
          <dgm:bulletEnabled val="1"/>
        </dgm:presLayoutVars>
      </dgm:prSet>
      <dgm:spPr/>
    </dgm:pt>
    <dgm:pt modelId="{C9615DB9-0E8B-4C7E-A3AD-24493556B80B}" type="pres">
      <dgm:prSet presAssocID="{62EF3648-40B0-43C2-9F80-6005E73FD300}" presName="negativeSpace" presStyleCnt="0"/>
      <dgm:spPr/>
    </dgm:pt>
    <dgm:pt modelId="{7966444F-16D3-4AE0-8960-F6BBC9AD5870}" type="pres">
      <dgm:prSet presAssocID="{62EF3648-40B0-43C2-9F80-6005E73FD300}" presName="childText" presStyleLbl="conFgAcc1" presStyleIdx="1" presStyleCnt="4">
        <dgm:presLayoutVars>
          <dgm:bulletEnabled val="1"/>
        </dgm:presLayoutVars>
      </dgm:prSet>
      <dgm:spPr/>
    </dgm:pt>
    <dgm:pt modelId="{D5795D82-6734-4926-8A3A-8B3DFA604986}" type="pres">
      <dgm:prSet presAssocID="{C09620BD-9ED3-43EB-B557-B9C207FB0D3F}" presName="spaceBetweenRectangles" presStyleCnt="0"/>
      <dgm:spPr/>
    </dgm:pt>
    <dgm:pt modelId="{BB80645A-6DF6-46D6-BD30-9F2F16FC5B89}" type="pres">
      <dgm:prSet presAssocID="{285565A7-1762-4096-9E88-24C1D02ECD46}" presName="parentLin" presStyleCnt="0"/>
      <dgm:spPr/>
    </dgm:pt>
    <dgm:pt modelId="{CB1FAFB2-8DB1-4F91-9248-1A0E004157DD}" type="pres">
      <dgm:prSet presAssocID="{285565A7-1762-4096-9E88-24C1D02ECD46}" presName="parentLeftMargin" presStyleLbl="node1" presStyleIdx="1" presStyleCnt="4"/>
      <dgm:spPr/>
    </dgm:pt>
    <dgm:pt modelId="{76029D59-3E7D-477D-B394-50D0D009E3CE}" type="pres">
      <dgm:prSet presAssocID="{285565A7-1762-4096-9E88-24C1D02ECD46}" presName="parentText" presStyleLbl="node1" presStyleIdx="2" presStyleCnt="4">
        <dgm:presLayoutVars>
          <dgm:chMax val="0"/>
          <dgm:bulletEnabled val="1"/>
        </dgm:presLayoutVars>
      </dgm:prSet>
      <dgm:spPr/>
    </dgm:pt>
    <dgm:pt modelId="{33D9BA97-DB8D-4BE5-B00C-982EDD05EE69}" type="pres">
      <dgm:prSet presAssocID="{285565A7-1762-4096-9E88-24C1D02ECD46}" presName="negativeSpace" presStyleCnt="0"/>
      <dgm:spPr/>
    </dgm:pt>
    <dgm:pt modelId="{930002D3-1869-4EA4-B895-7DD2C8F21275}" type="pres">
      <dgm:prSet presAssocID="{285565A7-1762-4096-9E88-24C1D02ECD46}" presName="childText" presStyleLbl="conFgAcc1" presStyleIdx="2" presStyleCnt="4">
        <dgm:presLayoutVars>
          <dgm:bulletEnabled val="1"/>
        </dgm:presLayoutVars>
      </dgm:prSet>
      <dgm:spPr/>
    </dgm:pt>
    <dgm:pt modelId="{37366DFB-7B80-4615-BE08-851E426CBAD4}" type="pres">
      <dgm:prSet presAssocID="{E0ADCFF8-6FC6-4951-8B9D-247ED0C87A4E}" presName="spaceBetweenRectangles" presStyleCnt="0"/>
      <dgm:spPr/>
    </dgm:pt>
    <dgm:pt modelId="{EC0CD20A-33F8-4569-8FA5-4F21A1BDD243}" type="pres">
      <dgm:prSet presAssocID="{2BDD8AEA-98CA-4903-808B-5D8155502FF7}" presName="parentLin" presStyleCnt="0"/>
      <dgm:spPr/>
    </dgm:pt>
    <dgm:pt modelId="{A4E2E7E2-A90B-451A-8CE9-9D529ACE2584}" type="pres">
      <dgm:prSet presAssocID="{2BDD8AEA-98CA-4903-808B-5D8155502FF7}" presName="parentLeftMargin" presStyleLbl="node1" presStyleIdx="2" presStyleCnt="4"/>
      <dgm:spPr/>
    </dgm:pt>
    <dgm:pt modelId="{22C7D483-F9FF-4F26-8148-06DC7CB8E451}" type="pres">
      <dgm:prSet presAssocID="{2BDD8AEA-98CA-4903-808B-5D8155502FF7}" presName="parentText" presStyleLbl="node1" presStyleIdx="3" presStyleCnt="4">
        <dgm:presLayoutVars>
          <dgm:chMax val="0"/>
          <dgm:bulletEnabled val="1"/>
        </dgm:presLayoutVars>
      </dgm:prSet>
      <dgm:spPr/>
    </dgm:pt>
    <dgm:pt modelId="{FA275A53-495B-4470-857A-9C8F85344382}" type="pres">
      <dgm:prSet presAssocID="{2BDD8AEA-98CA-4903-808B-5D8155502FF7}" presName="negativeSpace" presStyleCnt="0"/>
      <dgm:spPr/>
    </dgm:pt>
    <dgm:pt modelId="{CA930FAB-3113-487A-88DC-4691A9A13EA4}" type="pres">
      <dgm:prSet presAssocID="{2BDD8AEA-98CA-4903-808B-5D8155502FF7}" presName="childText" presStyleLbl="conFgAcc1" presStyleIdx="3" presStyleCnt="4">
        <dgm:presLayoutVars>
          <dgm:bulletEnabled val="1"/>
        </dgm:presLayoutVars>
      </dgm:prSet>
      <dgm:spPr/>
    </dgm:pt>
  </dgm:ptLst>
  <dgm:cxnLst>
    <dgm:cxn modelId="{66679910-3DCE-427E-BD17-6FDEE427E007}" srcId="{5AC75C79-2C09-4BD2-AD70-27ABEFFD517D}" destId="{62EF3648-40B0-43C2-9F80-6005E73FD300}" srcOrd="1" destOrd="0" parTransId="{F09043B1-1F9A-4F89-B2AB-A9E9BD801F8E}" sibTransId="{C09620BD-9ED3-43EB-B557-B9C207FB0D3F}"/>
    <dgm:cxn modelId="{E4F3D618-92FA-4B45-BFDB-835D937D4EF5}" type="presOf" srcId="{285565A7-1762-4096-9E88-24C1D02ECD46}" destId="{CB1FAFB2-8DB1-4F91-9248-1A0E004157DD}" srcOrd="0" destOrd="0" presId="urn:microsoft.com/office/officeart/2005/8/layout/list1"/>
    <dgm:cxn modelId="{E680FB26-8585-402D-9E81-CB8EDDFC7CD4}" type="presOf" srcId="{62EF3648-40B0-43C2-9F80-6005E73FD300}" destId="{548226E0-44DA-4E74-B565-C541839DCF1F}" srcOrd="0" destOrd="0" presId="urn:microsoft.com/office/officeart/2005/8/layout/list1"/>
    <dgm:cxn modelId="{B37EB048-4D72-41D5-8477-E8A62FC14EAE}" srcId="{5AC75C79-2C09-4BD2-AD70-27ABEFFD517D}" destId="{285565A7-1762-4096-9E88-24C1D02ECD46}" srcOrd="2" destOrd="0" parTransId="{87CFCEAA-E9BE-4C0C-B827-7DD4BF71182D}" sibTransId="{E0ADCFF8-6FC6-4951-8B9D-247ED0C87A4E}"/>
    <dgm:cxn modelId="{C63D934E-91BD-444D-B86E-9B32228BA011}" srcId="{5AC75C79-2C09-4BD2-AD70-27ABEFFD517D}" destId="{2BDD8AEA-98CA-4903-808B-5D8155502FF7}" srcOrd="3" destOrd="0" parTransId="{92082B81-68D0-4981-A321-1C4E9954F529}" sibTransId="{D889D284-0FDA-4069-B982-FDA1B1052E7F}"/>
    <dgm:cxn modelId="{78B9117A-9847-4CCC-AF76-5C3C816E598D}" srcId="{5AC75C79-2C09-4BD2-AD70-27ABEFFD517D}" destId="{38240651-58B5-447A-AF28-982AF4BEF7E6}" srcOrd="0" destOrd="0" parTransId="{3433131C-BC6D-400F-B3CE-AEB5D3A34653}" sibTransId="{84BF4EBE-650E-4C3F-A46C-FC69E505EA74}"/>
    <dgm:cxn modelId="{07515487-01DD-4785-B3B4-9E171660EC02}" type="presOf" srcId="{5AC75C79-2C09-4BD2-AD70-27ABEFFD517D}" destId="{9E65DE9F-0468-4DC5-92E5-5504C08C3949}" srcOrd="0" destOrd="0" presId="urn:microsoft.com/office/officeart/2005/8/layout/list1"/>
    <dgm:cxn modelId="{166AF0A1-0F07-4DAA-BFC5-0A50E5D47C1C}" type="presOf" srcId="{2BDD8AEA-98CA-4903-808B-5D8155502FF7}" destId="{22C7D483-F9FF-4F26-8148-06DC7CB8E451}" srcOrd="1" destOrd="0" presId="urn:microsoft.com/office/officeart/2005/8/layout/list1"/>
    <dgm:cxn modelId="{0A5019B7-8E99-4C7A-A193-87760C52173C}" type="presOf" srcId="{2BDD8AEA-98CA-4903-808B-5D8155502FF7}" destId="{A4E2E7E2-A90B-451A-8CE9-9D529ACE2584}" srcOrd="0" destOrd="0" presId="urn:microsoft.com/office/officeart/2005/8/layout/list1"/>
    <dgm:cxn modelId="{2BAB0FC6-2761-4278-9FC5-D13A1B6C97A1}" type="presOf" srcId="{38240651-58B5-447A-AF28-982AF4BEF7E6}" destId="{6A5C73DD-29A7-4DE8-A81E-F0630CE6EA37}" srcOrd="1" destOrd="0" presId="urn:microsoft.com/office/officeart/2005/8/layout/list1"/>
    <dgm:cxn modelId="{BFB047C9-31B8-495E-817B-E7B3FB52F38D}" type="presOf" srcId="{285565A7-1762-4096-9E88-24C1D02ECD46}" destId="{76029D59-3E7D-477D-B394-50D0D009E3CE}" srcOrd="1" destOrd="0" presId="urn:microsoft.com/office/officeart/2005/8/layout/list1"/>
    <dgm:cxn modelId="{EE335CD2-A5AE-4107-95CE-060C633998D6}" type="presOf" srcId="{38240651-58B5-447A-AF28-982AF4BEF7E6}" destId="{1B25E71B-215F-4608-B8A5-83B08D125DF1}" srcOrd="0" destOrd="0" presId="urn:microsoft.com/office/officeart/2005/8/layout/list1"/>
    <dgm:cxn modelId="{B8CCB4E1-6922-4873-B4B7-72FAF1083EF6}" type="presOf" srcId="{62EF3648-40B0-43C2-9F80-6005E73FD300}" destId="{221F5477-FF7C-4BC3-909B-4636AF047E4D}" srcOrd="1" destOrd="0" presId="urn:microsoft.com/office/officeart/2005/8/layout/list1"/>
    <dgm:cxn modelId="{F4DDBE72-8D49-4173-A674-D1D7DB046961}" type="presParOf" srcId="{9E65DE9F-0468-4DC5-92E5-5504C08C3949}" destId="{491B0C81-4BDE-4AA7-8572-9E3DC97F0FAB}" srcOrd="0" destOrd="0" presId="urn:microsoft.com/office/officeart/2005/8/layout/list1"/>
    <dgm:cxn modelId="{FF223DF0-D791-4416-BE94-599C1D2B808A}" type="presParOf" srcId="{491B0C81-4BDE-4AA7-8572-9E3DC97F0FAB}" destId="{1B25E71B-215F-4608-B8A5-83B08D125DF1}" srcOrd="0" destOrd="0" presId="urn:microsoft.com/office/officeart/2005/8/layout/list1"/>
    <dgm:cxn modelId="{9B8E2121-3FA2-48A6-A8EF-0878DB1D1A94}" type="presParOf" srcId="{491B0C81-4BDE-4AA7-8572-9E3DC97F0FAB}" destId="{6A5C73DD-29A7-4DE8-A81E-F0630CE6EA37}" srcOrd="1" destOrd="0" presId="urn:microsoft.com/office/officeart/2005/8/layout/list1"/>
    <dgm:cxn modelId="{8B6FF5ED-A30F-4FB5-B4CD-28036BF8B71C}" type="presParOf" srcId="{9E65DE9F-0468-4DC5-92E5-5504C08C3949}" destId="{22EFA390-AAC0-4D5B-AC72-4B6ABB806BAE}" srcOrd="1" destOrd="0" presId="urn:microsoft.com/office/officeart/2005/8/layout/list1"/>
    <dgm:cxn modelId="{12B8A75A-479B-41B1-B9F4-8D4B926B47CF}" type="presParOf" srcId="{9E65DE9F-0468-4DC5-92E5-5504C08C3949}" destId="{F2F9C122-4517-4B74-879E-C687FC5B4812}" srcOrd="2" destOrd="0" presId="urn:microsoft.com/office/officeart/2005/8/layout/list1"/>
    <dgm:cxn modelId="{D02A213C-287A-4D41-8235-0C32D6E590FA}" type="presParOf" srcId="{9E65DE9F-0468-4DC5-92E5-5504C08C3949}" destId="{FB05A421-5CAA-40D4-B363-84BE6E45081C}" srcOrd="3" destOrd="0" presId="urn:microsoft.com/office/officeart/2005/8/layout/list1"/>
    <dgm:cxn modelId="{9100E35B-F8B9-4254-AE7D-8DA6A37E0A44}" type="presParOf" srcId="{9E65DE9F-0468-4DC5-92E5-5504C08C3949}" destId="{3A3B778B-C88F-4182-9DBE-F548EB3C2668}" srcOrd="4" destOrd="0" presId="urn:microsoft.com/office/officeart/2005/8/layout/list1"/>
    <dgm:cxn modelId="{F209E9F0-2064-4D6B-8EDD-94EF8AA0908E}" type="presParOf" srcId="{3A3B778B-C88F-4182-9DBE-F548EB3C2668}" destId="{548226E0-44DA-4E74-B565-C541839DCF1F}" srcOrd="0" destOrd="0" presId="urn:microsoft.com/office/officeart/2005/8/layout/list1"/>
    <dgm:cxn modelId="{F5ABFCA5-C4CE-4D11-9141-7AB4FA2C9225}" type="presParOf" srcId="{3A3B778B-C88F-4182-9DBE-F548EB3C2668}" destId="{221F5477-FF7C-4BC3-909B-4636AF047E4D}" srcOrd="1" destOrd="0" presId="urn:microsoft.com/office/officeart/2005/8/layout/list1"/>
    <dgm:cxn modelId="{AD1E99F8-7709-4217-A5D8-5691D1B22CE3}" type="presParOf" srcId="{9E65DE9F-0468-4DC5-92E5-5504C08C3949}" destId="{C9615DB9-0E8B-4C7E-A3AD-24493556B80B}" srcOrd="5" destOrd="0" presId="urn:microsoft.com/office/officeart/2005/8/layout/list1"/>
    <dgm:cxn modelId="{523DF1B6-0CB1-40BE-8681-3A9CDFF015A6}" type="presParOf" srcId="{9E65DE9F-0468-4DC5-92E5-5504C08C3949}" destId="{7966444F-16D3-4AE0-8960-F6BBC9AD5870}" srcOrd="6" destOrd="0" presId="urn:microsoft.com/office/officeart/2005/8/layout/list1"/>
    <dgm:cxn modelId="{641F1797-B8AC-4F2C-B601-F726AC4A9F04}" type="presParOf" srcId="{9E65DE9F-0468-4DC5-92E5-5504C08C3949}" destId="{D5795D82-6734-4926-8A3A-8B3DFA604986}" srcOrd="7" destOrd="0" presId="urn:microsoft.com/office/officeart/2005/8/layout/list1"/>
    <dgm:cxn modelId="{240EF1E2-0927-4D44-BD01-8944E4078688}" type="presParOf" srcId="{9E65DE9F-0468-4DC5-92E5-5504C08C3949}" destId="{BB80645A-6DF6-46D6-BD30-9F2F16FC5B89}" srcOrd="8" destOrd="0" presId="urn:microsoft.com/office/officeart/2005/8/layout/list1"/>
    <dgm:cxn modelId="{3B7FD81B-4512-4632-9303-C9010C746E15}" type="presParOf" srcId="{BB80645A-6DF6-46D6-BD30-9F2F16FC5B89}" destId="{CB1FAFB2-8DB1-4F91-9248-1A0E004157DD}" srcOrd="0" destOrd="0" presId="urn:microsoft.com/office/officeart/2005/8/layout/list1"/>
    <dgm:cxn modelId="{444984DB-15D7-41EE-ABF9-2FA9A285297E}" type="presParOf" srcId="{BB80645A-6DF6-46D6-BD30-9F2F16FC5B89}" destId="{76029D59-3E7D-477D-B394-50D0D009E3CE}" srcOrd="1" destOrd="0" presId="urn:microsoft.com/office/officeart/2005/8/layout/list1"/>
    <dgm:cxn modelId="{12F53B1C-B647-436A-A458-E78033FE26A2}" type="presParOf" srcId="{9E65DE9F-0468-4DC5-92E5-5504C08C3949}" destId="{33D9BA97-DB8D-4BE5-B00C-982EDD05EE69}" srcOrd="9" destOrd="0" presId="urn:microsoft.com/office/officeart/2005/8/layout/list1"/>
    <dgm:cxn modelId="{2373ACFF-A3CB-4AB4-B5DD-AD66C3BCF0E0}" type="presParOf" srcId="{9E65DE9F-0468-4DC5-92E5-5504C08C3949}" destId="{930002D3-1869-4EA4-B895-7DD2C8F21275}" srcOrd="10" destOrd="0" presId="urn:microsoft.com/office/officeart/2005/8/layout/list1"/>
    <dgm:cxn modelId="{B39D9DFC-ABD0-4AE8-9F97-98667FE374CC}" type="presParOf" srcId="{9E65DE9F-0468-4DC5-92E5-5504C08C3949}" destId="{37366DFB-7B80-4615-BE08-851E426CBAD4}" srcOrd="11" destOrd="0" presId="urn:microsoft.com/office/officeart/2005/8/layout/list1"/>
    <dgm:cxn modelId="{0D0EA98F-3127-4F95-8FEE-F98B144F30B8}" type="presParOf" srcId="{9E65DE9F-0468-4DC5-92E5-5504C08C3949}" destId="{EC0CD20A-33F8-4569-8FA5-4F21A1BDD243}" srcOrd="12" destOrd="0" presId="urn:microsoft.com/office/officeart/2005/8/layout/list1"/>
    <dgm:cxn modelId="{23CEFC3C-C734-4C93-9D28-2E8B3D11A3E9}" type="presParOf" srcId="{EC0CD20A-33F8-4569-8FA5-4F21A1BDD243}" destId="{A4E2E7E2-A90B-451A-8CE9-9D529ACE2584}" srcOrd="0" destOrd="0" presId="urn:microsoft.com/office/officeart/2005/8/layout/list1"/>
    <dgm:cxn modelId="{3E26DE11-70C8-4427-9299-1F3FABAFEED2}" type="presParOf" srcId="{EC0CD20A-33F8-4569-8FA5-4F21A1BDD243}" destId="{22C7D483-F9FF-4F26-8148-06DC7CB8E451}" srcOrd="1" destOrd="0" presId="urn:microsoft.com/office/officeart/2005/8/layout/list1"/>
    <dgm:cxn modelId="{1BCD1D4D-D9F5-46E4-9419-3742BA84C4B8}" type="presParOf" srcId="{9E65DE9F-0468-4DC5-92E5-5504C08C3949}" destId="{FA275A53-495B-4470-857A-9C8F85344382}" srcOrd="13" destOrd="0" presId="urn:microsoft.com/office/officeart/2005/8/layout/list1"/>
    <dgm:cxn modelId="{39B3F25B-6563-4D43-9A52-CAC949B1B6B4}" type="presParOf" srcId="{9E65DE9F-0468-4DC5-92E5-5504C08C3949}" destId="{CA930FAB-3113-487A-88DC-4691A9A13EA4}" srcOrd="14" destOrd="0" presId="urn:microsoft.com/office/officeart/2005/8/layout/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2F9C122-4517-4B74-879E-C687FC5B4812}">
      <dsp:nvSpPr>
        <dsp:cNvPr id="0" name=""/>
        <dsp:cNvSpPr/>
      </dsp:nvSpPr>
      <dsp:spPr>
        <a:xfrm>
          <a:off x="0" y="2186231"/>
          <a:ext cx="7634710" cy="378000"/>
        </a:xfrm>
        <a:prstGeom prst="rect">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6A5C73DD-29A7-4DE8-A81E-F0630CE6EA37}">
      <dsp:nvSpPr>
        <dsp:cNvPr id="0" name=""/>
        <dsp:cNvSpPr/>
      </dsp:nvSpPr>
      <dsp:spPr>
        <a:xfrm>
          <a:off x="381735" y="1964831"/>
          <a:ext cx="5344297" cy="44280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02002" tIns="0" rIns="202002" bIns="0" numCol="1" spcCol="1270" anchor="ctr" anchorCtr="0">
          <a:noAutofit/>
        </a:bodyPr>
        <a:lstStyle/>
        <a:p>
          <a:pPr marL="0" lvl="0" indent="0" algn="l" defTabSz="666750" rtl="0">
            <a:lnSpc>
              <a:spcPct val="90000"/>
            </a:lnSpc>
            <a:spcBef>
              <a:spcPct val="0"/>
            </a:spcBef>
            <a:spcAft>
              <a:spcPct val="35000"/>
            </a:spcAft>
            <a:buNone/>
          </a:pPr>
          <a:r>
            <a:rPr lang="en-GB" sz="1500" kern="1200" dirty="0">
              <a:latin typeface="Myriad Pro"/>
            </a:rPr>
            <a:t>Can you reduce or divert any challenging forces?</a:t>
          </a:r>
          <a:endParaRPr lang="en-GB" sz="1500" kern="1200" dirty="0"/>
        </a:p>
      </dsp:txBody>
      <dsp:txXfrm>
        <a:off x="403351" y="1986447"/>
        <a:ext cx="5301065" cy="399568"/>
      </dsp:txXfrm>
    </dsp:sp>
    <dsp:sp modelId="{7966444F-16D3-4AE0-8960-F6BBC9AD5870}">
      <dsp:nvSpPr>
        <dsp:cNvPr id="0" name=""/>
        <dsp:cNvSpPr/>
      </dsp:nvSpPr>
      <dsp:spPr>
        <a:xfrm>
          <a:off x="0" y="2866631"/>
          <a:ext cx="7634710" cy="378000"/>
        </a:xfrm>
        <a:prstGeom prst="rect">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221F5477-FF7C-4BC3-909B-4636AF047E4D}">
      <dsp:nvSpPr>
        <dsp:cNvPr id="0" name=""/>
        <dsp:cNvSpPr/>
      </dsp:nvSpPr>
      <dsp:spPr>
        <a:xfrm>
          <a:off x="381735" y="2645231"/>
          <a:ext cx="5344297" cy="44280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02002" tIns="0" rIns="202002" bIns="0" numCol="1" spcCol="1270" anchor="ctr" anchorCtr="0">
          <a:noAutofit/>
        </a:bodyPr>
        <a:lstStyle/>
        <a:p>
          <a:pPr marL="0" lvl="0" indent="0" algn="l" defTabSz="666750" rtl="0">
            <a:lnSpc>
              <a:spcPct val="90000"/>
            </a:lnSpc>
            <a:spcBef>
              <a:spcPct val="0"/>
            </a:spcBef>
            <a:spcAft>
              <a:spcPct val="35000"/>
            </a:spcAft>
            <a:buNone/>
          </a:pPr>
          <a:r>
            <a:rPr lang="en-GB" sz="1500" kern="1200" dirty="0">
              <a:latin typeface="Myriad Pro"/>
            </a:rPr>
            <a:t>Can you find new helping forces?</a:t>
          </a:r>
          <a:endParaRPr lang="en-GB" sz="1500" kern="1200" dirty="0"/>
        </a:p>
      </dsp:txBody>
      <dsp:txXfrm>
        <a:off x="403351" y="2666847"/>
        <a:ext cx="5301065" cy="399568"/>
      </dsp:txXfrm>
    </dsp:sp>
    <dsp:sp modelId="{930002D3-1869-4EA4-B895-7DD2C8F21275}">
      <dsp:nvSpPr>
        <dsp:cNvPr id="0" name=""/>
        <dsp:cNvSpPr/>
      </dsp:nvSpPr>
      <dsp:spPr>
        <a:xfrm>
          <a:off x="0" y="3547031"/>
          <a:ext cx="7634710" cy="378000"/>
        </a:xfrm>
        <a:prstGeom prst="rect">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76029D59-3E7D-477D-B394-50D0D009E3CE}">
      <dsp:nvSpPr>
        <dsp:cNvPr id="0" name=""/>
        <dsp:cNvSpPr/>
      </dsp:nvSpPr>
      <dsp:spPr>
        <a:xfrm>
          <a:off x="381735" y="3325631"/>
          <a:ext cx="5344297" cy="44280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02002" tIns="0" rIns="202002" bIns="0" numCol="1" spcCol="1270" anchor="ctr" anchorCtr="0">
          <a:noAutofit/>
        </a:bodyPr>
        <a:lstStyle/>
        <a:p>
          <a:pPr marL="0" lvl="0" indent="0" algn="l" defTabSz="666750" rtl="0">
            <a:lnSpc>
              <a:spcPct val="90000"/>
            </a:lnSpc>
            <a:spcBef>
              <a:spcPct val="0"/>
            </a:spcBef>
            <a:spcAft>
              <a:spcPct val="35000"/>
            </a:spcAft>
            <a:buNone/>
          </a:pPr>
          <a:r>
            <a:rPr lang="en-GB" sz="1500" kern="1200" dirty="0">
              <a:latin typeface="Myriad Pro"/>
            </a:rPr>
            <a:t>Will reducing any enabling forces also reduce resistance?</a:t>
          </a:r>
          <a:endParaRPr lang="en-GB" sz="1500" kern="1200" dirty="0"/>
        </a:p>
      </dsp:txBody>
      <dsp:txXfrm>
        <a:off x="403351" y="3347247"/>
        <a:ext cx="5301065" cy="399568"/>
      </dsp:txXfrm>
    </dsp:sp>
    <dsp:sp modelId="{CA930FAB-3113-487A-88DC-4691A9A13EA4}">
      <dsp:nvSpPr>
        <dsp:cNvPr id="0" name=""/>
        <dsp:cNvSpPr/>
      </dsp:nvSpPr>
      <dsp:spPr>
        <a:xfrm>
          <a:off x="0" y="4227431"/>
          <a:ext cx="7634710" cy="378000"/>
        </a:xfrm>
        <a:prstGeom prst="rect">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22C7D483-F9FF-4F26-8148-06DC7CB8E451}">
      <dsp:nvSpPr>
        <dsp:cNvPr id="0" name=""/>
        <dsp:cNvSpPr/>
      </dsp:nvSpPr>
      <dsp:spPr>
        <a:xfrm>
          <a:off x="381735" y="4006031"/>
          <a:ext cx="5344297" cy="44280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02002" tIns="0" rIns="202002" bIns="0" numCol="1" spcCol="1270" anchor="ctr" anchorCtr="0">
          <a:noAutofit/>
        </a:bodyPr>
        <a:lstStyle/>
        <a:p>
          <a:pPr marL="0" lvl="0" indent="0" algn="l" defTabSz="666750" rtl="0">
            <a:lnSpc>
              <a:spcPct val="90000"/>
            </a:lnSpc>
            <a:spcBef>
              <a:spcPct val="0"/>
            </a:spcBef>
            <a:spcAft>
              <a:spcPct val="35000"/>
            </a:spcAft>
            <a:buNone/>
          </a:pPr>
          <a:r>
            <a:rPr lang="en-GB" sz="1500" kern="1200" dirty="0">
              <a:latin typeface="Myriad Pro"/>
            </a:rPr>
            <a:t>Can you increase any helping forces? </a:t>
          </a:r>
        </a:p>
      </dsp:txBody>
      <dsp:txXfrm>
        <a:off x="403351" y="4027647"/>
        <a:ext cx="5301065" cy="399568"/>
      </dsp:txXfrm>
    </dsp:sp>
  </dsp:spTree>
</dsp:drawing>
</file>

<file path=ppt/diagrams/layout1.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1506" name="Rectangle 2">
            <a:extLst>
              <a:ext uri="{FF2B5EF4-FFF2-40B4-BE49-F238E27FC236}">
                <a16:creationId xmlns:a16="http://schemas.microsoft.com/office/drawing/2014/main" id="{E0D9363F-255C-5F4F-DEC7-3075843B673C}"/>
              </a:ext>
            </a:extLst>
          </p:cNvPr>
          <p:cNvSpPr>
            <a:spLocks noGrp="1" noChangeArrowheads="1"/>
          </p:cNvSpPr>
          <p:nvPr>
            <p:ph type="hdr" sz="quarter"/>
          </p:nvPr>
        </p:nvSpPr>
        <p:spPr bwMode="auto">
          <a:xfrm>
            <a:off x="0" y="0"/>
            <a:ext cx="2971800" cy="457200"/>
          </a:xfrm>
          <a:prstGeom prst="rect">
            <a:avLst/>
          </a:prstGeom>
          <a:noFill/>
          <a:ln>
            <a:noFill/>
          </a:ln>
          <a:effectLst/>
        </p:spPr>
        <p:txBody>
          <a:bodyPr vert="horz" wrap="square" lIns="91440" tIns="45720" rIns="91440" bIns="45720" numCol="1" anchor="t" anchorCtr="0" compatLnSpc="1">
            <a:prstTxWarp prst="textNoShape">
              <a:avLst/>
            </a:prstTxWarp>
          </a:bodyPr>
          <a:lstStyle>
            <a:lvl1pPr eaLnBrk="1" hangingPunct="1">
              <a:defRPr sz="1200">
                <a:latin typeface="Arial" charset="0"/>
                <a:cs typeface="Arial" charset="0"/>
              </a:defRPr>
            </a:lvl1pPr>
          </a:lstStyle>
          <a:p>
            <a:pPr>
              <a:defRPr/>
            </a:pPr>
            <a:endParaRPr lang="en-GB" altLang="en-US"/>
          </a:p>
        </p:txBody>
      </p:sp>
      <p:sp>
        <p:nvSpPr>
          <p:cNvPr id="21507" name="Rectangle 3">
            <a:extLst>
              <a:ext uri="{FF2B5EF4-FFF2-40B4-BE49-F238E27FC236}">
                <a16:creationId xmlns:a16="http://schemas.microsoft.com/office/drawing/2014/main" id="{A515B0A4-0810-D805-D3CB-F769DB0C0C73}"/>
              </a:ext>
            </a:extLst>
          </p:cNvPr>
          <p:cNvSpPr>
            <a:spLocks noGrp="1" noChangeArrowheads="1"/>
          </p:cNvSpPr>
          <p:nvPr>
            <p:ph type="dt" sz="quarter" idx="1"/>
          </p:nvPr>
        </p:nvSpPr>
        <p:spPr bwMode="auto">
          <a:xfrm>
            <a:off x="3886200" y="0"/>
            <a:ext cx="2971800" cy="457200"/>
          </a:xfrm>
          <a:prstGeom prst="rect">
            <a:avLst/>
          </a:prstGeom>
          <a:noFill/>
          <a:ln>
            <a:noFill/>
          </a:ln>
          <a:effectLst/>
        </p:spPr>
        <p:txBody>
          <a:bodyPr vert="horz" wrap="square" lIns="91440" tIns="45720" rIns="91440" bIns="45720" numCol="1" anchor="t" anchorCtr="0" compatLnSpc="1">
            <a:prstTxWarp prst="textNoShape">
              <a:avLst/>
            </a:prstTxWarp>
          </a:bodyPr>
          <a:lstStyle>
            <a:lvl1pPr algn="r" eaLnBrk="1" hangingPunct="1">
              <a:defRPr sz="1200">
                <a:latin typeface="Arial" charset="0"/>
                <a:cs typeface="Arial" charset="0"/>
              </a:defRPr>
            </a:lvl1pPr>
          </a:lstStyle>
          <a:p>
            <a:pPr>
              <a:defRPr/>
            </a:pPr>
            <a:endParaRPr lang="en-GB" altLang="en-US"/>
          </a:p>
        </p:txBody>
      </p:sp>
      <p:sp>
        <p:nvSpPr>
          <p:cNvPr id="21508" name="Rectangle 4">
            <a:extLst>
              <a:ext uri="{FF2B5EF4-FFF2-40B4-BE49-F238E27FC236}">
                <a16:creationId xmlns:a16="http://schemas.microsoft.com/office/drawing/2014/main" id="{4AF0F61B-1523-3575-FAEC-01B83E24E6AC}"/>
              </a:ext>
            </a:extLst>
          </p:cNvPr>
          <p:cNvSpPr>
            <a:spLocks noGrp="1" noChangeArrowheads="1"/>
          </p:cNvSpPr>
          <p:nvPr>
            <p:ph type="ftr" sz="quarter" idx="2"/>
          </p:nvPr>
        </p:nvSpPr>
        <p:spPr bwMode="auto">
          <a:xfrm>
            <a:off x="0" y="8686800"/>
            <a:ext cx="2971800" cy="457200"/>
          </a:xfrm>
          <a:prstGeom prst="rect">
            <a:avLst/>
          </a:prstGeom>
          <a:noFill/>
          <a:ln>
            <a:noFill/>
          </a:ln>
          <a:effectLst/>
        </p:spPr>
        <p:txBody>
          <a:bodyPr vert="horz" wrap="square" lIns="91440" tIns="45720" rIns="91440" bIns="45720" numCol="1" anchor="b" anchorCtr="0" compatLnSpc="1">
            <a:prstTxWarp prst="textNoShape">
              <a:avLst/>
            </a:prstTxWarp>
          </a:bodyPr>
          <a:lstStyle>
            <a:lvl1pPr eaLnBrk="1" hangingPunct="1">
              <a:defRPr sz="1200">
                <a:latin typeface="Arial" charset="0"/>
                <a:cs typeface="Arial" charset="0"/>
              </a:defRPr>
            </a:lvl1pPr>
          </a:lstStyle>
          <a:p>
            <a:pPr>
              <a:defRPr/>
            </a:pPr>
            <a:endParaRPr lang="en-GB" altLang="en-US"/>
          </a:p>
        </p:txBody>
      </p:sp>
      <p:sp>
        <p:nvSpPr>
          <p:cNvPr id="21509" name="Rectangle 5">
            <a:extLst>
              <a:ext uri="{FF2B5EF4-FFF2-40B4-BE49-F238E27FC236}">
                <a16:creationId xmlns:a16="http://schemas.microsoft.com/office/drawing/2014/main" id="{7E3D57F3-174F-44BD-A9B5-E900332D5353}"/>
              </a:ext>
            </a:extLst>
          </p:cNvPr>
          <p:cNvSpPr>
            <a:spLocks noGrp="1" noChangeArrowheads="1"/>
          </p:cNvSpPr>
          <p:nvPr>
            <p:ph type="sldNum" sz="quarter" idx="3"/>
          </p:nvPr>
        </p:nvSpPr>
        <p:spPr bwMode="auto">
          <a:xfrm>
            <a:off x="3886200" y="8686800"/>
            <a:ext cx="2971800" cy="457200"/>
          </a:xfrm>
          <a:prstGeom prst="rect">
            <a:avLst/>
          </a:prstGeom>
          <a:noFill/>
          <a:ln>
            <a:noFill/>
          </a:ln>
          <a:effectLst/>
        </p:spPr>
        <p:txBody>
          <a:bodyPr vert="horz" wrap="square" lIns="91440" tIns="45720" rIns="91440" bIns="45720" numCol="1" anchor="b" anchorCtr="0" compatLnSpc="1">
            <a:prstTxWarp prst="textNoShape">
              <a:avLst/>
            </a:prstTxWarp>
          </a:bodyPr>
          <a:lstStyle>
            <a:lvl1pPr algn="r" eaLnBrk="1" hangingPunct="1">
              <a:defRPr sz="1200"/>
            </a:lvl1pPr>
          </a:lstStyle>
          <a:p>
            <a:pPr>
              <a:defRPr/>
            </a:pPr>
            <a:fld id="{29B1E735-BB45-4CCE-8AC5-9C68F83F6C73}" type="slidenum">
              <a:rPr lang="en-GB" altLang="en-US"/>
              <a:pPr>
                <a:defRPr/>
              </a:pPr>
              <a:t>‹#›</a:t>
            </a:fld>
            <a:endParaRPr lang="en-GB"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A6EFAE6B-0C3E-1ACA-6D6F-F54172237E84}"/>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eaLnBrk="1" hangingPunct="1">
              <a:defRPr sz="1200">
                <a:latin typeface="Arial" charset="0"/>
                <a:cs typeface="Arial" charset="0"/>
              </a:defRPr>
            </a:lvl1pPr>
          </a:lstStyle>
          <a:p>
            <a:pPr>
              <a:defRPr/>
            </a:pPr>
            <a:endParaRPr lang="en-GB"/>
          </a:p>
        </p:txBody>
      </p:sp>
      <p:sp>
        <p:nvSpPr>
          <p:cNvPr id="3" name="Date Placeholder 2">
            <a:extLst>
              <a:ext uri="{FF2B5EF4-FFF2-40B4-BE49-F238E27FC236}">
                <a16:creationId xmlns:a16="http://schemas.microsoft.com/office/drawing/2014/main" id="{989E62BF-5232-D36F-5039-0B9E4EB03BF1}"/>
              </a:ext>
            </a:extLst>
          </p:cNvPr>
          <p:cNvSpPr>
            <a:spLocks noGrp="1"/>
          </p:cNvSpPr>
          <p:nvPr>
            <p:ph type="dt" idx="1"/>
          </p:nvPr>
        </p:nvSpPr>
        <p:spPr>
          <a:xfrm>
            <a:off x="3884613" y="0"/>
            <a:ext cx="2971800" cy="458788"/>
          </a:xfrm>
          <a:prstGeom prst="rect">
            <a:avLst/>
          </a:prstGeom>
        </p:spPr>
        <p:txBody>
          <a:bodyPr vert="horz" lIns="91440" tIns="45720" rIns="91440" bIns="45720" rtlCol="0"/>
          <a:lstStyle>
            <a:lvl1pPr algn="r" eaLnBrk="1" hangingPunct="1">
              <a:defRPr sz="1200">
                <a:latin typeface="Arial" charset="0"/>
                <a:cs typeface="Arial" charset="0"/>
              </a:defRPr>
            </a:lvl1pPr>
          </a:lstStyle>
          <a:p>
            <a:pPr>
              <a:defRPr/>
            </a:pPr>
            <a:fld id="{E7E16FD5-3D8A-40E0-8165-881FB35691A8}" type="datetimeFigureOut">
              <a:rPr lang="en-GB"/>
              <a:pPr>
                <a:defRPr/>
              </a:pPr>
              <a:t>16/04/2024</a:t>
            </a:fld>
            <a:endParaRPr lang="en-GB"/>
          </a:p>
        </p:txBody>
      </p:sp>
      <p:sp>
        <p:nvSpPr>
          <p:cNvPr id="4" name="Slide Image Placeholder 3">
            <a:extLst>
              <a:ext uri="{FF2B5EF4-FFF2-40B4-BE49-F238E27FC236}">
                <a16:creationId xmlns:a16="http://schemas.microsoft.com/office/drawing/2014/main" id="{5CA5C0FB-68E7-4611-2F18-64842EA21B8B}"/>
              </a:ext>
            </a:extLst>
          </p:cNvPr>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pPr lvl="0"/>
            <a:endParaRPr lang="en-GB" noProof="0"/>
          </a:p>
        </p:txBody>
      </p:sp>
      <p:sp>
        <p:nvSpPr>
          <p:cNvPr id="5" name="Notes Placeholder 4">
            <a:extLst>
              <a:ext uri="{FF2B5EF4-FFF2-40B4-BE49-F238E27FC236}">
                <a16:creationId xmlns:a16="http://schemas.microsoft.com/office/drawing/2014/main" id="{4C4BB26B-133E-7252-0CC9-D097ED2C3F78}"/>
              </a:ext>
            </a:extLst>
          </p:cNvPr>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a:p>
        </p:txBody>
      </p:sp>
      <p:sp>
        <p:nvSpPr>
          <p:cNvPr id="6" name="Footer Placeholder 5">
            <a:extLst>
              <a:ext uri="{FF2B5EF4-FFF2-40B4-BE49-F238E27FC236}">
                <a16:creationId xmlns:a16="http://schemas.microsoft.com/office/drawing/2014/main" id="{CE2F7F6F-3B11-7DDD-561E-6CB30646C5C6}"/>
              </a:ext>
            </a:extLst>
          </p:cNvPr>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eaLnBrk="1" hangingPunct="1">
              <a:defRPr sz="1200">
                <a:latin typeface="Arial" charset="0"/>
                <a:cs typeface="Arial" charset="0"/>
              </a:defRPr>
            </a:lvl1pPr>
          </a:lstStyle>
          <a:p>
            <a:pPr>
              <a:defRPr/>
            </a:pPr>
            <a:endParaRPr lang="en-GB"/>
          </a:p>
        </p:txBody>
      </p:sp>
      <p:sp>
        <p:nvSpPr>
          <p:cNvPr id="7" name="Slide Number Placeholder 6">
            <a:extLst>
              <a:ext uri="{FF2B5EF4-FFF2-40B4-BE49-F238E27FC236}">
                <a16:creationId xmlns:a16="http://schemas.microsoft.com/office/drawing/2014/main" id="{5BC3A380-9A79-9BF9-8515-ECDB37FE5FA7}"/>
              </a:ext>
            </a:extLst>
          </p:cNvPr>
          <p:cNvSpPr>
            <a:spLocks noGrp="1"/>
          </p:cNvSpPr>
          <p:nvPr>
            <p:ph type="sldNum" sz="quarter" idx="5"/>
          </p:nvPr>
        </p:nvSpPr>
        <p:spPr>
          <a:xfrm>
            <a:off x="3884613" y="8685213"/>
            <a:ext cx="2971800" cy="458787"/>
          </a:xfrm>
          <a:prstGeom prst="rect">
            <a:avLst/>
          </a:prstGeom>
        </p:spPr>
        <p:txBody>
          <a:bodyPr vert="horz" wrap="square" lIns="91440" tIns="45720" rIns="91440" bIns="45720" numCol="1" anchor="b" anchorCtr="0" compatLnSpc="1">
            <a:prstTxWarp prst="textNoShape">
              <a:avLst/>
            </a:prstTxWarp>
          </a:bodyPr>
          <a:lstStyle>
            <a:lvl1pPr algn="r" eaLnBrk="1" hangingPunct="1">
              <a:defRPr sz="1200"/>
            </a:lvl1pPr>
          </a:lstStyle>
          <a:p>
            <a:pPr>
              <a:defRPr/>
            </a:pPr>
            <a:fld id="{3888E14F-1D2A-4591-8656-1C3C99294D71}"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mn-lt"/>
        <a:ea typeface="+mn-ea"/>
        <a:cs typeface="+mn-cs"/>
      </a:defRPr>
    </a:lvl1pPr>
    <a:lvl2pPr marL="457200" algn="l" rtl="0" eaLnBrk="0" fontAlgn="base" hangingPunct="0">
      <a:spcBef>
        <a:spcPct val="30000"/>
      </a:spcBef>
      <a:spcAft>
        <a:spcPct val="0"/>
      </a:spcAft>
      <a:defRPr sz="1200" kern="1200">
        <a:solidFill>
          <a:schemeClr val="tx1"/>
        </a:solidFill>
        <a:latin typeface="+mn-lt"/>
        <a:ea typeface="+mn-ea"/>
        <a:cs typeface="+mn-cs"/>
      </a:defRPr>
    </a:lvl2pPr>
    <a:lvl3pPr marL="914400" algn="l" rtl="0" eaLnBrk="0" fontAlgn="base" hangingPunct="0">
      <a:spcBef>
        <a:spcPct val="30000"/>
      </a:spcBef>
      <a:spcAft>
        <a:spcPct val="0"/>
      </a:spcAft>
      <a:defRPr sz="1200" kern="1200">
        <a:solidFill>
          <a:schemeClr val="tx1"/>
        </a:solidFill>
        <a:latin typeface="+mn-lt"/>
        <a:ea typeface="+mn-ea"/>
        <a:cs typeface="+mn-cs"/>
      </a:defRPr>
    </a:lvl3pPr>
    <a:lvl4pPr marL="1371600" algn="l" rtl="0" eaLnBrk="0" fontAlgn="base" hangingPunct="0">
      <a:spcBef>
        <a:spcPct val="30000"/>
      </a:spcBef>
      <a:spcAft>
        <a:spcPct val="0"/>
      </a:spcAft>
      <a:defRPr sz="1200" kern="1200">
        <a:solidFill>
          <a:schemeClr val="tx1"/>
        </a:solidFill>
        <a:latin typeface="+mn-lt"/>
        <a:ea typeface="+mn-ea"/>
        <a:cs typeface="+mn-cs"/>
      </a:defRPr>
    </a:lvl4pPr>
    <a:lvl5pPr marL="1828800" algn="l" rtl="0" eaLnBrk="0" fontAlgn="base" hangingPunct="0">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Slide Image Placeholder 1">
            <a:extLst>
              <a:ext uri="{FF2B5EF4-FFF2-40B4-BE49-F238E27FC236}">
                <a16:creationId xmlns:a16="http://schemas.microsoft.com/office/drawing/2014/main" id="{C8BCB942-4E66-AF62-70ED-F0878729CC30}"/>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9219" name="Notes Placeholder 2">
            <a:extLst>
              <a:ext uri="{FF2B5EF4-FFF2-40B4-BE49-F238E27FC236}">
                <a16:creationId xmlns:a16="http://schemas.microsoft.com/office/drawing/2014/main" id="{A90C8473-E66A-1D5E-BF8C-E9118838EC0E}"/>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dirty="0">
                <a:latin typeface="Arial" panose="020B0604020202020204" pitchFamily="34" charset="0"/>
                <a:cs typeface="Arial" panose="020B0604020202020204" pitchFamily="34" charset="0"/>
              </a:rPr>
              <a:t>If summary and reflection is done well, rapport is enhanced</a:t>
            </a:r>
          </a:p>
          <a:p>
            <a:endParaRPr lang="en-GB" altLang="en-US">
              <a:solidFill>
                <a:srgbClr val="000000"/>
              </a:solidFill>
              <a:latin typeface="Arial" panose="020B0604020202020204" pitchFamily="34" charset="0"/>
            </a:endParaRPr>
          </a:p>
          <a:p>
            <a:r>
              <a:rPr lang="en-GB" altLang="en-US" dirty="0">
                <a:solidFill>
                  <a:srgbClr val="000000"/>
                </a:solidFill>
                <a:latin typeface="Arial" panose="020B0604020202020204" pitchFamily="34" charset="0"/>
              </a:rPr>
              <a:t>It is useful to bear in mind you can summarise under the same categories as we use to monitor our listening, i.e. we can summarise facts, feelings, values, assumptions, bottom-line and even the unspoken! Useful summary phrases include:</a:t>
            </a:r>
          </a:p>
          <a:p>
            <a:pPr>
              <a:buFontTx/>
              <a:buChar char="•"/>
            </a:pPr>
            <a:r>
              <a:rPr lang="en-GB" altLang="en-US" dirty="0">
                <a:solidFill>
                  <a:srgbClr val="000000"/>
                </a:solidFill>
                <a:latin typeface="Arial" panose="020B0604020202020204" pitchFamily="34" charset="0"/>
              </a:rPr>
              <a:t>Can I sum up here: the key facts seem to be ...?</a:t>
            </a:r>
          </a:p>
          <a:p>
            <a:pPr>
              <a:buFontTx/>
              <a:buChar char="•"/>
            </a:pPr>
            <a:r>
              <a:rPr lang="en-GB" altLang="en-US" dirty="0">
                <a:solidFill>
                  <a:srgbClr val="000000"/>
                </a:solidFill>
                <a:latin typeface="Arial" panose="020B0604020202020204" pitchFamily="34" charset="0"/>
              </a:rPr>
              <a:t>Can I just check – it sounds as if you are feeling disappointed ...?'</a:t>
            </a:r>
          </a:p>
          <a:p>
            <a:pPr>
              <a:buFontTx/>
              <a:buChar char="•"/>
            </a:pPr>
            <a:r>
              <a:rPr lang="en-GB" altLang="en-US" dirty="0">
                <a:solidFill>
                  <a:srgbClr val="000000"/>
                </a:solidFill>
                <a:latin typeface="Arial" panose="020B0604020202020204" pitchFamily="34" charset="0"/>
              </a:rPr>
              <a:t>It sounds as if the principle of fairness is really important to you – have I got that right?</a:t>
            </a:r>
          </a:p>
          <a:p>
            <a:pPr>
              <a:buFontTx/>
              <a:buChar char="•"/>
            </a:pPr>
            <a:r>
              <a:rPr lang="en-GB" altLang="en-US" dirty="0">
                <a:solidFill>
                  <a:srgbClr val="000000"/>
                </a:solidFill>
                <a:latin typeface="Arial" panose="020B0604020202020204" pitchFamily="34" charset="0"/>
              </a:rPr>
              <a:t>It seems like the bottom line here is that you want to make a decision sooner rather than later – is that right?</a:t>
            </a:r>
          </a:p>
          <a:p>
            <a:pPr>
              <a:buFontTx/>
              <a:buChar char="•"/>
            </a:pPr>
            <a:r>
              <a:rPr lang="en-GB" altLang="en-US" dirty="0">
                <a:solidFill>
                  <a:srgbClr val="000000"/>
                </a:solidFill>
                <a:latin typeface="Arial" panose="020B0604020202020204" pitchFamily="34" charset="0"/>
              </a:rPr>
              <a:t>I notice you have said nothing about how the others in the team see this.</a:t>
            </a:r>
          </a:p>
          <a:p>
            <a:endParaRPr lang="en-GB" altLang="en-US">
              <a:solidFill>
                <a:srgbClr val="000000"/>
              </a:solidFill>
              <a:latin typeface="Arial" panose="020B0604020202020204" pitchFamily="34" charset="0"/>
            </a:endParaRPr>
          </a:p>
          <a:p>
            <a:endParaRPr lang="en-GB" altLang="en-US">
              <a:solidFill>
                <a:srgbClr val="000000"/>
              </a:solidFill>
              <a:latin typeface="Arial" panose="020B0604020202020204" pitchFamily="34" charset="0"/>
            </a:endParaRPr>
          </a:p>
          <a:p>
            <a:r>
              <a:rPr lang="en-GB" altLang="en-US" dirty="0">
                <a:solidFill>
                  <a:srgbClr val="2E2E2E"/>
                </a:solidFill>
                <a:latin typeface="Open Sans" panose="020B0606030504020204" pitchFamily="34" charset="0"/>
              </a:rPr>
              <a:t>Paraphrasing - This gives an opportunity for the person to say, ‘No, that's not quite right’, or ‘Perhaps I said that but what I really meant was this’, so that they correct themselves to add more information.</a:t>
            </a:r>
          </a:p>
          <a:p>
            <a:r>
              <a:rPr lang="en-GB" altLang="en-US" dirty="0">
                <a:solidFill>
                  <a:srgbClr val="2E2E2E"/>
                </a:solidFill>
                <a:latin typeface="Open Sans" panose="020B0606030504020204" pitchFamily="34" charset="0"/>
              </a:rPr>
              <a:t>An accurate paraphrase should capture the essential meaning of the received message, without subtracting or adding to it: subtraction or addition can distort the actual meaning. A paraphrase has more than one effect. It allows the person to know that the coach has in fact listened to what has been said, and demonstrates the precise understanding of the content that the coach has </a:t>
            </a:r>
            <a:r>
              <a:rPr lang="en-GB" altLang="en-US" dirty="0" err="1">
                <a:solidFill>
                  <a:srgbClr val="2E2E2E"/>
                </a:solidFill>
                <a:latin typeface="Open Sans" panose="020B0606030504020204" pitchFamily="34" charset="0"/>
              </a:rPr>
              <a:t>accquired</a:t>
            </a:r>
            <a:r>
              <a:rPr lang="en-GB" altLang="en-US" dirty="0">
                <a:solidFill>
                  <a:srgbClr val="2E2E2E"/>
                </a:solidFill>
                <a:latin typeface="Open Sans" panose="020B0606030504020204" pitchFamily="34" charset="0"/>
              </a:rPr>
              <a:t>. It also allows the </a:t>
            </a:r>
            <a:r>
              <a:rPr lang="en-GB" altLang="en-US" dirty="0" err="1">
                <a:solidFill>
                  <a:srgbClr val="2E2E2E"/>
                </a:solidFill>
                <a:latin typeface="Open Sans" panose="020B0606030504020204" pitchFamily="34" charset="0"/>
              </a:rPr>
              <a:t>coachee</a:t>
            </a:r>
            <a:r>
              <a:rPr lang="en-GB" altLang="en-US" dirty="0">
                <a:solidFill>
                  <a:srgbClr val="2E2E2E"/>
                </a:solidFill>
                <a:latin typeface="Open Sans" panose="020B0606030504020204" pitchFamily="34" charset="0"/>
              </a:rPr>
              <a:t> to rethink, to re-hear and, if necessary, to amend what they have said. It is a fully clarifying procedure.</a:t>
            </a:r>
          </a:p>
          <a:p>
            <a:endParaRPr lang="en-GB" altLang="en-US">
              <a:solidFill>
                <a:srgbClr val="000000"/>
              </a:solidFill>
              <a:latin typeface="Arial" panose="020B0604020202020204" pitchFamily="34" charset="0"/>
            </a:endParaRPr>
          </a:p>
          <a:p>
            <a:r>
              <a:rPr lang="en-GB" altLang="en-US" dirty="0">
                <a:solidFill>
                  <a:srgbClr val="000000"/>
                </a:solidFill>
                <a:latin typeface="Arial" panose="020B0604020202020204" pitchFamily="34" charset="0"/>
              </a:rPr>
              <a:t>When the coach offers summary or reflection there are a number of benefits:</a:t>
            </a:r>
          </a:p>
          <a:p>
            <a:pPr>
              <a:buFontTx/>
              <a:buChar char="•"/>
            </a:pPr>
            <a:r>
              <a:rPr lang="en-GB" altLang="en-US" dirty="0">
                <a:solidFill>
                  <a:srgbClr val="000000"/>
                </a:solidFill>
                <a:latin typeface="Arial" panose="020B0604020202020204" pitchFamily="34" charset="0"/>
              </a:rPr>
              <a:t>The </a:t>
            </a:r>
            <a:r>
              <a:rPr lang="en-GB" altLang="en-US" dirty="0" err="1">
                <a:solidFill>
                  <a:srgbClr val="000000"/>
                </a:solidFill>
                <a:latin typeface="Arial" panose="020B0604020202020204" pitchFamily="34" charset="0"/>
              </a:rPr>
              <a:t>coachee</a:t>
            </a:r>
            <a:r>
              <a:rPr lang="en-GB" altLang="en-US" dirty="0">
                <a:solidFill>
                  <a:srgbClr val="000000"/>
                </a:solidFill>
                <a:latin typeface="Arial" panose="020B0604020202020204" pitchFamily="34" charset="0"/>
              </a:rPr>
              <a:t> knows they are being listened to – even if the summary is not 100% accurate.</a:t>
            </a:r>
          </a:p>
          <a:p>
            <a:pPr>
              <a:buFontTx/>
              <a:buChar char="•"/>
            </a:pPr>
            <a:r>
              <a:rPr lang="en-GB" altLang="en-US" dirty="0">
                <a:solidFill>
                  <a:srgbClr val="000000"/>
                </a:solidFill>
                <a:latin typeface="Arial" panose="020B0604020202020204" pitchFamily="34" charset="0"/>
              </a:rPr>
              <a:t>The </a:t>
            </a:r>
            <a:r>
              <a:rPr lang="en-GB" altLang="en-US" dirty="0" err="1">
                <a:solidFill>
                  <a:srgbClr val="000000"/>
                </a:solidFill>
                <a:latin typeface="Arial" panose="020B0604020202020204" pitchFamily="34" charset="0"/>
              </a:rPr>
              <a:t>coachee</a:t>
            </a:r>
            <a:r>
              <a:rPr lang="en-GB" altLang="en-US" dirty="0">
                <a:solidFill>
                  <a:srgbClr val="000000"/>
                </a:solidFill>
                <a:latin typeface="Arial" panose="020B0604020202020204" pitchFamily="34" charset="0"/>
              </a:rPr>
              <a:t> has the opportunity to reflect on what they have said – the summary acts as a kind of mirror to them.</a:t>
            </a:r>
          </a:p>
          <a:p>
            <a:pPr>
              <a:buFontTx/>
              <a:buChar char="•"/>
            </a:pPr>
            <a:r>
              <a:rPr lang="en-GB" altLang="en-US" dirty="0">
                <a:solidFill>
                  <a:srgbClr val="000000"/>
                </a:solidFill>
                <a:latin typeface="Arial" panose="020B0604020202020204" pitchFamily="34" charset="0"/>
              </a:rPr>
              <a:t>The coach stays on track – in order to summarise you simply have to listen.</a:t>
            </a:r>
          </a:p>
          <a:p>
            <a:pPr>
              <a:buFontTx/>
              <a:buChar char="•"/>
            </a:pPr>
            <a:r>
              <a:rPr lang="en-GB" altLang="en-US" dirty="0">
                <a:solidFill>
                  <a:srgbClr val="000000"/>
                </a:solidFill>
                <a:latin typeface="Arial" panose="020B0604020202020204" pitchFamily="34" charset="0"/>
              </a:rPr>
              <a:t>If summary and reflection is done well, rapport is enhanced.</a:t>
            </a:r>
          </a:p>
          <a:p>
            <a:r>
              <a:rPr lang="en-GB" altLang="en-US" dirty="0">
                <a:solidFill>
                  <a:srgbClr val="000000"/>
                </a:solidFill>
                <a:latin typeface="Arial" panose="020B0604020202020204" pitchFamily="34" charset="0"/>
              </a:rPr>
              <a:t>It is an art rather than a science knowing when and how often to summarise, but rules of thumb are:</a:t>
            </a:r>
          </a:p>
          <a:p>
            <a:pPr>
              <a:buFontTx/>
              <a:buChar char="•"/>
            </a:pPr>
            <a:r>
              <a:rPr lang="en-GB" altLang="en-US" dirty="0">
                <a:solidFill>
                  <a:srgbClr val="000000"/>
                </a:solidFill>
                <a:latin typeface="Arial" panose="020B0604020202020204" pitchFamily="34" charset="0"/>
              </a:rPr>
              <a:t>when the </a:t>
            </a:r>
            <a:r>
              <a:rPr lang="en-GB" altLang="en-US" dirty="0" err="1">
                <a:solidFill>
                  <a:srgbClr val="000000"/>
                </a:solidFill>
                <a:latin typeface="Arial" panose="020B0604020202020204" pitchFamily="34" charset="0"/>
              </a:rPr>
              <a:t>coachee</a:t>
            </a:r>
            <a:r>
              <a:rPr lang="en-GB" altLang="en-US" dirty="0">
                <a:solidFill>
                  <a:srgbClr val="000000"/>
                </a:solidFill>
                <a:latin typeface="Arial" panose="020B0604020202020204" pitchFamily="34" charset="0"/>
              </a:rPr>
              <a:t> might be getting a bit lost or confused</a:t>
            </a:r>
          </a:p>
          <a:p>
            <a:pPr>
              <a:buFontTx/>
              <a:buChar char="•"/>
            </a:pPr>
            <a:r>
              <a:rPr lang="en-GB" altLang="en-US" dirty="0">
                <a:solidFill>
                  <a:srgbClr val="000000"/>
                </a:solidFill>
                <a:latin typeface="Arial" panose="020B0604020202020204" pitchFamily="34" charset="0"/>
              </a:rPr>
              <a:t>when the </a:t>
            </a:r>
            <a:r>
              <a:rPr lang="en-GB" altLang="en-US" dirty="0" err="1">
                <a:solidFill>
                  <a:srgbClr val="000000"/>
                </a:solidFill>
                <a:latin typeface="Arial" panose="020B0604020202020204" pitchFamily="34" charset="0"/>
              </a:rPr>
              <a:t>coachee</a:t>
            </a:r>
            <a:r>
              <a:rPr lang="en-GB" altLang="en-US" dirty="0">
                <a:solidFill>
                  <a:srgbClr val="000000"/>
                </a:solidFill>
                <a:latin typeface="Arial" panose="020B0604020202020204" pitchFamily="34" charset="0"/>
              </a:rPr>
              <a:t> seems to be losing energy in what they are saying</a:t>
            </a:r>
          </a:p>
          <a:p>
            <a:pPr>
              <a:buFontTx/>
              <a:buChar char="•"/>
            </a:pPr>
            <a:r>
              <a:rPr lang="en-GB" altLang="en-US" dirty="0">
                <a:solidFill>
                  <a:srgbClr val="000000"/>
                </a:solidFill>
                <a:latin typeface="Arial" panose="020B0604020202020204" pitchFamily="34" charset="0"/>
              </a:rPr>
              <a:t>when several subjects are raised simultaneously</a:t>
            </a:r>
          </a:p>
          <a:p>
            <a:pPr>
              <a:buFontTx/>
              <a:buChar char="•"/>
            </a:pPr>
            <a:r>
              <a:rPr lang="en-GB" altLang="en-US" dirty="0">
                <a:solidFill>
                  <a:srgbClr val="000000"/>
                </a:solidFill>
                <a:latin typeface="Arial" panose="020B0604020202020204" pitchFamily="34" charset="0"/>
              </a:rPr>
              <a:t>when the coach gets lost or confused!</a:t>
            </a:r>
          </a:p>
          <a:p>
            <a:r>
              <a:rPr lang="en-GB" altLang="en-US" dirty="0">
                <a:solidFill>
                  <a:srgbClr val="000000"/>
                </a:solidFill>
                <a:latin typeface="Arial" panose="020B0604020202020204" pitchFamily="34" charset="0"/>
              </a:rPr>
              <a:t>It is useful to bear in mind you can summarise under the same categories as we use to monitor our listening, i.e. we can summarise facts, feelings, values, assumptions, bottom-line and even the unspoken! </a:t>
            </a:r>
          </a:p>
          <a:p>
            <a:endParaRPr lang="en-GB" altLang="en-US">
              <a:solidFill>
                <a:srgbClr val="000000"/>
              </a:solidFill>
              <a:latin typeface="Arial" panose="020B0604020202020204" pitchFamily="34" charset="0"/>
            </a:endParaRPr>
          </a:p>
          <a:p>
            <a:r>
              <a:rPr lang="en-GB" altLang="en-US" dirty="0">
                <a:solidFill>
                  <a:srgbClr val="000000"/>
                </a:solidFill>
                <a:latin typeface="Arial" panose="020B0604020202020204" pitchFamily="34" charset="0"/>
              </a:rPr>
              <a:t>A word of caution: summary should be just that – a summing up. The danger is that it becomes </a:t>
            </a:r>
            <a:r>
              <a:rPr lang="en-GB" altLang="en-US" i="1" dirty="0">
                <a:solidFill>
                  <a:srgbClr val="000000"/>
                </a:solidFill>
                <a:latin typeface="Arial" panose="020B0604020202020204" pitchFamily="34" charset="0"/>
              </a:rPr>
              <a:t>interpretation, </a:t>
            </a:r>
            <a:r>
              <a:rPr lang="en-GB" altLang="en-US" dirty="0">
                <a:solidFill>
                  <a:srgbClr val="000000"/>
                </a:solidFill>
                <a:latin typeface="Arial" panose="020B0604020202020204" pitchFamily="34" charset="0"/>
              </a:rPr>
              <a:t>i.e. something filtered through our own judgement and presented back to the </a:t>
            </a:r>
            <a:r>
              <a:rPr lang="en-GB" altLang="en-US" dirty="0" err="1">
                <a:solidFill>
                  <a:srgbClr val="000000"/>
                </a:solidFill>
                <a:latin typeface="Arial" panose="020B0604020202020204" pitchFamily="34" charset="0"/>
              </a:rPr>
              <a:t>coachee</a:t>
            </a:r>
            <a:r>
              <a:rPr lang="en-GB" altLang="en-US" dirty="0">
                <a:solidFill>
                  <a:srgbClr val="000000"/>
                </a:solidFill>
                <a:latin typeface="Arial" panose="020B0604020202020204" pitchFamily="34" charset="0"/>
              </a:rPr>
              <a:t> with a lot of our thinking in it. Summarising by saying 'It seems that you have identified problematic relationships with two others in your team – have I got this right?' is fine. Saying something like 'It seems you have a subconscious wish to confront other powerful males and I suspect this is firmly connected with your childhood' is </a:t>
            </a:r>
            <a:r>
              <a:rPr lang="en-GB" altLang="en-US" i="1" dirty="0">
                <a:solidFill>
                  <a:srgbClr val="000000"/>
                </a:solidFill>
                <a:latin typeface="Arial" panose="020B0604020202020204" pitchFamily="34" charset="0"/>
              </a:rPr>
              <a:t>not</a:t>
            </a:r>
            <a:r>
              <a:rPr lang="en-GB" altLang="en-US" dirty="0">
                <a:solidFill>
                  <a:srgbClr val="000000"/>
                </a:solidFill>
                <a:latin typeface="Arial" panose="020B0604020202020204" pitchFamily="34" charset="0"/>
              </a:rPr>
              <a:t> OK in coaching! We are there to help the </a:t>
            </a:r>
            <a:r>
              <a:rPr lang="en-GB" altLang="en-US" dirty="0" err="1">
                <a:solidFill>
                  <a:srgbClr val="000000"/>
                </a:solidFill>
                <a:latin typeface="Arial" panose="020B0604020202020204" pitchFamily="34" charset="0"/>
              </a:rPr>
              <a:t>coachee</a:t>
            </a:r>
            <a:r>
              <a:rPr lang="en-GB" altLang="en-US" dirty="0">
                <a:solidFill>
                  <a:srgbClr val="000000"/>
                </a:solidFill>
                <a:latin typeface="Arial" panose="020B0604020202020204" pitchFamily="34" charset="0"/>
              </a:rPr>
              <a:t> gain insight for themselves, not offer our own.</a:t>
            </a:r>
          </a:p>
          <a:p>
            <a:endParaRPr lang="en-GB" altLang="en-US"/>
          </a:p>
        </p:txBody>
      </p:sp>
      <p:sp>
        <p:nvSpPr>
          <p:cNvPr id="9220" name="Slide Number Placeholder 3">
            <a:extLst>
              <a:ext uri="{FF2B5EF4-FFF2-40B4-BE49-F238E27FC236}">
                <a16:creationId xmlns:a16="http://schemas.microsoft.com/office/drawing/2014/main" id="{15AF66FE-E69F-9445-80A0-5F38BEE9B0DC}"/>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ED150F77-A177-4616-A08A-31DEAEBA059D}" type="slidenum">
              <a:rPr lang="en-GB" altLang="en-US" smtClean="0"/>
              <a:pPr/>
              <a:t>3</a:t>
            </a:fld>
            <a:endParaRPr lang="en-GB"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Slide Image Placeholder 1">
            <a:extLst>
              <a:ext uri="{FF2B5EF4-FFF2-40B4-BE49-F238E27FC236}">
                <a16:creationId xmlns:a16="http://schemas.microsoft.com/office/drawing/2014/main" id="{4033E3BE-181E-8189-DE26-0BDFE7A06DC1}"/>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9459" name="Notes Placeholder 2">
            <a:extLst>
              <a:ext uri="{FF2B5EF4-FFF2-40B4-BE49-F238E27FC236}">
                <a16:creationId xmlns:a16="http://schemas.microsoft.com/office/drawing/2014/main" id="{FF8E4D7D-5976-530C-9094-EFD332D85AAF}"/>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19460" name="Slide Number Placeholder 3">
            <a:extLst>
              <a:ext uri="{FF2B5EF4-FFF2-40B4-BE49-F238E27FC236}">
                <a16:creationId xmlns:a16="http://schemas.microsoft.com/office/drawing/2014/main" id="{DEDA7450-2079-A591-2313-3ADBD721CA46}"/>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67D7435B-3081-40C5-8728-4463B864A797}" type="slidenum">
              <a:rPr lang="en-GB" altLang="en-US" smtClean="0"/>
              <a:pPr/>
              <a:t>6</a:t>
            </a:fld>
            <a:endParaRPr lang="en-GB"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Slide Image Placeholder 1">
            <a:extLst>
              <a:ext uri="{FF2B5EF4-FFF2-40B4-BE49-F238E27FC236}">
                <a16:creationId xmlns:a16="http://schemas.microsoft.com/office/drawing/2014/main" id="{C68D8E5D-FFEB-56AD-BCEF-64353BBDE29C}"/>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1507" name="Notes Placeholder 2">
            <a:extLst>
              <a:ext uri="{FF2B5EF4-FFF2-40B4-BE49-F238E27FC236}">
                <a16:creationId xmlns:a16="http://schemas.microsoft.com/office/drawing/2014/main" id="{7653F370-F6B7-3C95-E3F7-6A5502C28BC9}"/>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dirty="0">
              <a:cs typeface="Calibri"/>
            </a:endParaRPr>
          </a:p>
          <a:p>
            <a:endParaRPr lang="en-GB" altLang="en-US" dirty="0">
              <a:cs typeface="Calibri"/>
            </a:endParaRPr>
          </a:p>
          <a:p>
            <a:endParaRPr lang="en-GB" altLang="en-US" dirty="0">
              <a:cs typeface="Calibri"/>
            </a:endParaRPr>
          </a:p>
        </p:txBody>
      </p:sp>
      <p:sp>
        <p:nvSpPr>
          <p:cNvPr id="21508" name="Slide Number Placeholder 3">
            <a:extLst>
              <a:ext uri="{FF2B5EF4-FFF2-40B4-BE49-F238E27FC236}">
                <a16:creationId xmlns:a16="http://schemas.microsoft.com/office/drawing/2014/main" id="{F5E90305-9D20-82A5-7FA0-D0C2B2969279}"/>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5462D53C-FA10-4E03-938A-6EF6739A6E60}" type="slidenum">
              <a:rPr lang="en-GB" altLang="en-US" smtClean="0"/>
              <a:pPr/>
              <a:t>7</a:t>
            </a:fld>
            <a:endParaRPr lang="en-GB" altLang="en-US"/>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BF5EA765-7C15-BCE3-59EE-CBD8E4CA4EEB}"/>
              </a:ext>
            </a:extLst>
          </p:cNvPr>
          <p:cNvSpPr>
            <a:spLocks noGrp="1"/>
          </p:cNvSpPr>
          <p:nvPr>
            <p:ph type="dt" sz="half" idx="10"/>
          </p:nvPr>
        </p:nvSpPr>
        <p:spPr>
          <a:xfrm>
            <a:off x="395288" y="6524625"/>
            <a:ext cx="971550" cy="219075"/>
          </a:xfrm>
        </p:spPr>
        <p:txBody>
          <a:bodyPr/>
          <a:lstStyle>
            <a:lvl1pPr>
              <a:defRPr/>
            </a:lvl1pPr>
          </a:lstStyle>
          <a:p>
            <a:pPr>
              <a:defRPr/>
            </a:pPr>
            <a:endParaRPr lang="en-GB" altLang="en-US"/>
          </a:p>
        </p:txBody>
      </p:sp>
      <p:sp>
        <p:nvSpPr>
          <p:cNvPr id="5" name="Footer Placeholder 4">
            <a:extLst>
              <a:ext uri="{FF2B5EF4-FFF2-40B4-BE49-F238E27FC236}">
                <a16:creationId xmlns:a16="http://schemas.microsoft.com/office/drawing/2014/main" id="{28D186E6-F01B-27D1-946F-C93969F79F46}"/>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BAA9363F-1243-FCE5-6F49-4ED08DC81DF1}"/>
              </a:ext>
            </a:extLst>
          </p:cNvPr>
          <p:cNvSpPr>
            <a:spLocks noGrp="1"/>
          </p:cNvSpPr>
          <p:nvPr>
            <p:ph type="sldNum" sz="quarter" idx="12"/>
          </p:nvPr>
        </p:nvSpPr>
        <p:spPr/>
        <p:txBody>
          <a:bodyPr/>
          <a:lstStyle>
            <a:lvl1pPr>
              <a:defRPr/>
            </a:lvl1pPr>
          </a:lstStyle>
          <a:p>
            <a:pPr>
              <a:defRPr/>
            </a:pPr>
            <a:fld id="{97ED380D-8808-458F-A8BF-23632166B61F}" type="slidenum">
              <a:rPr lang="en-GB" altLang="en-US"/>
              <a:pPr>
                <a:defRPr/>
              </a:pPr>
              <a:t>‹#›</a:t>
            </a:fld>
            <a:endParaRPr lang="en-GB" altLang="en-US"/>
          </a:p>
        </p:txBody>
      </p:sp>
    </p:spTree>
    <p:extLst>
      <p:ext uri="{BB962C8B-B14F-4D97-AF65-F5344CB8AC3E}">
        <p14:creationId xmlns:p14="http://schemas.microsoft.com/office/powerpoint/2010/main" val="201543978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1CEECD2-32D1-9991-2791-94389C18259E}"/>
              </a:ext>
            </a:extLst>
          </p:cNvPr>
          <p:cNvSpPr>
            <a:spLocks noGrp="1"/>
          </p:cNvSpPr>
          <p:nvPr>
            <p:ph type="dt" sz="half" idx="10"/>
          </p:nvPr>
        </p:nvSpPr>
        <p:spPr/>
        <p:txBody>
          <a:bodyPr/>
          <a:lstStyle>
            <a:lvl1pPr>
              <a:defRPr/>
            </a:lvl1pPr>
          </a:lstStyle>
          <a:p>
            <a:pPr>
              <a:defRPr/>
            </a:pPr>
            <a:endParaRPr lang="en-GB" altLang="en-US"/>
          </a:p>
        </p:txBody>
      </p:sp>
      <p:sp>
        <p:nvSpPr>
          <p:cNvPr id="5" name="Footer Placeholder 4">
            <a:extLst>
              <a:ext uri="{FF2B5EF4-FFF2-40B4-BE49-F238E27FC236}">
                <a16:creationId xmlns:a16="http://schemas.microsoft.com/office/drawing/2014/main" id="{C1E4433E-A676-60D2-6C89-D56A8E2220E0}"/>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88715397-4892-C021-A597-245A9ADF0EA9}"/>
              </a:ext>
            </a:extLst>
          </p:cNvPr>
          <p:cNvSpPr>
            <a:spLocks noGrp="1"/>
          </p:cNvSpPr>
          <p:nvPr>
            <p:ph type="sldNum" sz="quarter" idx="12"/>
          </p:nvPr>
        </p:nvSpPr>
        <p:spPr/>
        <p:txBody>
          <a:bodyPr/>
          <a:lstStyle>
            <a:lvl1pPr>
              <a:defRPr/>
            </a:lvl1pPr>
          </a:lstStyle>
          <a:p>
            <a:pPr>
              <a:defRPr/>
            </a:pPr>
            <a:fld id="{67E31B90-6E75-452E-BA79-584E4046AC30}" type="slidenum">
              <a:rPr lang="en-GB" altLang="en-US"/>
              <a:pPr>
                <a:defRPr/>
              </a:pPr>
              <a:t>‹#›</a:t>
            </a:fld>
            <a:endParaRPr lang="en-GB" altLang="en-US"/>
          </a:p>
        </p:txBody>
      </p:sp>
    </p:spTree>
    <p:extLst>
      <p:ext uri="{BB962C8B-B14F-4D97-AF65-F5344CB8AC3E}">
        <p14:creationId xmlns:p14="http://schemas.microsoft.com/office/powerpoint/2010/main" val="15240061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832A5937-0875-73F6-83DF-94C5A80D4393}"/>
              </a:ext>
            </a:extLst>
          </p:cNvPr>
          <p:cNvSpPr>
            <a:spLocks noGrp="1"/>
          </p:cNvSpPr>
          <p:nvPr>
            <p:ph type="dt" sz="half" idx="10"/>
          </p:nvPr>
        </p:nvSpPr>
        <p:spPr/>
        <p:txBody>
          <a:bodyPr/>
          <a:lstStyle>
            <a:lvl1pPr>
              <a:defRPr/>
            </a:lvl1pPr>
          </a:lstStyle>
          <a:p>
            <a:pPr>
              <a:defRPr/>
            </a:pPr>
            <a:endParaRPr lang="en-GB" altLang="en-US"/>
          </a:p>
        </p:txBody>
      </p:sp>
      <p:sp>
        <p:nvSpPr>
          <p:cNvPr id="5" name="Slide Number Placeholder 5">
            <a:extLst>
              <a:ext uri="{FF2B5EF4-FFF2-40B4-BE49-F238E27FC236}">
                <a16:creationId xmlns:a16="http://schemas.microsoft.com/office/drawing/2014/main" id="{662B868C-2A8D-8014-3427-24D18CBBC484}"/>
              </a:ext>
            </a:extLst>
          </p:cNvPr>
          <p:cNvSpPr>
            <a:spLocks noGrp="1"/>
          </p:cNvSpPr>
          <p:nvPr>
            <p:ph type="sldNum" sz="quarter" idx="11"/>
          </p:nvPr>
        </p:nvSpPr>
        <p:spPr/>
        <p:txBody>
          <a:bodyPr/>
          <a:lstStyle>
            <a:lvl1pPr>
              <a:defRPr/>
            </a:lvl1pPr>
          </a:lstStyle>
          <a:p>
            <a:pPr>
              <a:defRPr/>
            </a:pPr>
            <a:fld id="{9B914F11-4BFD-49B7-AF46-1CA6E08F2663}" type="slidenum">
              <a:rPr lang="en-GB" altLang="en-US"/>
              <a:pPr>
                <a:defRPr/>
              </a:pPr>
              <a:t>‹#›</a:t>
            </a:fld>
            <a:endParaRPr lang="en-GB" altLang="en-US"/>
          </a:p>
        </p:txBody>
      </p:sp>
    </p:spTree>
    <p:extLst>
      <p:ext uri="{BB962C8B-B14F-4D97-AF65-F5344CB8AC3E}">
        <p14:creationId xmlns:p14="http://schemas.microsoft.com/office/powerpoint/2010/main" val="426930465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A13AB16C-9C52-669D-B97B-5D4290E04860}"/>
              </a:ext>
            </a:extLst>
          </p:cNvPr>
          <p:cNvSpPr>
            <a:spLocks noGrp="1"/>
          </p:cNvSpPr>
          <p:nvPr>
            <p:ph type="dt" sz="half" idx="10"/>
          </p:nvPr>
        </p:nvSpPr>
        <p:spPr/>
        <p:txBody>
          <a:bodyPr/>
          <a:lstStyle>
            <a:lvl1pPr>
              <a:defRPr/>
            </a:lvl1pPr>
          </a:lstStyle>
          <a:p>
            <a:pPr>
              <a:defRPr/>
            </a:pPr>
            <a:endParaRPr lang="en-GB" altLang="en-US"/>
          </a:p>
        </p:txBody>
      </p:sp>
      <p:sp>
        <p:nvSpPr>
          <p:cNvPr id="6" name="Slide Number Placeholder 5">
            <a:extLst>
              <a:ext uri="{FF2B5EF4-FFF2-40B4-BE49-F238E27FC236}">
                <a16:creationId xmlns:a16="http://schemas.microsoft.com/office/drawing/2014/main" id="{5C10E79F-0114-0983-E85F-0D05DE1484FE}"/>
              </a:ext>
            </a:extLst>
          </p:cNvPr>
          <p:cNvSpPr>
            <a:spLocks noGrp="1"/>
          </p:cNvSpPr>
          <p:nvPr>
            <p:ph type="sldNum" sz="quarter" idx="11"/>
          </p:nvPr>
        </p:nvSpPr>
        <p:spPr/>
        <p:txBody>
          <a:bodyPr/>
          <a:lstStyle>
            <a:lvl1pPr>
              <a:defRPr/>
            </a:lvl1pPr>
          </a:lstStyle>
          <a:p>
            <a:pPr>
              <a:defRPr/>
            </a:pPr>
            <a:fld id="{6961342F-9C46-4BFC-AE72-2F9D0D8920FB}" type="slidenum">
              <a:rPr lang="en-GB" altLang="en-US"/>
              <a:pPr>
                <a:defRPr/>
              </a:pPr>
              <a:t>‹#›</a:t>
            </a:fld>
            <a:endParaRPr lang="en-GB" altLang="en-US"/>
          </a:p>
        </p:txBody>
      </p:sp>
    </p:spTree>
    <p:extLst>
      <p:ext uri="{BB962C8B-B14F-4D97-AF65-F5344CB8AC3E}">
        <p14:creationId xmlns:p14="http://schemas.microsoft.com/office/powerpoint/2010/main" val="120450015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E8EF2C66-817E-87AF-1BFA-4D6DC406D529}"/>
              </a:ext>
            </a:extLst>
          </p:cNvPr>
          <p:cNvSpPr>
            <a:spLocks noGrp="1"/>
          </p:cNvSpPr>
          <p:nvPr>
            <p:ph type="dt" sz="half" idx="10"/>
          </p:nvPr>
        </p:nvSpPr>
        <p:spPr/>
        <p:txBody>
          <a:bodyPr/>
          <a:lstStyle>
            <a:lvl1pPr>
              <a:defRPr/>
            </a:lvl1pPr>
          </a:lstStyle>
          <a:p>
            <a:pPr>
              <a:defRPr/>
            </a:pPr>
            <a:endParaRPr lang="en-GB" altLang="en-US"/>
          </a:p>
        </p:txBody>
      </p:sp>
      <p:sp>
        <p:nvSpPr>
          <p:cNvPr id="8" name="Slide Number Placeholder 5">
            <a:extLst>
              <a:ext uri="{FF2B5EF4-FFF2-40B4-BE49-F238E27FC236}">
                <a16:creationId xmlns:a16="http://schemas.microsoft.com/office/drawing/2014/main" id="{ED348DF6-D612-A861-E43F-67AF46CBCBCC}"/>
              </a:ext>
            </a:extLst>
          </p:cNvPr>
          <p:cNvSpPr>
            <a:spLocks noGrp="1"/>
          </p:cNvSpPr>
          <p:nvPr>
            <p:ph type="sldNum" sz="quarter" idx="11"/>
          </p:nvPr>
        </p:nvSpPr>
        <p:spPr/>
        <p:txBody>
          <a:bodyPr/>
          <a:lstStyle>
            <a:lvl1pPr>
              <a:defRPr/>
            </a:lvl1pPr>
          </a:lstStyle>
          <a:p>
            <a:pPr>
              <a:defRPr/>
            </a:pPr>
            <a:fld id="{5F6AA741-C6A2-42BE-A4C8-2FE9A3B25904}" type="slidenum">
              <a:rPr lang="en-GB" altLang="en-US"/>
              <a:pPr>
                <a:defRPr/>
              </a:pPr>
              <a:t>‹#›</a:t>
            </a:fld>
            <a:endParaRPr lang="en-GB" altLang="en-US"/>
          </a:p>
        </p:txBody>
      </p:sp>
    </p:spTree>
    <p:extLst>
      <p:ext uri="{BB962C8B-B14F-4D97-AF65-F5344CB8AC3E}">
        <p14:creationId xmlns:p14="http://schemas.microsoft.com/office/powerpoint/2010/main" val="166953141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DF53CB5F-8254-27BE-E4D2-78D1F1C903CC}"/>
              </a:ext>
            </a:extLst>
          </p:cNvPr>
          <p:cNvSpPr>
            <a:spLocks noGrp="1"/>
          </p:cNvSpPr>
          <p:nvPr>
            <p:ph type="dt" sz="half" idx="10"/>
          </p:nvPr>
        </p:nvSpPr>
        <p:spPr/>
        <p:txBody>
          <a:bodyPr/>
          <a:lstStyle>
            <a:lvl1pPr>
              <a:defRPr/>
            </a:lvl1pPr>
          </a:lstStyle>
          <a:p>
            <a:pPr>
              <a:defRPr/>
            </a:pPr>
            <a:endParaRPr lang="en-GB" altLang="en-US"/>
          </a:p>
        </p:txBody>
      </p:sp>
      <p:sp>
        <p:nvSpPr>
          <p:cNvPr id="4" name="Slide Number Placeholder 5">
            <a:extLst>
              <a:ext uri="{FF2B5EF4-FFF2-40B4-BE49-F238E27FC236}">
                <a16:creationId xmlns:a16="http://schemas.microsoft.com/office/drawing/2014/main" id="{952A6267-C6A7-C7D9-93D2-CDDD56FE89D9}"/>
              </a:ext>
            </a:extLst>
          </p:cNvPr>
          <p:cNvSpPr>
            <a:spLocks noGrp="1"/>
          </p:cNvSpPr>
          <p:nvPr>
            <p:ph type="sldNum" sz="quarter" idx="11"/>
          </p:nvPr>
        </p:nvSpPr>
        <p:spPr/>
        <p:txBody>
          <a:bodyPr/>
          <a:lstStyle>
            <a:lvl1pPr>
              <a:defRPr/>
            </a:lvl1pPr>
          </a:lstStyle>
          <a:p>
            <a:pPr>
              <a:defRPr/>
            </a:pPr>
            <a:fld id="{6853B768-7101-44AD-9200-E6AC1CD618AA}" type="slidenum">
              <a:rPr lang="en-GB" altLang="en-US"/>
              <a:pPr>
                <a:defRPr/>
              </a:pPr>
              <a:t>‹#›</a:t>
            </a:fld>
            <a:endParaRPr lang="en-GB" altLang="en-US"/>
          </a:p>
        </p:txBody>
      </p:sp>
    </p:spTree>
    <p:extLst>
      <p:ext uri="{BB962C8B-B14F-4D97-AF65-F5344CB8AC3E}">
        <p14:creationId xmlns:p14="http://schemas.microsoft.com/office/powerpoint/2010/main" val="152948291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A6F93166-65CD-825D-F305-FDDA62FE1178}"/>
              </a:ext>
            </a:extLst>
          </p:cNvPr>
          <p:cNvSpPr>
            <a:spLocks noGrp="1"/>
          </p:cNvSpPr>
          <p:nvPr>
            <p:ph type="dt" sz="half" idx="10"/>
          </p:nvPr>
        </p:nvSpPr>
        <p:spPr/>
        <p:txBody>
          <a:bodyPr/>
          <a:lstStyle>
            <a:lvl1pPr>
              <a:defRPr/>
            </a:lvl1pPr>
          </a:lstStyle>
          <a:p>
            <a:pPr>
              <a:defRPr/>
            </a:pPr>
            <a:endParaRPr lang="en-GB" altLang="en-US"/>
          </a:p>
        </p:txBody>
      </p:sp>
      <p:sp>
        <p:nvSpPr>
          <p:cNvPr id="3" name="Slide Number Placeholder 5">
            <a:extLst>
              <a:ext uri="{FF2B5EF4-FFF2-40B4-BE49-F238E27FC236}">
                <a16:creationId xmlns:a16="http://schemas.microsoft.com/office/drawing/2014/main" id="{75FA4736-7D00-94FC-CF6B-0D839CEC7E31}"/>
              </a:ext>
            </a:extLst>
          </p:cNvPr>
          <p:cNvSpPr>
            <a:spLocks noGrp="1"/>
          </p:cNvSpPr>
          <p:nvPr>
            <p:ph type="sldNum" sz="quarter" idx="11"/>
          </p:nvPr>
        </p:nvSpPr>
        <p:spPr/>
        <p:txBody>
          <a:bodyPr/>
          <a:lstStyle>
            <a:lvl1pPr>
              <a:defRPr/>
            </a:lvl1pPr>
          </a:lstStyle>
          <a:p>
            <a:pPr>
              <a:defRPr/>
            </a:pPr>
            <a:fld id="{7830696A-F479-4535-9AB3-B06DD43C6E95}" type="slidenum">
              <a:rPr lang="en-GB" altLang="en-US"/>
              <a:pPr>
                <a:defRPr/>
              </a:pPr>
              <a:t>‹#›</a:t>
            </a:fld>
            <a:endParaRPr lang="en-GB" altLang="en-US"/>
          </a:p>
        </p:txBody>
      </p:sp>
    </p:spTree>
    <p:extLst>
      <p:ext uri="{BB962C8B-B14F-4D97-AF65-F5344CB8AC3E}">
        <p14:creationId xmlns:p14="http://schemas.microsoft.com/office/powerpoint/2010/main" val="332535107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B99D8B7D-1BE4-13E0-7849-D65FBB71B20F}"/>
              </a:ext>
            </a:extLst>
          </p:cNvPr>
          <p:cNvSpPr>
            <a:spLocks noGrp="1"/>
          </p:cNvSpPr>
          <p:nvPr>
            <p:ph type="dt" sz="half" idx="10"/>
          </p:nvPr>
        </p:nvSpPr>
        <p:spPr/>
        <p:txBody>
          <a:bodyPr/>
          <a:lstStyle>
            <a:lvl1pPr>
              <a:defRPr/>
            </a:lvl1pPr>
          </a:lstStyle>
          <a:p>
            <a:pPr>
              <a:defRPr/>
            </a:pPr>
            <a:endParaRPr lang="en-GB" altLang="en-US"/>
          </a:p>
        </p:txBody>
      </p:sp>
      <p:sp>
        <p:nvSpPr>
          <p:cNvPr id="6" name="Slide Number Placeholder 5">
            <a:extLst>
              <a:ext uri="{FF2B5EF4-FFF2-40B4-BE49-F238E27FC236}">
                <a16:creationId xmlns:a16="http://schemas.microsoft.com/office/drawing/2014/main" id="{E56ABABF-6301-66EE-2066-6BB63ABC6362}"/>
              </a:ext>
            </a:extLst>
          </p:cNvPr>
          <p:cNvSpPr>
            <a:spLocks noGrp="1"/>
          </p:cNvSpPr>
          <p:nvPr>
            <p:ph type="sldNum" sz="quarter" idx="11"/>
          </p:nvPr>
        </p:nvSpPr>
        <p:spPr/>
        <p:txBody>
          <a:bodyPr/>
          <a:lstStyle>
            <a:lvl1pPr>
              <a:defRPr/>
            </a:lvl1pPr>
          </a:lstStyle>
          <a:p>
            <a:pPr>
              <a:defRPr/>
            </a:pPr>
            <a:fld id="{CCE96285-DF75-4EDA-8823-EBCFB53EF937}" type="slidenum">
              <a:rPr lang="en-GB" altLang="en-US"/>
              <a:pPr>
                <a:defRPr/>
              </a:pPr>
              <a:t>‹#›</a:t>
            </a:fld>
            <a:endParaRPr lang="en-GB" altLang="en-US"/>
          </a:p>
        </p:txBody>
      </p:sp>
    </p:spTree>
    <p:extLst>
      <p:ext uri="{BB962C8B-B14F-4D97-AF65-F5344CB8AC3E}">
        <p14:creationId xmlns:p14="http://schemas.microsoft.com/office/powerpoint/2010/main" val="23993869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E1069BFF-B756-2007-1E94-40D2E601CC11}"/>
              </a:ext>
            </a:extLst>
          </p:cNvPr>
          <p:cNvSpPr>
            <a:spLocks noGrp="1"/>
          </p:cNvSpPr>
          <p:nvPr>
            <p:ph type="dt" sz="half" idx="10"/>
          </p:nvPr>
        </p:nvSpPr>
        <p:spPr/>
        <p:txBody>
          <a:bodyPr/>
          <a:lstStyle>
            <a:lvl1pPr>
              <a:defRPr/>
            </a:lvl1pPr>
          </a:lstStyle>
          <a:p>
            <a:pPr>
              <a:defRPr/>
            </a:pPr>
            <a:endParaRPr lang="en-GB" altLang="en-US"/>
          </a:p>
        </p:txBody>
      </p:sp>
      <p:sp>
        <p:nvSpPr>
          <p:cNvPr id="6" name="Slide Number Placeholder 5">
            <a:extLst>
              <a:ext uri="{FF2B5EF4-FFF2-40B4-BE49-F238E27FC236}">
                <a16:creationId xmlns:a16="http://schemas.microsoft.com/office/drawing/2014/main" id="{24F1B315-991D-AC06-8D3A-BE32BFF39E39}"/>
              </a:ext>
            </a:extLst>
          </p:cNvPr>
          <p:cNvSpPr>
            <a:spLocks noGrp="1"/>
          </p:cNvSpPr>
          <p:nvPr>
            <p:ph type="sldNum" sz="quarter" idx="11"/>
          </p:nvPr>
        </p:nvSpPr>
        <p:spPr/>
        <p:txBody>
          <a:bodyPr/>
          <a:lstStyle>
            <a:lvl1pPr>
              <a:defRPr/>
            </a:lvl1pPr>
          </a:lstStyle>
          <a:p>
            <a:pPr>
              <a:defRPr/>
            </a:pPr>
            <a:fld id="{38F693E9-C675-43EF-9103-5007B398E30D}" type="slidenum">
              <a:rPr lang="en-GB" altLang="en-US"/>
              <a:pPr>
                <a:defRPr/>
              </a:pPr>
              <a:t>‹#›</a:t>
            </a:fld>
            <a:endParaRPr lang="en-GB" altLang="en-US"/>
          </a:p>
        </p:txBody>
      </p:sp>
    </p:spTree>
    <p:extLst>
      <p:ext uri="{BB962C8B-B14F-4D97-AF65-F5344CB8AC3E}">
        <p14:creationId xmlns:p14="http://schemas.microsoft.com/office/powerpoint/2010/main" val="326489418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159FB9B-28BD-B94F-4AB5-8F8D49B16A00}"/>
              </a:ext>
            </a:extLst>
          </p:cNvPr>
          <p:cNvSpPr>
            <a:spLocks noGrp="1"/>
          </p:cNvSpPr>
          <p:nvPr>
            <p:ph type="dt" sz="half" idx="10"/>
          </p:nvPr>
        </p:nvSpPr>
        <p:spPr/>
        <p:txBody>
          <a:bodyPr/>
          <a:lstStyle>
            <a:lvl1pPr>
              <a:defRPr/>
            </a:lvl1pPr>
          </a:lstStyle>
          <a:p>
            <a:pPr>
              <a:defRPr/>
            </a:pPr>
            <a:endParaRPr lang="en-GB" altLang="en-US"/>
          </a:p>
        </p:txBody>
      </p:sp>
      <p:sp>
        <p:nvSpPr>
          <p:cNvPr id="5" name="Slide Number Placeholder 5">
            <a:extLst>
              <a:ext uri="{FF2B5EF4-FFF2-40B4-BE49-F238E27FC236}">
                <a16:creationId xmlns:a16="http://schemas.microsoft.com/office/drawing/2014/main" id="{72EC7FD0-0D9B-A6AF-0EB3-C1AF16E51ABA}"/>
              </a:ext>
            </a:extLst>
          </p:cNvPr>
          <p:cNvSpPr>
            <a:spLocks noGrp="1"/>
          </p:cNvSpPr>
          <p:nvPr>
            <p:ph type="sldNum" sz="quarter" idx="11"/>
          </p:nvPr>
        </p:nvSpPr>
        <p:spPr/>
        <p:txBody>
          <a:bodyPr/>
          <a:lstStyle>
            <a:lvl1pPr>
              <a:defRPr/>
            </a:lvl1pPr>
          </a:lstStyle>
          <a:p>
            <a:pPr>
              <a:defRPr/>
            </a:pPr>
            <a:fld id="{E9EC7B43-875A-4F6E-A9BE-E5B6B6599ECB}" type="slidenum">
              <a:rPr lang="en-GB" altLang="en-US"/>
              <a:pPr>
                <a:defRPr/>
              </a:pPr>
              <a:t>‹#›</a:t>
            </a:fld>
            <a:endParaRPr lang="en-GB" altLang="en-US"/>
          </a:p>
        </p:txBody>
      </p:sp>
    </p:spTree>
    <p:extLst>
      <p:ext uri="{BB962C8B-B14F-4D97-AF65-F5344CB8AC3E}">
        <p14:creationId xmlns:p14="http://schemas.microsoft.com/office/powerpoint/2010/main" val="264966691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1A13BA8-3C2B-F962-74F4-E9C42D4DE23A}"/>
              </a:ext>
            </a:extLst>
          </p:cNvPr>
          <p:cNvSpPr>
            <a:spLocks noGrp="1"/>
          </p:cNvSpPr>
          <p:nvPr>
            <p:ph type="dt" sz="half" idx="10"/>
          </p:nvPr>
        </p:nvSpPr>
        <p:spPr/>
        <p:txBody>
          <a:bodyPr/>
          <a:lstStyle>
            <a:lvl1pPr>
              <a:defRPr/>
            </a:lvl1pPr>
          </a:lstStyle>
          <a:p>
            <a:pPr>
              <a:defRPr/>
            </a:pPr>
            <a:endParaRPr lang="en-GB" altLang="en-US"/>
          </a:p>
        </p:txBody>
      </p:sp>
      <p:sp>
        <p:nvSpPr>
          <p:cNvPr id="5" name="Slide Number Placeholder 5">
            <a:extLst>
              <a:ext uri="{FF2B5EF4-FFF2-40B4-BE49-F238E27FC236}">
                <a16:creationId xmlns:a16="http://schemas.microsoft.com/office/drawing/2014/main" id="{E964768E-7110-45ED-2C71-C9FB1EE245BD}"/>
              </a:ext>
            </a:extLst>
          </p:cNvPr>
          <p:cNvSpPr>
            <a:spLocks noGrp="1"/>
          </p:cNvSpPr>
          <p:nvPr>
            <p:ph type="sldNum" sz="quarter" idx="11"/>
          </p:nvPr>
        </p:nvSpPr>
        <p:spPr/>
        <p:txBody>
          <a:bodyPr/>
          <a:lstStyle>
            <a:lvl1pPr>
              <a:defRPr/>
            </a:lvl1pPr>
          </a:lstStyle>
          <a:p>
            <a:pPr>
              <a:defRPr/>
            </a:pPr>
            <a:fld id="{F514DA70-1FF3-4C19-81E7-6059E49F849D}" type="slidenum">
              <a:rPr lang="en-GB" altLang="en-US"/>
              <a:pPr>
                <a:defRPr/>
              </a:pPr>
              <a:t>‹#›</a:t>
            </a:fld>
            <a:endParaRPr lang="en-GB" altLang="en-US"/>
          </a:p>
        </p:txBody>
      </p:sp>
    </p:spTree>
    <p:extLst>
      <p:ext uri="{BB962C8B-B14F-4D97-AF65-F5344CB8AC3E}">
        <p14:creationId xmlns:p14="http://schemas.microsoft.com/office/powerpoint/2010/main" val="277072317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16/04/2024</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16/04/2024</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16/04/2024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16/04/2024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16/04/2024</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16/04/2024</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16/04/2024</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16/04/2024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16/04/2024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16/04/2024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16/04/2024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1.jpe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B60B0BAF-485B-BCF3-E516-1941035902E4}"/>
              </a:ext>
            </a:extLst>
          </p:cNvPr>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42E63BF8-7529-1963-3C85-A8BC8687E4C6}"/>
              </a:ext>
            </a:extLst>
          </p:cNvPr>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864C15A1-EDFA-03A1-5443-FBC68ABD27D1}"/>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0CF230E9-2907-2D8C-1986-CB13CA64F7CB}"/>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E0675A1A-B28B-4BC4-BDFC-BC802022323B}"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7" r:id="rId1"/>
    <p:sldLayoutId id="2147483788" r:id="rId2"/>
    <p:sldLayoutId id="2147483778" r:id="rId3"/>
    <p:sldLayoutId id="2147483779" r:id="rId4"/>
    <p:sldLayoutId id="2147483780" r:id="rId5"/>
    <p:sldLayoutId id="2147483781" r:id="rId6"/>
    <p:sldLayoutId id="2147483782" r:id="rId7"/>
    <p:sldLayoutId id="2147483783" r:id="rId8"/>
    <p:sldLayoutId id="2147483784" r:id="rId9"/>
    <p:sldLayoutId id="2147483785" r:id="rId10"/>
    <p:sldLayoutId id="2147483786" r:id="rId11"/>
  </p:sldLayoutIdLst>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16/04/2024</a:t>
            </a:fld>
            <a:endParaRPr lang="en-GB"/>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slideLayout" Target="../slideLayouts/slideLayout13.xml"/><Relationship Id="rId1" Type="http://schemas.openxmlformats.org/officeDocument/2006/relationships/video" Target="https://www.youtube.com/embed/VOF-5ca74kc?feature=oembed" TargetMode="Externa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7.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a:extLst>
              <a:ext uri="{FF2B5EF4-FFF2-40B4-BE49-F238E27FC236}">
                <a16:creationId xmlns:a16="http://schemas.microsoft.com/office/drawing/2014/main" id="{85330D51-6087-3F98-85C7-DC795C266B4C}"/>
              </a:ext>
            </a:extLst>
          </p:cNvPr>
          <p:cNvSpPr>
            <a:spLocks noGrp="1"/>
          </p:cNvSpPr>
          <p:nvPr>
            <p:ph type="title" idx="4294967295"/>
          </p:nvPr>
        </p:nvSpPr>
        <p:spPr/>
        <p:txBody>
          <a:bodyPr/>
          <a:lstStyle/>
          <a:p>
            <a:pPr eaLnBrk="1" hangingPunct="1"/>
            <a:endParaRPr lang="en-GB" altLang="en-US"/>
          </a:p>
        </p:txBody>
      </p:sp>
      <p:sp>
        <p:nvSpPr>
          <p:cNvPr id="6147" name="Rectangle 3">
            <a:extLst>
              <a:ext uri="{FF2B5EF4-FFF2-40B4-BE49-F238E27FC236}">
                <a16:creationId xmlns:a16="http://schemas.microsoft.com/office/drawing/2014/main" id="{70BE55E3-4B63-08FC-F518-E61514AD0E6C}"/>
              </a:ext>
            </a:extLst>
          </p:cNvPr>
          <p:cNvSpPr>
            <a:spLocks noGrp="1"/>
          </p:cNvSpPr>
          <p:nvPr>
            <p:ph type="body" idx="4294967295"/>
          </p:nvPr>
        </p:nvSpPr>
        <p:spPr>
          <a:xfrm>
            <a:off x="2843213" y="1600200"/>
            <a:ext cx="5843587" cy="4410633"/>
          </a:xfrm>
          <a:solidFill>
            <a:schemeClr val="bg1"/>
          </a:solidFill>
          <a:ln>
            <a:solidFill>
              <a:schemeClr val="bg1"/>
            </a:solidFill>
          </a:ln>
        </p:spPr>
        <p:txBody>
          <a:bodyPr/>
          <a:lstStyle/>
          <a:p>
            <a:pPr marL="0" indent="0" algn="ctr" eaLnBrk="1" hangingPunct="1">
              <a:buNone/>
              <a:defRPr/>
            </a:pPr>
            <a:r>
              <a:rPr lang="en-GB" altLang="en-US" dirty="0"/>
              <a:t>BMSW6105</a:t>
            </a:r>
            <a:endParaRPr lang="en-US" dirty="0"/>
          </a:p>
          <a:p>
            <a:pPr algn="ctr" eaLnBrk="1" hangingPunct="1">
              <a:defRPr/>
            </a:pPr>
            <a:endParaRPr lang="en-GB" altLang="en-US" dirty="0"/>
          </a:p>
          <a:p>
            <a:pPr marL="0" indent="0" algn="ctr" eaLnBrk="1" hangingPunct="1">
              <a:buFont typeface="Arial" panose="020B0604020202020204" pitchFamily="34" charset="0"/>
              <a:buNone/>
              <a:defRPr/>
            </a:pPr>
            <a:r>
              <a:rPr lang="en-GB" altLang="en-US" dirty="0"/>
              <a:t>Coaching &amp; Mentoring Skills for the Workplace</a:t>
            </a:r>
          </a:p>
          <a:p>
            <a:pPr marL="0" indent="0" algn="ctr">
              <a:buNone/>
              <a:defRPr/>
            </a:pPr>
            <a:endParaRPr lang="en-GB" altLang="en-US" dirty="0"/>
          </a:p>
          <a:p>
            <a:pPr marL="0" indent="0" algn="ctr">
              <a:buNone/>
              <a:defRPr/>
            </a:pPr>
            <a:r>
              <a:rPr lang="en-GB" altLang="en-US"/>
              <a:t>Week 7b </a:t>
            </a:r>
            <a:r>
              <a:rPr lang="en-GB" b="1" dirty="0">
                <a:ea typeface="+mn-lt"/>
                <a:cs typeface="+mn-lt"/>
              </a:rPr>
              <a:t>Mentoring – Identifying Barriers and Challenges </a:t>
            </a:r>
            <a:endParaRPr lang="en-GB" altLang="en-US"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Title 1">
            <a:extLst>
              <a:ext uri="{FF2B5EF4-FFF2-40B4-BE49-F238E27FC236}">
                <a16:creationId xmlns:a16="http://schemas.microsoft.com/office/drawing/2014/main" id="{8F969ADD-CC9B-97A7-CE5B-5516F5924D66}"/>
              </a:ext>
            </a:extLst>
          </p:cNvPr>
          <p:cNvSpPr>
            <a:spLocks noGrp="1"/>
          </p:cNvSpPr>
          <p:nvPr>
            <p:ph type="title" idx="4294967295"/>
          </p:nvPr>
        </p:nvSpPr>
        <p:spPr/>
        <p:txBody>
          <a:bodyPr/>
          <a:lstStyle/>
          <a:p>
            <a:pPr eaLnBrk="1" hangingPunct="1"/>
            <a:r>
              <a:rPr lang="en-GB" altLang="en-US"/>
              <a:t>Lesson Aims</a:t>
            </a:r>
          </a:p>
        </p:txBody>
      </p:sp>
      <p:sp>
        <p:nvSpPr>
          <p:cNvPr id="3" name="Content Placeholder 2">
            <a:extLst>
              <a:ext uri="{FF2B5EF4-FFF2-40B4-BE49-F238E27FC236}">
                <a16:creationId xmlns:a16="http://schemas.microsoft.com/office/drawing/2014/main" id="{CA03787A-1BA2-DE46-7060-CB3AF0433466}"/>
              </a:ext>
            </a:extLst>
          </p:cNvPr>
          <p:cNvSpPr>
            <a:spLocks noGrp="1"/>
          </p:cNvSpPr>
          <p:nvPr>
            <p:ph idx="4294967295"/>
          </p:nvPr>
        </p:nvSpPr>
        <p:spPr>
          <a:xfrm>
            <a:off x="352425" y="1601788"/>
            <a:ext cx="8229600" cy="3311525"/>
          </a:xfrm>
        </p:spPr>
        <p:txBody>
          <a:bodyPr/>
          <a:lstStyle/>
          <a:p>
            <a:pPr marL="0" indent="0" eaLnBrk="1" hangingPunct="1">
              <a:buNone/>
              <a:defRPr/>
            </a:pPr>
            <a:r>
              <a:rPr lang="en-GB" dirty="0"/>
              <a:t>This session we will:</a:t>
            </a:r>
          </a:p>
          <a:p>
            <a:pPr eaLnBrk="1" hangingPunct="1">
              <a:buFont typeface="Arial"/>
              <a:buChar char="•"/>
              <a:defRPr/>
            </a:pPr>
            <a:r>
              <a:rPr lang="en-GB" dirty="0">
                <a:ea typeface="+mn-lt"/>
                <a:cs typeface="+mn-lt"/>
              </a:rPr>
              <a:t>Introducing – Force Field Analysis </a:t>
            </a:r>
          </a:p>
          <a:p>
            <a:pPr>
              <a:buFont typeface="Arial"/>
              <a:buChar char="•"/>
              <a:defRPr/>
            </a:pPr>
            <a:r>
              <a:rPr lang="en-GB" dirty="0">
                <a:ea typeface="+mn-lt"/>
                <a:cs typeface="+mn-lt"/>
              </a:rPr>
              <a:t>Introducing the CAN model </a:t>
            </a:r>
            <a:endParaRPr lang="en-GB"/>
          </a:p>
          <a:p>
            <a:pPr>
              <a:buFont typeface="Arial"/>
              <a:buChar char="•"/>
              <a:defRPr/>
            </a:pPr>
            <a:r>
              <a:rPr lang="en-GB" dirty="0">
                <a:ea typeface="+mn-lt"/>
                <a:cs typeface="+mn-lt"/>
              </a:rPr>
              <a:t>Use and reflect both models</a:t>
            </a:r>
          </a:p>
          <a:p>
            <a:pPr marL="0" indent="0" eaLnBrk="1" hangingPunct="1">
              <a:buFont typeface="Arial" panose="020B0604020202020204" pitchFamily="34" charset="0"/>
              <a:buNone/>
              <a:defRPr/>
            </a:pPr>
            <a:endParaRPr lang="en-GB" dirty="0"/>
          </a:p>
        </p:txBody>
      </p:sp>
      <p:sp>
        <p:nvSpPr>
          <p:cNvPr id="5" name="Date Placeholder 4">
            <a:extLst>
              <a:ext uri="{FF2B5EF4-FFF2-40B4-BE49-F238E27FC236}">
                <a16:creationId xmlns:a16="http://schemas.microsoft.com/office/drawing/2014/main" id="{63CF4C57-965E-8DD4-642B-BD173A90B534}"/>
              </a:ext>
            </a:extLst>
          </p:cNvPr>
          <p:cNvSpPr txBox="1">
            <a:spLocks noGrp="1"/>
          </p:cNvSpPr>
          <p:nvPr/>
        </p:nvSpPr>
        <p:spPr>
          <a:xfrm>
            <a:off x="250825" y="6524625"/>
            <a:ext cx="971550" cy="219075"/>
          </a:xfrm>
          <a:prstGeom prst="rect">
            <a:avLst/>
          </a:prstGeom>
          <a:noFill/>
        </p:spPr>
        <p:txBody>
          <a:bodyPr anchor="ctr"/>
          <a:lstStyle/>
          <a:p>
            <a:pPr algn="ctr" eaLnBrk="1" fontAlgn="auto" hangingPunct="1">
              <a:spcBef>
                <a:spcPts val="0"/>
              </a:spcBef>
              <a:spcAft>
                <a:spcPts val="0"/>
              </a:spcAft>
              <a:defRPr/>
            </a:pPr>
            <a:fld id="{8545989A-FAB5-44A0-803E-C4DFE8E1BAA2}" type="datetime1">
              <a:rPr lang="en-GB" altLang="en-US" sz="1050">
                <a:solidFill>
                  <a:schemeClr val="tx1">
                    <a:tint val="75000"/>
                  </a:schemeClr>
                </a:solidFill>
                <a:latin typeface="+mn-lt"/>
                <a:cs typeface="+mn-cs"/>
              </a:rPr>
              <a:pPr algn="ctr" eaLnBrk="1" fontAlgn="auto" hangingPunct="1">
                <a:spcBef>
                  <a:spcPts val="0"/>
                </a:spcBef>
                <a:spcAft>
                  <a:spcPts val="0"/>
                </a:spcAft>
                <a:defRPr/>
              </a:pPr>
              <a:t>16/04/2024</a:t>
            </a:fld>
            <a:endParaRPr lang="en-GB" altLang="en-US" sz="1050">
              <a:solidFill>
                <a:schemeClr val="tx1">
                  <a:tint val="75000"/>
                </a:schemeClr>
              </a:solidFill>
              <a:latin typeface="+mn-lt"/>
              <a:cs typeface="+mn-cs"/>
            </a:endParaRPr>
          </a:p>
        </p:txBody>
      </p:sp>
      <p:sp>
        <p:nvSpPr>
          <p:cNvPr id="7173" name="Slide Number Placeholder 5">
            <a:extLst>
              <a:ext uri="{FF2B5EF4-FFF2-40B4-BE49-F238E27FC236}">
                <a16:creationId xmlns:a16="http://schemas.microsoft.com/office/drawing/2014/main" id="{F2A08E3A-4588-6B3A-873B-7D31425A1E8F}"/>
              </a:ext>
            </a:extLst>
          </p:cNvPr>
          <p:cNvSpPr txBox="1">
            <a:spLocks noGrp="1" noChangeArrowheads="1"/>
          </p:cNvSpPr>
          <p:nvPr/>
        </p:nvSpPr>
        <p:spPr bwMode="auto">
          <a:xfrm>
            <a:off x="7956550" y="6381750"/>
            <a:ext cx="730250" cy="339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r" eaLnBrk="1" hangingPunct="1">
              <a:spcBef>
                <a:spcPct val="0"/>
              </a:spcBef>
              <a:buFontTx/>
              <a:buNone/>
            </a:pPr>
            <a:fld id="{9FC0B662-BC31-4433-9C1A-8835EFF668F4}" type="slidenum">
              <a:rPr lang="en-GB" altLang="en-US" sz="1200">
                <a:solidFill>
                  <a:srgbClr val="898989"/>
                </a:solidFill>
              </a:rPr>
              <a:pPr algn="r" eaLnBrk="1" hangingPunct="1">
                <a:spcBef>
                  <a:spcPct val="0"/>
                </a:spcBef>
                <a:buFontTx/>
                <a:buNone/>
              </a:pPr>
              <a:t>2</a:t>
            </a:fld>
            <a:endParaRPr lang="en-GB" altLang="en-US" sz="1200">
              <a:solidFill>
                <a:srgbClr val="898989"/>
              </a:solidFill>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a:extLst>
              <a:ext uri="{FF2B5EF4-FFF2-40B4-BE49-F238E27FC236}">
                <a16:creationId xmlns:a16="http://schemas.microsoft.com/office/drawing/2014/main" id="{98E01F58-2309-AF0D-CFCC-3D7D0262BED0}"/>
              </a:ext>
            </a:extLst>
          </p:cNvPr>
          <p:cNvSpPr>
            <a:spLocks noGrp="1"/>
          </p:cNvSpPr>
          <p:nvPr>
            <p:ph type="title" idx="4294967295"/>
          </p:nvPr>
        </p:nvSpPr>
        <p:spPr/>
        <p:txBody>
          <a:bodyPr/>
          <a:lstStyle/>
          <a:p>
            <a:pPr eaLnBrk="1" hangingPunct="1"/>
            <a:r>
              <a:rPr lang="en-GB" altLang="en-US" sz="4000" dirty="0"/>
              <a:t>Mentoring</a:t>
            </a:r>
          </a:p>
        </p:txBody>
      </p:sp>
      <p:sp>
        <p:nvSpPr>
          <p:cNvPr id="4" name="Rectangle 3">
            <a:extLst>
              <a:ext uri="{FF2B5EF4-FFF2-40B4-BE49-F238E27FC236}">
                <a16:creationId xmlns:a16="http://schemas.microsoft.com/office/drawing/2014/main" id="{1B1E206B-E23A-4A01-29F9-4C60FE742530}"/>
              </a:ext>
            </a:extLst>
          </p:cNvPr>
          <p:cNvSpPr txBox="1">
            <a:spLocks/>
          </p:cNvSpPr>
          <p:nvPr/>
        </p:nvSpPr>
        <p:spPr bwMode="auto">
          <a:xfrm>
            <a:off x="4792663" y="5073650"/>
            <a:ext cx="4191000" cy="539750"/>
          </a:xfrm>
          <a:prstGeom prst="rect">
            <a:avLst/>
          </a:prstGeom>
          <a:noFill/>
          <a:ln w="38100">
            <a:solidFill>
              <a:schemeClr val="accent1"/>
            </a:solidFill>
            <a:miter lim="800000"/>
            <a:headEnd/>
            <a:tailEnd/>
          </a:ln>
          <a:extLst>
            <a:ext uri="{909E8E84-426E-40DD-AFC4-6F175D3DCCD1}">
              <a14:hiddenFill xmlns:a14="http://schemas.microsoft.com/office/drawing/2010/main">
                <a:solidFill>
                  <a:srgbClr val="FFFFFF"/>
                </a:solidFill>
              </a14:hiddenFill>
            </a:ext>
          </a:extLst>
        </p:spPr>
        <p:txBody>
          <a:bodyPr lIns="91440" tIns="45720" rIns="91440" bIns="45720" anchor="t"/>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buNone/>
            </a:pPr>
            <a:r>
              <a:rPr lang="en-GB" sz="2000" dirty="0">
                <a:cs typeface="Arial"/>
              </a:rPr>
              <a:t>(</a:t>
            </a:r>
            <a:r>
              <a:rPr lang="en-GB" sz="2000" dirty="0">
                <a:ea typeface="Open Sans"/>
                <a:cs typeface="Arial"/>
              </a:rPr>
              <a:t>Megginson and Clutterbuck, 2011)</a:t>
            </a:r>
            <a:endParaRPr lang="en-US" dirty="0">
              <a:ea typeface="Open Sans"/>
              <a:cs typeface="Arial"/>
            </a:endParaRPr>
          </a:p>
        </p:txBody>
      </p:sp>
      <p:sp>
        <p:nvSpPr>
          <p:cNvPr id="5" name="Block Arc 4">
            <a:extLst>
              <a:ext uri="{FF2B5EF4-FFF2-40B4-BE49-F238E27FC236}">
                <a16:creationId xmlns:a16="http://schemas.microsoft.com/office/drawing/2014/main" id="{CF60AC41-BBD0-6068-720C-47C675920D67}"/>
              </a:ext>
            </a:extLst>
          </p:cNvPr>
          <p:cNvSpPr/>
          <p:nvPr/>
        </p:nvSpPr>
        <p:spPr>
          <a:xfrm>
            <a:off x="-3213100" y="609600"/>
            <a:ext cx="4559300" cy="4559300"/>
          </a:xfrm>
          <a:prstGeom prst="blockArc">
            <a:avLst>
              <a:gd name="adj1" fmla="val 18900000"/>
              <a:gd name="adj2" fmla="val 2700000"/>
              <a:gd name="adj3" fmla="val 474"/>
            </a:avLst>
          </a:prstGeom>
        </p:spPr>
        <p:style>
          <a:lnRef idx="2">
            <a:schemeClr val="accent5">
              <a:hueOff val="0"/>
              <a:satOff val="0"/>
              <a:lumOff val="0"/>
              <a:alphaOff val="0"/>
            </a:schemeClr>
          </a:lnRef>
          <a:fillRef idx="0">
            <a:schemeClr val="accent4">
              <a:tint val="90000"/>
              <a:hueOff val="0"/>
              <a:satOff val="0"/>
              <a:lumOff val="0"/>
              <a:alphaOff val="0"/>
            </a:schemeClr>
          </a:fillRef>
          <a:effectRef idx="0">
            <a:schemeClr val="accent4">
              <a:tint val="90000"/>
              <a:hueOff val="0"/>
              <a:satOff val="0"/>
              <a:lumOff val="0"/>
              <a:alphaOff val="0"/>
            </a:schemeClr>
          </a:effectRef>
          <a:fontRef idx="minor">
            <a:schemeClr val="tx1">
              <a:hueOff val="0"/>
              <a:satOff val="0"/>
              <a:lumOff val="0"/>
              <a:alphaOff val="0"/>
            </a:schemeClr>
          </a:fontRef>
        </p:style>
      </p:sp>
      <p:sp>
        <p:nvSpPr>
          <p:cNvPr id="6" name="Freeform: Shape 5">
            <a:extLst>
              <a:ext uri="{FF2B5EF4-FFF2-40B4-BE49-F238E27FC236}">
                <a16:creationId xmlns:a16="http://schemas.microsoft.com/office/drawing/2014/main" id="{E9C056E9-254F-64DC-A181-EC2D4655A3BB}"/>
              </a:ext>
            </a:extLst>
          </p:cNvPr>
          <p:cNvSpPr/>
          <p:nvPr/>
        </p:nvSpPr>
        <p:spPr>
          <a:xfrm>
            <a:off x="1124020" y="1318937"/>
            <a:ext cx="7475537" cy="1118566"/>
          </a:xfrm>
          <a:custGeom>
            <a:avLst/>
            <a:gdLst>
              <a:gd name="connsiteX0" fmla="*/ 0 w 7476432"/>
              <a:gd name="connsiteY0" fmla="*/ 0 h 676875"/>
              <a:gd name="connsiteX1" fmla="*/ 7476432 w 7476432"/>
              <a:gd name="connsiteY1" fmla="*/ 0 h 676875"/>
              <a:gd name="connsiteX2" fmla="*/ 7476432 w 7476432"/>
              <a:gd name="connsiteY2" fmla="*/ 676875 h 676875"/>
              <a:gd name="connsiteX3" fmla="*/ 0 w 7476432"/>
              <a:gd name="connsiteY3" fmla="*/ 676875 h 676875"/>
              <a:gd name="connsiteX4" fmla="*/ 0 w 7476432"/>
              <a:gd name="connsiteY4" fmla="*/ 0 h 6768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476432" h="676875">
                <a:moveTo>
                  <a:pt x="0" y="0"/>
                </a:moveTo>
                <a:lnTo>
                  <a:pt x="7476432" y="0"/>
                </a:lnTo>
                <a:lnTo>
                  <a:pt x="7476432" y="676875"/>
                </a:lnTo>
                <a:lnTo>
                  <a:pt x="0" y="676875"/>
                </a:lnTo>
                <a:lnTo>
                  <a:pt x="0" y="0"/>
                </a:lnTo>
                <a:close/>
              </a:path>
            </a:pathLst>
          </a:custGeom>
        </p:spPr>
        <p:style>
          <a:lnRef idx="2">
            <a:schemeClr val="lt1">
              <a:hueOff val="0"/>
              <a:satOff val="0"/>
              <a:lumOff val="0"/>
              <a:alphaOff val="0"/>
            </a:schemeClr>
          </a:lnRef>
          <a:fillRef idx="1">
            <a:schemeClr val="accent4">
              <a:hueOff val="0"/>
              <a:satOff val="0"/>
              <a:lumOff val="0"/>
              <a:alphaOff val="0"/>
            </a:schemeClr>
          </a:fillRef>
          <a:effectRef idx="0">
            <a:schemeClr val="accent4">
              <a:hueOff val="0"/>
              <a:satOff val="0"/>
              <a:lumOff val="0"/>
              <a:alphaOff val="0"/>
            </a:schemeClr>
          </a:effectRef>
          <a:fontRef idx="minor">
            <a:schemeClr val="lt1"/>
          </a:fontRef>
        </p:style>
        <p:txBody>
          <a:bodyPr lIns="537270" tIns="66040" rIns="66040" bIns="66040" spcCol="1270" anchor="ctr"/>
          <a:lstStyle/>
          <a:p>
            <a:pPr defTabSz="1155700">
              <a:lnSpc>
                <a:spcPct val="90000"/>
              </a:lnSpc>
              <a:spcAft>
                <a:spcPct val="35000"/>
              </a:spcAft>
              <a:defRPr/>
            </a:pPr>
            <a:r>
              <a:rPr lang="en-GB" sz="2600" dirty="0">
                <a:ea typeface="+mn-lt"/>
                <a:cs typeface="+mn-lt"/>
              </a:rPr>
              <a:t>Relates primarily to the identification and nurturing of potential for the whole person</a:t>
            </a:r>
            <a:r>
              <a:rPr lang="en-GB" sz="2600" dirty="0">
                <a:latin typeface="Arial"/>
                <a:cs typeface="Arial"/>
              </a:rPr>
              <a:t> </a:t>
            </a:r>
            <a:endParaRPr lang="en-GB" sz="2600" dirty="0"/>
          </a:p>
        </p:txBody>
      </p:sp>
      <p:sp>
        <p:nvSpPr>
          <p:cNvPr id="7" name="Oval 6">
            <a:extLst>
              <a:ext uri="{FF2B5EF4-FFF2-40B4-BE49-F238E27FC236}">
                <a16:creationId xmlns:a16="http://schemas.microsoft.com/office/drawing/2014/main" id="{675B3349-69E8-A014-2EBC-A97C6FC19DAD}"/>
              </a:ext>
            </a:extLst>
          </p:cNvPr>
          <p:cNvSpPr/>
          <p:nvPr/>
        </p:nvSpPr>
        <p:spPr>
          <a:xfrm>
            <a:off x="660400" y="1450975"/>
            <a:ext cx="846138" cy="846138"/>
          </a:xfrm>
          <a:prstGeom prst="ellipse">
            <a:avLst/>
          </a:prstGeom>
        </p:spPr>
        <p:style>
          <a:lnRef idx="2">
            <a:schemeClr val="accent4">
              <a:hueOff val="0"/>
              <a:satOff val="0"/>
              <a:lumOff val="0"/>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sp>
      <p:sp>
        <p:nvSpPr>
          <p:cNvPr id="8" name="Freeform: Shape 7">
            <a:extLst>
              <a:ext uri="{FF2B5EF4-FFF2-40B4-BE49-F238E27FC236}">
                <a16:creationId xmlns:a16="http://schemas.microsoft.com/office/drawing/2014/main" id="{13648411-E9E1-5C16-B2F3-F6F5678058C8}"/>
              </a:ext>
            </a:extLst>
          </p:cNvPr>
          <p:cNvSpPr/>
          <p:nvPr/>
        </p:nvSpPr>
        <p:spPr>
          <a:xfrm>
            <a:off x="1330325" y="2551113"/>
            <a:ext cx="7229475" cy="676275"/>
          </a:xfrm>
          <a:custGeom>
            <a:avLst/>
            <a:gdLst>
              <a:gd name="connsiteX0" fmla="*/ 0 w 7230388"/>
              <a:gd name="connsiteY0" fmla="*/ 0 h 676875"/>
              <a:gd name="connsiteX1" fmla="*/ 7230388 w 7230388"/>
              <a:gd name="connsiteY1" fmla="*/ 0 h 676875"/>
              <a:gd name="connsiteX2" fmla="*/ 7230388 w 7230388"/>
              <a:gd name="connsiteY2" fmla="*/ 676875 h 676875"/>
              <a:gd name="connsiteX3" fmla="*/ 0 w 7230388"/>
              <a:gd name="connsiteY3" fmla="*/ 676875 h 676875"/>
              <a:gd name="connsiteX4" fmla="*/ 0 w 7230388"/>
              <a:gd name="connsiteY4" fmla="*/ 0 h 6768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230388" h="676875">
                <a:moveTo>
                  <a:pt x="0" y="0"/>
                </a:moveTo>
                <a:lnTo>
                  <a:pt x="7230388" y="0"/>
                </a:lnTo>
                <a:lnTo>
                  <a:pt x="7230388" y="676875"/>
                </a:lnTo>
                <a:lnTo>
                  <a:pt x="0" y="676875"/>
                </a:lnTo>
                <a:lnTo>
                  <a:pt x="0" y="0"/>
                </a:lnTo>
                <a:close/>
              </a:path>
            </a:pathLst>
          </a:custGeom>
        </p:spPr>
        <p:style>
          <a:lnRef idx="2">
            <a:schemeClr val="lt1">
              <a:hueOff val="0"/>
              <a:satOff val="0"/>
              <a:lumOff val="0"/>
              <a:alphaOff val="0"/>
            </a:schemeClr>
          </a:lnRef>
          <a:fillRef idx="1">
            <a:schemeClr val="accent4">
              <a:hueOff val="-2232385"/>
              <a:satOff val="13449"/>
              <a:lumOff val="1078"/>
              <a:alphaOff val="0"/>
            </a:schemeClr>
          </a:fillRef>
          <a:effectRef idx="0">
            <a:schemeClr val="accent4">
              <a:hueOff val="-2232385"/>
              <a:satOff val="13449"/>
              <a:lumOff val="1078"/>
              <a:alphaOff val="0"/>
            </a:schemeClr>
          </a:effectRef>
          <a:fontRef idx="minor">
            <a:schemeClr val="lt1"/>
          </a:fontRef>
        </p:style>
        <p:txBody>
          <a:bodyPr lIns="537270" tIns="66040" rIns="66040" bIns="66040" spcCol="1270" anchor="ctr"/>
          <a:lstStyle/>
          <a:p>
            <a:pPr defTabSz="1155700">
              <a:lnSpc>
                <a:spcPct val="90000"/>
              </a:lnSpc>
              <a:spcAft>
                <a:spcPct val="35000"/>
              </a:spcAft>
              <a:defRPr/>
            </a:pPr>
            <a:r>
              <a:rPr lang="en-GB" sz="2600" dirty="0">
                <a:ea typeface="+mn-lt"/>
                <a:cs typeface="+mn-lt"/>
              </a:rPr>
              <a:t>It can be a long term relationship</a:t>
            </a:r>
            <a:endParaRPr lang="en-US" dirty="0"/>
          </a:p>
        </p:txBody>
      </p:sp>
      <p:sp>
        <p:nvSpPr>
          <p:cNvPr id="9" name="Oval 8">
            <a:extLst>
              <a:ext uri="{FF2B5EF4-FFF2-40B4-BE49-F238E27FC236}">
                <a16:creationId xmlns:a16="http://schemas.microsoft.com/office/drawing/2014/main" id="{DDD9A0F2-CCF7-11E8-1067-314D66D68EB1}"/>
              </a:ext>
            </a:extLst>
          </p:cNvPr>
          <p:cNvSpPr/>
          <p:nvPr/>
        </p:nvSpPr>
        <p:spPr>
          <a:xfrm>
            <a:off x="906463" y="2465388"/>
            <a:ext cx="846137" cy="846137"/>
          </a:xfrm>
          <a:prstGeom prst="ellipse">
            <a:avLst/>
          </a:prstGeom>
        </p:spPr>
        <p:style>
          <a:lnRef idx="2">
            <a:schemeClr val="accent4">
              <a:hueOff val="-2232385"/>
              <a:satOff val="13449"/>
              <a:lumOff val="1078"/>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sp>
      <p:sp>
        <p:nvSpPr>
          <p:cNvPr id="10" name="Freeform: Shape 9">
            <a:extLst>
              <a:ext uri="{FF2B5EF4-FFF2-40B4-BE49-F238E27FC236}">
                <a16:creationId xmlns:a16="http://schemas.microsoft.com/office/drawing/2014/main" id="{6087E22C-80DE-20E0-186D-918B6AF84FFA}"/>
              </a:ext>
            </a:extLst>
          </p:cNvPr>
          <p:cNvSpPr/>
          <p:nvPr/>
        </p:nvSpPr>
        <p:spPr>
          <a:xfrm>
            <a:off x="1084263" y="3565525"/>
            <a:ext cx="7475537" cy="677863"/>
          </a:xfrm>
          <a:custGeom>
            <a:avLst/>
            <a:gdLst>
              <a:gd name="connsiteX0" fmla="*/ 0 w 7476432"/>
              <a:gd name="connsiteY0" fmla="*/ 0 h 676875"/>
              <a:gd name="connsiteX1" fmla="*/ 7476432 w 7476432"/>
              <a:gd name="connsiteY1" fmla="*/ 0 h 676875"/>
              <a:gd name="connsiteX2" fmla="*/ 7476432 w 7476432"/>
              <a:gd name="connsiteY2" fmla="*/ 676875 h 676875"/>
              <a:gd name="connsiteX3" fmla="*/ 0 w 7476432"/>
              <a:gd name="connsiteY3" fmla="*/ 676875 h 676875"/>
              <a:gd name="connsiteX4" fmla="*/ 0 w 7476432"/>
              <a:gd name="connsiteY4" fmla="*/ 0 h 6768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476432" h="676875">
                <a:moveTo>
                  <a:pt x="0" y="0"/>
                </a:moveTo>
                <a:lnTo>
                  <a:pt x="7476432" y="0"/>
                </a:lnTo>
                <a:lnTo>
                  <a:pt x="7476432" y="676875"/>
                </a:lnTo>
                <a:lnTo>
                  <a:pt x="0" y="676875"/>
                </a:lnTo>
                <a:lnTo>
                  <a:pt x="0" y="0"/>
                </a:lnTo>
                <a:close/>
              </a:path>
            </a:pathLst>
          </a:custGeom>
        </p:spPr>
        <p:style>
          <a:lnRef idx="2">
            <a:schemeClr val="lt1">
              <a:hueOff val="0"/>
              <a:satOff val="0"/>
              <a:lumOff val="0"/>
              <a:alphaOff val="0"/>
            </a:schemeClr>
          </a:lnRef>
          <a:fillRef idx="1">
            <a:schemeClr val="accent4">
              <a:hueOff val="-4464770"/>
              <a:satOff val="26899"/>
              <a:lumOff val="2156"/>
              <a:alphaOff val="0"/>
            </a:schemeClr>
          </a:fillRef>
          <a:effectRef idx="0">
            <a:schemeClr val="accent4">
              <a:hueOff val="-4464770"/>
              <a:satOff val="26899"/>
              <a:lumOff val="2156"/>
              <a:alphaOff val="0"/>
            </a:schemeClr>
          </a:effectRef>
          <a:fontRef idx="minor">
            <a:schemeClr val="lt1"/>
          </a:fontRef>
        </p:style>
        <p:txBody>
          <a:bodyPr lIns="537270" tIns="66040" rIns="66040" bIns="66040" spcCol="1270" anchor="ctr"/>
          <a:lstStyle/>
          <a:p>
            <a:pPr defTabSz="1155700">
              <a:lnSpc>
                <a:spcPct val="90000"/>
              </a:lnSpc>
              <a:spcAft>
                <a:spcPct val="35000"/>
              </a:spcAft>
              <a:defRPr/>
            </a:pPr>
            <a:r>
              <a:rPr lang="en-GB" sz="2600" dirty="0">
                <a:ea typeface="+mn-lt"/>
                <a:cs typeface="+mn-lt"/>
              </a:rPr>
              <a:t>The goals may change but are always set by the learner. (mentee) </a:t>
            </a:r>
            <a:endParaRPr lang="en-US" dirty="0"/>
          </a:p>
        </p:txBody>
      </p:sp>
      <p:sp>
        <p:nvSpPr>
          <p:cNvPr id="11" name="Oval 10">
            <a:extLst>
              <a:ext uri="{FF2B5EF4-FFF2-40B4-BE49-F238E27FC236}">
                <a16:creationId xmlns:a16="http://schemas.microsoft.com/office/drawing/2014/main" id="{FEDDE2B2-35D6-3AD8-9CDF-E13F916D4FB1}"/>
              </a:ext>
            </a:extLst>
          </p:cNvPr>
          <p:cNvSpPr/>
          <p:nvPr/>
        </p:nvSpPr>
        <p:spPr>
          <a:xfrm>
            <a:off x="660400" y="3481388"/>
            <a:ext cx="846138" cy="846137"/>
          </a:xfrm>
          <a:prstGeom prst="ellipse">
            <a:avLst/>
          </a:prstGeom>
        </p:spPr>
        <p:style>
          <a:lnRef idx="2">
            <a:schemeClr val="accent4">
              <a:hueOff val="-4464770"/>
              <a:satOff val="26899"/>
              <a:lumOff val="2156"/>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par>
                                <p:cTn id="8" presetID="10" presetClass="entr" presetSubtype="0" fill="hold" nodeType="withEffect">
                                  <p:stCondLst>
                                    <p:cond delay="0"/>
                                  </p:stCondLst>
                                  <p:childTnLst>
                                    <p:set>
                                      <p:cBhvr>
                                        <p:cTn id="9" dur="1" fill="hold">
                                          <p:stCondLst>
                                            <p:cond delay="0"/>
                                          </p:stCondLst>
                                        </p:cTn>
                                        <p:tgtEl>
                                          <p:spTgt spid="7"/>
                                        </p:tgtEl>
                                        <p:attrNameLst>
                                          <p:attrName>style.visibility</p:attrName>
                                        </p:attrNameLst>
                                      </p:cBhvr>
                                      <p:to>
                                        <p:strVal val="visible"/>
                                      </p:to>
                                    </p:set>
                                    <p:animEffect transition="in" filter="fade">
                                      <p:cBhvr>
                                        <p:cTn id="10" dur="500"/>
                                        <p:tgtEl>
                                          <p:spTgt spid="7"/>
                                        </p:tgtEl>
                                      </p:cBhvr>
                                    </p:animEffect>
                                  </p:childTnLst>
                                </p:cTn>
                              </p:par>
                              <p:par>
                                <p:cTn id="11" presetID="10" presetClass="entr" presetSubtype="0" fill="hold" nodeType="withEffect">
                                  <p:stCondLst>
                                    <p:cond delay="0"/>
                                  </p:stCondLst>
                                  <p:childTnLst>
                                    <p:set>
                                      <p:cBhvr>
                                        <p:cTn id="12" dur="1" fill="hold">
                                          <p:stCondLst>
                                            <p:cond delay="0"/>
                                          </p:stCondLst>
                                        </p:cTn>
                                        <p:tgtEl>
                                          <p:spTgt spid="6"/>
                                        </p:tgtEl>
                                        <p:attrNameLst>
                                          <p:attrName>style.visibility</p:attrName>
                                        </p:attrNameLst>
                                      </p:cBhvr>
                                      <p:to>
                                        <p:strVal val="visible"/>
                                      </p:to>
                                    </p:set>
                                    <p:animEffect transition="in" filter="fade">
                                      <p:cBhvr>
                                        <p:cTn id="13" dur="500"/>
                                        <p:tgtEl>
                                          <p:spTgt spid="6"/>
                                        </p:tgtEl>
                                      </p:cBhvr>
                                    </p:animEffect>
                                  </p:childTnLst>
                                </p:cTn>
                              </p:par>
                            </p:childTnLst>
                          </p:cTn>
                        </p:par>
                      </p:childTnLst>
                    </p:cTn>
                  </p:par>
                  <p:par>
                    <p:cTn id="14" fill="hold" nodeType="clickPar">
                      <p:stCondLst>
                        <p:cond delay="indefinite"/>
                      </p:stCondLst>
                      <p:childTnLst>
                        <p:par>
                          <p:cTn id="15" fill="hold" nodeType="withGroup">
                            <p:stCondLst>
                              <p:cond delay="0"/>
                            </p:stCondLst>
                            <p:childTnLst>
                              <p:par>
                                <p:cTn id="16" presetID="10" presetClass="entr" presetSubtype="0" fill="hold" nodeType="clickEffect">
                                  <p:stCondLst>
                                    <p:cond delay="0"/>
                                  </p:stCondLst>
                                  <p:childTnLst>
                                    <p:set>
                                      <p:cBhvr>
                                        <p:cTn id="17" dur="1" fill="hold">
                                          <p:stCondLst>
                                            <p:cond delay="0"/>
                                          </p:stCondLst>
                                        </p:cTn>
                                        <p:tgtEl>
                                          <p:spTgt spid="9"/>
                                        </p:tgtEl>
                                        <p:attrNameLst>
                                          <p:attrName>style.visibility</p:attrName>
                                        </p:attrNameLst>
                                      </p:cBhvr>
                                      <p:to>
                                        <p:strVal val="visible"/>
                                      </p:to>
                                    </p:set>
                                    <p:animEffect transition="in" filter="fade">
                                      <p:cBhvr>
                                        <p:cTn id="18" dur="500"/>
                                        <p:tgtEl>
                                          <p:spTgt spid="9"/>
                                        </p:tgtEl>
                                      </p:cBhvr>
                                    </p:animEffect>
                                  </p:childTnLst>
                                </p:cTn>
                              </p:par>
                              <p:par>
                                <p:cTn id="19" presetID="10" presetClass="entr" presetSubtype="0" fill="hold" nodeType="withEffect">
                                  <p:stCondLst>
                                    <p:cond delay="0"/>
                                  </p:stCondLst>
                                  <p:childTnLst>
                                    <p:set>
                                      <p:cBhvr>
                                        <p:cTn id="20" dur="1" fill="hold">
                                          <p:stCondLst>
                                            <p:cond delay="0"/>
                                          </p:stCondLst>
                                        </p:cTn>
                                        <p:tgtEl>
                                          <p:spTgt spid="8"/>
                                        </p:tgtEl>
                                        <p:attrNameLst>
                                          <p:attrName>style.visibility</p:attrName>
                                        </p:attrNameLst>
                                      </p:cBhvr>
                                      <p:to>
                                        <p:strVal val="visible"/>
                                      </p:to>
                                    </p:set>
                                    <p:animEffect transition="in" filter="fade">
                                      <p:cBhvr>
                                        <p:cTn id="21" dur="500"/>
                                        <p:tgtEl>
                                          <p:spTgt spid="8"/>
                                        </p:tgtEl>
                                      </p:cBhvr>
                                    </p:animEffect>
                                  </p:childTnLst>
                                </p:cTn>
                              </p:par>
                            </p:childTnLst>
                          </p:cTn>
                        </p:par>
                      </p:childTnLst>
                    </p:cTn>
                  </p:par>
                  <p:par>
                    <p:cTn id="22" fill="hold" nodeType="clickPar">
                      <p:stCondLst>
                        <p:cond delay="indefinite"/>
                      </p:stCondLst>
                      <p:childTnLst>
                        <p:par>
                          <p:cTn id="23" fill="hold" nodeType="withGroup">
                            <p:stCondLst>
                              <p:cond delay="0"/>
                            </p:stCondLst>
                            <p:childTnLst>
                              <p:par>
                                <p:cTn id="24" presetID="10" presetClass="entr" presetSubtype="0" fill="hold" nodeType="clickEffect">
                                  <p:stCondLst>
                                    <p:cond delay="0"/>
                                  </p:stCondLst>
                                  <p:childTnLst>
                                    <p:set>
                                      <p:cBhvr>
                                        <p:cTn id="25" dur="1" fill="hold">
                                          <p:stCondLst>
                                            <p:cond delay="0"/>
                                          </p:stCondLst>
                                        </p:cTn>
                                        <p:tgtEl>
                                          <p:spTgt spid="11"/>
                                        </p:tgtEl>
                                        <p:attrNameLst>
                                          <p:attrName>style.visibility</p:attrName>
                                        </p:attrNameLst>
                                      </p:cBhvr>
                                      <p:to>
                                        <p:strVal val="visible"/>
                                      </p:to>
                                    </p:set>
                                    <p:animEffect transition="in" filter="fade">
                                      <p:cBhvr>
                                        <p:cTn id="26" dur="500"/>
                                        <p:tgtEl>
                                          <p:spTgt spid="11"/>
                                        </p:tgtEl>
                                      </p:cBhvr>
                                    </p:animEffect>
                                  </p:childTnLst>
                                </p:cTn>
                              </p:par>
                              <p:par>
                                <p:cTn id="27" presetID="10" presetClass="entr" presetSubtype="0" fill="hold" nodeType="withEffect">
                                  <p:stCondLst>
                                    <p:cond delay="0"/>
                                  </p:stCondLst>
                                  <p:childTnLst>
                                    <p:set>
                                      <p:cBhvr>
                                        <p:cTn id="28" dur="1" fill="hold">
                                          <p:stCondLst>
                                            <p:cond delay="0"/>
                                          </p:stCondLst>
                                        </p:cTn>
                                        <p:tgtEl>
                                          <p:spTgt spid="10"/>
                                        </p:tgtEl>
                                        <p:attrNameLst>
                                          <p:attrName>style.visibility</p:attrName>
                                        </p:attrNameLst>
                                      </p:cBhvr>
                                      <p:to>
                                        <p:strVal val="visible"/>
                                      </p:to>
                                    </p:set>
                                    <p:animEffect transition="in" filter="fade">
                                      <p:cBhvr>
                                        <p:cTn id="29" dur="500"/>
                                        <p:tgtEl>
                                          <p:spTgt spid="10"/>
                                        </p:tgtEl>
                                      </p:cBhvr>
                                    </p:animEffect>
                                  </p:childTnLst>
                                </p:cTn>
                              </p:par>
                            </p:childTnLst>
                          </p:cTn>
                        </p:par>
                      </p:childTnLst>
                    </p:cTn>
                  </p:par>
                  <p:par>
                    <p:cTn id="30" fill="hold" nodeType="clickPar">
                      <p:stCondLst>
                        <p:cond delay="indefinite"/>
                      </p:stCondLst>
                      <p:childTnLst>
                        <p:par>
                          <p:cTn id="31" fill="hold" nodeType="withGroup">
                            <p:stCondLst>
                              <p:cond delay="0"/>
                            </p:stCondLst>
                            <p:childTnLst>
                              <p:par>
                                <p:cTn id="32" presetID="10" presetClass="entr" presetSubtype="0" fill="hold" nodeType="clickEffect">
                                  <p:stCondLst>
                                    <p:cond delay="0"/>
                                  </p:stCondLst>
                                  <p:childTnLst>
                                    <p:set>
                                      <p:cBhvr>
                                        <p:cTn id="33" dur="1" fill="hold">
                                          <p:stCondLst>
                                            <p:cond delay="0"/>
                                          </p:stCondLst>
                                        </p:cTn>
                                        <p:tgtEl>
                                          <p:spTgt spid="4"/>
                                        </p:tgtEl>
                                        <p:attrNameLst>
                                          <p:attrName>style.visibility</p:attrName>
                                        </p:attrNameLst>
                                      </p:cBhvr>
                                      <p:to>
                                        <p:strVal val="visible"/>
                                      </p:to>
                                    </p:set>
                                    <p:animEffect transition="in" filter="fade">
                                      <p:cBhvr>
                                        <p:cTn id="34"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6" grpId="0" animBg="1"/>
      <p:bldP spid="8" grpId="0" animBg="1"/>
      <p:bldP spid="10" grpId="0" animBg="1"/>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AAF123-A6BD-E87A-340F-75E1BEA44EBB}"/>
              </a:ext>
            </a:extLst>
          </p:cNvPr>
          <p:cNvSpPr>
            <a:spLocks noGrp="1"/>
          </p:cNvSpPr>
          <p:nvPr>
            <p:ph type="title"/>
          </p:nvPr>
        </p:nvSpPr>
        <p:spPr/>
        <p:txBody>
          <a:bodyPr>
            <a:normAutofit fontScale="90000"/>
          </a:bodyPr>
          <a:lstStyle/>
          <a:p>
            <a:r>
              <a:rPr lang="en-GB" sz="4000" b="1" dirty="0">
                <a:latin typeface="Arial"/>
                <a:ea typeface="+mj-lt"/>
                <a:cs typeface="+mj-lt"/>
              </a:rPr>
              <a:t>Identifying Barriers and Challenges</a:t>
            </a:r>
            <a:r>
              <a:rPr lang="en-GB" b="1" dirty="0">
                <a:ea typeface="+mj-lt"/>
                <a:cs typeface="+mj-lt"/>
              </a:rPr>
              <a:t> </a:t>
            </a:r>
            <a:endParaRPr lang="en-US"/>
          </a:p>
        </p:txBody>
      </p:sp>
      <p:sp>
        <p:nvSpPr>
          <p:cNvPr id="4" name="TextBox 3">
            <a:extLst>
              <a:ext uri="{FF2B5EF4-FFF2-40B4-BE49-F238E27FC236}">
                <a16:creationId xmlns:a16="http://schemas.microsoft.com/office/drawing/2014/main" id="{A23E9348-4284-7511-E4B5-B4F8330BAA28}"/>
              </a:ext>
            </a:extLst>
          </p:cNvPr>
          <p:cNvSpPr txBox="1"/>
          <p:nvPr/>
        </p:nvSpPr>
        <p:spPr>
          <a:xfrm>
            <a:off x="457200" y="1772816"/>
            <a:ext cx="7920880" cy="1200329"/>
          </a:xfrm>
          <a:prstGeom prst="rect">
            <a:avLst/>
          </a:prstGeom>
          <a:noFill/>
          <a:ln w="38100">
            <a:solidFill>
              <a:schemeClr val="accent1"/>
            </a:solidFill>
          </a:ln>
        </p:spPr>
        <p:txBody>
          <a:bodyPr wrap="square" lIns="91440" tIns="45720" rIns="91440" bIns="45720" rtlCol="0" anchor="t">
            <a:spAutoFit/>
          </a:bodyPr>
          <a:lstStyle/>
          <a:p>
            <a:r>
              <a:rPr lang="en-GB" sz="2400" dirty="0">
                <a:latin typeface="Arial"/>
                <a:cs typeface="Arial"/>
              </a:rPr>
              <a:t>When mentoring (or coaching) someone it is important to aid the mentee to identify the context in which they are seeking to achieve their goal. </a:t>
            </a:r>
            <a:endParaRPr lang="en-GB" sz="2400" dirty="0">
              <a:latin typeface="Arial" panose="020B0604020202020204" pitchFamily="34" charset="0"/>
              <a:cs typeface="Arial" panose="020B0604020202020204" pitchFamily="34" charset="0"/>
            </a:endParaRPr>
          </a:p>
        </p:txBody>
      </p:sp>
      <p:sp>
        <p:nvSpPr>
          <p:cNvPr id="7" name="Rectangle: Rounded Corners 6">
            <a:extLst>
              <a:ext uri="{FF2B5EF4-FFF2-40B4-BE49-F238E27FC236}">
                <a16:creationId xmlns:a16="http://schemas.microsoft.com/office/drawing/2014/main" id="{5E457BF7-EE2F-30DA-27BB-C795279DF56E}"/>
              </a:ext>
            </a:extLst>
          </p:cNvPr>
          <p:cNvSpPr/>
          <p:nvPr/>
        </p:nvSpPr>
        <p:spPr>
          <a:xfrm>
            <a:off x="1067976" y="3627591"/>
            <a:ext cx="2744965" cy="1756424"/>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t>Who and what will </a:t>
            </a:r>
            <a:r>
              <a:rPr lang="en-GB" sz="2400" b="1" dirty="0"/>
              <a:t>aid </a:t>
            </a:r>
            <a:r>
              <a:rPr lang="en-GB" sz="2400" dirty="0"/>
              <a:t>the achievement of a goal?</a:t>
            </a:r>
            <a:r>
              <a:rPr lang="en-GB" dirty="0"/>
              <a:t> </a:t>
            </a:r>
            <a:endParaRPr lang="en-US" dirty="0"/>
          </a:p>
        </p:txBody>
      </p:sp>
      <p:sp>
        <p:nvSpPr>
          <p:cNvPr id="8" name="Rectangle: Rounded Corners 7">
            <a:extLst>
              <a:ext uri="{FF2B5EF4-FFF2-40B4-BE49-F238E27FC236}">
                <a16:creationId xmlns:a16="http://schemas.microsoft.com/office/drawing/2014/main" id="{0D0C693F-0D1C-DD20-D666-3562FE7028F0}"/>
              </a:ext>
            </a:extLst>
          </p:cNvPr>
          <p:cNvSpPr/>
          <p:nvPr/>
        </p:nvSpPr>
        <p:spPr>
          <a:xfrm>
            <a:off x="4960354" y="3627591"/>
            <a:ext cx="2744965" cy="1756424"/>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2400" dirty="0"/>
              <a:t>Who and what will </a:t>
            </a:r>
            <a:r>
              <a:rPr lang="en-GB" sz="2400" b="1" dirty="0"/>
              <a:t>inhibit </a:t>
            </a:r>
            <a:r>
              <a:rPr lang="en-GB" sz="2400" dirty="0"/>
              <a:t>the achievement of a goal?</a:t>
            </a:r>
            <a:r>
              <a:rPr lang="en-GB" dirty="0"/>
              <a:t> </a:t>
            </a:r>
            <a:endParaRPr lang="en-US" dirty="0"/>
          </a:p>
        </p:txBody>
      </p:sp>
    </p:spTree>
    <p:extLst>
      <p:ext uri="{BB962C8B-B14F-4D97-AF65-F5344CB8AC3E}">
        <p14:creationId xmlns:p14="http://schemas.microsoft.com/office/powerpoint/2010/main" val="25545095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7"/>
                                        </p:tgtEl>
                                        <p:attrNameLst>
                                          <p:attrName>style.visibility</p:attrName>
                                        </p:attrNameLst>
                                      </p:cBhvr>
                                      <p:to>
                                        <p:strVal val="visible"/>
                                      </p:to>
                                    </p:set>
                                    <p:animEffect transition="in" filter="fade">
                                      <p:cBhvr>
                                        <p:cTn id="12" dur="500"/>
                                        <p:tgtEl>
                                          <p:spTgt spid="7"/>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8"/>
                                        </p:tgtEl>
                                        <p:attrNameLst>
                                          <p:attrName>style.visibility</p:attrName>
                                        </p:attrNameLst>
                                      </p:cBhvr>
                                      <p:to>
                                        <p:strVal val="visible"/>
                                      </p:to>
                                    </p:set>
                                    <p:animEffect transition="in" filter="fade">
                                      <p:cBhvr>
                                        <p:cTn id="17"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7" grpId="0" animBg="1"/>
      <p:bldP spid="8"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15DCB1-7E58-D411-FA96-3B4A1CB95F09}"/>
              </a:ext>
            </a:extLst>
          </p:cNvPr>
          <p:cNvSpPr>
            <a:spLocks noGrp="1"/>
          </p:cNvSpPr>
          <p:nvPr>
            <p:ph type="title"/>
          </p:nvPr>
        </p:nvSpPr>
        <p:spPr/>
        <p:txBody>
          <a:bodyPr/>
          <a:lstStyle/>
          <a:p>
            <a:r>
              <a:rPr lang="en-GB" dirty="0"/>
              <a:t>Force Field Analysis</a:t>
            </a:r>
          </a:p>
        </p:txBody>
      </p:sp>
      <p:pic>
        <p:nvPicPr>
          <p:cNvPr id="4" name="Online Media 3" title="Forcefield Analysis: An introduction">
            <a:hlinkClick r:id="" action="ppaction://media"/>
            <a:extLst>
              <a:ext uri="{FF2B5EF4-FFF2-40B4-BE49-F238E27FC236}">
                <a16:creationId xmlns:a16="http://schemas.microsoft.com/office/drawing/2014/main" id="{8A7681BC-CF60-40FB-3C6E-D1059995EBD4}"/>
              </a:ext>
            </a:extLst>
          </p:cNvPr>
          <p:cNvPicPr>
            <a:picLocks noGrp="1" noRot="1" noChangeAspect="1"/>
          </p:cNvPicPr>
          <p:nvPr>
            <p:ph idx="1"/>
            <a:videoFile r:link="rId1"/>
          </p:nvPr>
        </p:nvPicPr>
        <p:blipFill>
          <a:blip r:embed="rId3"/>
          <a:stretch>
            <a:fillRect/>
          </a:stretch>
        </p:blipFill>
        <p:spPr>
          <a:xfrm>
            <a:off x="1429854" y="1349611"/>
            <a:ext cx="6284293" cy="4029185"/>
          </a:xfrm>
        </p:spPr>
      </p:pic>
    </p:spTree>
    <p:extLst>
      <p:ext uri="{BB962C8B-B14F-4D97-AF65-F5344CB8AC3E}">
        <p14:creationId xmlns:p14="http://schemas.microsoft.com/office/powerpoint/2010/main" val="155178980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9C0AC6A4-6A0A-C5A2-1942-56949AF09398}"/>
              </a:ext>
            </a:extLst>
          </p:cNvPr>
          <p:cNvSpPr>
            <a:spLocks noGrp="1"/>
          </p:cNvSpPr>
          <p:nvPr>
            <p:ph idx="1"/>
          </p:nvPr>
        </p:nvSpPr>
        <p:spPr>
          <a:xfrm>
            <a:off x="404813" y="1481138"/>
            <a:ext cx="7696200" cy="967579"/>
          </a:xfrm>
          <a:ln w="57150">
            <a:solidFill>
              <a:schemeClr val="accent1"/>
            </a:solidFill>
            <a:miter lim="800000"/>
            <a:headEnd/>
            <a:tailEnd/>
          </a:ln>
        </p:spPr>
        <p:txBody>
          <a:bodyPr/>
          <a:lstStyle/>
          <a:p>
            <a:pPr marL="0" indent="0">
              <a:lnSpc>
                <a:spcPct val="150000"/>
              </a:lnSpc>
              <a:buNone/>
            </a:pPr>
            <a:r>
              <a:rPr lang="en-GB" altLang="en-US" sz="2000" dirty="0">
                <a:latin typeface="Arial"/>
                <a:cs typeface="Arial"/>
              </a:rPr>
              <a:t>Force Field Analysis can make visible the positive and negative forces which have previously been overlooked. </a:t>
            </a:r>
            <a:endParaRPr lang="en-GB" altLang="en-US" sz="2000" dirty="0">
              <a:latin typeface="Arial" panose="020B0604020202020204" pitchFamily="34" charset="0"/>
              <a:cs typeface="Arial" panose="020B0604020202020204" pitchFamily="34" charset="0"/>
            </a:endParaRPr>
          </a:p>
          <a:p>
            <a:pPr marL="0" indent="0">
              <a:buFont typeface="Arial" panose="020B0604020202020204" pitchFamily="34" charset="0"/>
              <a:buNone/>
            </a:pPr>
            <a:endParaRPr lang="en-GB" altLang="en-US" sz="2000">
              <a:latin typeface="Arial" panose="020B0604020202020204" pitchFamily="34" charset="0"/>
              <a:cs typeface="Arial" panose="020B0604020202020204" pitchFamily="34" charset="0"/>
            </a:endParaRPr>
          </a:p>
        </p:txBody>
      </p:sp>
      <p:pic>
        <p:nvPicPr>
          <p:cNvPr id="18435" name="Picture 3" descr="Businesswoman sitting down">
            <a:extLst>
              <a:ext uri="{FF2B5EF4-FFF2-40B4-BE49-F238E27FC236}">
                <a16:creationId xmlns:a16="http://schemas.microsoft.com/office/drawing/2014/main" id="{FD7D0EBA-3115-4015-6946-57433DB66BB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995988" y="2884488"/>
            <a:ext cx="1374775" cy="24923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8436" name="Picture 7" descr="Businessman in wheelchair biting eyeglasses">
            <a:extLst>
              <a:ext uri="{FF2B5EF4-FFF2-40B4-BE49-F238E27FC236}">
                <a16:creationId xmlns:a16="http://schemas.microsoft.com/office/drawing/2014/main" id="{8C8B71FC-5B69-BD77-8A4D-D9EF20360E6D}"/>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640513" y="3314700"/>
            <a:ext cx="2185987" cy="24415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 name="Rectangle: Rounded Corners 2">
            <a:extLst>
              <a:ext uri="{FF2B5EF4-FFF2-40B4-BE49-F238E27FC236}">
                <a16:creationId xmlns:a16="http://schemas.microsoft.com/office/drawing/2014/main" id="{CFC6A80B-4920-6E98-CEFD-2D3A678BBD7E}"/>
              </a:ext>
            </a:extLst>
          </p:cNvPr>
          <p:cNvSpPr/>
          <p:nvPr/>
        </p:nvSpPr>
        <p:spPr>
          <a:xfrm>
            <a:off x="611188" y="549275"/>
            <a:ext cx="3455987" cy="592138"/>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anchor="ctr"/>
          <a:lstStyle/>
          <a:p>
            <a:pPr algn="ctr">
              <a:defRPr/>
            </a:pPr>
            <a:r>
              <a:rPr lang="en-GB" sz="3600" b="1" dirty="0">
                <a:latin typeface="Arial"/>
                <a:cs typeface="Arial"/>
              </a:rPr>
              <a:t>Advantages</a:t>
            </a:r>
            <a:endParaRPr lang="en-GB" sz="3600" dirty="0">
              <a:latin typeface="Arial" panose="020B0604020202020204" pitchFamily="34" charset="0"/>
              <a:cs typeface="Arial" panose="020B0604020202020204" pitchFamily="34" charset="0"/>
            </a:endParaRPr>
          </a:p>
        </p:txBody>
      </p:sp>
      <p:sp>
        <p:nvSpPr>
          <p:cNvPr id="5" name="Rectangle: Rounded Corners 4">
            <a:extLst>
              <a:ext uri="{FF2B5EF4-FFF2-40B4-BE49-F238E27FC236}">
                <a16:creationId xmlns:a16="http://schemas.microsoft.com/office/drawing/2014/main" id="{34FE13A1-1EE6-01C9-CC22-21ED0C1CE497}"/>
              </a:ext>
            </a:extLst>
          </p:cNvPr>
          <p:cNvSpPr/>
          <p:nvPr/>
        </p:nvSpPr>
        <p:spPr>
          <a:xfrm>
            <a:off x="609012" y="2974447"/>
            <a:ext cx="3962987" cy="2639049"/>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2400" dirty="0">
                <a:latin typeface="Arial Nova"/>
              </a:rPr>
              <a:t>Reflection on:</a:t>
            </a:r>
            <a:endParaRPr lang="en-US"/>
          </a:p>
          <a:p>
            <a:pPr marL="285750" indent="-285750">
              <a:buFont typeface="Calibri"/>
              <a:buChar char="-"/>
            </a:pPr>
            <a:r>
              <a:rPr lang="en-GB" sz="2400" dirty="0">
                <a:latin typeface="Arial Nova"/>
              </a:rPr>
              <a:t>Motivation</a:t>
            </a:r>
          </a:p>
          <a:p>
            <a:pPr marL="285750" indent="-285750">
              <a:buFont typeface="Calibri"/>
              <a:buChar char="-"/>
            </a:pPr>
            <a:r>
              <a:rPr lang="en-GB" sz="2400" dirty="0">
                <a:latin typeface="Arial Nova"/>
              </a:rPr>
              <a:t>Strengths</a:t>
            </a:r>
          </a:p>
          <a:p>
            <a:pPr marL="285750" indent="-285750">
              <a:buFont typeface="Calibri"/>
              <a:buChar char="-"/>
            </a:pPr>
            <a:r>
              <a:rPr lang="en-GB" sz="2400" dirty="0">
                <a:latin typeface="Arial Nova"/>
              </a:rPr>
              <a:t>Weaknesses</a:t>
            </a:r>
          </a:p>
          <a:p>
            <a:pPr marL="285750" indent="-285750">
              <a:buFont typeface="Calibri"/>
              <a:buChar char="-"/>
            </a:pPr>
            <a:r>
              <a:rPr lang="en-GB" sz="2400" dirty="0">
                <a:latin typeface="Arial Nova"/>
              </a:rPr>
              <a:t>Work challenges</a:t>
            </a:r>
          </a:p>
          <a:p>
            <a:pPr marL="285750" indent="-285750">
              <a:buFont typeface="Calibri"/>
              <a:buChar char="-"/>
            </a:pPr>
            <a:r>
              <a:rPr lang="en-GB" sz="2400" dirty="0">
                <a:latin typeface="Arial Nova"/>
              </a:rPr>
              <a:t>Opportunities at work</a:t>
            </a:r>
          </a:p>
          <a:p>
            <a:pPr algn="ct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nodeType="clickEffect">
                                  <p:stCondLst>
                                    <p:cond delay="0"/>
                                  </p:stCondLst>
                                  <p:childTnLst>
                                    <p:set>
                                      <p:cBhvr>
                                        <p:cTn id="6" dur="1" fill="hold">
                                          <p:stCondLst>
                                            <p:cond delay="0"/>
                                          </p:stCondLst>
                                        </p:cTn>
                                        <p:tgtEl>
                                          <p:spTgt spid="2">
                                            <p:bg/>
                                          </p:spTgt>
                                        </p:tgtEl>
                                        <p:attrNameLst>
                                          <p:attrName>style.visibility</p:attrName>
                                        </p:attrNameLst>
                                      </p:cBhvr>
                                      <p:to>
                                        <p:strVal val="visible"/>
                                      </p:to>
                                    </p:set>
                                    <p:animEffect transition="in" filter="fade">
                                      <p:cBhvr>
                                        <p:cTn id="7" dur="500"/>
                                        <p:tgtEl>
                                          <p:spTgt spid="2">
                                            <p:bg/>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animBg="1"/>
      <p:bldP spid="3" grpId="0" animBg="1"/>
      <p:bldP spid="5" grpId="0" animBg="1"/>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Rounded Corners 3">
            <a:extLst>
              <a:ext uri="{FF2B5EF4-FFF2-40B4-BE49-F238E27FC236}">
                <a16:creationId xmlns:a16="http://schemas.microsoft.com/office/drawing/2014/main" id="{28044B72-01A0-52DC-81B2-DFD0667D8A83}"/>
              </a:ext>
            </a:extLst>
          </p:cNvPr>
          <p:cNvSpPr/>
          <p:nvPr/>
        </p:nvSpPr>
        <p:spPr>
          <a:xfrm>
            <a:off x="550769" y="691029"/>
            <a:ext cx="5651500" cy="592138"/>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anchor="ctr"/>
          <a:lstStyle/>
          <a:p>
            <a:pPr algn="ctr">
              <a:defRPr/>
            </a:pPr>
            <a:r>
              <a:rPr lang="en-GB" sz="2800" dirty="0">
                <a:latin typeface="Arial"/>
                <a:cs typeface="Arial"/>
              </a:rPr>
              <a:t>Disadvantages</a:t>
            </a:r>
            <a:endParaRPr lang="en-GB" sz="2800" dirty="0">
              <a:latin typeface="Arial" panose="020B0604020202020204" pitchFamily="34" charset="0"/>
              <a:cs typeface="Arial" panose="020B0604020202020204" pitchFamily="34" charset="0"/>
            </a:endParaRPr>
          </a:p>
        </p:txBody>
      </p:sp>
      <p:sp>
        <p:nvSpPr>
          <p:cNvPr id="2" name="TextBox 1">
            <a:extLst>
              <a:ext uri="{FF2B5EF4-FFF2-40B4-BE49-F238E27FC236}">
                <a16:creationId xmlns:a16="http://schemas.microsoft.com/office/drawing/2014/main" id="{74312511-61BE-1D56-E772-BE0DD68CC7EB}"/>
              </a:ext>
            </a:extLst>
          </p:cNvPr>
          <p:cNvSpPr txBox="1"/>
          <p:nvPr/>
        </p:nvSpPr>
        <p:spPr>
          <a:xfrm>
            <a:off x="374055" y="1458819"/>
            <a:ext cx="8534587" cy="496996"/>
          </a:xfrm>
          <a:prstGeom prst="rect">
            <a:avLst/>
          </a:prstGeom>
          <a:noFill/>
          <a:ln w="57150">
            <a:solidFill>
              <a:schemeClr val="accent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150000"/>
              </a:lnSpc>
            </a:pPr>
            <a:r>
              <a:rPr lang="en-GB" sz="2000" dirty="0">
                <a:solidFill>
                  <a:srgbClr val="1D1D1D"/>
                </a:solidFill>
                <a:latin typeface="Arial"/>
                <a:cs typeface="arial"/>
              </a:rPr>
              <a:t>There are no obvious challenges. However, there are some weaknesses. </a:t>
            </a:r>
            <a:endParaRPr lang="en-US" dirty="0"/>
          </a:p>
        </p:txBody>
      </p:sp>
      <p:sp>
        <p:nvSpPr>
          <p:cNvPr id="5" name="Rectangle: Rounded Corners 4">
            <a:extLst>
              <a:ext uri="{FF2B5EF4-FFF2-40B4-BE49-F238E27FC236}">
                <a16:creationId xmlns:a16="http://schemas.microsoft.com/office/drawing/2014/main" id="{62061086-F138-67DF-8AF4-1C8CA25ADF17}"/>
              </a:ext>
            </a:extLst>
          </p:cNvPr>
          <p:cNvSpPr/>
          <p:nvPr/>
        </p:nvSpPr>
        <p:spPr>
          <a:xfrm>
            <a:off x="1668162" y="2444872"/>
            <a:ext cx="5286926" cy="838494"/>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latin typeface="Arial"/>
                <a:cs typeface="Arial"/>
              </a:rPr>
              <a:t>It is a visual tool and not a science. </a:t>
            </a:r>
          </a:p>
        </p:txBody>
      </p:sp>
      <p:sp>
        <p:nvSpPr>
          <p:cNvPr id="8" name="Rectangle: Rounded Corners 7">
            <a:extLst>
              <a:ext uri="{FF2B5EF4-FFF2-40B4-BE49-F238E27FC236}">
                <a16:creationId xmlns:a16="http://schemas.microsoft.com/office/drawing/2014/main" id="{E7227F86-7BBB-3B0F-DBDF-BA9639B5DDE3}"/>
              </a:ext>
            </a:extLst>
          </p:cNvPr>
          <p:cNvSpPr/>
          <p:nvPr/>
        </p:nvSpPr>
        <p:spPr>
          <a:xfrm>
            <a:off x="1668162" y="3751158"/>
            <a:ext cx="5384014" cy="1306285"/>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2400" dirty="0">
                <a:latin typeface="Arial"/>
                <a:cs typeface="Arial"/>
              </a:rPr>
              <a:t>The success of the tool relies on the honest and open reflection of the mentee. </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500"/>
                                        <p:tgtEl>
                                          <p:spTgt spid="5"/>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8"/>
                                        </p:tgtEl>
                                        <p:attrNameLst>
                                          <p:attrName>style.visibility</p:attrName>
                                        </p:attrNameLst>
                                      </p:cBhvr>
                                      <p:to>
                                        <p:strVal val="visible"/>
                                      </p:to>
                                    </p:set>
                                    <p:animEffect transition="in" filter="fade">
                                      <p:cBhvr>
                                        <p:cTn id="17"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5" grpId="0" animBg="1"/>
      <p:bldP spid="8" grpId="0" animBg="1"/>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36A748A3-B524-48B8-87C9-201E69B7A25B}"/>
              </a:ext>
            </a:extLst>
          </p:cNvPr>
          <p:cNvSpPr txBox="1"/>
          <p:nvPr/>
        </p:nvSpPr>
        <p:spPr>
          <a:xfrm>
            <a:off x="2594918" y="529574"/>
            <a:ext cx="4148339"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b="1" dirty="0">
                <a:latin typeface="Arial"/>
                <a:cs typeface="Arial"/>
              </a:rPr>
              <a:t>Force Field Analysis </a:t>
            </a:r>
            <a:endParaRPr lang="en-GB" sz="2800" b="1" dirty="0"/>
          </a:p>
        </p:txBody>
      </p:sp>
      <p:sp>
        <p:nvSpPr>
          <p:cNvPr id="3" name="TextBox 2">
            <a:extLst>
              <a:ext uri="{FF2B5EF4-FFF2-40B4-BE49-F238E27FC236}">
                <a16:creationId xmlns:a16="http://schemas.microsoft.com/office/drawing/2014/main" id="{F30EDC9A-23EF-4F85-EA98-59DECB27C0A0}"/>
              </a:ext>
            </a:extLst>
          </p:cNvPr>
          <p:cNvSpPr txBox="1"/>
          <p:nvPr/>
        </p:nvSpPr>
        <p:spPr>
          <a:xfrm>
            <a:off x="3221583" y="1421026"/>
            <a:ext cx="238308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latin typeface="Arial"/>
                <a:cs typeface="Arial"/>
              </a:rPr>
              <a:t>Goal stated at the top</a:t>
            </a:r>
            <a:endParaRPr lang="en-GB" dirty="0"/>
          </a:p>
        </p:txBody>
      </p:sp>
      <p:cxnSp>
        <p:nvCxnSpPr>
          <p:cNvPr id="4" name="Straight Arrow Connector 3">
            <a:extLst>
              <a:ext uri="{FF2B5EF4-FFF2-40B4-BE49-F238E27FC236}">
                <a16:creationId xmlns:a16="http://schemas.microsoft.com/office/drawing/2014/main" id="{9051169B-EF4B-15C8-9FC6-4E551A6BD911}"/>
              </a:ext>
            </a:extLst>
          </p:cNvPr>
          <p:cNvCxnSpPr/>
          <p:nvPr/>
        </p:nvCxnSpPr>
        <p:spPr>
          <a:xfrm>
            <a:off x="4365245" y="2136616"/>
            <a:ext cx="49428" cy="2873828"/>
          </a:xfrm>
          <a:prstGeom prst="straightConnector1">
            <a:avLst/>
          </a:prstGeom>
        </p:spPr>
        <p:style>
          <a:lnRef idx="1">
            <a:schemeClr val="accent1"/>
          </a:lnRef>
          <a:fillRef idx="0">
            <a:schemeClr val="accent1"/>
          </a:fillRef>
          <a:effectRef idx="0">
            <a:schemeClr val="accent1"/>
          </a:effectRef>
          <a:fontRef idx="minor">
            <a:schemeClr val="tx1"/>
          </a:fontRef>
        </p:style>
      </p:cxnSp>
      <p:sp>
        <p:nvSpPr>
          <p:cNvPr id="5" name="TextBox 4">
            <a:extLst>
              <a:ext uri="{FF2B5EF4-FFF2-40B4-BE49-F238E27FC236}">
                <a16:creationId xmlns:a16="http://schemas.microsoft.com/office/drawing/2014/main" id="{2CC6371B-8F59-3874-B241-1363985EEBCA}"/>
              </a:ext>
            </a:extLst>
          </p:cNvPr>
          <p:cNvSpPr txBox="1"/>
          <p:nvPr/>
        </p:nvSpPr>
        <p:spPr>
          <a:xfrm>
            <a:off x="6760911" y="979714"/>
            <a:ext cx="1871166"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latin typeface="Arial"/>
                <a:cs typeface="Arial"/>
              </a:rPr>
              <a:t>Draw a line down the middle of the paper</a:t>
            </a:r>
            <a:endParaRPr lang="en-GB" dirty="0"/>
          </a:p>
        </p:txBody>
      </p:sp>
      <p:sp>
        <p:nvSpPr>
          <p:cNvPr id="6" name="TextBox 5">
            <a:extLst>
              <a:ext uri="{FF2B5EF4-FFF2-40B4-BE49-F238E27FC236}">
                <a16:creationId xmlns:a16="http://schemas.microsoft.com/office/drawing/2014/main" id="{BB9A2622-A46E-F749-9FB8-F887A8A637F9}"/>
              </a:ext>
            </a:extLst>
          </p:cNvPr>
          <p:cNvSpPr txBox="1"/>
          <p:nvPr/>
        </p:nvSpPr>
        <p:spPr>
          <a:xfrm>
            <a:off x="732579" y="2683181"/>
            <a:ext cx="1553420"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latin typeface="Arial"/>
                <a:cs typeface="Arial"/>
              </a:rPr>
              <a:t>List the challenging forces on the left</a:t>
            </a:r>
            <a:endParaRPr lang="en-GB" dirty="0"/>
          </a:p>
        </p:txBody>
      </p:sp>
      <p:sp>
        <p:nvSpPr>
          <p:cNvPr id="7" name="Arrow: Right 6">
            <a:extLst>
              <a:ext uri="{FF2B5EF4-FFF2-40B4-BE49-F238E27FC236}">
                <a16:creationId xmlns:a16="http://schemas.microsoft.com/office/drawing/2014/main" id="{3A1B5338-D35F-4971-6DB9-42FB9E7D95D3}"/>
              </a:ext>
            </a:extLst>
          </p:cNvPr>
          <p:cNvSpPr/>
          <p:nvPr/>
        </p:nvSpPr>
        <p:spPr>
          <a:xfrm>
            <a:off x="2524308" y="2709660"/>
            <a:ext cx="1509289" cy="370702"/>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Arrow: Right 7">
            <a:extLst>
              <a:ext uri="{FF2B5EF4-FFF2-40B4-BE49-F238E27FC236}">
                <a16:creationId xmlns:a16="http://schemas.microsoft.com/office/drawing/2014/main" id="{0C8C66B2-046F-4375-ADBA-7E862D63A65A}"/>
              </a:ext>
            </a:extLst>
          </p:cNvPr>
          <p:cNvSpPr/>
          <p:nvPr/>
        </p:nvSpPr>
        <p:spPr>
          <a:xfrm>
            <a:off x="2550787" y="3168625"/>
            <a:ext cx="1509289" cy="370702"/>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Arrow: Right 8">
            <a:extLst>
              <a:ext uri="{FF2B5EF4-FFF2-40B4-BE49-F238E27FC236}">
                <a16:creationId xmlns:a16="http://schemas.microsoft.com/office/drawing/2014/main" id="{775E703A-BD5E-DBF7-5183-631F3F0F982B}"/>
              </a:ext>
            </a:extLst>
          </p:cNvPr>
          <p:cNvSpPr/>
          <p:nvPr/>
        </p:nvSpPr>
        <p:spPr>
          <a:xfrm>
            <a:off x="2550787" y="3671722"/>
            <a:ext cx="1509289" cy="370702"/>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TextBox 9">
            <a:extLst>
              <a:ext uri="{FF2B5EF4-FFF2-40B4-BE49-F238E27FC236}">
                <a16:creationId xmlns:a16="http://schemas.microsoft.com/office/drawing/2014/main" id="{1B0A288F-EE12-605E-3928-2A6FD9D84315}"/>
              </a:ext>
            </a:extLst>
          </p:cNvPr>
          <p:cNvSpPr txBox="1"/>
          <p:nvPr/>
        </p:nvSpPr>
        <p:spPr>
          <a:xfrm>
            <a:off x="7211049" y="2789096"/>
            <a:ext cx="1438679"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latin typeface="Arial"/>
                <a:cs typeface="Arial"/>
              </a:rPr>
              <a:t>List the helping forces on the right</a:t>
            </a:r>
            <a:endParaRPr lang="en-GB" dirty="0"/>
          </a:p>
        </p:txBody>
      </p:sp>
      <p:sp>
        <p:nvSpPr>
          <p:cNvPr id="11" name="Arrow: Right 10">
            <a:extLst>
              <a:ext uri="{FF2B5EF4-FFF2-40B4-BE49-F238E27FC236}">
                <a16:creationId xmlns:a16="http://schemas.microsoft.com/office/drawing/2014/main" id="{3F222073-98BD-61C0-F862-79FCB056E53A}"/>
              </a:ext>
            </a:extLst>
          </p:cNvPr>
          <p:cNvSpPr/>
          <p:nvPr/>
        </p:nvSpPr>
        <p:spPr>
          <a:xfrm flipH="1">
            <a:off x="4845612" y="2692007"/>
            <a:ext cx="1438680" cy="414833"/>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Arrow: Right 11">
            <a:extLst>
              <a:ext uri="{FF2B5EF4-FFF2-40B4-BE49-F238E27FC236}">
                <a16:creationId xmlns:a16="http://schemas.microsoft.com/office/drawing/2014/main" id="{BC62256E-C722-05A4-276E-3D0A967E46EB}"/>
              </a:ext>
            </a:extLst>
          </p:cNvPr>
          <p:cNvSpPr/>
          <p:nvPr/>
        </p:nvSpPr>
        <p:spPr>
          <a:xfrm flipH="1">
            <a:off x="4872091" y="3150972"/>
            <a:ext cx="1438680" cy="414833"/>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Arrow: Right 12">
            <a:extLst>
              <a:ext uri="{FF2B5EF4-FFF2-40B4-BE49-F238E27FC236}">
                <a16:creationId xmlns:a16="http://schemas.microsoft.com/office/drawing/2014/main" id="{D426EEDF-266E-D03A-7DDA-C3A99ADAA708}"/>
              </a:ext>
            </a:extLst>
          </p:cNvPr>
          <p:cNvSpPr/>
          <p:nvPr/>
        </p:nvSpPr>
        <p:spPr>
          <a:xfrm flipH="1">
            <a:off x="4872091" y="3654069"/>
            <a:ext cx="1438680" cy="414833"/>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TextBox 13">
            <a:extLst>
              <a:ext uri="{FF2B5EF4-FFF2-40B4-BE49-F238E27FC236}">
                <a16:creationId xmlns:a16="http://schemas.microsoft.com/office/drawing/2014/main" id="{670B5AA4-983A-892A-2696-A68F6AFECE7D}"/>
              </a:ext>
            </a:extLst>
          </p:cNvPr>
          <p:cNvSpPr txBox="1"/>
          <p:nvPr/>
        </p:nvSpPr>
        <p:spPr>
          <a:xfrm>
            <a:off x="1032672" y="5013312"/>
            <a:ext cx="7078656" cy="646331"/>
          </a:xfrm>
          <a:prstGeom prst="rect">
            <a:avLst/>
          </a:prstGeom>
          <a:noFill/>
          <a:ln w="28575">
            <a:solidFill>
              <a:srgbClr val="0070C0"/>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latin typeface="Arial"/>
                <a:cs typeface="Arial"/>
              </a:rPr>
              <a:t>For each type of force, (challenging or helping) ask the mentee to identify which are under their own control. </a:t>
            </a:r>
            <a:endParaRPr lang="en-GB" dirty="0"/>
          </a:p>
        </p:txBody>
      </p:sp>
    </p:spTree>
    <p:extLst>
      <p:ext uri="{BB962C8B-B14F-4D97-AF65-F5344CB8AC3E}">
        <p14:creationId xmlns:p14="http://schemas.microsoft.com/office/powerpoint/2010/main" val="21979362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0"/>
                                        </p:tgtEl>
                                        <p:attrNameLst>
                                          <p:attrName>style.visibility</p:attrName>
                                        </p:attrNameLst>
                                      </p:cBhvr>
                                      <p:to>
                                        <p:strVal val="visible"/>
                                      </p:to>
                                    </p:set>
                                    <p:animEffect transition="in" filter="fade">
                                      <p:cBhvr>
                                        <p:cTn id="12" dur="500"/>
                                        <p:tgtEl>
                                          <p:spTgt spid="10"/>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6"/>
                                        </p:tgtEl>
                                        <p:attrNameLst>
                                          <p:attrName>style.visibility</p:attrName>
                                        </p:attrNameLst>
                                      </p:cBhvr>
                                      <p:to>
                                        <p:strVal val="visible"/>
                                      </p:to>
                                    </p:set>
                                    <p:animEffect transition="in" filter="fade">
                                      <p:cBhvr>
                                        <p:cTn id="17" dur="500"/>
                                        <p:tgtEl>
                                          <p:spTgt spid="6"/>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14"/>
                                        </p:tgtEl>
                                        <p:attrNameLst>
                                          <p:attrName>style.visibility</p:attrName>
                                        </p:attrNameLst>
                                      </p:cBhvr>
                                      <p:to>
                                        <p:strVal val="visible"/>
                                      </p:to>
                                    </p:set>
                                    <p:animEffect transition="in" filter="fade">
                                      <p:cBhvr>
                                        <p:cTn id="22" dur="500"/>
                                        <p:tgtEl>
                                          <p:spTgt spid="1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6" grpId="0"/>
      <p:bldP spid="10" grpId="0"/>
      <p:bldP spid="14" grpId="0" animBg="1"/>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D8E7E0CA-C0C2-E7BB-E099-356B9175A753}"/>
              </a:ext>
            </a:extLst>
          </p:cNvPr>
          <p:cNvSpPr txBox="1"/>
          <p:nvPr/>
        </p:nvSpPr>
        <p:spPr>
          <a:xfrm>
            <a:off x="450138" y="344224"/>
            <a:ext cx="3256888"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200" dirty="0">
                <a:latin typeface="Arial"/>
                <a:cs typeface="Arial"/>
              </a:rPr>
              <a:t>Questions to ask</a:t>
            </a:r>
            <a:endParaRPr lang="en-GB" sz="3200" dirty="0"/>
          </a:p>
        </p:txBody>
      </p:sp>
      <p:graphicFrame>
        <p:nvGraphicFramePr>
          <p:cNvPr id="3" name="Diagram 3">
            <a:extLst>
              <a:ext uri="{FF2B5EF4-FFF2-40B4-BE49-F238E27FC236}">
                <a16:creationId xmlns:a16="http://schemas.microsoft.com/office/drawing/2014/main" id="{11455C58-430E-C895-439D-F99CE8FFCED0}"/>
              </a:ext>
            </a:extLst>
          </p:cNvPr>
          <p:cNvGraphicFramePr/>
          <p:nvPr>
            <p:extLst>
              <p:ext uri="{D42A27DB-BD31-4B8C-83A1-F6EECF244321}">
                <p14:modId xmlns:p14="http://schemas.microsoft.com/office/powerpoint/2010/main" val="1407321039"/>
              </p:ext>
            </p:extLst>
          </p:nvPr>
        </p:nvGraphicFramePr>
        <p:xfrm>
          <a:off x="617838" y="108564"/>
          <a:ext cx="7634710" cy="657026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09572043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448590-0A4B-9685-2FCA-E618E4E71E49}"/>
              </a:ext>
            </a:extLst>
          </p:cNvPr>
          <p:cNvSpPr>
            <a:spLocks noGrp="1"/>
          </p:cNvSpPr>
          <p:nvPr>
            <p:ph type="title"/>
          </p:nvPr>
        </p:nvSpPr>
        <p:spPr/>
        <p:txBody>
          <a:bodyPr/>
          <a:lstStyle/>
          <a:p>
            <a:r>
              <a:rPr lang="en-GB" dirty="0"/>
              <a:t>The CAN Model</a:t>
            </a:r>
          </a:p>
        </p:txBody>
      </p:sp>
      <p:sp>
        <p:nvSpPr>
          <p:cNvPr id="3" name="Content Placeholder 2">
            <a:extLst>
              <a:ext uri="{FF2B5EF4-FFF2-40B4-BE49-F238E27FC236}">
                <a16:creationId xmlns:a16="http://schemas.microsoft.com/office/drawing/2014/main" id="{89EDF570-43CD-BDED-F898-CB8E41CD7952}"/>
              </a:ext>
            </a:extLst>
          </p:cNvPr>
          <p:cNvSpPr>
            <a:spLocks noGrp="1"/>
          </p:cNvSpPr>
          <p:nvPr>
            <p:ph idx="1"/>
          </p:nvPr>
        </p:nvSpPr>
        <p:spPr>
          <a:xfrm>
            <a:off x="457200" y="1600201"/>
            <a:ext cx="8229600" cy="1304461"/>
          </a:xfrm>
        </p:spPr>
        <p:txBody>
          <a:bodyPr/>
          <a:lstStyle/>
          <a:p>
            <a:pPr marL="0" indent="0">
              <a:buNone/>
            </a:pPr>
            <a:r>
              <a:rPr lang="en-GB" dirty="0">
                <a:latin typeface="Arial"/>
                <a:cs typeface="Arial"/>
              </a:rPr>
              <a:t>CAN stands for:</a:t>
            </a:r>
            <a:endParaRPr lang="en-US" dirty="0">
              <a:latin typeface="Arial"/>
              <a:cs typeface="Arial"/>
            </a:endParaRPr>
          </a:p>
          <a:p>
            <a:pPr marL="0" indent="0">
              <a:buNone/>
            </a:pPr>
            <a:r>
              <a:rPr lang="en-GB" dirty="0">
                <a:latin typeface="Arial"/>
                <a:cs typeface="Arial"/>
              </a:rPr>
              <a:t> </a:t>
            </a:r>
            <a:r>
              <a:rPr lang="en-GB" b="1" dirty="0">
                <a:latin typeface="Arial"/>
                <a:cs typeface="Arial"/>
              </a:rPr>
              <a:t>C</a:t>
            </a:r>
            <a:r>
              <a:rPr lang="en-GB" dirty="0">
                <a:latin typeface="Arial"/>
                <a:cs typeface="Arial"/>
              </a:rPr>
              <a:t>onflict, </a:t>
            </a:r>
            <a:r>
              <a:rPr lang="en-GB" b="1" dirty="0">
                <a:latin typeface="Arial"/>
                <a:cs typeface="Arial"/>
              </a:rPr>
              <a:t>A</a:t>
            </a:r>
            <a:r>
              <a:rPr lang="en-GB" dirty="0">
                <a:latin typeface="Arial"/>
                <a:cs typeface="Arial"/>
              </a:rPr>
              <a:t>ssertiveness and</a:t>
            </a:r>
            <a:r>
              <a:rPr lang="en-GB" b="1" dirty="0">
                <a:latin typeface="Arial"/>
                <a:cs typeface="Arial"/>
              </a:rPr>
              <a:t> N</a:t>
            </a:r>
            <a:r>
              <a:rPr lang="en-GB" dirty="0">
                <a:latin typeface="Arial"/>
                <a:cs typeface="Arial"/>
              </a:rPr>
              <a:t>egotiation</a:t>
            </a:r>
            <a:endParaRPr lang="en-US">
              <a:latin typeface="Arial"/>
              <a:cs typeface="Arial"/>
            </a:endParaRPr>
          </a:p>
        </p:txBody>
      </p:sp>
      <p:sp>
        <p:nvSpPr>
          <p:cNvPr id="4" name="TextBox 3">
            <a:extLst>
              <a:ext uri="{FF2B5EF4-FFF2-40B4-BE49-F238E27FC236}">
                <a16:creationId xmlns:a16="http://schemas.microsoft.com/office/drawing/2014/main" id="{42CAA074-0DFD-3ACD-620A-5294219B1CD9}"/>
              </a:ext>
            </a:extLst>
          </p:cNvPr>
          <p:cNvSpPr txBox="1"/>
          <p:nvPr/>
        </p:nvSpPr>
        <p:spPr>
          <a:xfrm>
            <a:off x="661969" y="2947969"/>
            <a:ext cx="7828888" cy="1200329"/>
          </a:xfrm>
          <a:prstGeom prst="rect">
            <a:avLst/>
          </a:prstGeom>
          <a:noFill/>
          <a:ln w="28575">
            <a:solidFill>
              <a:srgbClr val="0070C0"/>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latin typeface="Arial"/>
                <a:cs typeface="Arial"/>
              </a:rPr>
              <a:t>Connor (2012) describes how many situations at work require skilled negotiation in order to prevent or resolve conflict. The CAN model has three stages and is designed to help an individual to understand conflict management. </a:t>
            </a:r>
            <a:endParaRPr lang="en-GB" dirty="0"/>
          </a:p>
        </p:txBody>
      </p:sp>
      <p:sp>
        <p:nvSpPr>
          <p:cNvPr id="5" name="TextBox 4">
            <a:extLst>
              <a:ext uri="{FF2B5EF4-FFF2-40B4-BE49-F238E27FC236}">
                <a16:creationId xmlns:a16="http://schemas.microsoft.com/office/drawing/2014/main" id="{69595D54-2E81-8A5D-1CF8-68CB28E9FAA4}"/>
              </a:ext>
            </a:extLst>
          </p:cNvPr>
          <p:cNvSpPr txBox="1"/>
          <p:nvPr/>
        </p:nvSpPr>
        <p:spPr>
          <a:xfrm>
            <a:off x="1368069" y="4324864"/>
            <a:ext cx="6346077" cy="1200329"/>
          </a:xfrm>
          <a:prstGeom prst="rect">
            <a:avLst/>
          </a:prstGeom>
          <a:noFill/>
          <a:ln w="57150">
            <a:solidFill>
              <a:schemeClr val="tx2"/>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latin typeface="Arial"/>
                <a:cs typeface="Arial"/>
              </a:rPr>
              <a:t>To allow your mentee to practice their conflict management skills, a mentor will need to </a:t>
            </a:r>
            <a:r>
              <a:rPr lang="en-GB" b="1" dirty="0">
                <a:latin typeface="Arial"/>
                <a:cs typeface="Arial"/>
              </a:rPr>
              <a:t>role play</a:t>
            </a:r>
            <a:r>
              <a:rPr lang="en-GB" dirty="0">
                <a:latin typeface="Arial"/>
                <a:cs typeface="Arial"/>
              </a:rPr>
              <a:t> these conversations. </a:t>
            </a:r>
            <a:r>
              <a:rPr lang="en-GB" b="1" dirty="0">
                <a:latin typeface="Arial"/>
                <a:cs typeface="Arial"/>
              </a:rPr>
              <a:t>Debriefing </a:t>
            </a:r>
            <a:r>
              <a:rPr lang="en-GB" dirty="0">
                <a:latin typeface="Arial"/>
                <a:cs typeface="Arial"/>
              </a:rPr>
              <a:t>afterwards with </a:t>
            </a:r>
            <a:r>
              <a:rPr lang="en-GB" b="1" dirty="0">
                <a:latin typeface="Arial"/>
                <a:cs typeface="Arial"/>
              </a:rPr>
              <a:t>positive </a:t>
            </a:r>
            <a:r>
              <a:rPr lang="en-GB" dirty="0">
                <a:latin typeface="Arial"/>
                <a:cs typeface="Arial"/>
              </a:rPr>
              <a:t>points and points for </a:t>
            </a:r>
            <a:r>
              <a:rPr lang="en-GB" b="1" dirty="0">
                <a:latin typeface="Arial"/>
                <a:cs typeface="Arial"/>
              </a:rPr>
              <a:t>development</a:t>
            </a:r>
            <a:r>
              <a:rPr lang="en-GB" dirty="0">
                <a:latin typeface="Arial"/>
                <a:cs typeface="Arial"/>
              </a:rPr>
              <a:t>. </a:t>
            </a:r>
            <a:endParaRPr lang="en-GB" dirty="0"/>
          </a:p>
        </p:txBody>
      </p:sp>
    </p:spTree>
    <p:extLst>
      <p:ext uri="{BB962C8B-B14F-4D97-AF65-F5344CB8AC3E}">
        <p14:creationId xmlns:p14="http://schemas.microsoft.com/office/powerpoint/2010/main" val="25152394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fade">
                                      <p:cBhvr>
                                        <p:cTn id="12" dur="500"/>
                                        <p:tgtEl>
                                          <p:spTgt spid="4"/>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5"/>
                                        </p:tgtEl>
                                        <p:attrNameLst>
                                          <p:attrName>style.visibility</p:attrName>
                                        </p:attrNameLst>
                                      </p:cBhvr>
                                      <p:to>
                                        <p:strVal val="visible"/>
                                      </p:to>
                                    </p:set>
                                    <p:animEffect transition="in" filter="fade">
                                      <p:cBhvr>
                                        <p:cTn id="1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animBg="1"/>
      <p:bldP spid="5" grpId="0" animBg="1"/>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E9D4C9-CD17-69D0-2EED-E70AF24E156F}"/>
              </a:ext>
            </a:extLst>
          </p:cNvPr>
          <p:cNvSpPr>
            <a:spLocks noGrp="1"/>
          </p:cNvSpPr>
          <p:nvPr>
            <p:ph type="title"/>
          </p:nvPr>
        </p:nvSpPr>
        <p:spPr/>
        <p:txBody>
          <a:bodyPr/>
          <a:lstStyle/>
          <a:p>
            <a:r>
              <a:rPr lang="en-GB" dirty="0"/>
              <a:t>The CAN Model</a:t>
            </a:r>
          </a:p>
        </p:txBody>
      </p:sp>
      <p:sp>
        <p:nvSpPr>
          <p:cNvPr id="3" name="Content Placeholder 2">
            <a:extLst>
              <a:ext uri="{FF2B5EF4-FFF2-40B4-BE49-F238E27FC236}">
                <a16:creationId xmlns:a16="http://schemas.microsoft.com/office/drawing/2014/main" id="{C9A83778-6A2F-9F85-337E-F9A74CC27D6B}"/>
              </a:ext>
            </a:extLst>
          </p:cNvPr>
          <p:cNvSpPr>
            <a:spLocks noGrp="1"/>
          </p:cNvSpPr>
          <p:nvPr>
            <p:ph idx="1"/>
          </p:nvPr>
        </p:nvSpPr>
        <p:spPr>
          <a:xfrm>
            <a:off x="457200" y="1600201"/>
            <a:ext cx="2210095" cy="536577"/>
          </a:xfrm>
        </p:spPr>
        <p:txBody>
          <a:bodyPr/>
          <a:lstStyle/>
          <a:p>
            <a:pPr marL="0" indent="0">
              <a:buNone/>
            </a:pPr>
            <a:r>
              <a:rPr lang="en-GB" dirty="0"/>
              <a:t>Conflict</a:t>
            </a:r>
          </a:p>
        </p:txBody>
      </p:sp>
      <p:sp>
        <p:nvSpPr>
          <p:cNvPr id="5" name="Content Placeholder 2">
            <a:extLst>
              <a:ext uri="{FF2B5EF4-FFF2-40B4-BE49-F238E27FC236}">
                <a16:creationId xmlns:a16="http://schemas.microsoft.com/office/drawing/2014/main" id="{1328D23E-98E8-1DE8-C087-8AF5CA6A41BF}"/>
              </a:ext>
            </a:extLst>
          </p:cNvPr>
          <p:cNvSpPr txBox="1">
            <a:spLocks/>
          </p:cNvSpPr>
          <p:nvPr/>
        </p:nvSpPr>
        <p:spPr bwMode="auto">
          <a:xfrm>
            <a:off x="3027994" y="1602555"/>
            <a:ext cx="2730844" cy="54540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Font typeface="Arial" panose="020B0604020202020204" pitchFamily="34" charset="0"/>
              <a:buNone/>
            </a:pPr>
            <a:r>
              <a:rPr lang="en-GB" dirty="0"/>
              <a:t>Assertiveness</a:t>
            </a:r>
          </a:p>
        </p:txBody>
      </p:sp>
      <p:sp>
        <p:nvSpPr>
          <p:cNvPr id="7" name="Content Placeholder 2">
            <a:extLst>
              <a:ext uri="{FF2B5EF4-FFF2-40B4-BE49-F238E27FC236}">
                <a16:creationId xmlns:a16="http://schemas.microsoft.com/office/drawing/2014/main" id="{6787F38D-EE9C-88F1-FE6E-718B8C2B0F62}"/>
              </a:ext>
            </a:extLst>
          </p:cNvPr>
          <p:cNvSpPr txBox="1">
            <a:spLocks/>
          </p:cNvSpPr>
          <p:nvPr/>
        </p:nvSpPr>
        <p:spPr bwMode="auto">
          <a:xfrm>
            <a:off x="6602627" y="1602555"/>
            <a:ext cx="2439577" cy="54540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Font typeface="Arial" panose="020B0604020202020204" pitchFamily="34" charset="0"/>
              <a:buNone/>
            </a:pPr>
            <a:r>
              <a:rPr lang="en-GB" dirty="0"/>
              <a:t>Negotiation</a:t>
            </a:r>
          </a:p>
        </p:txBody>
      </p:sp>
      <p:sp>
        <p:nvSpPr>
          <p:cNvPr id="8" name="Arrow: Right 7">
            <a:extLst>
              <a:ext uri="{FF2B5EF4-FFF2-40B4-BE49-F238E27FC236}">
                <a16:creationId xmlns:a16="http://schemas.microsoft.com/office/drawing/2014/main" id="{F6791DD5-2F07-12C4-4138-D432868994F3}"/>
              </a:ext>
            </a:extLst>
          </p:cNvPr>
          <p:cNvSpPr/>
          <p:nvPr/>
        </p:nvSpPr>
        <p:spPr>
          <a:xfrm>
            <a:off x="2303652" y="1800556"/>
            <a:ext cx="538401" cy="220656"/>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Arrow: Right 8">
            <a:extLst>
              <a:ext uri="{FF2B5EF4-FFF2-40B4-BE49-F238E27FC236}">
                <a16:creationId xmlns:a16="http://schemas.microsoft.com/office/drawing/2014/main" id="{ACCA6BBB-D2AF-76B2-D7C4-F6F4501D9476}"/>
              </a:ext>
            </a:extLst>
          </p:cNvPr>
          <p:cNvSpPr/>
          <p:nvPr/>
        </p:nvSpPr>
        <p:spPr>
          <a:xfrm>
            <a:off x="5922416" y="1800556"/>
            <a:ext cx="538401" cy="220656"/>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TextBox 9">
            <a:extLst>
              <a:ext uri="{FF2B5EF4-FFF2-40B4-BE49-F238E27FC236}">
                <a16:creationId xmlns:a16="http://schemas.microsoft.com/office/drawing/2014/main" id="{C0E2453B-EA80-99DC-A782-5B0D63EDB039}"/>
              </a:ext>
            </a:extLst>
          </p:cNvPr>
          <p:cNvSpPr txBox="1"/>
          <p:nvPr/>
        </p:nvSpPr>
        <p:spPr>
          <a:xfrm>
            <a:off x="617837" y="2303652"/>
            <a:ext cx="8128979" cy="338554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dirty="0">
                <a:latin typeface="Arial"/>
                <a:cs typeface="Arial"/>
              </a:rPr>
              <a:t>Conflict </a:t>
            </a:r>
          </a:p>
          <a:p>
            <a:r>
              <a:rPr lang="en-GB" sz="2000" dirty="0">
                <a:latin typeface="Arial"/>
                <a:cs typeface="Arial"/>
              </a:rPr>
              <a:t>Conflict occurs when two or more parties want different things. </a:t>
            </a:r>
          </a:p>
          <a:p>
            <a:pPr marL="342900" indent="-342900">
              <a:buAutoNum type="arabicPeriod"/>
            </a:pPr>
            <a:r>
              <a:rPr lang="en-GB" sz="2000" dirty="0">
                <a:latin typeface="Arial"/>
                <a:cs typeface="Arial"/>
              </a:rPr>
              <a:t>Understand the differences: ideas, values, power, processes, outcomes. </a:t>
            </a:r>
          </a:p>
          <a:p>
            <a:pPr marL="342900" indent="-342900">
              <a:buAutoNum type="arabicPeriod"/>
            </a:pPr>
            <a:r>
              <a:rPr lang="en-GB" sz="2000" dirty="0">
                <a:latin typeface="Arial"/>
                <a:cs typeface="Arial"/>
              </a:rPr>
              <a:t>Listen carefully to the other party to find out when they are coming from. </a:t>
            </a:r>
            <a:endParaRPr lang="en-GB" sz="2000"/>
          </a:p>
          <a:p>
            <a:pPr marL="342900" indent="-342900">
              <a:buAutoNum type="arabicPeriod"/>
            </a:pPr>
            <a:r>
              <a:rPr lang="en-GB" sz="2000" dirty="0">
                <a:latin typeface="Arial"/>
                <a:cs typeface="Arial"/>
              </a:rPr>
              <a:t>Show that you empathize with their points of view or their expectations. </a:t>
            </a:r>
          </a:p>
          <a:p>
            <a:pPr marL="342900" indent="-342900">
              <a:buAutoNum type="arabicPeriod"/>
            </a:pPr>
            <a:endParaRPr lang="en-GB" dirty="0">
              <a:latin typeface="Arial"/>
              <a:cs typeface="Arial"/>
            </a:endParaRPr>
          </a:p>
          <a:p>
            <a:endParaRPr lang="en-GB" dirty="0">
              <a:latin typeface="Arial"/>
              <a:cs typeface="Arial"/>
            </a:endParaRPr>
          </a:p>
          <a:p>
            <a:endParaRPr lang="en-GB" dirty="0">
              <a:latin typeface="Arial"/>
              <a:cs typeface="Arial"/>
            </a:endParaRPr>
          </a:p>
        </p:txBody>
      </p:sp>
    </p:spTree>
    <p:extLst>
      <p:ext uri="{BB962C8B-B14F-4D97-AF65-F5344CB8AC3E}">
        <p14:creationId xmlns:p14="http://schemas.microsoft.com/office/powerpoint/2010/main" val="34066450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8"/>
                                        </p:tgtEl>
                                        <p:attrNameLst>
                                          <p:attrName>style.visibility</p:attrName>
                                        </p:attrNameLst>
                                      </p:cBhvr>
                                      <p:to>
                                        <p:strVal val="visible"/>
                                      </p:to>
                                    </p:set>
                                    <p:animEffect transition="in" filter="fade">
                                      <p:cBhvr>
                                        <p:cTn id="12" dur="500"/>
                                        <p:tgtEl>
                                          <p:spTgt spid="8"/>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5"/>
                                        </p:tgtEl>
                                        <p:attrNameLst>
                                          <p:attrName>style.visibility</p:attrName>
                                        </p:attrNameLst>
                                      </p:cBhvr>
                                      <p:to>
                                        <p:strVal val="visible"/>
                                      </p:to>
                                    </p:set>
                                    <p:animEffect transition="in" filter="fade">
                                      <p:cBhvr>
                                        <p:cTn id="17" dur="500"/>
                                        <p:tgtEl>
                                          <p:spTgt spid="5"/>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9"/>
                                        </p:tgtEl>
                                        <p:attrNameLst>
                                          <p:attrName>style.visibility</p:attrName>
                                        </p:attrNameLst>
                                      </p:cBhvr>
                                      <p:to>
                                        <p:strVal val="visible"/>
                                      </p:to>
                                    </p:set>
                                    <p:animEffect transition="in" filter="fade">
                                      <p:cBhvr>
                                        <p:cTn id="22" dur="500"/>
                                        <p:tgtEl>
                                          <p:spTgt spid="9"/>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7"/>
                                        </p:tgtEl>
                                        <p:attrNameLst>
                                          <p:attrName>style.visibility</p:attrName>
                                        </p:attrNameLst>
                                      </p:cBhvr>
                                      <p:to>
                                        <p:strVal val="visible"/>
                                      </p:to>
                                    </p:set>
                                    <p:animEffect transition="in" filter="fade">
                                      <p:cBhvr>
                                        <p:cTn id="27"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5" grpId="0"/>
      <p:bldP spid="7" grpId="0"/>
      <p:bldP spid="8" grpId="0" animBg="1"/>
      <p:bldP spid="9" grpId="0" animBg="1"/>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E9D4C9-CD17-69D0-2EED-E70AF24E156F}"/>
              </a:ext>
            </a:extLst>
          </p:cNvPr>
          <p:cNvSpPr>
            <a:spLocks noGrp="1"/>
          </p:cNvSpPr>
          <p:nvPr>
            <p:ph type="title"/>
          </p:nvPr>
        </p:nvSpPr>
        <p:spPr/>
        <p:txBody>
          <a:bodyPr/>
          <a:lstStyle/>
          <a:p>
            <a:r>
              <a:rPr lang="en-GB" dirty="0"/>
              <a:t>The CAN Model</a:t>
            </a:r>
          </a:p>
        </p:txBody>
      </p:sp>
      <p:sp>
        <p:nvSpPr>
          <p:cNvPr id="3" name="Content Placeholder 2">
            <a:extLst>
              <a:ext uri="{FF2B5EF4-FFF2-40B4-BE49-F238E27FC236}">
                <a16:creationId xmlns:a16="http://schemas.microsoft.com/office/drawing/2014/main" id="{C9A83778-6A2F-9F85-337E-F9A74CC27D6B}"/>
              </a:ext>
            </a:extLst>
          </p:cNvPr>
          <p:cNvSpPr>
            <a:spLocks noGrp="1"/>
          </p:cNvSpPr>
          <p:nvPr>
            <p:ph idx="1"/>
          </p:nvPr>
        </p:nvSpPr>
        <p:spPr>
          <a:xfrm>
            <a:off x="457200" y="1600201"/>
            <a:ext cx="2210095" cy="536577"/>
          </a:xfrm>
        </p:spPr>
        <p:txBody>
          <a:bodyPr/>
          <a:lstStyle/>
          <a:p>
            <a:pPr marL="0" indent="0">
              <a:buNone/>
            </a:pPr>
            <a:r>
              <a:rPr lang="en-GB" dirty="0"/>
              <a:t>Conflict</a:t>
            </a:r>
          </a:p>
        </p:txBody>
      </p:sp>
      <p:sp>
        <p:nvSpPr>
          <p:cNvPr id="5" name="Content Placeholder 2">
            <a:extLst>
              <a:ext uri="{FF2B5EF4-FFF2-40B4-BE49-F238E27FC236}">
                <a16:creationId xmlns:a16="http://schemas.microsoft.com/office/drawing/2014/main" id="{1328D23E-98E8-1DE8-C087-8AF5CA6A41BF}"/>
              </a:ext>
            </a:extLst>
          </p:cNvPr>
          <p:cNvSpPr txBox="1">
            <a:spLocks/>
          </p:cNvSpPr>
          <p:nvPr/>
        </p:nvSpPr>
        <p:spPr bwMode="auto">
          <a:xfrm>
            <a:off x="3027994" y="1602555"/>
            <a:ext cx="2730844" cy="54540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Font typeface="Arial" panose="020B0604020202020204" pitchFamily="34" charset="0"/>
              <a:buNone/>
            </a:pPr>
            <a:r>
              <a:rPr lang="en-GB" dirty="0"/>
              <a:t>Assertiveness</a:t>
            </a:r>
          </a:p>
        </p:txBody>
      </p:sp>
      <p:sp>
        <p:nvSpPr>
          <p:cNvPr id="7" name="Content Placeholder 2">
            <a:extLst>
              <a:ext uri="{FF2B5EF4-FFF2-40B4-BE49-F238E27FC236}">
                <a16:creationId xmlns:a16="http://schemas.microsoft.com/office/drawing/2014/main" id="{6787F38D-EE9C-88F1-FE6E-718B8C2B0F62}"/>
              </a:ext>
            </a:extLst>
          </p:cNvPr>
          <p:cNvSpPr txBox="1">
            <a:spLocks/>
          </p:cNvSpPr>
          <p:nvPr/>
        </p:nvSpPr>
        <p:spPr bwMode="auto">
          <a:xfrm>
            <a:off x="6602627" y="1602555"/>
            <a:ext cx="2439577" cy="54540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Font typeface="Arial" panose="020B0604020202020204" pitchFamily="34" charset="0"/>
              <a:buNone/>
            </a:pPr>
            <a:r>
              <a:rPr lang="en-GB" dirty="0"/>
              <a:t>Negotiation</a:t>
            </a:r>
          </a:p>
        </p:txBody>
      </p:sp>
      <p:sp>
        <p:nvSpPr>
          <p:cNvPr id="8" name="Arrow: Right 7">
            <a:extLst>
              <a:ext uri="{FF2B5EF4-FFF2-40B4-BE49-F238E27FC236}">
                <a16:creationId xmlns:a16="http://schemas.microsoft.com/office/drawing/2014/main" id="{F6791DD5-2F07-12C4-4138-D432868994F3}"/>
              </a:ext>
            </a:extLst>
          </p:cNvPr>
          <p:cNvSpPr/>
          <p:nvPr/>
        </p:nvSpPr>
        <p:spPr>
          <a:xfrm>
            <a:off x="2303652" y="1800556"/>
            <a:ext cx="538401" cy="220656"/>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Arrow: Right 8">
            <a:extLst>
              <a:ext uri="{FF2B5EF4-FFF2-40B4-BE49-F238E27FC236}">
                <a16:creationId xmlns:a16="http://schemas.microsoft.com/office/drawing/2014/main" id="{ACCA6BBB-D2AF-76B2-D7C4-F6F4501D9476}"/>
              </a:ext>
            </a:extLst>
          </p:cNvPr>
          <p:cNvSpPr/>
          <p:nvPr/>
        </p:nvSpPr>
        <p:spPr>
          <a:xfrm>
            <a:off x="5922416" y="1800556"/>
            <a:ext cx="538401" cy="220656"/>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TextBox 9">
            <a:extLst>
              <a:ext uri="{FF2B5EF4-FFF2-40B4-BE49-F238E27FC236}">
                <a16:creationId xmlns:a16="http://schemas.microsoft.com/office/drawing/2014/main" id="{C0E2453B-EA80-99DC-A782-5B0D63EDB039}"/>
              </a:ext>
            </a:extLst>
          </p:cNvPr>
          <p:cNvSpPr txBox="1"/>
          <p:nvPr/>
        </p:nvSpPr>
        <p:spPr>
          <a:xfrm>
            <a:off x="617837" y="2303652"/>
            <a:ext cx="8128979" cy="338554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dirty="0">
                <a:latin typeface="Arial"/>
                <a:cs typeface="Arial"/>
              </a:rPr>
              <a:t>Assertiveness </a:t>
            </a:r>
          </a:p>
          <a:p>
            <a:r>
              <a:rPr lang="en-GB" sz="2000" dirty="0">
                <a:latin typeface="Arial"/>
                <a:cs typeface="Arial"/>
              </a:rPr>
              <a:t>Assertiveness means clearly, positively and realistically stating what you want. </a:t>
            </a:r>
          </a:p>
          <a:p>
            <a:pPr marL="457200" indent="-457200">
              <a:buAutoNum type="arabicPeriod"/>
            </a:pPr>
            <a:r>
              <a:rPr lang="en-GB" sz="2000" dirty="0">
                <a:latin typeface="Arial"/>
                <a:cs typeface="Arial"/>
              </a:rPr>
              <a:t>Prepare your own case and consider how the other party will approach things. </a:t>
            </a:r>
          </a:p>
          <a:p>
            <a:pPr marL="457200" indent="-457200">
              <a:buAutoNum type="arabicPeriod"/>
            </a:pPr>
            <a:r>
              <a:rPr lang="en-GB" sz="2000" dirty="0">
                <a:latin typeface="Arial"/>
                <a:cs typeface="Arial"/>
              </a:rPr>
              <a:t>Present yourself clearly: appearance, posture, facial expressions. </a:t>
            </a:r>
          </a:p>
          <a:p>
            <a:pPr marL="457200" indent="-457200">
              <a:buAutoNum type="arabicPeriod"/>
            </a:pPr>
            <a:r>
              <a:rPr lang="en-GB" sz="2000" dirty="0">
                <a:latin typeface="Arial"/>
                <a:cs typeface="Arial"/>
              </a:rPr>
              <a:t>Know what you want and be prepared to state it clearly and positively. </a:t>
            </a:r>
          </a:p>
          <a:p>
            <a:pPr marL="342900" indent="-342900">
              <a:buAutoNum type="arabicPeriod"/>
            </a:pPr>
            <a:endParaRPr lang="en-GB" dirty="0">
              <a:latin typeface="Arial"/>
              <a:cs typeface="Arial"/>
            </a:endParaRPr>
          </a:p>
          <a:p>
            <a:endParaRPr lang="en-GB" dirty="0">
              <a:latin typeface="Arial"/>
              <a:cs typeface="Arial"/>
            </a:endParaRPr>
          </a:p>
          <a:p>
            <a:endParaRPr lang="en-GB" dirty="0">
              <a:latin typeface="Arial"/>
              <a:cs typeface="Arial"/>
            </a:endParaRPr>
          </a:p>
        </p:txBody>
      </p:sp>
    </p:spTree>
    <p:extLst>
      <p:ext uri="{BB962C8B-B14F-4D97-AF65-F5344CB8AC3E}">
        <p14:creationId xmlns:p14="http://schemas.microsoft.com/office/powerpoint/2010/main" val="22396050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8"/>
                                        </p:tgtEl>
                                        <p:attrNameLst>
                                          <p:attrName>style.visibility</p:attrName>
                                        </p:attrNameLst>
                                      </p:cBhvr>
                                      <p:to>
                                        <p:strVal val="visible"/>
                                      </p:to>
                                    </p:set>
                                    <p:animEffect transition="in" filter="fade">
                                      <p:cBhvr>
                                        <p:cTn id="12" dur="500"/>
                                        <p:tgtEl>
                                          <p:spTgt spid="8"/>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5"/>
                                        </p:tgtEl>
                                        <p:attrNameLst>
                                          <p:attrName>style.visibility</p:attrName>
                                        </p:attrNameLst>
                                      </p:cBhvr>
                                      <p:to>
                                        <p:strVal val="visible"/>
                                      </p:to>
                                    </p:set>
                                    <p:animEffect transition="in" filter="fade">
                                      <p:cBhvr>
                                        <p:cTn id="17" dur="500"/>
                                        <p:tgtEl>
                                          <p:spTgt spid="5"/>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9"/>
                                        </p:tgtEl>
                                        <p:attrNameLst>
                                          <p:attrName>style.visibility</p:attrName>
                                        </p:attrNameLst>
                                      </p:cBhvr>
                                      <p:to>
                                        <p:strVal val="visible"/>
                                      </p:to>
                                    </p:set>
                                    <p:animEffect transition="in" filter="fade">
                                      <p:cBhvr>
                                        <p:cTn id="22" dur="500"/>
                                        <p:tgtEl>
                                          <p:spTgt spid="9"/>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7"/>
                                        </p:tgtEl>
                                        <p:attrNameLst>
                                          <p:attrName>style.visibility</p:attrName>
                                        </p:attrNameLst>
                                      </p:cBhvr>
                                      <p:to>
                                        <p:strVal val="visible"/>
                                      </p:to>
                                    </p:set>
                                    <p:animEffect transition="in" filter="fade">
                                      <p:cBhvr>
                                        <p:cTn id="27"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5" grpId="0"/>
      <p:bldP spid="7" grpId="0"/>
      <p:bldP spid="8" grpId="0" animBg="1"/>
      <p:bldP spid="9" grpId="0" animBg="1"/>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E9D4C9-CD17-69D0-2EED-E70AF24E156F}"/>
              </a:ext>
            </a:extLst>
          </p:cNvPr>
          <p:cNvSpPr>
            <a:spLocks noGrp="1"/>
          </p:cNvSpPr>
          <p:nvPr>
            <p:ph type="title"/>
          </p:nvPr>
        </p:nvSpPr>
        <p:spPr/>
        <p:txBody>
          <a:bodyPr/>
          <a:lstStyle/>
          <a:p>
            <a:r>
              <a:rPr lang="en-GB" dirty="0"/>
              <a:t>The CAN Model</a:t>
            </a:r>
          </a:p>
        </p:txBody>
      </p:sp>
      <p:sp>
        <p:nvSpPr>
          <p:cNvPr id="3" name="Content Placeholder 2">
            <a:extLst>
              <a:ext uri="{FF2B5EF4-FFF2-40B4-BE49-F238E27FC236}">
                <a16:creationId xmlns:a16="http://schemas.microsoft.com/office/drawing/2014/main" id="{C9A83778-6A2F-9F85-337E-F9A74CC27D6B}"/>
              </a:ext>
            </a:extLst>
          </p:cNvPr>
          <p:cNvSpPr>
            <a:spLocks noGrp="1"/>
          </p:cNvSpPr>
          <p:nvPr>
            <p:ph idx="1"/>
          </p:nvPr>
        </p:nvSpPr>
        <p:spPr>
          <a:xfrm>
            <a:off x="457200" y="1600201"/>
            <a:ext cx="2210095" cy="536577"/>
          </a:xfrm>
        </p:spPr>
        <p:txBody>
          <a:bodyPr/>
          <a:lstStyle/>
          <a:p>
            <a:pPr marL="0" indent="0">
              <a:buNone/>
            </a:pPr>
            <a:r>
              <a:rPr lang="en-GB" dirty="0"/>
              <a:t>Conflict</a:t>
            </a:r>
          </a:p>
        </p:txBody>
      </p:sp>
      <p:sp>
        <p:nvSpPr>
          <p:cNvPr id="5" name="Content Placeholder 2">
            <a:extLst>
              <a:ext uri="{FF2B5EF4-FFF2-40B4-BE49-F238E27FC236}">
                <a16:creationId xmlns:a16="http://schemas.microsoft.com/office/drawing/2014/main" id="{1328D23E-98E8-1DE8-C087-8AF5CA6A41BF}"/>
              </a:ext>
            </a:extLst>
          </p:cNvPr>
          <p:cNvSpPr txBox="1">
            <a:spLocks/>
          </p:cNvSpPr>
          <p:nvPr/>
        </p:nvSpPr>
        <p:spPr bwMode="auto">
          <a:xfrm>
            <a:off x="3027994" y="1602555"/>
            <a:ext cx="2730844" cy="54540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Font typeface="Arial" panose="020B0604020202020204" pitchFamily="34" charset="0"/>
              <a:buNone/>
            </a:pPr>
            <a:r>
              <a:rPr lang="en-GB" dirty="0"/>
              <a:t>Assertiveness</a:t>
            </a:r>
          </a:p>
        </p:txBody>
      </p:sp>
      <p:sp>
        <p:nvSpPr>
          <p:cNvPr id="7" name="Content Placeholder 2">
            <a:extLst>
              <a:ext uri="{FF2B5EF4-FFF2-40B4-BE49-F238E27FC236}">
                <a16:creationId xmlns:a16="http://schemas.microsoft.com/office/drawing/2014/main" id="{6787F38D-EE9C-88F1-FE6E-718B8C2B0F62}"/>
              </a:ext>
            </a:extLst>
          </p:cNvPr>
          <p:cNvSpPr txBox="1">
            <a:spLocks/>
          </p:cNvSpPr>
          <p:nvPr/>
        </p:nvSpPr>
        <p:spPr bwMode="auto">
          <a:xfrm>
            <a:off x="6602627" y="1602555"/>
            <a:ext cx="2439577" cy="54540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Font typeface="Arial" panose="020B0604020202020204" pitchFamily="34" charset="0"/>
              <a:buNone/>
            </a:pPr>
            <a:r>
              <a:rPr lang="en-GB" dirty="0"/>
              <a:t>Negotiation</a:t>
            </a:r>
          </a:p>
        </p:txBody>
      </p:sp>
      <p:sp>
        <p:nvSpPr>
          <p:cNvPr id="8" name="Arrow: Right 7">
            <a:extLst>
              <a:ext uri="{FF2B5EF4-FFF2-40B4-BE49-F238E27FC236}">
                <a16:creationId xmlns:a16="http://schemas.microsoft.com/office/drawing/2014/main" id="{F6791DD5-2F07-12C4-4138-D432868994F3}"/>
              </a:ext>
            </a:extLst>
          </p:cNvPr>
          <p:cNvSpPr/>
          <p:nvPr/>
        </p:nvSpPr>
        <p:spPr>
          <a:xfrm>
            <a:off x="2303652" y="1800556"/>
            <a:ext cx="538401" cy="220656"/>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Arrow: Right 8">
            <a:extLst>
              <a:ext uri="{FF2B5EF4-FFF2-40B4-BE49-F238E27FC236}">
                <a16:creationId xmlns:a16="http://schemas.microsoft.com/office/drawing/2014/main" id="{ACCA6BBB-D2AF-76B2-D7C4-F6F4501D9476}"/>
              </a:ext>
            </a:extLst>
          </p:cNvPr>
          <p:cNvSpPr/>
          <p:nvPr/>
        </p:nvSpPr>
        <p:spPr>
          <a:xfrm>
            <a:off x="5922416" y="1800556"/>
            <a:ext cx="538401" cy="220656"/>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TextBox 9">
            <a:extLst>
              <a:ext uri="{FF2B5EF4-FFF2-40B4-BE49-F238E27FC236}">
                <a16:creationId xmlns:a16="http://schemas.microsoft.com/office/drawing/2014/main" id="{C0E2453B-EA80-99DC-A782-5B0D63EDB039}"/>
              </a:ext>
            </a:extLst>
          </p:cNvPr>
          <p:cNvSpPr txBox="1"/>
          <p:nvPr/>
        </p:nvSpPr>
        <p:spPr>
          <a:xfrm>
            <a:off x="617837" y="2303652"/>
            <a:ext cx="8128979" cy="430887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b="1" dirty="0">
                <a:latin typeface="Arial"/>
                <a:cs typeface="Arial"/>
              </a:rPr>
              <a:t>Negotiation </a:t>
            </a:r>
            <a:endParaRPr lang="en-US" sz="2000" b="1" dirty="0"/>
          </a:p>
          <a:p>
            <a:r>
              <a:rPr lang="en-US" sz="2000" dirty="0">
                <a:latin typeface="Arial"/>
                <a:cs typeface="Arial"/>
              </a:rPr>
              <a:t>Negotiation involves movement between different interests. </a:t>
            </a:r>
          </a:p>
          <a:p>
            <a:pPr marL="342900" indent="-342900">
              <a:buAutoNum type="arabicPeriod"/>
            </a:pPr>
            <a:r>
              <a:rPr lang="en-US" sz="2000" dirty="0">
                <a:latin typeface="Arial"/>
                <a:cs typeface="Arial"/>
              </a:rPr>
              <a:t>Be clear about what you want and need. List in order of priority what you could give to the other party without too much cost to yourself or to your </a:t>
            </a:r>
            <a:r>
              <a:rPr lang="en-US" sz="2000" dirty="0" err="1">
                <a:latin typeface="Arial"/>
                <a:cs typeface="Arial"/>
              </a:rPr>
              <a:t>organisation</a:t>
            </a:r>
            <a:r>
              <a:rPr lang="en-US" sz="2000" dirty="0">
                <a:latin typeface="Arial"/>
                <a:cs typeface="Arial"/>
              </a:rPr>
              <a:t>. </a:t>
            </a:r>
          </a:p>
          <a:p>
            <a:pPr marL="342900" indent="-342900">
              <a:buAutoNum type="arabicPeriod"/>
            </a:pPr>
            <a:r>
              <a:rPr lang="en-US" sz="2000" dirty="0">
                <a:latin typeface="Arial"/>
                <a:cs typeface="Arial"/>
              </a:rPr>
              <a:t>Negotiate. Acknowledge others' wants and needs alongside your own. Separate the person from the issue. Ask questions, find out what is behind the stated position. Be flexible to offers and creative alternatives. </a:t>
            </a:r>
          </a:p>
          <a:p>
            <a:pPr marL="342900" indent="-342900">
              <a:buAutoNum type="arabicPeriod"/>
            </a:pPr>
            <a:r>
              <a:rPr lang="en-US" sz="2000" dirty="0">
                <a:latin typeface="Arial"/>
                <a:cs typeface="Arial"/>
              </a:rPr>
              <a:t>Aim for win-win but accept that compromise can also be a successful outcome. </a:t>
            </a:r>
            <a:endParaRPr lang="en-US" dirty="0">
              <a:latin typeface="Arial"/>
              <a:cs typeface="Arial"/>
            </a:endParaRPr>
          </a:p>
          <a:p>
            <a:pPr marL="342900" indent="-342900">
              <a:buAutoNum type="arabicPeriod"/>
            </a:pPr>
            <a:endParaRPr lang="en-GB" dirty="0">
              <a:latin typeface="Arial"/>
              <a:cs typeface="Arial"/>
            </a:endParaRPr>
          </a:p>
          <a:p>
            <a:endParaRPr lang="en-GB" dirty="0">
              <a:latin typeface="Arial"/>
              <a:cs typeface="Arial"/>
            </a:endParaRPr>
          </a:p>
          <a:p>
            <a:endParaRPr lang="en-GB" dirty="0">
              <a:latin typeface="Arial"/>
              <a:cs typeface="Arial"/>
            </a:endParaRPr>
          </a:p>
        </p:txBody>
      </p:sp>
    </p:spTree>
    <p:extLst>
      <p:ext uri="{BB962C8B-B14F-4D97-AF65-F5344CB8AC3E}">
        <p14:creationId xmlns:p14="http://schemas.microsoft.com/office/powerpoint/2010/main" val="22357744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8"/>
                                        </p:tgtEl>
                                        <p:attrNameLst>
                                          <p:attrName>style.visibility</p:attrName>
                                        </p:attrNameLst>
                                      </p:cBhvr>
                                      <p:to>
                                        <p:strVal val="visible"/>
                                      </p:to>
                                    </p:set>
                                    <p:animEffect transition="in" filter="fade">
                                      <p:cBhvr>
                                        <p:cTn id="12" dur="500"/>
                                        <p:tgtEl>
                                          <p:spTgt spid="8"/>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5"/>
                                        </p:tgtEl>
                                        <p:attrNameLst>
                                          <p:attrName>style.visibility</p:attrName>
                                        </p:attrNameLst>
                                      </p:cBhvr>
                                      <p:to>
                                        <p:strVal val="visible"/>
                                      </p:to>
                                    </p:set>
                                    <p:animEffect transition="in" filter="fade">
                                      <p:cBhvr>
                                        <p:cTn id="17" dur="500"/>
                                        <p:tgtEl>
                                          <p:spTgt spid="5"/>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9"/>
                                        </p:tgtEl>
                                        <p:attrNameLst>
                                          <p:attrName>style.visibility</p:attrName>
                                        </p:attrNameLst>
                                      </p:cBhvr>
                                      <p:to>
                                        <p:strVal val="visible"/>
                                      </p:to>
                                    </p:set>
                                    <p:animEffect transition="in" filter="fade">
                                      <p:cBhvr>
                                        <p:cTn id="22" dur="500"/>
                                        <p:tgtEl>
                                          <p:spTgt spid="9"/>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7"/>
                                        </p:tgtEl>
                                        <p:attrNameLst>
                                          <p:attrName>style.visibility</p:attrName>
                                        </p:attrNameLst>
                                      </p:cBhvr>
                                      <p:to>
                                        <p:strVal val="visible"/>
                                      </p:to>
                                    </p:set>
                                    <p:animEffect transition="in" filter="fade">
                                      <p:cBhvr>
                                        <p:cTn id="27"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5" grpId="0"/>
      <p:bldP spid="7" grpId="0"/>
      <p:bldP spid="8" grpId="0" animBg="1"/>
      <p:bldP spid="9" grpId="0" animBg="1"/>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TextBox 1">
            <a:extLst>
              <a:ext uri="{FF2B5EF4-FFF2-40B4-BE49-F238E27FC236}">
                <a16:creationId xmlns:a16="http://schemas.microsoft.com/office/drawing/2014/main" id="{BEA55462-166A-9216-8C0B-FFB59CF6ED27}"/>
              </a:ext>
            </a:extLst>
          </p:cNvPr>
          <p:cNvSpPr txBox="1">
            <a:spLocks noChangeArrowheads="1"/>
          </p:cNvSpPr>
          <p:nvPr/>
        </p:nvSpPr>
        <p:spPr bwMode="auto">
          <a:xfrm>
            <a:off x="1331913" y="585788"/>
            <a:ext cx="6480175" cy="6461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ctr">
              <a:spcBef>
                <a:spcPct val="0"/>
              </a:spcBef>
              <a:buFontTx/>
              <a:buNone/>
            </a:pPr>
            <a:r>
              <a:rPr lang="en-GB" altLang="en-US" sz="3600">
                <a:latin typeface="Arial" panose="020B0604020202020204" pitchFamily="34" charset="0"/>
              </a:rPr>
              <a:t>Summary</a:t>
            </a:r>
            <a:r>
              <a:rPr lang="en-GB" altLang="en-US" sz="2800">
                <a:latin typeface="Arial" panose="020B0604020202020204" pitchFamily="34" charset="0"/>
              </a:rPr>
              <a:t> </a:t>
            </a:r>
          </a:p>
        </p:txBody>
      </p:sp>
      <p:sp>
        <p:nvSpPr>
          <p:cNvPr id="3" name="TextBox 2">
            <a:extLst>
              <a:ext uri="{FF2B5EF4-FFF2-40B4-BE49-F238E27FC236}">
                <a16:creationId xmlns:a16="http://schemas.microsoft.com/office/drawing/2014/main" id="{9E3D3FD5-8B88-256B-521C-49365E9BE839}"/>
              </a:ext>
            </a:extLst>
          </p:cNvPr>
          <p:cNvSpPr txBox="1"/>
          <p:nvPr/>
        </p:nvSpPr>
        <p:spPr>
          <a:xfrm>
            <a:off x="935038" y="1700213"/>
            <a:ext cx="7273925" cy="2320635"/>
          </a:xfrm>
          <a:prstGeom prst="rect">
            <a:avLst/>
          </a:prstGeom>
          <a:noFill/>
          <a:ln>
            <a:solidFill>
              <a:schemeClr val="tx2"/>
            </a:solidFill>
          </a:ln>
        </p:spPr>
        <p:txBody>
          <a:bodyPr lIns="91440" tIns="45720" rIns="91440" bIns="45720" anchor="t">
            <a:spAutoFit/>
          </a:bodyPr>
          <a:lstStyle/>
          <a:p>
            <a:pPr marL="285750" indent="-285750">
              <a:spcBef>
                <a:spcPct val="20000"/>
              </a:spcBef>
              <a:buFont typeface="Arial,Sans-Serif"/>
              <a:buChar char="•"/>
              <a:defRPr/>
            </a:pPr>
            <a:r>
              <a:rPr lang="en-GB" sz="3200" dirty="0">
                <a:latin typeface="Arial"/>
                <a:cs typeface="Arial"/>
              </a:rPr>
              <a:t>Introduced – Force Field Analysis </a:t>
            </a:r>
            <a:endParaRPr lang="en-US" sz="3200"/>
          </a:p>
          <a:p>
            <a:pPr marL="285750" indent="-285750">
              <a:spcBef>
                <a:spcPct val="20000"/>
              </a:spcBef>
              <a:buFont typeface="Arial,Sans-Serif"/>
              <a:buChar char="•"/>
              <a:defRPr/>
            </a:pPr>
            <a:r>
              <a:rPr lang="en-GB" sz="3200" dirty="0">
                <a:latin typeface="Arial"/>
                <a:cs typeface="Arial"/>
              </a:rPr>
              <a:t>Introduced the CAN model </a:t>
            </a:r>
            <a:endParaRPr lang="en-GB" sz="3200" dirty="0"/>
          </a:p>
          <a:p>
            <a:pPr marL="285750" indent="-285750">
              <a:spcBef>
                <a:spcPct val="20000"/>
              </a:spcBef>
              <a:buFont typeface="Arial,Sans-Serif"/>
              <a:buChar char="•"/>
              <a:defRPr/>
            </a:pPr>
            <a:r>
              <a:rPr lang="en-GB" sz="3200" dirty="0">
                <a:latin typeface="Arial"/>
                <a:cs typeface="Arial"/>
              </a:rPr>
              <a:t>Used and reflected on the models</a:t>
            </a:r>
            <a:endParaRPr lang="en-GB" dirty="0"/>
          </a:p>
          <a:p>
            <a:pPr marL="285750" indent="-285750">
              <a:buFontTx/>
              <a:buChar char="-"/>
              <a:defRPr/>
            </a:pPr>
            <a:endParaRPr lang="en-GB" dirty="0"/>
          </a:p>
          <a:p>
            <a:pPr marL="285750" indent="-285750">
              <a:buFontTx/>
              <a:buChar char="-"/>
              <a:defRPr/>
            </a:pPr>
            <a:endParaRPr lang="en-GB"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Title 1">
            <a:extLst>
              <a:ext uri="{FF2B5EF4-FFF2-40B4-BE49-F238E27FC236}">
                <a16:creationId xmlns:a16="http://schemas.microsoft.com/office/drawing/2014/main" id="{14705578-9E7B-F434-F734-E98808163649}"/>
              </a:ext>
            </a:extLst>
          </p:cNvPr>
          <p:cNvSpPr>
            <a:spLocks noGrp="1"/>
          </p:cNvSpPr>
          <p:nvPr>
            <p:ph type="title"/>
          </p:nvPr>
        </p:nvSpPr>
        <p:spPr/>
        <p:txBody>
          <a:bodyPr/>
          <a:lstStyle/>
          <a:p>
            <a:r>
              <a:rPr lang="en-GB" altLang="en-US" dirty="0"/>
              <a:t>References</a:t>
            </a:r>
          </a:p>
        </p:txBody>
      </p:sp>
      <p:sp>
        <p:nvSpPr>
          <p:cNvPr id="5" name="Content Placeholder 2">
            <a:extLst>
              <a:ext uri="{FF2B5EF4-FFF2-40B4-BE49-F238E27FC236}">
                <a16:creationId xmlns:a16="http://schemas.microsoft.com/office/drawing/2014/main" id="{509923CE-ED91-B10A-B6DF-4B01FB5C4C8C}"/>
              </a:ext>
            </a:extLst>
          </p:cNvPr>
          <p:cNvSpPr>
            <a:spLocks noGrp="1"/>
          </p:cNvSpPr>
          <p:nvPr/>
        </p:nvSpPr>
        <p:spPr>
          <a:xfrm>
            <a:off x="457200" y="1600201"/>
            <a:ext cx="8229600" cy="3917032"/>
          </a:xfrm>
          <a:prstGeom prst="rect">
            <a:avLst/>
          </a:prstGeom>
        </p:spPr>
        <p:txBody>
          <a:bodyPr vert="horz" lIns="91440" tIns="45720" rIns="91440" bIns="45720" rtlCol="0" anchor="t">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None/>
            </a:pPr>
            <a:r>
              <a:rPr lang="en-GB" sz="2000">
                <a:ea typeface="+mn-lt"/>
                <a:cs typeface="+mn-lt"/>
              </a:rPr>
              <a:t>Clutterbuck, D. (2009) </a:t>
            </a:r>
            <a:r>
              <a:rPr lang="en-GB" sz="2000" i="1">
                <a:ea typeface="+mn-lt"/>
                <a:cs typeface="+mn-lt"/>
              </a:rPr>
              <a:t>Further techniques for coaching and mentoring </a:t>
            </a:r>
            <a:r>
              <a:rPr lang="en-GB" sz="2000">
                <a:ea typeface="+mn-lt"/>
                <a:cs typeface="+mn-lt"/>
              </a:rPr>
              <a:t>[electronic resource] . 1st ed. Amsterdam ; Butterworth-Heinemann. </a:t>
            </a:r>
          </a:p>
          <a:p>
            <a:pPr marL="0" indent="0">
              <a:buNone/>
            </a:pPr>
            <a:endParaRPr lang="en-GB" sz="2000"/>
          </a:p>
          <a:p>
            <a:pPr marL="0" indent="0">
              <a:buNone/>
            </a:pPr>
            <a:r>
              <a:rPr lang="en-GB" sz="2000">
                <a:ea typeface="+mn-lt"/>
                <a:cs typeface="+mn-lt"/>
              </a:rPr>
              <a:t>Connor, M. (2012)</a:t>
            </a:r>
            <a:r>
              <a:rPr lang="en-GB" sz="2000" i="1">
                <a:ea typeface="+mn-lt"/>
                <a:cs typeface="+mn-lt"/>
              </a:rPr>
              <a:t> Coaching and mentoring at work</a:t>
            </a:r>
            <a:r>
              <a:rPr lang="en-GB" sz="2000">
                <a:ea typeface="+mn-lt"/>
                <a:cs typeface="+mn-lt"/>
              </a:rPr>
              <a:t> [electronic resource] </a:t>
            </a:r>
            <a:r>
              <a:rPr lang="en-GB" sz="2000" i="1">
                <a:ea typeface="+mn-lt"/>
                <a:cs typeface="+mn-lt"/>
              </a:rPr>
              <a:t>developing effective practice</a:t>
            </a:r>
            <a:r>
              <a:rPr lang="en-GB" sz="2000">
                <a:ea typeface="+mn-lt"/>
                <a:cs typeface="+mn-lt"/>
              </a:rPr>
              <a:t> . 2nd ed. </a:t>
            </a:r>
            <a:r>
              <a:rPr lang="en-GB" sz="2000" err="1">
                <a:ea typeface="+mn-lt"/>
                <a:cs typeface="+mn-lt"/>
              </a:rPr>
              <a:t>Slough:McGraw-Hill</a:t>
            </a:r>
            <a:endParaRPr lang="en-GB" sz="2000">
              <a:ea typeface="+mn-lt"/>
              <a:cs typeface="+mn-lt"/>
            </a:endParaRPr>
          </a:p>
        </p:txBody>
      </p:sp>
    </p:spTree>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_activity xmlns="f9cd839b-d2f7-4d79-867e-33235b171cd7"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461C22621E0FA84ABA9F7D80395C5CDF" ma:contentTypeVersion="15" ma:contentTypeDescription="Create a new document." ma:contentTypeScope="" ma:versionID="26b46ff354950fc292ae14f9846cd052">
  <xsd:schema xmlns:xsd="http://www.w3.org/2001/XMLSchema" xmlns:xs="http://www.w3.org/2001/XMLSchema" xmlns:p="http://schemas.microsoft.com/office/2006/metadata/properties" xmlns:ns3="f9cd839b-d2f7-4d79-867e-33235b171cd7" xmlns:ns4="ebe861c4-9752-476b-95bf-faec8d80e167" targetNamespace="http://schemas.microsoft.com/office/2006/metadata/properties" ma:root="true" ma:fieldsID="e9d2dbb4a39ed7b76caf7d21f4fab454" ns3:_="" ns4:_="">
    <xsd:import namespace="f9cd839b-d2f7-4d79-867e-33235b171cd7"/>
    <xsd:import namespace="ebe861c4-9752-476b-95bf-faec8d80e167"/>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element ref="ns3:MediaServiceAutoTags" minOccurs="0"/>
                <xsd:element ref="ns3:MediaServiceGenerationTime" minOccurs="0"/>
                <xsd:element ref="ns3:MediaServiceEventHashCode" minOccurs="0"/>
                <xsd:element ref="ns3:MediaServiceDateTaken" minOccurs="0"/>
                <xsd:element ref="ns3:MediaServiceOCR" minOccurs="0"/>
                <xsd:element ref="ns4:SharedWithUsers" minOccurs="0"/>
                <xsd:element ref="ns4:SharedWithDetails" minOccurs="0"/>
                <xsd:element ref="ns4:SharingHintHash" minOccurs="0"/>
                <xsd:element ref="ns3:MediaLengthInSeconds" minOccurs="0"/>
                <xsd:element ref="ns3:MediaServiceSearchPropertie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9cd839b-d2f7-4d79-867e-33235b171cd7"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AutoTags" ma:index="12" nillable="true" ma:displayName="Tags" ma:internalName="MediaServiceAutoTags"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ServiceDateTaken" ma:index="15" nillable="true" ma:displayName="MediaServiceDateTaken" ma:hidden="true" ma:internalName="MediaServiceDateTaken" ma:readOnly="true">
      <xsd:simpleType>
        <xsd:restriction base="dms:Text"/>
      </xsd:simpleType>
    </xsd:element>
    <xsd:element name="MediaServiceOCR" ma:index="16" nillable="true" ma:displayName="Extracted Text" ma:internalName="MediaServiceOCR" ma:readOnly="true">
      <xsd:simpleType>
        <xsd:restriction base="dms:Note">
          <xsd:maxLength value="255"/>
        </xsd:restriction>
      </xsd:simpleType>
    </xsd:element>
    <xsd:element name="MediaLengthInSeconds" ma:index="20" nillable="true" ma:displayName="MediaLengthInSeconds" ma:hidden="true" ma:internalName="MediaLengthInSeconds" ma:readOnly="true">
      <xsd:simpleType>
        <xsd:restriction base="dms:Unknown"/>
      </xsd:simpleType>
    </xsd:element>
    <xsd:element name="MediaServiceSearchProperties" ma:index="21" nillable="true" ma:displayName="MediaServiceSearchProperties" ma:hidden="true" ma:internalName="MediaServiceSearchProperties" ma:readOnly="true">
      <xsd:simpleType>
        <xsd:restriction base="dms:Note"/>
      </xsd:simpleType>
    </xsd:element>
    <xsd:element name="_activity" ma:index="22" nillable="true" ma:displayName="_activity" ma:hidden="true" ma:internalName="_activity">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ebe861c4-9752-476b-95bf-faec8d80e167" elementFormDefault="qualified">
    <xsd:import namespace="http://schemas.microsoft.com/office/2006/documentManagement/types"/>
    <xsd:import namespace="http://schemas.microsoft.com/office/infopath/2007/PartnerControls"/>
    <xsd:element name="SharedWithUsers" ma:index="17"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8" nillable="true" ma:displayName="Shared With Details" ma:internalName="SharedWithDetails" ma:readOnly="true">
      <xsd:simpleType>
        <xsd:restriction base="dms:Note">
          <xsd:maxLength value="255"/>
        </xsd:restriction>
      </xsd:simpleType>
    </xsd:element>
    <xsd:element name="SharingHintHash" ma:index="19"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A19E31FB-A121-445C-A906-E146E38089C1}">
  <ds:schemaRefs>
    <ds:schemaRef ds:uri="http://schemas.microsoft.com/sharepoint/v3/contenttype/forms"/>
  </ds:schemaRefs>
</ds:datastoreItem>
</file>

<file path=customXml/itemProps2.xml><?xml version="1.0" encoding="utf-8"?>
<ds:datastoreItem xmlns:ds="http://schemas.openxmlformats.org/officeDocument/2006/customXml" ds:itemID="{2754C8BF-0ADD-450D-BCDB-8826ABDEF9EB}">
  <ds:schemaRefs>
    <ds:schemaRef ds:uri="ebe861c4-9752-476b-95bf-faec8d80e167"/>
    <ds:schemaRef ds:uri="http://schemas.microsoft.com/office/2006/documentManagement/types"/>
    <ds:schemaRef ds:uri="http://schemas.microsoft.com/office/2006/metadata/properties"/>
    <ds:schemaRef ds:uri="http://purl.org/dc/terms/"/>
    <ds:schemaRef ds:uri="f9cd839b-d2f7-4d79-867e-33235b171cd7"/>
    <ds:schemaRef ds:uri="http://www.w3.org/XML/1998/namespace"/>
    <ds:schemaRef ds:uri="http://purl.org/dc/elements/1.1/"/>
    <ds:schemaRef ds:uri="http://schemas.microsoft.com/office/infopath/2007/PartnerControls"/>
    <ds:schemaRef ds:uri="http://schemas.openxmlformats.org/package/2006/metadata/core-properties"/>
    <ds:schemaRef ds:uri="http://purl.org/dc/dcmitype/"/>
  </ds:schemaRefs>
</ds:datastoreItem>
</file>

<file path=customXml/itemProps3.xml><?xml version="1.0" encoding="utf-8"?>
<ds:datastoreItem xmlns:ds="http://schemas.openxmlformats.org/officeDocument/2006/customXml" ds:itemID="{DBEC3ADF-62CF-4BD5-9DCC-BAED5CCD0146}">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9cd839b-d2f7-4d79-867e-33235b171cd7"/>
    <ds:schemaRef ds:uri="ebe861c4-9752-476b-95bf-faec8d80e167"/>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UWTSD PowerPoint Presentation Template</Template>
  <TotalTime>480</TotalTime>
  <Words>1270</Words>
  <Application>Microsoft Office PowerPoint</Application>
  <PresentationFormat>On-screen Show (4:3)</PresentationFormat>
  <Paragraphs>118</Paragraphs>
  <Slides>15</Slides>
  <Notes>3</Notes>
  <HiddenSlides>0</HiddenSlides>
  <MMClips>1</MMClips>
  <ScaleCrop>false</ScaleCrop>
  <HeadingPairs>
    <vt:vector size="6" baseType="variant">
      <vt:variant>
        <vt:lpstr>Fonts Used</vt:lpstr>
      </vt:variant>
      <vt:variant>
        <vt:i4>6</vt:i4>
      </vt:variant>
      <vt:variant>
        <vt:lpstr>Theme</vt:lpstr>
      </vt:variant>
      <vt:variant>
        <vt:i4>2</vt:i4>
      </vt:variant>
      <vt:variant>
        <vt:lpstr>Slide Titles</vt:lpstr>
      </vt:variant>
      <vt:variant>
        <vt:i4>15</vt:i4>
      </vt:variant>
    </vt:vector>
  </HeadingPairs>
  <TitlesOfParts>
    <vt:vector size="23" baseType="lpstr">
      <vt:lpstr>Arial</vt:lpstr>
      <vt:lpstr>Arial Nova</vt:lpstr>
      <vt:lpstr>Arial,Sans-Serif</vt:lpstr>
      <vt:lpstr>Calibri</vt:lpstr>
      <vt:lpstr>Myriad Pro</vt:lpstr>
      <vt:lpstr>Open Sans</vt:lpstr>
      <vt:lpstr>20140311PresentationUWTSDTemplate</vt:lpstr>
      <vt:lpstr>20140311PresentationUWTSDTemplate</vt:lpstr>
      <vt:lpstr>PowerPoint Presentation</vt:lpstr>
      <vt:lpstr>Lesson Aims</vt:lpstr>
      <vt:lpstr>Mentoring</vt:lpstr>
      <vt:lpstr>Identifying Barriers and Challenges </vt:lpstr>
      <vt:lpstr>Force Field Analysis</vt:lpstr>
      <vt:lpstr>PowerPoint Presentation</vt:lpstr>
      <vt:lpstr>PowerPoint Presentation</vt:lpstr>
      <vt:lpstr>PowerPoint Presentation</vt:lpstr>
      <vt:lpstr>PowerPoint Presentation</vt:lpstr>
      <vt:lpstr>The CAN Model</vt:lpstr>
      <vt:lpstr>The CAN Model</vt:lpstr>
      <vt:lpstr>The CAN Model</vt:lpstr>
      <vt:lpstr>The CAN Model</vt:lpstr>
      <vt:lpstr>PowerPoint Presentation</vt:lpstr>
      <vt:lpstr>References</vt:lpstr>
    </vt:vector>
  </TitlesOfParts>
  <Company>Us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Marlow Ropes Management Development Programme Coaching for performance</dc:title>
  <dc:creator>Andrew and Jane</dc:creator>
  <cp:lastModifiedBy>Pepple, Dennis G. (Dr.)</cp:lastModifiedBy>
  <cp:revision>769</cp:revision>
  <cp:lastPrinted>2000-03-24T01:54:28Z</cp:lastPrinted>
  <dcterms:created xsi:type="dcterms:W3CDTF">2000-03-23T23:53:36Z</dcterms:created>
  <dcterms:modified xsi:type="dcterms:W3CDTF">2024-04-16T09:01:31Z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0x010100461C22621E0FA84ABA9F7D80395C5CDF</vt:lpwstr>
  </property>
  <property fmtid="{D5CDD505-2E9C-101B-9397-08002B2CF9AE}" pid="3" name="_activity">
    <vt:lpwstr/>
  </property>
</Properties>
</file>