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5" r:id="rId5"/>
    <p:sldId id="258"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7A39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112742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11800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98925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2515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31497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1028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52612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83801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72067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3593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1/27/2021</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11306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1/27/2021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53874948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ame 25">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6EEC849-937E-4FD5-A38F-DFE45189C0CD}"/>
              </a:ext>
            </a:extLst>
          </p:cNvPr>
          <p:cNvSpPr>
            <a:spLocks noGrp="1"/>
          </p:cNvSpPr>
          <p:nvPr>
            <p:ph type="ctrTitle"/>
          </p:nvPr>
        </p:nvSpPr>
        <p:spPr>
          <a:xfrm>
            <a:off x="838200" y="1122363"/>
            <a:ext cx="5322618" cy="2387600"/>
          </a:xfrm>
        </p:spPr>
        <p:txBody>
          <a:bodyPr>
            <a:normAutofit/>
          </a:bodyPr>
          <a:lstStyle/>
          <a:p>
            <a:r>
              <a:rPr lang="en-GB" sz="6000" dirty="0">
                <a:solidFill>
                  <a:srgbClr val="FFFFFF"/>
                </a:solidFill>
                <a:latin typeface="+mn-lt"/>
              </a:rPr>
              <a:t>Rose Granite      Bust </a:t>
            </a:r>
          </a:p>
        </p:txBody>
      </p:sp>
      <p:sp>
        <p:nvSpPr>
          <p:cNvPr id="3" name="Subtitle 2">
            <a:extLst>
              <a:ext uri="{FF2B5EF4-FFF2-40B4-BE49-F238E27FC236}">
                <a16:creationId xmlns:a16="http://schemas.microsoft.com/office/drawing/2014/main" id="{070E47D5-03A1-448C-A9D0-6E65683F7C66}"/>
              </a:ext>
            </a:extLst>
          </p:cNvPr>
          <p:cNvSpPr>
            <a:spLocks noGrp="1"/>
          </p:cNvSpPr>
          <p:nvPr>
            <p:ph type="subTitle" idx="1"/>
          </p:nvPr>
        </p:nvSpPr>
        <p:spPr>
          <a:xfrm>
            <a:off x="838200" y="3537932"/>
            <a:ext cx="5322618" cy="1637977"/>
          </a:xfrm>
        </p:spPr>
        <p:txBody>
          <a:bodyPr>
            <a:normAutofit/>
          </a:bodyPr>
          <a:lstStyle/>
          <a:p>
            <a:pPr algn="l"/>
            <a:r>
              <a:rPr lang="en-GB" sz="2800" dirty="0">
                <a:solidFill>
                  <a:srgbClr val="FFFFFF"/>
                </a:solidFill>
              </a:rPr>
              <a:t>Contextualising an Ancient Egyptian statue fragment into a funerary belief system. </a:t>
            </a:r>
          </a:p>
        </p:txBody>
      </p:sp>
      <p:pic>
        <p:nvPicPr>
          <p:cNvPr id="4" name="Picture 3">
            <a:extLst>
              <a:ext uri="{FF2B5EF4-FFF2-40B4-BE49-F238E27FC236}">
                <a16:creationId xmlns:a16="http://schemas.microsoft.com/office/drawing/2014/main" id="{40887C99-3147-4A28-A5FD-5916770BFFE7}"/>
              </a:ext>
            </a:extLst>
          </p:cNvPr>
          <p:cNvPicPr>
            <a:picLocks noChangeAspect="1"/>
          </p:cNvPicPr>
          <p:nvPr/>
        </p:nvPicPr>
        <p:blipFill>
          <a:blip r:embed="rId2">
            <a:alphaModFix amt="80000"/>
            <a:extLst>
              <a:ext uri="{BEBA8EAE-BF5A-486C-A8C5-ECC9F3942E4B}">
                <a14:imgProps xmlns:a14="http://schemas.microsoft.com/office/drawing/2010/main">
                  <a14:imgLayer r:embed="rId3">
                    <a14:imgEffect>
                      <a14:colorTemperature colorTemp="7200"/>
                    </a14:imgEffect>
                  </a14:imgLayer>
                </a14:imgProps>
              </a:ext>
              <a:ext uri="{28A0092B-C50C-407E-A947-70E740481C1C}">
                <a14:useLocalDpi xmlns:a14="http://schemas.microsoft.com/office/drawing/2010/main" val="0"/>
              </a:ext>
            </a:extLst>
          </a:blip>
          <a:srcRect t="7728" b="7728"/>
          <a:stretch/>
        </p:blipFill>
        <p:spPr>
          <a:xfrm>
            <a:off x="6629078" y="720969"/>
            <a:ext cx="4804654" cy="5416062"/>
          </a:xfrm>
          <a:prstGeom prst="rect">
            <a:avLst/>
          </a:prstGeom>
          <a:effectLst>
            <a:softEdge rad="38100"/>
          </a:effectLst>
        </p:spPr>
      </p:pic>
      <p:pic>
        <p:nvPicPr>
          <p:cNvPr id="14" name="Picture 8" descr="See the source image">
            <a:extLst>
              <a:ext uri="{FF2B5EF4-FFF2-40B4-BE49-F238E27FC236}">
                <a16:creationId xmlns:a16="http://schemas.microsoft.com/office/drawing/2014/main" id="{8E490050-AFD1-4144-98BE-6AD7FFFBDFD0}"/>
              </a:ext>
            </a:extLst>
          </p:cNvPr>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601853" y="5914314"/>
            <a:ext cx="1841544" cy="3793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4BE68F-6365-48FB-9D87-0B677D3E8343}"/>
              </a:ext>
            </a:extLst>
          </p:cNvPr>
          <p:cNvSpPr txBox="1"/>
          <p:nvPr/>
        </p:nvSpPr>
        <p:spPr>
          <a:xfrm>
            <a:off x="601853" y="5175909"/>
            <a:ext cx="4183505" cy="646331"/>
          </a:xfrm>
          <a:prstGeom prst="rect">
            <a:avLst/>
          </a:prstGeom>
          <a:noFill/>
        </p:spPr>
        <p:txBody>
          <a:bodyPr wrap="square" rtlCol="0">
            <a:spAutoFit/>
          </a:bodyPr>
          <a:lstStyle/>
          <a:p>
            <a:r>
              <a:rPr lang="en-GB" sz="1200" dirty="0"/>
              <a:t>Amy Ferguson</a:t>
            </a:r>
          </a:p>
          <a:p>
            <a:r>
              <a:rPr lang="en-GB" sz="1200" dirty="0"/>
              <a:t>1802235</a:t>
            </a:r>
          </a:p>
          <a:p>
            <a:r>
              <a:rPr lang="en-GB" sz="1200" dirty="0"/>
              <a:t>HPAH6011</a:t>
            </a:r>
          </a:p>
        </p:txBody>
      </p:sp>
    </p:spTree>
    <p:extLst>
      <p:ext uri="{BB962C8B-B14F-4D97-AF65-F5344CB8AC3E}">
        <p14:creationId xmlns:p14="http://schemas.microsoft.com/office/powerpoint/2010/main" val="1989565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8A144-5913-40A7-A482-D087F605BCB6}"/>
              </a:ext>
            </a:extLst>
          </p:cNvPr>
          <p:cNvSpPr>
            <a:spLocks noGrp="1"/>
          </p:cNvSpPr>
          <p:nvPr>
            <p:ph type="title"/>
          </p:nvPr>
        </p:nvSpPr>
        <p:spPr>
          <a:xfrm>
            <a:off x="547254" y="561117"/>
            <a:ext cx="10515600" cy="1222714"/>
          </a:xfrm>
        </p:spPr>
        <p:txBody>
          <a:bodyPr/>
          <a:lstStyle/>
          <a:p>
            <a:r>
              <a:rPr lang="en-GB" dirty="0"/>
              <a:t>What we are researching</a:t>
            </a:r>
          </a:p>
        </p:txBody>
      </p:sp>
      <p:sp>
        <p:nvSpPr>
          <p:cNvPr id="3" name="Content Placeholder 2">
            <a:extLst>
              <a:ext uri="{FF2B5EF4-FFF2-40B4-BE49-F238E27FC236}">
                <a16:creationId xmlns:a16="http://schemas.microsoft.com/office/drawing/2014/main" id="{7D26DA17-47D3-40C2-BA22-026F60A0E8AF}"/>
              </a:ext>
            </a:extLst>
          </p:cNvPr>
          <p:cNvSpPr>
            <a:spLocks noGrp="1"/>
          </p:cNvSpPr>
          <p:nvPr>
            <p:ph idx="1"/>
          </p:nvPr>
        </p:nvSpPr>
        <p:spPr>
          <a:xfrm>
            <a:off x="381000" y="1783831"/>
            <a:ext cx="10515600" cy="3998306"/>
          </a:xfrm>
        </p:spPr>
        <p:txBody>
          <a:bodyPr>
            <a:normAutofit/>
          </a:bodyPr>
          <a:lstStyle/>
          <a:p>
            <a:r>
              <a:rPr lang="en-GB" dirty="0"/>
              <a:t>Why was this made?</a:t>
            </a:r>
          </a:p>
          <a:p>
            <a:r>
              <a:rPr lang="en-GB" dirty="0"/>
              <a:t>What was it made out of?</a:t>
            </a:r>
          </a:p>
          <a:p>
            <a:r>
              <a:rPr lang="en-GB" dirty="0"/>
              <a:t>When and where was it made? </a:t>
            </a:r>
          </a:p>
          <a:p>
            <a:r>
              <a:rPr lang="en-GB" dirty="0"/>
              <a:t>Who is this a depiction of?</a:t>
            </a:r>
          </a:p>
          <a:p>
            <a:r>
              <a:rPr lang="en-GB" dirty="0"/>
              <a:t>What was it’s purpose?</a:t>
            </a:r>
          </a:p>
          <a:p>
            <a:r>
              <a:rPr lang="en-GB" dirty="0"/>
              <a:t>How / Does this object fit within the ancient Egyptian funerary sphere? </a:t>
            </a:r>
          </a:p>
        </p:txBody>
      </p:sp>
    </p:spTree>
    <p:extLst>
      <p:ext uri="{BB962C8B-B14F-4D97-AF65-F5344CB8AC3E}">
        <p14:creationId xmlns:p14="http://schemas.microsoft.com/office/powerpoint/2010/main" val="3910311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5FA8F-0583-4531-B0A7-42A26AC64C13}"/>
              </a:ext>
            </a:extLst>
          </p:cNvPr>
          <p:cNvSpPr>
            <a:spLocks noGrp="1"/>
          </p:cNvSpPr>
          <p:nvPr>
            <p:ph type="title"/>
          </p:nvPr>
        </p:nvSpPr>
        <p:spPr>
          <a:xfrm>
            <a:off x="687389" y="646520"/>
            <a:ext cx="4953001" cy="1371600"/>
          </a:xfrm>
        </p:spPr>
        <p:txBody>
          <a:bodyPr>
            <a:noAutofit/>
          </a:bodyPr>
          <a:lstStyle/>
          <a:p>
            <a:r>
              <a:rPr lang="en-GB" sz="4400" dirty="0">
                <a:solidFill>
                  <a:schemeClr val="accent2">
                    <a:lumMod val="75000"/>
                  </a:schemeClr>
                </a:solidFill>
              </a:rPr>
              <a:t>Detailed description of the bust</a:t>
            </a:r>
          </a:p>
        </p:txBody>
      </p:sp>
      <p:pic>
        <p:nvPicPr>
          <p:cNvPr id="6" name="Picture Placeholder 5">
            <a:extLst>
              <a:ext uri="{FF2B5EF4-FFF2-40B4-BE49-F238E27FC236}">
                <a16:creationId xmlns:a16="http://schemas.microsoft.com/office/drawing/2014/main" id="{67496949-C119-4A87-BABD-D341D80994CB}"/>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4501" t="18557" r="6610" b="6539"/>
          <a:stretch/>
        </p:blipFill>
        <p:spPr>
          <a:xfrm>
            <a:off x="6551611" y="646520"/>
            <a:ext cx="4953001" cy="5564959"/>
          </a:xfrm>
        </p:spPr>
      </p:pic>
      <p:sp>
        <p:nvSpPr>
          <p:cNvPr id="4" name="Text Placeholder 3">
            <a:extLst>
              <a:ext uri="{FF2B5EF4-FFF2-40B4-BE49-F238E27FC236}">
                <a16:creationId xmlns:a16="http://schemas.microsoft.com/office/drawing/2014/main" id="{FA195C98-A58D-4CF1-8A08-FCD197D4C167}"/>
              </a:ext>
            </a:extLst>
          </p:cNvPr>
          <p:cNvSpPr>
            <a:spLocks noGrp="1"/>
          </p:cNvSpPr>
          <p:nvPr>
            <p:ph type="body" sz="half" idx="2"/>
          </p:nvPr>
        </p:nvSpPr>
        <p:spPr>
          <a:xfrm>
            <a:off x="687388" y="2018121"/>
            <a:ext cx="5408612" cy="4303166"/>
          </a:xfrm>
        </p:spPr>
        <p:txBody>
          <a:bodyPr>
            <a:normAutofit fontScale="92500" lnSpcReduction="10000"/>
          </a:bodyPr>
          <a:lstStyle/>
          <a:p>
            <a:r>
              <a:rPr lang="en-GB" dirty="0"/>
              <a:t>Measurements -  Height. roughly 19cm , Width 15.25cm Width of the back column 6.2cm                                   Museum No. CCM 118 936</a:t>
            </a:r>
          </a:p>
          <a:p>
            <a:r>
              <a:rPr lang="en-GB" dirty="0"/>
              <a:t>With breakage starting just under the hands it is impossible to know the true stature, however through research we have determined that this was likely a seated statue – comparative objects indicate a height between 60- 80cm (but as this material was highly prized it is possible that it was smaller) from these seated statues we know that hieroglyphs were commonly inscribed on the back as well as the seat. </a:t>
            </a:r>
          </a:p>
          <a:p>
            <a:r>
              <a:rPr lang="en-GB" dirty="0"/>
              <a:t>We can see two large ears. A well defined wig that is longer in the front. Two worn hands, holding unidentifiable items. A small face with a round chin. On the back are hieroglyphs, within a column. And along the right side is some small thin  zig-zag like scratches not as deeply carved as the rest of the features.</a:t>
            </a:r>
          </a:p>
          <a:p>
            <a:endParaRPr lang="en-GB" dirty="0"/>
          </a:p>
        </p:txBody>
      </p:sp>
    </p:spTree>
    <p:extLst>
      <p:ext uri="{BB962C8B-B14F-4D97-AF65-F5344CB8AC3E}">
        <p14:creationId xmlns:p14="http://schemas.microsoft.com/office/powerpoint/2010/main" val="2958165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600AE23-6912-47E2-9426-719E69B185C9}"/>
              </a:ext>
            </a:extLst>
          </p:cNvPr>
          <p:cNvSpPr>
            <a:spLocks noGrp="1"/>
          </p:cNvSpPr>
          <p:nvPr>
            <p:ph type="title"/>
          </p:nvPr>
        </p:nvSpPr>
        <p:spPr>
          <a:xfrm>
            <a:off x="649038" y="642126"/>
            <a:ext cx="10515600" cy="1084262"/>
          </a:xfrm>
        </p:spPr>
        <p:txBody>
          <a:bodyPr/>
          <a:lstStyle/>
          <a:p>
            <a:r>
              <a:rPr lang="en-GB" dirty="0">
                <a:solidFill>
                  <a:schemeClr val="accent2">
                    <a:lumMod val="60000"/>
                    <a:lumOff val="40000"/>
                  </a:schemeClr>
                </a:solidFill>
              </a:rPr>
              <a:t>Comparative Objects</a:t>
            </a:r>
          </a:p>
        </p:txBody>
      </p:sp>
      <p:sp>
        <p:nvSpPr>
          <p:cNvPr id="6" name="Text Placeholder 5">
            <a:extLst>
              <a:ext uri="{FF2B5EF4-FFF2-40B4-BE49-F238E27FC236}">
                <a16:creationId xmlns:a16="http://schemas.microsoft.com/office/drawing/2014/main" id="{5D26228C-28BC-4AF7-B3CD-A5F41C7AF940}"/>
              </a:ext>
            </a:extLst>
          </p:cNvPr>
          <p:cNvSpPr>
            <a:spLocks noGrp="1"/>
          </p:cNvSpPr>
          <p:nvPr>
            <p:ph type="body" idx="1"/>
          </p:nvPr>
        </p:nvSpPr>
        <p:spPr>
          <a:xfrm>
            <a:off x="785811" y="1715293"/>
            <a:ext cx="5259388" cy="1084262"/>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GB" sz="5500" b="0" i="0" dirty="0">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5500" dirty="0">
              <a:solidFill>
                <a:srgbClr val="000000"/>
              </a:solidFill>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5500" b="0" i="0" dirty="0">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5500" dirty="0">
              <a:solidFill>
                <a:srgbClr val="000000"/>
              </a:solidFill>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7200" b="0" i="0" dirty="0">
              <a:solidFill>
                <a:schemeClr val="tx2">
                  <a:lumMod val="90000"/>
                  <a:lumOff val="10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7200" i="0" u="sng" dirty="0">
                <a:solidFill>
                  <a:schemeClr val="tx2">
                    <a:lumMod val="90000"/>
                    <a:lumOff val="10000"/>
                  </a:schemeClr>
                </a:solidFill>
                <a:effectLst/>
              </a:rPr>
              <a:t>Black granite seated statue of Menkheperraseneb</a:t>
            </a:r>
            <a:r>
              <a:rPr lang="en-GB" sz="8000" u="sng" dirty="0">
                <a:solidFill>
                  <a:schemeClr val="tx2">
                    <a:lumMod val="90000"/>
                    <a:lumOff val="10000"/>
                  </a:schemeClr>
                </a:solidFill>
              </a:rPr>
              <a:t> </a:t>
            </a:r>
            <a:r>
              <a:rPr lang="en-GB" sz="8000" dirty="0">
                <a:solidFill>
                  <a:schemeClr val="tx2">
                    <a:lumMod val="90000"/>
                    <a:lumOff val="10000"/>
                  </a:schemeClr>
                </a:solidFill>
              </a:rPr>
              <a:t>– </a:t>
            </a:r>
            <a:r>
              <a:rPr lang="en-GB" sz="5600" dirty="0">
                <a:solidFill>
                  <a:schemeClr val="tx2">
                    <a:lumMod val="90000"/>
                    <a:lumOff val="10000"/>
                  </a:schemeClr>
                </a:solidFill>
              </a:rPr>
              <a:t>C. </a:t>
            </a:r>
            <a:r>
              <a:rPr lang="en-GB" sz="5600" b="0" i="0" dirty="0">
                <a:solidFill>
                  <a:schemeClr val="tx2">
                    <a:lumMod val="90000"/>
                    <a:lumOff val="10000"/>
                  </a:schemeClr>
                </a:solidFill>
                <a:effectLst/>
              </a:rPr>
              <a:t>1450BCE (</a:t>
            </a:r>
            <a:r>
              <a:rPr kumimoji="0" lang="en-US" altLang="en-US" sz="5600" b="0" i="0" u="none" strike="noStrike" cap="none" normalizeH="0" baseline="0" dirty="0">
                <a:ln>
                  <a:noFill/>
                </a:ln>
                <a:solidFill>
                  <a:schemeClr val="tx2">
                    <a:lumMod val="90000"/>
                    <a:lumOff val="10000"/>
                  </a:schemeClr>
                </a:solidFill>
                <a:effectLst/>
              </a:rPr>
              <a:t>Height: 83 centimetres</a:t>
            </a:r>
            <a:r>
              <a:rPr lang="en-US" altLang="en-US" sz="5600" dirty="0">
                <a:solidFill>
                  <a:schemeClr val="tx2">
                    <a:lumMod val="90000"/>
                    <a:lumOff val="10000"/>
                  </a:schemeClr>
                </a:solidFill>
              </a:rPr>
              <a:t>, </a:t>
            </a:r>
            <a:r>
              <a:rPr kumimoji="0" lang="en-US" altLang="en-US" sz="5600" b="0" i="0" u="none" strike="noStrike" cap="none" normalizeH="0" baseline="0" dirty="0">
                <a:ln>
                  <a:noFill/>
                </a:ln>
                <a:solidFill>
                  <a:schemeClr val="tx2">
                    <a:lumMod val="90000"/>
                    <a:lumOff val="10000"/>
                  </a:schemeClr>
                </a:solidFill>
                <a:effectLst/>
              </a:rPr>
              <a:t>Width: 22 centimetres</a:t>
            </a:r>
            <a:r>
              <a:rPr lang="en-US" altLang="en-US" sz="5600" dirty="0">
                <a:solidFill>
                  <a:schemeClr val="tx2">
                    <a:lumMod val="90000"/>
                    <a:lumOff val="10000"/>
                  </a:schemeClr>
                </a:solidFill>
              </a:rPr>
              <a:t>, </a:t>
            </a:r>
            <a:r>
              <a:rPr kumimoji="0" lang="en-US" altLang="en-US" sz="5600" b="0" i="0" u="none" strike="noStrike" cap="none" normalizeH="0" baseline="0" dirty="0">
                <a:ln>
                  <a:noFill/>
                </a:ln>
                <a:solidFill>
                  <a:schemeClr val="tx2">
                    <a:lumMod val="90000"/>
                    <a:lumOff val="10000"/>
                  </a:schemeClr>
                </a:solidFill>
                <a:effectLst/>
              </a:rPr>
              <a:t>Depth: 48 centimetres)</a:t>
            </a:r>
          </a:p>
          <a:p>
            <a:endParaRPr lang="en-GB" dirty="0"/>
          </a:p>
        </p:txBody>
      </p:sp>
      <p:pic>
        <p:nvPicPr>
          <p:cNvPr id="1026" name="Picture 2">
            <a:extLst>
              <a:ext uri="{FF2B5EF4-FFF2-40B4-BE49-F238E27FC236}">
                <a16:creationId xmlns:a16="http://schemas.microsoft.com/office/drawing/2014/main" id="{3CEC247D-143E-4458-868A-053744BEFB6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1842" r="31917"/>
          <a:stretch/>
        </p:blipFill>
        <p:spPr bwMode="auto">
          <a:xfrm>
            <a:off x="836612" y="2799555"/>
            <a:ext cx="2263572" cy="3333749"/>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3">
            <a:extLst>
              <a:ext uri="{FF2B5EF4-FFF2-40B4-BE49-F238E27FC236}">
                <a16:creationId xmlns:a16="http://schemas.microsoft.com/office/drawing/2014/main" id="{85E358E2-37A8-4147-AD80-04061846D31B}"/>
              </a:ext>
            </a:extLst>
          </p:cNvPr>
          <p:cNvSpPr>
            <a:spLocks noChangeArrowheads="1"/>
          </p:cNvSpPr>
          <p:nvPr/>
        </p:nvSpPr>
        <p:spPr bwMode="auto">
          <a:xfrm>
            <a:off x="-76199" y="-242408"/>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9B74E3D9-B154-4C32-804F-444D33DF4CAD}"/>
              </a:ext>
            </a:extLst>
          </p:cNvPr>
          <p:cNvPicPr>
            <a:picLocks noChangeAspect="1"/>
          </p:cNvPicPr>
          <p:nvPr/>
        </p:nvPicPr>
        <p:blipFill>
          <a:blip r:embed="rId3"/>
          <a:stretch>
            <a:fillRect/>
          </a:stretch>
        </p:blipFill>
        <p:spPr>
          <a:xfrm>
            <a:off x="9731376" y="2799554"/>
            <a:ext cx="1624012" cy="3333749"/>
          </a:xfrm>
          <a:prstGeom prst="rect">
            <a:avLst/>
          </a:prstGeom>
        </p:spPr>
      </p:pic>
      <p:sp>
        <p:nvSpPr>
          <p:cNvPr id="14" name="TextBox 13">
            <a:extLst>
              <a:ext uri="{FF2B5EF4-FFF2-40B4-BE49-F238E27FC236}">
                <a16:creationId xmlns:a16="http://schemas.microsoft.com/office/drawing/2014/main" id="{471B6F6A-7B42-4928-9BC2-F4DA8646D5DE}"/>
              </a:ext>
            </a:extLst>
          </p:cNvPr>
          <p:cNvSpPr txBox="1"/>
          <p:nvPr/>
        </p:nvSpPr>
        <p:spPr>
          <a:xfrm>
            <a:off x="7388173" y="1715293"/>
            <a:ext cx="4154789" cy="150810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u="sng" dirty="0">
                <a:solidFill>
                  <a:schemeClr val="tx2">
                    <a:lumMod val="90000"/>
                    <a:lumOff val="10000"/>
                  </a:schemeClr>
                </a:solidFill>
              </a:rPr>
              <a:t>Red granite statue of </a:t>
            </a:r>
            <a:r>
              <a:rPr lang="en-GB" u="sng" dirty="0" err="1">
                <a:solidFill>
                  <a:schemeClr val="tx2">
                    <a:lumMod val="90000"/>
                    <a:lumOff val="10000"/>
                  </a:schemeClr>
                </a:solidFill>
              </a:rPr>
              <a:t>Ankhwa</a:t>
            </a:r>
            <a:r>
              <a:rPr lang="en-GB" u="sng" dirty="0">
                <a:solidFill>
                  <a:schemeClr val="tx2">
                    <a:lumMod val="90000"/>
                    <a:lumOff val="10000"/>
                  </a:schemeClr>
                </a:solidFill>
              </a:rPr>
              <a:t> </a:t>
            </a:r>
            <a:r>
              <a:rPr lang="en-GB" dirty="0">
                <a:solidFill>
                  <a:schemeClr val="tx2">
                    <a:lumMod val="90000"/>
                    <a:lumOff val="10000"/>
                  </a:schemeClr>
                </a:solidFill>
              </a:rPr>
              <a:t>– </a:t>
            </a:r>
            <a:r>
              <a:rPr lang="en-GB" sz="1400" dirty="0">
                <a:solidFill>
                  <a:schemeClr val="tx2">
                    <a:lumMod val="90000"/>
                    <a:lumOff val="10000"/>
                  </a:schemeClr>
                </a:solidFill>
              </a:rPr>
              <a:t>2686-2613BCE </a:t>
            </a:r>
            <a:r>
              <a:rPr kumimoji="0" lang="en-US" altLang="en-US" sz="1400" b="0" i="0" u="none" strike="noStrike" cap="none" normalizeH="0" baseline="0" dirty="0">
                <a:ln>
                  <a:noFill/>
                </a:ln>
                <a:solidFill>
                  <a:schemeClr val="tx2">
                    <a:lumMod val="90000"/>
                    <a:lumOff val="10000"/>
                  </a:schemeClr>
                </a:solidFill>
                <a:effectLst/>
              </a:rPr>
              <a:t>Height: 65.50 centimetres, Length: 39 centimetres (base), Width: 29.50 centimetres (base)</a:t>
            </a:r>
          </a:p>
          <a:p>
            <a:endParaRPr lang="en-GB" sz="1400" dirty="0">
              <a:solidFill>
                <a:schemeClr val="tx2">
                  <a:lumMod val="90000"/>
                  <a:lumOff val="10000"/>
                </a:schemeClr>
              </a:solidFill>
            </a:endParaRPr>
          </a:p>
          <a:p>
            <a:endParaRPr lang="en-GB" dirty="0">
              <a:solidFill>
                <a:schemeClr val="tx2">
                  <a:lumMod val="90000"/>
                  <a:lumOff val="10000"/>
                </a:schemeClr>
              </a:solidFill>
            </a:endParaRPr>
          </a:p>
        </p:txBody>
      </p:sp>
      <p:sp>
        <p:nvSpPr>
          <p:cNvPr id="15" name="TextBox 14">
            <a:extLst>
              <a:ext uri="{FF2B5EF4-FFF2-40B4-BE49-F238E27FC236}">
                <a16:creationId xmlns:a16="http://schemas.microsoft.com/office/drawing/2014/main" id="{A7AC2EA8-FEBB-434B-9A1B-D8D54962AA6F}"/>
              </a:ext>
            </a:extLst>
          </p:cNvPr>
          <p:cNvSpPr txBox="1"/>
          <p:nvPr/>
        </p:nvSpPr>
        <p:spPr>
          <a:xfrm>
            <a:off x="3219372" y="2799554"/>
            <a:ext cx="6392816" cy="3416320"/>
          </a:xfrm>
          <a:prstGeom prst="rect">
            <a:avLst/>
          </a:prstGeom>
          <a:noFill/>
        </p:spPr>
        <p:txBody>
          <a:bodyPr wrap="square" rtlCol="0">
            <a:spAutoFit/>
          </a:bodyPr>
          <a:lstStyle/>
          <a:p>
            <a:r>
              <a:rPr lang="en-GB" dirty="0">
                <a:solidFill>
                  <a:schemeClr val="accent2"/>
                </a:solidFill>
              </a:rPr>
              <a:t>The red granite statue is visually the most similar to our fragment from the choice of material to the official style wig. However this statue is from the Old kingdom, so potentially a proto-type to our statue; as our fragment’s style would indicate a creation date situated somewhere in the middle kingdom (2030-1650 BCE) or perhaps the late period (525-332 BCE) imitating earlier art.  </a:t>
            </a:r>
          </a:p>
          <a:p>
            <a:r>
              <a:rPr lang="en-GB" dirty="0">
                <a:solidFill>
                  <a:schemeClr val="accent2"/>
                </a:solidFill>
              </a:rPr>
              <a:t>Uniquely our fragment does not have pronounced shoulders like these objects and is much smoother and rounded. There are small zig-zag marks, indicative of a textile texture, perhaps representing a shawl around this person. </a:t>
            </a:r>
          </a:p>
        </p:txBody>
      </p:sp>
      <p:sp>
        <p:nvSpPr>
          <p:cNvPr id="16" name="Rectangle 4">
            <a:extLst>
              <a:ext uri="{FF2B5EF4-FFF2-40B4-BE49-F238E27FC236}">
                <a16:creationId xmlns:a16="http://schemas.microsoft.com/office/drawing/2014/main" id="{635301F7-7C6D-4B8C-A134-9B6AED44462D}"/>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0388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195A6-8515-4653-9C4C-F500BFC1149C}"/>
              </a:ext>
            </a:extLst>
          </p:cNvPr>
          <p:cNvSpPr>
            <a:spLocks noGrp="1"/>
          </p:cNvSpPr>
          <p:nvPr>
            <p:ph type="title"/>
          </p:nvPr>
        </p:nvSpPr>
        <p:spPr>
          <a:xfrm>
            <a:off x="612819" y="562304"/>
            <a:ext cx="10515600" cy="1325563"/>
          </a:xfrm>
        </p:spPr>
        <p:txBody>
          <a:bodyPr/>
          <a:lstStyle/>
          <a:p>
            <a:r>
              <a:rPr lang="en-GB" dirty="0">
                <a:solidFill>
                  <a:schemeClr val="accent2">
                    <a:lumMod val="75000"/>
                  </a:schemeClr>
                </a:solidFill>
              </a:rPr>
              <a:t>Properties of granite</a:t>
            </a:r>
          </a:p>
        </p:txBody>
      </p:sp>
      <p:pic>
        <p:nvPicPr>
          <p:cNvPr id="9" name="Content Placeholder 8">
            <a:extLst>
              <a:ext uri="{FF2B5EF4-FFF2-40B4-BE49-F238E27FC236}">
                <a16:creationId xmlns:a16="http://schemas.microsoft.com/office/drawing/2014/main" id="{6518326C-6A0D-45A1-A194-BAC796B3A0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88774" y="1343818"/>
            <a:ext cx="1865026" cy="2482130"/>
          </a:xfrm>
        </p:spPr>
      </p:pic>
      <p:pic>
        <p:nvPicPr>
          <p:cNvPr id="11" name="Picture 10" descr="A picture containing rock, meat&#10;&#10;Description automatically generated">
            <a:extLst>
              <a:ext uri="{FF2B5EF4-FFF2-40B4-BE49-F238E27FC236}">
                <a16:creationId xmlns:a16="http://schemas.microsoft.com/office/drawing/2014/main" id="{9F397931-5FC3-43A3-8F3B-46FD9B7EF5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3476" y="4063414"/>
            <a:ext cx="3170324" cy="2113549"/>
          </a:xfrm>
          <a:prstGeom prst="rect">
            <a:avLst/>
          </a:prstGeom>
        </p:spPr>
      </p:pic>
      <p:sp>
        <p:nvSpPr>
          <p:cNvPr id="13" name="TextBox 12">
            <a:extLst>
              <a:ext uri="{FF2B5EF4-FFF2-40B4-BE49-F238E27FC236}">
                <a16:creationId xmlns:a16="http://schemas.microsoft.com/office/drawing/2014/main" id="{21D63047-734B-4083-99B5-DB72FF28005E}"/>
              </a:ext>
            </a:extLst>
          </p:cNvPr>
          <p:cNvSpPr txBox="1"/>
          <p:nvPr/>
        </p:nvSpPr>
        <p:spPr>
          <a:xfrm>
            <a:off x="612819" y="1678145"/>
            <a:ext cx="7570657" cy="4770537"/>
          </a:xfrm>
          <a:prstGeom prst="rect">
            <a:avLst/>
          </a:prstGeom>
          <a:noFill/>
        </p:spPr>
        <p:txBody>
          <a:bodyPr wrap="square" rtlCol="0">
            <a:spAutoFit/>
          </a:bodyPr>
          <a:lstStyle/>
          <a:p>
            <a:r>
              <a:rPr lang="en-GB" sz="1600" u="sng" dirty="0">
                <a:solidFill>
                  <a:schemeClr val="tx2">
                    <a:lumMod val="90000"/>
                    <a:lumOff val="10000"/>
                  </a:schemeClr>
                </a:solidFill>
              </a:rPr>
              <a:t>Geological info </a:t>
            </a:r>
            <a:r>
              <a:rPr lang="en-GB" sz="1600" dirty="0">
                <a:solidFill>
                  <a:schemeClr val="tx2">
                    <a:lumMod val="90000"/>
                    <a:lumOff val="10000"/>
                  </a:schemeClr>
                </a:solidFill>
              </a:rPr>
              <a:t>- Granite is a hard igneous rock, that has large and coarse grain. It is mostly formed of quartz which attributes to the white streaks sometimes found. </a:t>
            </a:r>
          </a:p>
          <a:p>
            <a:r>
              <a:rPr lang="en-GB" sz="1600" dirty="0">
                <a:solidFill>
                  <a:schemeClr val="tx2">
                    <a:lumMod val="90000"/>
                    <a:lumOff val="10000"/>
                  </a:schemeClr>
                </a:solidFill>
              </a:rPr>
              <a:t>Overall it is a rather dull stone in terms of how it’s surface interacts with light, however it can have pearlescent pockets.</a:t>
            </a:r>
          </a:p>
          <a:p>
            <a:endParaRPr lang="en-GB" sz="1600" u="sng" dirty="0">
              <a:solidFill>
                <a:schemeClr val="tx2">
                  <a:lumMod val="90000"/>
                  <a:lumOff val="10000"/>
                </a:schemeClr>
              </a:solidFill>
            </a:endParaRPr>
          </a:p>
          <a:p>
            <a:r>
              <a:rPr lang="en-GB" sz="1600" u="sng" dirty="0">
                <a:solidFill>
                  <a:schemeClr val="tx2">
                    <a:lumMod val="90000"/>
                    <a:lumOff val="10000"/>
                  </a:schemeClr>
                </a:solidFill>
              </a:rPr>
              <a:t>Now how do you work the stone? </a:t>
            </a:r>
            <a:r>
              <a:rPr lang="en-GB" sz="1600" dirty="0">
                <a:solidFill>
                  <a:schemeClr val="tx2">
                    <a:lumMod val="90000"/>
                    <a:lumOff val="10000"/>
                  </a:schemeClr>
                </a:solidFill>
              </a:rPr>
              <a:t>Granite is extremely difficult to work. Sand was likely used to aid the craftsmen, in cutting through the stone, with the weight of copper saws and tools atop the sand.  The rough sand helps the tools efficiently grind and create grooves in the granite. At this time Egyptians had access to bronze and copper chisels, which prove ineffective for carving out huge bits of stone but might have been used for creating the smaller grooves and details. </a:t>
            </a:r>
          </a:p>
          <a:p>
            <a:endParaRPr lang="en-GB" sz="1600" u="sng" dirty="0">
              <a:solidFill>
                <a:schemeClr val="tx2">
                  <a:lumMod val="90000"/>
                  <a:lumOff val="10000"/>
                </a:schemeClr>
              </a:solidFill>
            </a:endParaRPr>
          </a:p>
          <a:p>
            <a:r>
              <a:rPr lang="en-GB" sz="1600" u="sng" dirty="0">
                <a:solidFill>
                  <a:schemeClr val="tx2">
                    <a:lumMod val="90000"/>
                    <a:lumOff val="10000"/>
                  </a:schemeClr>
                </a:solidFill>
              </a:rPr>
              <a:t>Where the stone would have been sourced? </a:t>
            </a:r>
            <a:r>
              <a:rPr lang="en-GB" sz="1600" dirty="0">
                <a:solidFill>
                  <a:schemeClr val="tx2">
                    <a:lumMod val="90000"/>
                    <a:lumOff val="10000"/>
                  </a:schemeClr>
                </a:solidFill>
              </a:rPr>
              <a:t>Rose granite possibly came from Sudan or Aswan. Though once it was sourced we have no idea where it travelled to, to be worked. It is unlikely that it was worked in a royal workshop and more likely the king gifted the stone to a provincial official for them to commission. </a:t>
            </a:r>
          </a:p>
        </p:txBody>
      </p:sp>
    </p:spTree>
    <p:extLst>
      <p:ext uri="{BB962C8B-B14F-4D97-AF65-F5344CB8AC3E}">
        <p14:creationId xmlns:p14="http://schemas.microsoft.com/office/powerpoint/2010/main" val="1059986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2293-F581-4A39-9465-84C61613E41A}"/>
              </a:ext>
            </a:extLst>
          </p:cNvPr>
          <p:cNvSpPr>
            <a:spLocks noGrp="1"/>
          </p:cNvSpPr>
          <p:nvPr>
            <p:ph type="title"/>
          </p:nvPr>
        </p:nvSpPr>
        <p:spPr>
          <a:xfrm>
            <a:off x="838200" y="561116"/>
            <a:ext cx="10515600" cy="1325563"/>
          </a:xfrm>
        </p:spPr>
        <p:txBody>
          <a:bodyPr/>
          <a:lstStyle/>
          <a:p>
            <a:r>
              <a:rPr lang="en-GB" dirty="0">
                <a:solidFill>
                  <a:schemeClr val="accent2">
                    <a:lumMod val="60000"/>
                    <a:lumOff val="40000"/>
                  </a:schemeClr>
                </a:solidFill>
              </a:rPr>
              <a:t>Individuality and Funerary beliefs</a:t>
            </a:r>
          </a:p>
        </p:txBody>
      </p:sp>
      <p:sp>
        <p:nvSpPr>
          <p:cNvPr id="3" name="Content Placeholder 2">
            <a:extLst>
              <a:ext uri="{FF2B5EF4-FFF2-40B4-BE49-F238E27FC236}">
                <a16:creationId xmlns:a16="http://schemas.microsoft.com/office/drawing/2014/main" id="{24C93415-6A0A-43EF-97A7-BFF78A382074}"/>
              </a:ext>
            </a:extLst>
          </p:cNvPr>
          <p:cNvSpPr>
            <a:spLocks noGrp="1"/>
          </p:cNvSpPr>
          <p:nvPr>
            <p:ph idx="1"/>
          </p:nvPr>
        </p:nvSpPr>
        <p:spPr>
          <a:xfrm>
            <a:off x="373051" y="1614408"/>
            <a:ext cx="11328619" cy="4682476"/>
          </a:xfrm>
        </p:spPr>
        <p:txBody>
          <a:bodyPr>
            <a:normAutofit fontScale="92500"/>
          </a:bodyPr>
          <a:lstStyle/>
          <a:p>
            <a:pPr marL="228600" indent="0">
              <a:buNone/>
            </a:pPr>
            <a:r>
              <a:rPr lang="en-GB" sz="1800" dirty="0"/>
              <a:t>This statue was likely for a specific individual however from the overall style and appearance we are not seeing an accurate depiction of what they looked like but a representation through the artistic preference of the time. We can gather some information on the person still. The individual was likely one of high status due to the wig they are wearing, which indicates male gender. </a:t>
            </a:r>
          </a:p>
          <a:p>
            <a:pPr marL="228600" indent="0">
              <a:buNone/>
            </a:pPr>
            <a:r>
              <a:rPr lang="en-GB" sz="1800" dirty="0"/>
              <a:t>Unfortunately for this individual their image is far removed from its original context and location. As well as this, potentially their name has been lost from the inscription. The name was another living aspect of the individual. Your name held the same significance as your physical form within Ancient Egypt and without it you were not present in your entirety. </a:t>
            </a:r>
            <a:r>
              <a:rPr lang="en-GB" sz="1800" dirty="0">
                <a:solidFill>
                  <a:schemeClr val="tx1">
                    <a:lumMod val="85000"/>
                    <a:lumOff val="15000"/>
                    <a:alpha val="70000"/>
                  </a:schemeClr>
                </a:solidFill>
              </a:rPr>
              <a:t>You and the memory of you would therefore be lost to time. </a:t>
            </a:r>
          </a:p>
          <a:p>
            <a:pPr marL="228600" indent="0">
              <a:buNone/>
            </a:pPr>
            <a:r>
              <a:rPr lang="en-GB" sz="1800" dirty="0"/>
              <a:t>Part of the philosophy of death in Ancient Egypt had to do with the eternal body – so it’s not unlikely one would want to preserve their image. Having an eternal image or model also creates agency for the ‘self’ even after death, it is a direct involvement with the living through material means. Ancient Egyptian art was heavily guided by conventions and propriety not necessarily allowing individual expression but rather a depiction that conforms to contemporary society. This luxury was likely only afforded by those with wealth and status, as the old idiom goes – image is everything so if you could, you’d make an idealised version of yourself that will last forever. </a:t>
            </a:r>
          </a:p>
        </p:txBody>
      </p:sp>
    </p:spTree>
    <p:extLst>
      <p:ext uri="{BB962C8B-B14F-4D97-AF65-F5344CB8AC3E}">
        <p14:creationId xmlns:p14="http://schemas.microsoft.com/office/powerpoint/2010/main" val="2514982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83CD5-11CD-4FD5-A214-1EE68FAB1FC5}"/>
              </a:ext>
            </a:extLst>
          </p:cNvPr>
          <p:cNvSpPr>
            <a:spLocks noGrp="1"/>
          </p:cNvSpPr>
          <p:nvPr>
            <p:ph type="title"/>
          </p:nvPr>
        </p:nvSpPr>
        <p:spPr>
          <a:xfrm>
            <a:off x="588818" y="525112"/>
            <a:ext cx="10515600" cy="1325563"/>
          </a:xfrm>
        </p:spPr>
        <p:txBody>
          <a:bodyPr/>
          <a:lstStyle/>
          <a:p>
            <a:r>
              <a:rPr lang="en-GB" dirty="0">
                <a:solidFill>
                  <a:schemeClr val="accent2">
                    <a:lumMod val="75000"/>
                  </a:schemeClr>
                </a:solidFill>
              </a:rPr>
              <a:t>Inscription</a:t>
            </a:r>
          </a:p>
        </p:txBody>
      </p:sp>
      <p:sp>
        <p:nvSpPr>
          <p:cNvPr id="8" name="TextBox 7">
            <a:extLst>
              <a:ext uri="{FF2B5EF4-FFF2-40B4-BE49-F238E27FC236}">
                <a16:creationId xmlns:a16="http://schemas.microsoft.com/office/drawing/2014/main" id="{57FCF261-BF4A-42E2-970E-242339D21EF1}"/>
              </a:ext>
            </a:extLst>
          </p:cNvPr>
          <p:cNvSpPr txBox="1"/>
          <p:nvPr/>
        </p:nvSpPr>
        <p:spPr>
          <a:xfrm>
            <a:off x="588818" y="1747017"/>
            <a:ext cx="7015397" cy="4339650"/>
          </a:xfrm>
          <a:prstGeom prst="rect">
            <a:avLst/>
          </a:prstGeom>
          <a:noFill/>
        </p:spPr>
        <p:txBody>
          <a:bodyPr wrap="square" rtlCol="0">
            <a:spAutoFit/>
          </a:bodyPr>
          <a:lstStyle/>
          <a:p>
            <a:r>
              <a:rPr lang="en-GB" dirty="0">
                <a:solidFill>
                  <a:schemeClr val="accent2"/>
                </a:solidFill>
              </a:rPr>
              <a:t>On the back of the statue as I briefly mentioned, there is a worn column of hieroglyphs. Originally when looking at this we could see 3 symbols clearly but upon more examination we thought we had found 5 symbols. </a:t>
            </a:r>
            <a:r>
              <a:rPr lang="en-GB" sz="1600" dirty="0">
                <a:solidFill>
                  <a:schemeClr val="accent2"/>
                </a:solidFill>
              </a:rPr>
              <a:t>(rough sketch) </a:t>
            </a:r>
          </a:p>
          <a:p>
            <a:r>
              <a:rPr lang="en-GB" dirty="0">
                <a:solidFill>
                  <a:schemeClr val="accent2"/>
                </a:solidFill>
              </a:rPr>
              <a:t>However we later realised we had misinterpreted the top symbol(s) which instead was the symbol of an animals backbone with the spinal cord issuing from it. </a:t>
            </a:r>
          </a:p>
          <a:p>
            <a:endParaRPr lang="en-GB" sz="2400" dirty="0">
              <a:solidFill>
                <a:schemeClr val="accent2"/>
              </a:solidFill>
            </a:endParaRPr>
          </a:p>
          <a:p>
            <a:r>
              <a:rPr lang="en-GB" dirty="0">
                <a:solidFill>
                  <a:schemeClr val="accent2"/>
                </a:solidFill>
              </a:rPr>
              <a:t>Interestingly when looking at the Ibis we found it to represent the sacred ibis (due to the long beak) or potentially the standing Ibis for the deity Thoth. (in the second column in the bottom picture) My interpretation of this symbol is that it might be an indicator to who this statue was of, as Thoth had many roles but was the “the scribe, interpreter and advisor of the gods” perhaps this had to do with the individuals role in life/afterlife. </a:t>
            </a:r>
          </a:p>
        </p:txBody>
      </p:sp>
      <p:pic>
        <p:nvPicPr>
          <p:cNvPr id="10" name="Picture 9" descr="A picture containing text&#10;&#10;Description automatically generated">
            <a:extLst>
              <a:ext uri="{FF2B5EF4-FFF2-40B4-BE49-F238E27FC236}">
                <a16:creationId xmlns:a16="http://schemas.microsoft.com/office/drawing/2014/main" id="{5724A8E6-EBD4-4B14-BCBB-355CC18B1A63}"/>
              </a:ext>
            </a:extLst>
          </p:cNvPr>
          <p:cNvPicPr>
            <a:picLocks noChangeAspect="1"/>
          </p:cNvPicPr>
          <p:nvPr/>
        </p:nvPicPr>
        <p:blipFill rotWithShape="1">
          <a:blip r:embed="rId2">
            <a:extLst>
              <a:ext uri="{28A0092B-C50C-407E-A947-70E740481C1C}">
                <a14:useLocalDpi xmlns:a14="http://schemas.microsoft.com/office/drawing/2010/main" val="0"/>
              </a:ext>
            </a:extLst>
          </a:blip>
          <a:srcRect l="20434" t="13553" r="22313" b="34453"/>
          <a:stretch/>
        </p:blipFill>
        <p:spPr>
          <a:xfrm>
            <a:off x="9751912" y="845395"/>
            <a:ext cx="1601888" cy="2583605"/>
          </a:xfrm>
          <a:prstGeom prst="rect">
            <a:avLst/>
          </a:prstGeom>
        </p:spPr>
      </p:pic>
      <p:pic>
        <p:nvPicPr>
          <p:cNvPr id="9" name="Picture 8">
            <a:extLst>
              <a:ext uri="{FF2B5EF4-FFF2-40B4-BE49-F238E27FC236}">
                <a16:creationId xmlns:a16="http://schemas.microsoft.com/office/drawing/2014/main" id="{9EF2C4C4-60F6-4A41-B040-9A7D44DC6838}"/>
              </a:ext>
            </a:extLst>
          </p:cNvPr>
          <p:cNvPicPr>
            <a:picLocks noChangeAspect="1"/>
          </p:cNvPicPr>
          <p:nvPr/>
        </p:nvPicPr>
        <p:blipFill rotWithShape="1">
          <a:blip r:embed="rId3">
            <a:extLst>
              <a:ext uri="{28A0092B-C50C-407E-A947-70E740481C1C}">
                <a14:useLocalDpi xmlns:a14="http://schemas.microsoft.com/office/drawing/2010/main" val="0"/>
              </a:ext>
            </a:extLst>
          </a:blip>
          <a:srcRect t="9545" r="9386" b="31887"/>
          <a:stretch/>
        </p:blipFill>
        <p:spPr>
          <a:xfrm>
            <a:off x="9450433" y="3749283"/>
            <a:ext cx="1903367" cy="2427680"/>
          </a:xfrm>
          <a:prstGeom prst="rect">
            <a:avLst/>
          </a:prstGeom>
        </p:spPr>
      </p:pic>
    </p:spTree>
    <p:extLst>
      <p:ext uri="{BB962C8B-B14F-4D97-AF65-F5344CB8AC3E}">
        <p14:creationId xmlns:p14="http://schemas.microsoft.com/office/powerpoint/2010/main" val="3569389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D27C7-1D8F-47BF-B1A0-4A940EFE150F}"/>
              </a:ext>
            </a:extLst>
          </p:cNvPr>
          <p:cNvSpPr>
            <a:spLocks noGrp="1"/>
          </p:cNvSpPr>
          <p:nvPr>
            <p:ph type="title"/>
          </p:nvPr>
        </p:nvSpPr>
        <p:spPr>
          <a:xfrm>
            <a:off x="547254" y="492876"/>
            <a:ext cx="10515600" cy="1325563"/>
          </a:xfrm>
        </p:spPr>
        <p:txBody>
          <a:bodyPr/>
          <a:lstStyle/>
          <a:p>
            <a:r>
              <a:rPr lang="en-GB" dirty="0"/>
              <a:t>Summary</a:t>
            </a:r>
          </a:p>
        </p:txBody>
      </p:sp>
      <p:sp>
        <p:nvSpPr>
          <p:cNvPr id="3" name="Content Placeholder 2">
            <a:extLst>
              <a:ext uri="{FF2B5EF4-FFF2-40B4-BE49-F238E27FC236}">
                <a16:creationId xmlns:a16="http://schemas.microsoft.com/office/drawing/2014/main" id="{0BB149B7-1A01-43C6-A44A-8BEB6F713ED4}"/>
              </a:ext>
            </a:extLst>
          </p:cNvPr>
          <p:cNvSpPr>
            <a:spLocks noGrp="1"/>
          </p:cNvSpPr>
          <p:nvPr>
            <p:ph idx="1"/>
          </p:nvPr>
        </p:nvSpPr>
        <p:spPr>
          <a:xfrm>
            <a:off x="256308" y="1679292"/>
            <a:ext cx="11388438" cy="4685832"/>
          </a:xfrm>
        </p:spPr>
        <p:txBody>
          <a:bodyPr>
            <a:normAutofit fontScale="92500" lnSpcReduction="20000"/>
          </a:bodyPr>
          <a:lstStyle/>
          <a:p>
            <a:r>
              <a:rPr lang="en-GB" dirty="0"/>
              <a:t>Why was this made? – To depict someone living/deceased, made for the god Thoth</a:t>
            </a:r>
          </a:p>
          <a:p>
            <a:r>
              <a:rPr lang="en-GB" dirty="0"/>
              <a:t>What was it made out of? – Rose granite </a:t>
            </a:r>
          </a:p>
          <a:p>
            <a:r>
              <a:rPr lang="en-GB" dirty="0"/>
              <a:t>When and where was it made? – Middle kingdom or Late period/ Egypt </a:t>
            </a:r>
          </a:p>
          <a:p>
            <a:r>
              <a:rPr lang="en-GB" dirty="0"/>
              <a:t>Who is this a depiction of? – A high status male official</a:t>
            </a:r>
          </a:p>
          <a:p>
            <a:r>
              <a:rPr lang="en-GB" dirty="0"/>
              <a:t>What was it’s purpose? – As a personal item, gift or offering to be deposited </a:t>
            </a:r>
          </a:p>
          <a:p>
            <a:r>
              <a:rPr lang="en-GB" dirty="0"/>
              <a:t>How / Does this object fit within the ancient Egyptian funerary sphere?  – Yes this object can fit within the funerary beliefs of the time, although its purpose may have been outside a funerary context</a:t>
            </a:r>
          </a:p>
          <a:p>
            <a:endParaRPr lang="en-GB" dirty="0"/>
          </a:p>
        </p:txBody>
      </p:sp>
    </p:spTree>
    <p:extLst>
      <p:ext uri="{BB962C8B-B14F-4D97-AF65-F5344CB8AC3E}">
        <p14:creationId xmlns:p14="http://schemas.microsoft.com/office/powerpoint/2010/main" val="4249725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ame 1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9DF6D-3675-407F-BE97-03921B12D6B4}"/>
              </a:ext>
            </a:extLst>
          </p:cNvPr>
          <p:cNvSpPr>
            <a:spLocks noGrp="1"/>
          </p:cNvSpPr>
          <p:nvPr>
            <p:ph type="title"/>
          </p:nvPr>
        </p:nvSpPr>
        <p:spPr>
          <a:xfrm>
            <a:off x="3192116" y="702031"/>
            <a:ext cx="5960165" cy="1131405"/>
          </a:xfrm>
        </p:spPr>
        <p:txBody>
          <a:bodyPr anchor="b">
            <a:normAutofit/>
          </a:bodyPr>
          <a:lstStyle/>
          <a:p>
            <a:pPr algn="ctr"/>
            <a:r>
              <a:rPr lang="en-GB" sz="4400" dirty="0">
                <a:solidFill>
                  <a:schemeClr val="accent2">
                    <a:lumMod val="20000"/>
                    <a:lumOff val="80000"/>
                  </a:schemeClr>
                </a:solidFill>
              </a:rPr>
              <a:t>References</a:t>
            </a:r>
          </a:p>
        </p:txBody>
      </p:sp>
      <p:sp>
        <p:nvSpPr>
          <p:cNvPr id="3" name="Content Placeholder 2">
            <a:extLst>
              <a:ext uri="{FF2B5EF4-FFF2-40B4-BE49-F238E27FC236}">
                <a16:creationId xmlns:a16="http://schemas.microsoft.com/office/drawing/2014/main" id="{E6C6236C-84A1-4DFF-8F99-21F0E29BB312}"/>
              </a:ext>
            </a:extLst>
          </p:cNvPr>
          <p:cNvSpPr>
            <a:spLocks noGrp="1"/>
          </p:cNvSpPr>
          <p:nvPr>
            <p:ph idx="1"/>
          </p:nvPr>
        </p:nvSpPr>
        <p:spPr>
          <a:xfrm>
            <a:off x="449596" y="2007495"/>
            <a:ext cx="11079795" cy="4111073"/>
          </a:xfrm>
        </p:spPr>
        <p:txBody>
          <a:bodyPr>
            <a:normAutofit/>
          </a:bodyPr>
          <a:lstStyle/>
          <a:p>
            <a:pPr>
              <a:lnSpc>
                <a:spcPct val="100000"/>
              </a:lnSpc>
            </a:pPr>
            <a:r>
              <a:rPr lang="en-GB" sz="1400" b="0" i="0" dirty="0" err="1">
                <a:solidFill>
                  <a:srgbClr val="FFFFFF"/>
                </a:solidFill>
                <a:effectLst/>
              </a:rPr>
              <a:t>Augustyn</a:t>
            </a:r>
            <a:r>
              <a:rPr lang="en-GB" sz="1400" b="0" i="0" dirty="0">
                <a:solidFill>
                  <a:srgbClr val="FFFFFF"/>
                </a:solidFill>
                <a:effectLst/>
              </a:rPr>
              <a:t>, A., 2021. </a:t>
            </a:r>
            <a:r>
              <a:rPr lang="en-GB" sz="1400" b="0" i="1" dirty="0">
                <a:solidFill>
                  <a:srgbClr val="FFFFFF"/>
                </a:solidFill>
                <a:effectLst/>
              </a:rPr>
              <a:t>Thoth | God, Symbol, &amp; Facts</a:t>
            </a:r>
            <a:r>
              <a:rPr lang="en-GB" sz="1400" b="0" i="0" dirty="0">
                <a:solidFill>
                  <a:srgbClr val="FFFFFF"/>
                </a:solidFill>
                <a:effectLst/>
              </a:rPr>
              <a:t>. [online] </a:t>
            </a:r>
            <a:r>
              <a:rPr lang="en-GB" sz="1400" b="0" i="0" dirty="0" err="1">
                <a:solidFill>
                  <a:srgbClr val="FFFFFF"/>
                </a:solidFill>
                <a:effectLst/>
              </a:rPr>
              <a:t>Encyclopedia</a:t>
            </a:r>
            <a:r>
              <a:rPr lang="en-GB" sz="1400" b="0" i="0" dirty="0">
                <a:solidFill>
                  <a:srgbClr val="FFFFFF"/>
                </a:solidFill>
                <a:effectLst/>
              </a:rPr>
              <a:t> Britannica. Available at: &lt;https://www.britannica.com/topic/Thoth&gt;</a:t>
            </a:r>
          </a:p>
          <a:p>
            <a:pPr>
              <a:lnSpc>
                <a:spcPct val="100000"/>
              </a:lnSpc>
            </a:pPr>
            <a:r>
              <a:rPr lang="en-GB" sz="1400" b="0" i="0" dirty="0">
                <a:solidFill>
                  <a:srgbClr val="FFFFFF"/>
                </a:solidFill>
                <a:effectLst/>
              </a:rPr>
              <a:t>Mark, J., 2016. </a:t>
            </a:r>
            <a:r>
              <a:rPr lang="en-GB" sz="1400" b="0" i="1" dirty="0">
                <a:solidFill>
                  <a:srgbClr val="FFFFFF"/>
                </a:solidFill>
                <a:effectLst/>
              </a:rPr>
              <a:t>Late Period of Ancient Egypt</a:t>
            </a:r>
            <a:r>
              <a:rPr lang="en-GB" sz="1400" b="0" i="0" dirty="0">
                <a:solidFill>
                  <a:srgbClr val="FFFFFF"/>
                </a:solidFill>
                <a:effectLst/>
              </a:rPr>
              <a:t>. [online] Ancient History </a:t>
            </a:r>
            <a:r>
              <a:rPr lang="en-GB" sz="1400" b="0" i="0" dirty="0" err="1">
                <a:solidFill>
                  <a:srgbClr val="FFFFFF"/>
                </a:solidFill>
                <a:effectLst/>
              </a:rPr>
              <a:t>Encyclopedia</a:t>
            </a:r>
            <a:r>
              <a:rPr lang="en-GB" sz="1400" b="0" i="0" dirty="0">
                <a:solidFill>
                  <a:srgbClr val="FFFFFF"/>
                </a:solidFill>
                <a:effectLst/>
              </a:rPr>
              <a:t>. Available at: &lt;https://www.ancient.eu/Late_Period_of_Ancient_Egypt/?fbclid=IwAR3-U7R5KpO3ldYpARZpjGoftq9lr-P1LZ5Kd6jKmOTp7-3cesYtSn3MbE0&gt;</a:t>
            </a:r>
          </a:p>
          <a:p>
            <a:pPr>
              <a:lnSpc>
                <a:spcPct val="100000"/>
              </a:lnSpc>
            </a:pPr>
            <a:r>
              <a:rPr lang="en-GB" sz="1400" b="0" i="0" dirty="0">
                <a:solidFill>
                  <a:srgbClr val="FFFFFF"/>
                </a:solidFill>
                <a:effectLst/>
              </a:rPr>
              <a:t>Neshaminy.org. 2021. </a:t>
            </a:r>
            <a:r>
              <a:rPr lang="en-GB" sz="1400" b="0" i="1" dirty="0">
                <a:solidFill>
                  <a:srgbClr val="FFFFFF"/>
                </a:solidFill>
                <a:effectLst/>
              </a:rPr>
              <a:t>Daily life in Ancient Egypt</a:t>
            </a:r>
            <a:r>
              <a:rPr lang="en-GB" sz="1400" b="0" i="0" dirty="0">
                <a:solidFill>
                  <a:srgbClr val="FFFFFF"/>
                </a:solidFill>
                <a:effectLst/>
              </a:rPr>
              <a:t>. [online] Available at: &lt;https://www.neshaminy.org/cms/lib6/PA01000466/Centricity/Domain/439/Chapter%209%20-%20Daily%20Life%20in%20Ancient%20Egypt%20FULL%20TEXT%20with%20Pictures.pdf?fbclid=IwAR3_L8M82V1eJSBSjolWQLXuGaAuS4twH-jV5piZ6N_eyGXevvgBf98oRdo&gt;</a:t>
            </a:r>
          </a:p>
          <a:p>
            <a:pPr>
              <a:lnSpc>
                <a:spcPct val="100000"/>
              </a:lnSpc>
            </a:pPr>
            <a:r>
              <a:rPr lang="en-GB" sz="1400" b="0" i="0" dirty="0">
                <a:solidFill>
                  <a:srgbClr val="FFFFFF"/>
                </a:solidFill>
                <a:effectLst/>
              </a:rPr>
              <a:t>Pbs.org. 2000. </a:t>
            </a:r>
            <a:r>
              <a:rPr lang="en-GB" sz="1400" b="0" i="1" dirty="0">
                <a:solidFill>
                  <a:srgbClr val="FFFFFF"/>
                </a:solidFill>
                <a:effectLst/>
              </a:rPr>
              <a:t>NOVA Online | Secrets of Lost Empires | Pharaoh's Obelisk | Cutting Granite with Sand</a:t>
            </a:r>
            <a:r>
              <a:rPr lang="en-GB" sz="1400" b="0" i="0" dirty="0">
                <a:solidFill>
                  <a:srgbClr val="FFFFFF"/>
                </a:solidFill>
                <a:effectLst/>
              </a:rPr>
              <a:t>. [online] Available at: &lt;https://www.pbs.org/wgbh/nova/lostempires/obelisk/cutting.html&gt; </a:t>
            </a:r>
          </a:p>
          <a:p>
            <a:pPr>
              <a:lnSpc>
                <a:spcPct val="100000"/>
              </a:lnSpc>
            </a:pPr>
            <a:r>
              <a:rPr lang="en-GB" sz="1400" b="0" i="0" dirty="0">
                <a:solidFill>
                  <a:srgbClr val="FFFFFF"/>
                </a:solidFill>
                <a:effectLst/>
              </a:rPr>
              <a:t>The British Museum. 2021. </a:t>
            </a:r>
            <a:r>
              <a:rPr lang="en-GB" sz="1400" b="0" i="1" dirty="0">
                <a:solidFill>
                  <a:srgbClr val="FFFFFF"/>
                </a:solidFill>
                <a:effectLst/>
              </a:rPr>
              <a:t>Early Egypt</a:t>
            </a:r>
            <a:r>
              <a:rPr lang="en-GB" sz="1400" b="0" i="0" dirty="0">
                <a:solidFill>
                  <a:srgbClr val="FFFFFF"/>
                </a:solidFill>
                <a:effectLst/>
              </a:rPr>
              <a:t>. [online] Available at: &lt;https://www.britishmuseum.org/collection/galleries/early-egypt#&amp;gid=1&amp;pid=5&gt; </a:t>
            </a:r>
          </a:p>
          <a:p>
            <a:pPr>
              <a:lnSpc>
                <a:spcPct val="100000"/>
              </a:lnSpc>
            </a:pPr>
            <a:r>
              <a:rPr lang="en-GB" sz="1400" b="0" i="0" dirty="0">
                <a:solidFill>
                  <a:srgbClr val="FFFFFF"/>
                </a:solidFill>
                <a:effectLst/>
              </a:rPr>
              <a:t>The British Museum. 2021. </a:t>
            </a:r>
            <a:r>
              <a:rPr lang="en-GB" sz="1400" b="0" i="1" dirty="0">
                <a:solidFill>
                  <a:srgbClr val="FFFFFF"/>
                </a:solidFill>
                <a:effectLst/>
              </a:rPr>
              <a:t>statue | British Museum</a:t>
            </a:r>
            <a:r>
              <a:rPr lang="en-GB" sz="1400" b="0" i="0" dirty="0">
                <a:solidFill>
                  <a:srgbClr val="FFFFFF"/>
                </a:solidFill>
                <a:effectLst/>
              </a:rPr>
              <a:t>. [online] Available at: &lt;https://www.britishmuseum.org/collection/object/Y_EA708&gt; </a:t>
            </a:r>
            <a:endParaRPr lang="en-GB" sz="1400" dirty="0">
              <a:solidFill>
                <a:srgbClr val="FFFFFF"/>
              </a:solidFill>
            </a:endParaRPr>
          </a:p>
        </p:txBody>
      </p:sp>
    </p:spTree>
    <p:extLst>
      <p:ext uri="{BB962C8B-B14F-4D97-AF65-F5344CB8AC3E}">
        <p14:creationId xmlns:p14="http://schemas.microsoft.com/office/powerpoint/2010/main" val="37325094"/>
      </p:ext>
    </p:extLst>
  </p:cSld>
  <p:clrMapOvr>
    <a:masterClrMapping/>
  </p:clrMapOvr>
</p:sld>
</file>

<file path=ppt/theme/theme1.xml><?xml version="1.0" encoding="utf-8"?>
<a:theme xmlns:a="http://schemas.openxmlformats.org/drawingml/2006/main" name="LuminousVTI">
  <a:themeElements>
    <a:clrScheme name="AnalogousFromDarkSeedLeftStep">
      <a:dk1>
        <a:srgbClr val="000000"/>
      </a:dk1>
      <a:lt1>
        <a:srgbClr val="FFFFFF"/>
      </a:lt1>
      <a:dk2>
        <a:srgbClr val="30241B"/>
      </a:dk2>
      <a:lt2>
        <a:srgbClr val="F0F2F3"/>
      </a:lt2>
      <a:accent1>
        <a:srgbClr val="C37D4D"/>
      </a:accent1>
      <a:accent2>
        <a:srgbClr val="B13B3C"/>
      </a:accent2>
      <a:accent3>
        <a:srgbClr val="C34D7F"/>
      </a:accent3>
      <a:accent4>
        <a:srgbClr val="B13B9F"/>
      </a:accent4>
      <a:accent5>
        <a:srgbClr val="A44DC3"/>
      </a:accent5>
      <a:accent6>
        <a:srgbClr val="643EB3"/>
      </a:accent6>
      <a:hlink>
        <a:srgbClr val="B33FB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otalTime>0</TotalTime>
  <Words>1442</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Avenir Next LT Pro</vt:lpstr>
      <vt:lpstr>Helvetica Neue</vt:lpstr>
      <vt:lpstr>Sabon Next LT</vt:lpstr>
      <vt:lpstr>Wingdings</vt:lpstr>
      <vt:lpstr>LuminousVTI</vt:lpstr>
      <vt:lpstr>Rose Granite      Bust </vt:lpstr>
      <vt:lpstr>What we are researching</vt:lpstr>
      <vt:lpstr>Detailed description of the bust</vt:lpstr>
      <vt:lpstr>Comparative Objects</vt:lpstr>
      <vt:lpstr>Properties of granite</vt:lpstr>
      <vt:lpstr>Individuality and Funerary beliefs</vt:lpstr>
      <vt:lpstr>Inscription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Rose Granite      Bust </dc:title>
  <dc:creator>Amy Ferguson</dc:creator>
  <cp:lastModifiedBy>Amy Ferguson</cp:lastModifiedBy>
  <cp:revision>8</cp:revision>
  <dcterms:created xsi:type="dcterms:W3CDTF">2021-01-27T17:41:20Z</dcterms:created>
  <dcterms:modified xsi:type="dcterms:W3CDTF">2021-01-27T21:14:35Z</dcterms:modified>
</cp:coreProperties>
</file>