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1"/>
  </p:notesMasterIdLst>
  <p:sldIdLst>
    <p:sldId id="270" r:id="rId5"/>
    <p:sldId id="287" r:id="rId6"/>
    <p:sldId id="321" r:id="rId7"/>
    <p:sldId id="267" r:id="rId8"/>
    <p:sldId id="322" r:id="rId9"/>
    <p:sldId id="305" r:id="rId10"/>
    <p:sldId id="265" r:id="rId11"/>
    <p:sldId id="323" r:id="rId12"/>
    <p:sldId id="294" r:id="rId13"/>
    <p:sldId id="292" r:id="rId14"/>
    <p:sldId id="306" r:id="rId15"/>
    <p:sldId id="302" r:id="rId16"/>
    <p:sldId id="266" r:id="rId17"/>
    <p:sldId id="304" r:id="rId18"/>
    <p:sldId id="282" r:id="rId19"/>
    <p:sldId id="290" r:id="rId20"/>
    <p:sldId id="279" r:id="rId21"/>
    <p:sldId id="291" r:id="rId22"/>
    <p:sldId id="299" r:id="rId23"/>
    <p:sldId id="268" r:id="rId24"/>
    <p:sldId id="289" r:id="rId25"/>
    <p:sldId id="288" r:id="rId26"/>
    <p:sldId id="275" r:id="rId27"/>
    <p:sldId id="298" r:id="rId28"/>
    <p:sldId id="273" r:id="rId29"/>
    <p:sldId id="296" r:id="rId30"/>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287"/>
            <p14:sldId id="321"/>
            <p14:sldId id="267"/>
            <p14:sldId id="322"/>
            <p14:sldId id="305"/>
            <p14:sldId id="265"/>
            <p14:sldId id="323"/>
            <p14:sldId id="294"/>
            <p14:sldId id="292"/>
            <p14:sldId id="306"/>
            <p14:sldId id="302"/>
            <p14:sldId id="266"/>
            <p14:sldId id="304"/>
            <p14:sldId id="282"/>
            <p14:sldId id="290"/>
            <p14:sldId id="279"/>
            <p14:sldId id="291"/>
            <p14:sldId id="299"/>
            <p14:sldId id="268"/>
            <p14:sldId id="289"/>
            <p14:sldId id="288"/>
            <p14:sldId id="275"/>
            <p14:sldId id="298"/>
            <p14:sldId id="273"/>
            <p14:sldId id="29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0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82065E-89A9-4518-8928-8442E2D18C59}" v="5" dt="2021-09-16T14:41:55.8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53" d="100"/>
          <a:sy n="53" d="100"/>
        </p:scale>
        <p:origin x="261" y="3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1B82065E-89A9-4518-8928-8442E2D18C59}"/>
    <pc:docChg chg="undo custSel addSld modSld sldOrd modSection">
      <pc:chgData name="James Williams" userId="c957a50b-491f-4d94-b4bc-52aca3e2340d" providerId="ADAL" clId="{1B82065E-89A9-4518-8928-8442E2D18C59}" dt="2021-09-16T15:25:01.808" v="1217" actId="207"/>
      <pc:docMkLst>
        <pc:docMk/>
      </pc:docMkLst>
      <pc:sldChg chg="modSp mod">
        <pc:chgData name="James Williams" userId="c957a50b-491f-4d94-b4bc-52aca3e2340d" providerId="ADAL" clId="{1B82065E-89A9-4518-8928-8442E2D18C59}" dt="2021-09-16T11:41:39.825" v="223" actId="5793"/>
        <pc:sldMkLst>
          <pc:docMk/>
          <pc:sldMk cId="1052318600" sldId="265"/>
        </pc:sldMkLst>
        <pc:spChg chg="mod">
          <ac:chgData name="James Williams" userId="c957a50b-491f-4d94-b4bc-52aca3e2340d" providerId="ADAL" clId="{1B82065E-89A9-4518-8928-8442E2D18C59}" dt="2021-09-16T11:40:26.642" v="123" actId="20577"/>
          <ac:spMkLst>
            <pc:docMk/>
            <pc:sldMk cId="1052318600" sldId="265"/>
            <ac:spMk id="2" creationId="{C6ED4A42-0C61-4411-8C7E-F95885E7976D}"/>
          </ac:spMkLst>
        </pc:spChg>
        <pc:spChg chg="mod">
          <ac:chgData name="James Williams" userId="c957a50b-491f-4d94-b4bc-52aca3e2340d" providerId="ADAL" clId="{1B82065E-89A9-4518-8928-8442E2D18C59}" dt="2021-09-16T11:41:39.825" v="223" actId="5793"/>
          <ac:spMkLst>
            <pc:docMk/>
            <pc:sldMk cId="1052318600" sldId="265"/>
            <ac:spMk id="4" creationId="{0833C173-4216-4B13-AEB2-DD282EBE7E44}"/>
          </ac:spMkLst>
        </pc:spChg>
      </pc:sldChg>
      <pc:sldChg chg="modSp mod ord">
        <pc:chgData name="James Williams" userId="c957a50b-491f-4d94-b4bc-52aca3e2340d" providerId="ADAL" clId="{1B82065E-89A9-4518-8928-8442E2D18C59}" dt="2021-09-16T11:48:38.942" v="711" actId="20577"/>
        <pc:sldMkLst>
          <pc:docMk/>
          <pc:sldMk cId="3717563961" sldId="266"/>
        </pc:sldMkLst>
        <pc:spChg chg="mod">
          <ac:chgData name="James Williams" userId="c957a50b-491f-4d94-b4bc-52aca3e2340d" providerId="ADAL" clId="{1B82065E-89A9-4518-8928-8442E2D18C59}" dt="2021-09-16T11:48:38.942" v="711" actId="20577"/>
          <ac:spMkLst>
            <pc:docMk/>
            <pc:sldMk cId="3717563961" sldId="266"/>
            <ac:spMk id="4" creationId="{00B94466-CF8B-47F1-B625-3DF79AED130F}"/>
          </ac:spMkLst>
        </pc:spChg>
      </pc:sldChg>
      <pc:sldChg chg="addSp delSp modSp mod ord">
        <pc:chgData name="James Williams" userId="c957a50b-491f-4d94-b4bc-52aca3e2340d" providerId="ADAL" clId="{1B82065E-89A9-4518-8928-8442E2D18C59}" dt="2021-09-16T11:53:37.957" v="758" actId="21"/>
        <pc:sldMkLst>
          <pc:docMk/>
          <pc:sldMk cId="1514433784" sldId="292"/>
        </pc:sldMkLst>
        <pc:spChg chg="mod">
          <ac:chgData name="James Williams" userId="c957a50b-491f-4d94-b4bc-52aca3e2340d" providerId="ADAL" clId="{1B82065E-89A9-4518-8928-8442E2D18C59}" dt="2021-09-16T10:41:15.302" v="10" actId="115"/>
          <ac:spMkLst>
            <pc:docMk/>
            <pc:sldMk cId="1514433784" sldId="292"/>
            <ac:spMk id="2" creationId="{00000000-0000-0000-0000-000000000000}"/>
          </ac:spMkLst>
        </pc:spChg>
        <pc:spChg chg="add mod">
          <ac:chgData name="James Williams" userId="c957a50b-491f-4d94-b4bc-52aca3e2340d" providerId="ADAL" clId="{1B82065E-89A9-4518-8928-8442E2D18C59}" dt="2021-09-16T10:40:51.115" v="6" actId="1582"/>
          <ac:spMkLst>
            <pc:docMk/>
            <pc:sldMk cId="1514433784" sldId="292"/>
            <ac:spMk id="4" creationId="{3510AE66-3B16-4DC4-8CCC-6866079A767C}"/>
          </ac:spMkLst>
        </pc:spChg>
        <pc:picChg chg="add del mod">
          <ac:chgData name="James Williams" userId="c957a50b-491f-4d94-b4bc-52aca3e2340d" providerId="ADAL" clId="{1B82065E-89A9-4518-8928-8442E2D18C59}" dt="2021-09-16T11:53:36.123" v="757" actId="478"/>
          <ac:picMkLst>
            <pc:docMk/>
            <pc:sldMk cId="1514433784" sldId="292"/>
            <ac:picMk id="6" creationId="{7294AD44-5D24-4572-AF90-4D173371A289}"/>
          </ac:picMkLst>
        </pc:picChg>
        <pc:picChg chg="add del mod">
          <ac:chgData name="James Williams" userId="c957a50b-491f-4d94-b4bc-52aca3e2340d" providerId="ADAL" clId="{1B82065E-89A9-4518-8928-8442E2D18C59}" dt="2021-09-16T11:53:37.957" v="758" actId="21"/>
          <ac:picMkLst>
            <pc:docMk/>
            <pc:sldMk cId="1514433784" sldId="292"/>
            <ac:picMk id="9" creationId="{6D8CA00A-8636-4AD1-871D-4D1EEE12FF2A}"/>
          </ac:picMkLst>
        </pc:picChg>
      </pc:sldChg>
      <pc:sldChg chg="modSp mod ord">
        <pc:chgData name="James Williams" userId="c957a50b-491f-4d94-b4bc-52aca3e2340d" providerId="ADAL" clId="{1B82065E-89A9-4518-8928-8442E2D18C59}" dt="2021-09-16T11:51:03.564" v="750" actId="14100"/>
        <pc:sldMkLst>
          <pc:docMk/>
          <pc:sldMk cId="2026409743" sldId="294"/>
        </pc:sldMkLst>
        <pc:spChg chg="mod">
          <ac:chgData name="James Williams" userId="c957a50b-491f-4d94-b4bc-52aca3e2340d" providerId="ADAL" clId="{1B82065E-89A9-4518-8928-8442E2D18C59}" dt="2021-09-16T11:51:03.564" v="750" actId="14100"/>
          <ac:spMkLst>
            <pc:docMk/>
            <pc:sldMk cId="2026409743" sldId="294"/>
            <ac:spMk id="2" creationId="{00000000-0000-0000-0000-000000000000}"/>
          </ac:spMkLst>
        </pc:spChg>
        <pc:spChg chg="mod">
          <ac:chgData name="James Williams" userId="c957a50b-491f-4d94-b4bc-52aca3e2340d" providerId="ADAL" clId="{1B82065E-89A9-4518-8928-8442E2D18C59}" dt="2021-09-16T11:50:24.456" v="746" actId="20577"/>
          <ac:spMkLst>
            <pc:docMk/>
            <pc:sldMk cId="2026409743" sldId="294"/>
            <ac:spMk id="3" creationId="{83E4C9C7-42E2-4684-819D-185BA2147A68}"/>
          </ac:spMkLst>
        </pc:spChg>
      </pc:sldChg>
      <pc:sldChg chg="ord">
        <pc:chgData name="James Williams" userId="c957a50b-491f-4d94-b4bc-52aca3e2340d" providerId="ADAL" clId="{1B82065E-89A9-4518-8928-8442E2D18C59}" dt="2021-09-16T11:40:07.172" v="112"/>
        <pc:sldMkLst>
          <pc:docMk/>
          <pc:sldMk cId="3461500787" sldId="302"/>
        </pc:sldMkLst>
      </pc:sldChg>
      <pc:sldChg chg="modSp mod">
        <pc:chgData name="James Williams" userId="c957a50b-491f-4d94-b4bc-52aca3e2340d" providerId="ADAL" clId="{1B82065E-89A9-4518-8928-8442E2D18C59}" dt="2021-09-16T11:49:30.127" v="733" actId="14100"/>
        <pc:sldMkLst>
          <pc:docMk/>
          <pc:sldMk cId="799047475" sldId="304"/>
        </pc:sldMkLst>
        <pc:spChg chg="mod ord">
          <ac:chgData name="James Williams" userId="c957a50b-491f-4d94-b4bc-52aca3e2340d" providerId="ADAL" clId="{1B82065E-89A9-4518-8928-8442E2D18C59}" dt="2021-09-16T11:49:30.127" v="733" actId="14100"/>
          <ac:spMkLst>
            <pc:docMk/>
            <pc:sldMk cId="799047475" sldId="304"/>
            <ac:spMk id="2" creationId="{00000000-0000-0000-0000-000000000000}"/>
          </ac:spMkLst>
        </pc:spChg>
      </pc:sldChg>
      <pc:sldChg chg="addSp delSp modSp mod ord">
        <pc:chgData name="James Williams" userId="c957a50b-491f-4d94-b4bc-52aca3e2340d" providerId="ADAL" clId="{1B82065E-89A9-4518-8928-8442E2D18C59}" dt="2021-09-16T15:25:01.808" v="1217" actId="207"/>
        <pc:sldMkLst>
          <pc:docMk/>
          <pc:sldMk cId="119483830" sldId="305"/>
        </pc:sldMkLst>
        <pc:spChg chg="mod">
          <ac:chgData name="James Williams" userId="c957a50b-491f-4d94-b4bc-52aca3e2340d" providerId="ADAL" clId="{1B82065E-89A9-4518-8928-8442E2D18C59}" dt="2021-09-16T14:39:53.586" v="1128" actId="1076"/>
          <ac:spMkLst>
            <pc:docMk/>
            <pc:sldMk cId="119483830" sldId="305"/>
            <ac:spMk id="2" creationId="{66FCD7BC-F577-457E-BDBD-C25604B5C1D4}"/>
          </ac:spMkLst>
        </pc:spChg>
        <pc:spChg chg="mod">
          <ac:chgData name="James Williams" userId="c957a50b-491f-4d94-b4bc-52aca3e2340d" providerId="ADAL" clId="{1B82065E-89A9-4518-8928-8442E2D18C59}" dt="2021-09-16T15:25:01.808" v="1217" actId="207"/>
          <ac:spMkLst>
            <pc:docMk/>
            <pc:sldMk cId="119483830" sldId="305"/>
            <ac:spMk id="3" creationId="{8E8655F1-DDF3-444E-B2EE-513B9B64ECDC}"/>
          </ac:spMkLst>
        </pc:spChg>
        <pc:spChg chg="mod">
          <ac:chgData name="James Williams" userId="c957a50b-491f-4d94-b4bc-52aca3e2340d" providerId="ADAL" clId="{1B82065E-89A9-4518-8928-8442E2D18C59}" dt="2021-09-16T14:37:30.361" v="1102" actId="26606"/>
          <ac:spMkLst>
            <pc:docMk/>
            <pc:sldMk cId="119483830" sldId="305"/>
            <ac:spMk id="8" creationId="{0C2042D5-7E3A-449D-A7C1-331DB320C9B7}"/>
          </ac:spMkLst>
        </pc:spChg>
        <pc:spChg chg="del">
          <ac:chgData name="James Williams" userId="c957a50b-491f-4d94-b4bc-52aca3e2340d" providerId="ADAL" clId="{1B82065E-89A9-4518-8928-8442E2D18C59}" dt="2021-09-16T14:37:30.361" v="1102" actId="26606"/>
          <ac:spMkLst>
            <pc:docMk/>
            <pc:sldMk cId="119483830" sldId="305"/>
            <ac:spMk id="14" creationId="{86B8807B-7828-4E42-86D6-939A5397D890}"/>
          </ac:spMkLst>
        </pc:spChg>
        <pc:spChg chg="del">
          <ac:chgData name="James Williams" userId="c957a50b-491f-4d94-b4bc-52aca3e2340d" providerId="ADAL" clId="{1B82065E-89A9-4518-8928-8442E2D18C59}" dt="2021-09-16T14:37:30.361" v="1102" actId="26606"/>
          <ac:spMkLst>
            <pc:docMk/>
            <pc:sldMk cId="119483830" sldId="305"/>
            <ac:spMk id="16" creationId="{648F5915-2CE1-4F74-88C5-D4366893D2DF}"/>
          </ac:spMkLst>
        </pc:spChg>
        <pc:spChg chg="add">
          <ac:chgData name="James Williams" userId="c957a50b-491f-4d94-b4bc-52aca3e2340d" providerId="ADAL" clId="{1B82065E-89A9-4518-8928-8442E2D18C59}" dt="2021-09-16T14:37:30.361" v="1102" actId="26606"/>
          <ac:spMkLst>
            <pc:docMk/>
            <pc:sldMk cId="119483830" sldId="305"/>
            <ac:spMk id="21" creationId="{8C4161AE-11A2-4436-A7FB-4433458658C9}"/>
          </ac:spMkLst>
        </pc:spChg>
        <pc:spChg chg="add">
          <ac:chgData name="James Williams" userId="c957a50b-491f-4d94-b4bc-52aca3e2340d" providerId="ADAL" clId="{1B82065E-89A9-4518-8928-8442E2D18C59}" dt="2021-09-16T14:37:30.361" v="1102" actId="26606"/>
          <ac:spMkLst>
            <pc:docMk/>
            <pc:sldMk cId="119483830" sldId="305"/>
            <ac:spMk id="23" creationId="{178229D1-C16F-4EBF-AA2C-B7ECDCC85164}"/>
          </ac:spMkLst>
        </pc:spChg>
        <pc:picChg chg="mod">
          <ac:chgData name="James Williams" userId="c957a50b-491f-4d94-b4bc-52aca3e2340d" providerId="ADAL" clId="{1B82065E-89A9-4518-8928-8442E2D18C59}" dt="2021-09-16T15:22:46.750" v="1197" actId="14100"/>
          <ac:picMkLst>
            <pc:docMk/>
            <pc:sldMk cId="119483830" sldId="305"/>
            <ac:picMk id="5" creationId="{81D78B31-884D-4618-8475-DAC0F9A1542E}"/>
          </ac:picMkLst>
        </pc:picChg>
        <pc:picChg chg="mod ord">
          <ac:chgData name="James Williams" userId="c957a50b-491f-4d94-b4bc-52aca3e2340d" providerId="ADAL" clId="{1B82065E-89A9-4518-8928-8442E2D18C59}" dt="2021-09-16T15:22:42.806" v="1195" actId="14100"/>
          <ac:picMkLst>
            <pc:docMk/>
            <pc:sldMk cId="119483830" sldId="305"/>
            <ac:picMk id="6" creationId="{1FB8130E-51DA-4CBD-84EA-AFD4843542B7}"/>
          </ac:picMkLst>
        </pc:picChg>
        <pc:picChg chg="mod">
          <ac:chgData name="James Williams" userId="c957a50b-491f-4d94-b4bc-52aca3e2340d" providerId="ADAL" clId="{1B82065E-89A9-4518-8928-8442E2D18C59}" dt="2021-09-16T15:22:44.773" v="1196" actId="14100"/>
          <ac:picMkLst>
            <pc:docMk/>
            <pc:sldMk cId="119483830" sldId="305"/>
            <ac:picMk id="7" creationId="{0F44E704-DFAB-4934-B40A-E03AB2D6F172}"/>
          </ac:picMkLst>
        </pc:picChg>
        <pc:picChg chg="mod ord">
          <ac:chgData name="James Williams" userId="c957a50b-491f-4d94-b4bc-52aca3e2340d" providerId="ADAL" clId="{1B82065E-89A9-4518-8928-8442E2D18C59}" dt="2021-09-16T15:22:40.863" v="1194" actId="14100"/>
          <ac:picMkLst>
            <pc:docMk/>
            <pc:sldMk cId="119483830" sldId="305"/>
            <ac:picMk id="9" creationId="{995ED527-70EF-45C9-9541-D49A4D68E98D}"/>
          </ac:picMkLst>
        </pc:picChg>
      </pc:sldChg>
      <pc:sldChg chg="addSp modSp new mod">
        <pc:chgData name="James Williams" userId="c957a50b-491f-4d94-b4bc-52aca3e2340d" providerId="ADAL" clId="{1B82065E-89A9-4518-8928-8442E2D18C59}" dt="2021-09-16T11:55:30.817" v="801" actId="20577"/>
        <pc:sldMkLst>
          <pc:docMk/>
          <pc:sldMk cId="3789987422" sldId="306"/>
        </pc:sldMkLst>
        <pc:spChg chg="mod">
          <ac:chgData name="James Williams" userId="c957a50b-491f-4d94-b4bc-52aca3e2340d" providerId="ADAL" clId="{1B82065E-89A9-4518-8928-8442E2D18C59}" dt="2021-09-16T11:42:44.688" v="256" actId="115"/>
          <ac:spMkLst>
            <pc:docMk/>
            <pc:sldMk cId="3789987422" sldId="306"/>
            <ac:spMk id="2" creationId="{5D68C2D4-6D15-4FBD-ACFA-28692C9B5AF4}"/>
          </ac:spMkLst>
        </pc:spChg>
        <pc:spChg chg="mod">
          <ac:chgData name="James Williams" userId="c957a50b-491f-4d94-b4bc-52aca3e2340d" providerId="ADAL" clId="{1B82065E-89A9-4518-8928-8442E2D18C59}" dt="2021-09-16T11:55:30.817" v="801" actId="20577"/>
          <ac:spMkLst>
            <pc:docMk/>
            <pc:sldMk cId="3789987422" sldId="306"/>
            <ac:spMk id="3" creationId="{98CA29B9-AD12-4654-8BDE-B39FB62AF582}"/>
          </ac:spMkLst>
        </pc:spChg>
        <pc:picChg chg="add mod">
          <ac:chgData name="James Williams" userId="c957a50b-491f-4d94-b4bc-52aca3e2340d" providerId="ADAL" clId="{1B82065E-89A9-4518-8928-8442E2D18C59}" dt="2021-09-16T11:54:29.099" v="767" actId="1076"/>
          <ac:picMkLst>
            <pc:docMk/>
            <pc:sldMk cId="3789987422" sldId="306"/>
            <ac:picMk id="4" creationId="{BA700684-7D55-4E90-B366-2F9F27484626}"/>
          </ac:picMkLst>
        </pc:picChg>
        <pc:picChg chg="add mod">
          <ac:chgData name="James Williams" userId="c957a50b-491f-4d94-b4bc-52aca3e2340d" providerId="ADAL" clId="{1B82065E-89A9-4518-8928-8442E2D18C59}" dt="2021-09-16T11:54:41.078" v="769" actId="14100"/>
          <ac:picMkLst>
            <pc:docMk/>
            <pc:sldMk cId="3789987422" sldId="306"/>
            <ac:picMk id="6" creationId="{92D1A206-AFBD-4F79-961C-8D54ED9FD07E}"/>
          </ac:picMkLst>
        </pc:pic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image" Target="../media/image22.png"/></Relationships>
</file>

<file path=ppt/diagrams/_rels/data3.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rawing2.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image" Target="../media/image2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3046B01-02DB-47CB-8F1B-56E4B7717B23}"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0FE4DE28-2B6A-4DBB-8309-2824DA4FEA6F}">
      <dgm:prSet/>
      <dgm:spPr/>
      <dgm:t>
        <a:bodyPr/>
        <a:lstStyle/>
        <a:p>
          <a:pPr>
            <a:defRPr cap="all"/>
          </a:pPr>
          <a:r>
            <a:rPr lang="en-GB" b="1" dirty="0"/>
            <a:t>Task 1: </a:t>
          </a:r>
          <a:r>
            <a:rPr lang="en-GB" b="1" u="sng" dirty="0"/>
            <a:t>Unit 1 on Moodle </a:t>
          </a:r>
          <a:r>
            <a:rPr lang="en-GB" b="1" dirty="0"/>
            <a:t>and a Written summary task</a:t>
          </a:r>
          <a:r>
            <a:rPr lang="en-GB" dirty="0"/>
            <a:t>.</a:t>
          </a:r>
          <a:endParaRPr lang="en-US" dirty="0"/>
        </a:p>
      </dgm:t>
    </dgm:pt>
    <dgm:pt modelId="{45DA9D75-0267-4099-B6AA-2F1D522C9076}" type="parTrans" cxnId="{2067A3CD-3C57-404A-ACCF-1BC704B27DCB}">
      <dgm:prSet/>
      <dgm:spPr/>
      <dgm:t>
        <a:bodyPr/>
        <a:lstStyle/>
        <a:p>
          <a:endParaRPr lang="en-US" sz="3200"/>
        </a:p>
      </dgm:t>
    </dgm:pt>
    <dgm:pt modelId="{C9DC3C77-D0DF-42E1-B534-9CFBB82724A9}" type="sibTrans" cxnId="{2067A3CD-3C57-404A-ACCF-1BC704B27DCB}">
      <dgm:prSet/>
      <dgm:spPr/>
      <dgm:t>
        <a:bodyPr/>
        <a:lstStyle/>
        <a:p>
          <a:endParaRPr lang="en-US"/>
        </a:p>
      </dgm:t>
    </dgm:pt>
    <dgm:pt modelId="{DB56D54D-BF63-4454-AE6E-3F38F2B0CFB0}">
      <dgm:prSet/>
      <dgm:spPr/>
      <dgm:t>
        <a:bodyPr/>
        <a:lstStyle/>
        <a:p>
          <a:pPr>
            <a:defRPr cap="all"/>
          </a:pPr>
          <a:r>
            <a:rPr lang="en-GB" b="1" dirty="0"/>
            <a:t>Task 2: E-Portfolio creation and a short Video Presentation.</a:t>
          </a:r>
          <a:endParaRPr lang="en-US" b="1" dirty="0"/>
        </a:p>
      </dgm:t>
    </dgm:pt>
    <dgm:pt modelId="{E01B9AFE-872C-47BA-B0A3-E155E22611FD}" type="parTrans" cxnId="{2F596CF7-3DED-4C0C-AC44-5C246E600EA0}">
      <dgm:prSet/>
      <dgm:spPr/>
      <dgm:t>
        <a:bodyPr/>
        <a:lstStyle/>
        <a:p>
          <a:endParaRPr lang="en-US" sz="3200"/>
        </a:p>
      </dgm:t>
    </dgm:pt>
    <dgm:pt modelId="{EC8799FB-F0C0-46F6-9A4C-B79611FE2789}" type="sibTrans" cxnId="{2F596CF7-3DED-4C0C-AC44-5C246E600EA0}">
      <dgm:prSet/>
      <dgm:spPr/>
      <dgm:t>
        <a:bodyPr/>
        <a:lstStyle/>
        <a:p>
          <a:endParaRPr lang="en-US"/>
        </a:p>
      </dgm:t>
    </dgm:pt>
    <dgm:pt modelId="{6CE3E910-516D-457F-8D67-F85D5BEE90E8}">
      <dgm:prSet/>
      <dgm:spPr/>
      <dgm:t>
        <a:bodyPr/>
        <a:lstStyle/>
        <a:p>
          <a:pPr>
            <a:defRPr cap="all"/>
          </a:pPr>
          <a:r>
            <a:rPr lang="en-GB" b="1" dirty="0"/>
            <a:t>Task 3: review of an Automatic Referencing tool.</a:t>
          </a:r>
          <a:endParaRPr lang="en-US" dirty="0"/>
        </a:p>
      </dgm:t>
    </dgm:pt>
    <dgm:pt modelId="{F07104A7-E067-47D7-93D4-1358C8CFE2CC}" type="parTrans" cxnId="{4E613F77-2804-4C14-AC1F-B2F68D13B970}">
      <dgm:prSet/>
      <dgm:spPr/>
      <dgm:t>
        <a:bodyPr/>
        <a:lstStyle/>
        <a:p>
          <a:endParaRPr lang="en-US" sz="3200"/>
        </a:p>
      </dgm:t>
    </dgm:pt>
    <dgm:pt modelId="{FAAFDF04-C4E9-40E0-9991-8BC70E8A3615}" type="sibTrans" cxnId="{4E613F77-2804-4C14-AC1F-B2F68D13B970}">
      <dgm:prSet/>
      <dgm:spPr/>
      <dgm:t>
        <a:bodyPr/>
        <a:lstStyle/>
        <a:p>
          <a:endParaRPr lang="en-US"/>
        </a:p>
      </dgm:t>
    </dgm:pt>
    <dgm:pt modelId="{A673CB00-95C3-4394-AC1F-AA962F8F3175}">
      <dgm:prSet/>
      <dgm:spPr/>
      <dgm:t>
        <a:bodyPr/>
        <a:lstStyle/>
        <a:p>
          <a:pPr>
            <a:defRPr cap="all"/>
          </a:pPr>
          <a:r>
            <a:rPr lang="en-GB" b="1" dirty="0"/>
            <a:t>Task 4: </a:t>
          </a:r>
          <a:r>
            <a:rPr lang="en-GB" b="1" u="sng" dirty="0"/>
            <a:t>Unit 2 on Moodle </a:t>
          </a:r>
          <a:r>
            <a:rPr lang="en-GB" b="1" dirty="0"/>
            <a:t>and an Academic poster.</a:t>
          </a:r>
          <a:endParaRPr lang="en-US" dirty="0"/>
        </a:p>
      </dgm:t>
    </dgm:pt>
    <dgm:pt modelId="{ABD8B91B-90C8-4EA6-9199-5A283600C7F5}" type="parTrans" cxnId="{98D35455-023A-4B08-B1A1-B6E9FA01B98F}">
      <dgm:prSet/>
      <dgm:spPr/>
      <dgm:t>
        <a:bodyPr/>
        <a:lstStyle/>
        <a:p>
          <a:endParaRPr lang="en-US" sz="3200"/>
        </a:p>
      </dgm:t>
    </dgm:pt>
    <dgm:pt modelId="{8DBAE8F7-A9AD-4087-9F61-8F9FDADC2157}" type="sibTrans" cxnId="{98D35455-023A-4B08-B1A1-B6E9FA01B98F}">
      <dgm:prSet/>
      <dgm:spPr/>
      <dgm:t>
        <a:bodyPr/>
        <a:lstStyle/>
        <a:p>
          <a:endParaRPr lang="en-US"/>
        </a:p>
      </dgm:t>
    </dgm:pt>
    <dgm:pt modelId="{493B080D-5A0F-4FCB-81D8-DC4914D92460}" type="pres">
      <dgm:prSet presAssocID="{E3046B01-02DB-47CB-8F1B-56E4B7717B23}" presName="outerComposite" presStyleCnt="0">
        <dgm:presLayoutVars>
          <dgm:chMax val="5"/>
          <dgm:dir/>
          <dgm:resizeHandles val="exact"/>
        </dgm:presLayoutVars>
      </dgm:prSet>
      <dgm:spPr/>
    </dgm:pt>
    <dgm:pt modelId="{8A59E825-A1EB-4333-9FA4-5A5174DA2F5E}" type="pres">
      <dgm:prSet presAssocID="{E3046B01-02DB-47CB-8F1B-56E4B7717B23}" presName="dummyMaxCanvas" presStyleCnt="0">
        <dgm:presLayoutVars/>
      </dgm:prSet>
      <dgm:spPr/>
    </dgm:pt>
    <dgm:pt modelId="{40890EB6-C971-4AF8-B43E-302BE639C953}" type="pres">
      <dgm:prSet presAssocID="{E3046B01-02DB-47CB-8F1B-56E4B7717B23}" presName="FourNodes_1" presStyleLbl="node1" presStyleIdx="0" presStyleCnt="4" custLinFactNeighborX="-27912" custLinFactNeighborY="-13090">
        <dgm:presLayoutVars>
          <dgm:bulletEnabled val="1"/>
        </dgm:presLayoutVars>
      </dgm:prSet>
      <dgm:spPr/>
    </dgm:pt>
    <dgm:pt modelId="{F5FA2563-D7F5-4B4A-8E13-037B9E52F6C1}" type="pres">
      <dgm:prSet presAssocID="{E3046B01-02DB-47CB-8F1B-56E4B7717B23}" presName="FourNodes_2" presStyleLbl="node1" presStyleIdx="1" presStyleCnt="4">
        <dgm:presLayoutVars>
          <dgm:bulletEnabled val="1"/>
        </dgm:presLayoutVars>
      </dgm:prSet>
      <dgm:spPr/>
    </dgm:pt>
    <dgm:pt modelId="{B71333A4-1EAF-4C0C-BDC0-B4B7A8A533F4}" type="pres">
      <dgm:prSet presAssocID="{E3046B01-02DB-47CB-8F1B-56E4B7717B23}" presName="FourNodes_3" presStyleLbl="node1" presStyleIdx="2" presStyleCnt="4">
        <dgm:presLayoutVars>
          <dgm:bulletEnabled val="1"/>
        </dgm:presLayoutVars>
      </dgm:prSet>
      <dgm:spPr/>
    </dgm:pt>
    <dgm:pt modelId="{33595811-D283-4F25-83CC-ABDEEC8705B8}" type="pres">
      <dgm:prSet presAssocID="{E3046B01-02DB-47CB-8F1B-56E4B7717B23}" presName="FourNodes_4" presStyleLbl="node1" presStyleIdx="3" presStyleCnt="4">
        <dgm:presLayoutVars>
          <dgm:bulletEnabled val="1"/>
        </dgm:presLayoutVars>
      </dgm:prSet>
      <dgm:spPr/>
    </dgm:pt>
    <dgm:pt modelId="{A6519CBF-A0B9-4FFC-8D22-82CB7E1F3236}" type="pres">
      <dgm:prSet presAssocID="{E3046B01-02DB-47CB-8F1B-56E4B7717B23}" presName="FourConn_1-2" presStyleLbl="fgAccFollowNode1" presStyleIdx="0" presStyleCnt="3">
        <dgm:presLayoutVars>
          <dgm:bulletEnabled val="1"/>
        </dgm:presLayoutVars>
      </dgm:prSet>
      <dgm:spPr/>
    </dgm:pt>
    <dgm:pt modelId="{5F7A84D7-EE63-4130-950D-7E0CD1AF328D}" type="pres">
      <dgm:prSet presAssocID="{E3046B01-02DB-47CB-8F1B-56E4B7717B23}" presName="FourConn_2-3" presStyleLbl="fgAccFollowNode1" presStyleIdx="1" presStyleCnt="3">
        <dgm:presLayoutVars>
          <dgm:bulletEnabled val="1"/>
        </dgm:presLayoutVars>
      </dgm:prSet>
      <dgm:spPr/>
    </dgm:pt>
    <dgm:pt modelId="{C7B8A07E-B374-4842-AF47-28B20DFB45C6}" type="pres">
      <dgm:prSet presAssocID="{E3046B01-02DB-47CB-8F1B-56E4B7717B23}" presName="FourConn_3-4" presStyleLbl="fgAccFollowNode1" presStyleIdx="2" presStyleCnt="3">
        <dgm:presLayoutVars>
          <dgm:bulletEnabled val="1"/>
        </dgm:presLayoutVars>
      </dgm:prSet>
      <dgm:spPr/>
    </dgm:pt>
    <dgm:pt modelId="{FA343416-A1D7-42B4-9431-C4A9EF5E4533}" type="pres">
      <dgm:prSet presAssocID="{E3046B01-02DB-47CB-8F1B-56E4B7717B23}" presName="FourNodes_1_text" presStyleLbl="node1" presStyleIdx="3" presStyleCnt="4">
        <dgm:presLayoutVars>
          <dgm:bulletEnabled val="1"/>
        </dgm:presLayoutVars>
      </dgm:prSet>
      <dgm:spPr/>
    </dgm:pt>
    <dgm:pt modelId="{785BDFCC-000C-44BF-9AE8-0FB7D649F86D}" type="pres">
      <dgm:prSet presAssocID="{E3046B01-02DB-47CB-8F1B-56E4B7717B23}" presName="FourNodes_2_text" presStyleLbl="node1" presStyleIdx="3" presStyleCnt="4">
        <dgm:presLayoutVars>
          <dgm:bulletEnabled val="1"/>
        </dgm:presLayoutVars>
      </dgm:prSet>
      <dgm:spPr/>
    </dgm:pt>
    <dgm:pt modelId="{320231E9-CE7D-465A-BCE7-14DF6E534F57}" type="pres">
      <dgm:prSet presAssocID="{E3046B01-02DB-47CB-8F1B-56E4B7717B23}" presName="FourNodes_3_text" presStyleLbl="node1" presStyleIdx="3" presStyleCnt="4">
        <dgm:presLayoutVars>
          <dgm:bulletEnabled val="1"/>
        </dgm:presLayoutVars>
      </dgm:prSet>
      <dgm:spPr/>
    </dgm:pt>
    <dgm:pt modelId="{0770A974-D1B1-4A9C-A479-DA07ED4F61F4}" type="pres">
      <dgm:prSet presAssocID="{E3046B01-02DB-47CB-8F1B-56E4B7717B23}" presName="FourNodes_4_text" presStyleLbl="node1" presStyleIdx="3" presStyleCnt="4">
        <dgm:presLayoutVars>
          <dgm:bulletEnabled val="1"/>
        </dgm:presLayoutVars>
      </dgm:prSet>
      <dgm:spPr/>
    </dgm:pt>
  </dgm:ptLst>
  <dgm:cxnLst>
    <dgm:cxn modelId="{FA04E006-5A98-4A8A-9757-256F1D68FC0D}" type="presOf" srcId="{A673CB00-95C3-4394-AC1F-AA962F8F3175}" destId="{33595811-D283-4F25-83CC-ABDEEC8705B8}" srcOrd="0" destOrd="0" presId="urn:microsoft.com/office/officeart/2005/8/layout/vProcess5"/>
    <dgm:cxn modelId="{C4B98711-2625-4A14-86A6-83F685B4ABBB}" type="presOf" srcId="{0FE4DE28-2B6A-4DBB-8309-2824DA4FEA6F}" destId="{40890EB6-C971-4AF8-B43E-302BE639C953}" srcOrd="0" destOrd="0" presId="urn:microsoft.com/office/officeart/2005/8/layout/vProcess5"/>
    <dgm:cxn modelId="{286A462E-81DD-452B-A01C-A617B512A005}" type="presOf" srcId="{A673CB00-95C3-4394-AC1F-AA962F8F3175}" destId="{0770A974-D1B1-4A9C-A479-DA07ED4F61F4}" srcOrd="1" destOrd="0" presId="urn:microsoft.com/office/officeart/2005/8/layout/vProcess5"/>
    <dgm:cxn modelId="{5A07F637-AF52-4542-8B21-9F0B35CA6F81}" type="presOf" srcId="{C9DC3C77-D0DF-42E1-B534-9CFBB82724A9}" destId="{A6519CBF-A0B9-4FFC-8D22-82CB7E1F3236}" srcOrd="0" destOrd="0" presId="urn:microsoft.com/office/officeart/2005/8/layout/vProcess5"/>
    <dgm:cxn modelId="{48C33F61-E407-4AE8-A871-830AB5972CC8}" type="presOf" srcId="{0FE4DE28-2B6A-4DBB-8309-2824DA4FEA6F}" destId="{FA343416-A1D7-42B4-9431-C4A9EF5E4533}" srcOrd="1" destOrd="0" presId="urn:microsoft.com/office/officeart/2005/8/layout/vProcess5"/>
    <dgm:cxn modelId="{C160EA64-CCD9-429C-B0F8-8FA93CE29F5F}" type="presOf" srcId="{6CE3E910-516D-457F-8D67-F85D5BEE90E8}" destId="{320231E9-CE7D-465A-BCE7-14DF6E534F57}" srcOrd="1" destOrd="0" presId="urn:microsoft.com/office/officeart/2005/8/layout/vProcess5"/>
    <dgm:cxn modelId="{078CAF4B-3087-44A8-9E3C-9C28B3F5C116}" type="presOf" srcId="{DB56D54D-BF63-4454-AE6E-3F38F2B0CFB0}" destId="{785BDFCC-000C-44BF-9AE8-0FB7D649F86D}" srcOrd="1" destOrd="0" presId="urn:microsoft.com/office/officeart/2005/8/layout/vProcess5"/>
    <dgm:cxn modelId="{BD0B0272-5FD8-4D6E-A47F-B0D024B2CD9A}" type="presOf" srcId="{FAAFDF04-C4E9-40E0-9991-8BC70E8A3615}" destId="{C7B8A07E-B374-4842-AF47-28B20DFB45C6}" srcOrd="0" destOrd="0" presId="urn:microsoft.com/office/officeart/2005/8/layout/vProcess5"/>
    <dgm:cxn modelId="{98D35455-023A-4B08-B1A1-B6E9FA01B98F}" srcId="{E3046B01-02DB-47CB-8F1B-56E4B7717B23}" destId="{A673CB00-95C3-4394-AC1F-AA962F8F3175}" srcOrd="3" destOrd="0" parTransId="{ABD8B91B-90C8-4EA6-9199-5A283600C7F5}" sibTransId="{8DBAE8F7-A9AD-4087-9F61-8F9FDADC2157}"/>
    <dgm:cxn modelId="{4E613F77-2804-4C14-AC1F-B2F68D13B970}" srcId="{E3046B01-02DB-47CB-8F1B-56E4B7717B23}" destId="{6CE3E910-516D-457F-8D67-F85D5BEE90E8}" srcOrd="2" destOrd="0" parTransId="{F07104A7-E067-47D7-93D4-1358C8CFE2CC}" sibTransId="{FAAFDF04-C4E9-40E0-9991-8BC70E8A3615}"/>
    <dgm:cxn modelId="{2837D0AC-8949-406C-8875-84CED0261A4C}" type="presOf" srcId="{EC8799FB-F0C0-46F6-9A4C-B79611FE2789}" destId="{5F7A84D7-EE63-4130-950D-7E0CD1AF328D}" srcOrd="0" destOrd="0" presId="urn:microsoft.com/office/officeart/2005/8/layout/vProcess5"/>
    <dgm:cxn modelId="{3EED1CAE-3354-43C2-B97F-9AFD4952CE59}" type="presOf" srcId="{DB56D54D-BF63-4454-AE6E-3F38F2B0CFB0}" destId="{F5FA2563-D7F5-4B4A-8E13-037B9E52F6C1}" srcOrd="0" destOrd="0" presId="urn:microsoft.com/office/officeart/2005/8/layout/vProcess5"/>
    <dgm:cxn modelId="{2067A3CD-3C57-404A-ACCF-1BC704B27DCB}" srcId="{E3046B01-02DB-47CB-8F1B-56E4B7717B23}" destId="{0FE4DE28-2B6A-4DBB-8309-2824DA4FEA6F}" srcOrd="0" destOrd="0" parTransId="{45DA9D75-0267-4099-B6AA-2F1D522C9076}" sibTransId="{C9DC3C77-D0DF-42E1-B534-9CFBB82724A9}"/>
    <dgm:cxn modelId="{539780E1-327D-435E-8999-7DC1D390EBD4}" type="presOf" srcId="{6CE3E910-516D-457F-8D67-F85D5BEE90E8}" destId="{B71333A4-1EAF-4C0C-BDC0-B4B7A8A533F4}" srcOrd="0" destOrd="0" presId="urn:microsoft.com/office/officeart/2005/8/layout/vProcess5"/>
    <dgm:cxn modelId="{10F27DE6-1A49-466A-ABD2-E8A3C6FD6D6D}" type="presOf" srcId="{E3046B01-02DB-47CB-8F1B-56E4B7717B23}" destId="{493B080D-5A0F-4FCB-81D8-DC4914D92460}" srcOrd="0" destOrd="0" presId="urn:microsoft.com/office/officeart/2005/8/layout/vProcess5"/>
    <dgm:cxn modelId="{2F596CF7-3DED-4C0C-AC44-5C246E600EA0}" srcId="{E3046B01-02DB-47CB-8F1B-56E4B7717B23}" destId="{DB56D54D-BF63-4454-AE6E-3F38F2B0CFB0}" srcOrd="1" destOrd="0" parTransId="{E01B9AFE-872C-47BA-B0A3-E155E22611FD}" sibTransId="{EC8799FB-F0C0-46F6-9A4C-B79611FE2789}"/>
    <dgm:cxn modelId="{10A21727-929D-4D15-B8F5-9606806CC4A2}" type="presParOf" srcId="{493B080D-5A0F-4FCB-81D8-DC4914D92460}" destId="{8A59E825-A1EB-4333-9FA4-5A5174DA2F5E}" srcOrd="0" destOrd="0" presId="urn:microsoft.com/office/officeart/2005/8/layout/vProcess5"/>
    <dgm:cxn modelId="{C1E3AB39-1924-491C-9A59-FE3BE962BB2A}" type="presParOf" srcId="{493B080D-5A0F-4FCB-81D8-DC4914D92460}" destId="{40890EB6-C971-4AF8-B43E-302BE639C953}" srcOrd="1" destOrd="0" presId="urn:microsoft.com/office/officeart/2005/8/layout/vProcess5"/>
    <dgm:cxn modelId="{AF792BEA-40AD-46AE-9401-BA21679D9D22}" type="presParOf" srcId="{493B080D-5A0F-4FCB-81D8-DC4914D92460}" destId="{F5FA2563-D7F5-4B4A-8E13-037B9E52F6C1}" srcOrd="2" destOrd="0" presId="urn:microsoft.com/office/officeart/2005/8/layout/vProcess5"/>
    <dgm:cxn modelId="{0BFC9DAA-6F21-482F-A9BF-348559869FEE}" type="presParOf" srcId="{493B080D-5A0F-4FCB-81D8-DC4914D92460}" destId="{B71333A4-1EAF-4C0C-BDC0-B4B7A8A533F4}" srcOrd="3" destOrd="0" presId="urn:microsoft.com/office/officeart/2005/8/layout/vProcess5"/>
    <dgm:cxn modelId="{B16DAF51-608E-4818-B819-633D7741A8F6}" type="presParOf" srcId="{493B080D-5A0F-4FCB-81D8-DC4914D92460}" destId="{33595811-D283-4F25-83CC-ABDEEC8705B8}" srcOrd="4" destOrd="0" presId="urn:microsoft.com/office/officeart/2005/8/layout/vProcess5"/>
    <dgm:cxn modelId="{8C5F4222-A2F3-4DD6-9F14-D2A6E259CCCE}" type="presParOf" srcId="{493B080D-5A0F-4FCB-81D8-DC4914D92460}" destId="{A6519CBF-A0B9-4FFC-8D22-82CB7E1F3236}" srcOrd="5" destOrd="0" presId="urn:microsoft.com/office/officeart/2005/8/layout/vProcess5"/>
    <dgm:cxn modelId="{05FC907B-FE64-4DE6-B51A-598AEF328EB5}" type="presParOf" srcId="{493B080D-5A0F-4FCB-81D8-DC4914D92460}" destId="{5F7A84D7-EE63-4130-950D-7E0CD1AF328D}" srcOrd="6" destOrd="0" presId="urn:microsoft.com/office/officeart/2005/8/layout/vProcess5"/>
    <dgm:cxn modelId="{5A93852E-5403-40AE-981B-6706EE0448F6}" type="presParOf" srcId="{493B080D-5A0F-4FCB-81D8-DC4914D92460}" destId="{C7B8A07E-B374-4842-AF47-28B20DFB45C6}" srcOrd="7" destOrd="0" presId="urn:microsoft.com/office/officeart/2005/8/layout/vProcess5"/>
    <dgm:cxn modelId="{27569194-F48D-4075-96EC-73495D67A7F5}" type="presParOf" srcId="{493B080D-5A0F-4FCB-81D8-DC4914D92460}" destId="{FA343416-A1D7-42B4-9431-C4A9EF5E4533}" srcOrd="8" destOrd="0" presId="urn:microsoft.com/office/officeart/2005/8/layout/vProcess5"/>
    <dgm:cxn modelId="{9D322233-B327-44AE-A214-0404B98106EE}" type="presParOf" srcId="{493B080D-5A0F-4FCB-81D8-DC4914D92460}" destId="{785BDFCC-000C-44BF-9AE8-0FB7D649F86D}" srcOrd="9" destOrd="0" presId="urn:microsoft.com/office/officeart/2005/8/layout/vProcess5"/>
    <dgm:cxn modelId="{DA75C215-1D64-4E26-88C1-CBD31D884739}" type="presParOf" srcId="{493B080D-5A0F-4FCB-81D8-DC4914D92460}" destId="{320231E9-CE7D-465A-BCE7-14DF6E534F57}" srcOrd="10" destOrd="0" presId="urn:microsoft.com/office/officeart/2005/8/layout/vProcess5"/>
    <dgm:cxn modelId="{B5CBB34A-E344-4226-9639-D583E0B4439C}" type="presParOf" srcId="{493B080D-5A0F-4FCB-81D8-DC4914D92460}" destId="{0770A974-D1B1-4A9C-A479-DA07ED4F61F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D35838-1D43-4388-9B25-ED4CD7CA1FE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FE3DBE4-A099-40BA-98C4-0A22BEB08E79}">
      <dgm:prSet/>
      <dgm:spPr/>
      <dgm:t>
        <a:bodyPr/>
        <a:lstStyle/>
        <a:p>
          <a:pPr>
            <a:lnSpc>
              <a:spcPct val="100000"/>
            </a:lnSpc>
          </a:pPr>
          <a:r>
            <a:rPr lang="en-GB" dirty="0"/>
            <a:t>Available to download from the Assessment tile on Moodle.</a:t>
          </a:r>
        </a:p>
      </dgm:t>
    </dgm:pt>
    <dgm:pt modelId="{2DFC1172-77A0-49E4-846A-987C3F8C21DE}" type="parTrans" cxnId="{82EA8F2F-25F9-446C-A4D2-BCA8E895E840}">
      <dgm:prSet/>
      <dgm:spPr/>
      <dgm:t>
        <a:bodyPr/>
        <a:lstStyle/>
        <a:p>
          <a:endParaRPr lang="en-US"/>
        </a:p>
      </dgm:t>
    </dgm:pt>
    <dgm:pt modelId="{32C078C2-D499-4234-A21D-3FD8EC847F82}" type="sibTrans" cxnId="{82EA8F2F-25F9-446C-A4D2-BCA8E895E840}">
      <dgm:prSet/>
      <dgm:spPr/>
      <dgm:t>
        <a:bodyPr/>
        <a:lstStyle/>
        <a:p>
          <a:endParaRPr lang="en-US"/>
        </a:p>
      </dgm:t>
    </dgm:pt>
    <dgm:pt modelId="{064C9EFC-4645-4ACB-9049-1B099A9FB21C}">
      <dgm:prSet/>
      <dgm:spPr/>
      <dgm:t>
        <a:bodyPr/>
        <a:lstStyle/>
        <a:p>
          <a:pPr>
            <a:lnSpc>
              <a:spcPct val="100000"/>
            </a:lnSpc>
          </a:pPr>
          <a:r>
            <a:rPr lang="en-GB" dirty="0"/>
            <a:t>* Currently subject to minor changes through the internal &amp; external verification process.</a:t>
          </a:r>
          <a:endParaRPr lang="en-US" dirty="0"/>
        </a:p>
      </dgm:t>
    </dgm:pt>
    <dgm:pt modelId="{5B51A883-EAC1-4D9D-859E-E460C4F685C9}" type="parTrans" cxnId="{A94119AF-C584-47B5-8F32-2F5EAFFC8C20}">
      <dgm:prSet/>
      <dgm:spPr/>
      <dgm:t>
        <a:bodyPr/>
        <a:lstStyle/>
        <a:p>
          <a:endParaRPr lang="en-US"/>
        </a:p>
      </dgm:t>
    </dgm:pt>
    <dgm:pt modelId="{AA7E1D6E-C4D1-4D58-98FC-16385D3DC7E1}" type="sibTrans" cxnId="{A94119AF-C584-47B5-8F32-2F5EAFFC8C20}">
      <dgm:prSet/>
      <dgm:spPr/>
      <dgm:t>
        <a:bodyPr/>
        <a:lstStyle/>
        <a:p>
          <a:endParaRPr lang="en-US"/>
        </a:p>
      </dgm:t>
    </dgm:pt>
    <dgm:pt modelId="{168677C7-6A82-44A5-93BF-8218C11D1488}" type="pres">
      <dgm:prSet presAssocID="{73D35838-1D43-4388-9B25-ED4CD7CA1FE6}" presName="root" presStyleCnt="0">
        <dgm:presLayoutVars>
          <dgm:dir/>
          <dgm:resizeHandles val="exact"/>
        </dgm:presLayoutVars>
      </dgm:prSet>
      <dgm:spPr/>
    </dgm:pt>
    <dgm:pt modelId="{5C484AA4-395A-485B-BAEB-54E3DF4CEA8C}" type="pres">
      <dgm:prSet presAssocID="{6FE3DBE4-A099-40BA-98C4-0A22BEB08E79}" presName="compNode" presStyleCnt="0"/>
      <dgm:spPr/>
    </dgm:pt>
    <dgm:pt modelId="{BB5CC809-EFD1-4038-B92B-336CE21B3BD2}" type="pres">
      <dgm:prSet presAssocID="{6FE3DBE4-A099-40BA-98C4-0A22BEB08E79}" presName="bgRect" presStyleLbl="bgShp" presStyleIdx="0" presStyleCnt="1"/>
      <dgm:spPr/>
    </dgm:pt>
    <dgm:pt modelId="{250B75B8-3524-439A-B57E-B27739EBB1AB}" type="pres">
      <dgm:prSet presAssocID="{6FE3DBE4-A099-40BA-98C4-0A22BEB08E79}"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a:ext>
      </dgm:extLst>
    </dgm:pt>
    <dgm:pt modelId="{1A3ADD86-9D4E-42DC-98A5-12D6C385227F}" type="pres">
      <dgm:prSet presAssocID="{6FE3DBE4-A099-40BA-98C4-0A22BEB08E79}" presName="spaceRect" presStyleCnt="0"/>
      <dgm:spPr/>
    </dgm:pt>
    <dgm:pt modelId="{1D700137-5306-4CA9-A2E7-0EA2F043329E}" type="pres">
      <dgm:prSet presAssocID="{6FE3DBE4-A099-40BA-98C4-0A22BEB08E79}" presName="parTx" presStyleLbl="revTx" presStyleIdx="0" presStyleCnt="2">
        <dgm:presLayoutVars>
          <dgm:chMax val="0"/>
          <dgm:chPref val="0"/>
        </dgm:presLayoutVars>
      </dgm:prSet>
      <dgm:spPr/>
    </dgm:pt>
    <dgm:pt modelId="{99201AF6-7199-4CA3-B0F8-757F1AB06443}" type="pres">
      <dgm:prSet presAssocID="{6FE3DBE4-A099-40BA-98C4-0A22BEB08E79}" presName="desTx" presStyleLbl="revTx" presStyleIdx="1" presStyleCnt="2">
        <dgm:presLayoutVars/>
      </dgm:prSet>
      <dgm:spPr/>
    </dgm:pt>
  </dgm:ptLst>
  <dgm:cxnLst>
    <dgm:cxn modelId="{49049201-46F2-4D53-835D-0070AE6EA17C}" type="presOf" srcId="{064C9EFC-4645-4ACB-9049-1B099A9FB21C}" destId="{99201AF6-7199-4CA3-B0F8-757F1AB06443}" srcOrd="0" destOrd="0" presId="urn:microsoft.com/office/officeart/2018/2/layout/IconVerticalSolidList"/>
    <dgm:cxn modelId="{82EA8F2F-25F9-446C-A4D2-BCA8E895E840}" srcId="{73D35838-1D43-4388-9B25-ED4CD7CA1FE6}" destId="{6FE3DBE4-A099-40BA-98C4-0A22BEB08E79}" srcOrd="0" destOrd="0" parTransId="{2DFC1172-77A0-49E4-846A-987C3F8C21DE}" sibTransId="{32C078C2-D499-4234-A21D-3FD8EC847F82}"/>
    <dgm:cxn modelId="{04D5AF82-F508-44FA-ADCF-553314C55769}" type="presOf" srcId="{73D35838-1D43-4388-9B25-ED4CD7CA1FE6}" destId="{168677C7-6A82-44A5-93BF-8218C11D1488}" srcOrd="0" destOrd="0" presId="urn:microsoft.com/office/officeart/2018/2/layout/IconVerticalSolidList"/>
    <dgm:cxn modelId="{E7B9ED8A-B86C-4D24-B112-51A58DEB826E}" type="presOf" srcId="{6FE3DBE4-A099-40BA-98C4-0A22BEB08E79}" destId="{1D700137-5306-4CA9-A2E7-0EA2F043329E}" srcOrd="0" destOrd="0" presId="urn:microsoft.com/office/officeart/2018/2/layout/IconVerticalSolidList"/>
    <dgm:cxn modelId="{A94119AF-C584-47B5-8F32-2F5EAFFC8C20}" srcId="{6FE3DBE4-A099-40BA-98C4-0A22BEB08E79}" destId="{064C9EFC-4645-4ACB-9049-1B099A9FB21C}" srcOrd="0" destOrd="0" parTransId="{5B51A883-EAC1-4D9D-859E-E460C4F685C9}" sibTransId="{AA7E1D6E-C4D1-4D58-98FC-16385D3DC7E1}"/>
    <dgm:cxn modelId="{BFD47942-BDAF-46D4-AF2E-0DED804931F6}" type="presParOf" srcId="{168677C7-6A82-44A5-93BF-8218C11D1488}" destId="{5C484AA4-395A-485B-BAEB-54E3DF4CEA8C}" srcOrd="0" destOrd="0" presId="urn:microsoft.com/office/officeart/2018/2/layout/IconVerticalSolidList"/>
    <dgm:cxn modelId="{8949227E-82AB-4782-BB13-A88580F039B3}" type="presParOf" srcId="{5C484AA4-395A-485B-BAEB-54E3DF4CEA8C}" destId="{BB5CC809-EFD1-4038-B92B-336CE21B3BD2}" srcOrd="0" destOrd="0" presId="urn:microsoft.com/office/officeart/2018/2/layout/IconVerticalSolidList"/>
    <dgm:cxn modelId="{4BCB423E-AE31-414B-8F68-E3D23CD82D59}" type="presParOf" srcId="{5C484AA4-395A-485B-BAEB-54E3DF4CEA8C}" destId="{250B75B8-3524-439A-B57E-B27739EBB1AB}" srcOrd="1" destOrd="0" presId="urn:microsoft.com/office/officeart/2018/2/layout/IconVerticalSolidList"/>
    <dgm:cxn modelId="{4DC0CCA8-9F47-4EA0-B9CC-84250827C1C9}" type="presParOf" srcId="{5C484AA4-395A-485B-BAEB-54E3DF4CEA8C}" destId="{1A3ADD86-9D4E-42DC-98A5-12D6C385227F}" srcOrd="2" destOrd="0" presId="urn:microsoft.com/office/officeart/2018/2/layout/IconVerticalSolidList"/>
    <dgm:cxn modelId="{56A5D943-804C-43B4-A3DA-6370092BA1F6}" type="presParOf" srcId="{5C484AA4-395A-485B-BAEB-54E3DF4CEA8C}" destId="{1D700137-5306-4CA9-A2E7-0EA2F043329E}" srcOrd="3" destOrd="0" presId="urn:microsoft.com/office/officeart/2018/2/layout/IconVerticalSolidList"/>
    <dgm:cxn modelId="{386B2482-1337-46F0-8C2C-18F24EBEE4CD}" type="presParOf" srcId="{5C484AA4-395A-485B-BAEB-54E3DF4CEA8C}" destId="{99201AF6-7199-4CA3-B0F8-757F1AB0644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51C7C2-5D03-46C1-B094-8AA16397836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4D1E33B-DBA4-4FBF-A1C3-A0D797229328}">
      <dgm:prSet custT="1"/>
      <dgm:spPr/>
      <dgm:t>
        <a:bodyPr/>
        <a:lstStyle/>
        <a:p>
          <a:r>
            <a:rPr lang="en-GB" sz="2400" dirty="0"/>
            <a:t>Welcome to the University’s new Online Learning module at L4/Year.</a:t>
          </a:r>
          <a:endParaRPr lang="en-US" sz="2400" dirty="0"/>
        </a:p>
      </dgm:t>
    </dgm:pt>
    <dgm:pt modelId="{BDE17B31-0FDA-42F0-BC9A-45E1BB11012C}" type="parTrans" cxnId="{0ADF8122-919B-41DF-BC6B-E49B84A095F4}">
      <dgm:prSet/>
      <dgm:spPr/>
      <dgm:t>
        <a:bodyPr/>
        <a:lstStyle/>
        <a:p>
          <a:endParaRPr lang="en-US"/>
        </a:p>
      </dgm:t>
    </dgm:pt>
    <dgm:pt modelId="{A7908727-10B2-4D15-8AEA-4AEA023937D9}" type="sibTrans" cxnId="{0ADF8122-919B-41DF-BC6B-E49B84A095F4}">
      <dgm:prSet/>
      <dgm:spPr/>
      <dgm:t>
        <a:bodyPr/>
        <a:lstStyle/>
        <a:p>
          <a:endParaRPr lang="en-US"/>
        </a:p>
      </dgm:t>
    </dgm:pt>
    <dgm:pt modelId="{7B55838A-0580-4C3F-ABD8-1DAD3352B48C}">
      <dgm:prSet custT="1"/>
      <dgm:spPr/>
      <dgm:t>
        <a:bodyPr/>
        <a:lstStyle/>
        <a:p>
          <a:r>
            <a:rPr lang="en-GB" sz="2400"/>
            <a:t>Professionally designed to prepare you to succeed in your academic course, Graduate Career and in your everyday Life.</a:t>
          </a:r>
          <a:endParaRPr lang="en-US" sz="2400"/>
        </a:p>
      </dgm:t>
    </dgm:pt>
    <dgm:pt modelId="{89576D73-6678-4149-A1A2-AC81222FDD18}" type="parTrans" cxnId="{9C97C6A9-00F3-413D-A629-59E15652ABC5}">
      <dgm:prSet/>
      <dgm:spPr/>
      <dgm:t>
        <a:bodyPr/>
        <a:lstStyle/>
        <a:p>
          <a:endParaRPr lang="en-US"/>
        </a:p>
      </dgm:t>
    </dgm:pt>
    <dgm:pt modelId="{9E9ADFF3-9CCA-4809-B1F3-C76DE7FE3289}" type="sibTrans" cxnId="{9C97C6A9-00F3-413D-A629-59E15652ABC5}">
      <dgm:prSet/>
      <dgm:spPr/>
      <dgm:t>
        <a:bodyPr/>
        <a:lstStyle/>
        <a:p>
          <a:endParaRPr lang="en-US"/>
        </a:p>
      </dgm:t>
    </dgm:pt>
    <dgm:pt modelId="{3B8CE0DB-4188-4F74-B4AC-AF4231B03A2F}">
      <dgm:prSet custT="1"/>
      <dgm:spPr/>
      <dgm:t>
        <a:bodyPr/>
        <a:lstStyle/>
        <a:p>
          <a:r>
            <a:rPr lang="en-GB" sz="2400"/>
            <a:t>Designed to help you to self-realise, actualise and achieve your potential</a:t>
          </a:r>
          <a:r>
            <a:rPr lang="en-GB" sz="2000"/>
            <a:t>.</a:t>
          </a:r>
          <a:endParaRPr lang="en-US" sz="2000"/>
        </a:p>
      </dgm:t>
    </dgm:pt>
    <dgm:pt modelId="{7E1F1951-1EBE-4912-9630-4AE7AC61C819}" type="parTrans" cxnId="{07A448C3-FB09-45DF-A540-07EEE7F06FF8}">
      <dgm:prSet/>
      <dgm:spPr/>
      <dgm:t>
        <a:bodyPr/>
        <a:lstStyle/>
        <a:p>
          <a:endParaRPr lang="en-US"/>
        </a:p>
      </dgm:t>
    </dgm:pt>
    <dgm:pt modelId="{2BC46802-1684-4378-979A-CFA2F1C0EA5C}" type="sibTrans" cxnId="{07A448C3-FB09-45DF-A540-07EEE7F06FF8}">
      <dgm:prSet/>
      <dgm:spPr/>
      <dgm:t>
        <a:bodyPr/>
        <a:lstStyle/>
        <a:p>
          <a:endParaRPr lang="en-US"/>
        </a:p>
      </dgm:t>
    </dgm:pt>
    <dgm:pt modelId="{41AE3CC3-F5A1-4144-8878-DAD343D13404}">
      <dgm:prSet custT="1"/>
      <dgm:spPr/>
      <dgm:t>
        <a:bodyPr/>
        <a:lstStyle/>
        <a:p>
          <a:r>
            <a:rPr lang="en-GB" sz="2400"/>
            <a:t>All the learning content and activities are available and accessible through Moodle.</a:t>
          </a:r>
          <a:endParaRPr lang="en-US" sz="2400"/>
        </a:p>
      </dgm:t>
    </dgm:pt>
    <dgm:pt modelId="{3885BEC1-280A-4B6E-816E-2338E5C51079}" type="parTrans" cxnId="{2BE2203A-4882-41CD-914B-28138CF7BF9C}">
      <dgm:prSet/>
      <dgm:spPr/>
      <dgm:t>
        <a:bodyPr/>
        <a:lstStyle/>
        <a:p>
          <a:endParaRPr lang="en-US"/>
        </a:p>
      </dgm:t>
    </dgm:pt>
    <dgm:pt modelId="{70569603-23DE-4C3B-BD74-FF76501C6C98}" type="sibTrans" cxnId="{2BE2203A-4882-41CD-914B-28138CF7BF9C}">
      <dgm:prSet/>
      <dgm:spPr/>
      <dgm:t>
        <a:bodyPr/>
        <a:lstStyle/>
        <a:p>
          <a:endParaRPr lang="en-US"/>
        </a:p>
      </dgm:t>
    </dgm:pt>
    <dgm:pt modelId="{772C1F37-21E8-4ACE-ABF4-708A3A6FEDC2}">
      <dgm:prSet custT="1"/>
      <dgm:spPr/>
      <dgm:t>
        <a:bodyPr/>
        <a:lstStyle/>
        <a:p>
          <a:r>
            <a:rPr lang="en-GB" sz="2400"/>
            <a:t>You will progress through these independently and receive weekly tutorial and tutor support. </a:t>
          </a:r>
          <a:endParaRPr lang="en-US" sz="2400"/>
        </a:p>
      </dgm:t>
    </dgm:pt>
    <dgm:pt modelId="{DD92AC6D-6EC0-48DB-A816-FBC651A5CF41}" type="parTrans" cxnId="{771E4E5B-20E8-4618-8BEE-F566A324F761}">
      <dgm:prSet/>
      <dgm:spPr/>
      <dgm:t>
        <a:bodyPr/>
        <a:lstStyle/>
        <a:p>
          <a:endParaRPr lang="en-US"/>
        </a:p>
      </dgm:t>
    </dgm:pt>
    <dgm:pt modelId="{468EDF98-610B-4744-8D7E-F0889F195798}" type="sibTrans" cxnId="{771E4E5B-20E8-4618-8BEE-F566A324F761}">
      <dgm:prSet/>
      <dgm:spPr/>
      <dgm:t>
        <a:bodyPr/>
        <a:lstStyle/>
        <a:p>
          <a:endParaRPr lang="en-US"/>
        </a:p>
      </dgm:t>
    </dgm:pt>
    <dgm:pt modelId="{DA072CDE-E353-4930-A173-C73E51435240}" type="pres">
      <dgm:prSet presAssocID="{3051C7C2-5D03-46C1-B094-8AA163978361}" presName="root" presStyleCnt="0">
        <dgm:presLayoutVars>
          <dgm:dir/>
          <dgm:resizeHandles val="exact"/>
        </dgm:presLayoutVars>
      </dgm:prSet>
      <dgm:spPr/>
    </dgm:pt>
    <dgm:pt modelId="{B0554901-7093-4BC1-BEE3-ADAF61CDFE14}" type="pres">
      <dgm:prSet presAssocID="{24D1E33B-DBA4-4FBF-A1C3-A0D797229328}" presName="compNode" presStyleCnt="0"/>
      <dgm:spPr/>
    </dgm:pt>
    <dgm:pt modelId="{7F3140D8-64D0-4461-8155-D13DCE13CA47}" type="pres">
      <dgm:prSet presAssocID="{24D1E33B-DBA4-4FBF-A1C3-A0D797229328}" presName="bgRect" presStyleLbl="bgShp" presStyleIdx="0" presStyleCnt="5"/>
      <dgm:spPr/>
    </dgm:pt>
    <dgm:pt modelId="{DF0D9300-94EE-411F-AB59-61DA1E5DE220}" type="pres">
      <dgm:prSet presAssocID="{24D1E33B-DBA4-4FBF-A1C3-A0D79722932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aduation Cap"/>
        </a:ext>
      </dgm:extLst>
    </dgm:pt>
    <dgm:pt modelId="{7C9F2EF0-B183-4AD7-B873-8E94800AEE50}" type="pres">
      <dgm:prSet presAssocID="{24D1E33B-DBA4-4FBF-A1C3-A0D797229328}" presName="spaceRect" presStyleCnt="0"/>
      <dgm:spPr/>
    </dgm:pt>
    <dgm:pt modelId="{03105E2B-C5A1-439F-8615-B9D2EF3B72C6}" type="pres">
      <dgm:prSet presAssocID="{24D1E33B-DBA4-4FBF-A1C3-A0D797229328}" presName="parTx" presStyleLbl="revTx" presStyleIdx="0" presStyleCnt="5">
        <dgm:presLayoutVars>
          <dgm:chMax val="0"/>
          <dgm:chPref val="0"/>
        </dgm:presLayoutVars>
      </dgm:prSet>
      <dgm:spPr/>
    </dgm:pt>
    <dgm:pt modelId="{93816348-B66A-45ED-B7BE-1A2C943627B5}" type="pres">
      <dgm:prSet presAssocID="{A7908727-10B2-4D15-8AEA-4AEA023937D9}" presName="sibTrans" presStyleCnt="0"/>
      <dgm:spPr/>
    </dgm:pt>
    <dgm:pt modelId="{120F6545-1438-49B1-A598-3351A218F554}" type="pres">
      <dgm:prSet presAssocID="{7B55838A-0580-4C3F-ABD8-1DAD3352B48C}" presName="compNode" presStyleCnt="0"/>
      <dgm:spPr/>
    </dgm:pt>
    <dgm:pt modelId="{1470504E-6692-47DE-B5EB-FF5B72A32F19}" type="pres">
      <dgm:prSet presAssocID="{7B55838A-0580-4C3F-ABD8-1DAD3352B48C}" presName="bgRect" presStyleLbl="bgShp" presStyleIdx="1" presStyleCnt="5"/>
      <dgm:spPr/>
    </dgm:pt>
    <dgm:pt modelId="{4DC48FFE-9B87-4808-A2C9-2082F6502F25}" type="pres">
      <dgm:prSet presAssocID="{7B55838A-0580-4C3F-ABD8-1DAD3352B48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EA412E3C-E24D-4403-AEE6-513A05341F5B}" type="pres">
      <dgm:prSet presAssocID="{7B55838A-0580-4C3F-ABD8-1DAD3352B48C}" presName="spaceRect" presStyleCnt="0"/>
      <dgm:spPr/>
    </dgm:pt>
    <dgm:pt modelId="{DD2F5588-3019-45F2-983D-F5795D642D6B}" type="pres">
      <dgm:prSet presAssocID="{7B55838A-0580-4C3F-ABD8-1DAD3352B48C}" presName="parTx" presStyleLbl="revTx" presStyleIdx="1" presStyleCnt="5">
        <dgm:presLayoutVars>
          <dgm:chMax val="0"/>
          <dgm:chPref val="0"/>
        </dgm:presLayoutVars>
      </dgm:prSet>
      <dgm:spPr/>
    </dgm:pt>
    <dgm:pt modelId="{60F4E646-0FF7-4B77-9564-75E1169E7000}" type="pres">
      <dgm:prSet presAssocID="{9E9ADFF3-9CCA-4809-B1F3-C76DE7FE3289}" presName="sibTrans" presStyleCnt="0"/>
      <dgm:spPr/>
    </dgm:pt>
    <dgm:pt modelId="{6E904360-DAA8-463D-A478-341EEBFA202C}" type="pres">
      <dgm:prSet presAssocID="{3B8CE0DB-4188-4F74-B4AC-AF4231B03A2F}" presName="compNode" presStyleCnt="0"/>
      <dgm:spPr/>
    </dgm:pt>
    <dgm:pt modelId="{D4BD6D9D-8522-4889-9B77-D075114D9058}" type="pres">
      <dgm:prSet presAssocID="{3B8CE0DB-4188-4F74-B4AC-AF4231B03A2F}" presName="bgRect" presStyleLbl="bgShp" presStyleIdx="2" presStyleCnt="5"/>
      <dgm:spPr/>
    </dgm:pt>
    <dgm:pt modelId="{C11EED7D-AE1D-4712-85F5-ACDF48D5F482}" type="pres">
      <dgm:prSet presAssocID="{3B8CE0DB-4188-4F74-B4AC-AF4231B03A2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ium"/>
        </a:ext>
      </dgm:extLst>
    </dgm:pt>
    <dgm:pt modelId="{17F18F72-E250-4357-872B-3C07A4A7EA4B}" type="pres">
      <dgm:prSet presAssocID="{3B8CE0DB-4188-4F74-B4AC-AF4231B03A2F}" presName="spaceRect" presStyleCnt="0"/>
      <dgm:spPr/>
    </dgm:pt>
    <dgm:pt modelId="{DE6C47DF-4A45-4094-8218-CCA4C42C29DF}" type="pres">
      <dgm:prSet presAssocID="{3B8CE0DB-4188-4F74-B4AC-AF4231B03A2F}" presName="parTx" presStyleLbl="revTx" presStyleIdx="2" presStyleCnt="5">
        <dgm:presLayoutVars>
          <dgm:chMax val="0"/>
          <dgm:chPref val="0"/>
        </dgm:presLayoutVars>
      </dgm:prSet>
      <dgm:spPr/>
    </dgm:pt>
    <dgm:pt modelId="{DC40CDF1-7E0E-47F3-AD19-C5C78F17F093}" type="pres">
      <dgm:prSet presAssocID="{2BC46802-1684-4378-979A-CFA2F1C0EA5C}" presName="sibTrans" presStyleCnt="0"/>
      <dgm:spPr/>
    </dgm:pt>
    <dgm:pt modelId="{D22FB081-DDA4-4754-8D93-A7D169A88388}" type="pres">
      <dgm:prSet presAssocID="{41AE3CC3-F5A1-4144-8878-DAD343D13404}" presName="compNode" presStyleCnt="0"/>
      <dgm:spPr/>
    </dgm:pt>
    <dgm:pt modelId="{2DF01B9E-7F70-45B3-9D39-4477EA486B2D}" type="pres">
      <dgm:prSet presAssocID="{41AE3CC3-F5A1-4144-8878-DAD343D13404}" presName="bgRect" presStyleLbl="bgShp" presStyleIdx="3" presStyleCnt="5"/>
      <dgm:spPr/>
    </dgm:pt>
    <dgm:pt modelId="{20EFCBFE-4EFA-4057-88F5-8C6C7F921F4A}" type="pres">
      <dgm:prSet presAssocID="{41AE3CC3-F5A1-4144-8878-DAD343D1340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lackboard"/>
        </a:ext>
      </dgm:extLst>
    </dgm:pt>
    <dgm:pt modelId="{EB1131FB-BCD3-4A4A-AB05-DFB2D04903D8}" type="pres">
      <dgm:prSet presAssocID="{41AE3CC3-F5A1-4144-8878-DAD343D13404}" presName="spaceRect" presStyleCnt="0"/>
      <dgm:spPr/>
    </dgm:pt>
    <dgm:pt modelId="{848863C4-EC8C-4DC0-A304-1D06B08DF492}" type="pres">
      <dgm:prSet presAssocID="{41AE3CC3-F5A1-4144-8878-DAD343D13404}" presName="parTx" presStyleLbl="revTx" presStyleIdx="3" presStyleCnt="5">
        <dgm:presLayoutVars>
          <dgm:chMax val="0"/>
          <dgm:chPref val="0"/>
        </dgm:presLayoutVars>
      </dgm:prSet>
      <dgm:spPr/>
    </dgm:pt>
    <dgm:pt modelId="{6D1C896B-2565-4EB9-B0E1-974431D7E1B5}" type="pres">
      <dgm:prSet presAssocID="{70569603-23DE-4C3B-BD74-FF76501C6C98}" presName="sibTrans" presStyleCnt="0"/>
      <dgm:spPr/>
    </dgm:pt>
    <dgm:pt modelId="{DDEBFD1E-FFB2-498B-82A5-778A20FE9C60}" type="pres">
      <dgm:prSet presAssocID="{772C1F37-21E8-4ACE-ABF4-708A3A6FEDC2}" presName="compNode" presStyleCnt="0"/>
      <dgm:spPr/>
    </dgm:pt>
    <dgm:pt modelId="{CF0D500A-2A95-41DF-862C-E36F1AD32A7F}" type="pres">
      <dgm:prSet presAssocID="{772C1F37-21E8-4ACE-ABF4-708A3A6FEDC2}" presName="bgRect" presStyleLbl="bgShp" presStyleIdx="4" presStyleCnt="5"/>
      <dgm:spPr/>
    </dgm:pt>
    <dgm:pt modelId="{68B58FEE-6301-4EBC-87CA-EB76203BF49F}" type="pres">
      <dgm:prSet presAssocID="{772C1F37-21E8-4ACE-ABF4-708A3A6FEDC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1A769810-76C9-4C44-833B-0D0C9C719AD8}" type="pres">
      <dgm:prSet presAssocID="{772C1F37-21E8-4ACE-ABF4-708A3A6FEDC2}" presName="spaceRect" presStyleCnt="0"/>
      <dgm:spPr/>
    </dgm:pt>
    <dgm:pt modelId="{5D2E2AEB-E5C0-46D7-BC51-CC8A96EC0B2B}" type="pres">
      <dgm:prSet presAssocID="{772C1F37-21E8-4ACE-ABF4-708A3A6FEDC2}" presName="parTx" presStyleLbl="revTx" presStyleIdx="4" presStyleCnt="5">
        <dgm:presLayoutVars>
          <dgm:chMax val="0"/>
          <dgm:chPref val="0"/>
        </dgm:presLayoutVars>
      </dgm:prSet>
      <dgm:spPr/>
    </dgm:pt>
  </dgm:ptLst>
  <dgm:cxnLst>
    <dgm:cxn modelId="{0ADF8122-919B-41DF-BC6B-E49B84A095F4}" srcId="{3051C7C2-5D03-46C1-B094-8AA163978361}" destId="{24D1E33B-DBA4-4FBF-A1C3-A0D797229328}" srcOrd="0" destOrd="0" parTransId="{BDE17B31-0FDA-42F0-BC9A-45E1BB11012C}" sibTransId="{A7908727-10B2-4D15-8AEA-4AEA023937D9}"/>
    <dgm:cxn modelId="{D8B1E439-F0AF-4EA8-8AAA-2AA95242745D}" type="presOf" srcId="{24D1E33B-DBA4-4FBF-A1C3-A0D797229328}" destId="{03105E2B-C5A1-439F-8615-B9D2EF3B72C6}" srcOrd="0" destOrd="0" presId="urn:microsoft.com/office/officeart/2018/2/layout/IconVerticalSolidList"/>
    <dgm:cxn modelId="{2BE2203A-4882-41CD-914B-28138CF7BF9C}" srcId="{3051C7C2-5D03-46C1-B094-8AA163978361}" destId="{41AE3CC3-F5A1-4144-8878-DAD343D13404}" srcOrd="3" destOrd="0" parTransId="{3885BEC1-280A-4B6E-816E-2338E5C51079}" sibTransId="{70569603-23DE-4C3B-BD74-FF76501C6C98}"/>
    <dgm:cxn modelId="{771E4E5B-20E8-4618-8BEE-F566A324F761}" srcId="{3051C7C2-5D03-46C1-B094-8AA163978361}" destId="{772C1F37-21E8-4ACE-ABF4-708A3A6FEDC2}" srcOrd="4" destOrd="0" parTransId="{DD92AC6D-6EC0-48DB-A816-FBC651A5CF41}" sibTransId="{468EDF98-610B-4744-8D7E-F0889F195798}"/>
    <dgm:cxn modelId="{09C24555-C60E-4492-A5DA-BBEE446A65E9}" type="presOf" srcId="{41AE3CC3-F5A1-4144-8878-DAD343D13404}" destId="{848863C4-EC8C-4DC0-A304-1D06B08DF492}" srcOrd="0" destOrd="0" presId="urn:microsoft.com/office/officeart/2018/2/layout/IconVerticalSolidList"/>
    <dgm:cxn modelId="{73423D8E-2024-4A65-9CC2-042908874CDC}" type="presOf" srcId="{7B55838A-0580-4C3F-ABD8-1DAD3352B48C}" destId="{DD2F5588-3019-45F2-983D-F5795D642D6B}" srcOrd="0" destOrd="0" presId="urn:microsoft.com/office/officeart/2018/2/layout/IconVerticalSolidList"/>
    <dgm:cxn modelId="{1816F98F-9C03-4FB5-9167-ED86374688B4}" type="presOf" srcId="{3B8CE0DB-4188-4F74-B4AC-AF4231B03A2F}" destId="{DE6C47DF-4A45-4094-8218-CCA4C42C29DF}" srcOrd="0" destOrd="0" presId="urn:microsoft.com/office/officeart/2018/2/layout/IconVerticalSolidList"/>
    <dgm:cxn modelId="{9C97C6A9-00F3-413D-A629-59E15652ABC5}" srcId="{3051C7C2-5D03-46C1-B094-8AA163978361}" destId="{7B55838A-0580-4C3F-ABD8-1DAD3352B48C}" srcOrd="1" destOrd="0" parTransId="{89576D73-6678-4149-A1A2-AC81222FDD18}" sibTransId="{9E9ADFF3-9CCA-4809-B1F3-C76DE7FE3289}"/>
    <dgm:cxn modelId="{670026B1-161D-4393-89C9-C7B08B519DC3}" type="presOf" srcId="{3051C7C2-5D03-46C1-B094-8AA163978361}" destId="{DA072CDE-E353-4930-A173-C73E51435240}" srcOrd="0" destOrd="0" presId="urn:microsoft.com/office/officeart/2018/2/layout/IconVerticalSolidList"/>
    <dgm:cxn modelId="{07A448C3-FB09-45DF-A540-07EEE7F06FF8}" srcId="{3051C7C2-5D03-46C1-B094-8AA163978361}" destId="{3B8CE0DB-4188-4F74-B4AC-AF4231B03A2F}" srcOrd="2" destOrd="0" parTransId="{7E1F1951-1EBE-4912-9630-4AE7AC61C819}" sibTransId="{2BC46802-1684-4378-979A-CFA2F1C0EA5C}"/>
    <dgm:cxn modelId="{D634F5E5-4719-4F3A-A095-5543BFB0823F}" type="presOf" srcId="{772C1F37-21E8-4ACE-ABF4-708A3A6FEDC2}" destId="{5D2E2AEB-E5C0-46D7-BC51-CC8A96EC0B2B}" srcOrd="0" destOrd="0" presId="urn:microsoft.com/office/officeart/2018/2/layout/IconVerticalSolidList"/>
    <dgm:cxn modelId="{41BF3AFD-BC40-4C56-9A73-27C89BAE2A02}" type="presParOf" srcId="{DA072CDE-E353-4930-A173-C73E51435240}" destId="{B0554901-7093-4BC1-BEE3-ADAF61CDFE14}" srcOrd="0" destOrd="0" presId="urn:microsoft.com/office/officeart/2018/2/layout/IconVerticalSolidList"/>
    <dgm:cxn modelId="{D5ADBEBE-372B-4E42-8A7C-098126B7DB2B}" type="presParOf" srcId="{B0554901-7093-4BC1-BEE3-ADAF61CDFE14}" destId="{7F3140D8-64D0-4461-8155-D13DCE13CA47}" srcOrd="0" destOrd="0" presId="urn:microsoft.com/office/officeart/2018/2/layout/IconVerticalSolidList"/>
    <dgm:cxn modelId="{846F0256-BC05-47B1-B1A2-D1A5CA63D88F}" type="presParOf" srcId="{B0554901-7093-4BC1-BEE3-ADAF61CDFE14}" destId="{DF0D9300-94EE-411F-AB59-61DA1E5DE220}" srcOrd="1" destOrd="0" presId="urn:microsoft.com/office/officeart/2018/2/layout/IconVerticalSolidList"/>
    <dgm:cxn modelId="{D7DB76F3-4514-4215-8E9D-FC3F3853D157}" type="presParOf" srcId="{B0554901-7093-4BC1-BEE3-ADAF61CDFE14}" destId="{7C9F2EF0-B183-4AD7-B873-8E94800AEE50}" srcOrd="2" destOrd="0" presId="urn:microsoft.com/office/officeart/2018/2/layout/IconVerticalSolidList"/>
    <dgm:cxn modelId="{EB57FCC4-E7A7-40C8-A6F7-A7517907DC93}" type="presParOf" srcId="{B0554901-7093-4BC1-BEE3-ADAF61CDFE14}" destId="{03105E2B-C5A1-439F-8615-B9D2EF3B72C6}" srcOrd="3" destOrd="0" presId="urn:microsoft.com/office/officeart/2018/2/layout/IconVerticalSolidList"/>
    <dgm:cxn modelId="{41AB1A29-3305-410A-8B74-F93B57E66EB0}" type="presParOf" srcId="{DA072CDE-E353-4930-A173-C73E51435240}" destId="{93816348-B66A-45ED-B7BE-1A2C943627B5}" srcOrd="1" destOrd="0" presId="urn:microsoft.com/office/officeart/2018/2/layout/IconVerticalSolidList"/>
    <dgm:cxn modelId="{F30F1FB9-E6C9-48D1-B03C-9C4A44A0F588}" type="presParOf" srcId="{DA072CDE-E353-4930-A173-C73E51435240}" destId="{120F6545-1438-49B1-A598-3351A218F554}" srcOrd="2" destOrd="0" presId="urn:microsoft.com/office/officeart/2018/2/layout/IconVerticalSolidList"/>
    <dgm:cxn modelId="{CD833B84-A30A-43F4-969D-268D53DAA70A}" type="presParOf" srcId="{120F6545-1438-49B1-A598-3351A218F554}" destId="{1470504E-6692-47DE-B5EB-FF5B72A32F19}" srcOrd="0" destOrd="0" presId="urn:microsoft.com/office/officeart/2018/2/layout/IconVerticalSolidList"/>
    <dgm:cxn modelId="{2073CE92-0A39-4EAE-A567-A8A23C72985E}" type="presParOf" srcId="{120F6545-1438-49B1-A598-3351A218F554}" destId="{4DC48FFE-9B87-4808-A2C9-2082F6502F25}" srcOrd="1" destOrd="0" presId="urn:microsoft.com/office/officeart/2018/2/layout/IconVerticalSolidList"/>
    <dgm:cxn modelId="{B5474F76-EAB9-465C-AE4F-16321A440008}" type="presParOf" srcId="{120F6545-1438-49B1-A598-3351A218F554}" destId="{EA412E3C-E24D-4403-AEE6-513A05341F5B}" srcOrd="2" destOrd="0" presId="urn:microsoft.com/office/officeart/2018/2/layout/IconVerticalSolidList"/>
    <dgm:cxn modelId="{17300010-FC80-45E2-BB7E-DBB19B4C342A}" type="presParOf" srcId="{120F6545-1438-49B1-A598-3351A218F554}" destId="{DD2F5588-3019-45F2-983D-F5795D642D6B}" srcOrd="3" destOrd="0" presId="urn:microsoft.com/office/officeart/2018/2/layout/IconVerticalSolidList"/>
    <dgm:cxn modelId="{F9C72928-07E4-4B01-A9E0-DFD6F2742D7D}" type="presParOf" srcId="{DA072CDE-E353-4930-A173-C73E51435240}" destId="{60F4E646-0FF7-4B77-9564-75E1169E7000}" srcOrd="3" destOrd="0" presId="urn:microsoft.com/office/officeart/2018/2/layout/IconVerticalSolidList"/>
    <dgm:cxn modelId="{4A2626C9-6573-4213-95EF-3AABA0EB9C16}" type="presParOf" srcId="{DA072CDE-E353-4930-A173-C73E51435240}" destId="{6E904360-DAA8-463D-A478-341EEBFA202C}" srcOrd="4" destOrd="0" presId="urn:microsoft.com/office/officeart/2018/2/layout/IconVerticalSolidList"/>
    <dgm:cxn modelId="{B4AA2C51-3928-462E-B40B-3159047E9C36}" type="presParOf" srcId="{6E904360-DAA8-463D-A478-341EEBFA202C}" destId="{D4BD6D9D-8522-4889-9B77-D075114D9058}" srcOrd="0" destOrd="0" presId="urn:microsoft.com/office/officeart/2018/2/layout/IconVerticalSolidList"/>
    <dgm:cxn modelId="{73F7071D-9B6F-4C94-B416-F1EC1887AEAA}" type="presParOf" srcId="{6E904360-DAA8-463D-A478-341EEBFA202C}" destId="{C11EED7D-AE1D-4712-85F5-ACDF48D5F482}" srcOrd="1" destOrd="0" presId="urn:microsoft.com/office/officeart/2018/2/layout/IconVerticalSolidList"/>
    <dgm:cxn modelId="{A5BC912D-86C8-48C9-9843-305ED89DD723}" type="presParOf" srcId="{6E904360-DAA8-463D-A478-341EEBFA202C}" destId="{17F18F72-E250-4357-872B-3C07A4A7EA4B}" srcOrd="2" destOrd="0" presId="urn:microsoft.com/office/officeart/2018/2/layout/IconVerticalSolidList"/>
    <dgm:cxn modelId="{578C06F5-9020-41BD-8F0F-F7891CC2968E}" type="presParOf" srcId="{6E904360-DAA8-463D-A478-341EEBFA202C}" destId="{DE6C47DF-4A45-4094-8218-CCA4C42C29DF}" srcOrd="3" destOrd="0" presId="urn:microsoft.com/office/officeart/2018/2/layout/IconVerticalSolidList"/>
    <dgm:cxn modelId="{E0B3CAD5-C987-4A64-976D-2082C2EB656F}" type="presParOf" srcId="{DA072CDE-E353-4930-A173-C73E51435240}" destId="{DC40CDF1-7E0E-47F3-AD19-C5C78F17F093}" srcOrd="5" destOrd="0" presId="urn:microsoft.com/office/officeart/2018/2/layout/IconVerticalSolidList"/>
    <dgm:cxn modelId="{3F390436-8687-42B8-AF03-8CBD5B92021C}" type="presParOf" srcId="{DA072CDE-E353-4930-A173-C73E51435240}" destId="{D22FB081-DDA4-4754-8D93-A7D169A88388}" srcOrd="6" destOrd="0" presId="urn:microsoft.com/office/officeart/2018/2/layout/IconVerticalSolidList"/>
    <dgm:cxn modelId="{D07D6E0A-172E-403A-AA74-372D0EBB977B}" type="presParOf" srcId="{D22FB081-DDA4-4754-8D93-A7D169A88388}" destId="{2DF01B9E-7F70-45B3-9D39-4477EA486B2D}" srcOrd="0" destOrd="0" presId="urn:microsoft.com/office/officeart/2018/2/layout/IconVerticalSolidList"/>
    <dgm:cxn modelId="{D71C6C91-ED86-4936-BD1B-E98E0563EF02}" type="presParOf" srcId="{D22FB081-DDA4-4754-8D93-A7D169A88388}" destId="{20EFCBFE-4EFA-4057-88F5-8C6C7F921F4A}" srcOrd="1" destOrd="0" presId="urn:microsoft.com/office/officeart/2018/2/layout/IconVerticalSolidList"/>
    <dgm:cxn modelId="{CB973E31-C84C-4F50-8185-2A1BFA8F709E}" type="presParOf" srcId="{D22FB081-DDA4-4754-8D93-A7D169A88388}" destId="{EB1131FB-BCD3-4A4A-AB05-DFB2D04903D8}" srcOrd="2" destOrd="0" presId="urn:microsoft.com/office/officeart/2018/2/layout/IconVerticalSolidList"/>
    <dgm:cxn modelId="{CE48C95A-55AF-4A05-8338-426D017E4205}" type="presParOf" srcId="{D22FB081-DDA4-4754-8D93-A7D169A88388}" destId="{848863C4-EC8C-4DC0-A304-1D06B08DF492}" srcOrd="3" destOrd="0" presId="urn:microsoft.com/office/officeart/2018/2/layout/IconVerticalSolidList"/>
    <dgm:cxn modelId="{79F8E1F7-6593-4AF7-A555-19C4413F9A48}" type="presParOf" srcId="{DA072CDE-E353-4930-A173-C73E51435240}" destId="{6D1C896B-2565-4EB9-B0E1-974431D7E1B5}" srcOrd="7" destOrd="0" presId="urn:microsoft.com/office/officeart/2018/2/layout/IconVerticalSolidList"/>
    <dgm:cxn modelId="{178ABE7F-EB40-41D3-89D7-EB89CB05F5FF}" type="presParOf" srcId="{DA072CDE-E353-4930-A173-C73E51435240}" destId="{DDEBFD1E-FFB2-498B-82A5-778A20FE9C60}" srcOrd="8" destOrd="0" presId="urn:microsoft.com/office/officeart/2018/2/layout/IconVerticalSolidList"/>
    <dgm:cxn modelId="{48F806B9-A359-45C9-BE88-FAD83DB93D6D}" type="presParOf" srcId="{DDEBFD1E-FFB2-498B-82A5-778A20FE9C60}" destId="{CF0D500A-2A95-41DF-862C-E36F1AD32A7F}" srcOrd="0" destOrd="0" presId="urn:microsoft.com/office/officeart/2018/2/layout/IconVerticalSolidList"/>
    <dgm:cxn modelId="{8DE0104B-8C42-4FAA-92C9-CEC20D45757A}" type="presParOf" srcId="{DDEBFD1E-FFB2-498B-82A5-778A20FE9C60}" destId="{68B58FEE-6301-4EBC-87CA-EB76203BF49F}" srcOrd="1" destOrd="0" presId="urn:microsoft.com/office/officeart/2018/2/layout/IconVerticalSolidList"/>
    <dgm:cxn modelId="{36BFC6E1-B02D-45EB-B7E0-883365C5CEC1}" type="presParOf" srcId="{DDEBFD1E-FFB2-498B-82A5-778A20FE9C60}" destId="{1A769810-76C9-4C44-833B-0D0C9C719AD8}" srcOrd="2" destOrd="0" presId="urn:microsoft.com/office/officeart/2018/2/layout/IconVerticalSolidList"/>
    <dgm:cxn modelId="{7B500F80-CC23-4D32-ABCB-4368A629D913}" type="presParOf" srcId="{DDEBFD1E-FFB2-498B-82A5-778A20FE9C60}" destId="{5D2E2AEB-E5C0-46D7-BC51-CC8A96EC0B2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90EB6-C971-4AF8-B43E-302BE639C953}">
      <dsp:nvSpPr>
        <dsp:cNvPr id="0" name=""/>
        <dsp:cNvSpPr/>
      </dsp:nvSpPr>
      <dsp:spPr>
        <a:xfrm>
          <a:off x="0" y="0"/>
          <a:ext cx="5194300" cy="112318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defRPr cap="all"/>
          </a:pPr>
          <a:r>
            <a:rPr lang="en-GB" sz="2100" b="1" kern="1200" dirty="0"/>
            <a:t>Task 1: </a:t>
          </a:r>
          <a:r>
            <a:rPr lang="en-GB" sz="2100" b="1" u="sng" kern="1200" dirty="0"/>
            <a:t>Unit 1 on Moodle </a:t>
          </a:r>
          <a:r>
            <a:rPr lang="en-GB" sz="2100" b="1" kern="1200" dirty="0"/>
            <a:t>and a Written summary task</a:t>
          </a:r>
          <a:r>
            <a:rPr lang="en-GB" sz="2100" kern="1200" dirty="0"/>
            <a:t>.</a:t>
          </a:r>
          <a:endParaRPr lang="en-US" sz="2100" kern="1200" dirty="0"/>
        </a:p>
      </dsp:txBody>
      <dsp:txXfrm>
        <a:off x="32897" y="32897"/>
        <a:ext cx="3887383" cy="1057394"/>
      </dsp:txXfrm>
    </dsp:sp>
    <dsp:sp modelId="{F5FA2563-D7F5-4B4A-8E13-037B9E52F6C1}">
      <dsp:nvSpPr>
        <dsp:cNvPr id="0" name=""/>
        <dsp:cNvSpPr/>
      </dsp:nvSpPr>
      <dsp:spPr>
        <a:xfrm>
          <a:off x="435022" y="1327404"/>
          <a:ext cx="5194300" cy="112318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defRPr cap="all"/>
          </a:pPr>
          <a:r>
            <a:rPr lang="en-GB" sz="2100" b="1" kern="1200" dirty="0"/>
            <a:t>Task 2: E-Portfolio creation and a short Video Presentation.</a:t>
          </a:r>
          <a:endParaRPr lang="en-US" sz="2100" b="1" kern="1200" dirty="0"/>
        </a:p>
      </dsp:txBody>
      <dsp:txXfrm>
        <a:off x="467919" y="1360301"/>
        <a:ext cx="3963411" cy="1057394"/>
      </dsp:txXfrm>
    </dsp:sp>
    <dsp:sp modelId="{B71333A4-1EAF-4C0C-BDC0-B4B7A8A533F4}">
      <dsp:nvSpPr>
        <dsp:cNvPr id="0" name=""/>
        <dsp:cNvSpPr/>
      </dsp:nvSpPr>
      <dsp:spPr>
        <a:xfrm>
          <a:off x="863552" y="2654808"/>
          <a:ext cx="5194300" cy="112318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defRPr cap="all"/>
          </a:pPr>
          <a:r>
            <a:rPr lang="en-GB" sz="2100" b="1" kern="1200" dirty="0"/>
            <a:t>Task 3: review of an Automatic Referencing tool.</a:t>
          </a:r>
          <a:endParaRPr lang="en-US" sz="2100" kern="1200" dirty="0"/>
        </a:p>
      </dsp:txBody>
      <dsp:txXfrm>
        <a:off x="896449" y="2687705"/>
        <a:ext cx="3969904" cy="1057394"/>
      </dsp:txXfrm>
    </dsp:sp>
    <dsp:sp modelId="{33595811-D283-4F25-83CC-ABDEEC8705B8}">
      <dsp:nvSpPr>
        <dsp:cNvPr id="0" name=""/>
        <dsp:cNvSpPr/>
      </dsp:nvSpPr>
      <dsp:spPr>
        <a:xfrm>
          <a:off x="1298574" y="3982212"/>
          <a:ext cx="5194300" cy="112318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defRPr cap="all"/>
          </a:pPr>
          <a:r>
            <a:rPr lang="en-GB" sz="2100" b="1" kern="1200" dirty="0"/>
            <a:t>Task 4: </a:t>
          </a:r>
          <a:r>
            <a:rPr lang="en-GB" sz="2100" b="1" u="sng" kern="1200" dirty="0"/>
            <a:t>Unit 2 on Moodle </a:t>
          </a:r>
          <a:r>
            <a:rPr lang="en-GB" sz="2100" b="1" kern="1200" dirty="0"/>
            <a:t>and an Academic poster.</a:t>
          </a:r>
          <a:endParaRPr lang="en-US" sz="2100" kern="1200" dirty="0"/>
        </a:p>
      </dsp:txBody>
      <dsp:txXfrm>
        <a:off x="1331471" y="4015109"/>
        <a:ext cx="3963411" cy="1057394"/>
      </dsp:txXfrm>
    </dsp:sp>
    <dsp:sp modelId="{A6519CBF-A0B9-4FFC-8D22-82CB7E1F3236}">
      <dsp:nvSpPr>
        <dsp:cNvPr id="0" name=""/>
        <dsp:cNvSpPr/>
      </dsp:nvSpPr>
      <dsp:spPr>
        <a:xfrm>
          <a:off x="4464227" y="860259"/>
          <a:ext cx="730072" cy="73007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4628493" y="860259"/>
        <a:ext cx="401540" cy="549379"/>
      </dsp:txXfrm>
    </dsp:sp>
    <dsp:sp modelId="{5F7A84D7-EE63-4130-950D-7E0CD1AF328D}">
      <dsp:nvSpPr>
        <dsp:cNvPr id="0" name=""/>
        <dsp:cNvSpPr/>
      </dsp:nvSpPr>
      <dsp:spPr>
        <a:xfrm>
          <a:off x="4899250" y="2187663"/>
          <a:ext cx="730072" cy="730072"/>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063516" y="2187663"/>
        <a:ext cx="401540" cy="549379"/>
      </dsp:txXfrm>
    </dsp:sp>
    <dsp:sp modelId="{C7B8A07E-B374-4842-AF47-28B20DFB45C6}">
      <dsp:nvSpPr>
        <dsp:cNvPr id="0" name=""/>
        <dsp:cNvSpPr/>
      </dsp:nvSpPr>
      <dsp:spPr>
        <a:xfrm>
          <a:off x="5327780" y="3515067"/>
          <a:ext cx="730072" cy="730072"/>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492046" y="3515067"/>
        <a:ext cx="401540" cy="5493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CC809-EFD1-4038-B92B-336CE21B3BD2}">
      <dsp:nvSpPr>
        <dsp:cNvPr id="0" name=""/>
        <dsp:cNvSpPr/>
      </dsp:nvSpPr>
      <dsp:spPr>
        <a:xfrm>
          <a:off x="0" y="2059899"/>
          <a:ext cx="6513603" cy="1765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B75B8-3524-439A-B57E-B27739EBB1AB}">
      <dsp:nvSpPr>
        <dsp:cNvPr id="0" name=""/>
        <dsp:cNvSpPr/>
      </dsp:nvSpPr>
      <dsp:spPr>
        <a:xfrm>
          <a:off x="534102" y="2457165"/>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700137-5306-4CA9-A2E7-0EA2F043329E}">
      <dsp:nvSpPr>
        <dsp:cNvPr id="0" name=""/>
        <dsp:cNvSpPr/>
      </dsp:nvSpPr>
      <dsp:spPr>
        <a:xfrm>
          <a:off x="2039300" y="2059899"/>
          <a:ext cx="2931121"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977900">
            <a:lnSpc>
              <a:spcPct val="100000"/>
            </a:lnSpc>
            <a:spcBef>
              <a:spcPct val="0"/>
            </a:spcBef>
            <a:spcAft>
              <a:spcPct val="35000"/>
            </a:spcAft>
            <a:buNone/>
          </a:pPr>
          <a:r>
            <a:rPr lang="en-GB" sz="2200" kern="1200" dirty="0"/>
            <a:t>Available to download from the Assessment tile on Moodle.</a:t>
          </a:r>
        </a:p>
      </dsp:txBody>
      <dsp:txXfrm>
        <a:off x="2039300" y="2059899"/>
        <a:ext cx="2931121" cy="1765627"/>
      </dsp:txXfrm>
    </dsp:sp>
    <dsp:sp modelId="{99201AF6-7199-4CA3-B0F8-757F1AB06443}">
      <dsp:nvSpPr>
        <dsp:cNvPr id="0" name=""/>
        <dsp:cNvSpPr/>
      </dsp:nvSpPr>
      <dsp:spPr>
        <a:xfrm>
          <a:off x="4970421" y="2059899"/>
          <a:ext cx="1543182"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533400">
            <a:lnSpc>
              <a:spcPct val="100000"/>
            </a:lnSpc>
            <a:spcBef>
              <a:spcPct val="0"/>
            </a:spcBef>
            <a:spcAft>
              <a:spcPct val="35000"/>
            </a:spcAft>
            <a:buNone/>
          </a:pPr>
          <a:r>
            <a:rPr lang="en-GB" sz="1200" kern="1200" dirty="0"/>
            <a:t>* Currently subject to minor changes through the internal &amp; external verification process.</a:t>
          </a:r>
          <a:endParaRPr lang="en-US" sz="1200" kern="1200" dirty="0"/>
        </a:p>
      </dsp:txBody>
      <dsp:txXfrm>
        <a:off x="4970421" y="2059899"/>
        <a:ext cx="1543182" cy="17656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3140D8-64D0-4461-8155-D13DCE13CA47}">
      <dsp:nvSpPr>
        <dsp:cNvPr id="0" name=""/>
        <dsp:cNvSpPr/>
      </dsp:nvSpPr>
      <dsp:spPr>
        <a:xfrm>
          <a:off x="0" y="5912"/>
          <a:ext cx="10461171" cy="68865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0D9300-94EE-411F-AB59-61DA1E5DE220}">
      <dsp:nvSpPr>
        <dsp:cNvPr id="0" name=""/>
        <dsp:cNvSpPr/>
      </dsp:nvSpPr>
      <dsp:spPr>
        <a:xfrm>
          <a:off x="208316" y="160859"/>
          <a:ext cx="379128" cy="3787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105E2B-C5A1-439F-8615-B9D2EF3B72C6}">
      <dsp:nvSpPr>
        <dsp:cNvPr id="0" name=""/>
        <dsp:cNvSpPr/>
      </dsp:nvSpPr>
      <dsp:spPr>
        <a:xfrm>
          <a:off x="795762" y="5912"/>
          <a:ext cx="9617610" cy="774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93" tIns="81993" rIns="81993" bIns="81993" numCol="1" spcCol="1270" anchor="ctr" anchorCtr="0">
          <a:noAutofit/>
        </a:bodyPr>
        <a:lstStyle/>
        <a:p>
          <a:pPr marL="0" lvl="0" indent="0" algn="l" defTabSz="1066800">
            <a:lnSpc>
              <a:spcPct val="90000"/>
            </a:lnSpc>
            <a:spcBef>
              <a:spcPct val="0"/>
            </a:spcBef>
            <a:spcAft>
              <a:spcPct val="35000"/>
            </a:spcAft>
            <a:buNone/>
          </a:pPr>
          <a:r>
            <a:rPr lang="en-GB" sz="2400" kern="1200" dirty="0"/>
            <a:t>Welcome to the University’s new Online Learning module at L4/Year.</a:t>
          </a:r>
          <a:endParaRPr lang="en-US" sz="2400" kern="1200" dirty="0"/>
        </a:p>
      </dsp:txBody>
      <dsp:txXfrm>
        <a:off x="795762" y="5912"/>
        <a:ext cx="9617610" cy="774732"/>
      </dsp:txXfrm>
    </dsp:sp>
    <dsp:sp modelId="{1470504E-6692-47DE-B5EB-FF5B72A32F19}">
      <dsp:nvSpPr>
        <dsp:cNvPr id="0" name=""/>
        <dsp:cNvSpPr/>
      </dsp:nvSpPr>
      <dsp:spPr>
        <a:xfrm>
          <a:off x="0" y="974328"/>
          <a:ext cx="10461171" cy="68865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C48FFE-9B87-4808-A2C9-2082F6502F25}">
      <dsp:nvSpPr>
        <dsp:cNvPr id="0" name=""/>
        <dsp:cNvSpPr/>
      </dsp:nvSpPr>
      <dsp:spPr>
        <a:xfrm>
          <a:off x="208316" y="1129274"/>
          <a:ext cx="379128" cy="3787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2F5588-3019-45F2-983D-F5795D642D6B}">
      <dsp:nvSpPr>
        <dsp:cNvPr id="0" name=""/>
        <dsp:cNvSpPr/>
      </dsp:nvSpPr>
      <dsp:spPr>
        <a:xfrm>
          <a:off x="795762" y="974328"/>
          <a:ext cx="9617610" cy="774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93" tIns="81993" rIns="81993" bIns="81993" numCol="1" spcCol="1270" anchor="ctr" anchorCtr="0">
          <a:noAutofit/>
        </a:bodyPr>
        <a:lstStyle/>
        <a:p>
          <a:pPr marL="0" lvl="0" indent="0" algn="l" defTabSz="1066800">
            <a:lnSpc>
              <a:spcPct val="90000"/>
            </a:lnSpc>
            <a:spcBef>
              <a:spcPct val="0"/>
            </a:spcBef>
            <a:spcAft>
              <a:spcPct val="35000"/>
            </a:spcAft>
            <a:buNone/>
          </a:pPr>
          <a:r>
            <a:rPr lang="en-GB" sz="2400" kern="1200"/>
            <a:t>Professionally designed to prepare you to succeed in your academic course, Graduate Career and in your everyday Life.</a:t>
          </a:r>
          <a:endParaRPr lang="en-US" sz="2400" kern="1200"/>
        </a:p>
      </dsp:txBody>
      <dsp:txXfrm>
        <a:off x="795762" y="974328"/>
        <a:ext cx="9617610" cy="774732"/>
      </dsp:txXfrm>
    </dsp:sp>
    <dsp:sp modelId="{D4BD6D9D-8522-4889-9B77-D075114D9058}">
      <dsp:nvSpPr>
        <dsp:cNvPr id="0" name=""/>
        <dsp:cNvSpPr/>
      </dsp:nvSpPr>
      <dsp:spPr>
        <a:xfrm>
          <a:off x="0" y="1942743"/>
          <a:ext cx="10461171" cy="68865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1EED7D-AE1D-4712-85F5-ACDF48D5F482}">
      <dsp:nvSpPr>
        <dsp:cNvPr id="0" name=""/>
        <dsp:cNvSpPr/>
      </dsp:nvSpPr>
      <dsp:spPr>
        <a:xfrm>
          <a:off x="208316" y="2097690"/>
          <a:ext cx="379128" cy="3787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6C47DF-4A45-4094-8218-CCA4C42C29DF}">
      <dsp:nvSpPr>
        <dsp:cNvPr id="0" name=""/>
        <dsp:cNvSpPr/>
      </dsp:nvSpPr>
      <dsp:spPr>
        <a:xfrm>
          <a:off x="795762" y="1942743"/>
          <a:ext cx="9617610" cy="774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93" tIns="81993" rIns="81993" bIns="81993" numCol="1" spcCol="1270" anchor="ctr" anchorCtr="0">
          <a:noAutofit/>
        </a:bodyPr>
        <a:lstStyle/>
        <a:p>
          <a:pPr marL="0" lvl="0" indent="0" algn="l" defTabSz="1066800">
            <a:lnSpc>
              <a:spcPct val="90000"/>
            </a:lnSpc>
            <a:spcBef>
              <a:spcPct val="0"/>
            </a:spcBef>
            <a:spcAft>
              <a:spcPct val="35000"/>
            </a:spcAft>
            <a:buNone/>
          </a:pPr>
          <a:r>
            <a:rPr lang="en-GB" sz="2400" kern="1200"/>
            <a:t>Designed to help you to self-realise, actualise and achieve your potential</a:t>
          </a:r>
          <a:r>
            <a:rPr lang="en-GB" sz="2000" kern="1200"/>
            <a:t>.</a:t>
          </a:r>
          <a:endParaRPr lang="en-US" sz="2000" kern="1200"/>
        </a:p>
      </dsp:txBody>
      <dsp:txXfrm>
        <a:off x="795762" y="1942743"/>
        <a:ext cx="9617610" cy="774732"/>
      </dsp:txXfrm>
    </dsp:sp>
    <dsp:sp modelId="{2DF01B9E-7F70-45B3-9D39-4477EA486B2D}">
      <dsp:nvSpPr>
        <dsp:cNvPr id="0" name=""/>
        <dsp:cNvSpPr/>
      </dsp:nvSpPr>
      <dsp:spPr>
        <a:xfrm>
          <a:off x="0" y="2911159"/>
          <a:ext cx="10461171" cy="68865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EFCBFE-4EFA-4057-88F5-8C6C7F921F4A}">
      <dsp:nvSpPr>
        <dsp:cNvPr id="0" name=""/>
        <dsp:cNvSpPr/>
      </dsp:nvSpPr>
      <dsp:spPr>
        <a:xfrm>
          <a:off x="208316" y="3066105"/>
          <a:ext cx="379128" cy="37875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8863C4-EC8C-4DC0-A304-1D06B08DF492}">
      <dsp:nvSpPr>
        <dsp:cNvPr id="0" name=""/>
        <dsp:cNvSpPr/>
      </dsp:nvSpPr>
      <dsp:spPr>
        <a:xfrm>
          <a:off x="795762" y="2911159"/>
          <a:ext cx="9617610" cy="774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93" tIns="81993" rIns="81993" bIns="81993" numCol="1" spcCol="1270" anchor="ctr" anchorCtr="0">
          <a:noAutofit/>
        </a:bodyPr>
        <a:lstStyle/>
        <a:p>
          <a:pPr marL="0" lvl="0" indent="0" algn="l" defTabSz="1066800">
            <a:lnSpc>
              <a:spcPct val="90000"/>
            </a:lnSpc>
            <a:spcBef>
              <a:spcPct val="0"/>
            </a:spcBef>
            <a:spcAft>
              <a:spcPct val="35000"/>
            </a:spcAft>
            <a:buNone/>
          </a:pPr>
          <a:r>
            <a:rPr lang="en-GB" sz="2400" kern="1200"/>
            <a:t>All the learning content and activities are available and accessible through Moodle.</a:t>
          </a:r>
          <a:endParaRPr lang="en-US" sz="2400" kern="1200"/>
        </a:p>
      </dsp:txBody>
      <dsp:txXfrm>
        <a:off x="795762" y="2911159"/>
        <a:ext cx="9617610" cy="774732"/>
      </dsp:txXfrm>
    </dsp:sp>
    <dsp:sp modelId="{CF0D500A-2A95-41DF-862C-E36F1AD32A7F}">
      <dsp:nvSpPr>
        <dsp:cNvPr id="0" name=""/>
        <dsp:cNvSpPr/>
      </dsp:nvSpPr>
      <dsp:spPr>
        <a:xfrm>
          <a:off x="0" y="3879574"/>
          <a:ext cx="10461171" cy="68865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B58FEE-6301-4EBC-87CA-EB76203BF49F}">
      <dsp:nvSpPr>
        <dsp:cNvPr id="0" name=""/>
        <dsp:cNvSpPr/>
      </dsp:nvSpPr>
      <dsp:spPr>
        <a:xfrm>
          <a:off x="208316" y="4034521"/>
          <a:ext cx="379128" cy="37875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2E2AEB-E5C0-46D7-BC51-CC8A96EC0B2B}">
      <dsp:nvSpPr>
        <dsp:cNvPr id="0" name=""/>
        <dsp:cNvSpPr/>
      </dsp:nvSpPr>
      <dsp:spPr>
        <a:xfrm>
          <a:off x="795762" y="3879574"/>
          <a:ext cx="9617610" cy="774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93" tIns="81993" rIns="81993" bIns="81993" numCol="1" spcCol="1270" anchor="ctr" anchorCtr="0">
          <a:noAutofit/>
        </a:bodyPr>
        <a:lstStyle/>
        <a:p>
          <a:pPr marL="0" lvl="0" indent="0" algn="l" defTabSz="1066800">
            <a:lnSpc>
              <a:spcPct val="90000"/>
            </a:lnSpc>
            <a:spcBef>
              <a:spcPct val="0"/>
            </a:spcBef>
            <a:spcAft>
              <a:spcPct val="35000"/>
            </a:spcAft>
            <a:buNone/>
          </a:pPr>
          <a:r>
            <a:rPr lang="en-GB" sz="2400" kern="1200"/>
            <a:t>You will progress through these independently and receive weekly tutorial and tutor support. </a:t>
          </a:r>
          <a:endParaRPr lang="en-US" sz="2400" kern="1200"/>
        </a:p>
      </dsp:txBody>
      <dsp:txXfrm>
        <a:off x="795762" y="3879574"/>
        <a:ext cx="9617610" cy="77473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27/09/2021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9/27/2021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technofaq.org/posts/2017/09/the-tech-upgrades-your-business-needs/"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hyperlink" Target="https://creativecommons.org/licenses/by-nc-sa/3.0/" TargetMode="Externa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hyperlink" Target="https://gadgetsin.com/star-wars-rebel-pilot-headphones.htm"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pxhere.com/en/photo/829803" TargetMode="External"/><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hyperlink" Target="https://gadgetsin.com/star-wars-rebel-pilot-headphones.htm" TargetMode="Externa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hyperlink" Target="https://stackoverflow.com/questions/30135387/how-to-print-react-component-on-click-of-a-button" TargetMode="External"/><Relationship Id="rId2" Type="http://schemas.openxmlformats.org/officeDocument/2006/relationships/image" Target="../media/image12.gif"/><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en.wikipedia.org/wiki/Yin_and_yang" TargetMode="External"/><Relationship Id="rId7" Type="http://schemas.openxmlformats.org/officeDocument/2006/relationships/hyperlink" Target="http://en.wikipedia.org/wiki/File:Choco_chip_cookie.jpg" TargetMode="External"/><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19.jpg"/><Relationship Id="rId5" Type="http://schemas.openxmlformats.org/officeDocument/2006/relationships/hyperlink" Target="https://en.wikipedia.org/wiki/Tenom_coffee" TargetMode="External"/><Relationship Id="rId4" Type="http://schemas.openxmlformats.org/officeDocument/2006/relationships/image" Target="../media/image18.jpeg"/></Relationships>
</file>

<file path=ppt/slides/_rels/slide13.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b="1" dirty="0">
                <a:cs typeface="Calibri Light"/>
              </a:rPr>
              <a:t>L4: Learning in the Digital Era</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477981" y="4872922"/>
            <a:ext cx="3933306" cy="1208141"/>
          </a:xfrm>
        </p:spPr>
        <p:txBody>
          <a:bodyPr vert="horz" lIns="91440" tIns="45720" rIns="91440" bIns="45720" rtlCol="0">
            <a:normAutofit/>
          </a:bodyPr>
          <a:lstStyle/>
          <a:p>
            <a:pPr marL="0" indent="0">
              <a:buNone/>
            </a:pPr>
            <a:r>
              <a:rPr lang="en-US" sz="2000" dirty="0"/>
              <a:t>The foundations for success.</a:t>
            </a:r>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3E59D016-A01A-4AC7-A9BB-2E4004751B8F}"/>
              </a:ext>
            </a:extLst>
          </p:cNvPr>
          <p:cNvSpPr txBox="1">
            <a:spLocks/>
          </p:cNvSpPr>
          <p:nvPr/>
        </p:nvSpPr>
        <p:spPr>
          <a:xfrm>
            <a:off x="467821" y="901941"/>
            <a:ext cx="3933306" cy="64825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dirty="0"/>
              <a:t>Welcome to the University’s new Online Learning module at HE L4.</a:t>
            </a:r>
            <a:endParaRPr lang="en-GB" sz="2000" dirty="0">
              <a:latin typeface="Arial" panose="020B0604020202020204" pitchFamily="34"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1006900" y="1188637"/>
            <a:ext cx="3141430" cy="4480726"/>
          </a:xfrm>
        </p:spPr>
        <p:txBody>
          <a:bodyPr>
            <a:normAutofit/>
          </a:bodyPr>
          <a:lstStyle/>
          <a:p>
            <a:pPr algn="r"/>
            <a:r>
              <a:rPr lang="en-GB" sz="6100">
                <a:effectLst/>
                <a:latin typeface="Arial" panose="020B0604020202020204" pitchFamily="34" charset="0"/>
                <a:ea typeface="Arial" panose="020B0604020202020204" pitchFamily="34" charset="0"/>
                <a:cs typeface="Times New Roman" panose="02020603050405020304" pitchFamily="18" charset="0"/>
              </a:rPr>
              <a:t>The aim of the module is:</a:t>
            </a:r>
            <a:endParaRPr lang="en-GB" sz="610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4802044" y="1659571"/>
            <a:ext cx="5739530" cy="4180542"/>
          </a:xfrm>
        </p:spPr>
        <p:txBody>
          <a:bodyPr anchor="ctr">
            <a:normAutofit/>
          </a:bodyPr>
          <a:lstStyle/>
          <a:p>
            <a:pPr marL="342900" lvl="0" indent="-342900">
              <a:spcAft>
                <a:spcPts val="800"/>
              </a:spcAft>
              <a:buFont typeface="Symbol" panose="05050102010706020507" pitchFamily="18" charset="2"/>
              <a:buChar char=""/>
            </a:pPr>
            <a:r>
              <a:rPr lang="en-GB" sz="2400" dirty="0">
                <a:effectLst/>
                <a:latin typeface="Arial" panose="020B0604020202020204" pitchFamily="34" charset="0"/>
                <a:ea typeface="Arial" panose="020B0604020202020204" pitchFamily="34" charset="0"/>
                <a:cs typeface="Times New Roman" panose="02020603050405020304" pitchFamily="18" charset="0"/>
              </a:rPr>
              <a:t>To develop your skills for independent study and life-long learning, which will form the foundations for successful completion of your degree programme and support future career opportunities.</a:t>
            </a:r>
          </a:p>
          <a:p>
            <a:pPr marL="342900" lvl="0" indent="-342900">
              <a:spcAft>
                <a:spcPts val="800"/>
              </a:spcAft>
              <a:buFont typeface="Symbol" panose="05050102010706020507" pitchFamily="18" charset="2"/>
              <a:buChar char=""/>
            </a:pPr>
            <a:r>
              <a:rPr lang="en-GB" sz="2400" dirty="0">
                <a:latin typeface="Arial" panose="020B0604020202020204" pitchFamily="34" charset="0"/>
                <a:ea typeface="Calibri" panose="020F0502020204030204" pitchFamily="34" charset="0"/>
                <a:cs typeface="Times New Roman" panose="02020603050405020304" pitchFamily="18" charset="0"/>
              </a:rPr>
              <a:t>The module also helps you to develop essential digital skills that will help you to complete the assessments in many different modules at L4, L5 and L6.</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1294529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2999874" y="341418"/>
            <a:ext cx="7996628" cy="1188720"/>
          </a:xfrm>
        </p:spPr>
        <p:txBody>
          <a:bodyPr>
            <a:normAutofit/>
          </a:bodyPr>
          <a:lstStyle/>
          <a:p>
            <a:r>
              <a:rPr lang="en-GB" u="sng" dirty="0">
                <a:latin typeface="Arial" panose="020B0604020202020204" pitchFamily="34" charset="0"/>
                <a:cs typeface="Times New Roman" panose="02020603050405020304" pitchFamily="18" charset="0"/>
              </a:rPr>
              <a:t>LDE Version 2</a:t>
            </a:r>
            <a:endParaRPr lang="en-GB" u="sng" dirty="0"/>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1388668" y="1971299"/>
            <a:ext cx="9969142" cy="4296076"/>
          </a:xfrm>
        </p:spPr>
        <p:txBody>
          <a:bodyPr anchor="t">
            <a:normAutofit/>
          </a:bodyPr>
          <a:lstStyle/>
          <a:p>
            <a:pPr>
              <a:spcBef>
                <a:spcPts val="600"/>
              </a:spcBef>
              <a:spcAft>
                <a:spcPts val="600"/>
              </a:spcAft>
            </a:pPr>
            <a:r>
              <a:rPr lang="en-GB" sz="2400" dirty="0"/>
              <a:t>In Sept. 2020 the University launched several new online learning modules throughout all undergraduate programmes throughout the University.</a:t>
            </a:r>
          </a:p>
          <a:p>
            <a:pPr>
              <a:spcBef>
                <a:spcPts val="600"/>
              </a:spcBef>
              <a:spcAft>
                <a:spcPts val="600"/>
              </a:spcAft>
            </a:pPr>
            <a:r>
              <a:rPr lang="en-GB" sz="2400" dirty="0"/>
              <a:t>Version 2 of the module has been launched this year, updates include:</a:t>
            </a:r>
          </a:p>
          <a:p>
            <a:pPr lvl="1">
              <a:spcBef>
                <a:spcPts val="600"/>
              </a:spcBef>
              <a:spcAft>
                <a:spcPts val="600"/>
              </a:spcAft>
            </a:pPr>
            <a:r>
              <a:rPr lang="en-GB" dirty="0"/>
              <a:t>Significantly reduced learning content and activities.</a:t>
            </a:r>
          </a:p>
          <a:p>
            <a:pPr lvl="1">
              <a:spcBef>
                <a:spcPts val="600"/>
              </a:spcBef>
              <a:spcAft>
                <a:spcPts val="600"/>
              </a:spcAft>
            </a:pPr>
            <a:r>
              <a:rPr lang="en-GB" dirty="0"/>
              <a:t>New content to support Study skills for Computing students (e.g., IEEE &amp; Automatic referencing).</a:t>
            </a:r>
          </a:p>
          <a:p>
            <a:pPr lvl="1">
              <a:spcBef>
                <a:spcPts val="600"/>
              </a:spcBef>
              <a:spcAft>
                <a:spcPts val="600"/>
              </a:spcAft>
            </a:pPr>
            <a:r>
              <a:rPr lang="en-GB" dirty="0"/>
              <a:t>New Assignment tasks that support Academic &amp; Digital skills for Computing students (e.g., IEEE Automatic referencing &amp; Project Poster).</a:t>
            </a:r>
          </a:p>
          <a:p>
            <a:pPr lvl="1">
              <a:spcBef>
                <a:spcPts val="600"/>
              </a:spcBef>
              <a:spcAft>
                <a:spcPts val="600"/>
              </a:spcAft>
            </a:pPr>
            <a:r>
              <a:rPr lang="en-GB" dirty="0"/>
              <a:t>More time for students to complete Assignment tasks.</a:t>
            </a:r>
          </a:p>
          <a:p>
            <a:pPr>
              <a:spcBef>
                <a:spcPts val="600"/>
              </a:spcBef>
              <a:spcAft>
                <a:spcPts val="600"/>
              </a:spcAft>
            </a:pPr>
            <a:endParaRPr lang="en-GB" sz="2200" dirty="0"/>
          </a:p>
          <a:p>
            <a:pPr>
              <a:spcBef>
                <a:spcPts val="600"/>
              </a:spcBef>
              <a:spcAft>
                <a:spcPts val="600"/>
              </a:spcAft>
            </a:pPr>
            <a:endParaRPr lang="en-GB" sz="2200" dirty="0"/>
          </a:p>
        </p:txBody>
      </p:sp>
      <p:pic>
        <p:nvPicPr>
          <p:cNvPr id="7" name="Picture 6" descr="Graphical user interface&#10;&#10;Description automatically generated">
            <a:extLst>
              <a:ext uri="{FF2B5EF4-FFF2-40B4-BE49-F238E27FC236}">
                <a16:creationId xmlns:a16="http://schemas.microsoft.com/office/drawing/2014/main" id="{0E9B4355-D30C-4F71-8F20-07E612EB8BF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1369" y="179916"/>
            <a:ext cx="2435860" cy="1252728"/>
          </a:xfrm>
          <a:prstGeom prst="rect">
            <a:avLst/>
          </a:prstGeom>
        </p:spPr>
      </p:pic>
      <p:sp>
        <p:nvSpPr>
          <p:cNvPr id="9" name="TextBox 8">
            <a:extLst>
              <a:ext uri="{FF2B5EF4-FFF2-40B4-BE49-F238E27FC236}">
                <a16:creationId xmlns:a16="http://schemas.microsoft.com/office/drawing/2014/main" id="{808F4D02-2B76-4C32-A5DC-55E76860BB05}"/>
              </a:ext>
            </a:extLst>
          </p:cNvPr>
          <p:cNvSpPr txBox="1"/>
          <p:nvPr/>
        </p:nvSpPr>
        <p:spPr>
          <a:xfrm>
            <a:off x="971654" y="1418484"/>
            <a:ext cx="1819419" cy="153888"/>
          </a:xfrm>
          <a:prstGeom prst="rect">
            <a:avLst/>
          </a:prstGeom>
          <a:noFill/>
        </p:spPr>
        <p:txBody>
          <a:bodyPr wrap="square" rtlCol="0">
            <a:spAutoFit/>
          </a:bodyPr>
          <a:lstStyle/>
          <a:p>
            <a:r>
              <a:rPr lang="en-GB" sz="400" dirty="0">
                <a:hlinkClick r:id="rId3" tooltip="https://technofaq.org/posts/2017/09/the-tech-upgrades-your-business-needs/"/>
              </a:rPr>
              <a:t>This Photo</a:t>
            </a:r>
            <a:r>
              <a:rPr lang="en-GB" sz="400" dirty="0"/>
              <a:t> by Unknown Author is licensed under </a:t>
            </a:r>
            <a:r>
              <a:rPr lang="en-GB" sz="400" dirty="0">
                <a:hlinkClick r:id="rId4" tooltip="https://creativecommons.org/licenses/by-nc-sa/3.0/"/>
              </a:rPr>
              <a:t>CC BY-SA-NC</a:t>
            </a:r>
            <a:endParaRPr lang="en-GB" sz="400" dirty="0"/>
          </a:p>
        </p:txBody>
      </p:sp>
    </p:spTree>
    <p:extLst>
      <p:ext uri="{BB962C8B-B14F-4D97-AF65-F5344CB8AC3E}">
        <p14:creationId xmlns:p14="http://schemas.microsoft.com/office/powerpoint/2010/main" val="991266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9" name="Arc 28">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E92C9E61-A514-46A1-9847-3E3ED4C7F97A}"/>
              </a:ext>
            </a:extLst>
          </p:cNvPr>
          <p:cNvSpPr>
            <a:spLocks noGrp="1"/>
          </p:cNvSpPr>
          <p:nvPr>
            <p:ph type="title"/>
          </p:nvPr>
        </p:nvSpPr>
        <p:spPr>
          <a:xfrm>
            <a:off x="838200" y="365125"/>
            <a:ext cx="10515599" cy="1325563"/>
          </a:xfrm>
        </p:spPr>
        <p:txBody>
          <a:bodyPr vert="horz" lIns="91440" tIns="45720" rIns="91440" bIns="45720" rtlCol="0" anchor="ctr">
            <a:normAutofit/>
          </a:bodyPr>
          <a:lstStyle/>
          <a:p>
            <a:r>
              <a:rPr lang="en-US" sz="4400" b="1" kern="1200" dirty="0">
                <a:solidFill>
                  <a:schemeClr val="tx1"/>
                </a:solidFill>
                <a:latin typeface="+mj-lt"/>
                <a:ea typeface="+mj-ea"/>
                <a:cs typeface="+mj-cs"/>
              </a:rPr>
              <a:t>Module L&amp;T Strategy</a:t>
            </a:r>
          </a:p>
        </p:txBody>
      </p:sp>
      <p:sp>
        <p:nvSpPr>
          <p:cNvPr id="4" name="Text Placeholder 3">
            <a:extLst>
              <a:ext uri="{FF2B5EF4-FFF2-40B4-BE49-F238E27FC236}">
                <a16:creationId xmlns:a16="http://schemas.microsoft.com/office/drawing/2014/main" id="{DB3FAC58-5CE3-48ED-81CF-244553C1FF5F}"/>
              </a:ext>
            </a:extLst>
          </p:cNvPr>
          <p:cNvSpPr>
            <a:spLocks noGrp="1"/>
          </p:cNvSpPr>
          <p:nvPr>
            <p:ph type="body" sz="half" idx="2"/>
          </p:nvPr>
        </p:nvSpPr>
        <p:spPr>
          <a:xfrm>
            <a:off x="838200" y="1825625"/>
            <a:ext cx="5944156" cy="4351338"/>
          </a:xfrm>
        </p:spPr>
        <p:txBody>
          <a:bodyPr vert="horz" lIns="91440" tIns="45720" rIns="91440" bIns="45720" rtlCol="0">
            <a:normAutofit/>
          </a:bodyPr>
          <a:lstStyle/>
          <a:p>
            <a:pPr marL="285750" indent="-228600">
              <a:buFont typeface="Arial" panose="020B0604020202020204" pitchFamily="34" charset="0"/>
              <a:buChar char="•"/>
            </a:pPr>
            <a:r>
              <a:rPr lang="en-US" sz="2400" b="1" dirty="0"/>
              <a:t>The Module is entirely online.</a:t>
            </a:r>
          </a:p>
          <a:p>
            <a:pPr marL="285750" indent="-228600">
              <a:buFont typeface="Arial" panose="020B0604020202020204" pitchFamily="34" charset="0"/>
              <a:buChar char="•"/>
            </a:pPr>
            <a:r>
              <a:rPr lang="en-US" sz="2400" b="1" dirty="0"/>
              <a:t>Progress through interactive Online Learning Objects &amp; Activities </a:t>
            </a:r>
            <a:r>
              <a:rPr lang="en-US" sz="2400" dirty="0"/>
              <a:t>located on Moodle.</a:t>
            </a:r>
          </a:p>
          <a:p>
            <a:pPr marL="285750" indent="-228600">
              <a:buFont typeface="Arial" panose="020B0604020202020204" pitchFamily="34" charset="0"/>
              <a:buChar char="•"/>
            </a:pPr>
            <a:r>
              <a:rPr lang="en-US" sz="2400" b="1" dirty="0"/>
              <a:t>Gamification:</a:t>
            </a:r>
            <a:r>
              <a:rPr lang="en-US" sz="2400" dirty="0"/>
              <a:t> Receive some digital badges &amp; marks for completing the activities.</a:t>
            </a:r>
          </a:p>
          <a:p>
            <a:pPr marL="285750" indent="-228600">
              <a:buFont typeface="Arial" panose="020B0604020202020204" pitchFamily="34" charset="0"/>
              <a:buChar char="•"/>
            </a:pPr>
            <a:r>
              <a:rPr lang="en-US" sz="2400" b="1" dirty="0"/>
              <a:t>Activity Completion: </a:t>
            </a:r>
            <a:r>
              <a:rPr lang="en-US" sz="2400" dirty="0"/>
              <a:t>10 marks for viewing the content and completing the activities for Assignment 1.</a:t>
            </a:r>
          </a:p>
          <a:p>
            <a:pPr marL="285750" indent="-228600">
              <a:buFont typeface="Arial" panose="020B0604020202020204" pitchFamily="34" charset="0"/>
              <a:buChar char="•"/>
            </a:pPr>
            <a:r>
              <a:rPr lang="en-US" sz="2400" b="1" dirty="0"/>
              <a:t>Tutorial support: </a:t>
            </a:r>
            <a:r>
              <a:rPr lang="en-US" sz="2400" dirty="0"/>
              <a:t>Weekly Tutorial support in MS Teams. Link to join is on Moodle.</a:t>
            </a:r>
          </a:p>
        </p:txBody>
      </p:sp>
      <p:sp>
        <p:nvSpPr>
          <p:cNvPr id="31" name="Oval 30">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Graphic 5" descr="Classroom">
            <a:extLst>
              <a:ext uri="{FF2B5EF4-FFF2-40B4-BE49-F238E27FC236}">
                <a16:creationId xmlns:a16="http://schemas.microsoft.com/office/drawing/2014/main" id="{33CD272E-A627-41DE-AC70-D6756CD2022E}"/>
              </a:ext>
            </a:extLst>
          </p:cNvPr>
          <p:cNvPicPr>
            <a:picLocks noGrp="1" noChangeAspect="1"/>
          </p:cNvPicPr>
          <p:nvPr>
            <p:ph type="pic" idx="1"/>
          </p:nvPr>
        </p:nvPicPr>
        <p:blipFill rotWithShape="1">
          <a:blip r:embed="rId2">
            <a:extLst>
              <a:ext uri="{96DAC541-7B7A-43D3-8B79-37D633B846F1}">
                <asvg:svgBlip xmlns:asvg="http://schemas.microsoft.com/office/drawing/2016/SVG/main" r:embed="rId3"/>
              </a:ext>
            </a:extLst>
          </a:blip>
          <a:srcRect t="10520" b="10520"/>
          <a:stretch/>
        </p:blipFill>
        <p:spPr>
          <a:xfrm>
            <a:off x="7132202" y="2094214"/>
            <a:ext cx="4221597" cy="3333376"/>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
        <p:nvSpPr>
          <p:cNvPr id="6" name="Flowchart: Summing Junction 5">
            <a:extLst>
              <a:ext uri="{FF2B5EF4-FFF2-40B4-BE49-F238E27FC236}">
                <a16:creationId xmlns:a16="http://schemas.microsoft.com/office/drawing/2014/main" id="{398D6BF7-4E1F-4D19-A5BA-CE6D320A8405}"/>
              </a:ext>
            </a:extLst>
          </p:cNvPr>
          <p:cNvSpPr/>
          <p:nvPr/>
        </p:nvSpPr>
        <p:spPr>
          <a:xfrm>
            <a:off x="7190107" y="1542752"/>
            <a:ext cx="4311040" cy="4436300"/>
          </a:xfrm>
          <a:prstGeom prst="flowChartSummingJunction">
            <a:avLst/>
          </a:prstGeom>
          <a:noFill/>
          <a:ln w="57150">
            <a:solidFill>
              <a:srgbClr val="FF0000"/>
            </a:solidFill>
            <a:extLst>
              <a:ext uri="{C807C97D-BFC1-408E-A445-0C87EB9F89A2}">
                <ask:lineSketchStyleProps xmlns:ask="http://schemas.microsoft.com/office/drawing/2018/sketchyshapes">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78091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C4161AE-11A2-4436-A7FB-44334586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78229D1-C16F-4EBF-AA2C-B7ECDCC851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CD7BC-F577-457E-BDBD-C25604B5C1D4}"/>
              </a:ext>
            </a:extLst>
          </p:cNvPr>
          <p:cNvSpPr>
            <a:spLocks noGrp="1"/>
          </p:cNvSpPr>
          <p:nvPr>
            <p:ph type="title"/>
          </p:nvPr>
        </p:nvSpPr>
        <p:spPr>
          <a:xfrm>
            <a:off x="31869" y="37831"/>
            <a:ext cx="7531091" cy="1330518"/>
          </a:xfrm>
        </p:spPr>
        <p:txBody>
          <a:bodyPr>
            <a:normAutofit/>
          </a:bodyPr>
          <a:lstStyle/>
          <a:p>
            <a:r>
              <a:rPr lang="en-GB" b="1" u="sng" dirty="0"/>
              <a:t>Module Flexibility &amp; Accessibility</a:t>
            </a:r>
          </a:p>
        </p:txBody>
      </p:sp>
      <p:pic>
        <p:nvPicPr>
          <p:cNvPr id="9" name="Picture 8" descr="A picture containing outdoor, sky, grass, water&#10;&#10;Description automatically generated">
            <a:extLst>
              <a:ext uri="{FF2B5EF4-FFF2-40B4-BE49-F238E27FC236}">
                <a16:creationId xmlns:a16="http://schemas.microsoft.com/office/drawing/2014/main" id="{995ED527-70EF-45C9-9541-D49A4D68E98D}"/>
              </a:ext>
            </a:extLst>
          </p:cNvPr>
          <p:cNvPicPr>
            <a:picLocks noChangeAspect="1"/>
          </p:cNvPicPr>
          <p:nvPr/>
        </p:nvPicPr>
        <p:blipFill rotWithShape="1">
          <a:blip r:embed="rId2">
            <a:extLst>
              <a:ext uri="{28A0092B-C50C-407E-A947-70E740481C1C}">
                <a14:useLocalDpi xmlns:a14="http://schemas.microsoft.com/office/drawing/2010/main" val="0"/>
              </a:ext>
            </a:extLst>
          </a:blip>
          <a:srcRect t="27842" r="6" b="1724"/>
          <a:stretch/>
        </p:blipFill>
        <p:spPr>
          <a:xfrm>
            <a:off x="9072232" y="10"/>
            <a:ext cx="3119767" cy="1677587"/>
          </a:xfrm>
          <a:custGeom>
            <a:avLst/>
            <a:gdLst/>
            <a:ahLst/>
            <a:cxnLst/>
            <a:rect l="l" t="t" r="r" b="b"/>
            <a:pathLst>
              <a:path w="3581400" h="1677597">
                <a:moveTo>
                  <a:pt x="161395" y="0"/>
                </a:moveTo>
                <a:lnTo>
                  <a:pt x="3581400" y="0"/>
                </a:lnTo>
                <a:lnTo>
                  <a:pt x="3581400" y="1677597"/>
                </a:lnTo>
                <a:lnTo>
                  <a:pt x="16028" y="1677597"/>
                </a:lnTo>
                <a:lnTo>
                  <a:pt x="14520" y="1674742"/>
                </a:lnTo>
                <a:cubicBezTo>
                  <a:pt x="19077" y="1661158"/>
                  <a:pt x="13236" y="1655969"/>
                  <a:pt x="11870" y="1634532"/>
                </a:cubicBezTo>
                <a:cubicBezTo>
                  <a:pt x="15960" y="1627315"/>
                  <a:pt x="14857" y="1619871"/>
                  <a:pt x="12123" y="1611974"/>
                </a:cubicBezTo>
                <a:cubicBezTo>
                  <a:pt x="14601" y="1592532"/>
                  <a:pt x="11088" y="1572641"/>
                  <a:pt x="10881" y="1549670"/>
                </a:cubicBezTo>
                <a:lnTo>
                  <a:pt x="1421" y="1487568"/>
                </a:lnTo>
                <a:lnTo>
                  <a:pt x="2231" y="1428268"/>
                </a:lnTo>
                <a:cubicBezTo>
                  <a:pt x="3846" y="1420887"/>
                  <a:pt x="5650" y="1413843"/>
                  <a:pt x="7559" y="1407245"/>
                </a:cubicBezTo>
                <a:cubicBezTo>
                  <a:pt x="2335" y="1397680"/>
                  <a:pt x="12971" y="1375400"/>
                  <a:pt x="1223" y="1371658"/>
                </a:cubicBezTo>
                <a:cubicBezTo>
                  <a:pt x="3461" y="1362565"/>
                  <a:pt x="8956" y="1359484"/>
                  <a:pt x="1070" y="1358381"/>
                </a:cubicBezTo>
                <a:cubicBezTo>
                  <a:pt x="1593" y="1355266"/>
                  <a:pt x="1218" y="1352935"/>
                  <a:pt x="412" y="1350955"/>
                </a:cubicBezTo>
                <a:lnTo>
                  <a:pt x="0" y="1350276"/>
                </a:lnTo>
                <a:lnTo>
                  <a:pt x="5162" y="1330155"/>
                </a:lnTo>
                <a:lnTo>
                  <a:pt x="4981" y="1326976"/>
                </a:lnTo>
                <a:lnTo>
                  <a:pt x="9454" y="1314508"/>
                </a:lnTo>
                <a:lnTo>
                  <a:pt x="17855" y="1287115"/>
                </a:lnTo>
                <a:cubicBezTo>
                  <a:pt x="19212" y="1284856"/>
                  <a:pt x="26250" y="1256761"/>
                  <a:pt x="28140" y="1255674"/>
                </a:cubicBezTo>
                <a:cubicBezTo>
                  <a:pt x="23472" y="1220662"/>
                  <a:pt x="37878" y="1249642"/>
                  <a:pt x="40706" y="1216246"/>
                </a:cubicBezTo>
                <a:cubicBezTo>
                  <a:pt x="29115" y="1194325"/>
                  <a:pt x="44888" y="1197089"/>
                  <a:pt x="48102" y="1147300"/>
                </a:cubicBezTo>
                <a:cubicBezTo>
                  <a:pt x="54707" y="1121708"/>
                  <a:pt x="50727" y="1107942"/>
                  <a:pt x="63890" y="1070753"/>
                </a:cubicBezTo>
                <a:cubicBezTo>
                  <a:pt x="68816" y="1034410"/>
                  <a:pt x="75171" y="958324"/>
                  <a:pt x="77661" y="929239"/>
                </a:cubicBezTo>
                <a:cubicBezTo>
                  <a:pt x="69046" y="901681"/>
                  <a:pt x="78084" y="919168"/>
                  <a:pt x="78834" y="896242"/>
                </a:cubicBezTo>
                <a:cubicBezTo>
                  <a:pt x="88537" y="908295"/>
                  <a:pt x="76451" y="866480"/>
                  <a:pt x="88448" y="872205"/>
                </a:cubicBezTo>
                <a:cubicBezTo>
                  <a:pt x="88206" y="867852"/>
                  <a:pt x="87591" y="863453"/>
                  <a:pt x="86885" y="858997"/>
                </a:cubicBezTo>
                <a:cubicBezTo>
                  <a:pt x="86765" y="858219"/>
                  <a:pt x="86642" y="857442"/>
                  <a:pt x="86522" y="856664"/>
                </a:cubicBezTo>
                <a:lnTo>
                  <a:pt x="87113" y="848522"/>
                </a:lnTo>
                <a:lnTo>
                  <a:pt x="84722" y="844735"/>
                </a:lnTo>
                <a:lnTo>
                  <a:pt x="83780" y="831413"/>
                </a:lnTo>
                <a:cubicBezTo>
                  <a:pt x="83822" y="826652"/>
                  <a:pt x="84330" y="821802"/>
                  <a:pt x="85585" y="816845"/>
                </a:cubicBezTo>
                <a:cubicBezTo>
                  <a:pt x="94144" y="803184"/>
                  <a:pt x="85848" y="765821"/>
                  <a:pt x="97019" y="749378"/>
                </a:cubicBezTo>
                <a:cubicBezTo>
                  <a:pt x="100233" y="742498"/>
                  <a:pt x="104715" y="716106"/>
                  <a:pt x="102234" y="708014"/>
                </a:cubicBezTo>
                <a:cubicBezTo>
                  <a:pt x="102481" y="701872"/>
                  <a:pt x="104818" y="696611"/>
                  <a:pt x="101661" y="690731"/>
                </a:cubicBezTo>
                <a:cubicBezTo>
                  <a:pt x="98063" y="682521"/>
                  <a:pt x="108190" y="669704"/>
                  <a:pt x="102578" y="667652"/>
                </a:cubicBezTo>
                <a:cubicBezTo>
                  <a:pt x="105340" y="642306"/>
                  <a:pt x="115874" y="560911"/>
                  <a:pt x="118234" y="538657"/>
                </a:cubicBezTo>
                <a:cubicBezTo>
                  <a:pt x="117638" y="537302"/>
                  <a:pt x="117131" y="535775"/>
                  <a:pt x="116730" y="534128"/>
                </a:cubicBezTo>
                <a:cubicBezTo>
                  <a:pt x="114402" y="524544"/>
                  <a:pt x="116056" y="512942"/>
                  <a:pt x="120423" y="508217"/>
                </a:cubicBezTo>
                <a:cubicBezTo>
                  <a:pt x="135842" y="482476"/>
                  <a:pt x="140032" y="452305"/>
                  <a:pt x="146490" y="425691"/>
                </a:cubicBezTo>
                <a:cubicBezTo>
                  <a:pt x="152632" y="394798"/>
                  <a:pt x="137378" y="407838"/>
                  <a:pt x="153347" y="374828"/>
                </a:cubicBezTo>
                <a:cubicBezTo>
                  <a:pt x="149818" y="367784"/>
                  <a:pt x="150382" y="362614"/>
                  <a:pt x="153662" y="355448"/>
                </a:cubicBezTo>
                <a:cubicBezTo>
                  <a:pt x="156334" y="340231"/>
                  <a:pt x="145653" y="334489"/>
                  <a:pt x="154323" y="323061"/>
                </a:cubicBezTo>
                <a:cubicBezTo>
                  <a:pt x="148259" y="322134"/>
                  <a:pt x="156546" y="292315"/>
                  <a:pt x="149604" y="295584"/>
                </a:cubicBezTo>
                <a:cubicBezTo>
                  <a:pt x="145978" y="282129"/>
                  <a:pt x="155190" y="282737"/>
                  <a:pt x="152223" y="269800"/>
                </a:cubicBezTo>
                <a:cubicBezTo>
                  <a:pt x="152875" y="257840"/>
                  <a:pt x="157283" y="280242"/>
                  <a:pt x="159574" y="268040"/>
                </a:cubicBezTo>
                <a:cubicBezTo>
                  <a:pt x="161332" y="252572"/>
                  <a:pt x="171677" y="259420"/>
                  <a:pt x="160187" y="239084"/>
                </a:cubicBezTo>
                <a:cubicBezTo>
                  <a:pt x="165715" y="225322"/>
                  <a:pt x="160228" y="218349"/>
                  <a:pt x="160377" y="194696"/>
                </a:cubicBezTo>
                <a:lnTo>
                  <a:pt x="162286" y="188429"/>
                </a:lnTo>
                <a:lnTo>
                  <a:pt x="156932" y="180431"/>
                </a:lnTo>
                <a:cubicBezTo>
                  <a:pt x="154788" y="175986"/>
                  <a:pt x="153490" y="170658"/>
                  <a:pt x="154246" y="163556"/>
                </a:cubicBezTo>
                <a:cubicBezTo>
                  <a:pt x="168756" y="121106"/>
                  <a:pt x="144558" y="160910"/>
                  <a:pt x="153818" y="90171"/>
                </a:cubicBezTo>
                <a:cubicBezTo>
                  <a:pt x="155960" y="86805"/>
                  <a:pt x="154719" y="77320"/>
                  <a:pt x="152128" y="77275"/>
                </a:cubicBezTo>
                <a:cubicBezTo>
                  <a:pt x="153243" y="72994"/>
                  <a:pt x="158878" y="63894"/>
                  <a:pt x="154912" y="61293"/>
                </a:cubicBezTo>
                <a:cubicBezTo>
                  <a:pt x="155507" y="49699"/>
                  <a:pt x="156808" y="38400"/>
                  <a:pt x="158770" y="27665"/>
                </a:cubicBezTo>
                <a:lnTo>
                  <a:pt x="164401" y="5871"/>
                </a:lnTo>
                <a:lnTo>
                  <a:pt x="161421" y="241"/>
                </a:lnTo>
                <a:cubicBezTo>
                  <a:pt x="161412" y="161"/>
                  <a:pt x="161403" y="80"/>
                  <a:pt x="161395" y="0"/>
                </a:cubicBezTo>
                <a:close/>
              </a:path>
            </a:pathLst>
          </a:custGeom>
        </p:spPr>
      </p:pic>
      <p:sp>
        <p:nvSpPr>
          <p:cNvPr id="3" name="Content Placeholder 2">
            <a:extLst>
              <a:ext uri="{FF2B5EF4-FFF2-40B4-BE49-F238E27FC236}">
                <a16:creationId xmlns:a16="http://schemas.microsoft.com/office/drawing/2014/main" id="{8E8655F1-DDF3-444E-B2EE-513B9B64ECDC}"/>
              </a:ext>
            </a:extLst>
          </p:cNvPr>
          <p:cNvSpPr>
            <a:spLocks noGrp="1"/>
          </p:cNvSpPr>
          <p:nvPr>
            <p:ph idx="1"/>
          </p:nvPr>
        </p:nvSpPr>
        <p:spPr>
          <a:xfrm>
            <a:off x="31871" y="1243124"/>
            <a:ext cx="9264527" cy="5074842"/>
          </a:xfrm>
        </p:spPr>
        <p:txBody>
          <a:bodyPr>
            <a:noAutofit/>
          </a:bodyPr>
          <a:lstStyle/>
          <a:p>
            <a:pPr>
              <a:lnSpc>
                <a:spcPct val="100000"/>
              </a:lnSpc>
              <a:spcBef>
                <a:spcPts val="300"/>
              </a:spcBef>
            </a:pPr>
            <a:r>
              <a:rPr lang="en-GB" sz="2000" dirty="0"/>
              <a:t>The Online tutorials can be accessed from </a:t>
            </a:r>
            <a:r>
              <a:rPr lang="en-GB" sz="2000" dirty="0">
                <a:solidFill>
                  <a:schemeClr val="bg1"/>
                </a:solidFill>
                <a:highlight>
                  <a:srgbClr val="FFFF00"/>
                </a:highlight>
              </a:rPr>
              <a:t>any location</a:t>
            </a:r>
            <a:r>
              <a:rPr lang="en-GB" sz="2000" dirty="0">
                <a:solidFill>
                  <a:schemeClr val="bg1"/>
                </a:solidFill>
              </a:rPr>
              <a:t> </a:t>
            </a:r>
            <a:r>
              <a:rPr lang="en-GB" sz="2000" dirty="0"/>
              <a:t>of your choice e.g. On-campus, at home, café, in work etc. </a:t>
            </a:r>
          </a:p>
          <a:p>
            <a:pPr>
              <a:lnSpc>
                <a:spcPct val="100000"/>
              </a:lnSpc>
              <a:spcBef>
                <a:spcPts val="300"/>
              </a:spcBef>
            </a:pPr>
            <a:r>
              <a:rPr lang="en-GB" sz="2000" dirty="0"/>
              <a:t>The module content &amp; tasks can be completed </a:t>
            </a:r>
            <a:r>
              <a:rPr lang="en-GB" sz="2000" dirty="0">
                <a:solidFill>
                  <a:schemeClr val="bg1"/>
                </a:solidFill>
                <a:highlight>
                  <a:srgbClr val="FFFF00"/>
                </a:highlight>
              </a:rPr>
              <a:t>anywhere at anytime</a:t>
            </a:r>
            <a:r>
              <a:rPr lang="en-GB" sz="2000" dirty="0"/>
              <a:t>.</a:t>
            </a:r>
          </a:p>
          <a:p>
            <a:pPr>
              <a:lnSpc>
                <a:spcPct val="100000"/>
              </a:lnSpc>
              <a:spcBef>
                <a:spcPts val="300"/>
              </a:spcBef>
            </a:pPr>
            <a:r>
              <a:rPr lang="en-GB" sz="2000" dirty="0"/>
              <a:t>The University has a </a:t>
            </a:r>
            <a:r>
              <a:rPr lang="en-GB" sz="2000" dirty="0">
                <a:solidFill>
                  <a:schemeClr val="bg1"/>
                </a:solidFill>
                <a:highlight>
                  <a:srgbClr val="FFFF00"/>
                </a:highlight>
              </a:rPr>
              <a:t>variety of students on a variety of different programmes all with different needs</a:t>
            </a:r>
            <a:r>
              <a:rPr lang="en-GB" sz="2000" dirty="0"/>
              <a:t>. Some students are FT on-campus, some are part-time, some are international based in countries around the world, some are DDA students, some are industry based, some are FT employed and some are carers for family members.</a:t>
            </a:r>
          </a:p>
          <a:p>
            <a:pPr>
              <a:lnSpc>
                <a:spcPct val="100000"/>
              </a:lnSpc>
              <a:spcBef>
                <a:spcPts val="300"/>
              </a:spcBef>
            </a:pPr>
            <a:r>
              <a:rPr lang="en-GB" sz="2000" dirty="0"/>
              <a:t>If a student is unable to attend campus for family/work/health (e.g. self-isolating/unwell) reasons, they can still </a:t>
            </a:r>
            <a:r>
              <a:rPr lang="en-GB" sz="2000" dirty="0">
                <a:solidFill>
                  <a:schemeClr val="bg1"/>
                </a:solidFill>
                <a:highlight>
                  <a:srgbClr val="FFFF00"/>
                </a:highlight>
              </a:rPr>
              <a:t>access the online tutorials and resources</a:t>
            </a:r>
            <a:r>
              <a:rPr lang="en-GB" sz="2000" dirty="0">
                <a:highlight>
                  <a:srgbClr val="FFFF00"/>
                </a:highlight>
              </a:rPr>
              <a:t>.</a:t>
            </a:r>
          </a:p>
          <a:p>
            <a:pPr>
              <a:lnSpc>
                <a:spcPct val="100000"/>
              </a:lnSpc>
              <a:spcBef>
                <a:spcPts val="300"/>
              </a:spcBef>
            </a:pPr>
            <a:r>
              <a:rPr lang="en-GB" sz="2000" dirty="0"/>
              <a:t>The University wanted to provide a more flexible Higher education model to accommodate students different needs.</a:t>
            </a:r>
          </a:p>
          <a:p>
            <a:pPr>
              <a:lnSpc>
                <a:spcPct val="100000"/>
              </a:lnSpc>
              <a:spcBef>
                <a:spcPts val="300"/>
              </a:spcBef>
            </a:pPr>
            <a:r>
              <a:rPr lang="en-GB" sz="2000" dirty="0">
                <a:solidFill>
                  <a:schemeClr val="bg1"/>
                </a:solidFill>
                <a:highlight>
                  <a:srgbClr val="FFFF00"/>
                </a:highlight>
              </a:rPr>
              <a:t>The new online modules provide more flexibility for students</a:t>
            </a:r>
            <a:r>
              <a:rPr lang="en-GB" sz="2000" dirty="0"/>
              <a:t>. Balancing Higher education, work and family commitments can be quite a struggle for many students. The online modules provide additional </a:t>
            </a:r>
            <a:r>
              <a:rPr lang="en-GB" sz="2000" b="1" dirty="0"/>
              <a:t>flexibility.</a:t>
            </a:r>
            <a:endParaRPr lang="en-GB" sz="1800" dirty="0"/>
          </a:p>
        </p:txBody>
      </p:sp>
      <p:pic>
        <p:nvPicPr>
          <p:cNvPr id="6" name="Picture 5" descr="A close-up of a headphone">
            <a:extLst>
              <a:ext uri="{FF2B5EF4-FFF2-40B4-BE49-F238E27FC236}">
                <a16:creationId xmlns:a16="http://schemas.microsoft.com/office/drawing/2014/main" id="{1FB8130E-51DA-4CBD-84EA-AFD4843542B7}"/>
              </a:ext>
              <a:ext uri="{C183D7F6-B498-43B3-948B-1728B52AA6E4}">
                <adec:decorative xmlns:adec="http://schemas.microsoft.com/office/drawing/2017/decorative" val="0"/>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4611" r="4" b="16367"/>
          <a:stretch/>
        </p:blipFill>
        <p:spPr>
          <a:xfrm>
            <a:off x="9296400" y="1657844"/>
            <a:ext cx="2895600" cy="1752443"/>
          </a:xfrm>
          <a:custGeom>
            <a:avLst/>
            <a:gdLst/>
            <a:ahLst/>
            <a:cxnLst/>
            <a:rect l="l" t="t" r="r" b="b"/>
            <a:pathLst>
              <a:path w="3574654" h="1752443">
                <a:moveTo>
                  <a:pt x="8656" y="0"/>
                </a:moveTo>
                <a:lnTo>
                  <a:pt x="3574654" y="0"/>
                </a:lnTo>
                <a:lnTo>
                  <a:pt x="3574654" y="1752443"/>
                </a:lnTo>
                <a:lnTo>
                  <a:pt x="174206" y="1752443"/>
                </a:lnTo>
                <a:lnTo>
                  <a:pt x="173520" y="1742722"/>
                </a:lnTo>
                <a:cubicBezTo>
                  <a:pt x="166693" y="1740806"/>
                  <a:pt x="168850" y="1709464"/>
                  <a:pt x="158494" y="1720158"/>
                </a:cubicBezTo>
                <a:cubicBezTo>
                  <a:pt x="157707" y="1709842"/>
                  <a:pt x="161192" y="1700765"/>
                  <a:pt x="154638" y="1709133"/>
                </a:cubicBezTo>
                <a:cubicBezTo>
                  <a:pt x="154175" y="1705884"/>
                  <a:pt x="153224" y="1704360"/>
                  <a:pt x="152028" y="1703639"/>
                </a:cubicBezTo>
                <a:lnTo>
                  <a:pt x="151510" y="1703552"/>
                </a:lnTo>
                <a:lnTo>
                  <a:pt x="149939" y="1680484"/>
                </a:lnTo>
                <a:lnTo>
                  <a:pt x="148900" y="1678015"/>
                </a:lnTo>
                <a:cubicBezTo>
                  <a:pt x="148913" y="1672749"/>
                  <a:pt x="148924" y="1667484"/>
                  <a:pt x="148936" y="1662218"/>
                </a:cubicBezTo>
                <a:lnTo>
                  <a:pt x="148390" y="1654463"/>
                </a:lnTo>
                <a:lnTo>
                  <a:pt x="149402" y="1651435"/>
                </a:lnTo>
                <a:cubicBezTo>
                  <a:pt x="149846" y="1648628"/>
                  <a:pt x="149650" y="1645207"/>
                  <a:pt x="148002" y="1640413"/>
                </a:cubicBezTo>
                <a:lnTo>
                  <a:pt x="147401" y="1639463"/>
                </a:lnTo>
                <a:lnTo>
                  <a:pt x="147883" y="1629196"/>
                </a:lnTo>
                <a:cubicBezTo>
                  <a:pt x="148324" y="1625687"/>
                  <a:pt x="149076" y="1622319"/>
                  <a:pt x="150267" y="1619175"/>
                </a:cubicBezTo>
                <a:cubicBezTo>
                  <a:pt x="136723" y="1595128"/>
                  <a:pt x="139317" y="1561402"/>
                  <a:pt x="132165" y="1529881"/>
                </a:cubicBezTo>
                <a:cubicBezTo>
                  <a:pt x="133186" y="1488865"/>
                  <a:pt x="141785" y="1480519"/>
                  <a:pt x="131022" y="1453616"/>
                </a:cubicBezTo>
                <a:cubicBezTo>
                  <a:pt x="127310" y="1440813"/>
                  <a:pt x="129541" y="1421555"/>
                  <a:pt x="120754" y="1389024"/>
                </a:cubicBezTo>
                <a:cubicBezTo>
                  <a:pt x="114227" y="1358388"/>
                  <a:pt x="111705" y="1330175"/>
                  <a:pt x="105496" y="1302691"/>
                </a:cubicBezTo>
                <a:cubicBezTo>
                  <a:pt x="99430" y="1269937"/>
                  <a:pt x="99163" y="1277652"/>
                  <a:pt x="95268" y="1258284"/>
                </a:cubicBezTo>
                <a:cubicBezTo>
                  <a:pt x="93851" y="1254897"/>
                  <a:pt x="86672" y="1222305"/>
                  <a:pt x="84858" y="1219376"/>
                </a:cubicBezTo>
                <a:cubicBezTo>
                  <a:pt x="80520" y="1201736"/>
                  <a:pt x="73502" y="1179721"/>
                  <a:pt x="69245" y="1152443"/>
                </a:cubicBezTo>
                <a:cubicBezTo>
                  <a:pt x="72181" y="1130820"/>
                  <a:pt x="55102" y="1109065"/>
                  <a:pt x="59323" y="1082021"/>
                </a:cubicBezTo>
                <a:cubicBezTo>
                  <a:pt x="59933" y="1072426"/>
                  <a:pt x="56059" y="1044866"/>
                  <a:pt x="51817" y="1040962"/>
                </a:cubicBezTo>
                <a:cubicBezTo>
                  <a:pt x="50286" y="1035485"/>
                  <a:pt x="50657" y="1028293"/>
                  <a:pt x="46503" y="1027051"/>
                </a:cubicBezTo>
                <a:cubicBezTo>
                  <a:pt x="41346" y="1024363"/>
                  <a:pt x="45759" y="1001606"/>
                  <a:pt x="40736" y="1006491"/>
                </a:cubicBezTo>
                <a:cubicBezTo>
                  <a:pt x="43694" y="990397"/>
                  <a:pt x="32609" y="982630"/>
                  <a:pt x="28654" y="971512"/>
                </a:cubicBezTo>
                <a:cubicBezTo>
                  <a:pt x="30316" y="964989"/>
                  <a:pt x="28253" y="959112"/>
                  <a:pt x="25191" y="951644"/>
                </a:cubicBezTo>
                <a:lnTo>
                  <a:pt x="21142" y="941381"/>
                </a:lnTo>
                <a:cubicBezTo>
                  <a:pt x="21020" y="939810"/>
                  <a:pt x="20896" y="938238"/>
                  <a:pt x="20773" y="936667"/>
                </a:cubicBezTo>
                <a:cubicBezTo>
                  <a:pt x="19874" y="928278"/>
                  <a:pt x="16398" y="900629"/>
                  <a:pt x="15745" y="891045"/>
                </a:cubicBezTo>
                <a:lnTo>
                  <a:pt x="16852" y="879166"/>
                </a:lnTo>
                <a:cubicBezTo>
                  <a:pt x="16064" y="875445"/>
                  <a:pt x="11752" y="871879"/>
                  <a:pt x="11024" y="868721"/>
                </a:cubicBezTo>
                <a:lnTo>
                  <a:pt x="12485" y="860219"/>
                </a:lnTo>
                <a:cubicBezTo>
                  <a:pt x="8271" y="861111"/>
                  <a:pt x="11740" y="851094"/>
                  <a:pt x="11850" y="843525"/>
                </a:cubicBezTo>
                <a:cubicBezTo>
                  <a:pt x="11730" y="828022"/>
                  <a:pt x="11612" y="812518"/>
                  <a:pt x="11493" y="797015"/>
                </a:cubicBezTo>
                <a:lnTo>
                  <a:pt x="9000" y="768303"/>
                </a:lnTo>
                <a:lnTo>
                  <a:pt x="10494" y="759507"/>
                </a:lnTo>
                <a:cubicBezTo>
                  <a:pt x="10852" y="740351"/>
                  <a:pt x="4936" y="719172"/>
                  <a:pt x="9764" y="705570"/>
                </a:cubicBezTo>
                <a:cubicBezTo>
                  <a:pt x="10332" y="700041"/>
                  <a:pt x="10202" y="695038"/>
                  <a:pt x="9638" y="690388"/>
                </a:cubicBezTo>
                <a:lnTo>
                  <a:pt x="7047" y="677974"/>
                </a:lnTo>
                <a:lnTo>
                  <a:pt x="0" y="653388"/>
                </a:lnTo>
                <a:cubicBezTo>
                  <a:pt x="12182" y="652146"/>
                  <a:pt x="-4668" y="595337"/>
                  <a:pt x="6127" y="601549"/>
                </a:cubicBezTo>
                <a:cubicBezTo>
                  <a:pt x="3933" y="578838"/>
                  <a:pt x="25694" y="557816"/>
                  <a:pt x="13968" y="535919"/>
                </a:cubicBezTo>
                <a:cubicBezTo>
                  <a:pt x="14926" y="501851"/>
                  <a:pt x="11016" y="453329"/>
                  <a:pt x="11875" y="420166"/>
                </a:cubicBezTo>
                <a:cubicBezTo>
                  <a:pt x="6938" y="426282"/>
                  <a:pt x="8070" y="396529"/>
                  <a:pt x="8209" y="392858"/>
                </a:cubicBezTo>
                <a:cubicBezTo>
                  <a:pt x="10678" y="370586"/>
                  <a:pt x="9897" y="351343"/>
                  <a:pt x="13049" y="312846"/>
                </a:cubicBezTo>
                <a:cubicBezTo>
                  <a:pt x="11510" y="278783"/>
                  <a:pt x="19654" y="249172"/>
                  <a:pt x="10752" y="217790"/>
                </a:cubicBezTo>
                <a:cubicBezTo>
                  <a:pt x="12418" y="215662"/>
                  <a:pt x="13704" y="213034"/>
                  <a:pt x="14712" y="210066"/>
                </a:cubicBezTo>
                <a:lnTo>
                  <a:pt x="16900" y="200849"/>
                </a:lnTo>
                <a:lnTo>
                  <a:pt x="16484" y="199564"/>
                </a:lnTo>
                <a:cubicBezTo>
                  <a:pt x="15715" y="194009"/>
                  <a:pt x="16101" y="190699"/>
                  <a:pt x="16998" y="188389"/>
                </a:cubicBezTo>
                <a:lnTo>
                  <a:pt x="18474" y="186250"/>
                </a:lnTo>
                <a:lnTo>
                  <a:pt x="19253" y="178676"/>
                </a:lnTo>
                <a:lnTo>
                  <a:pt x="23738" y="138548"/>
                </a:lnTo>
                <a:lnTo>
                  <a:pt x="23258" y="138123"/>
                </a:lnTo>
                <a:cubicBezTo>
                  <a:pt x="22237" y="136655"/>
                  <a:pt x="21585" y="134605"/>
                  <a:pt x="21688" y="131277"/>
                </a:cubicBezTo>
                <a:cubicBezTo>
                  <a:pt x="14019" y="134681"/>
                  <a:pt x="18874" y="128568"/>
                  <a:pt x="19855" y="118460"/>
                </a:cubicBezTo>
                <a:cubicBezTo>
                  <a:pt x="8164" y="121490"/>
                  <a:pt x="15490" y="93803"/>
                  <a:pt x="9287" y="87467"/>
                </a:cubicBezTo>
                <a:cubicBezTo>
                  <a:pt x="10272" y="79974"/>
                  <a:pt x="11100" y="72101"/>
                  <a:pt x="11706" y="64012"/>
                </a:cubicBezTo>
                <a:cubicBezTo>
                  <a:pt x="11774" y="62414"/>
                  <a:pt x="11844" y="60817"/>
                  <a:pt x="11913" y="59219"/>
                </a:cubicBezTo>
                <a:lnTo>
                  <a:pt x="11800" y="59091"/>
                </a:lnTo>
                <a:cubicBezTo>
                  <a:pt x="11601" y="57983"/>
                  <a:pt x="11577" y="56382"/>
                  <a:pt x="11792" y="53973"/>
                </a:cubicBezTo>
                <a:lnTo>
                  <a:pt x="12291" y="50475"/>
                </a:lnTo>
                <a:lnTo>
                  <a:pt x="12694" y="41175"/>
                </a:lnTo>
                <a:lnTo>
                  <a:pt x="12068" y="37768"/>
                </a:lnTo>
                <a:lnTo>
                  <a:pt x="10718" y="36122"/>
                </a:lnTo>
                <a:cubicBezTo>
                  <a:pt x="10782" y="35853"/>
                  <a:pt x="10846" y="35583"/>
                  <a:pt x="10911" y="35314"/>
                </a:cubicBezTo>
                <a:cubicBezTo>
                  <a:pt x="13618" y="29654"/>
                  <a:pt x="17224" y="28942"/>
                  <a:pt x="7774" y="16898"/>
                </a:cubicBezTo>
                <a:close/>
              </a:path>
            </a:pathLst>
          </a:custGeom>
          <a:solidFill>
            <a:srgbClr val="FFFFFF">
              <a:shade val="85000"/>
            </a:srgbClr>
          </a:solidFill>
          <a:scene3d>
            <a:camera prst="perspectiveContrastingLeftFacing">
              <a:rot lat="540000" lon="2100000" rev="0"/>
            </a:camera>
            <a:lightRig rig="soft" dir="t"/>
          </a:scene3d>
          <a:sp3d contourW="12700" prstMaterial="matte">
            <a:bevelT w="63500" h="50800"/>
            <a:contourClr>
              <a:srgbClr val="C0C0C0"/>
            </a:contourClr>
          </a:sp3d>
        </p:spPr>
      </p:pic>
      <p:pic>
        <p:nvPicPr>
          <p:cNvPr id="7" name="Picture 6" descr="A picture containing indoor, person, computer&#10;&#10;Description automatically generated">
            <a:extLst>
              <a:ext uri="{FF2B5EF4-FFF2-40B4-BE49-F238E27FC236}">
                <a16:creationId xmlns:a16="http://schemas.microsoft.com/office/drawing/2014/main" id="{0F44E704-DFAB-4934-B40A-E03AB2D6F172}"/>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r="6" b="18312"/>
          <a:stretch/>
        </p:blipFill>
        <p:spPr>
          <a:xfrm>
            <a:off x="9296400" y="3390534"/>
            <a:ext cx="2895600" cy="1752443"/>
          </a:xfrm>
          <a:custGeom>
            <a:avLst/>
            <a:gdLst/>
            <a:ahLst/>
            <a:cxnLst/>
            <a:rect l="l" t="t" r="r" b="b"/>
            <a:pathLst>
              <a:path w="3405012" h="1752443">
                <a:moveTo>
                  <a:pt x="0" y="0"/>
                </a:moveTo>
                <a:lnTo>
                  <a:pt x="3405012" y="0"/>
                </a:lnTo>
                <a:lnTo>
                  <a:pt x="3405012" y="1752443"/>
                </a:lnTo>
                <a:lnTo>
                  <a:pt x="150701" y="1752443"/>
                </a:lnTo>
                <a:lnTo>
                  <a:pt x="151133" y="1747002"/>
                </a:lnTo>
                <a:cubicBezTo>
                  <a:pt x="148082" y="1720397"/>
                  <a:pt x="138162" y="1706976"/>
                  <a:pt x="141124" y="1679782"/>
                </a:cubicBezTo>
                <a:cubicBezTo>
                  <a:pt x="138233" y="1654888"/>
                  <a:pt x="132497" y="1634841"/>
                  <a:pt x="132620" y="1612573"/>
                </a:cubicBezTo>
                <a:cubicBezTo>
                  <a:pt x="129044" y="1605219"/>
                  <a:pt x="127104" y="1597620"/>
                  <a:pt x="130223" y="1587920"/>
                </a:cubicBezTo>
                <a:lnTo>
                  <a:pt x="118649" y="1517306"/>
                </a:lnTo>
                <a:cubicBezTo>
                  <a:pt x="118727" y="1504116"/>
                  <a:pt x="126587" y="1522582"/>
                  <a:pt x="125184" y="1510721"/>
                </a:cubicBezTo>
                <a:cubicBezTo>
                  <a:pt x="120254" y="1500337"/>
                  <a:pt x="128918" y="1494774"/>
                  <a:pt x="123286" y="1484337"/>
                </a:cubicBezTo>
                <a:cubicBezTo>
                  <a:pt x="117384" y="1492089"/>
                  <a:pt x="120076" y="1448204"/>
                  <a:pt x="114286" y="1451361"/>
                </a:cubicBezTo>
                <a:cubicBezTo>
                  <a:pt x="120422" y="1434659"/>
                  <a:pt x="109532" y="1426428"/>
                  <a:pt x="109458" y="1410107"/>
                </a:cubicBezTo>
                <a:cubicBezTo>
                  <a:pt x="111304" y="1401070"/>
                  <a:pt x="116414" y="1379312"/>
                  <a:pt x="111952" y="1374933"/>
                </a:cubicBezTo>
                <a:cubicBezTo>
                  <a:pt x="121247" y="1332742"/>
                  <a:pt x="111990" y="1355376"/>
                  <a:pt x="112507" y="1321763"/>
                </a:cubicBezTo>
                <a:cubicBezTo>
                  <a:pt x="114038" y="1292024"/>
                  <a:pt x="104680" y="1296583"/>
                  <a:pt x="114684" y="1261703"/>
                </a:cubicBezTo>
                <a:cubicBezTo>
                  <a:pt x="117951" y="1254272"/>
                  <a:pt x="117538" y="1242085"/>
                  <a:pt x="113764" y="1234482"/>
                </a:cubicBezTo>
                <a:cubicBezTo>
                  <a:pt x="113115" y="1233173"/>
                  <a:pt x="112388" y="1232054"/>
                  <a:pt x="111607" y="1231156"/>
                </a:cubicBezTo>
                <a:cubicBezTo>
                  <a:pt x="119170" y="1209268"/>
                  <a:pt x="112520" y="1202536"/>
                  <a:pt x="118230" y="1191103"/>
                </a:cubicBezTo>
                <a:cubicBezTo>
                  <a:pt x="116952" y="1164152"/>
                  <a:pt x="106928" y="1147748"/>
                  <a:pt x="111866" y="1137301"/>
                </a:cubicBezTo>
                <a:cubicBezTo>
                  <a:pt x="109070" y="1117917"/>
                  <a:pt x="103766" y="1087902"/>
                  <a:pt x="101461" y="1074796"/>
                </a:cubicBezTo>
                <a:cubicBezTo>
                  <a:pt x="97539" y="1071283"/>
                  <a:pt x="98827" y="1064698"/>
                  <a:pt x="98024" y="1058665"/>
                </a:cubicBezTo>
                <a:cubicBezTo>
                  <a:pt x="94360" y="1052587"/>
                  <a:pt x="94092" y="1024379"/>
                  <a:pt x="95922" y="1015662"/>
                </a:cubicBezTo>
                <a:lnTo>
                  <a:pt x="91333" y="988711"/>
                </a:lnTo>
                <a:cubicBezTo>
                  <a:pt x="98562" y="941987"/>
                  <a:pt x="70330" y="921576"/>
                  <a:pt x="96654" y="884719"/>
                </a:cubicBezTo>
                <a:cubicBezTo>
                  <a:pt x="96548" y="867680"/>
                  <a:pt x="88256" y="880245"/>
                  <a:pt x="88150" y="863206"/>
                </a:cubicBezTo>
                <a:cubicBezTo>
                  <a:pt x="84996" y="840798"/>
                  <a:pt x="96332" y="851480"/>
                  <a:pt x="83698" y="830894"/>
                </a:cubicBezTo>
                <a:cubicBezTo>
                  <a:pt x="86835" y="790339"/>
                  <a:pt x="74016" y="769075"/>
                  <a:pt x="83164" y="732509"/>
                </a:cubicBezTo>
                <a:cubicBezTo>
                  <a:pt x="78466" y="739607"/>
                  <a:pt x="78936" y="653434"/>
                  <a:pt x="79811" y="641624"/>
                </a:cubicBezTo>
                <a:cubicBezTo>
                  <a:pt x="79592" y="616474"/>
                  <a:pt x="81385" y="589914"/>
                  <a:pt x="81852" y="551694"/>
                </a:cubicBezTo>
                <a:cubicBezTo>
                  <a:pt x="78871" y="517898"/>
                  <a:pt x="88476" y="533562"/>
                  <a:pt x="78257" y="503221"/>
                </a:cubicBezTo>
                <a:cubicBezTo>
                  <a:pt x="78107" y="484544"/>
                  <a:pt x="80125" y="442761"/>
                  <a:pt x="80950" y="439631"/>
                </a:cubicBezTo>
                <a:lnTo>
                  <a:pt x="80482" y="438394"/>
                </a:lnTo>
                <a:cubicBezTo>
                  <a:pt x="79478" y="432938"/>
                  <a:pt x="79723" y="429594"/>
                  <a:pt x="80521" y="427195"/>
                </a:cubicBezTo>
                <a:lnTo>
                  <a:pt x="81904" y="424907"/>
                </a:lnTo>
                <a:cubicBezTo>
                  <a:pt x="82057" y="422363"/>
                  <a:pt x="82210" y="419819"/>
                  <a:pt x="82363" y="417275"/>
                </a:cubicBezTo>
                <a:lnTo>
                  <a:pt x="84426" y="402379"/>
                </a:lnTo>
                <a:lnTo>
                  <a:pt x="83723" y="399462"/>
                </a:lnTo>
                <a:lnTo>
                  <a:pt x="85140" y="376794"/>
                </a:lnTo>
                <a:lnTo>
                  <a:pt x="84643" y="376419"/>
                </a:lnTo>
                <a:cubicBezTo>
                  <a:pt x="83560" y="375065"/>
                  <a:pt x="82822" y="373090"/>
                  <a:pt x="82783" y="369762"/>
                </a:cubicBezTo>
                <a:cubicBezTo>
                  <a:pt x="75270" y="373969"/>
                  <a:pt x="79859" y="367360"/>
                  <a:pt x="80411" y="357178"/>
                </a:cubicBezTo>
                <a:cubicBezTo>
                  <a:pt x="68864" y="361439"/>
                  <a:pt x="75006" y="333058"/>
                  <a:pt x="68544" y="327402"/>
                </a:cubicBezTo>
                <a:cubicBezTo>
                  <a:pt x="69211" y="319824"/>
                  <a:pt x="69703" y="311889"/>
                  <a:pt x="69965" y="303760"/>
                </a:cubicBezTo>
                <a:cubicBezTo>
                  <a:pt x="69966" y="302159"/>
                  <a:pt x="69968" y="300559"/>
                  <a:pt x="69969" y="298958"/>
                </a:cubicBezTo>
                <a:lnTo>
                  <a:pt x="69852" y="298844"/>
                </a:lnTo>
                <a:cubicBezTo>
                  <a:pt x="69606" y="297762"/>
                  <a:pt x="69513" y="296167"/>
                  <a:pt x="69626" y="293743"/>
                </a:cubicBezTo>
                <a:lnTo>
                  <a:pt x="69977" y="290202"/>
                </a:lnTo>
                <a:lnTo>
                  <a:pt x="69984" y="280887"/>
                </a:lnTo>
                <a:lnTo>
                  <a:pt x="69214" y="277557"/>
                </a:lnTo>
                <a:cubicBezTo>
                  <a:pt x="64253" y="266466"/>
                  <a:pt x="49047" y="274944"/>
                  <a:pt x="54630" y="251845"/>
                </a:cubicBezTo>
                <a:cubicBezTo>
                  <a:pt x="50339" y="228523"/>
                  <a:pt x="39950" y="218978"/>
                  <a:pt x="41532" y="193531"/>
                </a:cubicBezTo>
                <a:cubicBezTo>
                  <a:pt x="37482" y="171719"/>
                  <a:pt x="30875" y="155057"/>
                  <a:pt x="29911" y="134827"/>
                </a:cubicBezTo>
                <a:cubicBezTo>
                  <a:pt x="26044" y="129106"/>
                  <a:pt x="23769" y="122729"/>
                  <a:pt x="26358" y="113105"/>
                </a:cubicBezTo>
                <a:cubicBezTo>
                  <a:pt x="21488" y="93532"/>
                  <a:pt x="15187" y="92470"/>
                  <a:pt x="17140" y="76451"/>
                </a:cubicBezTo>
                <a:cubicBezTo>
                  <a:pt x="6336" y="71246"/>
                  <a:pt x="9567" y="68160"/>
                  <a:pt x="11130" y="60946"/>
                </a:cubicBezTo>
                <a:cubicBezTo>
                  <a:pt x="11146" y="60646"/>
                  <a:pt x="11160" y="60347"/>
                  <a:pt x="11175" y="60047"/>
                </a:cubicBezTo>
                <a:lnTo>
                  <a:pt x="9643" y="59374"/>
                </a:lnTo>
                <a:lnTo>
                  <a:pt x="8490" y="56536"/>
                </a:lnTo>
                <a:lnTo>
                  <a:pt x="7301" y="47381"/>
                </a:lnTo>
                <a:cubicBezTo>
                  <a:pt x="7260" y="46156"/>
                  <a:pt x="7219" y="44931"/>
                  <a:pt x="7178" y="43706"/>
                </a:cubicBezTo>
                <a:cubicBezTo>
                  <a:pt x="6973" y="41260"/>
                  <a:pt x="6682" y="39746"/>
                  <a:pt x="6309" y="38823"/>
                </a:cubicBezTo>
                <a:cubicBezTo>
                  <a:pt x="6268" y="38807"/>
                  <a:pt x="6228" y="38790"/>
                  <a:pt x="6186" y="38775"/>
                </a:cubicBezTo>
                <a:lnTo>
                  <a:pt x="5573" y="34055"/>
                </a:lnTo>
                <a:cubicBezTo>
                  <a:pt x="4775" y="25924"/>
                  <a:pt x="4222" y="17849"/>
                  <a:pt x="3878" y="10032"/>
                </a:cubicBezTo>
                <a:close/>
              </a:path>
            </a:pathLst>
          </a:custGeom>
        </p:spPr>
      </p:pic>
      <p:pic>
        <p:nvPicPr>
          <p:cNvPr id="5" name="Picture 4" descr="A picture containing indoor, person, sofa, seat&#10;&#10;Description automatically generated">
            <a:extLst>
              <a:ext uri="{FF2B5EF4-FFF2-40B4-BE49-F238E27FC236}">
                <a16:creationId xmlns:a16="http://schemas.microsoft.com/office/drawing/2014/main" id="{81D78B31-884D-4618-8475-DAC0F9A1542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832" r="2" b="2"/>
          <a:stretch/>
        </p:blipFill>
        <p:spPr>
          <a:xfrm>
            <a:off x="9296399" y="5142978"/>
            <a:ext cx="2895600" cy="1715021"/>
          </a:xfrm>
          <a:custGeom>
            <a:avLst/>
            <a:gdLst/>
            <a:ahLst/>
            <a:cxnLst/>
            <a:rect l="l" t="t" r="r" b="b"/>
            <a:pathLst>
              <a:path w="3255014" h="1715021">
                <a:moveTo>
                  <a:pt x="703" y="0"/>
                </a:moveTo>
                <a:lnTo>
                  <a:pt x="3255014" y="0"/>
                </a:lnTo>
                <a:lnTo>
                  <a:pt x="3255014" y="1715021"/>
                </a:lnTo>
                <a:lnTo>
                  <a:pt x="20680" y="1715021"/>
                </a:lnTo>
                <a:lnTo>
                  <a:pt x="27488" y="1676166"/>
                </a:lnTo>
                <a:cubicBezTo>
                  <a:pt x="30060" y="1660248"/>
                  <a:pt x="32104" y="1646802"/>
                  <a:pt x="33656" y="1637755"/>
                </a:cubicBezTo>
                <a:cubicBezTo>
                  <a:pt x="39029" y="1635240"/>
                  <a:pt x="39060" y="1630227"/>
                  <a:pt x="36785" y="1620849"/>
                </a:cubicBezTo>
                <a:cubicBezTo>
                  <a:pt x="38105" y="1551256"/>
                  <a:pt x="100227" y="1472104"/>
                  <a:pt x="76656" y="1455842"/>
                </a:cubicBezTo>
                <a:cubicBezTo>
                  <a:pt x="77016" y="1439452"/>
                  <a:pt x="56490" y="1383714"/>
                  <a:pt x="62616" y="1345149"/>
                </a:cubicBezTo>
                <a:cubicBezTo>
                  <a:pt x="75519" y="1331119"/>
                  <a:pt x="65286" y="1248289"/>
                  <a:pt x="66967" y="1229214"/>
                </a:cubicBezTo>
                <a:cubicBezTo>
                  <a:pt x="75027" y="1226771"/>
                  <a:pt x="69197" y="1193906"/>
                  <a:pt x="80884" y="1198474"/>
                </a:cubicBezTo>
                <a:cubicBezTo>
                  <a:pt x="85953" y="1195255"/>
                  <a:pt x="86179" y="1185792"/>
                  <a:pt x="81857" y="1180728"/>
                </a:cubicBezTo>
                <a:cubicBezTo>
                  <a:pt x="83204" y="1169547"/>
                  <a:pt x="89262" y="1163440"/>
                  <a:pt x="82257" y="1151133"/>
                </a:cubicBezTo>
                <a:cubicBezTo>
                  <a:pt x="83837" y="1135715"/>
                  <a:pt x="101636" y="1122513"/>
                  <a:pt x="90618" y="1108407"/>
                </a:cubicBezTo>
                <a:cubicBezTo>
                  <a:pt x="108621" y="1097725"/>
                  <a:pt x="92049" y="1049300"/>
                  <a:pt x="95940" y="1018477"/>
                </a:cubicBezTo>
                <a:cubicBezTo>
                  <a:pt x="114997" y="965378"/>
                  <a:pt x="94883" y="900337"/>
                  <a:pt x="128252" y="875323"/>
                </a:cubicBezTo>
                <a:cubicBezTo>
                  <a:pt x="120042" y="819830"/>
                  <a:pt x="132154" y="777393"/>
                  <a:pt x="134499" y="734639"/>
                </a:cubicBezTo>
                <a:cubicBezTo>
                  <a:pt x="138830" y="715422"/>
                  <a:pt x="127012" y="702516"/>
                  <a:pt x="137671" y="686595"/>
                </a:cubicBezTo>
                <a:cubicBezTo>
                  <a:pt x="135031" y="648181"/>
                  <a:pt x="154500" y="566929"/>
                  <a:pt x="118662" y="504151"/>
                </a:cubicBezTo>
                <a:lnTo>
                  <a:pt x="70076" y="334867"/>
                </a:lnTo>
                <a:cubicBezTo>
                  <a:pt x="53138" y="284991"/>
                  <a:pt x="46242" y="268345"/>
                  <a:pt x="38295" y="239789"/>
                </a:cubicBezTo>
                <a:cubicBezTo>
                  <a:pt x="35440" y="214890"/>
                  <a:pt x="43757" y="197719"/>
                  <a:pt x="36565" y="163529"/>
                </a:cubicBezTo>
                <a:cubicBezTo>
                  <a:pt x="37934" y="145766"/>
                  <a:pt x="25190" y="110716"/>
                  <a:pt x="25258" y="98318"/>
                </a:cubicBezTo>
                <a:cubicBezTo>
                  <a:pt x="23374" y="99154"/>
                  <a:pt x="21566" y="92403"/>
                  <a:pt x="22800" y="89141"/>
                </a:cubicBezTo>
                <a:cubicBezTo>
                  <a:pt x="22768" y="32571"/>
                  <a:pt x="9002" y="70779"/>
                  <a:pt x="15482" y="33826"/>
                </a:cubicBezTo>
                <a:cubicBezTo>
                  <a:pt x="15094" y="16959"/>
                  <a:pt x="2812" y="18391"/>
                  <a:pt x="0" y="8846"/>
                </a:cubicBezTo>
                <a:close/>
              </a:path>
            </a:pathLst>
          </a:custGeom>
        </p:spPr>
      </p:pic>
      <p:sp>
        <p:nvSpPr>
          <p:cNvPr id="8" name="TextBox 7">
            <a:extLst>
              <a:ext uri="{FF2B5EF4-FFF2-40B4-BE49-F238E27FC236}">
                <a16:creationId xmlns:a16="http://schemas.microsoft.com/office/drawing/2014/main" id="{0C2042D5-7E3A-449D-A7C1-331DB320C9B7}"/>
              </a:ext>
            </a:extLst>
          </p:cNvPr>
          <p:cNvSpPr txBox="1"/>
          <p:nvPr/>
        </p:nvSpPr>
        <p:spPr>
          <a:xfrm>
            <a:off x="9751908" y="6657945"/>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gadgetsin.com/star-wars-rebel-pilot-headphones.ht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920108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C4161AE-11A2-4436-A7FB-44334586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78229D1-C16F-4EBF-AA2C-B7ECDCC851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CD7BC-F577-457E-BDBD-C25604B5C1D4}"/>
              </a:ext>
            </a:extLst>
          </p:cNvPr>
          <p:cNvSpPr>
            <a:spLocks noGrp="1"/>
          </p:cNvSpPr>
          <p:nvPr>
            <p:ph type="title"/>
          </p:nvPr>
        </p:nvSpPr>
        <p:spPr>
          <a:xfrm>
            <a:off x="79786" y="0"/>
            <a:ext cx="7531091" cy="1330518"/>
          </a:xfrm>
        </p:spPr>
        <p:txBody>
          <a:bodyPr>
            <a:normAutofit/>
          </a:bodyPr>
          <a:lstStyle/>
          <a:p>
            <a:r>
              <a:rPr lang="en-GB" b="1" u="sng" dirty="0"/>
              <a:t>Module Flexibility &amp; Accessibility</a:t>
            </a:r>
          </a:p>
        </p:txBody>
      </p:sp>
      <p:sp>
        <p:nvSpPr>
          <p:cNvPr id="3" name="Content Placeholder 2">
            <a:extLst>
              <a:ext uri="{FF2B5EF4-FFF2-40B4-BE49-F238E27FC236}">
                <a16:creationId xmlns:a16="http://schemas.microsoft.com/office/drawing/2014/main" id="{8E8655F1-DDF3-444E-B2EE-513B9B64ECDC}"/>
              </a:ext>
            </a:extLst>
          </p:cNvPr>
          <p:cNvSpPr>
            <a:spLocks noGrp="1"/>
          </p:cNvSpPr>
          <p:nvPr>
            <p:ph idx="1"/>
          </p:nvPr>
        </p:nvSpPr>
        <p:spPr>
          <a:xfrm>
            <a:off x="136145" y="1531602"/>
            <a:ext cx="7283330" cy="4633544"/>
          </a:xfrm>
        </p:spPr>
        <p:txBody>
          <a:bodyPr>
            <a:noAutofit/>
          </a:bodyPr>
          <a:lstStyle/>
          <a:p>
            <a:pPr>
              <a:lnSpc>
                <a:spcPct val="100000"/>
              </a:lnSpc>
              <a:spcBef>
                <a:spcPts val="300"/>
              </a:spcBef>
            </a:pPr>
            <a:r>
              <a:rPr lang="en-GB" sz="2400" dirty="0"/>
              <a:t>The only requirement is access to a </a:t>
            </a:r>
            <a:r>
              <a:rPr lang="en-GB" sz="2400" dirty="0">
                <a:solidFill>
                  <a:schemeClr val="bg1"/>
                </a:solidFill>
                <a:highlight>
                  <a:srgbClr val="FFFF00"/>
                </a:highlight>
              </a:rPr>
              <a:t>computer</a:t>
            </a:r>
            <a:r>
              <a:rPr lang="en-GB" sz="2400" dirty="0"/>
              <a:t> and </a:t>
            </a:r>
            <a:r>
              <a:rPr lang="en-GB" sz="2400" dirty="0">
                <a:solidFill>
                  <a:schemeClr val="bg1"/>
                </a:solidFill>
                <a:highlight>
                  <a:srgbClr val="FFFF00"/>
                </a:highlight>
              </a:rPr>
              <a:t>headphones</a:t>
            </a:r>
            <a:r>
              <a:rPr lang="en-GB" sz="2400" dirty="0"/>
              <a:t>* if on-campus. For H&amp;S reasons please bring your own headphones.</a:t>
            </a:r>
          </a:p>
          <a:p>
            <a:pPr lvl="1">
              <a:spcBef>
                <a:spcPts val="300"/>
              </a:spcBef>
            </a:pPr>
            <a:r>
              <a:rPr lang="en-GB" dirty="0"/>
              <a:t>* If accessing the online module on campus please bring a set of </a:t>
            </a:r>
            <a:r>
              <a:rPr lang="en-GB" b="1" dirty="0"/>
              <a:t>headphones</a:t>
            </a:r>
            <a:r>
              <a:rPr lang="en-GB" dirty="0"/>
              <a:t> with you, they will enable you to attend/listen to the tutorials in a campus location of your choice e.g. PC lab, Library, Open access learning space, Campus Café etc.</a:t>
            </a:r>
          </a:p>
          <a:p>
            <a:pPr lvl="1">
              <a:spcBef>
                <a:spcPts val="300"/>
              </a:spcBef>
            </a:pPr>
            <a:r>
              <a:rPr lang="en-GB" dirty="0"/>
              <a:t>+ If on campus or other shared area, Qs can be asked via chat in the Team tutorials.</a:t>
            </a:r>
          </a:p>
        </p:txBody>
      </p:sp>
      <p:pic>
        <p:nvPicPr>
          <p:cNvPr id="10" name="Picture 9" descr="A picture containing text, indoor, computer, electronics&#10;&#10;Description automatically generated">
            <a:extLst>
              <a:ext uri="{FF2B5EF4-FFF2-40B4-BE49-F238E27FC236}">
                <a16:creationId xmlns:a16="http://schemas.microsoft.com/office/drawing/2014/main" id="{F10700EC-D72B-407E-A77B-A2D7B311A211}"/>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421"/>
          <a:stretch/>
        </p:blipFill>
        <p:spPr>
          <a:xfrm>
            <a:off x="6812667" y="3022402"/>
            <a:ext cx="5143500" cy="362551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6" name="Picture 5" descr="A close-up of a headphone">
            <a:extLst>
              <a:ext uri="{FF2B5EF4-FFF2-40B4-BE49-F238E27FC236}">
                <a16:creationId xmlns:a16="http://schemas.microsoft.com/office/drawing/2014/main" id="{1FB8130E-51DA-4CBD-84EA-AFD4843542B7}"/>
              </a:ext>
              <a:ext uri="{C183D7F6-B498-43B3-948B-1728B52AA6E4}">
                <adec:decorative xmlns:adec="http://schemas.microsoft.com/office/drawing/2017/decorative" val="0"/>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34611" r="4" b="16367"/>
          <a:stretch/>
        </p:blipFill>
        <p:spPr>
          <a:xfrm>
            <a:off x="6941004" y="210082"/>
            <a:ext cx="5422232" cy="3281583"/>
          </a:xfrm>
          <a:custGeom>
            <a:avLst/>
            <a:gdLst/>
            <a:ahLst/>
            <a:cxnLst/>
            <a:rect l="l" t="t" r="r" b="b"/>
            <a:pathLst>
              <a:path w="3574654" h="1752443">
                <a:moveTo>
                  <a:pt x="8656" y="0"/>
                </a:moveTo>
                <a:lnTo>
                  <a:pt x="3574654" y="0"/>
                </a:lnTo>
                <a:lnTo>
                  <a:pt x="3574654" y="1752443"/>
                </a:lnTo>
                <a:lnTo>
                  <a:pt x="174206" y="1752443"/>
                </a:lnTo>
                <a:lnTo>
                  <a:pt x="173520" y="1742722"/>
                </a:lnTo>
                <a:cubicBezTo>
                  <a:pt x="166693" y="1740806"/>
                  <a:pt x="168850" y="1709464"/>
                  <a:pt x="158494" y="1720158"/>
                </a:cubicBezTo>
                <a:cubicBezTo>
                  <a:pt x="157707" y="1709842"/>
                  <a:pt x="161192" y="1700765"/>
                  <a:pt x="154638" y="1709133"/>
                </a:cubicBezTo>
                <a:cubicBezTo>
                  <a:pt x="154175" y="1705884"/>
                  <a:pt x="153224" y="1704360"/>
                  <a:pt x="152028" y="1703639"/>
                </a:cubicBezTo>
                <a:lnTo>
                  <a:pt x="151510" y="1703552"/>
                </a:lnTo>
                <a:lnTo>
                  <a:pt x="149939" y="1680484"/>
                </a:lnTo>
                <a:lnTo>
                  <a:pt x="148900" y="1678015"/>
                </a:lnTo>
                <a:cubicBezTo>
                  <a:pt x="148913" y="1672749"/>
                  <a:pt x="148924" y="1667484"/>
                  <a:pt x="148936" y="1662218"/>
                </a:cubicBezTo>
                <a:lnTo>
                  <a:pt x="148390" y="1654463"/>
                </a:lnTo>
                <a:lnTo>
                  <a:pt x="149402" y="1651435"/>
                </a:lnTo>
                <a:cubicBezTo>
                  <a:pt x="149846" y="1648628"/>
                  <a:pt x="149650" y="1645207"/>
                  <a:pt x="148002" y="1640413"/>
                </a:cubicBezTo>
                <a:lnTo>
                  <a:pt x="147401" y="1639463"/>
                </a:lnTo>
                <a:lnTo>
                  <a:pt x="147883" y="1629196"/>
                </a:lnTo>
                <a:cubicBezTo>
                  <a:pt x="148324" y="1625687"/>
                  <a:pt x="149076" y="1622319"/>
                  <a:pt x="150267" y="1619175"/>
                </a:cubicBezTo>
                <a:cubicBezTo>
                  <a:pt x="136723" y="1595128"/>
                  <a:pt x="139317" y="1561402"/>
                  <a:pt x="132165" y="1529881"/>
                </a:cubicBezTo>
                <a:cubicBezTo>
                  <a:pt x="133186" y="1488865"/>
                  <a:pt x="141785" y="1480519"/>
                  <a:pt x="131022" y="1453616"/>
                </a:cubicBezTo>
                <a:cubicBezTo>
                  <a:pt x="127310" y="1440813"/>
                  <a:pt x="129541" y="1421555"/>
                  <a:pt x="120754" y="1389024"/>
                </a:cubicBezTo>
                <a:cubicBezTo>
                  <a:pt x="114227" y="1358388"/>
                  <a:pt x="111705" y="1330175"/>
                  <a:pt x="105496" y="1302691"/>
                </a:cubicBezTo>
                <a:cubicBezTo>
                  <a:pt x="99430" y="1269937"/>
                  <a:pt x="99163" y="1277652"/>
                  <a:pt x="95268" y="1258284"/>
                </a:cubicBezTo>
                <a:cubicBezTo>
                  <a:pt x="93851" y="1254897"/>
                  <a:pt x="86672" y="1222305"/>
                  <a:pt x="84858" y="1219376"/>
                </a:cubicBezTo>
                <a:cubicBezTo>
                  <a:pt x="80520" y="1201736"/>
                  <a:pt x="73502" y="1179721"/>
                  <a:pt x="69245" y="1152443"/>
                </a:cubicBezTo>
                <a:cubicBezTo>
                  <a:pt x="72181" y="1130820"/>
                  <a:pt x="55102" y="1109065"/>
                  <a:pt x="59323" y="1082021"/>
                </a:cubicBezTo>
                <a:cubicBezTo>
                  <a:pt x="59933" y="1072426"/>
                  <a:pt x="56059" y="1044866"/>
                  <a:pt x="51817" y="1040962"/>
                </a:cubicBezTo>
                <a:cubicBezTo>
                  <a:pt x="50286" y="1035485"/>
                  <a:pt x="50657" y="1028293"/>
                  <a:pt x="46503" y="1027051"/>
                </a:cubicBezTo>
                <a:cubicBezTo>
                  <a:pt x="41346" y="1024363"/>
                  <a:pt x="45759" y="1001606"/>
                  <a:pt x="40736" y="1006491"/>
                </a:cubicBezTo>
                <a:cubicBezTo>
                  <a:pt x="43694" y="990397"/>
                  <a:pt x="32609" y="982630"/>
                  <a:pt x="28654" y="971512"/>
                </a:cubicBezTo>
                <a:cubicBezTo>
                  <a:pt x="30316" y="964989"/>
                  <a:pt x="28253" y="959112"/>
                  <a:pt x="25191" y="951644"/>
                </a:cubicBezTo>
                <a:lnTo>
                  <a:pt x="21142" y="941381"/>
                </a:lnTo>
                <a:cubicBezTo>
                  <a:pt x="21020" y="939810"/>
                  <a:pt x="20896" y="938238"/>
                  <a:pt x="20773" y="936667"/>
                </a:cubicBezTo>
                <a:cubicBezTo>
                  <a:pt x="19874" y="928278"/>
                  <a:pt x="16398" y="900629"/>
                  <a:pt x="15745" y="891045"/>
                </a:cubicBezTo>
                <a:lnTo>
                  <a:pt x="16852" y="879166"/>
                </a:lnTo>
                <a:cubicBezTo>
                  <a:pt x="16064" y="875445"/>
                  <a:pt x="11752" y="871879"/>
                  <a:pt x="11024" y="868721"/>
                </a:cubicBezTo>
                <a:lnTo>
                  <a:pt x="12485" y="860219"/>
                </a:lnTo>
                <a:cubicBezTo>
                  <a:pt x="8271" y="861111"/>
                  <a:pt x="11740" y="851094"/>
                  <a:pt x="11850" y="843525"/>
                </a:cubicBezTo>
                <a:cubicBezTo>
                  <a:pt x="11730" y="828022"/>
                  <a:pt x="11612" y="812518"/>
                  <a:pt x="11493" y="797015"/>
                </a:cubicBezTo>
                <a:lnTo>
                  <a:pt x="9000" y="768303"/>
                </a:lnTo>
                <a:lnTo>
                  <a:pt x="10494" y="759507"/>
                </a:lnTo>
                <a:cubicBezTo>
                  <a:pt x="10852" y="740351"/>
                  <a:pt x="4936" y="719172"/>
                  <a:pt x="9764" y="705570"/>
                </a:cubicBezTo>
                <a:cubicBezTo>
                  <a:pt x="10332" y="700041"/>
                  <a:pt x="10202" y="695038"/>
                  <a:pt x="9638" y="690388"/>
                </a:cubicBezTo>
                <a:lnTo>
                  <a:pt x="7047" y="677974"/>
                </a:lnTo>
                <a:lnTo>
                  <a:pt x="0" y="653388"/>
                </a:lnTo>
                <a:cubicBezTo>
                  <a:pt x="12182" y="652146"/>
                  <a:pt x="-4668" y="595337"/>
                  <a:pt x="6127" y="601549"/>
                </a:cubicBezTo>
                <a:cubicBezTo>
                  <a:pt x="3933" y="578838"/>
                  <a:pt x="25694" y="557816"/>
                  <a:pt x="13968" y="535919"/>
                </a:cubicBezTo>
                <a:cubicBezTo>
                  <a:pt x="14926" y="501851"/>
                  <a:pt x="11016" y="453329"/>
                  <a:pt x="11875" y="420166"/>
                </a:cubicBezTo>
                <a:cubicBezTo>
                  <a:pt x="6938" y="426282"/>
                  <a:pt x="8070" y="396529"/>
                  <a:pt x="8209" y="392858"/>
                </a:cubicBezTo>
                <a:cubicBezTo>
                  <a:pt x="10678" y="370586"/>
                  <a:pt x="9897" y="351343"/>
                  <a:pt x="13049" y="312846"/>
                </a:cubicBezTo>
                <a:cubicBezTo>
                  <a:pt x="11510" y="278783"/>
                  <a:pt x="19654" y="249172"/>
                  <a:pt x="10752" y="217790"/>
                </a:cubicBezTo>
                <a:cubicBezTo>
                  <a:pt x="12418" y="215662"/>
                  <a:pt x="13704" y="213034"/>
                  <a:pt x="14712" y="210066"/>
                </a:cubicBezTo>
                <a:lnTo>
                  <a:pt x="16900" y="200849"/>
                </a:lnTo>
                <a:lnTo>
                  <a:pt x="16484" y="199564"/>
                </a:lnTo>
                <a:cubicBezTo>
                  <a:pt x="15715" y="194009"/>
                  <a:pt x="16101" y="190699"/>
                  <a:pt x="16998" y="188389"/>
                </a:cubicBezTo>
                <a:lnTo>
                  <a:pt x="18474" y="186250"/>
                </a:lnTo>
                <a:lnTo>
                  <a:pt x="19253" y="178676"/>
                </a:lnTo>
                <a:lnTo>
                  <a:pt x="23738" y="138548"/>
                </a:lnTo>
                <a:lnTo>
                  <a:pt x="23258" y="138123"/>
                </a:lnTo>
                <a:cubicBezTo>
                  <a:pt x="22237" y="136655"/>
                  <a:pt x="21585" y="134605"/>
                  <a:pt x="21688" y="131277"/>
                </a:cubicBezTo>
                <a:cubicBezTo>
                  <a:pt x="14019" y="134681"/>
                  <a:pt x="18874" y="128568"/>
                  <a:pt x="19855" y="118460"/>
                </a:cubicBezTo>
                <a:cubicBezTo>
                  <a:pt x="8164" y="121490"/>
                  <a:pt x="15490" y="93803"/>
                  <a:pt x="9287" y="87467"/>
                </a:cubicBezTo>
                <a:cubicBezTo>
                  <a:pt x="10272" y="79974"/>
                  <a:pt x="11100" y="72101"/>
                  <a:pt x="11706" y="64012"/>
                </a:cubicBezTo>
                <a:cubicBezTo>
                  <a:pt x="11774" y="62414"/>
                  <a:pt x="11844" y="60817"/>
                  <a:pt x="11913" y="59219"/>
                </a:cubicBezTo>
                <a:lnTo>
                  <a:pt x="11800" y="59091"/>
                </a:lnTo>
                <a:cubicBezTo>
                  <a:pt x="11601" y="57983"/>
                  <a:pt x="11577" y="56382"/>
                  <a:pt x="11792" y="53973"/>
                </a:cubicBezTo>
                <a:lnTo>
                  <a:pt x="12291" y="50475"/>
                </a:lnTo>
                <a:lnTo>
                  <a:pt x="12694" y="41175"/>
                </a:lnTo>
                <a:lnTo>
                  <a:pt x="12068" y="37768"/>
                </a:lnTo>
                <a:lnTo>
                  <a:pt x="10718" y="36122"/>
                </a:lnTo>
                <a:cubicBezTo>
                  <a:pt x="10782" y="35853"/>
                  <a:pt x="10846" y="35583"/>
                  <a:pt x="10911" y="35314"/>
                </a:cubicBezTo>
                <a:cubicBezTo>
                  <a:pt x="13618" y="29654"/>
                  <a:pt x="17224" y="28942"/>
                  <a:pt x="7774" y="16898"/>
                </a:cubicBezTo>
                <a:close/>
              </a:path>
            </a:pathLst>
          </a:custGeom>
          <a:solidFill>
            <a:srgbClr val="FFFFFF">
              <a:shade val="85000"/>
            </a:srgbClr>
          </a:solidFill>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119483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13">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ight Triangle 15">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17">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734143" y="695290"/>
            <a:ext cx="9984615" cy="1179177"/>
          </a:xfrm>
        </p:spPr>
        <p:txBody>
          <a:bodyPr vert="horz" lIns="91440" tIns="45720" rIns="91440" bIns="45720" rtlCol="0" anchor="ctr">
            <a:normAutofit/>
          </a:bodyPr>
          <a:lstStyle/>
          <a:p>
            <a:r>
              <a:rPr lang="en-US" sz="5400" b="1" u="sng" kern="1200" dirty="0">
                <a:solidFill>
                  <a:schemeClr val="tx1"/>
                </a:solidFill>
                <a:latin typeface="+mj-lt"/>
                <a:ea typeface="+mj-ea"/>
                <a:cs typeface="+mj-cs"/>
              </a:rPr>
              <a:t>Moodle Units 1 &amp; 2</a:t>
            </a:r>
          </a:p>
        </p:txBody>
      </p:sp>
      <p:pic>
        <p:nvPicPr>
          <p:cNvPr id="6" name="Graphic 6" descr="Hierarchy">
            <a:extLst>
              <a:ext uri="{FF2B5EF4-FFF2-40B4-BE49-F238E27FC236}">
                <a16:creationId xmlns:a16="http://schemas.microsoft.com/office/drawing/2014/main" id="{0A35B71F-34FC-4044-B56D-B2E876206808}"/>
              </a:ext>
            </a:extLst>
          </p:cNvPr>
          <p:cNvPicPr>
            <a:picLocks noGrp="1" noChangeAspect="1"/>
          </p:cNvPicPr>
          <p:nvPr>
            <p:ph type="pic" idx="1"/>
          </p:nvPr>
        </p:nvPicPr>
        <p:blipFill rotWithShape="1">
          <a:blip r:embed="rId2">
            <a:extLst>
              <a:ext uri="{96DAC541-7B7A-43D3-8B79-37D633B846F1}">
                <asvg:svgBlip xmlns:asvg="http://schemas.microsoft.com/office/drawing/2016/SVG/main" r:embed="rId3"/>
              </a:ext>
            </a:extLst>
          </a:blip>
          <a:srcRect t="10520" b="10520"/>
          <a:stretch/>
        </p:blipFill>
        <p:spPr>
          <a:xfrm>
            <a:off x="8495059" y="3079125"/>
            <a:ext cx="3455161"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734143" y="1778215"/>
            <a:ext cx="8820618" cy="3672581"/>
          </a:xfrm>
        </p:spPr>
        <p:txBody>
          <a:bodyPr vert="horz" lIns="91440" tIns="45720" rIns="91440" bIns="45720" rtlCol="0" anchor="t">
            <a:noAutofit/>
          </a:bodyPr>
          <a:lstStyle/>
          <a:p>
            <a:pPr marL="457200" indent="-457200">
              <a:buFont typeface="Arial" panose="020B0604020202020204" pitchFamily="34" charset="0"/>
              <a:buChar char="•"/>
            </a:pPr>
            <a:r>
              <a:rPr lang="en-US" sz="2400" dirty="0"/>
              <a:t>There are 2 tasks in Assignment 1 that ask you to complete an online learning Unit on Moodle: Unit 1 and Unit 2.</a:t>
            </a:r>
          </a:p>
          <a:p>
            <a:pPr marL="457200" indent="-457200">
              <a:buFont typeface="Arial" panose="020B0604020202020204" pitchFamily="34" charset="0"/>
              <a:buChar char="•"/>
            </a:pPr>
            <a:r>
              <a:rPr lang="en-US" sz="2400" dirty="0"/>
              <a:t>Task 1 of Assignment 1 asks you to complete Unit 1 on Moodle. And task 4 of Assignment 1 asks you to complete Unit 2 on Moodle. </a:t>
            </a:r>
          </a:p>
          <a:p>
            <a:pPr marL="457200" indent="-457200">
              <a:buFont typeface="Arial" panose="020B0604020202020204" pitchFamily="34" charset="0"/>
              <a:buChar char="•"/>
            </a:pPr>
            <a:r>
              <a:rPr lang="en-US" sz="2400" dirty="0"/>
              <a:t>You will be guided as to when you need to complete them during the support tutorials. </a:t>
            </a:r>
          </a:p>
          <a:p>
            <a:pPr marL="457200" indent="-457200">
              <a:buFont typeface="Arial" panose="020B0604020202020204" pitchFamily="34" charset="0"/>
              <a:buChar char="•"/>
            </a:pPr>
            <a:r>
              <a:rPr lang="en-US" sz="2400" b="1" dirty="0"/>
              <a:t>E</a:t>
            </a:r>
            <a:r>
              <a:rPr lang="en-US" sz="2400" dirty="0"/>
              <a:t>ach Unit consists of 4 Learning object topics</a:t>
            </a:r>
            <a:r>
              <a:rPr lang="en-US" sz="2400" b="1" dirty="0"/>
              <a:t>.</a:t>
            </a:r>
          </a:p>
          <a:p>
            <a:pPr marL="457200" indent="-457200">
              <a:buFont typeface="Arial" panose="020B0604020202020204" pitchFamily="34" charset="0"/>
              <a:buChar char="•"/>
            </a:pPr>
            <a:r>
              <a:rPr lang="en-US" sz="2400" b="1" dirty="0"/>
              <a:t>Each LO topic consists of 3/4 sessions.</a:t>
            </a:r>
          </a:p>
          <a:p>
            <a:pPr marL="457200" indent="-457200">
              <a:buFont typeface="Arial" panose="020B0604020202020204" pitchFamily="34" charset="0"/>
              <a:buChar char="•"/>
            </a:pPr>
            <a:r>
              <a:rPr lang="en-US" sz="3200" dirty="0">
                <a:solidFill>
                  <a:srgbClr val="FF0000"/>
                </a:solidFill>
                <a:highlight>
                  <a:srgbClr val="FFFF00"/>
                </a:highlight>
              </a:rPr>
              <a:t>Tutor: Show Units and LOs on Moodle.</a:t>
            </a:r>
          </a:p>
          <a:p>
            <a:pPr marL="285750" indent="-228600">
              <a:buFont typeface="Arial" panose="020B0604020202020204" pitchFamily="34" charset="0"/>
              <a:buChar char="•"/>
            </a:pPr>
            <a:endParaRPr lang="en-US" sz="2400" dirty="0"/>
          </a:p>
          <a:p>
            <a:pPr indent="-228600">
              <a:buFont typeface="Arial" panose="020B0604020202020204" pitchFamily="34" charset="0"/>
              <a:buChar char="•"/>
            </a:pPr>
            <a:endParaRPr lang="en-US" sz="2400" dirty="0"/>
          </a:p>
        </p:txBody>
      </p:sp>
    </p:spTree>
    <p:extLst>
      <p:ext uri="{BB962C8B-B14F-4D97-AF65-F5344CB8AC3E}">
        <p14:creationId xmlns:p14="http://schemas.microsoft.com/office/powerpoint/2010/main" val="1052318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99FD52E-23BF-4148-A4C3-DD43433A8EDC}"/>
              </a:ext>
            </a:extLst>
          </p:cNvPr>
          <p:cNvSpPr>
            <a:spLocks noGrp="1"/>
          </p:cNvSpPr>
          <p:nvPr>
            <p:ph type="title"/>
          </p:nvPr>
        </p:nvSpPr>
        <p:spPr>
          <a:xfrm>
            <a:off x="945308" y="1041563"/>
            <a:ext cx="3657732" cy="1471959"/>
          </a:xfrm>
        </p:spPr>
        <p:txBody>
          <a:bodyPr>
            <a:normAutofit/>
          </a:bodyPr>
          <a:lstStyle/>
          <a:p>
            <a:r>
              <a:rPr lang="en-GB" u="sng"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Pop-up blocker</a:t>
            </a:r>
            <a:endParaRPr lang="en-GB" u="sng" dirty="0">
              <a:solidFill>
                <a:srgbClr val="FFFFFF"/>
              </a:solidFill>
            </a:endParaRPr>
          </a:p>
        </p:txBody>
      </p:sp>
      <p:sp>
        <p:nvSpPr>
          <p:cNvPr id="3" name="Content Placeholder 2">
            <a:extLst>
              <a:ext uri="{FF2B5EF4-FFF2-40B4-BE49-F238E27FC236}">
                <a16:creationId xmlns:a16="http://schemas.microsoft.com/office/drawing/2014/main" id="{F06D4B89-7305-4965-9679-3E9B83D07DC0}"/>
              </a:ext>
            </a:extLst>
          </p:cNvPr>
          <p:cNvSpPr>
            <a:spLocks noGrp="1"/>
          </p:cNvSpPr>
          <p:nvPr>
            <p:ph idx="1"/>
          </p:nvPr>
        </p:nvSpPr>
        <p:spPr>
          <a:xfrm>
            <a:off x="1048370" y="2166974"/>
            <a:ext cx="3472385" cy="2985929"/>
          </a:xfrm>
        </p:spPr>
        <p:txBody>
          <a:bodyPr anchor="t">
            <a:normAutofit/>
          </a:bodyPr>
          <a:lstStyle/>
          <a:p>
            <a:r>
              <a:rPr lang="en-GB" sz="2200" dirty="0">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If the Learning object topic does not appear when you click on it, check your browser’s pop-up blocker isn’t stopping it</a:t>
            </a:r>
            <a:r>
              <a:rPr lang="en-GB" sz="2200" dirty="0">
                <a:solidFill>
                  <a:srgbClr val="FEFFFF"/>
                </a:solidFill>
                <a:latin typeface="Calibri" panose="020F0502020204030204" pitchFamily="34" charset="0"/>
                <a:ea typeface="Calibri" panose="020F0502020204030204" pitchFamily="34" charset="0"/>
                <a:cs typeface="Times New Roman" panose="02020603050405020304" pitchFamily="18" charset="0"/>
              </a:rPr>
              <a:t> from opening.</a:t>
            </a:r>
            <a:endParaRPr lang="en-GB" sz="2200" dirty="0">
              <a:solidFill>
                <a:srgbClr val="FEFFFF"/>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200" dirty="0">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Click on the pop-up blocker and click ‘</a:t>
            </a:r>
            <a:r>
              <a:rPr lang="en-GB" sz="2200" b="1" dirty="0">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Allow</a:t>
            </a:r>
            <a:r>
              <a:rPr lang="en-GB" sz="2200" dirty="0">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 for it to open.</a:t>
            </a:r>
          </a:p>
          <a:p>
            <a:endParaRPr lang="en-GB" sz="2200" dirty="0">
              <a:solidFill>
                <a:srgbClr val="FEFFFF"/>
              </a:solidFill>
            </a:endParaRPr>
          </a:p>
        </p:txBody>
      </p:sp>
      <p:pic>
        <p:nvPicPr>
          <p:cNvPr id="8" name="Picture 7" descr="Graphical user interface, text, application, email&#10;&#10;Description automatically generated">
            <a:extLst>
              <a:ext uri="{FF2B5EF4-FFF2-40B4-BE49-F238E27FC236}">
                <a16:creationId xmlns:a16="http://schemas.microsoft.com/office/drawing/2014/main" id="{E862690E-293E-474A-99B8-5C7225279F3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8686"/>
          <a:stretch/>
        </p:blipFill>
        <p:spPr>
          <a:xfrm>
            <a:off x="5105974" y="1318298"/>
            <a:ext cx="6257359" cy="3408946"/>
          </a:xfrm>
          <a:prstGeom prst="rect">
            <a:avLst/>
          </a:prstGeom>
        </p:spPr>
      </p:pic>
      <p:sp>
        <p:nvSpPr>
          <p:cNvPr id="9" name="TextBox 8">
            <a:extLst>
              <a:ext uri="{FF2B5EF4-FFF2-40B4-BE49-F238E27FC236}">
                <a16:creationId xmlns:a16="http://schemas.microsoft.com/office/drawing/2014/main" id="{0AE84EA4-53D5-4B1F-9DFE-03AECBB4326C}"/>
              </a:ext>
            </a:extLst>
          </p:cNvPr>
          <p:cNvSpPr txBox="1"/>
          <p:nvPr/>
        </p:nvSpPr>
        <p:spPr>
          <a:xfrm>
            <a:off x="10043689" y="4727244"/>
            <a:ext cx="1404552" cy="153888"/>
          </a:xfrm>
          <a:prstGeom prst="rect">
            <a:avLst/>
          </a:prstGeom>
          <a:solidFill>
            <a:srgbClr val="000000"/>
          </a:solidFill>
        </p:spPr>
        <p:txBody>
          <a:bodyPr wrap="none" rtlCol="0">
            <a:spAutoFit/>
          </a:bodyPr>
          <a:lstStyle/>
          <a:p>
            <a:pPr algn="r">
              <a:spcAft>
                <a:spcPts val="600"/>
              </a:spcAft>
            </a:pPr>
            <a:r>
              <a:rPr lang="en-GB" sz="400" dirty="0">
                <a:solidFill>
                  <a:srgbClr val="FFFFFF"/>
                </a:solidFill>
                <a:hlinkClick r:id="rId3" tooltip="https://stackoverflow.com/questions/30135387/how-to-print-react-component-on-click-of-a-button">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400" dirty="0">
              <a:solidFill>
                <a:srgbClr val="FFFFFF"/>
              </a:solidFill>
            </a:endParaRPr>
          </a:p>
        </p:txBody>
      </p:sp>
    </p:spTree>
    <p:extLst>
      <p:ext uri="{BB962C8B-B14F-4D97-AF65-F5344CB8AC3E}">
        <p14:creationId xmlns:p14="http://schemas.microsoft.com/office/powerpoint/2010/main" val="8237285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8">
            <a:extLst>
              <a:ext uri="{FF2B5EF4-FFF2-40B4-BE49-F238E27FC236}">
                <a16:creationId xmlns:a16="http://schemas.microsoft.com/office/drawing/2014/main" id="{361DC183-07AE-409A-AB63-34A0C77B6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0">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1646" y="349664"/>
            <a:ext cx="7367217" cy="1638377"/>
          </a:xfrm>
        </p:spPr>
        <p:txBody>
          <a:bodyPr vert="horz" lIns="91440" tIns="45720" rIns="91440" bIns="45720" rtlCol="0" anchor="b">
            <a:normAutofit/>
          </a:bodyPr>
          <a:lstStyle/>
          <a:p>
            <a:r>
              <a:rPr lang="en-US" sz="4800" b="1" u="sng" kern="1200" dirty="0">
                <a:solidFill>
                  <a:schemeClr val="tx1"/>
                </a:solidFill>
                <a:latin typeface="+mj-lt"/>
                <a:ea typeface="+mj-ea"/>
                <a:cs typeface="+mj-cs"/>
              </a:rPr>
              <a:t>Rewards &amp; Activity completion.</a:t>
            </a:r>
          </a:p>
        </p:txBody>
      </p:sp>
      <p:sp>
        <p:nvSpPr>
          <p:cNvPr id="3" name="TextBox 2">
            <a:extLst>
              <a:ext uri="{FF2B5EF4-FFF2-40B4-BE49-F238E27FC236}">
                <a16:creationId xmlns:a16="http://schemas.microsoft.com/office/drawing/2014/main" id="{83E4C9C7-42E2-4684-819D-185BA2147A68}"/>
              </a:ext>
            </a:extLst>
          </p:cNvPr>
          <p:cNvSpPr txBox="1"/>
          <p:nvPr/>
        </p:nvSpPr>
        <p:spPr>
          <a:xfrm>
            <a:off x="677500" y="2146816"/>
            <a:ext cx="6440639" cy="3023702"/>
          </a:xfrm>
          <a:prstGeom prst="rect">
            <a:avLst/>
          </a:prstGeom>
        </p:spPr>
        <p:txBody>
          <a:bodyPr vert="horz" lIns="91440" tIns="45720" rIns="91440" bIns="45720" rtlCol="0" anchor="ctr">
            <a:normAutofit lnSpcReduction="10000"/>
          </a:bodyPr>
          <a:lstStyle/>
          <a:p>
            <a:pPr marL="285750" indent="-228600">
              <a:lnSpc>
                <a:spcPct val="90000"/>
              </a:lnSpc>
              <a:spcAft>
                <a:spcPts val="800"/>
              </a:spcAft>
              <a:buFont typeface="Arial" panose="020B0604020202020204" pitchFamily="34" charset="0"/>
              <a:buChar char="•"/>
            </a:pPr>
            <a:r>
              <a:rPr lang="en-US" sz="2400" b="1" dirty="0">
                <a:effectLst/>
              </a:rPr>
              <a:t>COMPLETION OF ACTIVITIES </a:t>
            </a:r>
            <a:r>
              <a:rPr lang="en-US" sz="2400" dirty="0">
                <a:effectLst/>
              </a:rPr>
              <a:t>will </a:t>
            </a:r>
            <a:r>
              <a:rPr lang="en-US" sz="2400" b="1" dirty="0">
                <a:effectLst/>
              </a:rPr>
              <a:t>EARN YOU PARTICIPATION MARKS AND DIGITAL BADGES</a:t>
            </a:r>
            <a:r>
              <a:rPr lang="en-US" sz="2400" dirty="0">
                <a:effectLst/>
              </a:rPr>
              <a:t>. </a:t>
            </a:r>
          </a:p>
          <a:p>
            <a:pPr marL="285750" indent="-228600">
              <a:lnSpc>
                <a:spcPct val="90000"/>
              </a:lnSpc>
              <a:spcAft>
                <a:spcPts val="800"/>
              </a:spcAft>
              <a:buFont typeface="Arial" panose="020B0604020202020204" pitchFamily="34" charset="0"/>
              <a:buChar char="•"/>
            </a:pPr>
            <a:r>
              <a:rPr lang="en-US" sz="2400" dirty="0">
                <a:effectLst/>
              </a:rPr>
              <a:t>You will need to </a:t>
            </a:r>
            <a:r>
              <a:rPr lang="en-US" sz="2400" b="1" dirty="0">
                <a:effectLst/>
              </a:rPr>
              <a:t>p</a:t>
            </a:r>
            <a:r>
              <a:rPr lang="en-US" sz="2400" b="1" dirty="0"/>
              <a:t>ost in the forum, blog and </a:t>
            </a:r>
            <a:r>
              <a:rPr lang="en-US" sz="2400" b="1" dirty="0" err="1"/>
              <a:t>padlet</a:t>
            </a:r>
            <a:r>
              <a:rPr lang="en-US" sz="2400" dirty="0"/>
              <a:t> when prompted to earn the rewards.</a:t>
            </a:r>
          </a:p>
          <a:p>
            <a:pPr marL="742950" lvl="1" indent="-228600">
              <a:lnSpc>
                <a:spcPct val="90000"/>
              </a:lnSpc>
              <a:spcAft>
                <a:spcPts val="800"/>
              </a:spcAft>
              <a:buFont typeface="Arial" panose="020B0604020202020204" pitchFamily="34" charset="0"/>
              <a:buChar char="•"/>
            </a:pPr>
            <a:r>
              <a:rPr lang="en-US" sz="2400" dirty="0">
                <a:effectLst/>
              </a:rPr>
              <a:t>Note: The tracking on Moodle has been a bit temperamental</a:t>
            </a:r>
            <a:r>
              <a:rPr lang="en-US" sz="2400" dirty="0"/>
              <a:t>, do not worry if a tick does not turn green. Completion evidence is now also included in the Assignment submission document. </a:t>
            </a:r>
            <a:endParaRPr lang="en-US" sz="2400" dirty="0">
              <a:effectLst/>
            </a:endParaRPr>
          </a:p>
        </p:txBody>
      </p:sp>
      <p:sp>
        <p:nvSpPr>
          <p:cNvPr id="30" name="Rectangle 2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4">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24A5F1E4-833B-4FB8-8477-C6FCC904FB16}"/>
              </a:ext>
            </a:extLst>
          </p:cNvPr>
          <p:cNvGrpSpPr/>
          <p:nvPr/>
        </p:nvGrpSpPr>
        <p:grpSpPr>
          <a:xfrm>
            <a:off x="7421373" y="2251069"/>
            <a:ext cx="4235516" cy="2107143"/>
            <a:chOff x="6183088" y="2285353"/>
            <a:chExt cx="5170711" cy="2572397"/>
          </a:xfrm>
        </p:grpSpPr>
        <p:pic>
          <p:nvPicPr>
            <p:cNvPr id="5" name="Picture 4" descr="A screenshot of a cell phone&#10;&#10;Description automatically generated">
              <a:extLst>
                <a:ext uri="{FF2B5EF4-FFF2-40B4-BE49-F238E27FC236}">
                  <a16:creationId xmlns:a16="http://schemas.microsoft.com/office/drawing/2014/main" id="{5CA6D92D-05B4-48CF-8448-7726AD3C0E64}"/>
                </a:ext>
              </a:extLst>
            </p:cNvPr>
            <p:cNvPicPr>
              <a:picLocks noChangeAspect="1"/>
            </p:cNvPicPr>
            <p:nvPr/>
          </p:nvPicPr>
          <p:blipFill rotWithShape="1">
            <a:blip r:embed="rId2">
              <a:extLst>
                <a:ext uri="{28A0092B-C50C-407E-A947-70E740481C1C}">
                  <a14:useLocalDpi xmlns:a14="http://schemas.microsoft.com/office/drawing/2010/main" val="0"/>
                </a:ext>
              </a:extLst>
            </a:blip>
            <a:srcRect b="31939"/>
            <a:stretch/>
          </p:blipFill>
          <p:spPr>
            <a:xfrm>
              <a:off x="6183088" y="2285353"/>
              <a:ext cx="5170711" cy="2572397"/>
            </a:xfrm>
            <a:custGeom>
              <a:avLst/>
              <a:gdLst/>
              <a:ahLst/>
              <a:cxnLst/>
              <a:rect l="l" t="t" r="r" b="b"/>
              <a:pathLst>
                <a:path w="4636009" h="5032375">
                  <a:moveTo>
                    <a:pt x="0" y="0"/>
                  </a:moveTo>
                  <a:lnTo>
                    <a:pt x="4636009" y="0"/>
                  </a:lnTo>
                  <a:lnTo>
                    <a:pt x="4636009" y="5032375"/>
                  </a:lnTo>
                  <a:lnTo>
                    <a:pt x="0" y="5032375"/>
                  </a:lnTo>
                  <a:close/>
                </a:path>
              </a:pathLst>
            </a:custGeom>
          </p:spPr>
        </p:pic>
        <p:sp>
          <p:nvSpPr>
            <p:cNvPr id="4" name="Rectangle 3">
              <a:extLst>
                <a:ext uri="{FF2B5EF4-FFF2-40B4-BE49-F238E27FC236}">
                  <a16:creationId xmlns:a16="http://schemas.microsoft.com/office/drawing/2014/main" id="{334619D1-C42A-4687-83CD-97C63DD0181B}"/>
                </a:ext>
              </a:extLst>
            </p:cNvPr>
            <p:cNvSpPr/>
            <p:nvPr/>
          </p:nvSpPr>
          <p:spPr>
            <a:xfrm>
              <a:off x="10115550" y="4514850"/>
              <a:ext cx="1064419" cy="292894"/>
            </a:xfrm>
            <a:prstGeom prst="rect">
              <a:avLst/>
            </a:prstGeom>
            <a:solidFill>
              <a:srgbClr val="E9F0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8" name="Straight Arrow Connector 7">
            <a:extLst>
              <a:ext uri="{FF2B5EF4-FFF2-40B4-BE49-F238E27FC236}">
                <a16:creationId xmlns:a16="http://schemas.microsoft.com/office/drawing/2014/main" id="{74EF975E-1C81-49FE-A902-4F1FC0E8A541}"/>
              </a:ext>
            </a:extLst>
          </p:cNvPr>
          <p:cNvCxnSpPr>
            <a:cxnSpLocks/>
          </p:cNvCxnSpPr>
          <p:nvPr/>
        </p:nvCxnSpPr>
        <p:spPr>
          <a:xfrm flipV="1">
            <a:off x="6685111" y="3136232"/>
            <a:ext cx="958952" cy="634548"/>
          </a:xfrm>
          <a:prstGeom prst="straightConnector1">
            <a:avLst/>
          </a:prstGeom>
          <a:ln w="38100" cap="flat" cmpd="sng" algn="ctr">
            <a:solidFill>
              <a:schemeClr val="accent4"/>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20264097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6376" y="338980"/>
            <a:ext cx="3928305" cy="1622321"/>
          </a:xfrm>
        </p:spPr>
        <p:txBody>
          <a:bodyPr vert="horz" lIns="91440" tIns="45720" rIns="91440" bIns="45720" rtlCol="0" anchor="ctr">
            <a:normAutofit/>
          </a:bodyPr>
          <a:lstStyle/>
          <a:p>
            <a:pPr algn="ctr"/>
            <a:r>
              <a:rPr lang="en-US" sz="3700" b="1" u="sng" kern="1200" dirty="0">
                <a:solidFill>
                  <a:schemeClr val="tx1"/>
                </a:solidFill>
                <a:effectLst/>
                <a:latin typeface="+mj-lt"/>
                <a:ea typeface="+mj-ea"/>
                <a:cs typeface="+mj-cs"/>
              </a:rPr>
              <a:t>Navigating Through the Module</a:t>
            </a:r>
            <a:endParaRPr lang="en-US" sz="3700" b="1" u="sng" kern="1200" dirty="0">
              <a:solidFill>
                <a:schemeClr val="tx1"/>
              </a:solidFill>
              <a:latin typeface="+mj-lt"/>
              <a:ea typeface="+mj-ea"/>
              <a:cs typeface="+mj-cs"/>
            </a:endParaRPr>
          </a:p>
        </p:txBody>
      </p:sp>
      <p:sp>
        <p:nvSpPr>
          <p:cNvPr id="3" name="TextBox 2">
            <a:extLst>
              <a:ext uri="{FF2B5EF4-FFF2-40B4-BE49-F238E27FC236}">
                <a16:creationId xmlns:a16="http://schemas.microsoft.com/office/drawing/2014/main" id="{83E4C9C7-42E2-4684-819D-185BA2147A68}"/>
              </a:ext>
            </a:extLst>
          </p:cNvPr>
          <p:cNvSpPr txBox="1"/>
          <p:nvPr/>
        </p:nvSpPr>
        <p:spPr>
          <a:xfrm>
            <a:off x="391510" y="1961301"/>
            <a:ext cx="4106459" cy="4134699"/>
          </a:xfrm>
          <a:prstGeom prst="rect">
            <a:avLst/>
          </a:prstGeom>
        </p:spPr>
        <p:txBody>
          <a:bodyPr vert="horz" lIns="91440" tIns="45720" rIns="91440" bIns="45720" rtlCol="0">
            <a:normAutofit lnSpcReduction="10000"/>
          </a:bodyPr>
          <a:lstStyle/>
          <a:p>
            <a:pPr>
              <a:lnSpc>
                <a:spcPct val="90000"/>
              </a:lnSpc>
              <a:spcAft>
                <a:spcPts val="600"/>
              </a:spcAft>
            </a:pPr>
            <a:r>
              <a:rPr lang="en-US" sz="2000" dirty="0">
                <a:effectLst/>
              </a:rPr>
              <a:t>As you work through the module you will see the following icons:</a:t>
            </a:r>
          </a:p>
          <a:p>
            <a:pPr marL="342900" indent="-228600">
              <a:lnSpc>
                <a:spcPct val="90000"/>
              </a:lnSpc>
              <a:spcAft>
                <a:spcPts val="600"/>
              </a:spcAft>
              <a:buFont typeface="Arial" panose="020B0604020202020204" pitchFamily="34" charset="0"/>
              <a:buChar char="•"/>
            </a:pPr>
            <a:r>
              <a:rPr lang="en-US" sz="2000" b="1" dirty="0"/>
              <a:t>Helpful information and guidance</a:t>
            </a:r>
            <a:r>
              <a:rPr lang="en-US" sz="2000" dirty="0"/>
              <a:t>.</a:t>
            </a:r>
          </a:p>
          <a:p>
            <a:pPr marL="342900" indent="-228600">
              <a:lnSpc>
                <a:spcPct val="90000"/>
              </a:lnSpc>
              <a:spcAft>
                <a:spcPts val="600"/>
              </a:spcAft>
              <a:buFont typeface="Arial" panose="020B0604020202020204" pitchFamily="34" charset="0"/>
              <a:buChar char="•"/>
            </a:pPr>
            <a:r>
              <a:rPr lang="en-US" sz="2000" b="1" dirty="0">
                <a:effectLst/>
              </a:rPr>
              <a:t>Open link to an external resource</a:t>
            </a:r>
            <a:r>
              <a:rPr lang="en-US" sz="2000" dirty="0">
                <a:effectLst/>
              </a:rPr>
              <a:t>.</a:t>
            </a:r>
          </a:p>
          <a:p>
            <a:pPr marL="342900" indent="-228600">
              <a:lnSpc>
                <a:spcPct val="90000"/>
              </a:lnSpc>
              <a:spcAft>
                <a:spcPts val="600"/>
              </a:spcAft>
              <a:buFont typeface="Arial" panose="020B0604020202020204" pitchFamily="34" charset="0"/>
              <a:buChar char="•"/>
            </a:pPr>
            <a:r>
              <a:rPr lang="en-US" sz="2000" b="1" dirty="0"/>
              <a:t>Make notes </a:t>
            </a:r>
            <a:r>
              <a:rPr lang="en-US" sz="2000" dirty="0"/>
              <a:t>using your chosen method or as directed.</a:t>
            </a:r>
          </a:p>
          <a:p>
            <a:pPr marL="342900" indent="-228600">
              <a:lnSpc>
                <a:spcPct val="90000"/>
              </a:lnSpc>
              <a:spcAft>
                <a:spcPts val="600"/>
              </a:spcAft>
              <a:buFont typeface="Arial" panose="020B0604020202020204" pitchFamily="34" charset="0"/>
              <a:buChar char="•"/>
            </a:pPr>
            <a:r>
              <a:rPr lang="en-US" sz="2000" b="1" dirty="0">
                <a:effectLst/>
              </a:rPr>
              <a:t>App</a:t>
            </a:r>
            <a:r>
              <a:rPr lang="en-US" sz="2000" b="1" dirty="0"/>
              <a:t>roximate amount of time </a:t>
            </a:r>
            <a:r>
              <a:rPr lang="en-US" sz="2000" dirty="0"/>
              <a:t>to complete the activity.</a:t>
            </a:r>
          </a:p>
          <a:p>
            <a:pPr marL="342900" indent="-228600">
              <a:lnSpc>
                <a:spcPct val="90000"/>
              </a:lnSpc>
              <a:spcAft>
                <a:spcPts val="600"/>
              </a:spcAft>
              <a:buFont typeface="Arial" panose="020B0604020202020204" pitchFamily="34" charset="0"/>
              <a:buChar char="•"/>
            </a:pPr>
            <a:r>
              <a:rPr lang="en-US" sz="2000" b="1" dirty="0">
                <a:effectLst/>
              </a:rPr>
              <a:t>Essential Activity completion </a:t>
            </a:r>
            <a:r>
              <a:rPr lang="en-US" sz="2000" dirty="0">
                <a:effectLst/>
              </a:rPr>
              <a:t>to gain </a:t>
            </a:r>
            <a:r>
              <a:rPr lang="en-US" sz="2000" dirty="0"/>
              <a:t>marks.</a:t>
            </a:r>
          </a:p>
          <a:p>
            <a:pPr marL="342900" indent="-228600">
              <a:lnSpc>
                <a:spcPct val="90000"/>
              </a:lnSpc>
              <a:spcAft>
                <a:spcPts val="600"/>
              </a:spcAft>
              <a:buFont typeface="Arial" panose="020B0604020202020204" pitchFamily="34" charset="0"/>
              <a:buChar char="•"/>
            </a:pPr>
            <a:r>
              <a:rPr lang="en-US" sz="2000" b="1" dirty="0">
                <a:effectLst/>
              </a:rPr>
              <a:t>Level</a:t>
            </a:r>
            <a:r>
              <a:rPr lang="en-US" sz="2000" b="1" dirty="0"/>
              <a:t>-Up icon </a:t>
            </a:r>
            <a:r>
              <a:rPr lang="en-US" sz="2000" dirty="0"/>
              <a:t>for optional additional learning material.</a:t>
            </a:r>
            <a:endParaRPr lang="en-US" sz="2000" dirty="0">
              <a:effectLst/>
            </a:endParaRPr>
          </a:p>
          <a:p>
            <a:pPr indent="-228600">
              <a:lnSpc>
                <a:spcPct val="90000"/>
              </a:lnSpc>
              <a:spcAft>
                <a:spcPts val="600"/>
              </a:spcAft>
              <a:buFont typeface="Arial" panose="020B0604020202020204" pitchFamily="34" charset="0"/>
              <a:buChar char="•"/>
            </a:pPr>
            <a:endParaRPr lang="en-US" sz="2000" dirty="0"/>
          </a:p>
        </p:txBody>
      </p:sp>
      <p:sp>
        <p:nvSpPr>
          <p:cNvPr id="12" name="Rectangle 11">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Moodle icon description. Please see Module introduction document on Moodle for more information.">
            <a:extLst>
              <a:ext uri="{FF2B5EF4-FFF2-40B4-BE49-F238E27FC236}">
                <a16:creationId xmlns:a16="http://schemas.microsoft.com/office/drawing/2014/main" id="{38013341-C762-466F-B13F-3E2A09D39C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05862" y="1313088"/>
            <a:ext cx="6019331" cy="4228578"/>
          </a:xfrm>
          <a:prstGeom prst="rect">
            <a:avLst/>
          </a:prstGeom>
          <a:effectLst/>
        </p:spPr>
      </p:pic>
      <p:sp>
        <p:nvSpPr>
          <p:cNvPr id="11" name="TextBox 10">
            <a:extLst>
              <a:ext uri="{FF2B5EF4-FFF2-40B4-BE49-F238E27FC236}">
                <a16:creationId xmlns:a16="http://schemas.microsoft.com/office/drawing/2014/main" id="{712E516B-A899-4FB5-8538-8740CF567137}"/>
              </a:ext>
            </a:extLst>
          </p:cNvPr>
          <p:cNvSpPr txBox="1"/>
          <p:nvPr/>
        </p:nvSpPr>
        <p:spPr>
          <a:xfrm>
            <a:off x="5203371" y="752059"/>
            <a:ext cx="6103257" cy="341632"/>
          </a:xfrm>
          <a:prstGeom prst="rect">
            <a:avLst/>
          </a:prstGeom>
          <a:noFill/>
        </p:spPr>
        <p:txBody>
          <a:bodyPr wrap="square">
            <a:spAutoFit/>
          </a:bodyPr>
          <a:lstStyle/>
          <a:p>
            <a:pPr>
              <a:lnSpc>
                <a:spcPct val="90000"/>
              </a:lnSpc>
              <a:spcAft>
                <a:spcPts val="600"/>
              </a:spcAft>
            </a:pPr>
            <a:r>
              <a:rPr lang="en-GB" sz="1800" dirty="0">
                <a:solidFill>
                  <a:schemeClr val="bg1"/>
                </a:solidFill>
              </a:rPr>
              <a:t>More info:</a:t>
            </a:r>
          </a:p>
        </p:txBody>
      </p:sp>
      <p:sp>
        <p:nvSpPr>
          <p:cNvPr id="4" name="Rectangle 3">
            <a:extLst>
              <a:ext uri="{FF2B5EF4-FFF2-40B4-BE49-F238E27FC236}">
                <a16:creationId xmlns:a16="http://schemas.microsoft.com/office/drawing/2014/main" id="{3510AE66-3B16-4DC4-8CCC-6866079A767C}"/>
              </a:ext>
            </a:extLst>
          </p:cNvPr>
          <p:cNvSpPr/>
          <p:nvPr/>
        </p:nvSpPr>
        <p:spPr>
          <a:xfrm>
            <a:off x="8686800" y="2695074"/>
            <a:ext cx="2738393" cy="1243263"/>
          </a:xfrm>
          <a:prstGeom prst="rect">
            <a:avLst/>
          </a:prstGeom>
          <a:noFill/>
          <a:ln>
            <a:solidFill>
              <a:srgbClr val="FFFF00"/>
            </a:solidFill>
          </a:ln>
        </p:spPr>
        <p:style>
          <a:lnRef idx="2">
            <a:schemeClr val="accent4"/>
          </a:lnRef>
          <a:fillRef idx="1">
            <a:schemeClr val="lt1"/>
          </a:fillRef>
          <a:effectRef idx="0">
            <a:schemeClr val="accent4"/>
          </a:effectRef>
          <a:fontRef idx="minor">
            <a:schemeClr val="dk1"/>
          </a:fontRef>
        </p:style>
        <p:txBody>
          <a:bodyPr rtlCol="0" anchor="ctr"/>
          <a:lstStyle/>
          <a:p>
            <a:pPr algn="ctr"/>
            <a:endParaRPr lang="en-GB">
              <a:ln w="76200">
                <a:solidFill>
                  <a:schemeClr val="tx1"/>
                </a:solidFill>
              </a:ln>
            </a:endParaRPr>
          </a:p>
        </p:txBody>
      </p:sp>
    </p:spTree>
    <p:extLst>
      <p:ext uri="{BB962C8B-B14F-4D97-AF65-F5344CB8AC3E}">
        <p14:creationId xmlns:p14="http://schemas.microsoft.com/office/powerpoint/2010/main" val="15144337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8C2D4-6D15-4FBD-ACFA-28692C9B5AF4}"/>
              </a:ext>
            </a:extLst>
          </p:cNvPr>
          <p:cNvSpPr>
            <a:spLocks noGrp="1"/>
          </p:cNvSpPr>
          <p:nvPr>
            <p:ph type="title"/>
          </p:nvPr>
        </p:nvSpPr>
        <p:spPr/>
        <p:txBody>
          <a:bodyPr/>
          <a:lstStyle/>
          <a:p>
            <a:r>
              <a:rPr lang="en-GB" b="1" u="sng" dirty="0"/>
              <a:t>Reminder: Topic/LO completion time.</a:t>
            </a:r>
          </a:p>
        </p:txBody>
      </p:sp>
      <p:sp>
        <p:nvSpPr>
          <p:cNvPr id="3" name="Content Placeholder 2">
            <a:extLst>
              <a:ext uri="{FF2B5EF4-FFF2-40B4-BE49-F238E27FC236}">
                <a16:creationId xmlns:a16="http://schemas.microsoft.com/office/drawing/2014/main" id="{98CA29B9-AD12-4654-8BDE-B39FB62AF582}"/>
              </a:ext>
            </a:extLst>
          </p:cNvPr>
          <p:cNvSpPr>
            <a:spLocks noGrp="1"/>
          </p:cNvSpPr>
          <p:nvPr>
            <p:ph idx="1"/>
          </p:nvPr>
        </p:nvSpPr>
        <p:spPr>
          <a:xfrm>
            <a:off x="838200" y="1825625"/>
            <a:ext cx="10760242" cy="4351338"/>
          </a:xfrm>
        </p:spPr>
        <p:txBody>
          <a:bodyPr>
            <a:normAutofit fontScale="92500" lnSpcReduction="10000"/>
          </a:bodyPr>
          <a:lstStyle/>
          <a:p>
            <a:pPr marL="0" indent="0">
              <a:buNone/>
            </a:pPr>
            <a:r>
              <a:rPr lang="en-GB" dirty="0"/>
              <a:t>After reviewing the LO content, to help you progress through them with </a:t>
            </a:r>
            <a:r>
              <a:rPr lang="en-GB" b="1" dirty="0"/>
              <a:t>greater ease </a:t>
            </a:r>
            <a:r>
              <a:rPr lang="en-GB" dirty="0"/>
              <a:t>and </a:t>
            </a:r>
            <a:r>
              <a:rPr lang="en-GB" b="1" dirty="0"/>
              <a:t>within</a:t>
            </a:r>
            <a:r>
              <a:rPr lang="en-GB" dirty="0"/>
              <a:t> the recommended time for each, here are some tips:</a:t>
            </a:r>
          </a:p>
          <a:p>
            <a:r>
              <a:rPr lang="en-GB" dirty="0"/>
              <a:t>Some topic slides are a repetitious, so once you understand the concepts/topic, you can skim through some of the slides.</a:t>
            </a:r>
          </a:p>
          <a:p>
            <a:r>
              <a:rPr lang="en-GB" dirty="0"/>
              <a:t>If you are already familiar with the content you can skim through them. </a:t>
            </a:r>
          </a:p>
          <a:p>
            <a:r>
              <a:rPr lang="en-GB" dirty="0"/>
              <a:t>You don't need to complete all the little activities in the LOs, watch all the videos or read the external sources, the important activities to complete are the ones that relate to the Assessment. For these you will be specifically asked to write a blog/forum/</a:t>
            </a:r>
            <a:r>
              <a:rPr lang="en-GB" dirty="0" err="1"/>
              <a:t>padlet</a:t>
            </a:r>
            <a:r>
              <a:rPr lang="en-GB" dirty="0"/>
              <a:t> post. These activities are indicated by a Hexagon icon with an outline of a person and tick inside.</a:t>
            </a:r>
          </a:p>
          <a:p>
            <a:r>
              <a:rPr lang="en-GB" dirty="0"/>
              <a:t>+ All 'Level Up’ content is optional.</a:t>
            </a:r>
          </a:p>
        </p:txBody>
      </p:sp>
      <p:pic>
        <p:nvPicPr>
          <p:cNvPr id="4" name="Picture 3" descr="A picture containing text&#10;&#10;Description automatically generated">
            <a:extLst>
              <a:ext uri="{FF2B5EF4-FFF2-40B4-BE49-F238E27FC236}">
                <a16:creationId xmlns:a16="http://schemas.microsoft.com/office/drawing/2014/main" id="{BA700684-7D55-4E90-B366-2F9F274846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6634" y="5492619"/>
            <a:ext cx="823374" cy="860240"/>
          </a:xfrm>
          <a:prstGeom prst="rect">
            <a:avLst/>
          </a:prstGeom>
        </p:spPr>
      </p:pic>
      <p:pic>
        <p:nvPicPr>
          <p:cNvPr id="6" name="Picture 5" descr="Icon&#10;&#10;Description automatically generated">
            <a:extLst>
              <a:ext uri="{FF2B5EF4-FFF2-40B4-BE49-F238E27FC236}">
                <a16:creationId xmlns:a16="http://schemas.microsoft.com/office/drawing/2014/main" id="{92D1A206-AFBD-4F79-961C-8D54ED9FD0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82298" y="5170363"/>
            <a:ext cx="1240270" cy="1358392"/>
          </a:xfrm>
          <a:prstGeom prst="rect">
            <a:avLst/>
          </a:prstGeom>
        </p:spPr>
      </p:pic>
    </p:spTree>
    <p:extLst>
      <p:ext uri="{BB962C8B-B14F-4D97-AF65-F5344CB8AC3E}">
        <p14:creationId xmlns:p14="http://schemas.microsoft.com/office/powerpoint/2010/main" val="37899874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Icon&#10;&#10;Description automatically generated">
            <a:extLst>
              <a:ext uri="{FF2B5EF4-FFF2-40B4-BE49-F238E27FC236}">
                <a16:creationId xmlns:a16="http://schemas.microsoft.com/office/drawing/2014/main" id="{70E1BC7A-49F0-4CA9-8F61-848BEBC547E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3300" y="2374900"/>
            <a:ext cx="3606800" cy="36068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8" name="Picture 7" descr="A cup of coffee on a table&#10;&#10;Description automatically generated">
            <a:extLst>
              <a:ext uri="{FF2B5EF4-FFF2-40B4-BE49-F238E27FC236}">
                <a16:creationId xmlns:a16="http://schemas.microsoft.com/office/drawing/2014/main" id="{5152826B-5794-4D70-842A-5A115E95FB18}"/>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3914" r="9419"/>
          <a:stretch/>
        </p:blipFill>
        <p:spPr>
          <a:xfrm>
            <a:off x="4686300" y="2374900"/>
            <a:ext cx="3200400" cy="3606800"/>
          </a:xfrm>
          <a:prstGeom prst="rect">
            <a:avLst/>
          </a:prstGeom>
        </p:spPr>
      </p:pic>
      <p:pic>
        <p:nvPicPr>
          <p:cNvPr id="5" name="Content Placeholder 4" descr="A piece of bread&#10;&#10;Description automatically generated">
            <a:extLst>
              <a:ext uri="{FF2B5EF4-FFF2-40B4-BE49-F238E27FC236}">
                <a16:creationId xmlns:a16="http://schemas.microsoft.com/office/drawing/2014/main" id="{075C4987-9329-4603-9A3B-80DA7BB5179A}"/>
              </a:ext>
            </a:extLst>
          </p:cNvPr>
          <p:cNvPicPr>
            <a:picLocks noGrp="1" noChangeAspect="1"/>
          </p:cNvPicPr>
          <p:nvPr>
            <p:ph idx="1"/>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3284" r="24938"/>
          <a:stretch/>
        </p:blipFill>
        <p:spPr>
          <a:xfrm>
            <a:off x="7950200" y="2374900"/>
            <a:ext cx="3200400" cy="3606800"/>
          </a:xfrm>
          <a:prstGeom prst="rect">
            <a:avLst/>
          </a:prstGeom>
        </p:spPr>
      </p:pic>
      <p:sp>
        <p:nvSpPr>
          <p:cNvPr id="2" name="Title 1">
            <a:extLst>
              <a:ext uri="{FF2B5EF4-FFF2-40B4-BE49-F238E27FC236}">
                <a16:creationId xmlns:a16="http://schemas.microsoft.com/office/drawing/2014/main" id="{5C1DCB74-CD2E-4C5D-B09C-2C753632D6FC}"/>
              </a:ext>
            </a:extLst>
          </p:cNvPr>
          <p:cNvSpPr>
            <a:spLocks noGrp="1"/>
          </p:cNvSpPr>
          <p:nvPr>
            <p:ph type="title"/>
          </p:nvPr>
        </p:nvSpPr>
        <p:spPr>
          <a:xfrm>
            <a:off x="870204" y="606564"/>
            <a:ext cx="10451592" cy="1325563"/>
          </a:xfrm>
        </p:spPr>
        <p:txBody>
          <a:bodyPr vert="horz" lIns="91440" tIns="45720" rIns="91440" bIns="45720" rtlCol="0" anchor="ctr">
            <a:normAutofit/>
          </a:bodyPr>
          <a:lstStyle/>
          <a:p>
            <a:r>
              <a:rPr lang="en-US"/>
              <a:t>Top tip:</a:t>
            </a:r>
            <a:br>
              <a:rPr lang="en-US"/>
            </a:br>
            <a:r>
              <a:rPr lang="en-US"/>
              <a:t>Fav. Biscuits &amp; Beverage</a:t>
            </a:r>
          </a:p>
        </p:txBody>
      </p:sp>
      <p:sp>
        <p:nvSpPr>
          <p:cNvPr id="6" name="TextBox 5">
            <a:extLst>
              <a:ext uri="{FF2B5EF4-FFF2-40B4-BE49-F238E27FC236}">
                <a16:creationId xmlns:a16="http://schemas.microsoft.com/office/drawing/2014/main" id="{CA2D1C23-75AB-4C3B-8DDF-AEBC693E9E88}"/>
              </a:ext>
            </a:extLst>
          </p:cNvPr>
          <p:cNvSpPr txBox="1"/>
          <p:nvPr/>
        </p:nvSpPr>
        <p:spPr>
          <a:xfrm>
            <a:off x="8843558" y="57816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en.wikipedia.org/wiki/File:Choco_chip_cookie.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TextBox 8">
            <a:extLst>
              <a:ext uri="{FF2B5EF4-FFF2-40B4-BE49-F238E27FC236}">
                <a16:creationId xmlns:a16="http://schemas.microsoft.com/office/drawing/2014/main" id="{B10F0019-0B59-4D4F-A163-9535918816F7}"/>
              </a:ext>
            </a:extLst>
          </p:cNvPr>
          <p:cNvSpPr txBox="1"/>
          <p:nvPr/>
        </p:nvSpPr>
        <p:spPr>
          <a:xfrm>
            <a:off x="5579658" y="57816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en.wikipedia.org/wiki/Tenom_coffe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2" name="TextBox 11">
            <a:extLst>
              <a:ext uri="{FF2B5EF4-FFF2-40B4-BE49-F238E27FC236}">
                <a16:creationId xmlns:a16="http://schemas.microsoft.com/office/drawing/2014/main" id="{6F1EAE16-CA78-4AB1-A8AD-4D38A99F4BB9}"/>
              </a:ext>
            </a:extLst>
          </p:cNvPr>
          <p:cNvSpPr txBox="1"/>
          <p:nvPr/>
        </p:nvSpPr>
        <p:spPr>
          <a:xfrm>
            <a:off x="2303058" y="57816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Yin_and_ya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461500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85E6DA-F3F4-4E14-8003-C81A28433356}"/>
              </a:ext>
            </a:extLst>
          </p:cNvPr>
          <p:cNvSpPr>
            <a:spLocks noGrp="1"/>
          </p:cNvSpPr>
          <p:nvPr>
            <p:ph type="title"/>
          </p:nvPr>
        </p:nvSpPr>
        <p:spPr>
          <a:xfrm>
            <a:off x="379575" y="344722"/>
            <a:ext cx="5130795" cy="1461778"/>
          </a:xfrm>
        </p:spPr>
        <p:txBody>
          <a:bodyPr vert="horz" lIns="91440" tIns="45720" rIns="91440" bIns="45720" rtlCol="0" anchor="ctr">
            <a:normAutofit/>
          </a:bodyPr>
          <a:lstStyle/>
          <a:p>
            <a:r>
              <a:rPr lang="en-US" sz="4000" b="1" u="sng" kern="1200" dirty="0">
                <a:solidFill>
                  <a:schemeClr val="tx1"/>
                </a:solidFill>
                <a:latin typeface="+mj-lt"/>
                <a:ea typeface="+mj-ea"/>
                <a:cs typeface="+mj-cs"/>
              </a:rPr>
              <a:t>Module Assessment</a:t>
            </a:r>
          </a:p>
        </p:txBody>
      </p:sp>
      <p:sp>
        <p:nvSpPr>
          <p:cNvPr id="4" name="Text Placeholder 3">
            <a:extLst>
              <a:ext uri="{FF2B5EF4-FFF2-40B4-BE49-F238E27FC236}">
                <a16:creationId xmlns:a16="http://schemas.microsoft.com/office/drawing/2014/main" id="{00B94466-CF8B-47F1-B625-3DF79AED130F}"/>
              </a:ext>
            </a:extLst>
          </p:cNvPr>
          <p:cNvSpPr>
            <a:spLocks noGrp="1"/>
          </p:cNvSpPr>
          <p:nvPr>
            <p:ph type="body" sz="half" idx="2"/>
          </p:nvPr>
        </p:nvSpPr>
        <p:spPr>
          <a:xfrm>
            <a:off x="585056" y="1499937"/>
            <a:ext cx="7941323" cy="4908884"/>
          </a:xfrm>
        </p:spPr>
        <p:txBody>
          <a:bodyPr vert="horz" lIns="91440" tIns="45720" rIns="91440" bIns="45720" rtlCol="0" anchor="t">
            <a:normAutofit fontScale="85000" lnSpcReduction="20000"/>
          </a:bodyPr>
          <a:lstStyle/>
          <a:p>
            <a:pPr marL="285750" indent="-228600">
              <a:buFont typeface="Arial" panose="020B0604020202020204" pitchFamily="34" charset="0"/>
              <a:buChar char="•"/>
            </a:pPr>
            <a:r>
              <a:rPr lang="en-US" sz="2800" b="1" dirty="0"/>
              <a:t>Assignment 1: is an e-portfolio.</a:t>
            </a:r>
          </a:p>
          <a:p>
            <a:pPr marL="742950" lvl="1" indent="-228600">
              <a:buFont typeface="Arial" panose="020B0604020202020204" pitchFamily="34" charset="0"/>
              <a:buChar char="•"/>
            </a:pPr>
            <a:r>
              <a:rPr lang="en-US" sz="2800" dirty="0"/>
              <a:t>Includes 4 tasks.</a:t>
            </a:r>
          </a:p>
          <a:p>
            <a:pPr marL="742950" lvl="1" indent="-228600">
              <a:buFont typeface="Arial" panose="020B0604020202020204" pitchFamily="34" charset="0"/>
              <a:buChar char="•"/>
            </a:pPr>
            <a:r>
              <a:rPr lang="en-US" sz="2800" dirty="0"/>
              <a:t>The 4 tasks make up an e-portfolio that is submitted for Assignment 1. You will complete these tasks as you progress through the module. </a:t>
            </a:r>
          </a:p>
          <a:p>
            <a:pPr marL="742950" lvl="1" indent="-228600">
              <a:buFont typeface="Arial" panose="020B0604020202020204" pitchFamily="34" charset="0"/>
              <a:buChar char="•"/>
            </a:pPr>
            <a:r>
              <a:rPr lang="en-US" sz="2800" dirty="0"/>
              <a:t>Include a link to your e-portfolio in word document submission template and submit the word document to TURNITIN on Moodle. </a:t>
            </a:r>
          </a:p>
          <a:p>
            <a:pPr marL="285750" indent="-228600">
              <a:buFont typeface="Arial" panose="020B0604020202020204" pitchFamily="34" charset="0"/>
              <a:buChar char="•"/>
            </a:pPr>
            <a:r>
              <a:rPr lang="en-US" sz="2800" b="1" dirty="0"/>
              <a:t>Assignment 2*: </a:t>
            </a:r>
            <a:r>
              <a:rPr lang="en-US" sz="2800" dirty="0"/>
              <a:t>is a self-evaluation and PDP Professional Development plan. </a:t>
            </a:r>
          </a:p>
          <a:p>
            <a:pPr marL="742950" lvl="1" indent="-228600">
              <a:buFont typeface="Arial" panose="020B0604020202020204" pitchFamily="34" charset="0"/>
              <a:buChar char="•"/>
            </a:pPr>
            <a:r>
              <a:rPr lang="en-US" sz="2800" dirty="0"/>
              <a:t>Create a short Video review of your evaluation and PDP.</a:t>
            </a:r>
          </a:p>
          <a:p>
            <a:pPr marL="742950" lvl="1" indent="-228600">
              <a:buFont typeface="Arial" panose="020B0604020202020204" pitchFamily="34" charset="0"/>
              <a:buChar char="•"/>
            </a:pPr>
            <a:r>
              <a:rPr lang="en-US" sz="2800" dirty="0"/>
              <a:t>Include your Video link in word document and submit the word document to TURNITIN on Moodle.</a:t>
            </a:r>
          </a:p>
          <a:p>
            <a:pPr marL="514350" lvl="1"/>
            <a:r>
              <a:rPr lang="en-US" sz="2600" dirty="0"/>
              <a:t>*Note: Assignment 2 is different for students on the Electronics courses = H&amp;S &amp; Workshop skills instead.</a:t>
            </a:r>
          </a:p>
          <a:p>
            <a:pPr marL="285750" indent="-228600">
              <a:buFont typeface="Arial" panose="020B0604020202020204" pitchFamily="34" charset="0"/>
              <a:buChar char="•"/>
            </a:pPr>
            <a:endParaRPr lang="en-US" sz="2800" dirty="0"/>
          </a:p>
        </p:txBody>
      </p:sp>
      <p:sp>
        <p:nvSpPr>
          <p:cNvPr id="11" name="Freeform: Shape 1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5" descr="CheckList">
            <a:extLst>
              <a:ext uri="{FF2B5EF4-FFF2-40B4-BE49-F238E27FC236}">
                <a16:creationId xmlns:a16="http://schemas.microsoft.com/office/drawing/2014/main" id="{38BA47DE-FF62-4029-91F3-77DD3E52A9DE}"/>
              </a:ext>
            </a:extLst>
          </p:cNvPr>
          <p:cNvPicPr>
            <a:picLocks noGrp="1" noChangeAspect="1"/>
          </p:cNvPicPr>
          <p:nvPr>
            <p:ph type="pic" idx="1"/>
          </p:nvPr>
        </p:nvPicPr>
        <p:blipFill rotWithShape="1">
          <a:blip r:embed="rId2">
            <a:extLst>
              <a:ext uri="{96DAC541-7B7A-43D3-8B79-37D633B846F1}">
                <asvg:svgBlip xmlns:asvg="http://schemas.microsoft.com/office/drawing/2016/SVG/main" r:embed="rId3"/>
              </a:ext>
            </a:extLst>
          </a:blip>
          <a:srcRect t="10520" b="10520"/>
          <a:stretch/>
        </p:blipFill>
        <p:spPr>
          <a:xfrm>
            <a:off x="7920341" y="2467995"/>
            <a:ext cx="3217333" cy="2540408"/>
          </a:xfrm>
          <a:prstGeom prst="rect">
            <a:avLst/>
          </a:prstGeom>
        </p:spPr>
      </p:pic>
    </p:spTree>
    <p:extLst>
      <p:ext uri="{BB962C8B-B14F-4D97-AF65-F5344CB8AC3E}">
        <p14:creationId xmlns:p14="http://schemas.microsoft.com/office/powerpoint/2010/main" val="37175639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6"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7"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7"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11" name="Hexagon 10">
            <a:extLst>
              <a:ext uri="{FF2B5EF4-FFF2-40B4-BE49-F238E27FC236}">
                <a16:creationId xmlns:a16="http://schemas.microsoft.com/office/drawing/2014/main" id="{5292BB24-519B-4327-85E9-524A0845D3D9}"/>
              </a:ext>
            </a:extLst>
          </p:cNvPr>
          <p:cNvSpPr/>
          <p:nvPr/>
        </p:nvSpPr>
        <p:spPr>
          <a:xfrm rot="16200000">
            <a:off x="2624149" y="691140"/>
            <a:ext cx="6601784" cy="5219498"/>
          </a:xfrm>
          <a:prstGeom prst="hexagon">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Content Placeholder 2">
            <a:extLst>
              <a:ext uri="{FF2B5EF4-FFF2-40B4-BE49-F238E27FC236}">
                <a16:creationId xmlns:a16="http://schemas.microsoft.com/office/drawing/2014/main" id="{45919626-DE45-49B8-BEAB-4EA5DFCE38B5}"/>
              </a:ext>
            </a:extLst>
          </p:cNvPr>
          <p:cNvGraphicFramePr>
            <a:graphicFrameLocks noGrp="1"/>
          </p:cNvGraphicFramePr>
          <p:nvPr>
            <p:ph idx="1"/>
            <p:extLst>
              <p:ext uri="{D42A27DB-BD31-4B8C-83A1-F6EECF244321}">
                <p14:modId xmlns:p14="http://schemas.microsoft.com/office/powerpoint/2010/main" val="1044730829"/>
              </p:ext>
            </p:extLst>
          </p:nvPr>
        </p:nvGraphicFramePr>
        <p:xfrm>
          <a:off x="4037693" y="1166584"/>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a:xfrm>
            <a:off x="150870" y="2014186"/>
            <a:ext cx="3775698" cy="2424588"/>
          </a:xfrm>
          <a:solidFill>
            <a:schemeClr val="bg1"/>
          </a:solidFill>
        </p:spPr>
        <p:txBody>
          <a:bodyPr>
            <a:normAutofit/>
          </a:bodyPr>
          <a:lstStyle/>
          <a:p>
            <a:r>
              <a:rPr lang="en-US" sz="4000" b="1" u="sng" dirty="0">
                <a:solidFill>
                  <a:srgbClr val="FFFFFF"/>
                </a:solidFill>
              </a:rPr>
              <a:t>Assignment 1 tasks &amp; Learning plan.</a:t>
            </a:r>
          </a:p>
        </p:txBody>
      </p:sp>
      <p:sp>
        <p:nvSpPr>
          <p:cNvPr id="3" name="Callout: Line 2">
            <a:extLst>
              <a:ext uri="{FF2B5EF4-FFF2-40B4-BE49-F238E27FC236}">
                <a16:creationId xmlns:a16="http://schemas.microsoft.com/office/drawing/2014/main" id="{298D8AC8-2D25-4EF1-B9FD-8F5889A51F92}"/>
              </a:ext>
            </a:extLst>
          </p:cNvPr>
          <p:cNvSpPr/>
          <p:nvPr/>
        </p:nvSpPr>
        <p:spPr>
          <a:xfrm>
            <a:off x="8963640" y="649226"/>
            <a:ext cx="2108463" cy="1034716"/>
          </a:xfrm>
          <a:prstGeom prst="borderCallout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Takes a bit more time due to LO topic learning content.</a:t>
            </a:r>
          </a:p>
        </p:txBody>
      </p:sp>
      <p:sp>
        <p:nvSpPr>
          <p:cNvPr id="14" name="Callout: Line 13">
            <a:extLst>
              <a:ext uri="{FF2B5EF4-FFF2-40B4-BE49-F238E27FC236}">
                <a16:creationId xmlns:a16="http://schemas.microsoft.com/office/drawing/2014/main" id="{C1CC1706-FF57-442C-8FF2-433F6A9AEB0F}"/>
              </a:ext>
            </a:extLst>
          </p:cNvPr>
          <p:cNvSpPr/>
          <p:nvPr/>
        </p:nvSpPr>
        <p:spPr>
          <a:xfrm>
            <a:off x="9587461" y="1970751"/>
            <a:ext cx="2108463" cy="1034716"/>
          </a:xfrm>
          <a:prstGeom prst="borderCallout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Takes less time due to no LO topic learning content.</a:t>
            </a:r>
          </a:p>
        </p:txBody>
      </p:sp>
      <p:sp>
        <p:nvSpPr>
          <p:cNvPr id="18" name="Callout: Line 17">
            <a:extLst>
              <a:ext uri="{FF2B5EF4-FFF2-40B4-BE49-F238E27FC236}">
                <a16:creationId xmlns:a16="http://schemas.microsoft.com/office/drawing/2014/main" id="{D32DF25D-274A-4CD9-942C-CFB78C60A8BB}"/>
              </a:ext>
            </a:extLst>
          </p:cNvPr>
          <p:cNvSpPr/>
          <p:nvPr/>
        </p:nvSpPr>
        <p:spPr>
          <a:xfrm>
            <a:off x="9932667" y="3394979"/>
            <a:ext cx="2108463" cy="1034716"/>
          </a:xfrm>
          <a:prstGeom prst="borderCallout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Takes less time due to no LO topic learning content.</a:t>
            </a:r>
          </a:p>
        </p:txBody>
      </p:sp>
      <p:sp>
        <p:nvSpPr>
          <p:cNvPr id="19" name="Callout: Line 18">
            <a:extLst>
              <a:ext uri="{FF2B5EF4-FFF2-40B4-BE49-F238E27FC236}">
                <a16:creationId xmlns:a16="http://schemas.microsoft.com/office/drawing/2014/main" id="{D25CD7BC-B11D-4A02-920E-8240E15F944B}"/>
              </a:ext>
            </a:extLst>
          </p:cNvPr>
          <p:cNvSpPr/>
          <p:nvPr/>
        </p:nvSpPr>
        <p:spPr>
          <a:xfrm>
            <a:off x="10048008" y="4759492"/>
            <a:ext cx="2108463" cy="1034716"/>
          </a:xfrm>
          <a:prstGeom prst="borderCallout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Takes a bit more time due to LO topic learning content.</a:t>
            </a:r>
          </a:p>
        </p:txBody>
      </p:sp>
    </p:spTree>
    <p:extLst>
      <p:ext uri="{BB962C8B-B14F-4D97-AF65-F5344CB8AC3E}">
        <p14:creationId xmlns:p14="http://schemas.microsoft.com/office/powerpoint/2010/main" val="7990474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863029" y="1012004"/>
            <a:ext cx="3416158" cy="4795408"/>
          </a:xfrm>
        </p:spPr>
        <p:txBody>
          <a:bodyPr>
            <a:normAutofit/>
          </a:bodyPr>
          <a:lstStyle/>
          <a:p>
            <a:pPr algn="ctr"/>
            <a:r>
              <a:rPr lang="en-GB" b="1" dirty="0">
                <a:solidFill>
                  <a:srgbClr val="FFFFFF"/>
                </a:solidFill>
              </a:rPr>
              <a:t>Assignment 1</a:t>
            </a:r>
            <a:br>
              <a:rPr lang="en-GB" b="1" dirty="0">
                <a:solidFill>
                  <a:srgbClr val="FFFFFF"/>
                </a:solidFill>
              </a:rPr>
            </a:br>
            <a:r>
              <a:rPr lang="en-GB" b="1" dirty="0">
                <a:solidFill>
                  <a:srgbClr val="FFFFFF"/>
                </a:solidFill>
              </a:rPr>
              <a:t>location.</a:t>
            </a:r>
            <a:br>
              <a:rPr lang="en-GB" b="1" dirty="0">
                <a:solidFill>
                  <a:srgbClr val="FFFFFF"/>
                </a:solidFill>
              </a:rPr>
            </a:br>
            <a:r>
              <a:rPr lang="en-US" sz="2800" dirty="0">
                <a:solidFill>
                  <a:srgbClr val="FF0000"/>
                </a:solidFill>
                <a:highlight>
                  <a:srgbClr val="FFFF00"/>
                </a:highlight>
              </a:rPr>
              <a:t>Tutor: Show location on Moodle.</a:t>
            </a:r>
            <a:br>
              <a:rPr lang="en-US" sz="4400" dirty="0">
                <a:solidFill>
                  <a:srgbClr val="FF0000"/>
                </a:solidFill>
                <a:highlight>
                  <a:srgbClr val="FFFF00"/>
                </a:highlight>
              </a:rPr>
            </a:br>
            <a:endParaRPr lang="en-GB" b="1" dirty="0">
              <a:solidFill>
                <a:srgbClr val="FFFFFF"/>
              </a:solidFill>
            </a:endParaRPr>
          </a:p>
        </p:txBody>
      </p:sp>
      <p:graphicFrame>
        <p:nvGraphicFramePr>
          <p:cNvPr id="5" name="Content Placeholder 2">
            <a:extLst>
              <a:ext uri="{FF2B5EF4-FFF2-40B4-BE49-F238E27FC236}">
                <a16:creationId xmlns:a16="http://schemas.microsoft.com/office/drawing/2014/main" id="{0E941922-CE91-4DF6-BA44-87B3C4808366}"/>
              </a:ext>
            </a:extLst>
          </p:cNvPr>
          <p:cNvGraphicFramePr>
            <a:graphicFrameLocks noGrp="1"/>
          </p:cNvGraphicFramePr>
          <p:nvPr>
            <p:ph idx="1"/>
            <p:extLst>
              <p:ext uri="{D42A27DB-BD31-4B8C-83A1-F6EECF244321}">
                <p14:modId xmlns:p14="http://schemas.microsoft.com/office/powerpoint/2010/main" val="3068732598"/>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69277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815442"/>
            <a:ext cx="9984615" cy="1597228"/>
          </a:xfrm>
        </p:spPr>
        <p:txBody>
          <a:bodyPr vert="horz" lIns="91440" tIns="45720" rIns="91440" bIns="45720" rtlCol="0" anchor="ctr">
            <a:normAutofit/>
          </a:bodyPr>
          <a:lstStyle/>
          <a:p>
            <a:r>
              <a:rPr lang="en-US" sz="6000" b="1"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60162" y="2291415"/>
            <a:ext cx="2728198"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930133" y="2169059"/>
            <a:ext cx="4845237" cy="2893620"/>
          </a:xfrm>
        </p:spPr>
        <p:txBody>
          <a:bodyPr vert="horz" lIns="91440" tIns="45720" rIns="91440" bIns="45720" rtlCol="0" anchor="t">
            <a:normAutofit lnSpcReduction="10000"/>
          </a:bodyPr>
          <a:lstStyle/>
          <a:p>
            <a:pPr marL="57150" indent="-228600">
              <a:buFont typeface="Arial" panose="020B0604020202020204" pitchFamily="34" charset="0"/>
              <a:buChar char="•"/>
            </a:pPr>
            <a:r>
              <a:rPr lang="en-US" sz="2800" dirty="0"/>
              <a:t>THE KEY TO SUCCESS FOR THIS MODULE IS TO MAKE </a:t>
            </a:r>
            <a:r>
              <a:rPr lang="en-US" sz="2800" b="1" dirty="0"/>
              <a:t>WEEKLY PROGRESS. </a:t>
            </a:r>
          </a:p>
          <a:p>
            <a:pPr marL="57150" indent="-228600">
              <a:buFont typeface="Arial" panose="020B0604020202020204" pitchFamily="34" charset="0"/>
              <a:buChar char="•"/>
            </a:pPr>
            <a:r>
              <a:rPr lang="en-US" sz="2800" dirty="0"/>
              <a:t>You will not be able to leave it until the end. </a:t>
            </a:r>
          </a:p>
          <a:p>
            <a:pPr marL="57150" indent="-228600">
              <a:buFont typeface="Arial" panose="020B0604020202020204" pitchFamily="34" charset="0"/>
              <a:buChar char="•"/>
            </a:pPr>
            <a:r>
              <a:rPr lang="en-US" sz="2800" dirty="0"/>
              <a:t>You will not have enough time </a:t>
            </a:r>
            <a:r>
              <a:rPr lang="en-US" sz="2800" b="0" i="0" u="none" strike="noStrike" dirty="0">
                <a:effectLst/>
              </a:rPr>
              <a:t>to complete the assignment.</a:t>
            </a:r>
            <a:endParaRPr lang="en-US" sz="2800" dirty="0"/>
          </a:p>
          <a:p>
            <a:pPr marL="57150" indent="-228600">
              <a:buFont typeface="Arial" panose="020B0604020202020204" pitchFamily="34" charset="0"/>
              <a:buChar char="•"/>
            </a:pPr>
            <a:endParaRPr lang="en-US" sz="2800" dirty="0"/>
          </a:p>
        </p:txBody>
      </p:sp>
    </p:spTree>
    <p:extLst>
      <p:ext uri="{BB962C8B-B14F-4D97-AF65-F5344CB8AC3E}">
        <p14:creationId xmlns:p14="http://schemas.microsoft.com/office/powerpoint/2010/main" val="41129126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BB38A1E2-3BDC-4484-999A-5C61E8E1B2CC}"/>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sz="4400" b="1" dirty="0"/>
              <a:t>Next:</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764905" y="2322829"/>
            <a:ext cx="7290737" cy="3785419"/>
          </a:xfrm>
        </p:spPr>
        <p:txBody>
          <a:bodyPr vert="horz" lIns="91440" tIns="45720" rIns="91440" bIns="45720" rtlCol="0">
            <a:normAutofit/>
          </a:bodyPr>
          <a:lstStyle/>
          <a:p>
            <a:pPr indent="-228600">
              <a:buFont typeface="Arial" panose="020B0604020202020204" pitchFamily="34" charset="0"/>
              <a:buChar char="•"/>
            </a:pPr>
            <a:r>
              <a:rPr lang="en-US" sz="3200" b="1" dirty="0"/>
              <a:t>Complete Unit 1 topics 1 &amp; 2 on Moodle:</a:t>
            </a:r>
            <a:endParaRPr lang="en-US" sz="3200" b="1" dirty="0">
              <a:highlight>
                <a:srgbClr val="FFFF00"/>
              </a:highlight>
            </a:endParaRPr>
          </a:p>
          <a:p>
            <a:pPr marL="719138" indent="-228600">
              <a:buFont typeface="Arial" panose="020B0604020202020204" pitchFamily="34" charset="0"/>
              <a:buChar char="•"/>
            </a:pPr>
            <a:r>
              <a:rPr lang="en-US" sz="3200" dirty="0"/>
              <a:t>Topic 1: approx. 3hrs.</a:t>
            </a:r>
          </a:p>
          <a:p>
            <a:pPr marL="719138" indent="-228600">
              <a:buFont typeface="Arial" panose="020B0604020202020204" pitchFamily="34" charset="0"/>
              <a:buChar char="•"/>
            </a:pPr>
            <a:r>
              <a:rPr lang="en-US" sz="3200" dirty="0"/>
              <a:t>Topic 2: approx. 3hrs.</a:t>
            </a:r>
          </a:p>
        </p:txBody>
      </p:sp>
      <p:pic>
        <p:nvPicPr>
          <p:cNvPr id="23" name="Picture 22" descr="Calendar&#10;&#10;Description automatically generated">
            <a:extLst>
              <a:ext uri="{FF2B5EF4-FFF2-40B4-BE49-F238E27FC236}">
                <a16:creationId xmlns:a16="http://schemas.microsoft.com/office/drawing/2014/main" id="{AACEF5FB-49F8-4D5A-BCBD-1487FC1C2181}"/>
              </a:ext>
            </a:extLst>
          </p:cNvPr>
          <p:cNvPicPr>
            <a:picLocks noChangeAspect="1"/>
          </p:cNvPicPr>
          <p:nvPr/>
        </p:nvPicPr>
        <p:blipFill rotWithShape="1">
          <a:blip r:embed="rId2"/>
          <a:srcRect l="10357" r="44524" b="-1"/>
          <a:stretch/>
        </p:blipFill>
        <p:spPr>
          <a:xfrm>
            <a:off x="20" y="10"/>
            <a:ext cx="4635571" cy="6857990"/>
          </a:xfrm>
          <a:prstGeom prst="rect">
            <a:avLst/>
          </a:prstGeom>
          <a:effectLst/>
        </p:spPr>
      </p:pic>
      <p:cxnSp>
        <p:nvCxnSpPr>
          <p:cNvPr id="27" name="Straight Connector 26">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D4B64"/>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78505289-923B-4162-897E-F588058E5D69}"/>
              </a:ext>
            </a:extLst>
          </p:cNvPr>
          <p:cNvSpPr txBox="1"/>
          <p:nvPr/>
        </p:nvSpPr>
        <p:spPr>
          <a:xfrm>
            <a:off x="0" y="0"/>
            <a:ext cx="5996770" cy="1523494"/>
          </a:xfrm>
          <a:prstGeom prst="rect">
            <a:avLst/>
          </a:prstGeom>
          <a:noFill/>
        </p:spPr>
        <p:txBody>
          <a:bodyPr wrap="none" rtlCol="0">
            <a:spAutoFit/>
          </a:bodyPr>
          <a:lstStyle/>
          <a:p>
            <a:pPr>
              <a:spcAft>
                <a:spcPts val="600"/>
              </a:spcAft>
            </a:pPr>
            <a:r>
              <a:rPr lang="en-US" sz="4400" b="1" dirty="0">
                <a:solidFill>
                  <a:srgbClr val="FF0000"/>
                </a:solidFill>
                <a:highlight>
                  <a:srgbClr val="FFFF00"/>
                </a:highlight>
              </a:rPr>
              <a:t>Schedule in your diary \/</a:t>
            </a:r>
          </a:p>
          <a:p>
            <a:pPr>
              <a:spcAft>
                <a:spcPts val="600"/>
              </a:spcAft>
            </a:pPr>
            <a:endParaRPr lang="en-GB" sz="4400" dirty="0"/>
          </a:p>
        </p:txBody>
      </p:sp>
    </p:spTree>
    <p:extLst>
      <p:ext uri="{BB962C8B-B14F-4D97-AF65-F5344CB8AC3E}">
        <p14:creationId xmlns:p14="http://schemas.microsoft.com/office/powerpoint/2010/main" val="32857342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BB38A1E2-3BDC-4484-999A-5C61E8E1B2CC}"/>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sz="4400" b="1" kern="1200" dirty="0">
                <a:solidFill>
                  <a:srgbClr val="FF0000"/>
                </a:solidFill>
                <a:highlight>
                  <a:srgbClr val="FFFF00"/>
                </a:highlight>
                <a:latin typeface="+mj-lt"/>
                <a:ea typeface="+mj-ea"/>
                <a:cs typeface="+mj-cs"/>
              </a:rPr>
              <a:t>Go to Moodle and complete the following.</a:t>
            </a:r>
          </a:p>
        </p:txBody>
      </p:sp>
      <p:sp>
        <p:nvSpPr>
          <p:cNvPr id="3" name="TextBox 2">
            <a:extLst>
              <a:ext uri="{FF2B5EF4-FFF2-40B4-BE49-F238E27FC236}">
                <a16:creationId xmlns:a16="http://schemas.microsoft.com/office/drawing/2014/main" id="{74C4A6F2-EF4E-4D1D-8853-9231B65E61D8}"/>
              </a:ext>
            </a:extLst>
          </p:cNvPr>
          <p:cNvSpPr txBox="1"/>
          <p:nvPr/>
        </p:nvSpPr>
        <p:spPr>
          <a:xfrm>
            <a:off x="754743" y="645674"/>
            <a:ext cx="1472263" cy="830997"/>
          </a:xfrm>
          <a:prstGeom prst="rect">
            <a:avLst/>
          </a:prstGeom>
          <a:noFill/>
        </p:spPr>
        <p:txBody>
          <a:bodyPr wrap="none" rtlCol="0">
            <a:spAutoFit/>
          </a:bodyPr>
          <a:lstStyle/>
          <a:p>
            <a:r>
              <a:rPr lang="en-US" sz="4800" b="1" kern="1200" dirty="0">
                <a:latin typeface="+mj-lt"/>
                <a:ea typeface="+mj-ea"/>
                <a:cs typeface="+mj-cs"/>
              </a:rPr>
              <a:t>Next:</a:t>
            </a:r>
            <a:endParaRPr lang="en-GB" sz="4800" dirty="0"/>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4051157" y="1476671"/>
            <a:ext cx="7836043" cy="3814964"/>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3600" b="1" dirty="0"/>
              <a:t>Unit 1:</a:t>
            </a:r>
            <a:endParaRPr lang="en-US" sz="3600" b="1" dirty="0">
              <a:solidFill>
                <a:srgbClr val="FF0000"/>
              </a:solidFill>
              <a:highlight>
                <a:srgbClr val="FFFF00"/>
              </a:highlight>
            </a:endParaRPr>
          </a:p>
          <a:p>
            <a:pPr marL="719138" indent="-547688">
              <a:buFont typeface="+mj-lt"/>
              <a:buAutoNum type="arabicPeriod"/>
            </a:pPr>
            <a:r>
              <a:rPr lang="en-US" sz="3600" b="1" dirty="0"/>
              <a:t>Topic 1: Approx. 3hrs.</a:t>
            </a:r>
          </a:p>
          <a:p>
            <a:pPr marL="719138" indent="-547688">
              <a:buFont typeface="+mj-lt"/>
              <a:buAutoNum type="arabicPeriod"/>
            </a:pPr>
            <a:r>
              <a:rPr lang="en-US" sz="3600" b="1" dirty="0"/>
              <a:t>Topic 2: Approx. 3hrs.</a:t>
            </a:r>
          </a:p>
          <a:p>
            <a:pPr marL="742950" indent="-561975">
              <a:buFont typeface="Arial" panose="020B0604020202020204" pitchFamily="34" charset="0"/>
              <a:buChar char="•"/>
            </a:pPr>
            <a:r>
              <a:rPr lang="en-US" sz="2800" dirty="0"/>
              <a:t>If time: look at Task 1 of Assignment 1.</a:t>
            </a:r>
          </a:p>
        </p:txBody>
      </p:sp>
    </p:spTree>
    <p:extLst>
      <p:ext uri="{BB962C8B-B14F-4D97-AF65-F5344CB8AC3E}">
        <p14:creationId xmlns:p14="http://schemas.microsoft.com/office/powerpoint/2010/main" val="21103990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Save / Download participant list from teams.</a:t>
            </a:r>
          </a:p>
        </p:txBody>
      </p:sp>
    </p:spTree>
    <p:extLst>
      <p:ext uri="{BB962C8B-B14F-4D97-AF65-F5344CB8AC3E}">
        <p14:creationId xmlns:p14="http://schemas.microsoft.com/office/powerpoint/2010/main" val="29612666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US" sz="2800" dirty="0">
                <a:solidFill>
                  <a:srgbClr val="FFFFFF"/>
                </a:solidFill>
              </a:rPr>
              <a:t>Q&amp;A.</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AF550-48D3-40BA-987B-1D6B58271E4D}"/>
              </a:ext>
            </a:extLst>
          </p:cNvPr>
          <p:cNvSpPr>
            <a:spLocks noGrp="1"/>
          </p:cNvSpPr>
          <p:nvPr>
            <p:ph type="title"/>
          </p:nvPr>
        </p:nvSpPr>
        <p:spPr/>
        <p:txBody>
          <a:bodyPr/>
          <a:lstStyle/>
          <a:p>
            <a:r>
              <a:rPr lang="en-GB" dirty="0"/>
              <a:t>Archive slides</a:t>
            </a:r>
          </a:p>
        </p:txBody>
      </p:sp>
      <p:sp>
        <p:nvSpPr>
          <p:cNvPr id="3" name="Content Placeholder 2">
            <a:extLst>
              <a:ext uri="{FF2B5EF4-FFF2-40B4-BE49-F238E27FC236}">
                <a16:creationId xmlns:a16="http://schemas.microsoft.com/office/drawing/2014/main" id="{81913310-EB65-4F3D-86D6-94F4666EBBFD}"/>
              </a:ext>
            </a:extLst>
          </p:cNvPr>
          <p:cNvSpPr>
            <a:spLocks noGrp="1"/>
          </p:cNvSpPr>
          <p:nvPr>
            <p:ph idx="1"/>
          </p:nvPr>
        </p:nvSpPr>
        <p:spPr/>
        <p:txBody>
          <a:bodyPr/>
          <a:lstStyle/>
          <a:p>
            <a:r>
              <a:rPr lang="en-GB" dirty="0"/>
              <a:t>Next.</a:t>
            </a:r>
          </a:p>
        </p:txBody>
      </p:sp>
    </p:spTree>
    <p:extLst>
      <p:ext uri="{BB962C8B-B14F-4D97-AF65-F5344CB8AC3E}">
        <p14:creationId xmlns:p14="http://schemas.microsoft.com/office/powerpoint/2010/main" val="39048571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01CD0-AAF2-45E3-82DF-D6FDBE818721}"/>
              </a:ext>
            </a:extLst>
          </p:cNvPr>
          <p:cNvSpPr>
            <a:spLocks noGrp="1"/>
          </p:cNvSpPr>
          <p:nvPr>
            <p:ph type="title"/>
          </p:nvPr>
        </p:nvSpPr>
        <p:spPr>
          <a:xfrm>
            <a:off x="838200" y="365125"/>
            <a:ext cx="10515600" cy="1325563"/>
          </a:xfrm>
        </p:spPr>
        <p:txBody>
          <a:bodyPr>
            <a:normAutofit/>
          </a:bodyPr>
          <a:lstStyle/>
          <a:p>
            <a:pPr algn="ctr"/>
            <a:r>
              <a:rPr lang="en-GB" b="1"/>
              <a:t>Introduction</a:t>
            </a:r>
          </a:p>
        </p:txBody>
      </p:sp>
      <p:graphicFrame>
        <p:nvGraphicFramePr>
          <p:cNvPr id="5" name="Content Placeholder 2">
            <a:extLst>
              <a:ext uri="{FF2B5EF4-FFF2-40B4-BE49-F238E27FC236}">
                <a16:creationId xmlns:a16="http://schemas.microsoft.com/office/drawing/2014/main" id="{953F4AD6-07A6-4647-9A52-82B7D1C8119B}"/>
              </a:ext>
            </a:extLst>
          </p:cNvPr>
          <p:cNvGraphicFramePr>
            <a:graphicFrameLocks noGrp="1"/>
          </p:cNvGraphicFramePr>
          <p:nvPr>
            <p:ph idx="1"/>
          </p:nvPr>
        </p:nvGraphicFramePr>
        <p:xfrm>
          <a:off x="892628" y="1516743"/>
          <a:ext cx="10461171" cy="46602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13430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D89346-237A-4A3C-AB8B-BE48134D7371}"/>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Personal &amp; Professional development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71FD995-599F-4461-A051-E4DA449827A3}"/>
              </a:ext>
            </a:extLst>
          </p:cNvPr>
          <p:cNvSpPr>
            <a:spLocks noGrp="1"/>
          </p:cNvSpPr>
          <p:nvPr>
            <p:ph idx="1"/>
          </p:nvPr>
        </p:nvSpPr>
        <p:spPr>
          <a:xfrm>
            <a:off x="4274458" y="591343"/>
            <a:ext cx="6770913" cy="5585619"/>
          </a:xfrm>
        </p:spPr>
        <p:txBody>
          <a:bodyPr anchor="ctr">
            <a:noAutofit/>
          </a:bodyPr>
          <a:lstStyle/>
          <a:p>
            <a:pPr rtl="0" fontAlgn="base">
              <a:spcBef>
                <a:spcPts val="0"/>
              </a:spcBef>
              <a:spcAft>
                <a:spcPts val="600"/>
              </a:spcAft>
              <a:buFont typeface="Arial" panose="020B0604020202020204" pitchFamily="34" charset="0"/>
              <a:buChar char="•"/>
            </a:pPr>
            <a:r>
              <a:rPr lang="en-GB" sz="2000" b="0" i="0" u="none" strike="noStrike" dirty="0">
                <a:effectLst/>
                <a:latin typeface="Roboto" panose="02000000000000000000" pitchFamily="2" charset="0"/>
              </a:rPr>
              <a:t>The module, content and assessments have been </a:t>
            </a:r>
            <a:r>
              <a:rPr lang="en-GB" sz="2000" b="1" i="0" u="none" strike="noStrike" dirty="0">
                <a:effectLst/>
                <a:latin typeface="Roboto" panose="02000000000000000000" pitchFamily="2" charset="0"/>
              </a:rPr>
              <a:t>created by a central team </a:t>
            </a:r>
            <a:r>
              <a:rPr lang="en-GB" sz="2000" b="0" i="0" u="none" strike="noStrike" dirty="0">
                <a:effectLst/>
                <a:latin typeface="Roboto" panose="02000000000000000000" pitchFamily="2" charset="0"/>
              </a:rPr>
              <a:t>of Senior Lecturers</a:t>
            </a:r>
            <a:r>
              <a:rPr lang="en-GB" sz="2000" dirty="0">
                <a:latin typeface="Roboto" panose="02000000000000000000" pitchFamily="2" charset="0"/>
              </a:rPr>
              <a:t> and</a:t>
            </a:r>
            <a:r>
              <a:rPr lang="en-GB" sz="2000" b="0" i="0" u="none" strike="noStrike" dirty="0">
                <a:effectLst/>
                <a:latin typeface="Roboto" panose="02000000000000000000" pitchFamily="2" charset="0"/>
              </a:rPr>
              <a:t> education experts in collaboration with industry to help you gain the knowledge, skills and attributes needed for success in life and work in the 21</a:t>
            </a:r>
            <a:r>
              <a:rPr lang="en-GB" sz="2000" b="0" i="0" u="none" strike="noStrike" baseline="30000" dirty="0">
                <a:effectLst/>
                <a:latin typeface="Roboto" panose="02000000000000000000" pitchFamily="2" charset="0"/>
              </a:rPr>
              <a:t>st</a:t>
            </a:r>
            <a:r>
              <a:rPr lang="en-GB" sz="2000" b="0" i="0" u="none" strike="noStrike" dirty="0">
                <a:effectLst/>
                <a:latin typeface="Roboto" panose="02000000000000000000" pitchFamily="2" charset="0"/>
              </a:rPr>
              <a:t> Century.</a:t>
            </a:r>
          </a:p>
          <a:p>
            <a:pPr rtl="0" fontAlgn="base">
              <a:spcBef>
                <a:spcPts val="0"/>
              </a:spcBef>
              <a:spcAft>
                <a:spcPts val="600"/>
              </a:spcAft>
              <a:buFont typeface="Arial" panose="020B0604020202020204" pitchFamily="34" charset="0"/>
              <a:buChar char="•"/>
            </a:pPr>
            <a:r>
              <a:rPr lang="en-GB" sz="2000" b="0" i="0" u="none" strike="noStrike" dirty="0">
                <a:effectLst/>
                <a:latin typeface="Roboto" panose="02000000000000000000" pitchFamily="2" charset="0"/>
              </a:rPr>
              <a:t>The module will </a:t>
            </a:r>
            <a:r>
              <a:rPr lang="en-GB" sz="2000" b="1" i="0" u="none" strike="noStrike" dirty="0">
                <a:effectLst/>
                <a:latin typeface="Roboto" panose="02000000000000000000" pitchFamily="2" charset="0"/>
              </a:rPr>
              <a:t>help you to develop </a:t>
            </a:r>
            <a:r>
              <a:rPr lang="en-GB" sz="2000" b="0" i="0" u="none" strike="noStrike" dirty="0">
                <a:effectLst/>
                <a:latin typeface="Roboto" panose="02000000000000000000" pitchFamily="2" charset="0"/>
              </a:rPr>
              <a:t>key employability skills, such as:</a:t>
            </a:r>
          </a:p>
          <a:p>
            <a:pPr lvl="1" fontAlgn="base">
              <a:spcBef>
                <a:spcPts val="0"/>
              </a:spcBef>
              <a:spcAft>
                <a:spcPts val="600"/>
              </a:spcAft>
              <a:buFont typeface="Wingdings" panose="05000000000000000000" pitchFamily="2" charset="2"/>
              <a:buChar char="Ø"/>
            </a:pPr>
            <a:r>
              <a:rPr lang="en-GB" sz="2000" b="0" i="0" u="none" strike="noStrike" dirty="0">
                <a:effectLst/>
                <a:latin typeface="Roboto" panose="02000000000000000000" pitchFamily="2" charset="0"/>
              </a:rPr>
              <a:t>Organisation and Time management.</a:t>
            </a:r>
          </a:p>
          <a:p>
            <a:pPr lvl="1" fontAlgn="base">
              <a:spcBef>
                <a:spcPts val="0"/>
              </a:spcBef>
              <a:spcAft>
                <a:spcPts val="600"/>
              </a:spcAft>
              <a:buFont typeface="Wingdings" panose="05000000000000000000" pitchFamily="2" charset="2"/>
              <a:buChar char="Ø"/>
            </a:pPr>
            <a:r>
              <a:rPr lang="en-GB" sz="2000" dirty="0">
                <a:latin typeface="Roboto" panose="02000000000000000000" pitchFamily="2" charset="0"/>
              </a:rPr>
              <a:t>I</a:t>
            </a:r>
            <a:r>
              <a:rPr lang="en-GB" sz="2000" b="0" i="0" u="none" strike="noStrike" dirty="0">
                <a:effectLst/>
                <a:latin typeface="Roboto" panose="02000000000000000000" pitchFamily="2" charset="0"/>
              </a:rPr>
              <a:t>ndependent learning.</a:t>
            </a:r>
          </a:p>
          <a:p>
            <a:pPr lvl="1" fontAlgn="base">
              <a:spcBef>
                <a:spcPts val="0"/>
              </a:spcBef>
              <a:spcAft>
                <a:spcPts val="600"/>
              </a:spcAft>
              <a:buFont typeface="Wingdings" panose="05000000000000000000" pitchFamily="2" charset="2"/>
              <a:buChar char="Ø"/>
            </a:pPr>
            <a:r>
              <a:rPr lang="en-GB" sz="2000" b="0" i="0" u="none" strike="noStrike" dirty="0">
                <a:effectLst/>
                <a:latin typeface="Roboto" panose="02000000000000000000" pitchFamily="2" charset="0"/>
              </a:rPr>
              <a:t>Problem solving.</a:t>
            </a:r>
            <a:endParaRPr lang="en-GB" sz="2000" dirty="0">
              <a:latin typeface="Roboto" panose="02000000000000000000" pitchFamily="2" charset="0"/>
            </a:endParaRPr>
          </a:p>
          <a:p>
            <a:pPr lvl="1" fontAlgn="base">
              <a:spcBef>
                <a:spcPts val="0"/>
              </a:spcBef>
              <a:spcAft>
                <a:spcPts val="600"/>
              </a:spcAft>
              <a:buFont typeface="Wingdings" panose="05000000000000000000" pitchFamily="2" charset="2"/>
              <a:buChar char="Ø"/>
            </a:pPr>
            <a:r>
              <a:rPr lang="en-GB" sz="2000" dirty="0">
                <a:latin typeface="Roboto" panose="02000000000000000000" pitchFamily="2" charset="0"/>
              </a:rPr>
              <a:t>S</a:t>
            </a:r>
            <a:r>
              <a:rPr lang="en-GB" sz="2000" b="0" i="0" u="none" strike="noStrike" dirty="0">
                <a:effectLst/>
                <a:latin typeface="Roboto" panose="02000000000000000000" pitchFamily="2" charset="0"/>
              </a:rPr>
              <a:t>elf-motivation, responsibility and maturity.</a:t>
            </a:r>
          </a:p>
          <a:p>
            <a:pPr lvl="1" rtl="0" fontAlgn="base">
              <a:spcBef>
                <a:spcPts val="0"/>
              </a:spcBef>
              <a:spcAft>
                <a:spcPts val="600"/>
              </a:spcAft>
              <a:buFont typeface="Wingdings" panose="05000000000000000000" pitchFamily="2" charset="2"/>
              <a:buChar char="Ø"/>
            </a:pPr>
            <a:r>
              <a:rPr lang="en-GB" sz="2000" b="0" i="0" u="none" strike="noStrike" dirty="0">
                <a:effectLst/>
                <a:latin typeface="Roboto" panose="02000000000000000000" pitchFamily="2" charset="0"/>
              </a:rPr>
              <a:t>Enhanced Digital literacy</a:t>
            </a:r>
          </a:p>
          <a:p>
            <a:pPr lvl="1" rtl="0" fontAlgn="base">
              <a:spcBef>
                <a:spcPts val="0"/>
              </a:spcBef>
              <a:spcAft>
                <a:spcPts val="600"/>
              </a:spcAft>
              <a:buFont typeface="Wingdings" panose="05000000000000000000" pitchFamily="2" charset="2"/>
              <a:buChar char="Ø"/>
            </a:pPr>
            <a:r>
              <a:rPr lang="en-GB" sz="2000" b="0" i="0" u="none" strike="noStrike" dirty="0">
                <a:effectLst/>
                <a:latin typeface="Roboto" panose="02000000000000000000" pitchFamily="2" charset="0"/>
              </a:rPr>
              <a:t>Creativity and design skills</a:t>
            </a:r>
          </a:p>
          <a:p>
            <a:pPr lvl="1" rtl="0" fontAlgn="base">
              <a:spcBef>
                <a:spcPts val="0"/>
              </a:spcBef>
              <a:spcAft>
                <a:spcPts val="600"/>
              </a:spcAft>
              <a:buFont typeface="Wingdings" panose="05000000000000000000" pitchFamily="2" charset="2"/>
              <a:buChar char="Ø"/>
            </a:pPr>
            <a:r>
              <a:rPr lang="en-GB" sz="2000" b="0" i="0" u="none" strike="noStrike" dirty="0">
                <a:effectLst/>
                <a:latin typeface="Roboto" panose="02000000000000000000" pitchFamily="2" charset="0"/>
              </a:rPr>
              <a:t>Self-evaluation </a:t>
            </a:r>
            <a:r>
              <a:rPr lang="en-GB" sz="2000" dirty="0">
                <a:latin typeface="Roboto" panose="02000000000000000000" pitchFamily="2" charset="0"/>
              </a:rPr>
              <a:t>and </a:t>
            </a:r>
            <a:r>
              <a:rPr lang="en-GB" sz="2000" b="0" i="0" u="none" strike="noStrike" dirty="0">
                <a:effectLst/>
                <a:latin typeface="Roboto" panose="02000000000000000000" pitchFamily="2" charset="0"/>
              </a:rPr>
              <a:t>Strengths identification.</a:t>
            </a:r>
          </a:p>
          <a:p>
            <a:pPr lvl="2" fontAlgn="base">
              <a:spcBef>
                <a:spcPts val="0"/>
              </a:spcBef>
              <a:spcAft>
                <a:spcPts val="600"/>
              </a:spcAft>
              <a:buFont typeface="Wingdings" panose="05000000000000000000" pitchFamily="2" charset="2"/>
              <a:buChar char="§"/>
            </a:pPr>
            <a:r>
              <a:rPr lang="en-GB" sz="1800" dirty="0">
                <a:latin typeface="Roboto" panose="02000000000000000000" pitchFamily="2" charset="0"/>
              </a:rPr>
              <a:t> to name a few.</a:t>
            </a:r>
            <a:endParaRPr lang="en-GB" sz="1800" b="0" i="0" u="none" strike="noStrike" dirty="0">
              <a:effectLst/>
              <a:latin typeface="Roboto" panose="02000000000000000000" pitchFamily="2" charset="0"/>
            </a:endParaRPr>
          </a:p>
        </p:txBody>
      </p:sp>
    </p:spTree>
    <p:extLst>
      <p:ext uri="{BB962C8B-B14F-4D97-AF65-F5344CB8AC3E}">
        <p14:creationId xmlns:p14="http://schemas.microsoft.com/office/powerpoint/2010/main" val="41935749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856342" y="488450"/>
            <a:ext cx="5130795" cy="1461778"/>
          </a:xfrm>
        </p:spPr>
        <p:txBody>
          <a:bodyPr vert="horz" lIns="91440" tIns="45720" rIns="91440" bIns="45720" rtlCol="0" anchor="ctr">
            <a:normAutofit/>
          </a:bodyPr>
          <a:lstStyle/>
          <a:p>
            <a:r>
              <a:rPr lang="en-US" sz="4000" b="1" u="sng" kern="1200" dirty="0">
                <a:solidFill>
                  <a:schemeClr val="tx1"/>
                </a:solidFill>
                <a:latin typeface="+mj-lt"/>
                <a:ea typeface="+mj-ea"/>
                <a:cs typeface="+mj-cs"/>
              </a:rPr>
              <a:t>Module Structure</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732970" y="1714248"/>
            <a:ext cx="10161249" cy="3999775"/>
          </a:xfrm>
        </p:spPr>
        <p:txBody>
          <a:bodyPr vert="horz" lIns="91440" tIns="45720" rIns="91440" bIns="45720" rtlCol="0">
            <a:normAutofit/>
          </a:bodyPr>
          <a:lstStyle/>
          <a:p>
            <a:pPr indent="-228600">
              <a:buFont typeface="Arial" panose="020B0604020202020204" pitchFamily="34" charset="0"/>
              <a:buChar char="•"/>
            </a:pPr>
            <a:r>
              <a:rPr lang="en-US" sz="2800" dirty="0"/>
              <a:t>Each of the Moodle Units, takes 2 weeks to complete. For example:</a:t>
            </a:r>
          </a:p>
          <a:p>
            <a:pPr marL="457200" indent="-228600">
              <a:buFont typeface="Arial" panose="020B0604020202020204" pitchFamily="34" charset="0"/>
              <a:buChar char="•"/>
            </a:pPr>
            <a:r>
              <a:rPr lang="en-US" sz="2800" b="1" dirty="0"/>
              <a:t>Wk1: Unit 1</a:t>
            </a:r>
          </a:p>
          <a:p>
            <a:pPr marL="914400" lvl="1" indent="-228600">
              <a:buFont typeface="Arial" panose="020B0604020202020204" pitchFamily="34" charset="0"/>
              <a:buChar char="•"/>
            </a:pPr>
            <a:r>
              <a:rPr lang="en-US" sz="2800" dirty="0"/>
              <a:t>Topic 1: Activity 1, 2 &amp; 3.</a:t>
            </a:r>
          </a:p>
          <a:p>
            <a:pPr marL="914400" lvl="1" indent="-228600">
              <a:buFont typeface="Arial" panose="020B0604020202020204" pitchFamily="34" charset="0"/>
              <a:buChar char="•"/>
            </a:pPr>
            <a:r>
              <a:rPr lang="en-US" sz="2800" dirty="0"/>
              <a:t>Topic 2: Activity 1, 2 &amp; 3.</a:t>
            </a:r>
          </a:p>
          <a:p>
            <a:pPr marL="457200" indent="-228600">
              <a:buFont typeface="Arial" panose="020B0604020202020204" pitchFamily="34" charset="0"/>
              <a:buChar char="•"/>
            </a:pPr>
            <a:r>
              <a:rPr lang="en-US" sz="2800" b="1" dirty="0"/>
              <a:t>Wk2: Unit 1</a:t>
            </a:r>
          </a:p>
          <a:p>
            <a:pPr marL="914400" lvl="1" indent="-228600">
              <a:buFont typeface="Arial" panose="020B0604020202020204" pitchFamily="34" charset="0"/>
              <a:buChar char="•"/>
            </a:pPr>
            <a:r>
              <a:rPr lang="en-US" sz="2800" dirty="0"/>
              <a:t>Topic 3: Activity 1, 2 &amp; 3.</a:t>
            </a:r>
          </a:p>
          <a:p>
            <a:pPr marL="914400" lvl="1" indent="-228600">
              <a:buFont typeface="Arial" panose="020B0604020202020204" pitchFamily="34" charset="0"/>
              <a:buChar char="•"/>
            </a:pPr>
            <a:r>
              <a:rPr lang="en-US" sz="2800" dirty="0"/>
              <a:t>Topic 4: Activity 1, 2 &amp; 3.</a:t>
            </a:r>
          </a:p>
        </p:txBody>
      </p:sp>
      <p:pic>
        <p:nvPicPr>
          <p:cNvPr id="6" name="Graphic 6" descr="Hierarchy">
            <a:extLst>
              <a:ext uri="{FF2B5EF4-FFF2-40B4-BE49-F238E27FC236}">
                <a16:creationId xmlns:a16="http://schemas.microsoft.com/office/drawing/2014/main" id="{0A35B71F-34FC-4044-B56D-B2E876206808}"/>
              </a:ext>
            </a:extLst>
          </p:cNvPr>
          <p:cNvPicPr>
            <a:picLocks noGrp="1" noChangeAspect="1"/>
          </p:cNvPicPr>
          <p:nvPr>
            <p:ph type="pic" idx="1"/>
          </p:nvPr>
        </p:nvPicPr>
        <p:blipFill rotWithShape="1">
          <a:blip r:embed="rId2">
            <a:extLst>
              <a:ext uri="{96DAC541-7B7A-43D3-8B79-37D633B846F1}">
                <asvg:svgBlip xmlns:asvg="http://schemas.microsoft.com/office/drawing/2016/SVG/main" r:embed="rId3"/>
              </a:ext>
            </a:extLst>
          </a:blip>
          <a:srcRect t="10520" b="10520"/>
          <a:stretch/>
        </p:blipFill>
        <p:spPr>
          <a:xfrm>
            <a:off x="7535330" y="2443932"/>
            <a:ext cx="3217333" cy="2540408"/>
          </a:xfrm>
          <a:prstGeom prst="rect">
            <a:avLst/>
          </a:prstGeom>
        </p:spPr>
      </p:pic>
    </p:spTree>
    <p:extLst>
      <p:ext uri="{BB962C8B-B14F-4D97-AF65-F5344CB8AC3E}">
        <p14:creationId xmlns:p14="http://schemas.microsoft.com/office/powerpoint/2010/main" val="32455021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1B01496E-D6DD-4ACC-8D77-A6ABAE9AA65A}"/>
              </a:ext>
            </a:extLst>
          </p:cNvPr>
          <p:cNvSpPr/>
          <p:nvPr/>
        </p:nvSpPr>
        <p:spPr>
          <a:xfrm>
            <a:off x="-1537301" y="-411941"/>
            <a:ext cx="5558971" cy="8186057"/>
          </a:xfrm>
          <a:prstGeom prst="ellipse">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312057" y="1343561"/>
            <a:ext cx="3200400" cy="4461163"/>
          </a:xfrm>
        </p:spPr>
        <p:txBody>
          <a:bodyPr vert="horz" lIns="91440" tIns="45720" rIns="91440" bIns="45720" rtlCol="0" anchor="ctr">
            <a:normAutofit/>
          </a:bodyPr>
          <a:lstStyle/>
          <a:p>
            <a:r>
              <a:rPr lang="en-US" sz="4400" b="1" kern="1200" dirty="0">
                <a:solidFill>
                  <a:srgbClr val="FFFFFF"/>
                </a:solidFill>
                <a:latin typeface="+mj-lt"/>
                <a:ea typeface="+mj-ea"/>
                <a:cs typeface="+mj-cs"/>
              </a:rPr>
              <a:t>IMPORTANT:</a:t>
            </a:r>
            <a:br>
              <a:rPr lang="en-US" sz="4400" b="1" kern="1200" dirty="0">
                <a:solidFill>
                  <a:srgbClr val="FFFFFF"/>
                </a:solidFill>
                <a:latin typeface="+mj-lt"/>
                <a:ea typeface="+mj-ea"/>
                <a:cs typeface="+mj-cs"/>
              </a:rPr>
            </a:br>
            <a:r>
              <a:rPr lang="en-US" sz="4400" b="1" kern="1200" dirty="0">
                <a:solidFill>
                  <a:srgbClr val="FFFFFF"/>
                </a:solidFill>
                <a:latin typeface="+mj-lt"/>
                <a:ea typeface="+mj-ea"/>
                <a:cs typeface="+mj-cs"/>
              </a:rPr>
              <a:t>S</a:t>
            </a:r>
            <a:r>
              <a:rPr lang="en-US" sz="4400" b="1" dirty="0"/>
              <a:t>chedule the following time in your diary.</a:t>
            </a:r>
            <a:br>
              <a:rPr lang="en-US" sz="4400" b="1" dirty="0"/>
            </a:br>
            <a:endParaRPr lang="en-US" sz="4400" b="1" kern="1200" dirty="0">
              <a:solidFill>
                <a:srgbClr val="FFFFFF"/>
              </a:solidFill>
              <a:latin typeface="+mj-lt"/>
              <a:ea typeface="+mj-ea"/>
              <a:cs typeface="+mj-cs"/>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361543" y="888279"/>
            <a:ext cx="7518400" cy="5585619"/>
          </a:xfrm>
        </p:spPr>
        <p:txBody>
          <a:bodyPr vert="horz" lIns="91440" tIns="45720" rIns="91440" bIns="45720" rtlCol="0" anchor="ctr">
            <a:normAutofit/>
          </a:bodyPr>
          <a:lstStyle/>
          <a:p>
            <a:r>
              <a:rPr lang="en-US" sz="2400" dirty="0"/>
              <a:t>Each week you will be completing 2 Topics (</a:t>
            </a:r>
            <a:r>
              <a:rPr lang="en-US" sz="2400" dirty="0" err="1"/>
              <a:t>ie</a:t>
            </a:r>
            <a:r>
              <a:rPr lang="en-US" sz="2400" dirty="0"/>
              <a:t>. Half a Unit) and will need to </a:t>
            </a:r>
            <a:r>
              <a:rPr lang="en-US" sz="2400" b="1" dirty="0"/>
              <a:t>schedule the following time in your diary:</a:t>
            </a:r>
          </a:p>
          <a:p>
            <a:pPr marL="857250" indent="-514350">
              <a:buFont typeface="Arial" panose="020B0604020202020204" pitchFamily="34" charset="0"/>
              <a:buChar char="•"/>
            </a:pPr>
            <a:r>
              <a:rPr lang="en-US" sz="2800" b="1" dirty="0"/>
              <a:t>x2 2.5hr slots =</a:t>
            </a:r>
          </a:p>
          <a:p>
            <a:pPr marL="1371600" lvl="1" indent="-514350">
              <a:buFont typeface="+mj-lt"/>
              <a:buAutoNum type="romanLcPeriod"/>
            </a:pPr>
            <a:r>
              <a:rPr lang="en-US" sz="2400" dirty="0"/>
              <a:t>Approx. 2.5hr slot for 1 Topic.</a:t>
            </a:r>
          </a:p>
          <a:p>
            <a:pPr marL="1371600" lvl="1" indent="-514350">
              <a:buFont typeface="+mj-lt"/>
              <a:buAutoNum type="romanLcPeriod"/>
            </a:pPr>
            <a:r>
              <a:rPr lang="en-US" sz="2400" dirty="0"/>
              <a:t>Approx. 2.5hr slot for another Topic.</a:t>
            </a:r>
          </a:p>
          <a:p>
            <a:pPr marL="571500" indent="-228600">
              <a:buFont typeface="Arial" panose="020B0604020202020204" pitchFamily="34" charset="0"/>
              <a:buChar char="•"/>
            </a:pPr>
            <a:r>
              <a:rPr lang="en-US" sz="2800" dirty="0"/>
              <a:t>+ Complete Assignment tasks as you go.</a:t>
            </a:r>
          </a:p>
          <a:p>
            <a:r>
              <a:rPr lang="en-US" sz="2800" b="1" dirty="0"/>
              <a:t>Note: </a:t>
            </a:r>
            <a:r>
              <a:rPr lang="en-US" sz="2800" dirty="0"/>
              <a:t>You can schedule the above at a day &amp; time that is convenient for you.</a:t>
            </a:r>
          </a:p>
          <a:p>
            <a:pPr marL="57150" indent="-228600">
              <a:buFont typeface="Arial" panose="020B0604020202020204" pitchFamily="34" charset="0"/>
              <a:buChar char="•"/>
            </a:pPr>
            <a:endParaRPr lang="en-US" sz="2800" dirty="0"/>
          </a:p>
        </p:txBody>
      </p:sp>
      <p:sp>
        <p:nvSpPr>
          <p:cNvPr id="3" name="TextBox 2">
            <a:extLst>
              <a:ext uri="{FF2B5EF4-FFF2-40B4-BE49-F238E27FC236}">
                <a16:creationId xmlns:a16="http://schemas.microsoft.com/office/drawing/2014/main" id="{DE9F5755-7CB1-4215-B119-FEEF09CBC81B}"/>
              </a:ext>
            </a:extLst>
          </p:cNvPr>
          <p:cNvSpPr txBox="1"/>
          <p:nvPr/>
        </p:nvSpPr>
        <p:spPr>
          <a:xfrm>
            <a:off x="4361543" y="503559"/>
            <a:ext cx="3950312" cy="769441"/>
          </a:xfrm>
          <a:prstGeom prst="rect">
            <a:avLst/>
          </a:prstGeom>
          <a:noFill/>
        </p:spPr>
        <p:txBody>
          <a:bodyPr wrap="none" rtlCol="0">
            <a:spAutoFit/>
          </a:bodyPr>
          <a:lstStyle/>
          <a:p>
            <a:r>
              <a:rPr lang="en-US" sz="4400" b="1" u="sng" kern="1200" dirty="0">
                <a:solidFill>
                  <a:srgbClr val="FFFFFF"/>
                </a:solidFill>
                <a:latin typeface="+mj-lt"/>
                <a:ea typeface="+mj-ea"/>
                <a:cs typeface="+mj-cs"/>
              </a:rPr>
              <a:t>Weekly Schedule</a:t>
            </a:r>
            <a:endParaRPr lang="en-GB" sz="4400" u="sng" dirty="0"/>
          </a:p>
        </p:txBody>
      </p:sp>
      <p:sp>
        <p:nvSpPr>
          <p:cNvPr id="6" name="Arc 5">
            <a:extLst>
              <a:ext uri="{FF2B5EF4-FFF2-40B4-BE49-F238E27FC236}">
                <a16:creationId xmlns:a16="http://schemas.microsoft.com/office/drawing/2014/main" id="{FE87DCE9-B35C-440B-B80E-21D0082FBB73}"/>
              </a:ext>
            </a:extLst>
          </p:cNvPr>
          <p:cNvSpPr/>
          <p:nvPr/>
        </p:nvSpPr>
        <p:spPr>
          <a:xfrm rot="9599423">
            <a:off x="9107714" y="4257624"/>
            <a:ext cx="2772228" cy="1770743"/>
          </a:xfrm>
          <a:prstGeom prst="arc">
            <a:avLst>
              <a:gd name="adj1" fmla="val 10053113"/>
              <a:gd name="adj2" fmla="val 20333180"/>
            </a:avLst>
          </a:prstGeom>
          <a:ln w="38100">
            <a:prstDash val="dash"/>
            <a:headEnd type="none" w="med" len="med"/>
            <a:tailEnd type="none" w="med" len="med"/>
          </a:ln>
        </p:spPr>
        <p:style>
          <a:lnRef idx="3">
            <a:schemeClr val="accent4"/>
          </a:lnRef>
          <a:fillRef idx="0">
            <a:schemeClr val="accent4"/>
          </a:fillRef>
          <a:effectRef idx="2">
            <a:schemeClr val="accent4"/>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5035301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3.xml><?xml version="1.0" encoding="utf-8"?>
<ds:datastoreItem xmlns:ds="http://schemas.openxmlformats.org/officeDocument/2006/customXml" ds:itemID="{621163A5-1BC0-41A8-9BFF-A3C2789E67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709</TotalTime>
  <Words>1768</Words>
  <Application>Microsoft Office PowerPoint</Application>
  <PresentationFormat>Widescreen</PresentationFormat>
  <Paragraphs>142</Paragraphs>
  <Slides>26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Calibri Light</vt:lpstr>
      <vt:lpstr>Roboto</vt:lpstr>
      <vt:lpstr>Symbol</vt:lpstr>
      <vt:lpstr>Wingdings</vt:lpstr>
      <vt:lpstr>Office Theme</vt:lpstr>
      <vt:lpstr>L4: Learning in the Digital Era</vt:lpstr>
      <vt:lpstr>The aim of the module is:</vt:lpstr>
      <vt:lpstr>LDE Version 2</vt:lpstr>
      <vt:lpstr>Module L&amp;T Strategy</vt:lpstr>
      <vt:lpstr>Module Flexibility &amp; Accessibility</vt:lpstr>
      <vt:lpstr>Module Flexibility &amp; Accessibility</vt:lpstr>
      <vt:lpstr>Moodle Units 1 &amp; 2</vt:lpstr>
      <vt:lpstr>Pop-up blocker</vt:lpstr>
      <vt:lpstr>Rewards &amp; Activity completion.</vt:lpstr>
      <vt:lpstr>Navigating Through the Module</vt:lpstr>
      <vt:lpstr>Reminder: Topic/LO completion time.</vt:lpstr>
      <vt:lpstr>Top tip: Fav. Biscuits &amp; Beverage</vt:lpstr>
      <vt:lpstr>Module Assessment</vt:lpstr>
      <vt:lpstr>Assignment 1 tasks &amp; Learning plan.</vt:lpstr>
      <vt:lpstr>Assignment 1 location. Tutor: Show location on Moodle. </vt:lpstr>
      <vt:lpstr>The Key to Success</vt:lpstr>
      <vt:lpstr>Next:</vt:lpstr>
      <vt:lpstr>Go to Moodle and complete the following.</vt:lpstr>
      <vt:lpstr>Register.</vt:lpstr>
      <vt:lpstr> Questions.</vt:lpstr>
      <vt:lpstr>The End.</vt:lpstr>
      <vt:lpstr>Archive slides</vt:lpstr>
      <vt:lpstr>Introduction</vt:lpstr>
      <vt:lpstr>Personal &amp; Professional development</vt:lpstr>
      <vt:lpstr>Module Structure</vt:lpstr>
      <vt:lpstr>IMPORTANT: Schedule the following time in your diary.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50</cp:revision>
  <dcterms:created xsi:type="dcterms:W3CDTF">2021-01-24T10:07:55Z</dcterms:created>
  <dcterms:modified xsi:type="dcterms:W3CDTF">2021-09-27T09:45:54Z</dcterms:modified>
</cp:coreProperties>
</file>