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areerbuilder.com/advice/what-are-problem-solving-skills-and-why-are-they-important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 descr="A picture containing text&#10;&#10;Description generated with very high confidence">
            <a:extLst>
              <a:ext uri="{FF2B5EF4-FFF2-40B4-BE49-F238E27FC236}">
                <a16:creationId xmlns:a16="http://schemas.microsoft.com/office/drawing/2014/main" id="{2268F3DC-E6A0-424D-9E77-CD0E600452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3646" y="3895"/>
            <a:ext cx="4382217" cy="4348548"/>
          </a:xfrm>
          <a:prstGeom prst="rect">
            <a:avLst/>
          </a:prstGeom>
        </p:spPr>
      </p:pic>
      <p:pic>
        <p:nvPicPr>
          <p:cNvPr id="10" name="Picture 11" descr="A picture containing text, book&#10;&#10;Description generated with very high confidence">
            <a:extLst>
              <a:ext uri="{FF2B5EF4-FFF2-40B4-BE49-F238E27FC236}">
                <a16:creationId xmlns:a16="http://schemas.microsoft.com/office/drawing/2014/main" id="{7EB64B0F-F522-479C-AE6A-52181DADA3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64544" y="-330580"/>
            <a:ext cx="4209690" cy="4284252"/>
          </a:xfrm>
          <a:prstGeom prst="rect">
            <a:avLst/>
          </a:prstGeom>
        </p:spPr>
      </p:pic>
      <p:pic>
        <p:nvPicPr>
          <p:cNvPr id="14" name="Picture 14" descr="A picture containing text, book&#10;&#10;Description generated with very high confidence">
            <a:extLst>
              <a:ext uri="{FF2B5EF4-FFF2-40B4-BE49-F238E27FC236}">
                <a16:creationId xmlns:a16="http://schemas.microsoft.com/office/drawing/2014/main" id="{5F0BA282-19EC-4554-97C1-99BB694267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64543" y="3191873"/>
            <a:ext cx="4209690" cy="3910442"/>
          </a:xfrm>
          <a:prstGeom prst="rect">
            <a:avLst/>
          </a:prstGeom>
        </p:spPr>
      </p:pic>
      <p:pic>
        <p:nvPicPr>
          <p:cNvPr id="16" name="Picture 16" descr="A picture containing text, book&#10;&#10;Description generated with very high confidence">
            <a:extLst>
              <a:ext uri="{FF2B5EF4-FFF2-40B4-BE49-F238E27FC236}">
                <a16:creationId xmlns:a16="http://schemas.microsoft.com/office/drawing/2014/main" id="{24602E2F-9797-4721-BB65-701F2E89E5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04361" y="-330578"/>
            <a:ext cx="3893387" cy="4442402"/>
          </a:xfrm>
          <a:prstGeom prst="rect">
            <a:avLst/>
          </a:prstGeom>
        </p:spPr>
      </p:pic>
      <p:pic>
        <p:nvPicPr>
          <p:cNvPr id="18" name="Picture 18" descr="A picture containing text, book&#10;&#10;Description generated with very high confidence">
            <a:extLst>
              <a:ext uri="{FF2B5EF4-FFF2-40B4-BE49-F238E27FC236}">
                <a16:creationId xmlns:a16="http://schemas.microsoft.com/office/drawing/2014/main" id="{BCD1F50E-5D5F-4EDA-8126-E722E88241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04363" y="3191873"/>
            <a:ext cx="3893388" cy="3910441"/>
          </a:xfrm>
          <a:prstGeom prst="rect">
            <a:avLst/>
          </a:prstGeom>
        </p:spPr>
      </p:pic>
      <p:pic>
        <p:nvPicPr>
          <p:cNvPr id="20" name="Picture 20">
            <a:extLst>
              <a:ext uri="{FF2B5EF4-FFF2-40B4-BE49-F238E27FC236}">
                <a16:creationId xmlns:a16="http://schemas.microsoft.com/office/drawing/2014/main" id="{FA842E84-326D-4411-BC3E-2B2FD3C96C7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3646" y="3951748"/>
            <a:ext cx="4382217" cy="3152692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464B2748-5F41-4DD1-BB36-BF5F6FEFC7FF}"/>
              </a:ext>
            </a:extLst>
          </p:cNvPr>
          <p:cNvSpPr txBox="1"/>
          <p:nvPr/>
        </p:nvSpPr>
        <p:spPr>
          <a:xfrm>
            <a:off x="5946476" y="145211"/>
            <a:ext cx="2743200" cy="707886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dirty="0">
                <a:latin typeface="Arial Black"/>
                <a:cs typeface="Calibri"/>
              </a:rPr>
              <a:t>CRITICAL THINKING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2E47385-47D5-48B7-A05D-C978F7975967}"/>
              </a:ext>
            </a:extLst>
          </p:cNvPr>
          <p:cNvSpPr txBox="1"/>
          <p:nvPr/>
        </p:nvSpPr>
        <p:spPr>
          <a:xfrm>
            <a:off x="5745192" y="1597324"/>
            <a:ext cx="2743200" cy="181588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400" dirty="0">
                <a:latin typeface="Arial Black"/>
                <a:cs typeface="Calibri"/>
              </a:rPr>
              <a:t>Critical thinking is the ability to be able to analyze facts, generate and organize ideas, defend opinions, make comparisons, evaluate arguments and solve problems (Chance,1986)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5EF0E46C-1380-4035-92C1-3395A1EA20A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73192" y="1127599"/>
            <a:ext cx="1334219" cy="103722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741F231-064E-4F7A-B123-336AF9DCF0DA}"/>
              </a:ext>
            </a:extLst>
          </p:cNvPr>
          <p:cNvSpPr txBox="1"/>
          <p:nvPr/>
        </p:nvSpPr>
        <p:spPr>
          <a:xfrm>
            <a:off x="468700" y="820947"/>
            <a:ext cx="2743200" cy="24622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000" u="sng">
                <a:latin typeface="Arial Black"/>
              </a:rPr>
              <a:t>Reflection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2A1ECAE-9C82-4BA0-95ED-55C44538A52E}"/>
              </a:ext>
            </a:extLst>
          </p:cNvPr>
          <p:cNvSpPr txBox="1"/>
          <p:nvPr/>
        </p:nvSpPr>
        <p:spPr>
          <a:xfrm>
            <a:off x="9210135" y="935966"/>
            <a:ext cx="2254370" cy="1323439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endParaRPr lang="en-US" sz="1000" u="sng" dirty="0">
              <a:latin typeface="Arial Black"/>
            </a:endParaRPr>
          </a:p>
          <a:p>
            <a:pPr algn="ctr"/>
            <a:r>
              <a:rPr lang="en-US" sz="1000" u="sng" dirty="0">
                <a:latin typeface="Arial Black"/>
              </a:rPr>
              <a:t>Problem</a:t>
            </a:r>
            <a:r>
              <a:rPr lang="en-US" sz="1000" u="sng" dirty="0">
                <a:latin typeface="Arial Black"/>
                <a:cs typeface="Calibri"/>
              </a:rPr>
              <a:t> Solving</a:t>
            </a:r>
            <a:endParaRPr lang="en-US" dirty="0"/>
          </a:p>
          <a:p>
            <a:pPr algn="ctr"/>
            <a:endParaRPr lang="en-US" sz="1000" i="1" dirty="0">
              <a:latin typeface="Arial Black"/>
              <a:cs typeface="Calibri"/>
            </a:endParaRPr>
          </a:p>
          <a:p>
            <a:pPr algn="ctr"/>
            <a:endParaRPr lang="en-US" sz="1000" i="1" dirty="0">
              <a:latin typeface="Arial Black"/>
              <a:cs typeface="Calibri"/>
            </a:endParaRPr>
          </a:p>
          <a:p>
            <a:pPr algn="ctr"/>
            <a:r>
              <a:rPr lang="en-US" sz="1000" i="1" dirty="0">
                <a:latin typeface="Arial Black"/>
                <a:cs typeface="Calibri"/>
              </a:rPr>
              <a:t>"You can never solve a problem on the level of which</a:t>
            </a:r>
            <a:r>
              <a:rPr lang="en-US" sz="1000" dirty="0">
                <a:latin typeface="Arial Black"/>
                <a:cs typeface="Calibri"/>
              </a:rPr>
              <a:t> </a:t>
            </a:r>
            <a:r>
              <a:rPr lang="en-US" sz="1000" i="1" dirty="0">
                <a:latin typeface="Arial Black"/>
                <a:cs typeface="Calibri"/>
              </a:rPr>
              <a:t>it was created"</a:t>
            </a:r>
            <a:r>
              <a:rPr lang="en-US" sz="1000" dirty="0">
                <a:latin typeface="Arial Black"/>
                <a:cs typeface="Calibri"/>
              </a:rPr>
              <a:t> - Albert Einstein</a:t>
            </a:r>
            <a:endParaRPr lang="en-US"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08C931B-D782-42D2-BA8E-76F1E9C08485}"/>
              </a:ext>
            </a:extLst>
          </p:cNvPr>
          <p:cNvSpPr txBox="1"/>
          <p:nvPr/>
        </p:nvSpPr>
        <p:spPr>
          <a:xfrm>
            <a:off x="1503872" y="1812985"/>
            <a:ext cx="2743200" cy="215444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800">
                <a:latin typeface="Arial Black"/>
                <a:cs typeface="Calibri"/>
              </a:rPr>
              <a:t>Gibbs 1988</a:t>
            </a:r>
            <a:endParaRPr lang="en-US" sz="800" dirty="0">
              <a:latin typeface="Arial Black"/>
              <a:cs typeface="Calibri"/>
            </a:endParaRPr>
          </a:p>
        </p:txBody>
      </p:sp>
      <p:pic>
        <p:nvPicPr>
          <p:cNvPr id="3" name="Picture 8" descr="A close up of text on a white background&#10;&#10;Description generated with very high confidence">
            <a:extLst>
              <a:ext uri="{FF2B5EF4-FFF2-40B4-BE49-F238E27FC236}">
                <a16:creationId xmlns:a16="http://schemas.microsoft.com/office/drawing/2014/main" id="{5AE7C428-F1B8-4208-9965-C3ADFD8147E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727721" y="4580422"/>
            <a:ext cx="1219201" cy="98957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A9C58EC-8FFD-4E1E-9455-DF7B4C51556B}"/>
              </a:ext>
            </a:extLst>
          </p:cNvPr>
          <p:cNvSpPr txBox="1"/>
          <p:nvPr/>
        </p:nvSpPr>
        <p:spPr>
          <a:xfrm>
            <a:off x="8965721" y="4214003"/>
            <a:ext cx="2743200" cy="24622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000" u="sng">
                <a:latin typeface="Arial Black"/>
                <a:cs typeface="Calibri"/>
              </a:rPr>
              <a:t>Evaluating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C150FD7-2194-4CF0-A440-A253761C5E5A}"/>
              </a:ext>
            </a:extLst>
          </p:cNvPr>
          <p:cNvSpPr txBox="1"/>
          <p:nvPr/>
        </p:nvSpPr>
        <p:spPr>
          <a:xfrm>
            <a:off x="9842738" y="5033513"/>
            <a:ext cx="2743200" cy="215444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800">
                <a:latin typeface="Arial Black"/>
                <a:cs typeface="Calibri"/>
              </a:rPr>
              <a:t>Bloom 1956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7B276AB-D02A-48E9-9E7F-911E6E018E49}"/>
              </a:ext>
            </a:extLst>
          </p:cNvPr>
          <p:cNvSpPr txBox="1"/>
          <p:nvPr/>
        </p:nvSpPr>
        <p:spPr>
          <a:xfrm>
            <a:off x="569343" y="4285890"/>
            <a:ext cx="2743200" cy="24622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000" u="sng">
                <a:latin typeface="Arial Black"/>
                <a:cs typeface="Calibri"/>
              </a:rPr>
              <a:t>Analyzing</a:t>
            </a:r>
            <a:endParaRPr lang="en-US" sz="1000" u="sng" dirty="0">
              <a:latin typeface="Arial Black"/>
              <a:cs typeface="Calibri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4F7C9AB-CF73-4CFC-99DF-4FFC8091B101}"/>
              </a:ext>
            </a:extLst>
          </p:cNvPr>
          <p:cNvSpPr txBox="1"/>
          <p:nvPr/>
        </p:nvSpPr>
        <p:spPr>
          <a:xfrm>
            <a:off x="468701" y="4573437"/>
            <a:ext cx="2743200" cy="861774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171450" indent="-171450" algn="ctr">
              <a:buFont typeface="Arial"/>
              <a:buChar char="•"/>
            </a:pPr>
            <a:r>
              <a:rPr lang="en-US" sz="1000">
                <a:latin typeface="Arial Black"/>
                <a:cs typeface="Calibri"/>
              </a:rPr>
              <a:t>Break down</a:t>
            </a:r>
            <a:endParaRPr lang="en-US"/>
          </a:p>
          <a:p>
            <a:pPr marL="171450" indent="-171450" algn="ctr">
              <a:buFont typeface="Arial"/>
              <a:buChar char="•"/>
            </a:pPr>
            <a:r>
              <a:rPr lang="en-US" sz="1000">
                <a:latin typeface="Arial Black"/>
                <a:cs typeface="Calibri"/>
              </a:rPr>
              <a:t>Organize</a:t>
            </a:r>
          </a:p>
          <a:p>
            <a:pPr marL="171450" indent="-171450" algn="ctr">
              <a:buFont typeface="Arial"/>
              <a:buChar char="•"/>
            </a:pPr>
            <a:r>
              <a:rPr lang="en-US" sz="1000">
                <a:latin typeface="Arial Black"/>
                <a:cs typeface="Calibri"/>
              </a:rPr>
              <a:t>Compare and contrast</a:t>
            </a:r>
          </a:p>
          <a:p>
            <a:pPr marL="171450" indent="-171450" algn="ctr">
              <a:buFont typeface="Arial"/>
              <a:buChar char="•"/>
            </a:pPr>
            <a:r>
              <a:rPr lang="en-US" sz="1000">
                <a:latin typeface="Arial Black"/>
                <a:cs typeface="Calibri"/>
              </a:rPr>
              <a:t>Similarities</a:t>
            </a:r>
          </a:p>
          <a:p>
            <a:pPr marL="171450" indent="-171450" algn="ctr">
              <a:buFont typeface="Arial"/>
              <a:buChar char="•"/>
            </a:pPr>
            <a:r>
              <a:rPr lang="en-US" sz="1000">
                <a:latin typeface="Arial Black"/>
                <a:cs typeface="Calibri"/>
              </a:rPr>
              <a:t>Integrate</a:t>
            </a:r>
            <a:endParaRPr lang="en-US" sz="1000" dirty="0">
              <a:latin typeface="Arial Black"/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C7947A8-C5B9-4C22-964A-6D1A854198CB}"/>
              </a:ext>
            </a:extLst>
          </p:cNvPr>
          <p:cNvSpPr txBox="1"/>
          <p:nvPr/>
        </p:nvSpPr>
        <p:spPr>
          <a:xfrm>
            <a:off x="4666890" y="5738004"/>
            <a:ext cx="2743200" cy="24622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000" u="sng" dirty="0">
                <a:latin typeface="Arial Black"/>
                <a:cs typeface="Calibri"/>
              </a:rPr>
              <a:t>Questioning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4F4691D-515B-4DA5-9BF4-5FB53890A8D5}"/>
              </a:ext>
            </a:extLst>
          </p:cNvPr>
          <p:cNvSpPr txBox="1"/>
          <p:nvPr/>
        </p:nvSpPr>
        <p:spPr>
          <a:xfrm>
            <a:off x="396816" y="332117"/>
            <a:ext cx="11340859" cy="6093976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u="sng" dirty="0">
                <a:latin typeface="Calibri"/>
                <a:cs typeface="Calibri"/>
              </a:rPr>
              <a:t>Reference List</a:t>
            </a:r>
          </a:p>
          <a:p>
            <a:pPr marL="285750" indent="-285750">
              <a:buFont typeface="Arial"/>
              <a:buChar char="•"/>
            </a:pPr>
            <a:endParaRPr lang="en-US" sz="1600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sz="1600" dirty="0">
                <a:cs typeface="Calibri"/>
              </a:rPr>
              <a:t>Anderson, L.W. and Krathwohl, D.R., et al (Eds..) (2001) A taxonomy for learning, teaching and assessing: A revision of Blooms Taxonomy of Educational Objectives. Allyn &amp; Bacon, Boston, MA (Pearson Education Group).</a:t>
            </a:r>
          </a:p>
          <a:p>
            <a:pPr marL="285750" indent="-285750">
              <a:buFont typeface="Arial"/>
              <a:buChar char="•"/>
            </a:pPr>
            <a:endParaRPr lang="en-US" sz="1600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sz="1600" dirty="0">
                <a:cs typeface="Calibri"/>
              </a:rPr>
              <a:t>Beckmann, J.F., &amp; </a:t>
            </a:r>
            <a:r>
              <a:rPr lang="en-US" sz="1600" dirty="0" err="1">
                <a:cs typeface="Calibri"/>
              </a:rPr>
              <a:t>Guthke</a:t>
            </a:r>
            <a:r>
              <a:rPr lang="en-US" sz="1600" dirty="0">
                <a:cs typeface="Calibri"/>
              </a:rPr>
              <a:t>, J. (1995). Complex problem solving, intelligence, and learning ability. In P.A </a:t>
            </a:r>
            <a:r>
              <a:rPr lang="en-US" sz="1600" dirty="0" err="1">
                <a:cs typeface="Calibri"/>
              </a:rPr>
              <a:t>Frensch</a:t>
            </a:r>
            <a:r>
              <a:rPr lang="en-US" sz="1600" dirty="0">
                <a:cs typeface="Calibri"/>
              </a:rPr>
              <a:t> &amp; J. Funke (Eds.) Complex problem solving: The European Perspective (</a:t>
            </a:r>
            <a:r>
              <a:rPr lang="en-US" sz="1600" dirty="0" err="1">
                <a:cs typeface="Calibri"/>
              </a:rPr>
              <a:t>pg</a:t>
            </a:r>
            <a:r>
              <a:rPr lang="en-US" sz="1600" dirty="0">
                <a:cs typeface="Calibri"/>
              </a:rPr>
              <a:t> 177-200), Hillsdale, NJ: Lawrence Erlbaum Associates.</a:t>
            </a:r>
          </a:p>
          <a:p>
            <a:pPr marL="285750" indent="-285750">
              <a:buFont typeface="Arial"/>
              <a:buChar char="•"/>
            </a:pPr>
            <a:endParaRPr lang="en-US" sz="1600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sz="1600" dirty="0" err="1">
                <a:cs typeface="Calibri"/>
              </a:rPr>
              <a:t>BrainyQuote</a:t>
            </a:r>
            <a:r>
              <a:rPr lang="en-US" sz="1600" dirty="0">
                <a:cs typeface="Calibri"/>
              </a:rPr>
              <a:t>. (2018). Albert Einstein Quotes. [online] Available at :https://www.brainyquote.com/quotes/albert_einstein_121993 [Accessed 12 Oct. 2018].</a:t>
            </a:r>
          </a:p>
          <a:p>
            <a:pPr marL="285750" indent="-285750">
              <a:buFont typeface="Arial"/>
              <a:buChar char="•"/>
            </a:pPr>
            <a:endParaRPr lang="en-US" sz="1600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sz="1600" dirty="0">
                <a:cs typeface="Calibri"/>
              </a:rPr>
              <a:t>Careerbuilder.com (2018). What are problem solving skills and why are they important? /</a:t>
            </a:r>
            <a:r>
              <a:rPr lang="en-US" sz="1600" dirty="0" err="1">
                <a:cs typeface="Calibri"/>
              </a:rPr>
              <a:t>Careerbuilder</a:t>
            </a:r>
            <a:r>
              <a:rPr lang="en-US" sz="1600" dirty="0">
                <a:cs typeface="Calibri"/>
              </a:rPr>
              <a:t>. [online] Available at: </a:t>
            </a:r>
            <a:r>
              <a:rPr lang="en-US" sz="1600" dirty="0">
                <a:cs typeface="Calibri"/>
                <a:hlinkClick r:id="rId2"/>
              </a:rPr>
              <a:t>https://www.careerbuilder.com/advice/what-are-problem-solving-skills-and-why-are-they-important</a:t>
            </a:r>
            <a:r>
              <a:rPr lang="en-US" sz="1600" dirty="0">
                <a:cs typeface="Calibri"/>
              </a:rPr>
              <a:t> [Accessed 12 Oct. 2018].</a:t>
            </a:r>
          </a:p>
          <a:p>
            <a:pPr marL="285750" indent="-285750">
              <a:buFont typeface="Arial"/>
              <a:buChar char="•"/>
            </a:pPr>
            <a:endParaRPr lang="en-US" sz="1600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sz="1600" dirty="0">
                <a:cs typeface="Calibri"/>
              </a:rPr>
              <a:t>Chance, P. (1986, </a:t>
            </a:r>
            <a:r>
              <a:rPr lang="en-US" sz="1600" dirty="0" err="1">
                <a:cs typeface="Calibri"/>
              </a:rPr>
              <a:t>pg</a:t>
            </a:r>
            <a:r>
              <a:rPr lang="en-US" sz="1600" dirty="0">
                <a:cs typeface="Calibri"/>
              </a:rPr>
              <a:t> 6). Thinking in the classroom: A survey of </a:t>
            </a:r>
            <a:r>
              <a:rPr lang="en-US" sz="1600" dirty="0" err="1">
                <a:cs typeface="Calibri"/>
              </a:rPr>
              <a:t>programmes</a:t>
            </a:r>
            <a:r>
              <a:rPr lang="en-US" sz="1600" dirty="0">
                <a:cs typeface="Calibri"/>
              </a:rPr>
              <a:t>. New York: Teachers College, Columbia University.</a:t>
            </a:r>
          </a:p>
          <a:p>
            <a:pPr marL="285750" indent="-285750">
              <a:buFont typeface="Arial"/>
              <a:buChar char="•"/>
            </a:pPr>
            <a:endParaRPr lang="en-US" sz="1600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sz="1600" dirty="0">
                <a:cs typeface="Calibri"/>
              </a:rPr>
              <a:t>Gibbs, G. (1988) Learning by Doing: A guide to Teaching and Learning methods. Oxford: Further Educational Unit, Oxford Polytechnic.</a:t>
            </a:r>
          </a:p>
          <a:p>
            <a:pPr marL="285750" indent="-285750">
              <a:buFont typeface="Arial"/>
              <a:buChar char="•"/>
            </a:pPr>
            <a:endParaRPr lang="en-US" sz="1600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sz="1600" dirty="0" err="1">
                <a:cs typeface="Calibri"/>
              </a:rPr>
              <a:t>Tama</a:t>
            </a:r>
            <a:r>
              <a:rPr lang="en-US" sz="1600" dirty="0">
                <a:cs typeface="Calibri"/>
              </a:rPr>
              <a:t>, C. (1989, </a:t>
            </a:r>
            <a:r>
              <a:rPr lang="en-US" sz="1600" dirty="0" err="1">
                <a:cs typeface="Calibri"/>
              </a:rPr>
              <a:t>pg</a:t>
            </a:r>
            <a:r>
              <a:rPr lang="en-US" sz="1600" dirty="0">
                <a:cs typeface="Calibri"/>
              </a:rPr>
              <a:t> 33, 64-65). Critical Thinking has a place in every classroom. Journal of Reading.</a:t>
            </a:r>
          </a:p>
          <a:p>
            <a:pPr marL="285750" indent="-285750">
              <a:buFont typeface="Arial"/>
              <a:buChar char="•"/>
            </a:pPr>
            <a:endParaRPr lang="en-US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US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US" dirty="0"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054046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673</cp:revision>
  <dcterms:created xsi:type="dcterms:W3CDTF">2013-07-15T20:26:40Z</dcterms:created>
  <dcterms:modified xsi:type="dcterms:W3CDTF">2018-10-20T15:21:11Z</dcterms:modified>
</cp:coreProperties>
</file>