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slideMasters/_rels/slideMaster3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presProps.xml" ContentType="application/vnd.openxmlformats-officedocument.presentationml.presPro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_rels/presentation.xml.rels" ContentType="application/vnd.openxmlformats-package.relationships+xml"/>
  <Override PartName="/ppt/media/image1.jpeg" ContentType="image/jpeg"/>
  <Override PartName="/ppt/media/image2.jpeg" ContentType="image/jpeg"/>
  <Override PartName="/ppt/media/image3.tif" ContentType="image/tiff"/>
  <Override PartName="/ppt/slideLayouts/_rels/slideLayout2.xml.rels" ContentType="application/vnd.openxmlformats-package.relationships+xml"/>
  <Override PartName="/ppt/slideLayouts/_rels/slideLayout1.xml.rels" ContentType="application/vnd.openxmlformats-package.relationshi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s/_rels/slide5.xml.rels" ContentType="application/vnd.openxmlformats-package.relationships+xml"/>
  <Override PartName="/ppt/slides/_rels/slide21.xml.rels" ContentType="application/vnd.openxmlformats-package.relationships+xml"/>
  <Override PartName="/ppt/slides/_rels/slide19.xml.rels" ContentType="application/vnd.openxmlformats-package.relationships+xml"/>
  <Override PartName="/ppt/slides/_rels/slide20.xml.rels" ContentType="application/vnd.openxmlformats-package.relationships+xml"/>
  <Override PartName="/ppt/slides/_rels/slide18.xml.rels" ContentType="application/vnd.openxmlformats-package.relationships+xml"/>
  <Override PartName="/ppt/slides/_rels/slide3.xml.rels" ContentType="application/vnd.openxmlformats-package.relationships+xml"/>
  <Override PartName="/ppt/slides/_rels/slide2.xml.rels" ContentType="application/vnd.openxmlformats-package.relationships+xml"/>
  <Override PartName="/ppt/slides/_rels/slide16.xml.rels" ContentType="application/vnd.openxmlformats-package.relationships+xml"/>
  <Override PartName="/ppt/slides/_rels/slide13.xml.rels" ContentType="application/vnd.openxmlformats-package.relationships+xml"/>
  <Override PartName="/ppt/slides/_rels/slide12.xml.rels" ContentType="application/vnd.openxmlformats-package.relationships+xml"/>
  <Override PartName="/ppt/slides/_rels/slide9.xml.rels" ContentType="application/vnd.openxmlformats-package.relationships+xml"/>
  <Override PartName="/ppt/slides/_rels/slide11.xml.rels" ContentType="application/vnd.openxmlformats-package.relationships+xml"/>
  <Override PartName="/ppt/slides/_rels/slide23.xml.rels" ContentType="application/vnd.openxmlformats-package.relationships+xml"/>
  <Override PartName="/ppt/slides/_rels/slide22.xml.rels" ContentType="application/vnd.openxmlformats-package.relationships+xml"/>
  <Override PartName="/ppt/slides/_rels/slide7.xml.rels" ContentType="application/vnd.openxmlformats-package.relationships+xml"/>
  <Override PartName="/ppt/slides/_rels/slide6.xml.rels" ContentType="application/vnd.openxmlformats-package.relationships+xml"/>
  <Override PartName="/ppt/slides/_rels/slide14.xml.rels" ContentType="application/vnd.openxmlformats-package.relationships+xml"/>
  <Override PartName="/ppt/slides/_rels/slide1.xml.rels" ContentType="application/vnd.openxmlformats-package.relationships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9.xml" ContentType="application/vnd.openxmlformats-officedocument.presentationml.slide+xml"/>
  <Override PartName="/ppt/slides/slide11.xml" ContentType="application/vnd.openxmlformats-officedocument.presentationml.slide+xml"/>
  <Override PartName="/ppt/slides/slide7.xml" ContentType="application/vnd.openxmlformats-officedocument.presentationml.slide+xml"/>
  <Override PartName="/ppt/slides/slide23.xml" ContentType="application/vnd.openxmlformats-officedocument.presentationml.slide+xml"/>
  <Override PartName="/ppt/slides/slide6.xml" ContentType="application/vnd.openxmlformats-officedocument.presentationml.slide+xml"/>
  <Override PartName="/ppt/slides/slide22.xml" ContentType="application/vnd.openxmlformats-officedocument.presentationml.slide+xml"/>
  <Override PartName="/ppt/slides/slide14.xml" ContentType="application/vnd.openxmlformats-officedocument.presentationml.slide+xml"/>
  <Override PartName="/ppt/slides/slide1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18.xml" ContentType="application/vnd.openxmlformats-officedocument.presentationml.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slides/slide5.xml" ContentType="application/vnd.openxmlformats-officedocument.presentationml.slide+xml"/>
  <Override PartName="/ppt/slides/slide21.xml" ContentType="application/vnd.openxmlformats-officedocument.presentationml.slide+xml"/>
</Types>
</file>

<file path=_rels/.rels><?xml version="1.0" encoding="UTF-8"?><Relationships xmlns="http://schemas.openxmlformats.org/package/2006/relationships"><Relationship Id="rId1" Type="http://schemas.openxmlformats.org/officedocument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49" r:id="rId3"/>
    <p:sldMasterId id="2147483651" r:id="rId4"/>
  </p:sldMasterIdLst>
  <p:sldIdLst>
    <p:sldId id="256" r:id="rId5"/>
    <p:sldId id="257" r:id="rId6"/>
    <p:sldId id="258" r:id="rId7"/>
    <p:sldId id="260" r:id="rId9"/>
    <p:sldId id="261" r:id="rId10"/>
    <p:sldId id="262" r:id="rId11"/>
    <p:sldId id="264" r:id="rId13"/>
    <p:sldId id="266" r:id="rId15"/>
    <p:sldId id="267" r:id="rId16"/>
    <p:sldId id="268" r:id="rId17"/>
    <p:sldId id="269" r:id="rId18"/>
    <p:sldId id="271" r:id="rId20"/>
    <p:sldId id="273" r:id="rId22"/>
    <p:sldId id="274" r:id="rId23"/>
    <p:sldId id="275" r:id="rId24"/>
    <p:sldId id="276" r:id="rId25"/>
    <p:sldId id="277" r:id="rId26"/>
    <p:sldId id="278" r:id="rId27"/>
  </p:sldIdLst>
  <p:sldSz cx="9144000" cy="6858000"/>
  <p:notesSz cx="6746875" cy="9913938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9" Type="http://schemas.openxmlformats.org/officeDocument/2006/relationships/slide" Target="slides/slide5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3" Type="http://schemas.openxmlformats.org/officeDocument/2006/relationships/slide" Target="slides/slide9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slide" Target="slides/slide13.xml"/><Relationship Id="rId18" Type="http://schemas.openxmlformats.org/officeDocument/2006/relationships/slide" Target="slides/slide14.xml"/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3" Type="http://schemas.openxmlformats.org/officeDocument/2006/relationships/slide" Target="slides/slide19.xml"/><Relationship Id="rId24" Type="http://schemas.openxmlformats.org/officeDocument/2006/relationships/slide" Target="slides/slide20.xml"/><Relationship Id="rId25" Type="http://schemas.openxmlformats.org/officeDocument/2006/relationships/slide" Target="slides/slide21.xml"/><Relationship Id="rId26" Type="http://schemas.openxmlformats.org/officeDocument/2006/relationships/slide" Target="slides/slide22.xml"/><Relationship Id="rId27" Type="http://schemas.openxmlformats.org/officeDocument/2006/relationships/slide" Target="slides/slide23.xml"/><Relationship Id="rId28" Type="http://schemas.openxmlformats.org/officeDocument/2006/relationships/presProps" Target="presProps.xml"/></Relationships>
</file>

<file path=ppt/slideLayouts/_rels/slideLayout1.xml.rels><?xml version="1.0" encoding="UTF-8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.xml.rels><?xml version="1.0" encoding="UTF-8"?>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16DFC9F8-F28B-478F-916A-BDC936386034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DA482809-DCCE-4440-B17D-09FE50928C3A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Masters/_rels/slideMaster1.xml.rels><?xml version="1.0" encoding="UTF-8"?>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/Relationships>
</file>

<file path=ppt/slideMasters/_rels/slideMaster2.xml.rels><?xml version="1.0" encoding="UTF-8"?>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2.jpeg"/><Relationship Id="rId3" Type="http://schemas.openxmlformats.org/officeDocument/2006/relationships/slideLayout" Target="../slideLayouts/slideLayout1.xml"/></Relationships>
</file>

<file path=ppt/slideMasters/_rels/slideMaster3.xml.rels><?xml version="1.0" encoding="UTF-8"?>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image" Target="../media/image1.jpeg"/><Relationship Id="rId3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8229600" cy="11430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6800" bIns="46800" anchor="ctr">
            <a:noAutofit/>
          </a:bodyPr>
          <a:p>
            <a:pPr indent="0" algn="ctr">
              <a:buNone/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4400" spc="-1" strike="noStrike">
                <a:solidFill>
                  <a:srgbClr val="000000"/>
                </a:solidFill>
                <a:latin typeface="Myriad Pro"/>
              </a:rPr>
              <a:t>Click to edit the title text format</a:t>
            </a:r>
            <a:endParaRPr b="0" lang="en-US" sz="4400" spc="-1" strike="noStrike">
              <a:solidFill>
                <a:srgbClr val="000000"/>
              </a:solidFill>
              <a:latin typeface="Myriad Pro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457200" y="1599840"/>
            <a:ext cx="8229600" cy="39164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6800" bIns="46800" anchor="t">
            <a:normAutofit fontScale="93740"/>
          </a:bodyPr>
          <a:p>
            <a:pPr marL="343080" indent="-343080">
              <a:spcBef>
                <a:spcPts val="799"/>
              </a:spcBef>
              <a:buClr>
                <a:srgbClr val="000000"/>
              </a:buClr>
              <a:buFont typeface="Arial"/>
              <a:buChar char="•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3200" spc="-1" strike="noStrike">
                <a:solidFill>
                  <a:srgbClr val="000000"/>
                </a:solidFill>
                <a:latin typeface="Myriad Pro"/>
              </a:rPr>
              <a:t>Click to edit the outline text format</a:t>
            </a:r>
            <a:endParaRPr b="0" lang="en-US" sz="3200" spc="-1" strike="noStrike">
              <a:solidFill>
                <a:srgbClr val="000000"/>
              </a:solidFill>
              <a:latin typeface="Myriad Pro"/>
            </a:endParaRPr>
          </a:p>
          <a:p>
            <a:pPr lvl="1" marL="743040" indent="-285840">
              <a:spcBef>
                <a:spcPts val="799"/>
              </a:spcBef>
              <a:buClr>
                <a:srgbClr val="000000"/>
              </a:buClr>
              <a:buFont typeface="Arial"/>
              <a:buChar char="–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3200" spc="-1" strike="noStrike">
                <a:solidFill>
                  <a:srgbClr val="000000"/>
                </a:solidFill>
                <a:latin typeface="Myriad Pro"/>
              </a:rPr>
              <a:t>Second Outline Level</a:t>
            </a:r>
            <a:endParaRPr b="0" lang="en-US" sz="3200" spc="-1" strike="noStrike">
              <a:solidFill>
                <a:srgbClr val="000000"/>
              </a:solidFill>
              <a:latin typeface="Myriad Pro"/>
            </a:endParaRPr>
          </a:p>
          <a:p>
            <a:pPr lvl="2" marL="1143000" indent="-228600">
              <a:spcBef>
                <a:spcPts val="799"/>
              </a:spcBef>
              <a:buClr>
                <a:srgbClr val="000000"/>
              </a:buClr>
              <a:buFont typeface="Arial"/>
              <a:buChar char="•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3200" spc="-1" strike="noStrike">
                <a:solidFill>
                  <a:srgbClr val="000000"/>
                </a:solidFill>
                <a:latin typeface="Myriad Pro"/>
              </a:rPr>
              <a:t>Third Outline Level</a:t>
            </a:r>
            <a:endParaRPr b="0" lang="en-US" sz="3200" spc="-1" strike="noStrike">
              <a:solidFill>
                <a:srgbClr val="000000"/>
              </a:solidFill>
              <a:latin typeface="Myriad Pro"/>
            </a:endParaRPr>
          </a:p>
          <a:p>
            <a:pPr lvl="3" marL="1600200" indent="-228600">
              <a:spcBef>
                <a:spcPts val="799"/>
              </a:spcBef>
              <a:buClr>
                <a:srgbClr val="000000"/>
              </a:buClr>
              <a:buFont typeface="Arial"/>
              <a:buChar char="–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3200" spc="-1" strike="noStrike">
                <a:solidFill>
                  <a:srgbClr val="000000"/>
                </a:solidFill>
                <a:latin typeface="Myriad Pro"/>
              </a:rPr>
              <a:t>Fourth Outline Level</a:t>
            </a:r>
            <a:endParaRPr b="0" lang="en-US" sz="3200" spc="-1" strike="noStrike">
              <a:solidFill>
                <a:srgbClr val="000000"/>
              </a:solidFill>
              <a:latin typeface="Myriad Pro"/>
            </a:endParaRPr>
          </a:p>
          <a:p>
            <a:pPr lvl="4" marL="2057400" indent="-228600">
              <a:spcBef>
                <a:spcPts val="799"/>
              </a:spcBef>
              <a:buClr>
                <a:srgbClr val="000000"/>
              </a:buClr>
              <a:buFont typeface="Arial"/>
              <a:buChar char="»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3200" spc="-1" strike="noStrike">
                <a:solidFill>
                  <a:srgbClr val="000000"/>
                </a:solidFill>
                <a:latin typeface="Myriad Pro"/>
              </a:rPr>
              <a:t>Fifth Outline Level</a:t>
            </a:r>
            <a:endParaRPr b="0" lang="en-US" sz="3200" spc="-1" strike="noStrike">
              <a:solidFill>
                <a:srgbClr val="000000"/>
              </a:solidFill>
              <a:latin typeface="Myriad Pro"/>
            </a:endParaRPr>
          </a:p>
          <a:p>
            <a:pPr lvl="5" marL="2057400" indent="-228600">
              <a:spcBef>
                <a:spcPts val="799"/>
              </a:spcBef>
              <a:buClr>
                <a:srgbClr val="000000"/>
              </a:buClr>
              <a:buFont typeface="Arial"/>
              <a:buChar char="»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3200" spc="-1" strike="noStrike">
                <a:solidFill>
                  <a:srgbClr val="000000"/>
                </a:solidFill>
                <a:latin typeface="Myriad Pro"/>
              </a:rPr>
              <a:t>Sixth Outline Level</a:t>
            </a:r>
            <a:endParaRPr b="0" lang="en-US" sz="3200" spc="-1" strike="noStrike">
              <a:solidFill>
                <a:srgbClr val="000000"/>
              </a:solidFill>
              <a:latin typeface="Myriad Pro"/>
            </a:endParaRPr>
          </a:p>
          <a:p>
            <a:pPr lvl="6" marL="2057400" indent="-228600">
              <a:spcBef>
                <a:spcPts val="799"/>
              </a:spcBef>
              <a:buClr>
                <a:srgbClr val="000000"/>
              </a:buClr>
              <a:buFont typeface="Arial"/>
              <a:buChar char="»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3200" spc="-1" strike="noStrike">
                <a:solidFill>
                  <a:srgbClr val="000000"/>
                </a:solidFill>
                <a:latin typeface="Myriad Pro"/>
              </a:rPr>
              <a:t>Seventh Outline Level</a:t>
            </a:r>
            <a:endParaRPr b="0" lang="en-US" sz="3200" spc="-1" strike="noStrike">
              <a:solidFill>
                <a:srgbClr val="000000"/>
              </a:solidFill>
              <a:latin typeface="Myriad Pro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dt" idx="1"/>
          </p:nvPr>
        </p:nvSpPr>
        <p:spPr>
          <a:xfrm>
            <a:off x="250920" y="6524280"/>
            <a:ext cx="971280" cy="2192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6800" bIns="4680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  <a:defRPr b="0" lang="en-GB" sz="1000" spc="-1" strike="noStrike">
                <a:solidFill>
                  <a:srgbClr val="898989"/>
                </a:solidFill>
                <a:latin typeface="Myriad Pro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fld id="{957DD36E-FFC7-4EF5-B754-6E5B9019413B}" type="datetime">
              <a:rPr b="0" lang="en-GB" sz="1000" spc="-1" strike="noStrike">
                <a:solidFill>
                  <a:srgbClr val="898989"/>
                </a:solidFill>
                <a:latin typeface="Myriad Pro"/>
              </a:rPr>
              <a:t>17/06/26</a:t>
            </a:fld>
            <a:endParaRPr b="0" lang="en-US" sz="10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sldNum" idx="2"/>
          </p:nvPr>
        </p:nvSpPr>
        <p:spPr>
          <a:xfrm>
            <a:off x="7956720" y="6381720"/>
            <a:ext cx="730080" cy="3398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6800" bIns="4680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  <a:defRPr b="0" lang="en-GB" sz="1200" spc="-1" strike="noStrike">
                <a:solidFill>
                  <a:srgbClr val="898989"/>
                </a:solidFill>
                <a:latin typeface="Myriad Pro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fld id="{F6EA571F-16E8-4F5D-BE28-7CA395EA524F}" type="slidenum">
              <a:rPr b="0" lang="en-GB" sz="1200" spc="-1" strike="noStrike">
                <a:solidFill>
                  <a:srgbClr val="898989"/>
                </a:solidFill>
                <a:latin typeface="Myriad Pro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/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8229600" cy="11430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6800" bIns="46800" anchor="ctr">
            <a:noAutofit/>
          </a:bodyPr>
          <a:p>
            <a:pPr indent="0" algn="ctr">
              <a:buNone/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4400" spc="-1" strike="noStrike">
                <a:solidFill>
                  <a:srgbClr val="000000"/>
                </a:solidFill>
                <a:latin typeface="Myriad Pro"/>
              </a:rPr>
              <a:t>Click to edit the title text format</a:t>
            </a:r>
            <a:endParaRPr b="0" lang="en-US" sz="4400" spc="-1" strike="noStrike">
              <a:solidFill>
                <a:srgbClr val="000000"/>
              </a:solidFill>
              <a:latin typeface="Myriad Pro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457200" y="1599840"/>
            <a:ext cx="8229600" cy="39164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6800" bIns="46800" anchor="t">
            <a:normAutofit fontScale="93740"/>
          </a:bodyPr>
          <a:p>
            <a:pPr marL="343080" indent="-343080">
              <a:spcBef>
                <a:spcPts val="799"/>
              </a:spcBef>
              <a:buClr>
                <a:srgbClr val="000000"/>
              </a:buClr>
              <a:buFont typeface="Arial"/>
              <a:buChar char="•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3200" spc="-1" strike="noStrike">
                <a:solidFill>
                  <a:srgbClr val="000000"/>
                </a:solidFill>
                <a:latin typeface="Myriad Pro"/>
              </a:rPr>
              <a:t>Click to edit the outline text format</a:t>
            </a:r>
            <a:endParaRPr b="0" lang="en-US" sz="3200" spc="-1" strike="noStrike">
              <a:solidFill>
                <a:srgbClr val="000000"/>
              </a:solidFill>
              <a:latin typeface="Myriad Pro"/>
            </a:endParaRPr>
          </a:p>
          <a:p>
            <a:pPr lvl="1" marL="743040" indent="-285840">
              <a:spcBef>
                <a:spcPts val="799"/>
              </a:spcBef>
              <a:buClr>
                <a:srgbClr val="000000"/>
              </a:buClr>
              <a:buFont typeface="Arial"/>
              <a:buChar char="–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3200" spc="-1" strike="noStrike">
                <a:solidFill>
                  <a:srgbClr val="000000"/>
                </a:solidFill>
                <a:latin typeface="Myriad Pro"/>
              </a:rPr>
              <a:t>Second Outline Level</a:t>
            </a:r>
            <a:endParaRPr b="0" lang="en-US" sz="3200" spc="-1" strike="noStrike">
              <a:solidFill>
                <a:srgbClr val="000000"/>
              </a:solidFill>
              <a:latin typeface="Myriad Pro"/>
            </a:endParaRPr>
          </a:p>
          <a:p>
            <a:pPr lvl="2" marL="1143000" indent="-228600">
              <a:spcBef>
                <a:spcPts val="799"/>
              </a:spcBef>
              <a:buClr>
                <a:srgbClr val="000000"/>
              </a:buClr>
              <a:buFont typeface="Arial"/>
              <a:buChar char="•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3200" spc="-1" strike="noStrike">
                <a:solidFill>
                  <a:srgbClr val="000000"/>
                </a:solidFill>
                <a:latin typeface="Myriad Pro"/>
              </a:rPr>
              <a:t>Third Outline Level</a:t>
            </a:r>
            <a:endParaRPr b="0" lang="en-US" sz="3200" spc="-1" strike="noStrike">
              <a:solidFill>
                <a:srgbClr val="000000"/>
              </a:solidFill>
              <a:latin typeface="Myriad Pro"/>
            </a:endParaRPr>
          </a:p>
          <a:p>
            <a:pPr lvl="3" marL="1600200" indent="-228600">
              <a:spcBef>
                <a:spcPts val="799"/>
              </a:spcBef>
              <a:buClr>
                <a:srgbClr val="000000"/>
              </a:buClr>
              <a:buFont typeface="Arial"/>
              <a:buChar char="–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3200" spc="-1" strike="noStrike">
                <a:solidFill>
                  <a:srgbClr val="000000"/>
                </a:solidFill>
                <a:latin typeface="Myriad Pro"/>
              </a:rPr>
              <a:t>Fourth Outline Level</a:t>
            </a:r>
            <a:endParaRPr b="0" lang="en-US" sz="3200" spc="-1" strike="noStrike">
              <a:solidFill>
                <a:srgbClr val="000000"/>
              </a:solidFill>
              <a:latin typeface="Myriad Pro"/>
            </a:endParaRPr>
          </a:p>
          <a:p>
            <a:pPr lvl="4" marL="2057400" indent="-228600">
              <a:spcBef>
                <a:spcPts val="799"/>
              </a:spcBef>
              <a:buClr>
                <a:srgbClr val="000000"/>
              </a:buClr>
              <a:buFont typeface="Arial"/>
              <a:buChar char="»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3200" spc="-1" strike="noStrike">
                <a:solidFill>
                  <a:srgbClr val="000000"/>
                </a:solidFill>
                <a:latin typeface="Myriad Pro"/>
              </a:rPr>
              <a:t>Fifth Outline Level</a:t>
            </a:r>
            <a:endParaRPr b="0" lang="en-US" sz="3200" spc="-1" strike="noStrike">
              <a:solidFill>
                <a:srgbClr val="000000"/>
              </a:solidFill>
              <a:latin typeface="Myriad Pro"/>
            </a:endParaRPr>
          </a:p>
          <a:p>
            <a:pPr lvl="5" marL="2057400" indent="-228600">
              <a:spcBef>
                <a:spcPts val="799"/>
              </a:spcBef>
              <a:buClr>
                <a:srgbClr val="000000"/>
              </a:buClr>
              <a:buFont typeface="Arial"/>
              <a:buChar char="»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3200" spc="-1" strike="noStrike">
                <a:solidFill>
                  <a:srgbClr val="000000"/>
                </a:solidFill>
                <a:latin typeface="Myriad Pro"/>
              </a:rPr>
              <a:t>Sixth Outline Level</a:t>
            </a:r>
            <a:endParaRPr b="0" lang="en-US" sz="3200" spc="-1" strike="noStrike">
              <a:solidFill>
                <a:srgbClr val="000000"/>
              </a:solidFill>
              <a:latin typeface="Myriad Pro"/>
            </a:endParaRPr>
          </a:p>
          <a:p>
            <a:pPr lvl="6" marL="2057400" indent="-228600">
              <a:spcBef>
                <a:spcPts val="799"/>
              </a:spcBef>
              <a:buClr>
                <a:srgbClr val="000000"/>
              </a:buClr>
              <a:buFont typeface="Arial"/>
              <a:buChar char="»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3200" spc="-1" strike="noStrike">
                <a:solidFill>
                  <a:srgbClr val="000000"/>
                </a:solidFill>
                <a:latin typeface="Myriad Pro"/>
              </a:rPr>
              <a:t>Seventh Outline Level</a:t>
            </a:r>
            <a:endParaRPr b="0" lang="en-US" sz="3200" spc="-1" strike="noStrike">
              <a:solidFill>
                <a:srgbClr val="000000"/>
              </a:solidFill>
              <a:latin typeface="Myriad Pro"/>
            </a:endParaRPr>
          </a:p>
        </p:txBody>
      </p:sp>
      <p:sp>
        <p:nvSpPr>
          <p:cNvPr id="6" name="PlaceHolder 3"/>
          <p:cNvSpPr>
            <a:spLocks noGrp="1"/>
          </p:cNvSpPr>
          <p:nvPr>
            <p:ph type="dt" idx="3"/>
          </p:nvPr>
        </p:nvSpPr>
        <p:spPr>
          <a:xfrm>
            <a:off x="394920" y="6524280"/>
            <a:ext cx="971640" cy="2192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6800" bIns="4680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  <a:defRPr b="0" lang="en-GB" sz="1000" spc="-1" strike="noStrike">
                <a:solidFill>
                  <a:srgbClr val="898989"/>
                </a:solidFill>
                <a:latin typeface="Myriad Pro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fld id="{7F1367C5-D9BC-46FF-8170-58A649A7F407}" type="datetime">
              <a:rPr b="0" lang="en-GB" sz="1000" spc="-1" strike="noStrike">
                <a:solidFill>
                  <a:srgbClr val="898989"/>
                </a:solidFill>
                <a:latin typeface="Myriad Pro"/>
              </a:rPr>
              <a:t>17/06/26</a:t>
            </a:fld>
            <a:endParaRPr b="0" lang="en-US" sz="1000" spc="-1" strike="noStrike">
              <a:solidFill>
                <a:srgbClr val="ffffff"/>
              </a:solidFill>
              <a:latin typeface="Times New Roman"/>
            </a:endParaRPr>
          </a:p>
        </p:txBody>
      </p:sp>
      <p:sp>
        <p:nvSpPr>
          <p:cNvPr id="7" name="PlaceHolder 4"/>
          <p:cNvSpPr>
            <a:spLocks noGrp="1"/>
          </p:cNvSpPr>
          <p:nvPr>
            <p:ph type="ftr" idx="4"/>
          </p:nvPr>
        </p:nvSpPr>
        <p:spPr>
          <a:xfrm>
            <a:off x="4140000" y="6381720"/>
            <a:ext cx="2895480" cy="3650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6800" bIns="46800" anchor="t">
            <a:noAutofit/>
          </a:bodyPr>
          <a:p>
            <a:pPr indent="0">
              <a:buNone/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" name="PlaceHolder 5"/>
          <p:cNvSpPr>
            <a:spLocks noGrp="1"/>
          </p:cNvSpPr>
          <p:nvPr>
            <p:ph type="sldNum" idx="5"/>
          </p:nvPr>
        </p:nvSpPr>
        <p:spPr>
          <a:xfrm>
            <a:off x="7956720" y="6381720"/>
            <a:ext cx="730080" cy="3398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6800" bIns="4680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  <a:defRPr b="0" lang="en-GB" sz="1200" spc="-1" strike="noStrike">
                <a:solidFill>
                  <a:srgbClr val="898989"/>
                </a:solidFill>
                <a:latin typeface="Myriad Pro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fld id="{11F71773-FD74-4204-9642-425D63D89F2F}" type="slidenum">
              <a:rPr b="0" lang="en-GB" sz="1200" spc="-1" strike="noStrike">
                <a:solidFill>
                  <a:srgbClr val="898989"/>
                </a:solidFill>
                <a:latin typeface="Myriad Pro"/>
              </a:rPr>
              <a:t>&lt;number&gt;</a:t>
            </a:fld>
            <a:endParaRPr b="0" lang="en-US" sz="1200" spc="-1" strike="noStrike">
              <a:solidFill>
                <a:srgbClr val="ffffff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0" r:id="rId3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8229600" cy="11430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6800" bIns="46800" anchor="ctr">
            <a:noAutofit/>
          </a:bodyPr>
          <a:p>
            <a:pPr indent="0" algn="ctr">
              <a:buNone/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4400" spc="-1" strike="noStrike">
                <a:solidFill>
                  <a:srgbClr val="000000"/>
                </a:solidFill>
                <a:latin typeface="Myriad Pro"/>
              </a:rPr>
              <a:t>Click to edit the title text format</a:t>
            </a:r>
            <a:endParaRPr b="0" lang="en-US" sz="4400" spc="-1" strike="noStrike">
              <a:solidFill>
                <a:srgbClr val="000000"/>
              </a:solidFill>
              <a:latin typeface="Myriad Pro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457200" y="1599840"/>
            <a:ext cx="8229600" cy="39164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6800" bIns="46800" anchor="t">
            <a:normAutofit fontScale="93740"/>
          </a:bodyPr>
          <a:p>
            <a:pPr marL="343080" indent="-343080">
              <a:spcBef>
                <a:spcPts val="799"/>
              </a:spcBef>
              <a:buClr>
                <a:srgbClr val="000000"/>
              </a:buClr>
              <a:buFont typeface="Arial"/>
              <a:buChar char="•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3200" spc="-1" strike="noStrike">
                <a:solidFill>
                  <a:srgbClr val="000000"/>
                </a:solidFill>
                <a:latin typeface="Myriad Pro"/>
              </a:rPr>
              <a:t>Click to edit the outline text format</a:t>
            </a:r>
            <a:endParaRPr b="0" lang="en-US" sz="3200" spc="-1" strike="noStrike">
              <a:solidFill>
                <a:srgbClr val="000000"/>
              </a:solidFill>
              <a:latin typeface="Myriad Pro"/>
            </a:endParaRPr>
          </a:p>
          <a:p>
            <a:pPr lvl="1" marL="743040" indent="-285840">
              <a:spcBef>
                <a:spcPts val="799"/>
              </a:spcBef>
              <a:buClr>
                <a:srgbClr val="000000"/>
              </a:buClr>
              <a:buFont typeface="Arial"/>
              <a:buChar char="–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3200" spc="-1" strike="noStrike">
                <a:solidFill>
                  <a:srgbClr val="000000"/>
                </a:solidFill>
                <a:latin typeface="Myriad Pro"/>
              </a:rPr>
              <a:t>Second Outline Level</a:t>
            </a:r>
            <a:endParaRPr b="0" lang="en-US" sz="3200" spc="-1" strike="noStrike">
              <a:solidFill>
                <a:srgbClr val="000000"/>
              </a:solidFill>
              <a:latin typeface="Myriad Pro"/>
            </a:endParaRPr>
          </a:p>
          <a:p>
            <a:pPr lvl="2" marL="1143000" indent="-228600">
              <a:spcBef>
                <a:spcPts val="799"/>
              </a:spcBef>
              <a:buClr>
                <a:srgbClr val="000000"/>
              </a:buClr>
              <a:buFont typeface="Arial"/>
              <a:buChar char="•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3200" spc="-1" strike="noStrike">
                <a:solidFill>
                  <a:srgbClr val="000000"/>
                </a:solidFill>
                <a:latin typeface="Myriad Pro"/>
              </a:rPr>
              <a:t>Third Outline Level</a:t>
            </a:r>
            <a:endParaRPr b="0" lang="en-US" sz="3200" spc="-1" strike="noStrike">
              <a:solidFill>
                <a:srgbClr val="000000"/>
              </a:solidFill>
              <a:latin typeface="Myriad Pro"/>
            </a:endParaRPr>
          </a:p>
          <a:p>
            <a:pPr lvl="3" marL="1600200" indent="-228600">
              <a:spcBef>
                <a:spcPts val="799"/>
              </a:spcBef>
              <a:buClr>
                <a:srgbClr val="000000"/>
              </a:buClr>
              <a:buFont typeface="Arial"/>
              <a:buChar char="–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3200" spc="-1" strike="noStrike">
                <a:solidFill>
                  <a:srgbClr val="000000"/>
                </a:solidFill>
                <a:latin typeface="Myriad Pro"/>
              </a:rPr>
              <a:t>Fourth Outline Level</a:t>
            </a:r>
            <a:endParaRPr b="0" lang="en-US" sz="3200" spc="-1" strike="noStrike">
              <a:solidFill>
                <a:srgbClr val="000000"/>
              </a:solidFill>
              <a:latin typeface="Myriad Pro"/>
            </a:endParaRPr>
          </a:p>
          <a:p>
            <a:pPr lvl="4" marL="2057400" indent="-228600">
              <a:spcBef>
                <a:spcPts val="799"/>
              </a:spcBef>
              <a:buClr>
                <a:srgbClr val="000000"/>
              </a:buClr>
              <a:buFont typeface="Arial"/>
              <a:buChar char="»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3200" spc="-1" strike="noStrike">
                <a:solidFill>
                  <a:srgbClr val="000000"/>
                </a:solidFill>
                <a:latin typeface="Myriad Pro"/>
              </a:rPr>
              <a:t>Fifth Outline Level</a:t>
            </a:r>
            <a:endParaRPr b="0" lang="en-US" sz="3200" spc="-1" strike="noStrike">
              <a:solidFill>
                <a:srgbClr val="000000"/>
              </a:solidFill>
              <a:latin typeface="Myriad Pro"/>
            </a:endParaRPr>
          </a:p>
          <a:p>
            <a:pPr lvl="5" marL="2057400" indent="-228600">
              <a:spcBef>
                <a:spcPts val="799"/>
              </a:spcBef>
              <a:buClr>
                <a:srgbClr val="000000"/>
              </a:buClr>
              <a:buFont typeface="Arial"/>
              <a:buChar char="»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3200" spc="-1" strike="noStrike">
                <a:solidFill>
                  <a:srgbClr val="000000"/>
                </a:solidFill>
                <a:latin typeface="Myriad Pro"/>
              </a:rPr>
              <a:t>Sixth Outline Level</a:t>
            </a:r>
            <a:endParaRPr b="0" lang="en-US" sz="3200" spc="-1" strike="noStrike">
              <a:solidFill>
                <a:srgbClr val="000000"/>
              </a:solidFill>
              <a:latin typeface="Myriad Pro"/>
            </a:endParaRPr>
          </a:p>
          <a:p>
            <a:pPr lvl="6" marL="2057400" indent="-228600">
              <a:spcBef>
                <a:spcPts val="799"/>
              </a:spcBef>
              <a:buClr>
                <a:srgbClr val="000000"/>
              </a:buClr>
              <a:buFont typeface="Arial"/>
              <a:buChar char="»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US" sz="3200" spc="-1" strike="noStrike">
                <a:solidFill>
                  <a:srgbClr val="000000"/>
                </a:solidFill>
                <a:latin typeface="Myriad Pro"/>
              </a:rPr>
              <a:t>Seventh Outline Level</a:t>
            </a:r>
            <a:endParaRPr b="0" lang="en-US" sz="3200" spc="-1" strike="noStrike">
              <a:solidFill>
                <a:srgbClr val="000000"/>
              </a:solidFill>
              <a:latin typeface="Myriad Pro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 type="dt" idx="6"/>
          </p:nvPr>
        </p:nvSpPr>
        <p:spPr>
          <a:xfrm>
            <a:off x="250920" y="6524280"/>
            <a:ext cx="971280" cy="2192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6800" bIns="4680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  <a:defRPr b="0" lang="en-GB" sz="1000" spc="-1" strike="noStrike">
                <a:solidFill>
                  <a:srgbClr val="898989"/>
                </a:solidFill>
                <a:latin typeface="Myriad Pro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fld id="{307B51E2-94E7-470F-8A04-0F46C3390DFB}" type="datetime">
              <a:rPr b="0" lang="en-GB" sz="1000" spc="-1" strike="noStrike">
                <a:solidFill>
                  <a:srgbClr val="898989"/>
                </a:solidFill>
                <a:latin typeface="Myriad Pro"/>
              </a:rPr>
              <a:t>17/06/26</a:t>
            </a:fld>
            <a:endParaRPr b="0" lang="en-US" sz="10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2" name="PlaceHolder 4"/>
          <p:cNvSpPr>
            <a:spLocks noGrp="1"/>
          </p:cNvSpPr>
          <p:nvPr>
            <p:ph type="ftr" idx="7"/>
          </p:nvPr>
        </p:nvSpPr>
        <p:spPr>
          <a:xfrm>
            <a:off x="3132000" y="6461280"/>
            <a:ext cx="2895840" cy="3650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6800" bIns="46800" anchor="t">
            <a:noAutofit/>
          </a:bodyPr>
          <a:p>
            <a:pPr indent="0">
              <a:buNone/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" name="PlaceHolder 5"/>
          <p:cNvSpPr>
            <a:spLocks noGrp="1"/>
          </p:cNvSpPr>
          <p:nvPr>
            <p:ph type="sldNum" idx="8"/>
          </p:nvPr>
        </p:nvSpPr>
        <p:spPr>
          <a:xfrm>
            <a:off x="7956720" y="6381720"/>
            <a:ext cx="730080" cy="3398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6800" bIns="4680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  <a:defRPr b="0" lang="en-GB" sz="1200" spc="-1" strike="noStrike">
                <a:solidFill>
                  <a:srgbClr val="898989"/>
                </a:solidFill>
                <a:latin typeface="Myriad Pro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fld id="{C89B8658-F90F-4651-979F-FF433412D1A0}" type="slidenum">
              <a:rPr b="0" lang="en-GB" sz="1200" spc="-1" strike="noStrike">
                <a:solidFill>
                  <a:srgbClr val="898989"/>
                </a:solidFill>
                <a:latin typeface="Myriad Pro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2" r:id="rId3"/>
  </p:sldLayoutIdLst>
</p:sldMaster>
</file>

<file path=ppt/slides/_rels/slide1.xml.rels><?xml version="1.0" encoding="UTF-8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?><Relationships xmlns="http://schemas.openxmlformats.org/package/2006/relationships"><Relationship Id="rId1" Type="http://schemas.openxmlformats.org/officeDocument/2006/relationships/image" Target="../media/image3.tif"/><Relationship Id="rId2" Type="http://schemas.openxmlformats.org/officeDocument/2006/relationships/slideLayout" Target="../slideLayouts/slideLayout2.xml"/></Relationships>
</file>

<file path=ppt/slides/_rels/slide6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Date Placeholder 2"/>
          <p:cNvSpPr/>
          <p:nvPr/>
        </p:nvSpPr>
        <p:spPr>
          <a:xfrm>
            <a:off x="395280" y="6524640"/>
            <a:ext cx="971640" cy="219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fld id="{0BD63A3A-4563-4C18-B77B-CFC812B90612}" type="datetime">
              <a:rPr b="0" lang="en-GB" sz="1000" spc="-1" strike="noStrike">
                <a:solidFill>
                  <a:srgbClr val="898989"/>
                </a:solidFill>
                <a:latin typeface="Myriad Pro"/>
              </a:rPr>
              <a:t>17/06/26</a:t>
            </a:fld>
            <a:endParaRPr b="0" lang="en-US" sz="1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" name="Slide Number Placeholder 5"/>
          <p:cNvSpPr/>
          <p:nvPr/>
        </p:nvSpPr>
        <p:spPr>
          <a:xfrm>
            <a:off x="7956720" y="6381720"/>
            <a:ext cx="730080" cy="339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 anchor="ctr">
            <a:normAutofit/>
          </a:bodyPr>
          <a:p>
            <a:pPr algn="r"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fld id="{3EC7C36A-F7AD-4E00-818D-ED49568D1E4E}" type="slidenum">
              <a:rPr b="0" lang="en-GB" sz="1200" spc="-1" strike="noStrike">
                <a:solidFill>
                  <a:srgbClr val="898989"/>
                </a:solidFill>
                <a:latin typeface="Myriad Pro"/>
                <a:ea typeface="Arial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1366920" y="2679480"/>
            <a:ext cx="7237440" cy="14698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>
              <a:buNone/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1" lang="en-GB" sz="4000" spc="-1" strike="noStrike">
                <a:solidFill>
                  <a:srgbClr val="000000"/>
                </a:solidFill>
                <a:latin typeface="Myriad Pro"/>
              </a:rPr>
              <a:t>Changemakers: Creativity and Value Creation ACCA5033</a:t>
            </a:r>
            <a:br>
              <a:rPr sz="4000"/>
            </a:br>
            <a:br>
              <a:rPr sz="4000"/>
            </a:br>
            <a:br>
              <a:rPr sz="4000"/>
            </a:br>
            <a:br>
              <a:rPr sz="4000"/>
            </a:br>
            <a:r>
              <a:rPr b="0" lang="en-GB" sz="4000" spc="-1" strike="noStrike">
                <a:solidFill>
                  <a:srgbClr val="000000"/>
                </a:solidFill>
                <a:latin typeface="Myriad Pro"/>
              </a:rPr>
              <a:t xml:space="preserve">	</a:t>
            </a:r>
            <a:r>
              <a:rPr b="0" lang="en-GB" sz="4000" spc="-1" strike="noStrike">
                <a:solidFill>
                  <a:srgbClr val="000000"/>
                </a:solidFill>
                <a:latin typeface="Myriad Pro"/>
              </a:rPr>
              <a:t xml:space="preserve">	</a:t>
            </a:r>
            <a:r>
              <a:rPr b="0" lang="en-GB" sz="4000" spc="-1" strike="noStrike">
                <a:solidFill>
                  <a:srgbClr val="000000"/>
                </a:solidFill>
                <a:latin typeface="Myriad Pro"/>
              </a:rPr>
              <a:t xml:space="preserve">	</a:t>
            </a:r>
            <a:br>
              <a:rPr sz="4000"/>
            </a:br>
            <a:endParaRPr b="0" lang="en-US" sz="4000" spc="-1" strike="noStrike">
              <a:solidFill>
                <a:srgbClr val="000000"/>
              </a:solidFill>
              <a:latin typeface="Myriad Pro"/>
            </a:endParaRPr>
          </a:p>
        </p:txBody>
      </p:sp>
      <p:sp>
        <p:nvSpPr>
          <p:cNvPr id="17" name="Rectangle 1"/>
          <p:cNvSpPr/>
          <p:nvPr/>
        </p:nvSpPr>
        <p:spPr>
          <a:xfrm>
            <a:off x="3326400" y="2765520"/>
            <a:ext cx="3317040" cy="4597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6800" bIns="46800" anchor="t">
            <a:spAutoFit/>
          </a:bodyPr>
          <a:p>
            <a:pPr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1" lang="en-GB" sz="2400" spc="-1" strike="noStrike">
                <a:solidFill>
                  <a:srgbClr val="000000"/>
                </a:solidFill>
                <a:latin typeface="Myriad Pro"/>
              </a:rPr>
              <a:t>Week 3: Session 1</a:t>
            </a:r>
            <a:endParaRPr b="0" lang="en-US" sz="2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" name="Rectangle 6"/>
          <p:cNvSpPr/>
          <p:nvPr/>
        </p:nvSpPr>
        <p:spPr>
          <a:xfrm>
            <a:off x="4491360" y="3860640"/>
            <a:ext cx="4714560" cy="8254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6800" bIns="46800" anchor="t">
            <a:spAutoFit/>
          </a:bodyPr>
          <a:p>
            <a:pPr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1" lang="en-GB" sz="2400" spc="-1" strike="noStrike">
                <a:solidFill>
                  <a:srgbClr val="000000"/>
                </a:solidFill>
                <a:latin typeface="Myriad Pro"/>
              </a:rPr>
              <a:t>Unit 1: Topic 4</a:t>
            </a:r>
            <a:endParaRPr b="0" lang="en-US" sz="24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1" lang="en-GB" sz="2400" spc="-1" strike="noStrike">
                <a:solidFill>
                  <a:srgbClr val="000000"/>
                </a:solidFill>
                <a:latin typeface="Myriad Pro"/>
              </a:rPr>
              <a:t>Values, Ideas &amp; Intentions</a:t>
            </a:r>
            <a:endParaRPr b="0" lang="en-US" sz="2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528480" y="538200"/>
            <a:ext cx="8229600" cy="706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>
              <a:buNone/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1" lang="en-GB" sz="3200" spc="-1" strike="noStrike">
                <a:solidFill>
                  <a:srgbClr val="000000"/>
                </a:solidFill>
                <a:latin typeface="Myriad Pro"/>
              </a:rPr>
              <a:t>Lesson Aims</a:t>
            </a:r>
            <a:endParaRPr b="0" lang="en-US" sz="3200" spc="-1" strike="noStrike">
              <a:solidFill>
                <a:srgbClr val="000000"/>
              </a:solidFill>
              <a:latin typeface="Myriad Pro"/>
            </a:endParaRPr>
          </a:p>
        </p:txBody>
      </p:sp>
      <p:sp>
        <p:nvSpPr>
          <p:cNvPr id="20" name="Date Placeholder 4"/>
          <p:cNvSpPr/>
          <p:nvPr/>
        </p:nvSpPr>
        <p:spPr>
          <a:xfrm>
            <a:off x="250920" y="6524640"/>
            <a:ext cx="971280" cy="219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fld id="{5DB4FA6D-A256-46E0-8B4B-7AF4A5E427AE}" type="datetime">
              <a:rPr b="0" lang="en-GB" sz="1000" spc="-1" strike="noStrike">
                <a:solidFill>
                  <a:srgbClr val="898989"/>
                </a:solidFill>
                <a:latin typeface="Myriad Pro"/>
              </a:rPr>
              <a:t>17/06/26</a:t>
            </a:fld>
            <a:endParaRPr b="0" lang="en-US" sz="1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" name="Slide Number Placeholder 5"/>
          <p:cNvSpPr/>
          <p:nvPr/>
        </p:nvSpPr>
        <p:spPr>
          <a:xfrm>
            <a:off x="7956720" y="6381720"/>
            <a:ext cx="730080" cy="339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 anchor="ctr">
            <a:normAutofit/>
          </a:bodyPr>
          <a:p>
            <a:pPr algn="r"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fld id="{3D1EB391-5509-4098-AE94-E995014D7A02}" type="slidenum">
              <a:rPr b="0" lang="en-GB" sz="1200" spc="-1" strike="noStrike">
                <a:solidFill>
                  <a:srgbClr val="898989"/>
                </a:solidFill>
                <a:latin typeface="Myriad Pro"/>
                <a:ea typeface="Arial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" name="Rectangle 1"/>
          <p:cNvSpPr/>
          <p:nvPr/>
        </p:nvSpPr>
        <p:spPr>
          <a:xfrm>
            <a:off x="684360" y="1168560"/>
            <a:ext cx="7775280" cy="42397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 anchor="t">
            <a:spAutoFit/>
          </a:bodyPr>
          <a:p>
            <a:pPr algn="just"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1" lang="en-GB" sz="2800" spc="-1" strike="noStrike">
                <a:solidFill>
                  <a:srgbClr val="000000"/>
                </a:solidFill>
                <a:latin typeface="Myriad Pro"/>
              </a:rPr>
              <a:t>By the end of this session, students should be aware of:</a:t>
            </a:r>
            <a:r>
              <a:rPr b="1" lang="en-GB" sz="2400" spc="-1" strike="noStrike">
                <a:solidFill>
                  <a:srgbClr val="000000"/>
                </a:solidFill>
                <a:latin typeface="Myriad Pro"/>
              </a:rPr>
              <a:t xml:space="preserve"> </a:t>
            </a:r>
            <a:endParaRPr b="0" lang="en-US" sz="24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buClr>
                <a:srgbClr val="000000"/>
              </a:buClr>
              <a:buFont typeface="Arial"/>
              <a:buChar char="•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GB" sz="2400" spc="-1" strike="noStrike">
                <a:solidFill>
                  <a:srgbClr val="000000"/>
                </a:solidFill>
                <a:latin typeface="Myriad Pro"/>
              </a:rPr>
              <a:t>Values</a:t>
            </a:r>
            <a:endParaRPr b="0" lang="en-US" sz="24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buClr>
                <a:srgbClr val="000000"/>
              </a:buClr>
              <a:buFont typeface="Arial"/>
              <a:buChar char="•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GB" sz="2400" spc="-1" strike="noStrike">
                <a:solidFill>
                  <a:srgbClr val="000000"/>
                </a:solidFill>
                <a:latin typeface="Myriad Pro"/>
              </a:rPr>
              <a:t>Types of values</a:t>
            </a:r>
            <a:endParaRPr b="0" lang="en-US" sz="24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buClr>
                <a:srgbClr val="000000"/>
              </a:buClr>
              <a:buFont typeface="Arial"/>
              <a:buChar char="•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GB" sz="2400" spc="-1" strike="noStrike">
                <a:solidFill>
                  <a:srgbClr val="000000"/>
                </a:solidFill>
                <a:latin typeface="Myriad Pro"/>
              </a:rPr>
              <a:t>How values help you?</a:t>
            </a:r>
            <a:endParaRPr b="0" lang="en-US" sz="24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buClr>
                <a:srgbClr val="000000"/>
              </a:buClr>
              <a:buFont typeface="Arial"/>
              <a:buChar char="•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GB" sz="2400" spc="-1" strike="noStrike">
                <a:solidFill>
                  <a:srgbClr val="000000"/>
                </a:solidFill>
                <a:latin typeface="Myriad Pro"/>
              </a:rPr>
              <a:t xml:space="preserve">How to define your values? </a:t>
            </a:r>
            <a:endParaRPr b="0" lang="en-US" sz="24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buClr>
                <a:srgbClr val="000000"/>
              </a:buClr>
              <a:buFont typeface="Arial"/>
              <a:buChar char="•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GB" sz="2400" spc="-1" strike="noStrike">
                <a:solidFill>
                  <a:srgbClr val="000000"/>
                </a:solidFill>
                <a:latin typeface="Myriad Pro"/>
              </a:rPr>
              <a:t>Personal values and why do they matter?</a:t>
            </a:r>
            <a:endParaRPr b="0" lang="en-US" sz="24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buClr>
                <a:srgbClr val="000000"/>
              </a:buClr>
              <a:buFont typeface="Arial"/>
              <a:buChar char="•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GB" sz="2400" spc="-1" strike="noStrike">
                <a:solidFill>
                  <a:srgbClr val="000000"/>
                </a:solidFill>
                <a:latin typeface="Myriad Pro"/>
              </a:rPr>
              <a:t xml:space="preserve">How to define your personal values? </a:t>
            </a:r>
            <a:endParaRPr b="0" lang="en-US" sz="24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buClr>
                <a:srgbClr val="000000"/>
              </a:buClr>
              <a:buFont typeface="Arial"/>
              <a:buChar char="•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GB" sz="2400" spc="-1" strike="noStrike">
                <a:solidFill>
                  <a:srgbClr val="000000"/>
                </a:solidFill>
                <a:latin typeface="Myriad Pro"/>
              </a:rPr>
              <a:t xml:space="preserve">Core values (in life and in organization)? </a:t>
            </a:r>
            <a:endParaRPr b="0" lang="en-US" sz="24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buClr>
                <a:srgbClr val="000000"/>
              </a:buClr>
              <a:buFont typeface="Arial"/>
              <a:buChar char="•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GB" sz="2400" spc="-1" strike="noStrike">
                <a:solidFill>
                  <a:srgbClr val="000000"/>
                </a:solidFill>
                <a:latin typeface="Myriad Pro"/>
              </a:rPr>
              <a:t xml:space="preserve">Why personal core values are important? </a:t>
            </a:r>
            <a:endParaRPr b="0" lang="en-US" sz="24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buClr>
                <a:srgbClr val="000000"/>
              </a:buClr>
              <a:buFont typeface="Arial"/>
              <a:buChar char="•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GB" sz="2400" spc="-1" strike="noStrike">
                <a:solidFill>
                  <a:srgbClr val="000000"/>
                </a:solidFill>
                <a:latin typeface="Myriad Pro"/>
              </a:rPr>
              <a:t>7 steps to discover your core values</a:t>
            </a:r>
            <a:endParaRPr b="0" lang="en-US" sz="2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"/>
          <p:cNvSpPr/>
          <p:nvPr/>
        </p:nvSpPr>
        <p:spPr>
          <a:xfrm>
            <a:off x="457200" y="300000"/>
            <a:ext cx="8229600" cy="6000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6800" bIns="46800" anchor="ctr">
            <a:spAutoFit/>
          </a:bodyPr>
          <a:p>
            <a:pPr algn="ctr"/>
            <a:r>
              <a:rPr b="1" lang="en-US" sz="3200" spc="-1" strike="noStrike">
                <a:solidFill>
                  <a:srgbClr val="000000"/>
                </a:solidFill>
                <a:latin typeface="Myriad Pro"/>
              </a:rPr>
              <a:t>Defining Values</a:t>
            </a:r>
          </a:p>
        </p:txBody>
      </p:sp>
      <p:sp>
        <p:nvSpPr>
          <p:cNvPr id="101" name="DateFtr"/>
          <p:cNvSpPr/>
          <p:nvPr/>
        </p:nvSpPr>
        <p:spPr>
          <a:xfrm>
            <a:off x="250920" y="6524640"/>
            <a:ext cx="971280" cy="2192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6800" bIns="46800" anchor="ctr">
            <a:noAutofit/>
          </a:bodyPr>
          <a:p>
            <a:pPr algn="ctr"/>
            <a:fld id="{A47CB25C-6E15-4DDD-88BC-D9E1D51BBDFB}" type="datetime">
              <a:rPr b="0" lang="en-GB" sz="1000" spc="-1" strike="noStrike">
                <a:solidFill>
                  <a:srgbClr val="898989"/>
                </a:solidFill>
                <a:latin typeface="Myriad Pro"/>
              </a:rPr>
              <a:t>17/06/26</a:t>
            </a:fld>
          </a:p>
        </p:txBody>
      </p:sp>
      <p:sp>
        <p:nvSpPr>
          <p:cNvPr id="102" name="PageNum"/>
          <p:cNvSpPr/>
          <p:nvPr/>
        </p:nvSpPr>
        <p:spPr>
          <a:xfrm>
            <a:off x="7956720" y="6381720"/>
            <a:ext cx="730080" cy="3398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6800" bIns="46800" anchor="ctr">
            <a:normAutofit/>
          </a:bodyPr>
          <a:p>
            <a:pPr algn="r"/>
            <a:fld id="{0B5B1376-0AA0-495C-B1A8-81994FBF1127}" type="slidenum">
              <a:rPr b="0" lang="en-GB" sz="1200" spc="-1" strike="noStrike">
                <a:solidFill>
                  <a:srgbClr val="898989"/>
                </a:solidFill>
                <a:latin typeface="Myriad Pro"/>
              </a:rPr>
              <a:t>&lt;number&gt;</a:t>
            </a:fld>
          </a:p>
        </p:txBody>
      </p:sp>
      <p:sp>
        <p:nvSpPr>
          <p:cNvPr id="20" name="TB20"/>
          <p:cNvSpPr txBox="1"/>
          <p:nvPr/>
        </p:nvSpPr>
        <p:spPr>
          <a:xfrm>
            <a:off x="457200" y="1000000"/>
            <a:ext cx="8229600" cy="500000"/>
          </a:xfrm>
          <a:prstGeom prst="rect">
            <a:avLst/>
          </a:prstGeom>
          <a:noFill/>
          <a:ln w="0">
            <a:noFill/>
          </a:ln>
        </p:spPr>
        <p:txBody>
          <a:bodyPr wrap="square" rtlCol="0" anchor="t" lIns="140000" rIns="140000" tIns="100000" bIns="80000">
            <a:noAutofit/>
          </a:bodyPr>
          <a:p>
            <a:pPr algn="l"/>
            <a:r>
              <a:rPr lang="en-US" sz="1900" b="1" dirty="0">
                <a:solidFill>
                  <a:srgbClr val="1E5799"/>
                </a:solidFill>
                <a:latin typeface="Myriad Pro"/>
              </a:rPr>
              <a:t>Values are the things that are important to us — our standards, beliefs, and ideals that guide our actions, judgements, and decisions.</a:t>
            </a:r>
          </a:p>
        </p:txBody>
      </p:sp>
      <p:sp>
        <p:nvSpPr>
          <p:cNvPr id="30a" name="CardH30"/>
          <p:cNvSpPr txBox="1"/>
          <p:nvPr/>
        </p:nvSpPr>
        <p:spPr>
          <a:xfrm>
            <a:off x="457200" y="1600000"/>
            <a:ext cx="3900000" cy="500000"/>
          </a:xfrm>
          <a:prstGeom prst="rect">
            <a:avLst/>
          </a:prstGeom>
          <a:solidFill>
            <a:srgbClr val="1E5799"/>
          </a:solidFill>
        </p:spPr>
        <p:txBody>
          <a:bodyPr wrap="square" rtlCol="0" anchor="ctr" lIns="140000" rIns="140000" tIns="80000" bIns="80000">
            <a:noAutofit/>
          </a:bodyPr>
          <a:p>
            <a:pPr algn="ctr"/>
            <a:r>
              <a:rPr lang="en-US" sz="1900" b="1" dirty="0">
                <a:solidFill>
                  <a:srgbClr val="FFFFFF"/>
                </a:solidFill>
                <a:latin typeface="Myriad Pro"/>
              </a:rPr>
              <a:t>💡 What are values?</a:t>
            </a:r>
          </a:p>
        </p:txBody>
      </p:sp>
      <p:sp>
        <p:nvSpPr>
          <p:cNvPr id="30b" name="CardB30"/>
          <p:cNvSpPr txBox="1"/>
          <p:nvPr/>
        </p:nvSpPr>
        <p:spPr>
          <a:xfrm>
            <a:off x="457200" y="2100000"/>
            <a:ext cx="3900000" cy="900000"/>
          </a:xfrm>
          <a:prstGeom prst="rect">
            <a:avLst/>
          </a:prstGeom>
          <a:solidFill>
            <a:srgbClr val="F5F5F5"/>
          </a:solidFill>
        </p:spPr>
        <p:txBody>
          <a:bodyPr wrap="square" rtlCol="0" anchor="t" lIns="140000" rIns="140000" tIns="120000" bIns="80000">
            <a:noAutofit/>
          </a:bodyPr>
          <a:p>
            <a:r>
              <a:rPr lang="en-US" sz="1600" dirty="0">
                <a:solidFill>
                  <a:srgbClr val="333333"/>
                </a:solidFill>
                <a:latin typeface="Myriad Pro"/>
              </a:rPr>
              <a:t>Qualities, characteristics, or ideas we feel strongly about. Something precious and worthwhile.</a:t>
            </a:r>
          </a:p>
        </p:txBody>
      </p:sp>
      <p:sp>
        <p:nvSpPr>
          <p:cNvPr id="31a" name="CardH31"/>
          <p:cNvSpPr txBox="1"/>
          <p:nvPr/>
        </p:nvSpPr>
        <p:spPr>
          <a:xfrm>
            <a:off x="4657200" y="1600000"/>
            <a:ext cx="4029000" cy="500000"/>
          </a:xfrm>
          <a:prstGeom prst="rect">
            <a:avLst/>
          </a:prstGeom>
          <a:solidFill>
            <a:srgbClr val="1A7A4A"/>
          </a:solidFill>
        </p:spPr>
        <p:txBody>
          <a:bodyPr wrap="square" rtlCol="0" anchor="ctr" lIns="140000" rIns="140000" tIns="80000" bIns="80000">
            <a:noAutofit/>
          </a:bodyPr>
          <a:p>
            <a:pPr algn="ctr"/>
            <a:r>
              <a:rPr lang="en-US" sz="1900" b="1" dirty="0">
                <a:solidFill>
                  <a:srgbClr val="FFFFFF"/>
                </a:solidFill>
                <a:latin typeface="Myriad Pro"/>
              </a:rPr>
              <a:t>⚖️ Values define...</a:t>
            </a:r>
          </a:p>
        </p:txBody>
      </p:sp>
      <p:sp>
        <p:nvSpPr>
          <p:cNvPr id="31b" name="CardB31"/>
          <p:cNvSpPr txBox="1"/>
          <p:nvPr/>
        </p:nvSpPr>
        <p:spPr>
          <a:xfrm>
            <a:off x="4657200" y="2100000"/>
            <a:ext cx="4029000" cy="900000"/>
          </a:xfrm>
          <a:prstGeom prst="rect">
            <a:avLst/>
          </a:prstGeom>
          <a:solidFill>
            <a:srgbClr val="F5F5F5"/>
          </a:solidFill>
        </p:spPr>
        <p:txBody>
          <a:bodyPr wrap="square" rtlCol="0" anchor="t" lIns="140000" rIns="140000" tIns="120000" bIns="80000">
            <a:noAutofit/>
          </a:bodyPr>
          <a:p>
            <a:r>
              <a:rPr lang="en-US" sz="1600" dirty="0">
                <a:solidFill>
                  <a:srgbClr val="333333"/>
                </a:solidFill>
                <a:latin typeface="Myriad Pro"/>
              </a:rPr>
              <a:t>What is of worth, what is beneficial, and what is harmful in how we live and work.</a:t>
            </a:r>
          </a:p>
        </p:txBody>
      </p:sp>
      <p:sp>
        <p:nvSpPr>
          <p:cNvPr id="32a" name="CardH32"/>
          <p:cNvSpPr txBox="1"/>
          <p:nvPr/>
        </p:nvSpPr>
        <p:spPr>
          <a:xfrm>
            <a:off x="457200" y="3100000"/>
            <a:ext cx="3900000" cy="500000"/>
          </a:xfrm>
          <a:prstGeom prst="rect">
            <a:avLst/>
          </a:prstGeom>
          <a:solidFill>
            <a:srgbClr val="7B2D8B"/>
          </a:solidFill>
        </p:spPr>
        <p:txBody>
          <a:bodyPr wrap="square" rtlCol="0" anchor="ctr" lIns="140000" rIns="140000" tIns="80000" bIns="80000">
            <a:noAutofit/>
          </a:bodyPr>
          <a:p>
            <a:pPr algn="ctr"/>
            <a:r>
              <a:rPr lang="en-US" sz="1900" b="1" dirty="0">
                <a:solidFill>
                  <a:srgbClr val="FFFFFF"/>
                </a:solidFill>
                <a:latin typeface="Myriad Pro"/>
              </a:rPr>
              <a:t>🧭 Values guide...</a:t>
            </a:r>
          </a:p>
        </p:txBody>
      </p:sp>
      <p:sp>
        <p:nvSpPr>
          <p:cNvPr id="32b" name="CardB32"/>
          <p:cNvSpPr txBox="1"/>
          <p:nvPr/>
        </p:nvSpPr>
        <p:spPr>
          <a:xfrm>
            <a:off x="457200" y="3600000"/>
            <a:ext cx="3900000" cy="900000"/>
          </a:xfrm>
          <a:prstGeom prst="rect">
            <a:avLst/>
          </a:prstGeom>
          <a:solidFill>
            <a:srgbClr val="F5F5F5"/>
          </a:solidFill>
        </p:spPr>
        <p:txBody>
          <a:bodyPr wrap="square" rtlCol="0" anchor="t" lIns="140000" rIns="140000" tIns="120000" bIns="80000">
            <a:noAutofit/>
          </a:bodyPr>
          <a:p>
            <a:r>
              <a:rPr lang="en-US" sz="1600" dirty="0">
                <a:solidFill>
                  <a:srgbClr val="333333"/>
                </a:solidFill>
                <a:latin typeface="Myriad Pro"/>
              </a:rPr>
              <a:t>Your actions, judgements, and attitudes. They are standards for how you act by preference.</a:t>
            </a:r>
          </a:p>
        </p:txBody>
      </p:sp>
      <p:sp>
        <p:nvSpPr>
          <p:cNvPr id="33a" name="CardH33"/>
          <p:cNvSpPr txBox="1"/>
          <p:nvPr/>
        </p:nvSpPr>
        <p:spPr>
          <a:xfrm>
            <a:off x="4657200" y="3100000"/>
            <a:ext cx="4029000" cy="500000"/>
          </a:xfrm>
          <a:prstGeom prst="rect">
            <a:avLst/>
          </a:prstGeom>
          <a:solidFill>
            <a:srgbClr val="C8400E"/>
          </a:solidFill>
        </p:spPr>
        <p:txBody>
          <a:bodyPr wrap="square" rtlCol="0" anchor="ctr" lIns="140000" rIns="140000" tIns="80000" bIns="80000">
            <a:noAutofit/>
          </a:bodyPr>
          <a:p>
            <a:pPr algn="ctr"/>
            <a:r>
              <a:rPr lang="en-US" sz="1900" b="1" dirty="0">
                <a:solidFill>
                  <a:srgbClr val="FFFFFF"/>
                </a:solidFill>
                <a:latin typeface="Myriad Pro"/>
              </a:rPr>
              <a:t>🤝 Values connect...</a:t>
            </a:r>
          </a:p>
        </p:txBody>
      </p:sp>
      <p:sp>
        <p:nvSpPr>
          <p:cNvPr id="33b" name="CardB33"/>
          <p:cNvSpPr txBox="1"/>
          <p:nvPr/>
        </p:nvSpPr>
        <p:spPr>
          <a:xfrm>
            <a:off x="4657200" y="3600000"/>
            <a:ext cx="4029000" cy="900000"/>
          </a:xfrm>
          <a:prstGeom prst="rect">
            <a:avLst/>
          </a:prstGeom>
          <a:solidFill>
            <a:srgbClr val="F5F5F5"/>
          </a:solidFill>
        </p:spPr>
        <p:txBody>
          <a:bodyPr wrap="square" rtlCol="0" anchor="t" lIns="140000" rIns="140000" tIns="120000" bIns="80000">
            <a:noAutofit/>
          </a:bodyPr>
          <a:p>
            <a:r>
              <a:rPr lang="en-US" sz="1600" dirty="0">
                <a:solidFill>
                  <a:srgbClr val="333333"/>
                </a:solidFill>
                <a:latin typeface="Myriad Pro"/>
              </a:rPr>
              <a:t>Socially defined and accepted desires, internalized through learning and socialising. They define how we relate to the world.</a:t>
            </a:r>
          </a:p>
        </p:txBody>
      </p:sp>
      <p:sp>
        <p:nvSpPr>
          <p:cNvPr id="50" name="Band50"/>
          <p:cNvSpPr txBox="1"/>
          <p:nvPr/>
        </p:nvSpPr>
        <p:spPr>
          <a:xfrm>
            <a:off x="457200" y="4700000"/>
            <a:ext cx="8229600" cy="550000"/>
          </a:xfrm>
          <a:prstGeom prst="rect">
            <a:avLst/>
          </a:prstGeom>
          <a:solidFill>
            <a:srgbClr val="1E2761"/>
          </a:solidFill>
        </p:spPr>
        <p:txBody>
          <a:bodyPr wrap="square" rtlCol="0" anchor="ctr" lIns="180000" rIns="180000" tIns="80000" bIns="80000">
            <a:noAutofit/>
          </a:bodyPr>
          <a:p>
            <a:pPr algn="l"/>
            <a:r>
              <a:rPr lang="en-US" sz="1600" b="1" dirty="0">
                <a:solidFill>
                  <a:srgbClr val="FFC000"/>
                </a:solidFill>
                <a:latin typeface="Myriad Pro"/>
              </a:rPr>
              <a:t>"Values are general standards and a higher order norm for good and worthwhile living."</a:t>
            </a:r>
          </a:p>
        </p:txBody>
      </p:sp>
    </p:spTree>
  </p:cSld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Date Placeholder 4"/>
          <p:cNvSpPr/>
          <p:nvPr/>
        </p:nvSpPr>
        <p:spPr>
          <a:xfrm>
            <a:off x="250920" y="6524640"/>
            <a:ext cx="971280" cy="219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fld id="{97E69244-41C7-4D58-BB56-5F94B0067E4C}" type="datetime">
              <a:rPr b="0" lang="en-GB" sz="1000" spc="-1" strike="noStrike">
                <a:solidFill>
                  <a:srgbClr val="898989"/>
                </a:solidFill>
                <a:latin typeface="Myriad Pro"/>
              </a:rPr>
              <a:t>17/06/26</a:t>
            </a:fld>
            <a:endParaRPr b="0" lang="en-US" sz="1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2" name="Slide Number Placeholder 5"/>
          <p:cNvSpPr/>
          <p:nvPr/>
        </p:nvSpPr>
        <p:spPr>
          <a:xfrm>
            <a:off x="7956720" y="6381720"/>
            <a:ext cx="730080" cy="339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 anchor="ctr">
            <a:normAutofit/>
          </a:bodyPr>
          <a:p>
            <a:pPr algn="r"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fld id="{FB0F970B-352A-4030-9C2C-7BDC64E9A5B0}" type="slidenum">
              <a:rPr b="0" lang="en-GB" sz="1200" spc="-1" strike="noStrike">
                <a:solidFill>
                  <a:srgbClr val="898989"/>
                </a:solidFill>
                <a:latin typeface="Myriad Pro"/>
                <a:ea typeface="Arial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3" name="TextBox 7"/>
          <p:cNvSpPr/>
          <p:nvPr/>
        </p:nvSpPr>
        <p:spPr>
          <a:xfrm>
            <a:off x="826920" y="476280"/>
            <a:ext cx="7129800" cy="581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 anchor="t">
            <a:spAutoFit/>
          </a:bodyPr>
          <a:p>
            <a:pPr algn="ctr"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1" lang="en-US" sz="3200" spc="-1" strike="noStrike">
                <a:solidFill>
                  <a:srgbClr val="000000"/>
                </a:solidFill>
                <a:latin typeface="Myriad Pro"/>
                <a:ea typeface="Arial"/>
              </a:rPr>
              <a:t>Defining Values?</a:t>
            </a:r>
            <a:endParaRPr b="0" lang="en-US" sz="32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34" name="Picture 3" descr=""/>
          <p:cNvPicPr/>
          <p:nvPr/>
        </p:nvPicPr>
        <p:blipFill>
          <a:blip r:embed="rId1"/>
          <a:stretch/>
        </p:blipFill>
        <p:spPr>
          <a:xfrm>
            <a:off x="826920" y="1062000"/>
            <a:ext cx="7490160" cy="45468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"/>
          <p:cNvSpPr/>
          <p:nvPr/>
        </p:nvSpPr>
        <p:spPr>
          <a:xfrm>
            <a:off x="457200" y="300000"/>
            <a:ext cx="8229600" cy="6000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6800" bIns="46800" anchor="ctr">
            <a:spAutoFit/>
          </a:bodyPr>
          <a:p>
            <a:pPr algn="ctr"/>
            <a:r>
              <a:rPr b="1" lang="en-US" sz="3200" spc="-1" strike="noStrike">
                <a:solidFill>
                  <a:srgbClr val="000000"/>
                </a:solidFill>
                <a:latin typeface="Myriad Pro"/>
              </a:rPr>
              <a:t>Why Values Matter</a:t>
            </a:r>
          </a:p>
        </p:txBody>
      </p:sp>
      <p:sp>
        <p:nvSpPr>
          <p:cNvPr id="101" name="DateFtr"/>
          <p:cNvSpPr/>
          <p:nvPr/>
        </p:nvSpPr>
        <p:spPr>
          <a:xfrm>
            <a:off x="250920" y="6524640"/>
            <a:ext cx="971280" cy="2192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6800" bIns="46800" anchor="ctr">
            <a:noAutofit/>
          </a:bodyPr>
          <a:p>
            <a:pPr algn="ctr"/>
            <a:fld id="{A47CB25C-6E15-4DDD-88BC-D9E1D51BBDFB}" type="datetime">
              <a:rPr b="0" lang="en-GB" sz="1000" spc="-1" strike="noStrike">
                <a:solidFill>
                  <a:srgbClr val="898989"/>
                </a:solidFill>
                <a:latin typeface="Myriad Pro"/>
              </a:rPr>
              <a:t>17/06/26</a:t>
            </a:fld>
          </a:p>
        </p:txBody>
      </p:sp>
      <p:sp>
        <p:nvSpPr>
          <p:cNvPr id="102" name="PageNum"/>
          <p:cNvSpPr/>
          <p:nvPr/>
        </p:nvSpPr>
        <p:spPr>
          <a:xfrm>
            <a:off x="7956720" y="6381720"/>
            <a:ext cx="730080" cy="3398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6800" bIns="46800" anchor="ctr">
            <a:normAutofit/>
          </a:bodyPr>
          <a:p>
            <a:pPr algn="r"/>
            <a:fld id="{0B5B1376-0AA0-495C-B1A8-81994FBF1127}" type="slidenum">
              <a:rPr b="0" lang="en-GB" sz="1200" spc="-1" strike="noStrike">
                <a:solidFill>
                  <a:srgbClr val="898989"/>
                </a:solidFill>
                <a:latin typeface="Myriad Pro"/>
              </a:rPr>
              <a:t>&lt;number&gt;</a:t>
            </a:fld>
          </a:p>
        </p:txBody>
      </p:sp>
      <p:sp>
        <p:nvSpPr>
          <p:cNvPr id="20" name="Band20"/>
          <p:cNvSpPr txBox="1"/>
          <p:nvPr/>
        </p:nvSpPr>
        <p:spPr>
          <a:xfrm>
            <a:off x="457200" y="1000000"/>
            <a:ext cx="8229600" cy="650000"/>
          </a:xfrm>
          <a:prstGeom prst="rect">
            <a:avLst/>
          </a:prstGeom>
          <a:solidFill>
            <a:srgbClr val="1E5799"/>
          </a:solidFill>
        </p:spPr>
        <p:txBody>
          <a:bodyPr wrap="square" rtlCol="0" anchor="ctr" lIns="180000" rIns="180000" tIns="80000" bIns="80000">
            <a:noAutofit/>
          </a:bodyPr>
          <a:p>
            <a:pPr algn="l"/>
            <a:r>
              <a:rPr lang="en-US" sz="1500" b="0" dirty="0">
                <a:solidFill>
                  <a:srgbClr val="FFFFFF"/>
                </a:solidFill>
                <a:latin typeface="Myriad Pro"/>
              </a:rPr>
              <a:t>"Good values are the spontaneous manifestation of a sound character — the central pole around which our actions, desires, and ambitions are organised."</a:t>
            </a:r>
          </a:p>
        </p:txBody>
      </p:sp>
      <p:sp>
        <p:nvSpPr>
          <p:cNvPr id="30a" name="CardH30"/>
          <p:cNvSpPr txBox="1"/>
          <p:nvPr/>
        </p:nvSpPr>
        <p:spPr>
          <a:xfrm>
            <a:off x="457200" y="1800000"/>
            <a:ext cx="2600000" cy="500000"/>
          </a:xfrm>
          <a:prstGeom prst="rect">
            <a:avLst/>
          </a:prstGeom>
          <a:solidFill>
            <a:srgbClr val="1A7A4A"/>
          </a:solidFill>
        </p:spPr>
        <p:txBody>
          <a:bodyPr wrap="square" rtlCol="0" anchor="ctr" lIns="140000" rIns="140000" tIns="80000" bIns="80000">
            <a:noAutofit/>
          </a:bodyPr>
          <a:p>
            <a:pPr algn="ctr"/>
            <a:r>
              <a:rPr lang="en-US" sz="1900" b="1" dirty="0">
                <a:solidFill>
                  <a:srgbClr val="FFFFFF"/>
                </a:solidFill>
                <a:latin typeface="Myriad Pro"/>
              </a:rPr>
              <a:t>🧭 Guiding Behaviour</a:t>
            </a:r>
          </a:p>
        </p:txBody>
      </p:sp>
      <p:sp>
        <p:nvSpPr>
          <p:cNvPr id="30b" name="CardB30"/>
          <p:cNvSpPr txBox="1"/>
          <p:nvPr/>
        </p:nvSpPr>
        <p:spPr>
          <a:xfrm>
            <a:off x="457200" y="2300000"/>
            <a:ext cx="2600000" cy="1400000"/>
          </a:xfrm>
          <a:prstGeom prst="rect">
            <a:avLst/>
          </a:prstGeom>
          <a:solidFill>
            <a:srgbClr val="F5F5F5"/>
          </a:solidFill>
        </p:spPr>
        <p:txBody>
          <a:bodyPr wrap="square" rtlCol="0" anchor="t" lIns="140000" rIns="140000" tIns="120000" bIns="80000">
            <a:noAutofit/>
          </a:bodyPr>
          <a:p>
            <a:r>
              <a:rPr lang="en-US" sz="1600" dirty="0">
                <a:solidFill>
                  <a:srgbClr val="333333"/>
                </a:solidFill>
                <a:latin typeface="Myriad Pro"/>
              </a:rPr>
              <a:t>Values guide what we do and give meaning to our existence. They inform every choice.</a:t>
            </a:r>
          </a:p>
        </p:txBody>
      </p:sp>
      <p:sp>
        <p:nvSpPr>
          <p:cNvPr id="31a" name="CardH31"/>
          <p:cNvSpPr txBox="1"/>
          <p:nvPr/>
        </p:nvSpPr>
        <p:spPr>
          <a:xfrm>
            <a:off x="3228600" y="1800000"/>
            <a:ext cx="2600000" cy="500000"/>
          </a:xfrm>
          <a:prstGeom prst="rect">
            <a:avLst/>
          </a:prstGeom>
          <a:solidFill>
            <a:srgbClr val="7B2D8B"/>
          </a:solidFill>
        </p:spPr>
        <p:txBody>
          <a:bodyPr wrap="square" rtlCol="0" anchor="ctr" lIns="140000" rIns="140000" tIns="80000" bIns="80000">
            <a:noAutofit/>
          </a:bodyPr>
          <a:p>
            <a:pPr algn="ctr"/>
            <a:r>
              <a:rPr lang="en-US" sz="1900" b="1" dirty="0">
                <a:solidFill>
                  <a:srgbClr val="FFFFFF"/>
                </a:solidFill>
                <a:latin typeface="Myriad Pro"/>
              </a:rPr>
              <a:t>⚖️ Better Decisions</a:t>
            </a:r>
          </a:p>
        </p:txBody>
      </p:sp>
      <p:sp>
        <p:nvSpPr>
          <p:cNvPr id="31b" name="CardB31"/>
          <p:cNvSpPr txBox="1"/>
          <p:nvPr/>
        </p:nvSpPr>
        <p:spPr>
          <a:xfrm>
            <a:off x="3228600" y="2300000"/>
            <a:ext cx="2600000" cy="1400000"/>
          </a:xfrm>
          <a:prstGeom prst="rect">
            <a:avLst/>
          </a:prstGeom>
          <a:solidFill>
            <a:srgbClr val="F5F5F5"/>
          </a:solidFill>
        </p:spPr>
        <p:txBody>
          <a:bodyPr wrap="square" rtlCol="0" anchor="t" lIns="140000" rIns="140000" tIns="120000" bIns="80000">
            <a:noAutofit/>
          </a:bodyPr>
          <a:p>
            <a:r>
              <a:rPr lang="en-US" sz="1600" dirty="0">
                <a:solidFill>
                  <a:srgbClr val="333333"/>
                </a:solidFill>
                <a:latin typeface="Myriad Pro"/>
              </a:rPr>
              <a:t>Values assist us to take the right decisions and make choices that align with who we are.</a:t>
            </a:r>
          </a:p>
        </p:txBody>
      </p:sp>
      <p:sp>
        <p:nvSpPr>
          <p:cNvPr id="32a" name="CardH32"/>
          <p:cNvSpPr txBox="1"/>
          <p:nvPr/>
        </p:nvSpPr>
        <p:spPr>
          <a:xfrm>
            <a:off x="6057200" y="1800000"/>
            <a:ext cx="2629000" cy="500000"/>
          </a:xfrm>
          <a:prstGeom prst="rect">
            <a:avLst/>
          </a:prstGeom>
          <a:solidFill>
            <a:srgbClr val="C8400E"/>
          </a:solidFill>
        </p:spPr>
        <p:txBody>
          <a:bodyPr wrap="square" rtlCol="0" anchor="ctr" lIns="140000" rIns="140000" tIns="80000" bIns="80000">
            <a:noAutofit/>
          </a:bodyPr>
          <a:p>
            <a:pPr algn="ctr"/>
            <a:r>
              <a:rPr lang="en-US" sz="1900" b="1" dirty="0">
                <a:solidFill>
                  <a:srgbClr val="FFFFFF"/>
                </a:solidFill>
                <a:latin typeface="Myriad Pro"/>
              </a:rPr>
              <a:t>🎯 Motivating Action</a:t>
            </a:r>
          </a:p>
        </p:txBody>
      </p:sp>
      <p:sp>
        <p:nvSpPr>
          <p:cNvPr id="32b" name="CardB32"/>
          <p:cNvSpPr txBox="1"/>
          <p:nvPr/>
        </p:nvSpPr>
        <p:spPr>
          <a:xfrm>
            <a:off x="6057200" y="2300000"/>
            <a:ext cx="2629000" cy="1000000"/>
          </a:xfrm>
          <a:prstGeom prst="rect">
            <a:avLst/>
          </a:prstGeom>
          <a:solidFill>
            <a:srgbClr val="F5F5F5"/>
          </a:solidFill>
        </p:spPr>
        <p:txBody>
          <a:bodyPr wrap="square" rtlCol="0" anchor="t" lIns="140000" rIns="140000" tIns="120000" bIns="80000">
            <a:noAutofit/>
          </a:bodyPr>
          <a:p>
            <a:r>
              <a:rPr lang="en-US" sz="1600" dirty="0">
                <a:solidFill>
                  <a:srgbClr val="333333"/>
                </a:solidFill>
                <a:latin typeface="Myriad Pro"/>
              </a:rPr>
              <a:t>Values set goals for achievement and motivate all our activities — cognitive, affective, and behavioural.</a:t>
            </a:r>
          </a:p>
        </p:txBody>
      </p:sp>
      <p:sp>
        <p:nvSpPr>
          <p:cNvPr id="50" name="TB50"/>
          <p:cNvSpPr txBox="1"/>
          <p:nvPr/>
        </p:nvSpPr>
        <p:spPr>
          <a:xfrm>
            <a:off x="457200" y="4000000"/>
            <a:ext cx="8229600" cy="600000"/>
          </a:xfrm>
          <a:prstGeom prst="rect">
            <a:avLst/>
          </a:prstGeom>
          <a:noFill/>
          <a:ln w="0">
            <a:noFill/>
          </a:ln>
        </p:spPr>
        <p:txBody>
          <a:bodyPr wrap="square" rtlCol="0" anchor="t" lIns="140000" rIns="140000" tIns="100000" bIns="80000">
            <a:noAutofit/>
          </a:bodyPr>
          <a:p>
            <a:pPr algn="ctr"/>
            <a:r>
              <a:rPr lang="en-US" sz="1700" b="0" dirty="0">
                <a:solidFill>
                  <a:srgbClr val="444444"/>
                </a:solidFill>
                <a:latin typeface="Myriad Pro"/>
              </a:rPr>
              <a:t>Without values, we lack direction. With them, we have a compass for living and working well.</a:t>
            </a:r>
          </a:p>
        </p:txBody>
      </p:sp>
    </p:spTree>
  </p:cSld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"/>
          <p:cNvSpPr/>
          <p:nvPr/>
        </p:nvSpPr>
        <p:spPr>
          <a:xfrm>
            <a:off x="457200" y="300000"/>
            <a:ext cx="8229600" cy="6000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6800" bIns="46800" anchor="ctr">
            <a:spAutoFit/>
          </a:bodyPr>
          <a:p>
            <a:pPr algn="ctr"/>
            <a:r>
              <a:rPr b="1" lang="en-US" sz="3200" spc="-1" strike="noStrike">
                <a:solidFill>
                  <a:srgbClr val="000000"/>
                </a:solidFill>
                <a:latin typeface="Myriad Pro"/>
              </a:rPr>
              <a:t>Categories of Values</a:t>
            </a:r>
          </a:p>
        </p:txBody>
      </p:sp>
      <p:sp>
        <p:nvSpPr>
          <p:cNvPr id="101" name="DateFtr"/>
          <p:cNvSpPr/>
          <p:nvPr/>
        </p:nvSpPr>
        <p:spPr>
          <a:xfrm>
            <a:off x="250920" y="6524640"/>
            <a:ext cx="971280" cy="2192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6800" bIns="46800" anchor="ctr">
            <a:noAutofit/>
          </a:bodyPr>
          <a:p>
            <a:pPr algn="ctr"/>
            <a:fld id="{A47CB25C-6E15-4DDD-88BC-D9E1D51BBDFB}" type="datetime">
              <a:rPr b="0" lang="en-GB" sz="1000" spc="-1" strike="noStrike">
                <a:solidFill>
                  <a:srgbClr val="898989"/>
                </a:solidFill>
                <a:latin typeface="Myriad Pro"/>
              </a:rPr>
              <a:t>17/06/26</a:t>
            </a:fld>
          </a:p>
        </p:txBody>
      </p:sp>
      <p:sp>
        <p:nvSpPr>
          <p:cNvPr id="102" name="PageNum"/>
          <p:cNvSpPr/>
          <p:nvPr/>
        </p:nvSpPr>
        <p:spPr>
          <a:xfrm>
            <a:off x="7956720" y="6381720"/>
            <a:ext cx="730080" cy="3398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6800" bIns="46800" anchor="ctr">
            <a:normAutofit/>
          </a:bodyPr>
          <a:p>
            <a:pPr algn="r"/>
            <a:fld id="{0B5B1376-0AA0-495C-B1A8-81994FBF1127}" type="slidenum">
              <a:rPr b="0" lang="en-GB" sz="1200" spc="-1" strike="noStrike">
                <a:solidFill>
                  <a:srgbClr val="898989"/>
                </a:solidFill>
                <a:latin typeface="Myriad Pro"/>
              </a:rPr>
              <a:t>&lt;number&gt;</a:t>
            </a:fld>
          </a:p>
        </p:txBody>
      </p:sp>
      <p:sp>
        <p:nvSpPr>
          <p:cNvPr id="200" name="Cat0"/>
          <p:cNvSpPr txBox="1"/>
          <p:nvPr/>
        </p:nvSpPr>
        <p:spPr>
          <a:xfrm>
            <a:off x="457200" y="1050000"/>
            <a:ext cx="2800000" cy="700000"/>
          </a:xfrm>
          <a:prstGeom prst="roundRect">
            <a:avLst>
              <a:gd name="adj" fmla="val 12000"/>
            </a:avLst>
          </a:prstGeom>
          <a:solidFill>
            <a:srgbClr val="1E5799"/>
          </a:solidFill>
        </p:spPr>
        <p:txBody>
          <a:bodyPr wrap="square" rtlCol="0" anchor="t" lIns="140000" rIns="140000" tIns="100000" bIns="60000">
            <a:noAutofit/>
          </a:bodyPr>
          <a:p>
            <a:r>
              <a:rPr lang="en-US" sz="1400" b="1" dirty="0">
                <a:solidFill>
                  <a:srgbClr val="FFFFFF"/>
                </a:solidFill>
                <a:latin typeface="Myriad Pro"/>
              </a:rPr>
              <a:t>🏛️ Constitutional</a:t>
            </a:r>
          </a:p>
          <a:p>
            <a:r>
              <a:rPr lang="en-US" sz="1200" dirty="0">
                <a:solidFill>
                  <a:srgbClr val="E8E8E8"/>
                </a:solidFill>
                <a:latin typeface="Myriad Pro"/>
              </a:rPr>
              <a:t>Democracy, justice, liberty, equality, fraternity</a:t>
            </a:r>
          </a:p>
        </p:txBody>
      </p:sp>
      <p:sp>
        <p:nvSpPr>
          <p:cNvPr id="201" name="Cat1"/>
          <p:cNvSpPr txBox="1"/>
          <p:nvPr/>
        </p:nvSpPr>
        <p:spPr>
          <a:xfrm>
            <a:off x="3457200" y="1050000"/>
            <a:ext cx="2800000" cy="700000"/>
          </a:xfrm>
          <a:prstGeom prst="roundRect">
            <a:avLst>
              <a:gd name="adj" fmla="val 12000"/>
            </a:avLst>
          </a:prstGeom>
          <a:solidFill>
            <a:srgbClr val="1A7A4A"/>
          </a:solidFill>
        </p:spPr>
        <p:txBody>
          <a:bodyPr wrap="square" rtlCol="0" anchor="t" lIns="140000" rIns="140000" tIns="100000" bIns="60000">
            <a:noAutofit/>
          </a:bodyPr>
          <a:p>
            <a:r>
              <a:rPr lang="en-US" sz="1400" b="1" dirty="0">
                <a:solidFill>
                  <a:srgbClr val="FFFFFF"/>
                </a:solidFill>
                <a:latin typeface="Myriad Pro"/>
              </a:rPr>
              <a:t>🤝 Social</a:t>
            </a:r>
          </a:p>
          <a:p>
            <a:r>
              <a:rPr lang="en-US" sz="1200" dirty="0">
                <a:solidFill>
                  <a:srgbClr val="E8E8E8"/>
                </a:solidFill>
                <a:latin typeface="Myriad Pro"/>
              </a:rPr>
              <a:t>Love for humanity, honesty, citizenship, environment</a:t>
            </a:r>
          </a:p>
        </p:txBody>
      </p:sp>
      <p:sp>
        <p:nvSpPr>
          <p:cNvPr id="202" name="Cat2"/>
          <p:cNvSpPr txBox="1"/>
          <p:nvPr/>
        </p:nvSpPr>
        <p:spPr>
          <a:xfrm>
            <a:off x="6457200" y="1050000"/>
            <a:ext cx="2800000" cy="700000"/>
          </a:xfrm>
          <a:prstGeom prst="roundRect">
            <a:avLst>
              <a:gd name="adj" fmla="val 12000"/>
            </a:avLst>
          </a:prstGeom>
          <a:solidFill>
            <a:srgbClr val="7A5800"/>
          </a:solidFill>
        </p:spPr>
        <p:txBody>
          <a:bodyPr wrap="square" rtlCol="0" anchor="t" lIns="140000" rIns="140000" tIns="100000" bIns="60000">
            <a:noAutofit/>
          </a:bodyPr>
          <a:p>
            <a:r>
              <a:rPr lang="en-US" sz="1400" b="1" dirty="0">
                <a:solidFill>
                  <a:srgbClr val="FFFFFF"/>
                </a:solidFill>
                <a:latin typeface="Myriad Pro"/>
              </a:rPr>
              <a:t>💼 Professional</a:t>
            </a:r>
          </a:p>
          <a:p>
            <a:r>
              <a:rPr lang="en-US" sz="1200" dirty="0">
                <a:solidFill>
                  <a:srgbClr val="E8E8E8"/>
                </a:solidFill>
                <a:latin typeface="Myriad Pro"/>
              </a:rPr>
              <a:t>Responsibility, integrity, self-discipline, confidentiality</a:t>
            </a:r>
          </a:p>
        </p:txBody>
      </p:sp>
      <p:sp>
        <p:nvSpPr>
          <p:cNvPr id="203" name="Cat3"/>
          <p:cNvSpPr txBox="1"/>
          <p:nvPr/>
        </p:nvSpPr>
        <p:spPr>
          <a:xfrm>
            <a:off x="457200" y="1870000"/>
            <a:ext cx="2800000" cy="700000"/>
          </a:xfrm>
          <a:prstGeom prst="roundRect">
            <a:avLst>
              <a:gd name="adj" fmla="val 12000"/>
            </a:avLst>
          </a:prstGeom>
          <a:solidFill>
            <a:srgbClr val="7B2D8B"/>
          </a:solidFill>
        </p:spPr>
        <p:txBody>
          <a:bodyPr wrap="square" rtlCol="0" anchor="t" lIns="140000" rIns="140000" tIns="100000" bIns="60000">
            <a:noAutofit/>
          </a:bodyPr>
          <a:p>
            <a:r>
              <a:rPr lang="en-US" sz="1400" b="1" dirty="0">
                <a:solidFill>
                  <a:srgbClr val="FFFFFF"/>
                </a:solidFill>
                <a:latin typeface="Myriad Pro"/>
              </a:rPr>
              <a:t>✝️ Religious &amp; Moral</a:t>
            </a:r>
          </a:p>
          <a:p>
            <a:r>
              <a:rPr lang="en-US" sz="1200" dirty="0">
                <a:solidFill>
                  <a:srgbClr val="E8E8E8"/>
                </a:solidFill>
                <a:latin typeface="Myriad Pro"/>
              </a:rPr>
              <a:t>Codes of right and wrong; ethics by which to live</a:t>
            </a:r>
          </a:p>
        </p:txBody>
      </p:sp>
      <p:sp>
        <p:nvSpPr>
          <p:cNvPr id="204" name="Cat4"/>
          <p:cNvSpPr txBox="1"/>
          <p:nvPr/>
        </p:nvSpPr>
        <p:spPr>
          <a:xfrm>
            <a:off x="3457200" y="1870000"/>
            <a:ext cx="2800000" cy="700000"/>
          </a:xfrm>
          <a:prstGeom prst="roundRect">
            <a:avLst>
              <a:gd name="adj" fmla="val 12000"/>
            </a:avLst>
          </a:prstGeom>
          <a:solidFill>
            <a:srgbClr val="006D6D"/>
          </a:solidFill>
        </p:spPr>
        <p:txBody>
          <a:bodyPr wrap="square" rtlCol="0" anchor="t" lIns="140000" rIns="140000" tIns="100000" bIns="60000">
            <a:noAutofit/>
          </a:bodyPr>
          <a:p>
            <a:r>
              <a:rPr lang="en-US" sz="1400" b="1" dirty="0">
                <a:solidFill>
                  <a:srgbClr val="FFFFFF"/>
                </a:solidFill>
                <a:latin typeface="Myriad Pro"/>
              </a:rPr>
              <a:t>🎨 Aesthetic</a:t>
            </a:r>
          </a:p>
          <a:p>
            <a:r>
              <a:rPr lang="en-US" sz="1200" dirty="0">
                <a:solidFill>
                  <a:srgbClr val="E8E8E8"/>
                </a:solidFill>
                <a:latin typeface="Myriad Pro"/>
              </a:rPr>
              <a:t>Appreciation of beauty in nature and life</a:t>
            </a:r>
          </a:p>
        </p:txBody>
      </p:sp>
      <p:sp>
        <p:nvSpPr>
          <p:cNvPr id="205" name="Cat5"/>
          <p:cNvSpPr txBox="1"/>
          <p:nvPr/>
        </p:nvSpPr>
        <p:spPr>
          <a:xfrm>
            <a:off x="6457200" y="1870000"/>
            <a:ext cx="2800000" cy="700000"/>
          </a:xfrm>
          <a:prstGeom prst="roundRect">
            <a:avLst>
              <a:gd name="adj" fmla="val 12000"/>
            </a:avLst>
          </a:prstGeom>
          <a:solidFill>
            <a:srgbClr val="C8400E"/>
          </a:solidFill>
        </p:spPr>
        <p:txBody>
          <a:bodyPr wrap="square" rtlCol="0" anchor="t" lIns="140000" rIns="140000" tIns="100000" bIns="60000">
            <a:noAutofit/>
          </a:bodyPr>
          <a:p>
            <a:r>
              <a:rPr lang="en-US" sz="1400" b="1" dirty="0">
                <a:solidFill>
                  <a:srgbClr val="FFFFFF"/>
                </a:solidFill>
                <a:latin typeface="Myriad Pro"/>
              </a:rPr>
              <a:t>🌐 Universal</a:t>
            </a:r>
          </a:p>
          <a:p>
            <a:r>
              <a:rPr lang="en-US" sz="1200" dirty="0">
                <a:solidFill>
                  <a:srgbClr val="E8E8E8"/>
                </a:solidFill>
                <a:latin typeface="Myriad Pro"/>
              </a:rPr>
              <a:t>Equality, world peace, respect — shared by most people</a:t>
            </a:r>
          </a:p>
        </p:txBody>
      </p:sp>
      <p:sp>
        <p:nvSpPr>
          <p:cNvPr id="206" name="Cat6"/>
          <p:cNvSpPr txBox="1"/>
          <p:nvPr/>
        </p:nvSpPr>
        <p:spPr>
          <a:xfrm>
            <a:off x="457200" y="2690000"/>
            <a:ext cx="2800000" cy="700000"/>
          </a:xfrm>
          <a:prstGeom prst="roundRect">
            <a:avLst>
              <a:gd name="adj" fmla="val 12000"/>
            </a:avLst>
          </a:prstGeom>
          <a:solidFill>
            <a:srgbClr val="3A3A6A"/>
          </a:solidFill>
        </p:spPr>
        <p:txBody>
          <a:bodyPr wrap="square" rtlCol="0" anchor="t" lIns="140000" rIns="140000" tIns="100000" bIns="60000">
            <a:noAutofit/>
          </a:bodyPr>
          <a:p>
            <a:r>
              <a:rPr lang="en-US" sz="1400" b="1" dirty="0">
                <a:solidFill>
                  <a:srgbClr val="FFFFFF"/>
                </a:solidFill>
                <a:latin typeface="Myriad Pro"/>
              </a:rPr>
              <a:t>👥 Group-Specific</a:t>
            </a:r>
          </a:p>
          <a:p>
            <a:r>
              <a:rPr lang="en-US" sz="1200" dirty="0">
                <a:solidFill>
                  <a:srgbClr val="E8E8E8"/>
                </a:solidFill>
                <a:latin typeface="Myriad Pro"/>
              </a:rPr>
              <a:t>Values specific to a region, culture, or community</a:t>
            </a:r>
          </a:p>
        </p:txBody>
      </p:sp>
      <p:sp>
        <p:nvSpPr>
          <p:cNvPr id="207" name="Cat7"/>
          <p:cNvSpPr txBox="1"/>
          <p:nvPr/>
        </p:nvSpPr>
        <p:spPr>
          <a:xfrm>
            <a:off x="3457200" y="2690000"/>
            <a:ext cx="2800000" cy="700000"/>
          </a:xfrm>
          <a:prstGeom prst="roundRect">
            <a:avLst>
              <a:gd name="adj" fmla="val 12000"/>
            </a:avLst>
          </a:prstGeom>
          <a:solidFill>
            <a:srgbClr val="8B4000"/>
          </a:solidFill>
        </p:spPr>
        <p:txBody>
          <a:bodyPr wrap="square" rtlCol="0" anchor="t" lIns="140000" rIns="140000" tIns="100000" bIns="60000">
            <a:noAutofit/>
          </a:bodyPr>
          <a:p>
            <a:r>
              <a:rPr lang="en-US" sz="1400" b="1" dirty="0">
                <a:solidFill>
                  <a:srgbClr val="FFFFFF"/>
                </a:solidFill>
                <a:latin typeface="Myriad Pro"/>
              </a:rPr>
              <a:t>🌿 Environmental-Ethical</a:t>
            </a:r>
          </a:p>
          <a:p>
            <a:r>
              <a:rPr lang="en-US" sz="1200" dirty="0">
                <a:solidFill>
                  <a:srgbClr val="E8E8E8"/>
                </a:solidFill>
                <a:latin typeface="Myriad Pro"/>
              </a:rPr>
              <a:t>Enough for our needs, but not for our greed</a:t>
            </a:r>
          </a:p>
        </p:txBody>
      </p:sp>
      <p:sp>
        <p:nvSpPr>
          <p:cNvPr id="208" name="Cat8"/>
          <p:cNvSpPr txBox="1"/>
          <p:nvPr/>
        </p:nvSpPr>
        <p:spPr>
          <a:xfrm>
            <a:off x="6457200" y="2690000"/>
            <a:ext cx="2800000" cy="700000"/>
          </a:xfrm>
          <a:prstGeom prst="roundRect">
            <a:avLst>
              <a:gd name="adj" fmla="val 12000"/>
            </a:avLst>
          </a:prstGeom>
          <a:solidFill>
            <a:srgbClr val="555555"/>
          </a:solidFill>
        </p:spPr>
        <p:txBody>
          <a:bodyPr wrap="square" rtlCol="0" anchor="t" lIns="140000" rIns="140000" tIns="100000" bIns="60000">
            <a:noAutofit/>
          </a:bodyPr>
          <a:p>
            <a:r>
              <a:rPr lang="en-US" sz="1400" b="1" dirty="0">
                <a:solidFill>
                  <a:srgbClr val="FFFFFF"/>
                </a:solidFill>
                <a:latin typeface="Myriad Pro"/>
              </a:rPr>
              <a:t>💰 Material</a:t>
            </a:r>
          </a:p>
          <a:p>
            <a:r>
              <a:rPr lang="en-US" sz="1200" dirty="0">
                <a:solidFill>
                  <a:srgbClr val="E8E8E8"/>
                </a:solidFill>
                <a:latin typeface="Myriad Pro"/>
              </a:rPr>
              <a:t>What we choose to spend our money on</a:t>
            </a:r>
          </a:p>
        </p:txBody>
      </p:sp>
      <p:sp>
        <p:nvSpPr>
          <p:cNvPr id="209" name="Cat9"/>
          <p:cNvSpPr txBox="1"/>
          <p:nvPr/>
        </p:nvSpPr>
        <p:spPr>
          <a:xfrm>
            <a:off x="457200" y="3510000"/>
            <a:ext cx="2800000" cy="700000"/>
          </a:xfrm>
          <a:prstGeom prst="roundRect">
            <a:avLst>
              <a:gd name="adj" fmla="val 12000"/>
            </a:avLst>
          </a:prstGeom>
          <a:solidFill>
            <a:srgbClr val="1E5799"/>
          </a:solidFill>
        </p:spPr>
        <p:txBody>
          <a:bodyPr wrap="square" rtlCol="0" anchor="t" lIns="140000" rIns="140000" tIns="100000" bIns="60000">
            <a:noAutofit/>
          </a:bodyPr>
          <a:p>
            <a:r>
              <a:rPr lang="en-US" sz="1400" b="1" dirty="0">
                <a:solidFill>
                  <a:srgbClr val="FFFFFF"/>
                </a:solidFill>
                <a:latin typeface="Myriad Pro"/>
              </a:rPr>
              <a:t>❤️ Intrinsic</a:t>
            </a:r>
          </a:p>
          <a:p>
            <a:r>
              <a:rPr lang="en-US" sz="1200" dirty="0">
                <a:solidFill>
                  <a:srgbClr val="E8E8E8"/>
                </a:solidFill>
                <a:latin typeface="Myriad Pro"/>
              </a:rPr>
              <a:t>Value in their own right — an antique, a best friend</a:t>
            </a:r>
          </a:p>
        </p:txBody>
      </p:sp>
      <p:sp>
        <p:nvSpPr>
          <p:cNvPr id="210" name="Cat10"/>
          <p:cNvSpPr txBox="1"/>
          <p:nvPr/>
        </p:nvSpPr>
        <p:spPr>
          <a:xfrm>
            <a:off x="3457200" y="3510000"/>
            <a:ext cx="2800000" cy="700000"/>
          </a:xfrm>
          <a:prstGeom prst="roundRect">
            <a:avLst>
              <a:gd name="adj" fmla="val 12000"/>
            </a:avLst>
          </a:prstGeom>
          <a:solidFill>
            <a:srgbClr val="C8400E"/>
          </a:solidFill>
        </p:spPr>
        <p:txBody>
          <a:bodyPr wrap="square" rtlCol="0" anchor="t" lIns="140000" rIns="140000" tIns="100000" bIns="60000">
            <a:noAutofit/>
          </a:bodyPr>
          <a:p>
            <a:r>
              <a:rPr lang="en-US" sz="1400" b="1" dirty="0">
                <a:solidFill>
                  <a:srgbClr val="FFFFFF"/>
                </a:solidFill>
                <a:latin typeface="Myriad Pro"/>
              </a:rPr>
              <a:t>🔗 Extrinsic</a:t>
            </a:r>
          </a:p>
          <a:p>
            <a:r>
              <a:rPr lang="en-US" sz="1200" dirty="0">
                <a:solidFill>
                  <a:srgbClr val="E8E8E8"/>
                </a:solidFill>
                <a:latin typeface="Myriad Pro"/>
              </a:rPr>
              <a:t>Value because of what they help you get or achieve</a:t>
            </a:r>
          </a:p>
        </p:txBody>
      </p:sp>
    </p:spTree>
  </p:cSld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"/>
          <p:cNvSpPr/>
          <p:nvPr/>
        </p:nvSpPr>
        <p:spPr>
          <a:xfrm>
            <a:off x="457200" y="300000"/>
            <a:ext cx="8229600" cy="6000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6800" bIns="46800" anchor="ctr">
            <a:spAutoFit/>
          </a:bodyPr>
          <a:p>
            <a:pPr algn="ctr"/>
            <a:r>
              <a:rPr b="1" lang="en-US" sz="3200" spc="-1" strike="noStrike">
                <a:solidFill>
                  <a:srgbClr val="000000"/>
                </a:solidFill>
                <a:latin typeface="Myriad Pro"/>
              </a:rPr>
              <a:t>How Values Help You</a:t>
            </a:r>
          </a:p>
        </p:txBody>
      </p:sp>
      <p:sp>
        <p:nvSpPr>
          <p:cNvPr id="101" name="DateFtr"/>
          <p:cNvSpPr/>
          <p:nvPr/>
        </p:nvSpPr>
        <p:spPr>
          <a:xfrm>
            <a:off x="250920" y="6524640"/>
            <a:ext cx="971280" cy="2192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6800" bIns="46800" anchor="ctr">
            <a:noAutofit/>
          </a:bodyPr>
          <a:p>
            <a:pPr algn="ctr"/>
            <a:fld id="{A47CB25C-6E15-4DDD-88BC-D9E1D51BBDFB}" type="datetime">
              <a:rPr b="0" lang="en-GB" sz="1000" spc="-1" strike="noStrike">
                <a:solidFill>
                  <a:srgbClr val="898989"/>
                </a:solidFill>
                <a:latin typeface="Myriad Pro"/>
              </a:rPr>
              <a:t>17/06/26</a:t>
            </a:fld>
          </a:p>
        </p:txBody>
      </p:sp>
      <p:sp>
        <p:nvSpPr>
          <p:cNvPr id="102" name="PageNum"/>
          <p:cNvSpPr/>
          <p:nvPr/>
        </p:nvSpPr>
        <p:spPr>
          <a:xfrm>
            <a:off x="7956720" y="6381720"/>
            <a:ext cx="730080" cy="3398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6800" bIns="46800" anchor="ctr">
            <a:normAutofit/>
          </a:bodyPr>
          <a:p>
            <a:pPr algn="r"/>
            <a:fld id="{0B5B1376-0AA0-495C-B1A8-81994FBF1127}" type="slidenum">
              <a:rPr b="0" lang="en-GB" sz="1200" spc="-1" strike="noStrike">
                <a:solidFill>
                  <a:srgbClr val="898989"/>
                </a:solidFill>
                <a:latin typeface="Myriad Pro"/>
              </a:rPr>
              <a:t>&lt;number&gt;</a:t>
            </a:fld>
          </a:p>
        </p:txBody>
      </p:sp>
      <p:sp>
        <p:nvSpPr>
          <p:cNvPr id="20" name="Band20"/>
          <p:cNvSpPr txBox="1"/>
          <p:nvPr/>
        </p:nvSpPr>
        <p:spPr>
          <a:xfrm>
            <a:off x="457200" y="1000000"/>
            <a:ext cx="3900000" cy="480000"/>
          </a:xfrm>
          <a:prstGeom prst="rect">
            <a:avLst/>
          </a:prstGeom>
          <a:solidFill>
            <a:srgbClr val="1E5799"/>
          </a:solidFill>
        </p:spPr>
        <p:txBody>
          <a:bodyPr wrap="square" rtlCol="0" anchor="ctr" lIns="180000" rIns="180000" tIns="80000" bIns="80000">
            <a:noAutofit/>
          </a:bodyPr>
          <a:p>
            <a:pPr algn="l"/>
            <a:r>
              <a:rPr lang="en-US" sz="1700" b="1" dirty="0">
                <a:solidFill>
                  <a:srgbClr val="FFFFFF"/>
                </a:solidFill>
                <a:latin typeface="Myriad Pro"/>
              </a:rPr>
              <a:t>💡 The Core Idea</a:t>
            </a:r>
          </a:p>
        </p:txBody>
      </p:sp>
      <p:sp>
        <p:nvSpPr>
          <p:cNvPr id="21" name="TB21"/>
          <p:cNvSpPr txBox="1"/>
          <p:nvPr/>
        </p:nvSpPr>
        <p:spPr>
          <a:xfrm>
            <a:off x="457200" y="1500000"/>
            <a:ext cx="3900000" cy="1600000"/>
          </a:xfrm>
          <a:prstGeom prst="rect">
            <a:avLst/>
          </a:prstGeom>
          <a:noFill/>
          <a:ln w="0">
            <a:noFill/>
          </a:ln>
        </p:spPr>
        <p:txBody>
          <a:bodyPr wrap="square" rtlCol="0" anchor="t" lIns="140000" rIns="140000" tIns="100000" bIns="80000">
            <a:noAutofit/>
          </a:bodyPr>
          <a:p>
            <a:pPr algn="l"/>
            <a:r>
              <a:rPr lang="en-US" sz="1700" b="0" dirty="0">
                <a:solidFill>
                  <a:srgbClr val="333333"/>
                </a:solidFill>
                <a:latin typeface="Myriad Pro"/>
              </a:rPr>
              <a:t>Values exist whether you recognise them or not. Life becomes much easier when you acknowledge your values — and when you make plans and decisions that honour them.</a:t>
            </a:r>
          </a:p>
        </p:txBody>
      </p:sp>
      <p:sp>
        <p:nvSpPr>
          <p:cNvPr id="22" name="TB22"/>
          <p:cNvSpPr txBox="1"/>
          <p:nvPr/>
        </p:nvSpPr>
        <p:spPr>
          <a:xfrm>
            <a:off x="457200" y="3200000"/>
            <a:ext cx="3900000" cy="1400000"/>
          </a:xfrm>
          <a:prstGeom prst="rect">
            <a:avLst/>
          </a:prstGeom>
          <a:noFill/>
          <a:ln w="0">
            <a:noFill/>
          </a:ln>
        </p:spPr>
        <p:txBody>
          <a:bodyPr wrap="square" rtlCol="0" anchor="t" lIns="140000" rIns="140000" tIns="100000" bIns="80000">
            <a:noAutofit/>
          </a:bodyPr>
          <a:p>
            <a:pPr algn="l"/>
            <a:r>
              <a:rPr lang="en-US" sz="1600" b="1" dirty="0">
                <a:solidFill>
                  <a:srgbClr val="1E5799"/>
                </a:solidFill>
                <a:latin typeface="Myriad Pro"/>
              </a:rPr>
              <a:t>Example: If you value family but work 70-hour weeks, you will feel stress and conflict. Understanding your values helps you recognise this mismatch.</a:t>
            </a:r>
          </a:p>
        </p:txBody>
      </p:sp>
      <p:sp>
        <p:nvSpPr>
          <p:cNvPr id="30" name="Band30"/>
          <p:cNvSpPr txBox="1"/>
          <p:nvPr/>
        </p:nvSpPr>
        <p:spPr>
          <a:xfrm>
            <a:off x="4657200" y="1000000"/>
            <a:ext cx="4029000" cy="480000"/>
          </a:xfrm>
          <a:prstGeom prst="rect">
            <a:avLst/>
          </a:prstGeom>
          <a:solidFill>
            <a:srgbClr val="1A7A4A"/>
          </a:solidFill>
        </p:spPr>
        <p:txBody>
          <a:bodyPr wrap="square" rtlCol="0" anchor="ctr" lIns="180000" rIns="180000" tIns="80000" bIns="80000">
            <a:noAutofit/>
          </a:bodyPr>
          <a:p>
            <a:pPr algn="l"/>
            <a:r>
              <a:rPr lang="en-US" sz="1700" b="1" dirty="0">
                <a:solidFill>
                  <a:srgbClr val="FFFFFF"/>
                </a:solidFill>
                <a:latin typeface="Myriad Pro"/>
              </a:rPr>
              <a:t>❓ Values help you decide...</a:t>
            </a:r>
          </a:p>
        </p:txBody>
      </p:sp>
      <p:sp>
        <p:nvSpPr>
          <p:cNvPr id="40" name="TB40"/>
          <p:cNvSpPr txBox="1"/>
          <p:nvPr/>
        </p:nvSpPr>
        <p:spPr>
          <a:xfrm>
            <a:off x="4657200" y="1580000"/>
            <a:ext cx="4029000" cy="680000"/>
          </a:xfrm>
          <a:prstGeom prst="rect">
            <a:avLst/>
          </a:prstGeom>
          <a:noFill/>
          <a:ln w="0">
            <a:noFill/>
          </a:ln>
        </p:spPr>
        <p:txBody>
          <a:bodyPr wrap="square" rtlCol="0" anchor="t" lIns="140000" rIns="140000" tIns="100000" bIns="80000">
            <a:noAutofit/>
          </a:bodyPr>
          <a:p>
            <a:pPr algn="l"/>
            <a:r>
              <a:rPr lang="en-US" sz="1700" b="0" dirty="0">
                <a:solidFill>
                  <a:srgbClr val="333333"/>
                </a:solidFill>
                <a:latin typeface="Myriad Pro"/>
              </a:rPr>
              <a:t>•  What job should I pursue?</a:t>
            </a:r>
          </a:p>
        </p:txBody>
      </p:sp>
      <p:sp>
        <p:nvSpPr>
          <p:cNvPr id="41" name="TB41"/>
          <p:cNvSpPr txBox="1"/>
          <p:nvPr/>
        </p:nvSpPr>
        <p:spPr>
          <a:xfrm>
            <a:off x="4657200" y="2360000"/>
            <a:ext cx="4029000" cy="680000"/>
          </a:xfrm>
          <a:prstGeom prst="rect">
            <a:avLst/>
          </a:prstGeom>
          <a:noFill/>
          <a:ln w="0">
            <a:noFill/>
          </a:ln>
        </p:spPr>
        <p:txBody>
          <a:bodyPr wrap="square" rtlCol="0" anchor="t" lIns="140000" rIns="140000" tIns="100000" bIns="80000">
            <a:noAutofit/>
          </a:bodyPr>
          <a:p>
            <a:pPr algn="l"/>
            <a:r>
              <a:rPr lang="en-US" sz="1700" b="0" dirty="0">
                <a:solidFill>
                  <a:srgbClr val="333333"/>
                </a:solidFill>
                <a:latin typeface="Myriad Pro"/>
              </a:rPr>
              <a:t>•  Should I accept this promotion?</a:t>
            </a:r>
          </a:p>
        </p:txBody>
      </p:sp>
      <p:sp>
        <p:nvSpPr>
          <p:cNvPr id="42" name="TB42"/>
          <p:cNvSpPr txBox="1"/>
          <p:nvPr/>
        </p:nvSpPr>
        <p:spPr>
          <a:xfrm>
            <a:off x="4657200" y="3140000"/>
            <a:ext cx="4029000" cy="680000"/>
          </a:xfrm>
          <a:prstGeom prst="rect">
            <a:avLst/>
          </a:prstGeom>
          <a:noFill/>
          <a:ln w="0">
            <a:noFill/>
          </a:ln>
        </p:spPr>
        <p:txBody>
          <a:bodyPr wrap="square" rtlCol="0" anchor="t" lIns="140000" rIns="140000" tIns="100000" bIns="80000">
            <a:noAutofit/>
          </a:bodyPr>
          <a:p>
            <a:pPr algn="l"/>
            <a:r>
              <a:rPr lang="en-US" sz="1700" b="0" dirty="0">
                <a:solidFill>
                  <a:srgbClr val="333333"/>
                </a:solidFill>
                <a:latin typeface="Myriad Pro"/>
              </a:rPr>
              <a:t>•  Should I start my own business?</a:t>
            </a:r>
          </a:p>
        </p:txBody>
      </p:sp>
      <p:sp>
        <p:nvSpPr>
          <p:cNvPr id="43" name="TB43"/>
          <p:cNvSpPr txBox="1"/>
          <p:nvPr/>
        </p:nvSpPr>
        <p:spPr>
          <a:xfrm>
            <a:off x="4657200" y="3920000"/>
            <a:ext cx="4029000" cy="680000"/>
          </a:xfrm>
          <a:prstGeom prst="rect">
            <a:avLst/>
          </a:prstGeom>
          <a:noFill/>
          <a:ln w="0">
            <a:noFill/>
          </a:ln>
        </p:spPr>
        <p:txBody>
          <a:bodyPr wrap="square" rtlCol="0" anchor="t" lIns="140000" rIns="140000" tIns="100000" bIns="80000">
            <a:noAutofit/>
          </a:bodyPr>
          <a:p>
            <a:pPr algn="l"/>
            <a:r>
              <a:rPr lang="en-US" sz="1700" b="0" dirty="0">
                <a:solidFill>
                  <a:srgbClr val="333333"/>
                </a:solidFill>
                <a:latin typeface="Myriad Pro"/>
              </a:rPr>
              <a:t>•  Should I compromise, or hold firm?</a:t>
            </a:r>
          </a:p>
        </p:txBody>
      </p:sp>
      <p:sp>
        <p:nvSpPr>
          <p:cNvPr id="44" name="TB44"/>
          <p:cNvSpPr txBox="1"/>
          <p:nvPr/>
        </p:nvSpPr>
        <p:spPr>
          <a:xfrm>
            <a:off x="4657200" y="4700000"/>
            <a:ext cx="4029000" cy="680000"/>
          </a:xfrm>
          <a:prstGeom prst="rect">
            <a:avLst/>
          </a:prstGeom>
          <a:noFill/>
          <a:ln w="0">
            <a:noFill/>
          </a:ln>
        </p:spPr>
        <p:txBody>
          <a:bodyPr wrap="square" rtlCol="0" anchor="t" lIns="140000" rIns="140000" tIns="100000" bIns="80000">
            <a:noAutofit/>
          </a:bodyPr>
          <a:p>
            <a:pPr algn="l"/>
            <a:r>
              <a:rPr lang="en-US" sz="1700" b="0" dirty="0">
                <a:solidFill>
                  <a:srgbClr val="333333"/>
                </a:solidFill>
                <a:latin typeface="Myriad Pro"/>
              </a:rPr>
              <a:t>•  Should I follow tradition or a new path?</a:t>
            </a:r>
          </a:p>
        </p:txBody>
      </p:sp>
      <p:sp>
        <p:nvSpPr>
          <p:cNvPr id="60" name="Band60"/>
          <p:cNvSpPr txBox="1"/>
          <p:nvPr/>
        </p:nvSpPr>
        <p:spPr>
          <a:xfrm>
            <a:off x="457200" y="4800000"/>
            <a:ext cx="8229600" cy="480000"/>
          </a:xfrm>
          <a:prstGeom prst="rect">
            <a:avLst/>
          </a:prstGeom>
          <a:solidFill>
            <a:srgbClr val="1E2761"/>
          </a:solidFill>
        </p:spPr>
        <p:txBody>
          <a:bodyPr wrap="square" rtlCol="0" anchor="ctr" lIns="180000" rIns="180000" tIns="80000" bIns="80000">
            <a:noAutofit/>
          </a:bodyPr>
          <a:p>
            <a:pPr algn="l"/>
            <a:r>
              <a:rPr lang="en-US" sz="1500" b="0" dirty="0">
                <a:solidFill>
                  <a:srgbClr val="FFC000"/>
                </a:solidFill>
                <a:latin typeface="Myriad Pro"/>
              </a:rPr>
              <a:t>"Take time to understand your real priorities — then you can determine the best direction for your life."</a:t>
            </a:r>
          </a:p>
        </p:txBody>
      </p:sp>
    </p:spTree>
  </p:cSld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"/>
          <p:cNvSpPr/>
          <p:nvPr/>
        </p:nvSpPr>
        <p:spPr>
          <a:xfrm>
            <a:off x="457200" y="300000"/>
            <a:ext cx="8229600" cy="6000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6800" bIns="46800" anchor="ctr">
            <a:spAutoFit/>
          </a:bodyPr>
          <a:p>
            <a:pPr algn="ctr"/>
            <a:r>
              <a:rPr b="1" lang="en-US" sz="3200" spc="-1" strike="noStrike">
                <a:solidFill>
                  <a:srgbClr val="000000"/>
                </a:solidFill>
                <a:latin typeface="Myriad Pro"/>
              </a:rPr>
              <a:t>How to Define Your Values: 6 Steps</a:t>
            </a:r>
          </a:p>
        </p:txBody>
      </p:sp>
      <p:sp>
        <p:nvSpPr>
          <p:cNvPr id="101" name="DateFtr"/>
          <p:cNvSpPr/>
          <p:nvPr/>
        </p:nvSpPr>
        <p:spPr>
          <a:xfrm>
            <a:off x="250920" y="6524640"/>
            <a:ext cx="971280" cy="2192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6800" bIns="46800" anchor="ctr">
            <a:noAutofit/>
          </a:bodyPr>
          <a:p>
            <a:pPr algn="ctr"/>
            <a:fld id="{A47CB25C-6E15-4DDD-88BC-D9E1D51BBDFB}" type="datetime">
              <a:rPr b="0" lang="en-GB" sz="1000" spc="-1" strike="noStrike">
                <a:solidFill>
                  <a:srgbClr val="898989"/>
                </a:solidFill>
                <a:latin typeface="Myriad Pro"/>
              </a:rPr>
              <a:t>17/06/26</a:t>
            </a:fld>
          </a:p>
        </p:txBody>
      </p:sp>
      <p:sp>
        <p:nvSpPr>
          <p:cNvPr id="102" name="PageNum"/>
          <p:cNvSpPr/>
          <p:nvPr/>
        </p:nvSpPr>
        <p:spPr>
          <a:xfrm>
            <a:off x="7956720" y="6381720"/>
            <a:ext cx="730080" cy="3398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6800" bIns="46800" anchor="ctr">
            <a:normAutofit/>
          </a:bodyPr>
          <a:p>
            <a:pPr algn="r"/>
            <a:fld id="{0B5B1376-0AA0-495C-B1A8-81994FBF1127}" type="slidenum">
              <a:rPr b="0" lang="en-GB" sz="1200" spc="-1" strike="noStrike">
                <a:solidFill>
                  <a:srgbClr val="898989"/>
                </a:solidFill>
                <a:latin typeface="Myriad Pro"/>
              </a:rPr>
              <a:t>&lt;number&gt;</a:t>
            </a:fld>
          </a:p>
        </p:txBody>
      </p:sp>
      <p:sp>
        <p:nvSpPr>
          <p:cNvPr id="20" name="TB20"/>
          <p:cNvSpPr txBox="1"/>
          <p:nvPr/>
        </p:nvSpPr>
        <p:spPr>
          <a:xfrm>
            <a:off x="457200" y="980000"/>
            <a:ext cx="8229600" cy="400000"/>
          </a:xfrm>
          <a:prstGeom prst="rect">
            <a:avLst/>
          </a:prstGeom>
          <a:noFill/>
          <a:ln w="0">
            <a:noFill/>
          </a:ln>
        </p:spPr>
        <p:txBody>
          <a:bodyPr wrap="square" rtlCol="0" anchor="t" lIns="140000" rIns="140000" tIns="100000" bIns="80000">
            <a:noAutofit/>
          </a:bodyPr>
          <a:p>
            <a:pPr algn="l"/>
            <a:r>
              <a:rPr lang="en-US" sz="1700" b="0" dirty="0">
                <a:solidFill>
                  <a:srgbClr val="555555"/>
                </a:solidFill>
                <a:latin typeface="Myriad Pro"/>
              </a:rPr>
              <a:t>Look back on your life to identify when you felt happiest, proudest, and most fulfilled.</a:t>
            </a:r>
          </a:p>
        </p:txBody>
      </p:sp>
      <p:sp>
        <p:nvSpPr>
          <p:cNvPr id="100c" name="Circle0"/>
          <p:cNvSpPr txBox="1"/>
          <p:nvPr/>
        </p:nvSpPr>
        <p:spPr>
          <a:xfrm>
            <a:off x="457200" y="1480000"/>
            <a:ext cx="580000" cy="580000"/>
          </a:xfrm>
          <a:prstGeom prst="ellipse">
            <a:avLst/>
          </a:prstGeom>
          <a:solidFill>
            <a:srgbClr val="1E5799"/>
          </a:solidFill>
        </p:spPr>
        <p:txBody>
          <a:bodyPr wrap="square" rtlCol="0" anchor="ctr">
            <a:noAutofit/>
          </a:bodyPr>
          <a:p>
            <a:pPr algn="ctr"/>
            <a:r>
              <a:rPr lang="en-US" sz="2000" b="1" dirty="0">
                <a:solidFill>
                  <a:srgbClr val="FFFFFF"/>
                </a:solidFill>
                <a:latin typeface="Myriad Pro"/>
              </a:rPr>
              <a:t>1</a:t>
            </a:r>
          </a:p>
        </p:txBody>
      </p:sp>
      <p:sp>
        <p:nvSpPr>
          <p:cNvPr id="100l" name="Lbl0"/>
          <p:cNvSpPr txBox="1"/>
          <p:nvPr/>
        </p:nvSpPr>
        <p:spPr>
          <a:xfrm>
            <a:off x="1150000" y="1480000"/>
            <a:ext cx="2700000" cy="580000"/>
          </a:xfrm>
          <a:prstGeom prst="rect">
            <a:avLst/>
          </a:prstGeom>
          <a:solidFill>
            <a:srgbClr val="F5F5F5"/>
          </a:solidFill>
        </p:spPr>
        <p:txBody>
          <a:bodyPr wrap="square" rtlCol="0" anchor="ctr" lIns="140000">
            <a:noAutofit/>
          </a:bodyPr>
          <a:p>
            <a:pPr algn="l"/>
            <a:r>
              <a:rPr lang="en-US" sz="1600" b="1" dirty="0">
                <a:solidFill>
                  <a:srgbClr val="1E5799"/>
                </a:solidFill>
                <a:latin typeface="Myriad Pro"/>
              </a:rPr>
              <a:t>Identify happy moments</a:t>
            </a:r>
          </a:p>
        </p:txBody>
      </p:sp>
      <p:sp>
        <p:nvSpPr>
          <p:cNvPr id="100d" name="Desc0"/>
          <p:cNvSpPr txBox="1"/>
          <p:nvPr/>
        </p:nvSpPr>
        <p:spPr>
          <a:xfrm>
            <a:off x="3950000" y="1480000"/>
            <a:ext cx="4750000" cy="580000"/>
          </a:xfrm>
          <a:prstGeom prst="rect">
            <a:avLst/>
          </a:prstGeom>
          <a:noFill/>
          <a:ln w="0">
            <a:noFill/>
          </a:ln>
        </p:spPr>
        <p:txBody>
          <a:bodyPr wrap="square" rtlCol="0" anchor="ctr" lIns="140000">
            <a:noAutofit/>
          </a:bodyPr>
          <a:p>
            <a:pPr algn="l"/>
            <a:r>
              <a:rPr lang="en-US" sz="1600" dirty="0">
                <a:solidFill>
                  <a:srgbClr val="444444"/>
                </a:solidFill>
                <a:latin typeface="Myriad Pro"/>
              </a:rPr>
              <a:t>When were you truly happy? What were you doing?</a:t>
            </a:r>
          </a:p>
        </p:txBody>
      </p:sp>
      <p:sp>
        <p:nvSpPr>
          <p:cNvPr id="101c" name="Circle1"/>
          <p:cNvSpPr txBox="1"/>
          <p:nvPr/>
        </p:nvSpPr>
        <p:spPr>
          <a:xfrm>
            <a:off x="457200" y="2260000"/>
            <a:ext cx="580000" cy="580000"/>
          </a:xfrm>
          <a:prstGeom prst="ellipse">
            <a:avLst/>
          </a:prstGeom>
          <a:solidFill>
            <a:srgbClr val="1A7A4A"/>
          </a:solidFill>
        </p:spPr>
        <p:txBody>
          <a:bodyPr wrap="square" rtlCol="0" anchor="ctr">
            <a:noAutofit/>
          </a:bodyPr>
          <a:p>
            <a:pPr algn="ctr"/>
            <a:r>
              <a:rPr lang="en-US" sz="2000" b="1" dirty="0">
                <a:solidFill>
                  <a:srgbClr val="FFFFFF"/>
                </a:solidFill>
                <a:latin typeface="Myriad Pro"/>
              </a:rPr>
              <a:t>2</a:t>
            </a:r>
          </a:p>
        </p:txBody>
      </p:sp>
      <p:sp>
        <p:nvSpPr>
          <p:cNvPr id="101l" name="Lbl1"/>
          <p:cNvSpPr txBox="1"/>
          <p:nvPr/>
        </p:nvSpPr>
        <p:spPr>
          <a:xfrm>
            <a:off x="1150000" y="2260000"/>
            <a:ext cx="2700000" cy="580000"/>
          </a:xfrm>
          <a:prstGeom prst="rect">
            <a:avLst/>
          </a:prstGeom>
          <a:solidFill>
            <a:srgbClr val="F5F5F5"/>
          </a:solidFill>
        </p:spPr>
        <p:txBody>
          <a:bodyPr wrap="square" rtlCol="0" anchor="ctr" lIns="140000">
            <a:noAutofit/>
          </a:bodyPr>
          <a:p>
            <a:pPr algn="l"/>
            <a:r>
              <a:rPr lang="en-US" sz="1600" b="1" dirty="0">
                <a:solidFill>
                  <a:srgbClr val="1A7A4A"/>
                </a:solidFill>
                <a:latin typeface="Myriad Pro"/>
              </a:rPr>
              <a:t>Identify proud moments</a:t>
            </a:r>
          </a:p>
        </p:txBody>
      </p:sp>
      <p:sp>
        <p:nvSpPr>
          <p:cNvPr id="101d" name="Desc1"/>
          <p:cNvSpPr txBox="1"/>
          <p:nvPr/>
        </p:nvSpPr>
        <p:spPr>
          <a:xfrm>
            <a:off x="3950000" y="2260000"/>
            <a:ext cx="4750000" cy="580000"/>
          </a:xfrm>
          <a:prstGeom prst="rect">
            <a:avLst/>
          </a:prstGeom>
          <a:noFill/>
          <a:ln w="0">
            <a:noFill/>
          </a:ln>
        </p:spPr>
        <p:txBody>
          <a:bodyPr wrap="square" rtlCol="0" anchor="ctr" lIns="140000">
            <a:noAutofit/>
          </a:bodyPr>
          <a:p>
            <a:pPr algn="l"/>
            <a:r>
              <a:rPr lang="en-US" sz="1600" dirty="0">
                <a:solidFill>
                  <a:srgbClr val="444444"/>
                </a:solidFill>
                <a:latin typeface="Myriad Pro"/>
              </a:rPr>
              <a:t>When were you most proud? What did you achieve?</a:t>
            </a:r>
          </a:p>
        </p:txBody>
      </p:sp>
      <p:sp>
        <p:nvSpPr>
          <p:cNvPr id="102c" name="Circle2"/>
          <p:cNvSpPr txBox="1"/>
          <p:nvPr/>
        </p:nvSpPr>
        <p:spPr>
          <a:xfrm>
            <a:off x="457200" y="3040000"/>
            <a:ext cx="580000" cy="580000"/>
          </a:xfrm>
          <a:prstGeom prst="ellipse">
            <a:avLst/>
          </a:prstGeom>
          <a:solidFill>
            <a:srgbClr val="7B2D8B"/>
          </a:solidFill>
        </p:spPr>
        <p:txBody>
          <a:bodyPr wrap="square" rtlCol="0" anchor="ctr">
            <a:noAutofit/>
          </a:bodyPr>
          <a:p>
            <a:pPr algn="ctr"/>
            <a:r>
              <a:rPr lang="en-US" sz="2000" b="1" dirty="0">
                <a:solidFill>
                  <a:srgbClr val="FFFFFF"/>
                </a:solidFill>
                <a:latin typeface="Myriad Pro"/>
              </a:rPr>
              <a:t>3</a:t>
            </a:r>
          </a:p>
        </p:txBody>
      </p:sp>
      <p:sp>
        <p:nvSpPr>
          <p:cNvPr id="102l" name="Lbl2"/>
          <p:cNvSpPr txBox="1"/>
          <p:nvPr/>
        </p:nvSpPr>
        <p:spPr>
          <a:xfrm>
            <a:off x="1150000" y="3040000"/>
            <a:ext cx="2700000" cy="580000"/>
          </a:xfrm>
          <a:prstGeom prst="rect">
            <a:avLst/>
          </a:prstGeom>
          <a:solidFill>
            <a:srgbClr val="F5F5F5"/>
          </a:solidFill>
        </p:spPr>
        <p:txBody>
          <a:bodyPr wrap="square" rtlCol="0" anchor="ctr" lIns="140000">
            <a:noAutofit/>
          </a:bodyPr>
          <a:p>
            <a:pPr algn="l"/>
            <a:r>
              <a:rPr lang="en-US" sz="1600" b="1" dirty="0">
                <a:solidFill>
                  <a:srgbClr val="7B2D8B"/>
                </a:solidFill>
                <a:latin typeface="Myriad Pro"/>
              </a:rPr>
              <a:t>Identify fulfilling moments</a:t>
            </a:r>
          </a:p>
        </p:txBody>
      </p:sp>
      <p:sp>
        <p:nvSpPr>
          <p:cNvPr id="102d" name="Desc2"/>
          <p:cNvSpPr txBox="1"/>
          <p:nvPr/>
        </p:nvSpPr>
        <p:spPr>
          <a:xfrm>
            <a:off x="3950000" y="3040000"/>
            <a:ext cx="4750000" cy="580000"/>
          </a:xfrm>
          <a:prstGeom prst="rect">
            <a:avLst/>
          </a:prstGeom>
          <a:noFill/>
          <a:ln w="0">
            <a:noFill/>
          </a:ln>
        </p:spPr>
        <p:txBody>
          <a:bodyPr wrap="square" rtlCol="0" anchor="ctr" lIns="140000">
            <a:noAutofit/>
          </a:bodyPr>
          <a:p>
            <a:pPr algn="l"/>
            <a:r>
              <a:rPr lang="en-US" sz="1600" dirty="0">
                <a:solidFill>
                  <a:srgbClr val="444444"/>
                </a:solidFill>
                <a:latin typeface="Myriad Pro"/>
              </a:rPr>
              <a:t>When were you most satisfied and fulfilled?</a:t>
            </a:r>
          </a:p>
        </p:txBody>
      </p:sp>
      <p:sp>
        <p:nvSpPr>
          <p:cNvPr id="103c" name="Circle3"/>
          <p:cNvSpPr txBox="1"/>
          <p:nvPr/>
        </p:nvSpPr>
        <p:spPr>
          <a:xfrm>
            <a:off x="457200" y="3820000"/>
            <a:ext cx="580000" cy="580000"/>
          </a:xfrm>
          <a:prstGeom prst="ellipse">
            <a:avLst/>
          </a:prstGeom>
          <a:solidFill>
            <a:srgbClr val="C8400E"/>
          </a:solidFill>
        </p:spPr>
        <p:txBody>
          <a:bodyPr wrap="square" rtlCol="0" anchor="ctr">
            <a:noAutofit/>
          </a:bodyPr>
          <a:p>
            <a:pPr algn="ctr"/>
            <a:r>
              <a:rPr lang="en-US" sz="2000" b="1" dirty="0">
                <a:solidFill>
                  <a:srgbClr val="FFFFFF"/>
                </a:solidFill>
                <a:latin typeface="Myriad Pro"/>
              </a:rPr>
              <a:t>4</a:t>
            </a:r>
          </a:p>
        </p:txBody>
      </p:sp>
      <p:sp>
        <p:nvSpPr>
          <p:cNvPr id="103l" name="Lbl3"/>
          <p:cNvSpPr txBox="1"/>
          <p:nvPr/>
        </p:nvSpPr>
        <p:spPr>
          <a:xfrm>
            <a:off x="1150000" y="3820000"/>
            <a:ext cx="2700000" cy="580000"/>
          </a:xfrm>
          <a:prstGeom prst="rect">
            <a:avLst/>
          </a:prstGeom>
          <a:solidFill>
            <a:srgbClr val="F5F5F5"/>
          </a:solidFill>
        </p:spPr>
        <p:txBody>
          <a:bodyPr wrap="square" rtlCol="0" anchor="ctr" lIns="140000">
            <a:noAutofit/>
          </a:bodyPr>
          <a:p>
            <a:pPr algn="l"/>
            <a:r>
              <a:rPr lang="en-US" sz="1600" b="1" dirty="0">
                <a:solidFill>
                  <a:srgbClr val="C8400E"/>
                </a:solidFill>
                <a:latin typeface="Myriad Pro"/>
              </a:rPr>
              <a:t>Determine top values</a:t>
            </a:r>
          </a:p>
        </p:txBody>
      </p:sp>
      <p:sp>
        <p:nvSpPr>
          <p:cNvPr id="103d" name="Desc3"/>
          <p:cNvSpPr txBox="1"/>
          <p:nvPr/>
        </p:nvSpPr>
        <p:spPr>
          <a:xfrm>
            <a:off x="3950000" y="3820000"/>
            <a:ext cx="4750000" cy="580000"/>
          </a:xfrm>
          <a:prstGeom prst="rect">
            <a:avLst/>
          </a:prstGeom>
          <a:noFill/>
          <a:ln w="0">
            <a:noFill/>
          </a:ln>
        </p:spPr>
        <p:txBody>
          <a:bodyPr wrap="square" rtlCol="0" anchor="ctr" lIns="140000">
            <a:noAutofit/>
          </a:bodyPr>
          <a:p>
            <a:pPr algn="l"/>
            <a:r>
              <a:rPr lang="en-US" sz="1600" dirty="0">
                <a:solidFill>
                  <a:srgbClr val="444444"/>
                </a:solidFill>
                <a:latin typeface="Myriad Pro"/>
              </a:rPr>
              <a:t>Based on those experiences, what values emerge?</a:t>
            </a:r>
          </a:p>
        </p:txBody>
      </p:sp>
      <p:sp>
        <p:nvSpPr>
          <p:cNvPr id="104c" name="Circle4"/>
          <p:cNvSpPr txBox="1"/>
          <p:nvPr/>
        </p:nvSpPr>
        <p:spPr>
          <a:xfrm>
            <a:off x="457200" y="4600000"/>
            <a:ext cx="580000" cy="580000"/>
          </a:xfrm>
          <a:prstGeom prst="ellipse">
            <a:avLst/>
          </a:prstGeom>
          <a:solidFill>
            <a:srgbClr val="006D6D"/>
          </a:solidFill>
        </p:spPr>
        <p:txBody>
          <a:bodyPr wrap="square" rtlCol="0" anchor="ctr">
            <a:noAutofit/>
          </a:bodyPr>
          <a:p>
            <a:pPr algn="ctr"/>
            <a:r>
              <a:rPr lang="en-US" sz="2000" b="1" dirty="0">
                <a:solidFill>
                  <a:srgbClr val="FFFFFF"/>
                </a:solidFill>
                <a:latin typeface="Myriad Pro"/>
              </a:rPr>
              <a:t>5</a:t>
            </a:r>
          </a:p>
        </p:txBody>
      </p:sp>
      <p:sp>
        <p:nvSpPr>
          <p:cNvPr id="104l" name="Lbl4"/>
          <p:cNvSpPr txBox="1"/>
          <p:nvPr/>
        </p:nvSpPr>
        <p:spPr>
          <a:xfrm>
            <a:off x="1150000" y="4600000"/>
            <a:ext cx="2700000" cy="580000"/>
          </a:xfrm>
          <a:prstGeom prst="rect">
            <a:avLst/>
          </a:prstGeom>
          <a:solidFill>
            <a:srgbClr val="F5F5F5"/>
          </a:solidFill>
        </p:spPr>
        <p:txBody>
          <a:bodyPr wrap="square" rtlCol="0" anchor="ctr" lIns="140000">
            <a:noAutofit/>
          </a:bodyPr>
          <a:p>
            <a:pPr algn="l"/>
            <a:r>
              <a:rPr lang="en-US" sz="1600" b="1" dirty="0">
                <a:solidFill>
                  <a:srgbClr val="006D6D"/>
                </a:solidFill>
                <a:latin typeface="Myriad Pro"/>
              </a:rPr>
              <a:t>Prioritise your values</a:t>
            </a:r>
          </a:p>
        </p:txBody>
      </p:sp>
      <p:sp>
        <p:nvSpPr>
          <p:cNvPr id="104d" name="Desc4"/>
          <p:cNvSpPr txBox="1"/>
          <p:nvPr/>
        </p:nvSpPr>
        <p:spPr>
          <a:xfrm>
            <a:off x="3950000" y="4600000"/>
            <a:ext cx="4750000" cy="580000"/>
          </a:xfrm>
          <a:prstGeom prst="rect">
            <a:avLst/>
          </a:prstGeom>
          <a:noFill/>
          <a:ln w="0">
            <a:noFill/>
          </a:ln>
        </p:spPr>
        <p:txBody>
          <a:bodyPr wrap="square" rtlCol="0" anchor="ctr" lIns="140000">
            <a:noAutofit/>
          </a:bodyPr>
          <a:p>
            <a:pPr algn="l"/>
            <a:r>
              <a:rPr lang="en-US" sz="1600" dirty="0">
                <a:solidFill>
                  <a:srgbClr val="444444"/>
                </a:solidFill>
                <a:latin typeface="Myriad Pro"/>
              </a:rPr>
              <a:t>Which values matter most to you right now?</a:t>
            </a:r>
          </a:p>
        </p:txBody>
      </p:sp>
      <p:sp>
        <p:nvSpPr>
          <p:cNvPr id="105c" name="Circle5"/>
          <p:cNvSpPr txBox="1"/>
          <p:nvPr/>
        </p:nvSpPr>
        <p:spPr>
          <a:xfrm>
            <a:off x="457200" y="5380000"/>
            <a:ext cx="580000" cy="580000"/>
          </a:xfrm>
          <a:prstGeom prst="ellipse">
            <a:avLst/>
          </a:prstGeom>
          <a:solidFill>
            <a:srgbClr val="3A3A6A"/>
          </a:solidFill>
        </p:spPr>
        <p:txBody>
          <a:bodyPr wrap="square" rtlCol="0" anchor="ctr">
            <a:noAutofit/>
          </a:bodyPr>
          <a:p>
            <a:pPr algn="ctr"/>
            <a:r>
              <a:rPr lang="en-US" sz="2000" b="1" dirty="0">
                <a:solidFill>
                  <a:srgbClr val="FFFFFF"/>
                </a:solidFill>
                <a:latin typeface="Myriad Pro"/>
              </a:rPr>
              <a:t>6</a:t>
            </a:r>
          </a:p>
        </p:txBody>
      </p:sp>
      <p:sp>
        <p:nvSpPr>
          <p:cNvPr id="105l" name="Lbl5"/>
          <p:cNvSpPr txBox="1"/>
          <p:nvPr/>
        </p:nvSpPr>
        <p:spPr>
          <a:xfrm>
            <a:off x="1150000" y="5380000"/>
            <a:ext cx="2700000" cy="580000"/>
          </a:xfrm>
          <a:prstGeom prst="rect">
            <a:avLst/>
          </a:prstGeom>
          <a:solidFill>
            <a:srgbClr val="F5F5F5"/>
          </a:solidFill>
        </p:spPr>
        <p:txBody>
          <a:bodyPr wrap="square" rtlCol="0" anchor="ctr" lIns="140000">
            <a:noAutofit/>
          </a:bodyPr>
          <a:p>
            <a:pPr algn="l"/>
            <a:r>
              <a:rPr lang="en-US" sz="1600" b="1" dirty="0">
                <a:solidFill>
                  <a:srgbClr val="3A3A6A"/>
                </a:solidFill>
                <a:latin typeface="Myriad Pro"/>
              </a:rPr>
              <a:t>Reaffirm your values</a:t>
            </a:r>
          </a:p>
        </p:txBody>
      </p:sp>
      <p:sp>
        <p:nvSpPr>
          <p:cNvPr id="105d" name="Desc5"/>
          <p:cNvSpPr txBox="1"/>
          <p:nvPr/>
        </p:nvSpPr>
        <p:spPr>
          <a:xfrm>
            <a:off x="3950000" y="5380000"/>
            <a:ext cx="4750000" cy="580000"/>
          </a:xfrm>
          <a:prstGeom prst="rect">
            <a:avLst/>
          </a:prstGeom>
          <a:noFill/>
          <a:ln w="0">
            <a:noFill/>
          </a:ln>
        </p:spPr>
        <p:txBody>
          <a:bodyPr wrap="square" rtlCol="0" anchor="ctr" lIns="140000">
            <a:noAutofit/>
          </a:bodyPr>
          <a:p>
            <a:pPr algn="l"/>
            <a:r>
              <a:rPr lang="en-US" sz="1600" dirty="0">
                <a:solidFill>
                  <a:srgbClr val="444444"/>
                </a:solidFill>
                <a:latin typeface="Myriad Pro"/>
              </a:rPr>
              <a:t>Check they feel right. These are YOUR values.</a:t>
            </a:r>
          </a:p>
        </p:txBody>
      </p:sp>
    </p:spTree>
  </p:cSld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"/>
          <p:cNvSpPr/>
          <p:nvPr/>
        </p:nvSpPr>
        <p:spPr>
          <a:xfrm>
            <a:off x="457200" y="300000"/>
            <a:ext cx="8229600" cy="6000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6800" bIns="46800" anchor="ctr">
            <a:spAutoFit/>
          </a:bodyPr>
          <a:p>
            <a:pPr algn="ctr"/>
            <a:r>
              <a:rPr b="1" lang="en-US" sz="3200" spc="-1" strike="noStrike">
                <a:solidFill>
                  <a:srgbClr val="000000"/>
                </a:solidFill>
                <a:latin typeface="Myriad Pro"/>
              </a:rPr>
              <a:t>Personal Values</a:t>
            </a:r>
          </a:p>
        </p:txBody>
      </p:sp>
      <p:sp>
        <p:nvSpPr>
          <p:cNvPr id="101" name="DateFtr"/>
          <p:cNvSpPr/>
          <p:nvPr/>
        </p:nvSpPr>
        <p:spPr>
          <a:xfrm>
            <a:off x="250920" y="6524640"/>
            <a:ext cx="971280" cy="2192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6800" bIns="46800" anchor="ctr">
            <a:noAutofit/>
          </a:bodyPr>
          <a:p>
            <a:pPr algn="ctr"/>
            <a:fld id="{A47CB25C-6E15-4DDD-88BC-D9E1D51BBDFB}" type="datetime">
              <a:rPr b="0" lang="en-GB" sz="1000" spc="-1" strike="noStrike">
                <a:solidFill>
                  <a:srgbClr val="898989"/>
                </a:solidFill>
                <a:latin typeface="Myriad Pro"/>
              </a:rPr>
              <a:t>17/06/26</a:t>
            </a:fld>
          </a:p>
        </p:txBody>
      </p:sp>
      <p:sp>
        <p:nvSpPr>
          <p:cNvPr id="102" name="PageNum"/>
          <p:cNvSpPr/>
          <p:nvPr/>
        </p:nvSpPr>
        <p:spPr>
          <a:xfrm>
            <a:off x="7956720" y="6381720"/>
            <a:ext cx="730080" cy="3398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6800" bIns="46800" anchor="ctr">
            <a:normAutofit/>
          </a:bodyPr>
          <a:p>
            <a:pPr algn="r"/>
            <a:fld id="{0B5B1376-0AA0-495C-B1A8-81994FBF1127}" type="slidenum">
              <a:rPr b="0" lang="en-GB" sz="1200" spc="-1" strike="noStrike">
                <a:solidFill>
                  <a:srgbClr val="898989"/>
                </a:solidFill>
                <a:latin typeface="Myriad Pro"/>
              </a:rPr>
              <a:t>&lt;number&gt;</a:t>
            </a:fld>
          </a:p>
        </p:txBody>
      </p:sp>
      <p:sp>
        <p:nvSpPr>
          <p:cNvPr id="20" name="Band20"/>
          <p:cNvSpPr txBox="1"/>
          <p:nvPr/>
        </p:nvSpPr>
        <p:spPr>
          <a:xfrm>
            <a:off x="457200" y="1000000"/>
            <a:ext cx="8229600" cy="580000"/>
          </a:xfrm>
          <a:prstGeom prst="rect">
            <a:avLst/>
          </a:prstGeom>
          <a:solidFill>
            <a:srgbClr val="1E5799"/>
          </a:solidFill>
        </p:spPr>
        <p:txBody>
          <a:bodyPr wrap="square" rtlCol="0" anchor="ctr" lIns="180000" rIns="180000" tIns="80000" bIns="80000">
            <a:noAutofit/>
          </a:bodyPr>
          <a:p>
            <a:pPr algn="l"/>
            <a:r>
              <a:rPr lang="en-US" sz="1800" b="0" dirty="0">
                <a:solidFill>
                  <a:srgbClr val="FFFFFF"/>
                </a:solidFill>
                <a:latin typeface="Myriad Pro"/>
              </a:rPr>
              <a:t>Personal values are principles that define you as an individual — they motivate us and guide our decisions.</a:t>
            </a:r>
          </a:p>
        </p:txBody>
      </p:sp>
      <p:sp>
        <p:nvSpPr>
          <p:cNvPr id="30a" name="CardH30"/>
          <p:cNvSpPr txBox="1"/>
          <p:nvPr/>
        </p:nvSpPr>
        <p:spPr>
          <a:xfrm>
            <a:off x="457200" y="1750000"/>
            <a:ext cx="3900000" cy="500000"/>
          </a:xfrm>
          <a:prstGeom prst="rect">
            <a:avLst/>
          </a:prstGeom>
          <a:solidFill>
            <a:srgbClr val="1A7A4A"/>
          </a:solidFill>
        </p:spPr>
        <p:txBody>
          <a:bodyPr wrap="square" rtlCol="0" anchor="ctr" lIns="140000" rIns="140000" tIns="80000" bIns="80000">
            <a:noAutofit/>
          </a:bodyPr>
          <a:p>
            <a:pPr algn="ctr"/>
            <a:r>
              <a:rPr lang="en-US" sz="1900" b="1" dirty="0">
                <a:solidFill>
                  <a:srgbClr val="FFFFFF"/>
                </a:solidFill>
                <a:latin typeface="Myriad Pro"/>
              </a:rPr>
              <a:t>🧠 What they are</a:t>
            </a:r>
          </a:p>
        </p:txBody>
      </p:sp>
      <p:sp>
        <p:nvSpPr>
          <p:cNvPr id="30b" name="CardB30"/>
          <p:cNvSpPr txBox="1"/>
          <p:nvPr/>
        </p:nvSpPr>
        <p:spPr>
          <a:xfrm>
            <a:off x="457200" y="2250000"/>
            <a:ext cx="3900000" cy="1200000"/>
          </a:xfrm>
          <a:prstGeom prst="rect">
            <a:avLst/>
          </a:prstGeom>
          <a:solidFill>
            <a:srgbClr val="F5F5F5"/>
          </a:solidFill>
        </p:spPr>
        <p:txBody>
          <a:bodyPr wrap="square" rtlCol="0" anchor="t" lIns="140000" rIns="140000" tIns="120000" bIns="80000">
            <a:noAutofit/>
          </a:bodyPr>
          <a:p>
            <a:r>
              <a:rPr lang="en-US" sz="1600" dirty="0">
                <a:solidFill>
                  <a:srgbClr val="333333"/>
                </a:solidFill>
                <a:latin typeface="Myriad Pro"/>
              </a:rPr>
              <a:t>The things that are important to us — the characteristics and behaviours that motivate us.</a:t>
            </a:r>
          </a:p>
        </p:txBody>
      </p:sp>
      <p:sp>
        <p:nvSpPr>
          <p:cNvPr id="31a" name="CardH31"/>
          <p:cNvSpPr txBox="1"/>
          <p:nvPr/>
        </p:nvSpPr>
        <p:spPr>
          <a:xfrm>
            <a:off x="4657200" y="1750000"/>
            <a:ext cx="4029000" cy="500000"/>
          </a:xfrm>
          <a:prstGeom prst="rect">
            <a:avLst/>
          </a:prstGeom>
          <a:solidFill>
            <a:srgbClr val="7B2D8B"/>
          </a:solidFill>
        </p:spPr>
        <p:txBody>
          <a:bodyPr wrap="square" rtlCol="0" anchor="ctr" lIns="140000" rIns="140000" tIns="80000" bIns="80000">
            <a:noAutofit/>
          </a:bodyPr>
          <a:p>
            <a:pPr algn="ctr"/>
            <a:r>
              <a:rPr lang="en-US" sz="1900" b="1" dirty="0">
                <a:solidFill>
                  <a:srgbClr val="FFFFFF"/>
                </a:solidFill>
                <a:latin typeface="Myriad Pro"/>
              </a:rPr>
              <a:t>🤝 How they show up</a:t>
            </a:r>
          </a:p>
        </p:txBody>
      </p:sp>
      <p:sp>
        <p:nvSpPr>
          <p:cNvPr id="31b" name="CardB31"/>
          <p:cNvSpPr txBox="1"/>
          <p:nvPr/>
        </p:nvSpPr>
        <p:spPr>
          <a:xfrm>
            <a:off x="4657200" y="2250000"/>
            <a:ext cx="4029000" cy="1200000"/>
          </a:xfrm>
          <a:prstGeom prst="rect">
            <a:avLst/>
          </a:prstGeom>
          <a:solidFill>
            <a:srgbClr val="F5F5F5"/>
          </a:solidFill>
        </p:spPr>
        <p:txBody>
          <a:bodyPr wrap="square" rtlCol="0" anchor="t" lIns="140000" rIns="140000" tIns="120000" bIns="80000">
            <a:noAutofit/>
          </a:bodyPr>
          <a:p>
            <a:r>
              <a:rPr lang="en-US" sz="1600" dirty="0">
                <a:solidFill>
                  <a:srgbClr val="333333"/>
                </a:solidFill>
                <a:latin typeface="Myriad Pro"/>
              </a:rPr>
              <a:t>Honesty, reliability, trust — they determine how you face the world and relate with people.</a:t>
            </a:r>
          </a:p>
        </p:txBody>
      </p:sp>
      <p:sp>
        <p:nvSpPr>
          <p:cNvPr id="40" name="Band40"/>
          <p:cNvSpPr txBox="1"/>
          <p:nvPr/>
        </p:nvSpPr>
        <p:spPr>
          <a:xfrm>
            <a:off x="457200" y="3600000"/>
            <a:ext cx="8229600" cy="480000"/>
          </a:xfrm>
          <a:prstGeom prst="rect">
            <a:avLst/>
          </a:prstGeom>
          <a:solidFill>
            <a:srgbClr val="EEEEEE"/>
          </a:solidFill>
        </p:spPr>
        <p:txBody>
          <a:bodyPr wrap="square" rtlCol="0" anchor="ctr" lIns="180000" rIns="180000" tIns="80000" bIns="80000">
            <a:noAutofit/>
          </a:bodyPr>
          <a:p>
            <a:pPr algn="l"/>
            <a:r>
              <a:rPr lang="en-US" sz="1700" b="0" dirty="0">
                <a:solidFill>
                  <a:srgbClr val="333333"/>
                </a:solidFill>
                <a:latin typeface="Myriad Pro"/>
              </a:rPr>
              <a:t>📋 Example: Maybe you value honesty. You believe in being honest wherever possible — and you think it's important for others too.</a:t>
            </a:r>
          </a:p>
        </p:txBody>
      </p:sp>
      <p:sp>
        <p:nvSpPr>
          <p:cNvPr id="50" name="TB50"/>
          <p:cNvSpPr txBox="1"/>
          <p:nvPr/>
        </p:nvSpPr>
        <p:spPr>
          <a:xfrm>
            <a:off x="457200" y="4200000"/>
            <a:ext cx="8229600" cy="400000"/>
          </a:xfrm>
          <a:prstGeom prst="rect">
            <a:avLst/>
          </a:prstGeom>
          <a:noFill/>
          <a:ln w="0">
            <a:noFill/>
          </a:ln>
        </p:spPr>
        <p:txBody>
          <a:bodyPr wrap="square" rtlCol="0" anchor="t" lIns="140000" rIns="140000" tIns="100000" bIns="80000">
            <a:noAutofit/>
          </a:bodyPr>
          <a:p>
            <a:pPr algn="r"/>
            <a:r>
              <a:rPr lang="en-US" sz="1300" b="0" dirty="0">
                <a:solidFill>
                  <a:srgbClr val="888888"/>
                </a:solidFill>
                <a:latin typeface="Myriad Pro"/>
              </a:rPr>
              <a:t>Source: Blackman (2018)</a:t>
            </a:r>
          </a:p>
        </p:txBody>
      </p:sp>
    </p:spTree>
  </p:cSld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"/>
          <p:cNvSpPr/>
          <p:nvPr/>
        </p:nvSpPr>
        <p:spPr>
          <a:xfrm>
            <a:off x="457200" y="300000"/>
            <a:ext cx="8229600" cy="6000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6800" bIns="46800" anchor="ctr">
            <a:spAutoFit/>
          </a:bodyPr>
          <a:p>
            <a:pPr algn="ctr"/>
            <a:r>
              <a:rPr b="1" lang="en-US" sz="3200" spc="-1" strike="noStrike">
                <a:solidFill>
                  <a:srgbClr val="000000"/>
                </a:solidFill>
                <a:latin typeface="Myriad Pro"/>
              </a:rPr>
              <a:t>Why Personal Values Matter</a:t>
            </a:r>
          </a:p>
        </p:txBody>
      </p:sp>
      <p:sp>
        <p:nvSpPr>
          <p:cNvPr id="101" name="DateFtr"/>
          <p:cNvSpPr/>
          <p:nvPr/>
        </p:nvSpPr>
        <p:spPr>
          <a:xfrm>
            <a:off x="250920" y="6524640"/>
            <a:ext cx="971280" cy="2192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6800" bIns="46800" anchor="ctr">
            <a:noAutofit/>
          </a:bodyPr>
          <a:p>
            <a:pPr algn="ctr"/>
            <a:fld id="{A47CB25C-6E15-4DDD-88BC-D9E1D51BBDFB}" type="datetime">
              <a:rPr b="0" lang="en-GB" sz="1000" spc="-1" strike="noStrike">
                <a:solidFill>
                  <a:srgbClr val="898989"/>
                </a:solidFill>
                <a:latin typeface="Myriad Pro"/>
              </a:rPr>
              <a:t>17/06/26</a:t>
            </a:fld>
          </a:p>
        </p:txBody>
      </p:sp>
      <p:sp>
        <p:nvSpPr>
          <p:cNvPr id="102" name="PageNum"/>
          <p:cNvSpPr/>
          <p:nvPr/>
        </p:nvSpPr>
        <p:spPr>
          <a:xfrm>
            <a:off x="7956720" y="6381720"/>
            <a:ext cx="730080" cy="3398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6800" bIns="46800" anchor="ctr">
            <a:normAutofit/>
          </a:bodyPr>
          <a:p>
            <a:pPr algn="r"/>
            <a:fld id="{0B5B1376-0AA0-495C-B1A8-81994FBF1127}" type="slidenum">
              <a:rPr b="0" lang="en-GB" sz="1200" spc="-1" strike="noStrike">
                <a:solidFill>
                  <a:srgbClr val="898989"/>
                </a:solidFill>
                <a:latin typeface="Myriad Pro"/>
              </a:rPr>
              <a:t>&lt;number&gt;</a:t>
            </a:fld>
          </a:p>
        </p:txBody>
      </p:sp>
      <p:sp>
        <p:nvSpPr>
          <p:cNvPr id="20" name="Band20"/>
          <p:cNvSpPr txBox="1"/>
          <p:nvPr/>
        </p:nvSpPr>
        <p:spPr>
          <a:xfrm>
            <a:off x="457200" y="1000000"/>
            <a:ext cx="8229600" cy="480000"/>
          </a:xfrm>
          <a:prstGeom prst="rect">
            <a:avLst/>
          </a:prstGeom>
          <a:solidFill>
            <a:srgbClr val="1A7A4A"/>
          </a:solidFill>
        </p:spPr>
        <p:txBody>
          <a:bodyPr wrap="square" rtlCol="0" anchor="ctr" lIns="180000" rIns="180000" tIns="80000" bIns="80000">
            <a:noAutofit/>
          </a:bodyPr>
          <a:p>
            <a:pPr algn="l"/>
            <a:r>
              <a:rPr lang="en-US" sz="1800" b="1" dirty="0">
                <a:solidFill>
                  <a:srgbClr val="FFFFFF"/>
                </a:solidFill>
                <a:latin typeface="Myriad Pro"/>
              </a:rPr>
              <a:t>You are likely to feel better living by your values — and feel worse when you do not.</a:t>
            </a:r>
          </a:p>
        </p:txBody>
      </p:sp>
      <p:sp>
        <p:nvSpPr>
          <p:cNvPr id="30a" name="CardH30"/>
          <p:cNvSpPr txBox="1"/>
          <p:nvPr/>
        </p:nvSpPr>
        <p:spPr>
          <a:xfrm>
            <a:off x="457200" y="1680000"/>
            <a:ext cx="2700000" cy="500000"/>
          </a:xfrm>
          <a:prstGeom prst="rect">
            <a:avLst/>
          </a:prstGeom>
          <a:solidFill>
            <a:srgbClr val="1E5799"/>
          </a:solidFill>
        </p:spPr>
        <p:txBody>
          <a:bodyPr wrap="square" rtlCol="0" anchor="ctr" lIns="140000" rIns="140000" tIns="80000" bIns="80000">
            <a:noAutofit/>
          </a:bodyPr>
          <a:p>
            <a:pPr algn="ctr"/>
            <a:r>
              <a:rPr lang="en-US" sz="1900" b="1" dirty="0">
                <a:solidFill>
                  <a:srgbClr val="FFFFFF"/>
                </a:solidFill>
                <a:latin typeface="Myriad Pro"/>
              </a:rPr>
              <a:t>✅ Day-to-day alignment</a:t>
            </a:r>
          </a:p>
        </p:txBody>
      </p:sp>
      <p:sp>
        <p:nvSpPr>
          <p:cNvPr id="30b" name="CardB30"/>
          <p:cNvSpPr txBox="1"/>
          <p:nvPr/>
        </p:nvSpPr>
        <p:spPr>
          <a:xfrm>
            <a:off x="457200" y="2180000"/>
            <a:ext cx="2700000" cy="1700000"/>
          </a:xfrm>
          <a:prstGeom prst="rect">
            <a:avLst/>
          </a:prstGeom>
          <a:solidFill>
            <a:srgbClr val="F5F5F5"/>
          </a:solidFill>
        </p:spPr>
        <p:txBody>
          <a:bodyPr wrap="square" rtlCol="0" anchor="t" lIns="140000" rIns="140000" tIns="120000" bIns="80000">
            <a:noAutofit/>
          </a:bodyPr>
          <a:p>
            <a:r>
              <a:rPr lang="en-US" sz="1600" dirty="0">
                <a:solidFill>
                  <a:srgbClr val="333333"/>
                </a:solidFill>
                <a:latin typeface="Myriad Pro"/>
              </a:rPr>
              <a:t>Values shape small daily choices as much as big life decisions. Both matter.</a:t>
            </a:r>
          </a:p>
        </p:txBody>
      </p:sp>
      <p:sp>
        <p:nvSpPr>
          <p:cNvPr id="31a" name="CardH31"/>
          <p:cNvSpPr txBox="1"/>
          <p:nvPr/>
        </p:nvSpPr>
        <p:spPr>
          <a:xfrm>
            <a:off x="3247200" y="1680000"/>
            <a:ext cx="2700000" cy="500000"/>
          </a:xfrm>
          <a:prstGeom prst="rect">
            <a:avLst/>
          </a:prstGeom>
          <a:solidFill>
            <a:srgbClr val="7B2D8B"/>
          </a:solidFill>
        </p:spPr>
        <p:txBody>
          <a:bodyPr wrap="square" rtlCol="0" anchor="ctr" lIns="140000" rIns="140000" tIns="80000" bIns="80000">
            <a:noAutofit/>
          </a:bodyPr>
          <a:p>
            <a:pPr algn="ctr"/>
            <a:r>
              <a:rPr lang="en-US" sz="1900" b="1" dirty="0">
                <a:solidFill>
                  <a:srgbClr val="FFFFFF"/>
                </a:solidFill>
                <a:latin typeface="Myriad Pro"/>
              </a:rPr>
              <a:t>🧩 Everyone is different</a:t>
            </a:r>
          </a:p>
        </p:txBody>
      </p:sp>
      <p:sp>
        <p:nvSpPr>
          <p:cNvPr id="31b" name="CardB31"/>
          <p:cNvSpPr txBox="1"/>
          <p:nvPr/>
        </p:nvSpPr>
        <p:spPr>
          <a:xfrm>
            <a:off x="3247200" y="2180000"/>
            <a:ext cx="2700000" cy="1700000"/>
          </a:xfrm>
          <a:prstGeom prst="rect">
            <a:avLst/>
          </a:prstGeom>
          <a:solidFill>
            <a:srgbClr val="F5F5F5"/>
          </a:solidFill>
        </p:spPr>
        <p:txBody>
          <a:bodyPr wrap="square" rtlCol="0" anchor="t" lIns="140000" rIns="140000" tIns="120000" bIns="80000">
            <a:noAutofit/>
          </a:bodyPr>
          <a:p>
            <a:r>
              <a:rPr lang="en-US" sz="1600" dirty="0">
                <a:solidFill>
                  <a:srgbClr val="333333"/>
                </a:solidFill>
                <a:latin typeface="Myriad Pro"/>
              </a:rPr>
              <a:t>What makes one person happy may leave another anxious. Your values are uniquely yours.</a:t>
            </a:r>
          </a:p>
        </p:txBody>
      </p:sp>
      <p:sp>
        <p:nvSpPr>
          <p:cNvPr id="32a" name="CardH32"/>
          <p:cNvSpPr txBox="1"/>
          <p:nvPr/>
        </p:nvSpPr>
        <p:spPr>
          <a:xfrm>
            <a:off x="6037200" y="1680000"/>
            <a:ext cx="2700000" cy="500000"/>
          </a:xfrm>
          <a:prstGeom prst="rect">
            <a:avLst/>
          </a:prstGeom>
          <a:solidFill>
            <a:srgbClr val="C8400E"/>
          </a:solidFill>
        </p:spPr>
        <p:txBody>
          <a:bodyPr wrap="square" rtlCol="0" anchor="ctr" lIns="140000" rIns="140000" tIns="80000" bIns="80000">
            <a:noAutofit/>
          </a:bodyPr>
          <a:p>
            <a:pPr algn="ctr"/>
            <a:r>
              <a:rPr lang="en-US" sz="1900" b="1" dirty="0">
                <a:solidFill>
                  <a:srgbClr val="FFFFFF"/>
                </a:solidFill>
                <a:latin typeface="Myriad Pro"/>
              </a:rPr>
              <a:t>🌟 Fulfilment</a:t>
            </a:r>
          </a:p>
        </p:txBody>
      </p:sp>
      <p:sp>
        <p:nvSpPr>
          <p:cNvPr id="32b" name="CardB32"/>
          <p:cNvSpPr txBox="1"/>
          <p:nvPr/>
        </p:nvSpPr>
        <p:spPr>
          <a:xfrm>
            <a:off x="6037200" y="2180000"/>
            <a:ext cx="2700000" cy="1700000"/>
          </a:xfrm>
          <a:prstGeom prst="rect">
            <a:avLst/>
          </a:prstGeom>
          <a:solidFill>
            <a:srgbClr val="F5F5F5"/>
          </a:solidFill>
        </p:spPr>
        <p:txBody>
          <a:bodyPr wrap="square" rtlCol="0" anchor="t" lIns="140000" rIns="140000" tIns="120000" bIns="80000">
            <a:noAutofit/>
          </a:bodyPr>
          <a:p>
            <a:r>
              <a:rPr lang="en-US" sz="1600" dirty="0">
                <a:solidFill>
                  <a:srgbClr val="333333"/>
                </a:solidFill>
                <a:latin typeface="Myriad Pro"/>
              </a:rPr>
              <a:t>Defining your values and living by them helps you feel more fulfilled, even when your choices don't make sense to others.</a:t>
            </a:r>
          </a:p>
        </p:txBody>
      </p:sp>
      <p:sp>
        <p:nvSpPr>
          <p:cNvPr id="60" name="TB60"/>
          <p:cNvSpPr txBox="1"/>
          <p:nvPr/>
        </p:nvSpPr>
        <p:spPr>
          <a:xfrm>
            <a:off x="457200" y="3950000"/>
            <a:ext cx="8229600" cy="400000"/>
          </a:xfrm>
          <a:prstGeom prst="rect">
            <a:avLst/>
          </a:prstGeom>
          <a:noFill/>
          <a:ln w="0">
            <a:noFill/>
          </a:ln>
        </p:spPr>
        <p:txBody>
          <a:bodyPr wrap="square" rtlCol="0" anchor="t" lIns="140000" rIns="140000" tIns="100000" bIns="80000">
            <a:noAutofit/>
          </a:bodyPr>
          <a:p>
            <a:pPr algn="r"/>
            <a:r>
              <a:rPr lang="en-US" sz="1300" b="0" dirty="0">
                <a:solidFill>
                  <a:srgbClr val="888888"/>
                </a:solidFill>
                <a:latin typeface="Myriad Pro"/>
              </a:rPr>
              <a:t>Source: Blackman (2018)</a:t>
            </a:r>
          </a:p>
        </p:txBody>
      </p:sp>
    </p:spTree>
  </p:cSld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"/>
          <p:cNvSpPr/>
          <p:nvPr/>
        </p:nvSpPr>
        <p:spPr>
          <a:xfrm>
            <a:off x="457200" y="300000"/>
            <a:ext cx="8229600" cy="6000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6800" bIns="46800" anchor="ctr">
            <a:spAutoFit/>
          </a:bodyPr>
          <a:p>
            <a:pPr algn="ctr"/>
            <a:r>
              <a:rPr b="1" lang="en-US" sz="3200" spc="-1" strike="noStrike">
                <a:solidFill>
                  <a:srgbClr val="000000"/>
                </a:solidFill>
                <a:latin typeface="Myriad Pro"/>
              </a:rPr>
              <a:t>Defining Your Personal Values</a:t>
            </a:r>
          </a:p>
        </p:txBody>
      </p:sp>
      <p:sp>
        <p:nvSpPr>
          <p:cNvPr id="101" name="DateFtr"/>
          <p:cNvSpPr/>
          <p:nvPr/>
        </p:nvSpPr>
        <p:spPr>
          <a:xfrm>
            <a:off x="250920" y="6524640"/>
            <a:ext cx="971280" cy="2192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6800" bIns="46800" anchor="ctr">
            <a:noAutofit/>
          </a:bodyPr>
          <a:p>
            <a:pPr algn="ctr"/>
            <a:fld id="{A47CB25C-6E15-4DDD-88BC-D9E1D51BBDFB}" type="datetime">
              <a:rPr b="0" lang="en-GB" sz="1000" spc="-1" strike="noStrike">
                <a:solidFill>
                  <a:srgbClr val="898989"/>
                </a:solidFill>
                <a:latin typeface="Myriad Pro"/>
              </a:rPr>
              <a:t>17/06/26</a:t>
            </a:fld>
          </a:p>
        </p:txBody>
      </p:sp>
      <p:sp>
        <p:nvSpPr>
          <p:cNvPr id="102" name="PageNum"/>
          <p:cNvSpPr/>
          <p:nvPr/>
        </p:nvSpPr>
        <p:spPr>
          <a:xfrm>
            <a:off x="7956720" y="6381720"/>
            <a:ext cx="730080" cy="3398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6800" bIns="46800" anchor="ctr">
            <a:normAutofit/>
          </a:bodyPr>
          <a:p>
            <a:pPr algn="r"/>
            <a:fld id="{0B5B1376-0AA0-495C-B1A8-81994FBF1127}" type="slidenum">
              <a:rPr b="0" lang="en-GB" sz="1200" spc="-1" strike="noStrike">
                <a:solidFill>
                  <a:srgbClr val="898989"/>
                </a:solidFill>
                <a:latin typeface="Myriad Pro"/>
              </a:rPr>
              <a:t>&lt;number&gt;</a:t>
            </a:fld>
          </a:p>
        </p:txBody>
      </p:sp>
      <p:sp>
        <p:nvSpPr>
          <p:cNvPr id="20" name="TB20"/>
          <p:cNvSpPr txBox="1"/>
          <p:nvPr/>
        </p:nvSpPr>
        <p:spPr>
          <a:xfrm>
            <a:off x="457200" y="1000000"/>
            <a:ext cx="8229600" cy="440000"/>
          </a:xfrm>
          <a:prstGeom prst="rect">
            <a:avLst/>
          </a:prstGeom>
          <a:noFill/>
          <a:ln w="0">
            <a:noFill/>
          </a:ln>
        </p:spPr>
        <p:txBody>
          <a:bodyPr wrap="square" rtlCol="0" anchor="t" lIns="140000" rIns="140000" tIns="100000" bIns="80000">
            <a:noAutofit/>
          </a:bodyPr>
          <a:p>
            <a:pPr algn="l"/>
            <a:r>
              <a:rPr lang="en-US" sz="1800" b="1" dirty="0">
                <a:solidFill>
                  <a:srgbClr val="1E5799"/>
                </a:solidFill>
                <a:latin typeface="Myriad Pro"/>
              </a:rPr>
              <a:t>Ask yourself what makes you feel good — and what makes you feel bad. Both reveal your values.</a:t>
            </a:r>
          </a:p>
        </p:txBody>
      </p:sp>
      <p:sp>
        <p:nvSpPr>
          <p:cNvPr id="300" name="Q0"/>
          <p:cNvSpPr txBox="1"/>
          <p:nvPr/>
        </p:nvSpPr>
        <p:spPr>
          <a:xfrm>
            <a:off x="457200" y="1580000"/>
            <a:ext cx="3900000" cy="580000"/>
          </a:xfrm>
          <a:prstGeom prst="roundRect">
            <a:avLst>
              <a:gd name="adj" fmla="val 15000"/>
            </a:avLst>
          </a:prstGeom>
          <a:solidFill>
            <a:srgbClr val="F5F5F5"/>
          </a:solidFill>
        </p:spPr>
        <p:txBody>
          <a:bodyPr wrap="square" rtlCol="0" anchor="ctr" lIns="160000" rIns="160000">
            <a:noAutofit/>
          </a:bodyPr>
          <a:p>
            <a:pPr algn="l"/>
            <a:r>
              <a:rPr lang="en-US" sz="1600" dirty="0">
                <a:solidFill>
                  <a:srgbClr val="1E5799"/>
                </a:solidFill>
                <a:latin typeface="Myriad Pro"/>
              </a:rPr>
              <a:t>❓ What is important to you in life?</a:t>
            </a:r>
          </a:p>
        </p:txBody>
      </p:sp>
      <p:sp>
        <p:nvSpPr>
          <p:cNvPr id="301" name="Q1"/>
          <p:cNvSpPr txBox="1"/>
          <p:nvPr/>
        </p:nvSpPr>
        <p:spPr>
          <a:xfrm>
            <a:off x="4657200" y="1580000"/>
            <a:ext cx="3900000" cy="580000"/>
          </a:xfrm>
          <a:prstGeom prst="roundRect">
            <a:avLst>
              <a:gd name="adj" fmla="val 15000"/>
            </a:avLst>
          </a:prstGeom>
          <a:solidFill>
            <a:srgbClr val="F5F5F5"/>
          </a:solidFill>
        </p:spPr>
        <p:txBody>
          <a:bodyPr wrap="square" rtlCol="0" anchor="ctr" lIns="160000" rIns="160000">
            <a:noAutofit/>
          </a:bodyPr>
          <a:p>
            <a:pPr algn="l"/>
            <a:r>
              <a:rPr lang="en-US" sz="1600" dirty="0">
                <a:solidFill>
                  <a:srgbClr val="1A7A4A"/>
                </a:solidFill>
                <a:latin typeface="Myriad Pro"/>
              </a:rPr>
              <a:t>❓ What career would you choose with no constraints?</a:t>
            </a:r>
          </a:p>
        </p:txBody>
      </p:sp>
      <p:sp>
        <p:nvSpPr>
          <p:cNvPr id="302" name="Q2"/>
          <p:cNvSpPr txBox="1"/>
          <p:nvPr/>
        </p:nvSpPr>
        <p:spPr>
          <a:xfrm>
            <a:off x="457200" y="2260000"/>
            <a:ext cx="3900000" cy="580000"/>
          </a:xfrm>
          <a:prstGeom prst="roundRect">
            <a:avLst>
              <a:gd name="adj" fmla="val 15000"/>
            </a:avLst>
          </a:prstGeom>
          <a:solidFill>
            <a:srgbClr val="F5F5F5"/>
          </a:solidFill>
        </p:spPr>
        <p:txBody>
          <a:bodyPr wrap="square" rtlCol="0" anchor="ctr" lIns="160000" rIns="160000">
            <a:noAutofit/>
          </a:bodyPr>
          <a:p>
            <a:pPr algn="l"/>
            <a:r>
              <a:rPr lang="en-US" sz="1600" dirty="0">
                <a:solidFill>
                  <a:srgbClr val="7B2D8B"/>
                </a:solidFill>
                <a:latin typeface="Myriad Pro"/>
              </a:rPr>
              <a:t>❓ What stories in the news inspire you?</a:t>
            </a:r>
          </a:p>
        </p:txBody>
      </p:sp>
      <p:sp>
        <p:nvSpPr>
          <p:cNvPr id="303" name="Q3"/>
          <p:cNvSpPr txBox="1"/>
          <p:nvPr/>
        </p:nvSpPr>
        <p:spPr>
          <a:xfrm>
            <a:off x="4657200" y="2260000"/>
            <a:ext cx="3900000" cy="580000"/>
          </a:xfrm>
          <a:prstGeom prst="roundRect">
            <a:avLst>
              <a:gd name="adj" fmla="val 15000"/>
            </a:avLst>
          </a:prstGeom>
          <a:solidFill>
            <a:srgbClr val="F5F5F5"/>
          </a:solidFill>
        </p:spPr>
        <p:txBody>
          <a:bodyPr wrap="square" rtlCol="0" anchor="ctr" lIns="160000" rIns="160000">
            <a:noAutofit/>
          </a:bodyPr>
          <a:p>
            <a:pPr algn="l"/>
            <a:r>
              <a:rPr lang="en-US" sz="1600" dirty="0">
                <a:solidFill>
                  <a:srgbClr val="C8400E"/>
                </a:solidFill>
                <a:latin typeface="Myriad Pro"/>
              </a:rPr>
              <a:t>❓ What types of behaviour make you angry?</a:t>
            </a:r>
          </a:p>
        </p:txBody>
      </p:sp>
      <p:sp>
        <p:nvSpPr>
          <p:cNvPr id="304" name="Q4"/>
          <p:cNvSpPr txBox="1"/>
          <p:nvPr/>
        </p:nvSpPr>
        <p:spPr>
          <a:xfrm>
            <a:off x="457200" y="2940000"/>
            <a:ext cx="3900000" cy="580000"/>
          </a:xfrm>
          <a:prstGeom prst="roundRect">
            <a:avLst>
              <a:gd name="adj" fmla="val 15000"/>
            </a:avLst>
          </a:prstGeom>
          <a:solidFill>
            <a:srgbClr val="F5F5F5"/>
          </a:solidFill>
        </p:spPr>
        <p:txBody>
          <a:bodyPr wrap="square" rtlCol="0" anchor="ctr" lIns="160000" rIns="160000">
            <a:noAutofit/>
          </a:bodyPr>
          <a:p>
            <a:pPr algn="l"/>
            <a:r>
              <a:rPr lang="en-US" sz="1600" dirty="0">
                <a:solidFill>
                  <a:srgbClr val="006D6D"/>
                </a:solidFill>
                <a:latin typeface="Myriad Pro"/>
              </a:rPr>
              <a:t>❓ What do you want to change about the world or yourself?</a:t>
            </a:r>
          </a:p>
        </p:txBody>
      </p:sp>
      <p:sp>
        <p:nvSpPr>
          <p:cNvPr id="305" name="Q5"/>
          <p:cNvSpPr txBox="1"/>
          <p:nvPr/>
        </p:nvSpPr>
        <p:spPr>
          <a:xfrm>
            <a:off x="4657200" y="2940000"/>
            <a:ext cx="3900000" cy="580000"/>
          </a:xfrm>
          <a:prstGeom prst="roundRect">
            <a:avLst>
              <a:gd name="adj" fmla="val 15000"/>
            </a:avLst>
          </a:prstGeom>
          <a:solidFill>
            <a:srgbClr val="F5F5F5"/>
          </a:solidFill>
        </p:spPr>
        <p:txBody>
          <a:bodyPr wrap="square" rtlCol="0" anchor="ctr" lIns="160000" rIns="160000">
            <a:noAutofit/>
          </a:bodyPr>
          <a:p>
            <a:pPr algn="l"/>
            <a:r>
              <a:rPr lang="en-US" sz="1600" dirty="0">
                <a:solidFill>
                  <a:srgbClr val="7A5800"/>
                </a:solidFill>
                <a:latin typeface="Myriad Pro"/>
              </a:rPr>
              <a:t>❓ What are you most proud of?</a:t>
            </a:r>
          </a:p>
        </p:txBody>
      </p:sp>
      <p:sp>
        <p:nvSpPr>
          <p:cNvPr id="306" name="Q6"/>
          <p:cNvSpPr txBox="1"/>
          <p:nvPr/>
        </p:nvSpPr>
        <p:spPr>
          <a:xfrm>
            <a:off x="457200" y="3620000"/>
            <a:ext cx="3900000" cy="580000"/>
          </a:xfrm>
          <a:prstGeom prst="roundRect">
            <a:avLst>
              <a:gd name="adj" fmla="val 15000"/>
            </a:avLst>
          </a:prstGeom>
          <a:solidFill>
            <a:srgbClr val="F5F5F5"/>
          </a:solidFill>
        </p:spPr>
        <p:txBody>
          <a:bodyPr wrap="square" rtlCol="0" anchor="ctr" lIns="160000" rIns="160000">
            <a:noAutofit/>
          </a:bodyPr>
          <a:p>
            <a:pPr algn="l"/>
            <a:r>
              <a:rPr lang="en-US" sz="1600" dirty="0">
                <a:solidFill>
                  <a:srgbClr val="3A3A6A"/>
                </a:solidFill>
                <a:latin typeface="Myriad Pro"/>
              </a:rPr>
              <a:t>❓ When were you the happiest?</a:t>
            </a:r>
          </a:p>
        </p:txBody>
      </p:sp>
      <p:sp>
        <p:nvSpPr>
          <p:cNvPr id="80" name="Band80"/>
          <p:cNvSpPr txBox="1"/>
          <p:nvPr/>
        </p:nvSpPr>
        <p:spPr>
          <a:xfrm>
            <a:off x="457200" y="5100000"/>
            <a:ext cx="8229600" cy="450000"/>
          </a:xfrm>
          <a:prstGeom prst="rect">
            <a:avLst/>
          </a:prstGeom>
          <a:solidFill>
            <a:srgbClr val="1E2761"/>
          </a:solidFill>
        </p:spPr>
        <p:txBody>
          <a:bodyPr wrap="square" rtlCol="0" anchor="ctr" lIns="180000" rIns="180000" tIns="80000" bIns="80000">
            <a:noAutofit/>
          </a:bodyPr>
          <a:p>
            <a:pPr algn="l"/>
            <a:r>
              <a:rPr lang="en-US" sz="1500" b="0" dirty="0">
                <a:solidFill>
                  <a:srgbClr val="FFC000"/>
                </a:solidFill>
                <a:latin typeface="Myriad Pro"/>
              </a:rPr>
              <a:t>📝 Take a blank sheet and brainstorm answers to these questions — then use them as guides to find your values.</a:t>
            </a:r>
          </a:p>
        </p:txBody>
      </p:sp>
      <p:sp>
        <p:nvSpPr>
          <p:cNvPr id="90" name="TB90"/>
          <p:cNvSpPr txBox="1"/>
          <p:nvPr/>
        </p:nvSpPr>
        <p:spPr>
          <a:xfrm>
            <a:off x="457200" y="5650000"/>
            <a:ext cx="8229600" cy="350000"/>
          </a:xfrm>
          <a:prstGeom prst="rect">
            <a:avLst/>
          </a:prstGeom>
          <a:noFill/>
          <a:ln w="0">
            <a:noFill/>
          </a:ln>
        </p:spPr>
        <p:txBody>
          <a:bodyPr wrap="square" rtlCol="0" anchor="t" lIns="140000" rIns="140000" tIns="100000" bIns="80000">
            <a:noAutofit/>
          </a:bodyPr>
          <a:p>
            <a:pPr algn="r"/>
            <a:r>
              <a:rPr lang="en-US" sz="1300" b="0" dirty="0">
                <a:solidFill>
                  <a:srgbClr val="888888"/>
                </a:solidFill>
                <a:latin typeface="Myriad Pro"/>
              </a:rPr>
              <a:t>Source: Blackman (2018)</a:t>
            </a:r>
          </a:p>
        </p:txBody>
      </p:sp>
    </p:spTree>
  </p:cSld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"/>
          <p:cNvSpPr/>
          <p:nvPr/>
        </p:nvSpPr>
        <p:spPr>
          <a:xfrm>
            <a:off x="457200" y="300000"/>
            <a:ext cx="8229600" cy="6000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6800" bIns="46800" anchor="ctr">
            <a:spAutoFit/>
          </a:bodyPr>
          <a:p>
            <a:pPr algn="ctr"/>
            <a:r>
              <a:rPr b="1" lang="en-US" sz="3200" spc="-1" strike="noStrike">
                <a:solidFill>
                  <a:srgbClr val="000000"/>
                </a:solidFill>
                <a:latin typeface="Myriad Pro"/>
              </a:rPr>
              <a:t>What is a Core Value?</a:t>
            </a:r>
          </a:p>
        </p:txBody>
      </p:sp>
      <p:sp>
        <p:nvSpPr>
          <p:cNvPr id="101" name="DateFtr"/>
          <p:cNvSpPr/>
          <p:nvPr/>
        </p:nvSpPr>
        <p:spPr>
          <a:xfrm>
            <a:off x="250920" y="6524640"/>
            <a:ext cx="971280" cy="2192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6800" bIns="46800" anchor="ctr">
            <a:noAutofit/>
          </a:bodyPr>
          <a:p>
            <a:pPr algn="ctr"/>
            <a:fld id="{A47CB25C-6E15-4DDD-88BC-D9E1D51BBDFB}" type="datetime">
              <a:rPr b="0" lang="en-GB" sz="1000" spc="-1" strike="noStrike">
                <a:solidFill>
                  <a:srgbClr val="898989"/>
                </a:solidFill>
                <a:latin typeface="Myriad Pro"/>
              </a:rPr>
              <a:t>17/06/26</a:t>
            </a:fld>
          </a:p>
        </p:txBody>
      </p:sp>
      <p:sp>
        <p:nvSpPr>
          <p:cNvPr id="102" name="PageNum"/>
          <p:cNvSpPr/>
          <p:nvPr/>
        </p:nvSpPr>
        <p:spPr>
          <a:xfrm>
            <a:off x="7956720" y="6381720"/>
            <a:ext cx="730080" cy="3398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6800" bIns="46800" anchor="ctr">
            <a:normAutofit/>
          </a:bodyPr>
          <a:p>
            <a:pPr algn="r"/>
            <a:fld id="{0B5B1376-0AA0-495C-B1A8-81994FBF1127}" type="slidenum">
              <a:rPr b="0" lang="en-GB" sz="1200" spc="-1" strike="noStrike">
                <a:solidFill>
                  <a:srgbClr val="898989"/>
                </a:solidFill>
                <a:latin typeface="Myriad Pro"/>
              </a:rPr>
              <a:t>&lt;number&gt;</a:t>
            </a:fld>
          </a:p>
        </p:txBody>
      </p:sp>
      <p:sp>
        <p:nvSpPr>
          <p:cNvPr id="20" name="Band20"/>
          <p:cNvSpPr txBox="1"/>
          <p:nvPr/>
        </p:nvSpPr>
        <p:spPr>
          <a:xfrm>
            <a:off x="457200" y="1000000"/>
            <a:ext cx="8229600" cy="480000"/>
          </a:xfrm>
          <a:prstGeom prst="rect">
            <a:avLst/>
          </a:prstGeom>
          <a:solidFill>
            <a:srgbClr val="1E5799"/>
          </a:solidFill>
        </p:spPr>
        <p:txBody>
          <a:bodyPr wrap="square" rtlCol="0" anchor="ctr" lIns="180000" rIns="180000" tIns="80000" bIns="80000">
            <a:noAutofit/>
          </a:bodyPr>
          <a:p>
            <a:pPr algn="l"/>
            <a:r>
              <a:rPr lang="en-US" sz="1800" b="1" dirty="0">
                <a:solidFill>
                  <a:srgbClr val="FFFFFF"/>
                </a:solidFill>
                <a:latin typeface="Myriad Pro"/>
              </a:rPr>
              <a:t>Core values are a set of fundamental beliefs, ideals, or practices that inform how you conduct your life — personally and professionally.</a:t>
            </a:r>
          </a:p>
        </p:txBody>
      </p:sp>
      <p:sp>
        <p:nvSpPr>
          <p:cNvPr id="30a" name="CardH30"/>
          <p:cNvSpPr txBox="1"/>
          <p:nvPr/>
        </p:nvSpPr>
        <p:spPr>
          <a:xfrm>
            <a:off x="457200" y="1660000"/>
            <a:ext cx="3900000" cy="500000"/>
          </a:xfrm>
          <a:prstGeom prst="rect">
            <a:avLst/>
          </a:prstGeom>
          <a:solidFill>
            <a:srgbClr val="1A7A4A"/>
          </a:solidFill>
        </p:spPr>
        <p:txBody>
          <a:bodyPr wrap="square" rtlCol="0" anchor="ctr" lIns="140000" rIns="140000" tIns="80000" bIns="80000">
            <a:noAutofit/>
          </a:bodyPr>
          <a:p>
            <a:pPr algn="ctr"/>
            <a:r>
              <a:rPr lang="en-US" sz="1900" b="1" dirty="0">
                <a:solidFill>
                  <a:srgbClr val="FFFFFF"/>
                </a:solidFill>
                <a:latin typeface="Myriad Pro"/>
              </a:rPr>
              <a:t>🧑 For individuals</a:t>
            </a:r>
          </a:p>
        </p:txBody>
      </p:sp>
      <p:sp>
        <p:nvSpPr>
          <p:cNvPr id="30b" name="CardB30"/>
          <p:cNvSpPr txBox="1"/>
          <p:nvPr/>
        </p:nvSpPr>
        <p:spPr>
          <a:xfrm>
            <a:off x="457200" y="2160000"/>
            <a:ext cx="3900000" cy="1300000"/>
          </a:xfrm>
          <a:prstGeom prst="rect">
            <a:avLst/>
          </a:prstGeom>
          <a:solidFill>
            <a:srgbClr val="F5F5F5"/>
          </a:solidFill>
        </p:spPr>
        <p:txBody>
          <a:bodyPr wrap="square" rtlCol="0" anchor="t" lIns="140000" rIns="140000" tIns="120000" bIns="80000">
            <a:noAutofit/>
          </a:bodyPr>
          <a:p>
            <a:r>
              <a:rPr lang="en-US" sz="1600" dirty="0">
                <a:solidFill>
                  <a:srgbClr val="333333"/>
                </a:solidFill>
                <a:latin typeface="Myriad Pro"/>
              </a:rPr>
              <a:t>Most of us focus on what society, culture, and media values instead of our own. Core values anchor your authentic identity.</a:t>
            </a:r>
          </a:p>
        </p:txBody>
      </p:sp>
      <p:sp>
        <p:nvSpPr>
          <p:cNvPr id="31a" name="CardH31"/>
          <p:cNvSpPr txBox="1"/>
          <p:nvPr/>
        </p:nvSpPr>
        <p:spPr>
          <a:xfrm>
            <a:off x="4657200" y="1660000"/>
            <a:ext cx="4029000" cy="500000"/>
          </a:xfrm>
          <a:prstGeom prst="rect">
            <a:avLst/>
          </a:prstGeom>
          <a:solidFill>
            <a:srgbClr val="7B2D8B"/>
          </a:solidFill>
        </p:spPr>
        <p:txBody>
          <a:bodyPr wrap="square" rtlCol="0" anchor="ctr" lIns="140000" rIns="140000" tIns="80000" bIns="80000">
            <a:noAutofit/>
          </a:bodyPr>
          <a:p>
            <a:pPr algn="ctr"/>
            <a:r>
              <a:rPr lang="en-US" sz="1900" b="1" dirty="0">
                <a:solidFill>
                  <a:srgbClr val="FFFFFF"/>
                </a:solidFill>
                <a:latin typeface="Myriad Pro"/>
              </a:rPr>
              <a:t>🏢 For organisations</a:t>
            </a:r>
          </a:p>
        </p:txBody>
      </p:sp>
      <p:sp>
        <p:nvSpPr>
          <p:cNvPr id="31b" name="CardB31"/>
          <p:cNvSpPr txBox="1"/>
          <p:nvPr/>
        </p:nvSpPr>
        <p:spPr>
          <a:xfrm>
            <a:off x="4657200" y="2160000"/>
            <a:ext cx="4029000" cy="1300000"/>
          </a:xfrm>
          <a:prstGeom prst="rect">
            <a:avLst/>
          </a:prstGeom>
          <a:solidFill>
            <a:srgbClr val="F5F5F5"/>
          </a:solidFill>
        </p:spPr>
        <p:txBody>
          <a:bodyPr wrap="square" rtlCol="0" anchor="t" lIns="140000" rIns="140000" tIns="120000" bIns="80000">
            <a:noAutofit/>
          </a:bodyPr>
          <a:p>
            <a:r>
              <a:rPr lang="en-US" sz="1600" dirty="0">
                <a:solidFill>
                  <a:srgbClr val="333333"/>
                </a:solidFill>
                <a:latin typeface="Myriad Pro"/>
              </a:rPr>
              <a:t>Businesses use core values to allocate resources, make decisions, and grow. They define culture and how people interact.</a:t>
            </a:r>
          </a:p>
        </p:txBody>
      </p:sp>
      <p:sp>
        <p:nvSpPr>
          <p:cNvPr id="32a" name="CardH32"/>
          <p:cNvSpPr txBox="1"/>
          <p:nvPr/>
        </p:nvSpPr>
        <p:spPr>
          <a:xfrm>
            <a:off x="457200" y="3400000"/>
            <a:ext cx="3900000" cy="500000"/>
          </a:xfrm>
          <a:prstGeom prst="rect">
            <a:avLst/>
          </a:prstGeom>
          <a:solidFill>
            <a:srgbClr val="C8400E"/>
          </a:solidFill>
        </p:spPr>
        <p:txBody>
          <a:bodyPr wrap="square" rtlCol="0" anchor="ctr" lIns="140000" rIns="140000" tIns="80000" bIns="80000">
            <a:noAutofit/>
          </a:bodyPr>
          <a:p>
            <a:pPr algn="ctr"/>
            <a:r>
              <a:rPr lang="en-US" sz="1900" b="1" dirty="0">
                <a:solidFill>
                  <a:srgbClr val="FFFFFF"/>
                </a:solidFill>
                <a:latin typeface="Myriad Pro"/>
              </a:rPr>
              <a:t>🤝 In relationships</a:t>
            </a:r>
          </a:p>
        </p:txBody>
      </p:sp>
      <p:sp>
        <p:nvSpPr>
          <p:cNvPr id="32b" name="CardB32"/>
          <p:cNvSpPr txBox="1"/>
          <p:nvPr/>
        </p:nvSpPr>
        <p:spPr>
          <a:xfrm>
            <a:off x="457200" y="3900000"/>
            <a:ext cx="3900000" cy="900000"/>
          </a:xfrm>
          <a:prstGeom prst="rect">
            <a:avLst/>
          </a:prstGeom>
          <a:solidFill>
            <a:srgbClr val="F5F5F5"/>
          </a:solidFill>
        </p:spPr>
        <p:txBody>
          <a:bodyPr wrap="square" rtlCol="0" anchor="t" lIns="140000" rIns="140000" tIns="120000" bIns="80000">
            <a:noAutofit/>
          </a:bodyPr>
          <a:p>
            <a:r>
              <a:rPr lang="en-US" sz="1600" dirty="0">
                <a:solidFill>
                  <a:srgbClr val="333333"/>
                </a:solidFill>
                <a:latin typeface="Myriad Pro"/>
              </a:rPr>
              <a:t>Core values inform honesty, respect, and the responsibilities one will hold with others.</a:t>
            </a:r>
          </a:p>
        </p:txBody>
      </p:sp>
      <p:sp>
        <p:nvSpPr>
          <p:cNvPr id="33a" name="CardH33"/>
          <p:cNvSpPr txBox="1"/>
          <p:nvPr/>
        </p:nvSpPr>
        <p:spPr>
          <a:xfrm>
            <a:off x="4657200" y="3400000"/>
            <a:ext cx="4029000" cy="500000"/>
          </a:xfrm>
          <a:prstGeom prst="rect">
            <a:avLst/>
          </a:prstGeom>
          <a:solidFill>
            <a:srgbClr val="006D6D"/>
          </a:solidFill>
        </p:spPr>
        <p:txBody>
          <a:bodyPr wrap="square" rtlCol="0" anchor="ctr" lIns="140000" rIns="140000" tIns="80000" bIns="80000">
            <a:noAutofit/>
          </a:bodyPr>
          <a:p>
            <a:pPr algn="ctr"/>
            <a:r>
              <a:rPr lang="en-US" sz="1900" b="1" dirty="0">
                <a:solidFill>
                  <a:srgbClr val="FFFFFF"/>
                </a:solidFill>
                <a:latin typeface="Myriad Pro"/>
              </a:rPr>
              <a:t>📌 In practice</a:t>
            </a:r>
          </a:p>
        </p:txBody>
      </p:sp>
      <p:sp>
        <p:nvSpPr>
          <p:cNvPr id="33b" name="CardB33"/>
          <p:cNvSpPr txBox="1"/>
          <p:nvPr/>
        </p:nvSpPr>
        <p:spPr>
          <a:xfrm>
            <a:off x="4657200" y="3900000"/>
            <a:ext cx="4029000" cy="900000"/>
          </a:xfrm>
          <a:prstGeom prst="rect">
            <a:avLst/>
          </a:prstGeom>
          <a:solidFill>
            <a:srgbClr val="F5F5F5"/>
          </a:solidFill>
        </p:spPr>
        <p:txBody>
          <a:bodyPr wrap="square" rtlCol="0" anchor="t" lIns="140000" rIns="140000" tIns="120000" bIns="80000">
            <a:noAutofit/>
          </a:bodyPr>
          <a:p>
            <a:r>
              <a:rPr lang="en-US" sz="1600" dirty="0">
                <a:solidFill>
                  <a:srgbClr val="333333"/>
                </a:solidFill>
                <a:latin typeface="Myriad Pro"/>
              </a:rPr>
              <a:t>Core values can focus your work, define your standards, and guide daily behaviour and priorities.</a:t>
            </a:r>
          </a:p>
        </p:txBody>
      </p:sp>
      <p:sp>
        <p:nvSpPr>
          <p:cNvPr id="50" name="TB50"/>
          <p:cNvSpPr txBox="1"/>
          <p:nvPr/>
        </p:nvSpPr>
        <p:spPr>
          <a:xfrm>
            <a:off x="457200" y="5000000"/>
            <a:ext cx="8229600" cy="350000"/>
          </a:xfrm>
          <a:prstGeom prst="rect">
            <a:avLst/>
          </a:prstGeom>
          <a:noFill/>
          <a:ln w="0">
            <a:noFill/>
          </a:ln>
        </p:spPr>
        <p:txBody>
          <a:bodyPr wrap="square" rtlCol="0" anchor="t" lIns="140000" rIns="140000" tIns="100000" bIns="80000">
            <a:noAutofit/>
          </a:bodyPr>
          <a:p>
            <a:pPr algn="r"/>
            <a:r>
              <a:rPr lang="en-US" sz="1300" b="0" dirty="0">
                <a:solidFill>
                  <a:srgbClr val="888888"/>
                </a:solidFill>
                <a:latin typeface="Myriad Pro"/>
              </a:rPr>
              <a:t>Source: Jeffrey (2020)</a:t>
            </a:r>
          </a:p>
        </p:txBody>
      </p:sp>
    </p:spTree>
  </p:cSld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"/>
          <p:cNvSpPr/>
          <p:nvPr/>
        </p:nvSpPr>
        <p:spPr>
          <a:xfrm>
            <a:off x="457200" y="300000"/>
            <a:ext cx="8229600" cy="6000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6800" bIns="46800" anchor="ctr">
            <a:spAutoFit/>
          </a:bodyPr>
          <a:p>
            <a:pPr algn="ctr"/>
            <a:r>
              <a:rPr b="1" lang="en-US" sz="3200" spc="-1" strike="noStrike">
                <a:solidFill>
                  <a:srgbClr val="000000"/>
                </a:solidFill>
                <a:latin typeface="Myriad Pro"/>
              </a:rPr>
              <a:t>Why Personal Core Values are Important</a:t>
            </a:r>
          </a:p>
        </p:txBody>
      </p:sp>
      <p:sp>
        <p:nvSpPr>
          <p:cNvPr id="101" name="DateFtr"/>
          <p:cNvSpPr/>
          <p:nvPr/>
        </p:nvSpPr>
        <p:spPr>
          <a:xfrm>
            <a:off x="250920" y="6524640"/>
            <a:ext cx="971280" cy="2192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6800" bIns="46800" anchor="ctr">
            <a:noAutofit/>
          </a:bodyPr>
          <a:p>
            <a:pPr algn="ctr"/>
            <a:fld id="{A47CB25C-6E15-4DDD-88BC-D9E1D51BBDFB}" type="datetime">
              <a:rPr b="0" lang="en-GB" sz="1000" spc="-1" strike="noStrike">
                <a:solidFill>
                  <a:srgbClr val="898989"/>
                </a:solidFill>
                <a:latin typeface="Myriad Pro"/>
              </a:rPr>
              <a:t>17/06/26</a:t>
            </a:fld>
          </a:p>
        </p:txBody>
      </p:sp>
      <p:sp>
        <p:nvSpPr>
          <p:cNvPr id="102" name="PageNum"/>
          <p:cNvSpPr/>
          <p:nvPr/>
        </p:nvSpPr>
        <p:spPr>
          <a:xfrm>
            <a:off x="7956720" y="6381720"/>
            <a:ext cx="730080" cy="3398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6800" bIns="46800" anchor="ctr">
            <a:normAutofit/>
          </a:bodyPr>
          <a:p>
            <a:pPr algn="r"/>
            <a:fld id="{0B5B1376-0AA0-495C-B1A8-81994FBF1127}" type="slidenum">
              <a:rPr b="0" lang="en-GB" sz="1200" spc="-1" strike="noStrike">
                <a:solidFill>
                  <a:srgbClr val="898989"/>
                </a:solidFill>
                <a:latin typeface="Myriad Pro"/>
              </a:rPr>
              <a:t>&lt;number&gt;</a:t>
            </a:fld>
          </a:p>
        </p:txBody>
      </p:sp>
      <p:sp>
        <p:nvSpPr>
          <p:cNvPr id="20" name="Band20"/>
          <p:cNvSpPr txBox="1"/>
          <p:nvPr/>
        </p:nvSpPr>
        <p:spPr>
          <a:xfrm>
            <a:off x="457200" y="1000000"/>
            <a:ext cx="8229600" cy="580000"/>
          </a:xfrm>
          <a:prstGeom prst="rect">
            <a:avLst/>
          </a:prstGeom>
          <a:solidFill>
            <a:srgbClr val="1E2761"/>
          </a:solidFill>
        </p:spPr>
        <p:txBody>
          <a:bodyPr wrap="square" rtlCol="0" anchor="ctr" lIns="180000" rIns="180000" tIns="80000" bIns="80000">
            <a:noAutofit/>
          </a:bodyPr>
          <a:p>
            <a:pPr algn="l"/>
            <a:r>
              <a:rPr lang="en-US" sz="2200" b="1" dirty="0">
                <a:solidFill>
                  <a:srgbClr val="FFC000"/>
                </a:solidFill>
                <a:latin typeface="Myriad Pro"/>
              </a:rPr>
              <a:t>"Knowing your core values changes your behaviour."</a:t>
            </a:r>
          </a:p>
        </p:txBody>
      </p:sp>
      <p:sp>
        <p:nvSpPr>
          <p:cNvPr id="30a" name="CardH30"/>
          <p:cNvSpPr txBox="1"/>
          <p:nvPr/>
        </p:nvSpPr>
        <p:spPr>
          <a:xfrm>
            <a:off x="457200" y="1800000"/>
            <a:ext cx="3900000" cy="500000"/>
          </a:xfrm>
          <a:prstGeom prst="rect">
            <a:avLst/>
          </a:prstGeom>
          <a:solidFill>
            <a:srgbClr val="1E5799"/>
          </a:solidFill>
        </p:spPr>
        <p:txBody>
          <a:bodyPr wrap="square" rtlCol="0" anchor="ctr" lIns="140000" rIns="140000" tIns="80000" bIns="80000">
            <a:noAutofit/>
          </a:bodyPr>
          <a:p>
            <a:pPr algn="ctr"/>
            <a:r>
              <a:rPr lang="en-US" sz="1900" b="1" dirty="0">
                <a:solidFill>
                  <a:srgbClr val="FFFFFF"/>
                </a:solidFill>
                <a:latin typeface="Myriad Pro"/>
              </a:rPr>
              <a:t>🏳️ We stand for something</a:t>
            </a:r>
          </a:p>
        </p:txBody>
      </p:sp>
      <p:sp>
        <p:nvSpPr>
          <p:cNvPr id="30b" name="CardB30"/>
          <p:cNvSpPr txBox="1"/>
          <p:nvPr/>
        </p:nvSpPr>
        <p:spPr>
          <a:xfrm>
            <a:off x="457200" y="2300000"/>
            <a:ext cx="3900000" cy="1100000"/>
          </a:xfrm>
          <a:prstGeom prst="rect">
            <a:avLst/>
          </a:prstGeom>
          <a:solidFill>
            <a:srgbClr val="F5F5F5"/>
          </a:solidFill>
        </p:spPr>
        <p:txBody>
          <a:bodyPr wrap="square" rtlCol="0" anchor="t" lIns="140000" rIns="140000" tIns="120000" bIns="80000">
            <a:noAutofit/>
          </a:bodyPr>
          <a:p>
            <a:r>
              <a:rPr lang="en-US" sz="1600" dirty="0">
                <a:solidFill>
                  <a:srgbClr val="333333"/>
                </a:solidFill>
                <a:latin typeface="Myriad Pro"/>
              </a:rPr>
              <a:t>Values highlight what we stand for — they represent our unique, individual essence.</a:t>
            </a:r>
          </a:p>
        </p:txBody>
      </p:sp>
      <p:sp>
        <p:nvSpPr>
          <p:cNvPr id="31a" name="CardH31"/>
          <p:cNvSpPr txBox="1"/>
          <p:nvPr/>
        </p:nvSpPr>
        <p:spPr>
          <a:xfrm>
            <a:off x="4757200" y="1800000"/>
            <a:ext cx="4029000" cy="500000"/>
          </a:xfrm>
          <a:prstGeom prst="rect">
            <a:avLst/>
          </a:prstGeom>
          <a:solidFill>
            <a:srgbClr val="1A7A4A"/>
          </a:solidFill>
        </p:spPr>
        <p:txBody>
          <a:bodyPr wrap="square" rtlCol="0" anchor="ctr" lIns="140000" rIns="140000" tIns="80000" bIns="80000">
            <a:noAutofit/>
          </a:bodyPr>
          <a:p>
            <a:pPr algn="ctr"/>
            <a:r>
              <a:rPr lang="en-US" sz="1900" b="1" dirty="0">
                <a:solidFill>
                  <a:srgbClr val="FFFFFF"/>
                </a:solidFill>
                <a:latin typeface="Myriad Pro"/>
              </a:rPr>
              <a:t>🧭 Personal code of conduct</a:t>
            </a:r>
          </a:p>
        </p:txBody>
      </p:sp>
      <p:sp>
        <p:nvSpPr>
          <p:cNvPr id="31b" name="CardB31"/>
          <p:cNvSpPr txBox="1"/>
          <p:nvPr/>
        </p:nvSpPr>
        <p:spPr>
          <a:xfrm>
            <a:off x="4757200" y="2300000"/>
            <a:ext cx="4029000" cy="1100000"/>
          </a:xfrm>
          <a:prstGeom prst="rect">
            <a:avLst/>
          </a:prstGeom>
          <a:solidFill>
            <a:srgbClr val="F5F5F5"/>
          </a:solidFill>
        </p:spPr>
        <p:txBody>
          <a:bodyPr wrap="square" rtlCol="0" anchor="t" lIns="140000" rIns="140000" tIns="120000" bIns="80000">
            <a:noAutofit/>
          </a:bodyPr>
          <a:p>
            <a:r>
              <a:rPr lang="en-US" sz="1600" dirty="0">
                <a:solidFill>
                  <a:srgbClr val="333333"/>
                </a:solidFill>
                <a:latin typeface="Myriad Pro"/>
              </a:rPr>
              <a:t>Values guide our behaviour, providing a clear personal code for how we live.</a:t>
            </a:r>
          </a:p>
        </p:txBody>
      </p:sp>
      <p:sp>
        <p:nvSpPr>
          <p:cNvPr id="32a" name="CardH32"/>
          <p:cNvSpPr txBox="1"/>
          <p:nvPr/>
        </p:nvSpPr>
        <p:spPr>
          <a:xfrm>
            <a:off x="457200" y="3400000"/>
            <a:ext cx="3900000" cy="500000"/>
          </a:xfrm>
          <a:prstGeom prst="rect">
            <a:avLst/>
          </a:prstGeom>
          <a:solidFill>
            <a:srgbClr val="7B2D8B"/>
          </a:solidFill>
        </p:spPr>
        <p:txBody>
          <a:bodyPr wrap="square" rtlCol="0" anchor="ctr" lIns="140000" rIns="140000" tIns="80000" bIns="80000">
            <a:noAutofit/>
          </a:bodyPr>
          <a:p>
            <a:pPr algn="ctr"/>
            <a:r>
              <a:rPr lang="en-US" sz="1900" b="1" dirty="0">
                <a:solidFill>
                  <a:srgbClr val="FFFFFF"/>
                </a:solidFill>
                <a:latin typeface="Myriad Pro"/>
              </a:rPr>
              <a:t>🌟 Fulfilment</a:t>
            </a:r>
          </a:p>
        </p:txBody>
      </p:sp>
      <p:sp>
        <p:nvSpPr>
          <p:cNvPr id="32b" name="CardB32"/>
          <p:cNvSpPr txBox="1"/>
          <p:nvPr/>
        </p:nvSpPr>
        <p:spPr>
          <a:xfrm>
            <a:off x="457200" y="3900000"/>
            <a:ext cx="3900000" cy="1100000"/>
          </a:xfrm>
          <a:prstGeom prst="rect">
            <a:avLst/>
          </a:prstGeom>
          <a:solidFill>
            <a:srgbClr val="F5F5F5"/>
          </a:solidFill>
        </p:spPr>
        <p:txBody>
          <a:bodyPr wrap="square" rtlCol="0" anchor="t" lIns="140000" rIns="140000" tIns="120000" bIns="80000">
            <a:noAutofit/>
          </a:bodyPr>
          <a:p>
            <a:r>
              <a:rPr lang="en-US" sz="1600" dirty="0">
                <a:solidFill>
                  <a:srgbClr val="333333"/>
                </a:solidFill>
                <a:latin typeface="Myriad Pro"/>
              </a:rPr>
              <a:t>When we honour our core values consistently, we experience genuine fulfilment.</a:t>
            </a:r>
          </a:p>
        </p:txBody>
      </p:sp>
      <p:sp>
        <p:nvSpPr>
          <p:cNvPr id="33a" name="CardH33"/>
          <p:cNvSpPr txBox="1"/>
          <p:nvPr/>
        </p:nvSpPr>
        <p:spPr>
          <a:xfrm>
            <a:off x="4757200" y="3400000"/>
            <a:ext cx="4029000" cy="500000"/>
          </a:xfrm>
          <a:prstGeom prst="rect">
            <a:avLst/>
          </a:prstGeom>
          <a:solidFill>
            <a:srgbClr val="C8400E"/>
          </a:solidFill>
        </p:spPr>
        <p:txBody>
          <a:bodyPr wrap="square" rtlCol="0" anchor="ctr" lIns="140000" rIns="140000" tIns="80000" bIns="80000">
            <a:noAutofit/>
          </a:bodyPr>
          <a:p>
            <a:pPr algn="ctr"/>
            <a:r>
              <a:rPr lang="en-US" sz="1900" b="1" dirty="0">
                <a:solidFill>
                  <a:srgbClr val="FFFFFF"/>
                </a:solidFill>
                <a:latin typeface="Myriad Pro"/>
              </a:rPr>
              <a:t>⚠️ The cost of ignoring them</a:t>
            </a:r>
          </a:p>
        </p:txBody>
      </p:sp>
      <p:sp>
        <p:nvSpPr>
          <p:cNvPr id="33b" name="CardB33"/>
          <p:cNvSpPr txBox="1"/>
          <p:nvPr/>
        </p:nvSpPr>
        <p:spPr>
          <a:xfrm>
            <a:off x="4757200" y="3900000"/>
            <a:ext cx="4029000" cy="1100000"/>
          </a:xfrm>
          <a:prstGeom prst="rect">
            <a:avLst/>
          </a:prstGeom>
          <a:solidFill>
            <a:srgbClr val="F5F5F5"/>
          </a:solidFill>
        </p:spPr>
        <p:txBody>
          <a:bodyPr wrap="square" rtlCol="0" anchor="t" lIns="140000" rIns="140000" tIns="120000" bIns="80000">
            <a:noAutofit/>
          </a:bodyPr>
          <a:p>
            <a:r>
              <a:rPr lang="en-US" sz="1600" dirty="0">
                <a:solidFill>
                  <a:srgbClr val="333333"/>
                </a:solidFill>
                <a:latin typeface="Myriad Pro"/>
              </a:rPr>
              <a:t>When we don't honour our values, we become incongruent — more likely to escape into bad habits.</a:t>
            </a:r>
          </a:p>
        </p:txBody>
      </p:sp>
    </p:spTree>
  </p:cSld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"/>
          <p:cNvSpPr/>
          <p:nvPr/>
        </p:nvSpPr>
        <p:spPr>
          <a:xfrm>
            <a:off x="457200" y="300000"/>
            <a:ext cx="8229600" cy="6000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6800" bIns="46800" anchor="ctr">
            <a:spAutoFit/>
          </a:bodyPr>
          <a:p>
            <a:pPr algn="ctr"/>
            <a:r>
              <a:rPr b="1" lang="en-US" sz="3200" spc="-1" strike="noStrike">
                <a:solidFill>
                  <a:srgbClr val="000000"/>
                </a:solidFill>
                <a:latin typeface="Myriad Pro"/>
              </a:rPr>
              <a:t>7 Steps to Discover Your Core Values</a:t>
            </a:r>
          </a:p>
        </p:txBody>
      </p:sp>
      <p:sp>
        <p:nvSpPr>
          <p:cNvPr id="101" name="DateFtr"/>
          <p:cNvSpPr/>
          <p:nvPr/>
        </p:nvSpPr>
        <p:spPr>
          <a:xfrm>
            <a:off x="250920" y="6524640"/>
            <a:ext cx="971280" cy="2192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6800" bIns="46800" anchor="ctr">
            <a:noAutofit/>
          </a:bodyPr>
          <a:p>
            <a:pPr algn="ctr"/>
            <a:fld id="{A47CB25C-6E15-4DDD-88BC-D9E1D51BBDFB}" type="datetime">
              <a:rPr b="0" lang="en-GB" sz="1000" spc="-1" strike="noStrike">
                <a:solidFill>
                  <a:srgbClr val="898989"/>
                </a:solidFill>
                <a:latin typeface="Myriad Pro"/>
              </a:rPr>
              <a:t>17/06/26</a:t>
            </a:fld>
          </a:p>
        </p:txBody>
      </p:sp>
      <p:sp>
        <p:nvSpPr>
          <p:cNvPr id="102" name="PageNum"/>
          <p:cNvSpPr/>
          <p:nvPr/>
        </p:nvSpPr>
        <p:spPr>
          <a:xfrm>
            <a:off x="7956720" y="6381720"/>
            <a:ext cx="730080" cy="3398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6800" bIns="46800" anchor="ctr">
            <a:normAutofit/>
          </a:bodyPr>
          <a:p>
            <a:pPr algn="r"/>
            <a:fld id="{0B5B1376-0AA0-495C-B1A8-81994FBF1127}" type="slidenum">
              <a:rPr b="0" lang="en-GB" sz="1200" spc="-1" strike="noStrike">
                <a:solidFill>
                  <a:srgbClr val="898989"/>
                </a:solidFill>
                <a:latin typeface="Myriad Pro"/>
              </a:rPr>
              <a:t>&lt;number&gt;</a:t>
            </a:fld>
          </a:p>
        </p:txBody>
      </p:sp>
      <p:sp>
        <p:nvSpPr>
          <p:cNvPr id="20" name="TB20"/>
          <p:cNvSpPr txBox="1"/>
          <p:nvPr/>
        </p:nvSpPr>
        <p:spPr>
          <a:xfrm>
            <a:off x="457200" y="980000"/>
            <a:ext cx="8229600" cy="380000"/>
          </a:xfrm>
          <a:prstGeom prst="rect">
            <a:avLst/>
          </a:prstGeom>
          <a:noFill/>
          <a:ln w="0">
            <a:noFill/>
          </a:ln>
        </p:spPr>
        <p:txBody>
          <a:bodyPr wrap="square" rtlCol="0" anchor="t" lIns="140000" rIns="140000" tIns="100000" bIns="80000">
            <a:noAutofit/>
          </a:bodyPr>
          <a:p>
            <a:pPr algn="l"/>
            <a:r>
              <a:rPr lang="en-US" sz="1700" b="0" dirty="0">
                <a:solidFill>
                  <a:srgbClr val="555555"/>
                </a:solidFill>
                <a:latin typeface="Myriad Pro"/>
              </a:rPr>
              <a:t>There are 7 steps to creating distinct and meaningful core values that serve you in every area of life.</a:t>
            </a:r>
          </a:p>
        </p:txBody>
      </p:sp>
      <p:sp>
        <p:nvSpPr>
          <p:cNvPr id="400c" name="C70"/>
          <p:cNvSpPr txBox="1"/>
          <p:nvPr/>
        </p:nvSpPr>
        <p:spPr>
          <a:xfrm>
            <a:off x="457200" y="1460000"/>
            <a:ext cx="560000" cy="560000"/>
          </a:xfrm>
          <a:prstGeom prst="ellipse">
            <a:avLst/>
          </a:prstGeom>
          <a:solidFill>
            <a:srgbClr val="1E5799"/>
          </a:solidFill>
        </p:spPr>
        <p:txBody>
          <a:bodyPr wrap="square" rtlCol="0" anchor="ctr">
            <a:noAutofit/>
          </a:bodyPr>
          <a:p>
            <a:pPr algn="ctr"/>
            <a:r>
              <a:rPr lang="en-US" sz="1900" b="1" dirty="0">
                <a:solidFill>
                  <a:srgbClr val="FFFFFF"/>
                </a:solidFill>
                <a:latin typeface="Myriad Pro"/>
              </a:rPr>
              <a:t>1</a:t>
            </a:r>
          </a:p>
        </p:txBody>
      </p:sp>
      <p:sp>
        <p:nvSpPr>
          <p:cNvPr id="400l" name="L70"/>
          <p:cNvSpPr txBox="1"/>
          <p:nvPr/>
        </p:nvSpPr>
        <p:spPr>
          <a:xfrm>
            <a:off x="1100000" y="1460000"/>
            <a:ext cx="2700000" cy="560000"/>
          </a:xfrm>
          <a:prstGeom prst="rect">
            <a:avLst/>
          </a:prstGeom>
          <a:solidFill>
            <a:srgbClr val="F5F5F5"/>
          </a:solidFill>
        </p:spPr>
        <p:txBody>
          <a:bodyPr wrap="square" rtlCol="0" anchor="ctr" lIns="140000">
            <a:noAutofit/>
          </a:bodyPr>
          <a:p>
            <a:pPr algn="l"/>
            <a:r>
              <a:rPr lang="en-US" sz="1500" b="1" dirty="0">
                <a:solidFill>
                  <a:srgbClr val="1E5799"/>
                </a:solidFill>
                <a:latin typeface="Myriad Pro"/>
              </a:rPr>
              <a:t>Start with a Beginner's Mind</a:t>
            </a:r>
          </a:p>
        </p:txBody>
      </p:sp>
      <p:sp>
        <p:nvSpPr>
          <p:cNvPr id="400d" name="D70"/>
          <p:cNvSpPr txBox="1"/>
          <p:nvPr/>
        </p:nvSpPr>
        <p:spPr>
          <a:xfrm>
            <a:off x="3900000" y="1460000"/>
            <a:ext cx="4750000" cy="560000"/>
          </a:xfrm>
          <a:prstGeom prst="rect">
            <a:avLst/>
          </a:prstGeom>
          <a:noFill/>
          <a:ln w="0">
            <a:noFill/>
          </a:ln>
        </p:spPr>
        <p:txBody>
          <a:bodyPr wrap="square" rtlCol="0" anchor="ctr" lIns="140000">
            <a:noAutofit/>
          </a:bodyPr>
          <a:p>
            <a:pPr algn="l"/>
            <a:r>
              <a:rPr lang="en-US" sz="1500" dirty="0">
                <a:solidFill>
                  <a:srgbClr val="444444"/>
                </a:solidFill>
                <a:latin typeface="Myriad Pro"/>
              </a:rPr>
              <a:t>Approach your values with openness, as if for the first time.</a:t>
            </a:r>
          </a:p>
        </p:txBody>
      </p:sp>
      <p:sp>
        <p:nvSpPr>
          <p:cNvPr id="401c" name="C71"/>
          <p:cNvSpPr txBox="1"/>
          <p:nvPr/>
        </p:nvSpPr>
        <p:spPr>
          <a:xfrm>
            <a:off x="457200" y="2170000"/>
            <a:ext cx="560000" cy="560000"/>
          </a:xfrm>
          <a:prstGeom prst="ellipse">
            <a:avLst/>
          </a:prstGeom>
          <a:solidFill>
            <a:srgbClr val="1A7A4A"/>
          </a:solidFill>
        </p:spPr>
        <p:txBody>
          <a:bodyPr wrap="square" rtlCol="0" anchor="ctr">
            <a:noAutofit/>
          </a:bodyPr>
          <a:p>
            <a:pPr algn="ctr"/>
            <a:r>
              <a:rPr lang="en-US" sz="1900" b="1" dirty="0">
                <a:solidFill>
                  <a:srgbClr val="FFFFFF"/>
                </a:solidFill>
                <a:latin typeface="Myriad Pro"/>
              </a:rPr>
              <a:t>2</a:t>
            </a:r>
          </a:p>
        </p:txBody>
      </p:sp>
      <p:sp>
        <p:nvSpPr>
          <p:cNvPr id="401l" name="L71"/>
          <p:cNvSpPr txBox="1"/>
          <p:nvPr/>
        </p:nvSpPr>
        <p:spPr>
          <a:xfrm>
            <a:off x="1100000" y="2170000"/>
            <a:ext cx="2700000" cy="560000"/>
          </a:xfrm>
          <a:prstGeom prst="rect">
            <a:avLst/>
          </a:prstGeom>
          <a:solidFill>
            <a:srgbClr val="F5F5F5"/>
          </a:solidFill>
        </p:spPr>
        <p:txBody>
          <a:bodyPr wrap="square" rtlCol="0" anchor="ctr" lIns="140000">
            <a:noAutofit/>
          </a:bodyPr>
          <a:p>
            <a:pPr algn="l"/>
            <a:r>
              <a:rPr lang="en-US" sz="1500" b="1" dirty="0">
                <a:solidFill>
                  <a:srgbClr val="1A7A4A"/>
                </a:solidFill>
                <a:latin typeface="Myriad Pro"/>
              </a:rPr>
              <a:t>Create your values list</a:t>
            </a:r>
          </a:p>
        </p:txBody>
      </p:sp>
      <p:sp>
        <p:nvSpPr>
          <p:cNvPr id="401d" name="D71"/>
          <p:cNvSpPr txBox="1"/>
          <p:nvPr/>
        </p:nvSpPr>
        <p:spPr>
          <a:xfrm>
            <a:off x="3900000" y="2170000"/>
            <a:ext cx="4750000" cy="560000"/>
          </a:xfrm>
          <a:prstGeom prst="rect">
            <a:avLst/>
          </a:prstGeom>
          <a:noFill/>
          <a:ln w="0">
            <a:noFill/>
          </a:ln>
        </p:spPr>
        <p:txBody>
          <a:bodyPr wrap="square" rtlCol="0" anchor="ctr" lIns="140000">
            <a:noAutofit/>
          </a:bodyPr>
          <a:p>
            <a:pPr algn="l"/>
            <a:r>
              <a:rPr lang="en-US" sz="1500" dirty="0">
                <a:solidFill>
                  <a:srgbClr val="444444"/>
                </a:solidFill>
                <a:latin typeface="Myriad Pro"/>
              </a:rPr>
              <a:t>Brainstorm all the values that resonate with you.</a:t>
            </a:r>
          </a:p>
        </p:txBody>
      </p:sp>
      <p:sp>
        <p:nvSpPr>
          <p:cNvPr id="402c" name="C72"/>
          <p:cNvSpPr txBox="1"/>
          <p:nvPr/>
        </p:nvSpPr>
        <p:spPr>
          <a:xfrm>
            <a:off x="457200" y="2880000"/>
            <a:ext cx="560000" cy="560000"/>
          </a:xfrm>
          <a:prstGeom prst="ellipse">
            <a:avLst/>
          </a:prstGeom>
          <a:solidFill>
            <a:srgbClr val="7B2D8B"/>
          </a:solidFill>
        </p:spPr>
        <p:txBody>
          <a:bodyPr wrap="square" rtlCol="0" anchor="ctr">
            <a:noAutofit/>
          </a:bodyPr>
          <a:p>
            <a:pPr algn="ctr"/>
            <a:r>
              <a:rPr lang="en-US" sz="1900" b="1" dirty="0">
                <a:solidFill>
                  <a:srgbClr val="FFFFFF"/>
                </a:solidFill>
                <a:latin typeface="Myriad Pro"/>
              </a:rPr>
              <a:t>3</a:t>
            </a:r>
          </a:p>
        </p:txBody>
      </p:sp>
      <p:sp>
        <p:nvSpPr>
          <p:cNvPr id="402l" name="L72"/>
          <p:cNvSpPr txBox="1"/>
          <p:nvPr/>
        </p:nvSpPr>
        <p:spPr>
          <a:xfrm>
            <a:off x="1100000" y="2880000"/>
            <a:ext cx="2700000" cy="560000"/>
          </a:xfrm>
          <a:prstGeom prst="rect">
            <a:avLst/>
          </a:prstGeom>
          <a:solidFill>
            <a:srgbClr val="F5F5F5"/>
          </a:solidFill>
        </p:spPr>
        <p:txBody>
          <a:bodyPr wrap="square" rtlCol="0" anchor="ctr" lIns="140000">
            <a:noAutofit/>
          </a:bodyPr>
          <a:p>
            <a:pPr algn="l"/>
            <a:r>
              <a:rPr lang="en-US" sz="1500" b="1" dirty="0">
                <a:solidFill>
                  <a:srgbClr val="7B2D8B"/>
                </a:solidFill>
                <a:latin typeface="Myriad Pro"/>
              </a:rPr>
              <a:t>Chunk into related groups</a:t>
            </a:r>
          </a:p>
        </p:txBody>
      </p:sp>
      <p:sp>
        <p:nvSpPr>
          <p:cNvPr id="402d" name="D72"/>
          <p:cNvSpPr txBox="1"/>
          <p:nvPr/>
        </p:nvSpPr>
        <p:spPr>
          <a:xfrm>
            <a:off x="3900000" y="2880000"/>
            <a:ext cx="4750000" cy="560000"/>
          </a:xfrm>
          <a:prstGeom prst="rect">
            <a:avLst/>
          </a:prstGeom>
          <a:noFill/>
          <a:ln w="0">
            <a:noFill/>
          </a:ln>
        </p:spPr>
        <p:txBody>
          <a:bodyPr wrap="square" rtlCol="0" anchor="ctr" lIns="140000">
            <a:noAutofit/>
          </a:bodyPr>
          <a:p>
            <a:pPr algn="l"/>
            <a:r>
              <a:rPr lang="en-US" sz="1500" dirty="0">
                <a:solidFill>
                  <a:srgbClr val="444444"/>
                </a:solidFill>
                <a:latin typeface="Myriad Pro"/>
              </a:rPr>
              <a:t>Sort similar values into clusters or themes.</a:t>
            </a:r>
          </a:p>
        </p:txBody>
      </p:sp>
      <p:sp>
        <p:nvSpPr>
          <p:cNvPr id="403c" name="C73"/>
          <p:cNvSpPr txBox="1"/>
          <p:nvPr/>
        </p:nvSpPr>
        <p:spPr>
          <a:xfrm>
            <a:off x="457200" y="3590000"/>
            <a:ext cx="560000" cy="560000"/>
          </a:xfrm>
          <a:prstGeom prst="ellipse">
            <a:avLst/>
          </a:prstGeom>
          <a:solidFill>
            <a:srgbClr val="C8400E"/>
          </a:solidFill>
        </p:spPr>
        <p:txBody>
          <a:bodyPr wrap="square" rtlCol="0" anchor="ctr">
            <a:noAutofit/>
          </a:bodyPr>
          <a:p>
            <a:pPr algn="ctr"/>
            <a:r>
              <a:rPr lang="en-US" sz="1900" b="1" dirty="0">
                <a:solidFill>
                  <a:srgbClr val="FFFFFF"/>
                </a:solidFill>
                <a:latin typeface="Myriad Pro"/>
              </a:rPr>
              <a:t>4</a:t>
            </a:r>
          </a:p>
        </p:txBody>
      </p:sp>
      <p:sp>
        <p:nvSpPr>
          <p:cNvPr id="403l" name="L73"/>
          <p:cNvSpPr txBox="1"/>
          <p:nvPr/>
        </p:nvSpPr>
        <p:spPr>
          <a:xfrm>
            <a:off x="1100000" y="3590000"/>
            <a:ext cx="2700000" cy="560000"/>
          </a:xfrm>
          <a:prstGeom prst="rect">
            <a:avLst/>
          </a:prstGeom>
          <a:solidFill>
            <a:srgbClr val="F5F5F5"/>
          </a:solidFill>
        </p:spPr>
        <p:txBody>
          <a:bodyPr wrap="square" rtlCol="0" anchor="ctr" lIns="140000">
            <a:noAutofit/>
          </a:bodyPr>
          <a:p>
            <a:pPr algn="l"/>
            <a:r>
              <a:rPr lang="en-US" sz="1500" b="1" dirty="0">
                <a:solidFill>
                  <a:srgbClr val="C8400E"/>
                </a:solidFill>
                <a:latin typeface="Myriad Pro"/>
              </a:rPr>
              <a:t>Find each group's central theme</a:t>
            </a:r>
          </a:p>
        </p:txBody>
      </p:sp>
      <p:sp>
        <p:nvSpPr>
          <p:cNvPr id="403d" name="D73"/>
          <p:cNvSpPr txBox="1"/>
          <p:nvPr/>
        </p:nvSpPr>
        <p:spPr>
          <a:xfrm>
            <a:off x="3900000" y="3590000"/>
            <a:ext cx="4750000" cy="560000"/>
          </a:xfrm>
          <a:prstGeom prst="rect">
            <a:avLst/>
          </a:prstGeom>
          <a:noFill/>
          <a:ln w="0">
            <a:noFill/>
          </a:ln>
        </p:spPr>
        <p:txBody>
          <a:bodyPr wrap="square" rtlCol="0" anchor="ctr" lIns="140000">
            <a:noAutofit/>
          </a:bodyPr>
          <a:p>
            <a:pPr algn="l"/>
            <a:r>
              <a:rPr lang="en-US" sz="1500" dirty="0">
                <a:solidFill>
                  <a:srgbClr val="444444"/>
                </a:solidFill>
                <a:latin typeface="Myriad Pro"/>
              </a:rPr>
              <a:t>What word or phrase best captures each cluster?</a:t>
            </a:r>
          </a:p>
        </p:txBody>
      </p:sp>
      <p:sp>
        <p:nvSpPr>
          <p:cNvPr id="404c" name="C74"/>
          <p:cNvSpPr txBox="1"/>
          <p:nvPr/>
        </p:nvSpPr>
        <p:spPr>
          <a:xfrm>
            <a:off x="457200" y="4300000"/>
            <a:ext cx="560000" cy="560000"/>
          </a:xfrm>
          <a:prstGeom prst="ellipse">
            <a:avLst/>
          </a:prstGeom>
          <a:solidFill>
            <a:srgbClr val="006D6D"/>
          </a:solidFill>
        </p:spPr>
        <p:txBody>
          <a:bodyPr wrap="square" rtlCol="0" anchor="ctr">
            <a:noAutofit/>
          </a:bodyPr>
          <a:p>
            <a:pPr algn="ctr"/>
            <a:r>
              <a:rPr lang="en-US" sz="1900" b="1" dirty="0">
                <a:solidFill>
                  <a:srgbClr val="FFFFFF"/>
                </a:solidFill>
                <a:latin typeface="Myriad Pro"/>
              </a:rPr>
              <a:t>5</a:t>
            </a:r>
          </a:p>
        </p:txBody>
      </p:sp>
      <p:sp>
        <p:nvSpPr>
          <p:cNvPr id="404l" name="L74"/>
          <p:cNvSpPr txBox="1"/>
          <p:nvPr/>
        </p:nvSpPr>
        <p:spPr>
          <a:xfrm>
            <a:off x="1100000" y="4300000"/>
            <a:ext cx="2700000" cy="560000"/>
          </a:xfrm>
          <a:prstGeom prst="rect">
            <a:avLst/>
          </a:prstGeom>
          <a:solidFill>
            <a:srgbClr val="F5F5F5"/>
          </a:solidFill>
        </p:spPr>
        <p:txBody>
          <a:bodyPr wrap="square" rtlCol="0" anchor="ctr" lIns="140000">
            <a:noAutofit/>
          </a:bodyPr>
          <a:p>
            <a:pPr algn="l"/>
            <a:r>
              <a:rPr lang="en-US" sz="1500" b="1" dirty="0">
                <a:solidFill>
                  <a:srgbClr val="006D6D"/>
                </a:solidFill>
                <a:latin typeface="Myriad Pro"/>
              </a:rPr>
              <a:t>Determine top core values</a:t>
            </a:r>
          </a:p>
        </p:txBody>
      </p:sp>
      <p:sp>
        <p:nvSpPr>
          <p:cNvPr id="404d" name="D74"/>
          <p:cNvSpPr txBox="1"/>
          <p:nvPr/>
        </p:nvSpPr>
        <p:spPr>
          <a:xfrm>
            <a:off x="3900000" y="4300000"/>
            <a:ext cx="4750000" cy="560000"/>
          </a:xfrm>
          <a:prstGeom prst="rect">
            <a:avLst/>
          </a:prstGeom>
          <a:noFill/>
          <a:ln w="0">
            <a:noFill/>
          </a:ln>
        </p:spPr>
        <p:txBody>
          <a:bodyPr wrap="square" rtlCol="0" anchor="ctr" lIns="140000">
            <a:noAutofit/>
          </a:bodyPr>
          <a:p>
            <a:pPr algn="l"/>
            <a:r>
              <a:rPr lang="en-US" sz="1500" dirty="0">
                <a:solidFill>
                  <a:srgbClr val="444444"/>
                </a:solidFill>
                <a:latin typeface="Myriad Pro"/>
              </a:rPr>
              <a:t>Select the values that feel most essential.</a:t>
            </a:r>
          </a:p>
        </p:txBody>
      </p:sp>
      <p:sp>
        <p:nvSpPr>
          <p:cNvPr id="405c" name="C75"/>
          <p:cNvSpPr txBox="1"/>
          <p:nvPr/>
        </p:nvSpPr>
        <p:spPr>
          <a:xfrm>
            <a:off x="457200" y="5010000"/>
            <a:ext cx="560000" cy="560000"/>
          </a:xfrm>
          <a:prstGeom prst="ellipse">
            <a:avLst/>
          </a:prstGeom>
          <a:solidFill>
            <a:srgbClr val="7A5800"/>
          </a:solidFill>
        </p:spPr>
        <p:txBody>
          <a:bodyPr wrap="square" rtlCol="0" anchor="ctr">
            <a:noAutofit/>
          </a:bodyPr>
          <a:p>
            <a:pPr algn="ctr"/>
            <a:r>
              <a:rPr lang="en-US" sz="1900" b="1" dirty="0">
                <a:solidFill>
                  <a:srgbClr val="FFFFFF"/>
                </a:solidFill>
                <a:latin typeface="Myriad Pro"/>
              </a:rPr>
              <a:t>6</a:t>
            </a:r>
          </a:p>
        </p:txBody>
      </p:sp>
      <p:sp>
        <p:nvSpPr>
          <p:cNvPr id="405l" name="L75"/>
          <p:cNvSpPr txBox="1"/>
          <p:nvPr/>
        </p:nvSpPr>
        <p:spPr>
          <a:xfrm>
            <a:off x="1100000" y="5010000"/>
            <a:ext cx="2700000" cy="560000"/>
          </a:xfrm>
          <a:prstGeom prst="rect">
            <a:avLst/>
          </a:prstGeom>
          <a:solidFill>
            <a:srgbClr val="F5F5F5"/>
          </a:solidFill>
        </p:spPr>
        <p:txBody>
          <a:bodyPr wrap="square" rtlCol="0" anchor="ctr" lIns="140000">
            <a:noAutofit/>
          </a:bodyPr>
          <a:p>
            <a:pPr algn="l"/>
            <a:r>
              <a:rPr lang="en-US" sz="1500" b="1" dirty="0">
                <a:solidFill>
                  <a:srgbClr val="7A5800"/>
                </a:solidFill>
                <a:latin typeface="Myriad Pro"/>
              </a:rPr>
              <a:t>Give richer context</a:t>
            </a:r>
          </a:p>
        </p:txBody>
      </p:sp>
      <p:sp>
        <p:nvSpPr>
          <p:cNvPr id="405d" name="D75"/>
          <p:cNvSpPr txBox="1"/>
          <p:nvPr/>
        </p:nvSpPr>
        <p:spPr>
          <a:xfrm>
            <a:off x="3900000" y="5010000"/>
            <a:ext cx="4750000" cy="560000"/>
          </a:xfrm>
          <a:prstGeom prst="rect">
            <a:avLst/>
          </a:prstGeom>
          <a:noFill/>
          <a:ln w="0">
            <a:noFill/>
          </a:ln>
        </p:spPr>
        <p:txBody>
          <a:bodyPr wrap="square" rtlCol="0" anchor="ctr" lIns="140000">
            <a:noAutofit/>
          </a:bodyPr>
          <a:p>
            <a:pPr algn="l"/>
            <a:r>
              <a:rPr lang="en-US" sz="1500" dirty="0">
                <a:solidFill>
                  <a:srgbClr val="444444"/>
                </a:solidFill>
                <a:latin typeface="Myriad Pro"/>
              </a:rPr>
              <a:t>Write a short sentence explaining what each value means to you.</a:t>
            </a:r>
          </a:p>
        </p:txBody>
      </p:sp>
      <p:sp>
        <p:nvSpPr>
          <p:cNvPr id="406c" name="C76"/>
          <p:cNvSpPr txBox="1"/>
          <p:nvPr/>
        </p:nvSpPr>
        <p:spPr>
          <a:xfrm>
            <a:off x="457200" y="5720000"/>
            <a:ext cx="560000" cy="560000"/>
          </a:xfrm>
          <a:prstGeom prst="ellipse">
            <a:avLst/>
          </a:prstGeom>
          <a:solidFill>
            <a:srgbClr val="3A3A6A"/>
          </a:solidFill>
        </p:spPr>
        <p:txBody>
          <a:bodyPr wrap="square" rtlCol="0" anchor="ctr">
            <a:noAutofit/>
          </a:bodyPr>
          <a:p>
            <a:pPr algn="ctr"/>
            <a:r>
              <a:rPr lang="en-US" sz="1900" b="1" dirty="0">
                <a:solidFill>
                  <a:srgbClr val="FFFFFF"/>
                </a:solidFill>
                <a:latin typeface="Myriad Pro"/>
              </a:rPr>
              <a:t>7</a:t>
            </a:r>
          </a:p>
        </p:txBody>
      </p:sp>
      <p:sp>
        <p:nvSpPr>
          <p:cNvPr id="406l" name="L76"/>
          <p:cNvSpPr txBox="1"/>
          <p:nvPr/>
        </p:nvSpPr>
        <p:spPr>
          <a:xfrm>
            <a:off x="1100000" y="5720000"/>
            <a:ext cx="2700000" cy="560000"/>
          </a:xfrm>
          <a:prstGeom prst="rect">
            <a:avLst/>
          </a:prstGeom>
          <a:solidFill>
            <a:srgbClr val="F5F5F5"/>
          </a:solidFill>
        </p:spPr>
        <p:txBody>
          <a:bodyPr wrap="square" rtlCol="0" anchor="ctr" lIns="140000">
            <a:noAutofit/>
          </a:bodyPr>
          <a:p>
            <a:pPr algn="l"/>
            <a:r>
              <a:rPr lang="en-US" sz="1500" b="1" dirty="0">
                <a:solidFill>
                  <a:srgbClr val="3A3A6A"/>
                </a:solidFill>
                <a:latin typeface="Myriad Pro"/>
              </a:rPr>
              <a:t>Test the ecology</a:t>
            </a:r>
          </a:p>
        </p:txBody>
      </p:sp>
      <p:sp>
        <p:nvSpPr>
          <p:cNvPr id="406d" name="D76"/>
          <p:cNvSpPr txBox="1"/>
          <p:nvPr/>
        </p:nvSpPr>
        <p:spPr>
          <a:xfrm>
            <a:off x="3900000" y="5720000"/>
            <a:ext cx="4750000" cy="560000"/>
          </a:xfrm>
          <a:prstGeom prst="rect">
            <a:avLst/>
          </a:prstGeom>
          <a:noFill/>
          <a:ln w="0">
            <a:noFill/>
          </a:ln>
        </p:spPr>
        <p:txBody>
          <a:bodyPr wrap="square" rtlCol="0" anchor="ctr" lIns="140000">
            <a:noAutofit/>
          </a:bodyPr>
          <a:p>
            <a:pPr algn="l"/>
            <a:r>
              <a:rPr lang="en-US" sz="1500" dirty="0">
                <a:solidFill>
                  <a:srgbClr val="444444"/>
                </a:solidFill>
                <a:latin typeface="Myriad Pro"/>
              </a:rPr>
              <a:t>Does each value align with the life you want to lead?</a:t>
            </a:r>
          </a:p>
        </p:txBody>
      </p:sp>
      <p:sp>
        <p:nvSpPr>
          <p:cNvPr id="90" name="TB90"/>
          <p:cNvSpPr txBox="1"/>
          <p:nvPr/>
        </p:nvSpPr>
        <p:spPr>
          <a:xfrm>
            <a:off x="457200" y="6450000"/>
            <a:ext cx="8229600" cy="350000"/>
          </a:xfrm>
          <a:prstGeom prst="rect">
            <a:avLst/>
          </a:prstGeom>
          <a:noFill/>
          <a:ln w="0">
            <a:noFill/>
          </a:ln>
        </p:spPr>
        <p:txBody>
          <a:bodyPr wrap="square" rtlCol="0" anchor="t" lIns="140000" rIns="140000" tIns="100000" bIns="80000">
            <a:noAutofit/>
          </a:bodyPr>
          <a:p>
            <a:pPr algn="r"/>
            <a:r>
              <a:rPr lang="en-US" sz="1300" b="0" dirty="0">
                <a:solidFill>
                  <a:srgbClr val="888888"/>
                </a:solidFill>
                <a:latin typeface="Myriad Pro"/>
              </a:rPr>
              <a:t>Source: Jeffrey (2020)</a:t>
            </a:r>
          </a:p>
        </p:txBody>
      </p:sp>
    </p:spTree>
  </p:cSld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"/>
          <p:cNvSpPr/>
          <p:nvPr/>
        </p:nvSpPr>
        <p:spPr>
          <a:xfrm>
            <a:off x="457200" y="300000"/>
            <a:ext cx="8229600" cy="6000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6800" bIns="46800" anchor="ctr">
            <a:spAutoFit/>
          </a:bodyPr>
          <a:p>
            <a:pPr algn="ctr"/>
            <a:r>
              <a:rPr b="1" lang="en-US" sz="3200" spc="-1" strike="noStrike">
                <a:solidFill>
                  <a:srgbClr val="000000"/>
                </a:solidFill>
                <a:latin typeface="Myriad Pro"/>
              </a:rPr>
              <a:t>How to Identify Your Core Values</a:t>
            </a:r>
          </a:p>
        </p:txBody>
      </p:sp>
      <p:sp>
        <p:nvSpPr>
          <p:cNvPr id="101" name="DateFtr"/>
          <p:cNvSpPr/>
          <p:nvPr/>
        </p:nvSpPr>
        <p:spPr>
          <a:xfrm>
            <a:off x="250920" y="6524640"/>
            <a:ext cx="971280" cy="2192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6800" bIns="46800" anchor="ctr">
            <a:noAutofit/>
          </a:bodyPr>
          <a:p>
            <a:pPr algn="ctr"/>
            <a:fld id="{A47CB25C-6E15-4DDD-88BC-D9E1D51BBDFB}" type="datetime">
              <a:rPr b="0" lang="en-GB" sz="1000" spc="-1" strike="noStrike">
                <a:solidFill>
                  <a:srgbClr val="898989"/>
                </a:solidFill>
                <a:latin typeface="Myriad Pro"/>
              </a:rPr>
              <a:t>17/06/26</a:t>
            </a:fld>
          </a:p>
        </p:txBody>
      </p:sp>
      <p:sp>
        <p:nvSpPr>
          <p:cNvPr id="102" name="PageNum"/>
          <p:cNvSpPr/>
          <p:nvPr/>
        </p:nvSpPr>
        <p:spPr>
          <a:xfrm>
            <a:off x="7956720" y="6381720"/>
            <a:ext cx="730080" cy="3398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6800" bIns="46800" anchor="ctr">
            <a:normAutofit/>
          </a:bodyPr>
          <a:p>
            <a:pPr algn="r"/>
            <a:fld id="{0B5B1376-0AA0-495C-B1A8-81994FBF1127}" type="slidenum">
              <a:rPr b="0" lang="en-GB" sz="1200" spc="-1" strike="noStrike">
                <a:solidFill>
                  <a:srgbClr val="898989"/>
                </a:solidFill>
                <a:latin typeface="Myriad Pro"/>
              </a:rPr>
              <a:t>&lt;number&gt;</a:t>
            </a:fld>
          </a:p>
        </p:txBody>
      </p:sp>
      <p:sp>
        <p:nvSpPr>
          <p:cNvPr id="20" name="TB20"/>
          <p:cNvSpPr txBox="1"/>
          <p:nvPr/>
        </p:nvSpPr>
        <p:spPr>
          <a:xfrm>
            <a:off x="457200" y="1000000"/>
            <a:ext cx="8229600" cy="440000"/>
          </a:xfrm>
          <a:prstGeom prst="rect">
            <a:avLst/>
          </a:prstGeom>
          <a:noFill/>
          <a:ln w="0">
            <a:noFill/>
          </a:ln>
        </p:spPr>
        <p:txBody>
          <a:bodyPr wrap="square" rtlCol="0" anchor="t" lIns="140000" rIns="140000" tIns="100000" bIns="80000">
            <a:noAutofit/>
          </a:bodyPr>
          <a:p>
            <a:pPr algn="l"/>
            <a:r>
              <a:rPr lang="en-US" sz="1700" b="0" dirty="0">
                <a:solidFill>
                  <a:srgbClr val="555555"/>
                </a:solidFill>
                <a:latin typeface="Myriad Pro"/>
              </a:rPr>
              <a:t>Consider your answers to these questions to get an idea of what your core values might be:</a:t>
            </a:r>
          </a:p>
        </p:txBody>
      </p:sp>
      <p:sp>
        <p:nvSpPr>
          <p:cNvPr id="500" name="IQ0"/>
          <p:cNvSpPr txBox="1"/>
          <p:nvPr/>
        </p:nvSpPr>
        <p:spPr>
          <a:xfrm>
            <a:off x="457200" y="1560000"/>
            <a:ext cx="3900000" cy="600000"/>
          </a:xfrm>
          <a:prstGeom prst="roundRect">
            <a:avLst>
              <a:gd name="adj" fmla="val 15000"/>
            </a:avLst>
          </a:prstGeom>
          <a:solidFill>
            <a:srgbClr val="F5F5F5"/>
          </a:solidFill>
        </p:spPr>
        <p:txBody>
          <a:bodyPr wrap="square" rtlCol="0" anchor="ctr" lIns="160000" rIns="160000">
            <a:noAutofit/>
          </a:bodyPr>
          <a:p>
            <a:pPr algn="l"/>
            <a:r>
              <a:rPr lang="en-US" sz="1600" dirty="0">
                <a:solidFill>
                  <a:srgbClr val="1E5799"/>
                </a:solidFill>
                <a:latin typeface="Myriad Pro"/>
              </a:rPr>
              <a:t>❓ What kind of culture do you want to work in?</a:t>
            </a:r>
          </a:p>
        </p:txBody>
      </p:sp>
      <p:sp>
        <p:nvSpPr>
          <p:cNvPr id="501" name="IQ1"/>
          <p:cNvSpPr txBox="1"/>
          <p:nvPr/>
        </p:nvSpPr>
        <p:spPr>
          <a:xfrm>
            <a:off x="4657200" y="1560000"/>
            <a:ext cx="3900000" cy="600000"/>
          </a:xfrm>
          <a:prstGeom prst="roundRect">
            <a:avLst>
              <a:gd name="adj" fmla="val 15000"/>
            </a:avLst>
          </a:prstGeom>
          <a:solidFill>
            <a:srgbClr val="F5F5F5"/>
          </a:solidFill>
        </p:spPr>
        <p:txBody>
          <a:bodyPr wrap="square" rtlCol="0" anchor="ctr" lIns="160000" rIns="160000">
            <a:noAutofit/>
          </a:bodyPr>
          <a:p>
            <a:pPr algn="l"/>
            <a:r>
              <a:rPr lang="en-US" sz="1600" dirty="0">
                <a:solidFill>
                  <a:srgbClr val="1A7A4A"/>
                </a:solidFill>
                <a:latin typeface="Myriad Pro"/>
              </a:rPr>
              <a:t>❓ What settings or resources help you do your best work?</a:t>
            </a:r>
          </a:p>
        </p:txBody>
      </p:sp>
      <p:sp>
        <p:nvSpPr>
          <p:cNvPr id="502" name="IQ2"/>
          <p:cNvSpPr txBox="1"/>
          <p:nvPr/>
        </p:nvSpPr>
        <p:spPr>
          <a:xfrm>
            <a:off x="457200" y="2260000"/>
            <a:ext cx="3900000" cy="600000"/>
          </a:xfrm>
          <a:prstGeom prst="roundRect">
            <a:avLst>
              <a:gd name="adj" fmla="val 15000"/>
            </a:avLst>
          </a:prstGeom>
          <a:solidFill>
            <a:srgbClr val="F5F5F5"/>
          </a:solidFill>
        </p:spPr>
        <p:txBody>
          <a:bodyPr wrap="square" rtlCol="0" anchor="ctr" lIns="160000" rIns="160000">
            <a:noAutofit/>
          </a:bodyPr>
          <a:p>
            <a:pPr algn="l"/>
            <a:r>
              <a:rPr lang="en-US" sz="1600" dirty="0">
                <a:solidFill>
                  <a:srgbClr val="7B2D8B"/>
                </a:solidFill>
                <a:latin typeface="Myriad Pro"/>
              </a:rPr>
              <a:t>❓ What qualities make strong, healthy relationships?</a:t>
            </a:r>
          </a:p>
        </p:txBody>
      </p:sp>
      <p:sp>
        <p:nvSpPr>
          <p:cNvPr id="503" name="IQ3"/>
          <p:cNvSpPr txBox="1"/>
          <p:nvPr/>
        </p:nvSpPr>
        <p:spPr>
          <a:xfrm>
            <a:off x="4657200" y="2260000"/>
            <a:ext cx="3900000" cy="600000"/>
          </a:xfrm>
          <a:prstGeom prst="roundRect">
            <a:avLst>
              <a:gd name="adj" fmla="val 15000"/>
            </a:avLst>
          </a:prstGeom>
          <a:solidFill>
            <a:srgbClr val="F5F5F5"/>
          </a:solidFill>
        </p:spPr>
        <p:txBody>
          <a:bodyPr wrap="square" rtlCol="0" anchor="ctr" lIns="160000" rIns="160000">
            <a:noAutofit/>
          </a:bodyPr>
          <a:p>
            <a:pPr algn="l"/>
            <a:r>
              <a:rPr lang="en-US" sz="1600" dirty="0">
                <a:solidFill>
                  <a:srgbClr val="C8400E"/>
                </a:solidFill>
                <a:latin typeface="Myriad Pro"/>
              </a:rPr>
              <a:t>❓ What qualities do you admire most in your role models?</a:t>
            </a:r>
          </a:p>
        </p:txBody>
      </p:sp>
      <p:sp>
        <p:nvSpPr>
          <p:cNvPr id="504" name="IQ4"/>
          <p:cNvSpPr txBox="1"/>
          <p:nvPr/>
        </p:nvSpPr>
        <p:spPr>
          <a:xfrm>
            <a:off x="457200" y="2960000"/>
            <a:ext cx="3900000" cy="600000"/>
          </a:xfrm>
          <a:prstGeom prst="roundRect">
            <a:avLst>
              <a:gd name="adj" fmla="val 15000"/>
            </a:avLst>
          </a:prstGeom>
          <a:solidFill>
            <a:srgbClr val="F5F5F5"/>
          </a:solidFill>
        </p:spPr>
        <p:txBody>
          <a:bodyPr wrap="square" rtlCol="0" anchor="ctr" lIns="160000" rIns="160000">
            <a:noAutofit/>
          </a:bodyPr>
          <a:p>
            <a:pPr algn="l"/>
            <a:r>
              <a:rPr lang="en-US" sz="1600" dirty="0">
                <a:solidFill>
                  <a:srgbClr val="006D6D"/>
                </a:solidFill>
                <a:latin typeface="Myriad Pro"/>
              </a:rPr>
              <a:t>❓ What motivates you most?</a:t>
            </a:r>
          </a:p>
        </p:txBody>
      </p:sp>
      <p:sp>
        <p:nvSpPr>
          <p:cNvPr id="505" name="IQ5"/>
          <p:cNvSpPr txBox="1"/>
          <p:nvPr/>
        </p:nvSpPr>
        <p:spPr>
          <a:xfrm>
            <a:off x="4657200" y="2960000"/>
            <a:ext cx="3900000" cy="600000"/>
          </a:xfrm>
          <a:prstGeom prst="roundRect">
            <a:avLst>
              <a:gd name="adj" fmla="val 15000"/>
            </a:avLst>
          </a:prstGeom>
          <a:solidFill>
            <a:srgbClr val="F5F5F5"/>
          </a:solidFill>
        </p:spPr>
        <p:txBody>
          <a:bodyPr wrap="square" rtlCol="0" anchor="ctr" lIns="160000" rIns="160000">
            <a:noAutofit/>
          </a:bodyPr>
          <a:p>
            <a:pPr algn="l"/>
            <a:r>
              <a:rPr lang="en-US" sz="1600" dirty="0">
                <a:solidFill>
                  <a:srgbClr val="7A5800"/>
                </a:solidFill>
                <a:latin typeface="Myriad Pro"/>
              </a:rPr>
              <a:t>❓ What are your future goals?</a:t>
            </a:r>
          </a:p>
        </p:txBody>
      </p:sp>
      <p:sp>
        <p:nvSpPr>
          <p:cNvPr id="506" name="IQ6"/>
          <p:cNvSpPr txBox="1"/>
          <p:nvPr/>
        </p:nvSpPr>
        <p:spPr>
          <a:xfrm>
            <a:off x="457200" y="3660000"/>
            <a:ext cx="3900000" cy="600000"/>
          </a:xfrm>
          <a:prstGeom prst="roundRect">
            <a:avLst>
              <a:gd name="adj" fmla="val 15000"/>
            </a:avLst>
          </a:prstGeom>
          <a:solidFill>
            <a:srgbClr val="F5F5F5"/>
          </a:solidFill>
        </p:spPr>
        <p:txBody>
          <a:bodyPr wrap="square" rtlCol="0" anchor="ctr" lIns="160000" rIns="160000">
            <a:noAutofit/>
          </a:bodyPr>
          <a:p>
            <a:pPr algn="l"/>
            <a:r>
              <a:rPr lang="en-US" sz="1600" dirty="0">
                <a:solidFill>
                  <a:srgbClr val="3A3A6A"/>
                </a:solidFill>
                <a:latin typeface="Myriad Pro"/>
              </a:rPr>
              <a:t>❓ What qualities will it take to achieve your future goals?</a:t>
            </a:r>
          </a:p>
        </p:txBody>
      </p:sp>
      <p:sp>
        <p:nvSpPr>
          <p:cNvPr id="90" name="TB90"/>
          <p:cNvSpPr txBox="1"/>
          <p:nvPr/>
        </p:nvSpPr>
        <p:spPr>
          <a:xfrm>
            <a:off x="457200" y="5660000"/>
            <a:ext cx="8229600" cy="350000"/>
          </a:xfrm>
          <a:prstGeom prst="rect">
            <a:avLst/>
          </a:prstGeom>
          <a:noFill/>
          <a:ln w="0">
            <a:noFill/>
          </a:ln>
        </p:spPr>
        <p:txBody>
          <a:bodyPr wrap="square" rtlCol="0" anchor="t" lIns="140000" rIns="140000" tIns="100000" bIns="80000">
            <a:noAutofit/>
          </a:bodyPr>
          <a:p>
            <a:pPr algn="r"/>
            <a:r>
              <a:rPr lang="en-US" sz="1300" b="0" dirty="0">
                <a:solidFill>
                  <a:srgbClr val="888888"/>
                </a:solidFill>
                <a:latin typeface="Myriad Pro"/>
              </a:rPr>
              <a:t>Source: Indeed (2020)</a:t>
            </a:r>
          </a:p>
        </p:txBody>
      </p:sp>
    </p:spTree>
  </p:cSld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"/>
          <p:cNvSpPr/>
          <p:nvPr/>
        </p:nvSpPr>
        <p:spPr>
          <a:xfrm>
            <a:off x="457200" y="300000"/>
            <a:ext cx="8229600" cy="6000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6800" bIns="46800" anchor="ctr">
            <a:spAutoFit/>
          </a:bodyPr>
          <a:p>
            <a:pPr algn="ctr"/>
            <a:r>
              <a:rPr b="1" lang="en-US" sz="3200" spc="-1" strike="noStrike">
                <a:solidFill>
                  <a:srgbClr val="000000"/>
                </a:solidFill>
                <a:latin typeface="Myriad Pro"/>
              </a:rPr>
              <a:t>5 Steps to Set Up Core Values</a:t>
            </a:r>
          </a:p>
        </p:txBody>
      </p:sp>
      <p:sp>
        <p:nvSpPr>
          <p:cNvPr id="101" name="DateFtr"/>
          <p:cNvSpPr/>
          <p:nvPr/>
        </p:nvSpPr>
        <p:spPr>
          <a:xfrm>
            <a:off x="250920" y="6524640"/>
            <a:ext cx="971280" cy="2192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6800" bIns="46800" anchor="ctr">
            <a:noAutofit/>
          </a:bodyPr>
          <a:p>
            <a:pPr algn="ctr"/>
            <a:fld id="{A47CB25C-6E15-4DDD-88BC-D9E1D51BBDFB}" type="datetime">
              <a:rPr b="0" lang="en-GB" sz="1000" spc="-1" strike="noStrike">
                <a:solidFill>
                  <a:srgbClr val="898989"/>
                </a:solidFill>
                <a:latin typeface="Myriad Pro"/>
              </a:rPr>
              <a:t>17/06/26</a:t>
            </a:fld>
          </a:p>
        </p:txBody>
      </p:sp>
      <p:sp>
        <p:nvSpPr>
          <p:cNvPr id="102" name="PageNum"/>
          <p:cNvSpPr/>
          <p:nvPr/>
        </p:nvSpPr>
        <p:spPr>
          <a:xfrm>
            <a:off x="7956720" y="6381720"/>
            <a:ext cx="730080" cy="3398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6800" bIns="46800" anchor="ctr">
            <a:normAutofit/>
          </a:bodyPr>
          <a:p>
            <a:pPr algn="r"/>
            <a:fld id="{0B5B1376-0AA0-495C-B1A8-81994FBF1127}" type="slidenum">
              <a:rPr b="0" lang="en-GB" sz="1200" spc="-1" strike="noStrike">
                <a:solidFill>
                  <a:srgbClr val="898989"/>
                </a:solidFill>
                <a:latin typeface="Myriad Pro"/>
              </a:rPr>
              <a:t>&lt;number&gt;</a:t>
            </a:fld>
          </a:p>
        </p:txBody>
      </p:sp>
      <p:sp>
        <p:nvSpPr>
          <p:cNvPr id="20" name="TB20"/>
          <p:cNvSpPr txBox="1"/>
          <p:nvPr/>
        </p:nvSpPr>
        <p:spPr>
          <a:xfrm>
            <a:off x="457200" y="1000000"/>
            <a:ext cx="8229600" cy="400000"/>
          </a:xfrm>
          <a:prstGeom prst="rect">
            <a:avLst/>
          </a:prstGeom>
          <a:noFill/>
          <a:ln w="0">
            <a:noFill/>
          </a:ln>
        </p:spPr>
        <p:txBody>
          <a:bodyPr wrap="square" rtlCol="0" anchor="t" lIns="140000" rIns="140000" tIns="100000" bIns="80000">
            <a:noAutofit/>
          </a:bodyPr>
          <a:p>
            <a:pPr algn="l"/>
            <a:r>
              <a:rPr lang="en-US" sz="1700" b="0" dirty="0">
                <a:solidFill>
                  <a:srgbClr val="555555"/>
                </a:solidFill>
                <a:latin typeface="Myriad Pro"/>
              </a:rPr>
              <a:t>Whether for yourself or your organisation, follow these steps to define meaningful core values.</a:t>
            </a:r>
          </a:p>
        </p:txBody>
      </p:sp>
      <p:sp>
        <p:nvSpPr>
          <p:cNvPr id="600c" name="C50"/>
          <p:cNvSpPr txBox="1"/>
          <p:nvPr/>
        </p:nvSpPr>
        <p:spPr>
          <a:xfrm>
            <a:off x="457200" y="1520000"/>
            <a:ext cx="700000" cy="700000"/>
          </a:xfrm>
          <a:prstGeom prst="ellipse">
            <a:avLst/>
          </a:prstGeom>
          <a:solidFill>
            <a:srgbClr val="1E5799"/>
          </a:solidFill>
        </p:spPr>
        <p:txBody>
          <a:bodyPr wrap="square" rtlCol="0" anchor="ctr">
            <a:noAutofit/>
          </a:bodyPr>
          <a:p>
            <a:pPr algn="ctr"/>
            <a:r>
              <a:rPr lang="en-US" sz="2200" b="1" dirty="0">
                <a:solidFill>
                  <a:srgbClr val="FFFFFF"/>
                </a:solidFill>
                <a:latin typeface="Myriad Pro"/>
              </a:rPr>
              <a:t>1</a:t>
            </a:r>
          </a:p>
        </p:txBody>
      </p:sp>
      <p:sp>
        <p:nvSpPr>
          <p:cNvPr id="600l" name="L50"/>
          <p:cNvSpPr txBox="1"/>
          <p:nvPr/>
        </p:nvSpPr>
        <p:spPr>
          <a:xfrm>
            <a:off x="1300000" y="1520000"/>
            <a:ext cx="2500000" cy="700000"/>
          </a:xfrm>
          <a:prstGeom prst="rect">
            <a:avLst/>
          </a:prstGeom>
          <a:solidFill>
            <a:srgbClr val="EEEEEE"/>
          </a:solidFill>
        </p:spPr>
        <p:txBody>
          <a:bodyPr wrap="square" rtlCol="0" anchor="ctr" lIns="140000">
            <a:noAutofit/>
          </a:bodyPr>
          <a:p>
            <a:pPr algn="l"/>
            <a:r>
              <a:rPr lang="en-US" sz="1800" b="1" dirty="0">
                <a:solidFill>
                  <a:srgbClr val="1E5799"/>
                </a:solidFill>
                <a:latin typeface="Myriad Pro"/>
              </a:rPr>
              <a:t>Assemble a Team</a:t>
            </a:r>
          </a:p>
        </p:txBody>
      </p:sp>
      <p:sp>
        <p:nvSpPr>
          <p:cNvPr id="600d" name="D50"/>
          <p:cNvSpPr txBox="1"/>
          <p:nvPr/>
        </p:nvSpPr>
        <p:spPr>
          <a:xfrm>
            <a:off x="3900000" y="1520000"/>
            <a:ext cx="4750000" cy="700000"/>
          </a:xfrm>
          <a:prstGeom prst="rect">
            <a:avLst/>
          </a:prstGeom>
          <a:noFill/>
          <a:ln w="0">
            <a:noFill/>
          </a:ln>
        </p:spPr>
        <p:txBody>
          <a:bodyPr wrap="square" rtlCol="0" anchor="ctr" lIns="140000">
            <a:noAutofit/>
          </a:bodyPr>
          <a:p>
            <a:pPr algn="l"/>
            <a:r>
              <a:rPr lang="en-US" sz="1700" dirty="0">
                <a:solidFill>
                  <a:srgbClr val="444444"/>
                </a:solidFill>
                <a:latin typeface="Myriad Pro"/>
              </a:rPr>
              <a:t>Bring together diverse people who represent different perspectives.</a:t>
            </a:r>
          </a:p>
        </p:txBody>
      </p:sp>
      <p:sp>
        <p:nvSpPr>
          <p:cNvPr id="601c" name="C51"/>
          <p:cNvSpPr txBox="1"/>
          <p:nvPr/>
        </p:nvSpPr>
        <p:spPr>
          <a:xfrm>
            <a:off x="457200" y="2420000"/>
            <a:ext cx="700000" cy="700000"/>
          </a:xfrm>
          <a:prstGeom prst="ellipse">
            <a:avLst/>
          </a:prstGeom>
          <a:solidFill>
            <a:srgbClr val="1A7A4A"/>
          </a:solidFill>
        </p:spPr>
        <p:txBody>
          <a:bodyPr wrap="square" rtlCol="0" anchor="ctr">
            <a:noAutofit/>
          </a:bodyPr>
          <a:p>
            <a:pPr algn="ctr"/>
            <a:r>
              <a:rPr lang="en-US" sz="2200" b="1" dirty="0">
                <a:solidFill>
                  <a:srgbClr val="FFFFFF"/>
                </a:solidFill>
                <a:latin typeface="Myriad Pro"/>
              </a:rPr>
              <a:t>2</a:t>
            </a:r>
          </a:p>
        </p:txBody>
      </p:sp>
      <p:sp>
        <p:nvSpPr>
          <p:cNvPr id="601l" name="L51"/>
          <p:cNvSpPr txBox="1"/>
          <p:nvPr/>
        </p:nvSpPr>
        <p:spPr>
          <a:xfrm>
            <a:off x="1300000" y="2420000"/>
            <a:ext cx="2500000" cy="700000"/>
          </a:xfrm>
          <a:prstGeom prst="rect">
            <a:avLst/>
          </a:prstGeom>
          <a:solidFill>
            <a:srgbClr val="EEEEEE"/>
          </a:solidFill>
        </p:spPr>
        <p:txBody>
          <a:bodyPr wrap="square" rtlCol="0" anchor="ctr" lIns="140000">
            <a:noAutofit/>
          </a:bodyPr>
          <a:p>
            <a:pPr algn="l"/>
            <a:r>
              <a:rPr lang="en-US" sz="1800" b="1" dirty="0">
                <a:solidFill>
                  <a:srgbClr val="1A7A4A"/>
                </a:solidFill>
                <a:latin typeface="Myriad Pro"/>
              </a:rPr>
              <a:t>Brainstorm</a:t>
            </a:r>
          </a:p>
        </p:txBody>
      </p:sp>
      <p:sp>
        <p:nvSpPr>
          <p:cNvPr id="601d" name="D51"/>
          <p:cNvSpPr txBox="1"/>
          <p:nvPr/>
        </p:nvSpPr>
        <p:spPr>
          <a:xfrm>
            <a:off x="3900000" y="2420000"/>
            <a:ext cx="4750000" cy="700000"/>
          </a:xfrm>
          <a:prstGeom prst="rect">
            <a:avLst/>
          </a:prstGeom>
          <a:noFill/>
          <a:ln w="0">
            <a:noFill/>
          </a:ln>
        </p:spPr>
        <p:txBody>
          <a:bodyPr wrap="square" rtlCol="0" anchor="ctr" lIns="140000">
            <a:noAutofit/>
          </a:bodyPr>
          <a:p>
            <a:pPr algn="l"/>
            <a:r>
              <a:rPr lang="en-US" sz="1700" dirty="0">
                <a:solidFill>
                  <a:srgbClr val="444444"/>
                </a:solidFill>
                <a:latin typeface="Myriad Pro"/>
              </a:rPr>
              <a:t>Generate a wide range of possible values without filtering.</a:t>
            </a:r>
          </a:p>
        </p:txBody>
      </p:sp>
      <p:sp>
        <p:nvSpPr>
          <p:cNvPr id="602c" name="C52"/>
          <p:cNvSpPr txBox="1"/>
          <p:nvPr/>
        </p:nvSpPr>
        <p:spPr>
          <a:xfrm>
            <a:off x="457200" y="3320000"/>
            <a:ext cx="700000" cy="700000"/>
          </a:xfrm>
          <a:prstGeom prst="ellipse">
            <a:avLst/>
          </a:prstGeom>
          <a:solidFill>
            <a:srgbClr val="C8400E"/>
          </a:solidFill>
        </p:spPr>
        <p:txBody>
          <a:bodyPr wrap="square" rtlCol="0" anchor="ctr">
            <a:noAutofit/>
          </a:bodyPr>
          <a:p>
            <a:pPr algn="ctr"/>
            <a:r>
              <a:rPr lang="en-US" sz="2200" b="1" dirty="0">
                <a:solidFill>
                  <a:srgbClr val="FFFFFF"/>
                </a:solidFill>
                <a:latin typeface="Myriad Pro"/>
              </a:rPr>
              <a:t>3</a:t>
            </a:r>
          </a:p>
        </p:txBody>
      </p:sp>
      <p:sp>
        <p:nvSpPr>
          <p:cNvPr id="602l" name="L52"/>
          <p:cNvSpPr txBox="1"/>
          <p:nvPr/>
        </p:nvSpPr>
        <p:spPr>
          <a:xfrm>
            <a:off x="1300000" y="3320000"/>
            <a:ext cx="2500000" cy="700000"/>
          </a:xfrm>
          <a:prstGeom prst="rect">
            <a:avLst/>
          </a:prstGeom>
          <a:solidFill>
            <a:srgbClr val="EEEEEE"/>
          </a:solidFill>
        </p:spPr>
        <p:txBody>
          <a:bodyPr wrap="square" rtlCol="0" anchor="ctr" lIns="140000">
            <a:noAutofit/>
          </a:bodyPr>
          <a:p>
            <a:pPr algn="l"/>
            <a:r>
              <a:rPr lang="en-US" sz="1800" b="1" dirty="0">
                <a:solidFill>
                  <a:srgbClr val="C8400E"/>
                </a:solidFill>
                <a:latin typeface="Myriad Pro"/>
              </a:rPr>
              <a:t>Condense &amp; Finalise</a:t>
            </a:r>
          </a:p>
        </p:txBody>
      </p:sp>
      <p:sp>
        <p:nvSpPr>
          <p:cNvPr id="602d" name="D52"/>
          <p:cNvSpPr txBox="1"/>
          <p:nvPr/>
        </p:nvSpPr>
        <p:spPr>
          <a:xfrm>
            <a:off x="3900000" y="3320000"/>
            <a:ext cx="4750000" cy="700000"/>
          </a:xfrm>
          <a:prstGeom prst="rect">
            <a:avLst/>
          </a:prstGeom>
          <a:noFill/>
          <a:ln w="0">
            <a:noFill/>
          </a:ln>
        </p:spPr>
        <p:txBody>
          <a:bodyPr wrap="square" rtlCol="0" anchor="ctr" lIns="140000">
            <a:noAutofit/>
          </a:bodyPr>
          <a:p>
            <a:pPr algn="l"/>
            <a:r>
              <a:rPr lang="en-US" sz="1700" dirty="0">
                <a:solidFill>
                  <a:srgbClr val="444444"/>
                </a:solidFill>
                <a:latin typeface="Myriad Pro"/>
              </a:rPr>
              <a:t>Reduce to a short list that is authentic and actionable.</a:t>
            </a:r>
          </a:p>
        </p:txBody>
      </p:sp>
      <p:sp>
        <p:nvSpPr>
          <p:cNvPr id="603c" name="C53"/>
          <p:cNvSpPr txBox="1"/>
          <p:nvPr/>
        </p:nvSpPr>
        <p:spPr>
          <a:xfrm>
            <a:off x="457200" y="4220000"/>
            <a:ext cx="700000" cy="700000"/>
          </a:xfrm>
          <a:prstGeom prst="ellipse">
            <a:avLst/>
          </a:prstGeom>
          <a:solidFill>
            <a:srgbClr val="7B2D8B"/>
          </a:solidFill>
        </p:spPr>
        <p:txBody>
          <a:bodyPr wrap="square" rtlCol="0" anchor="ctr">
            <a:noAutofit/>
          </a:bodyPr>
          <a:p>
            <a:pPr algn="ctr"/>
            <a:r>
              <a:rPr lang="en-US" sz="2200" b="1" dirty="0">
                <a:solidFill>
                  <a:srgbClr val="FFFFFF"/>
                </a:solidFill>
                <a:latin typeface="Myriad Pro"/>
              </a:rPr>
              <a:t>4</a:t>
            </a:r>
          </a:p>
        </p:txBody>
      </p:sp>
      <p:sp>
        <p:nvSpPr>
          <p:cNvPr id="603l" name="L53"/>
          <p:cNvSpPr txBox="1"/>
          <p:nvPr/>
        </p:nvSpPr>
        <p:spPr>
          <a:xfrm>
            <a:off x="1300000" y="4220000"/>
            <a:ext cx="2500000" cy="700000"/>
          </a:xfrm>
          <a:prstGeom prst="rect">
            <a:avLst/>
          </a:prstGeom>
          <a:solidFill>
            <a:srgbClr val="EEEEEE"/>
          </a:solidFill>
        </p:spPr>
        <p:txBody>
          <a:bodyPr wrap="square" rtlCol="0" anchor="ctr" lIns="140000">
            <a:noAutofit/>
          </a:bodyPr>
          <a:p>
            <a:pPr algn="l"/>
            <a:r>
              <a:rPr lang="en-US" sz="1800" b="1" dirty="0">
                <a:solidFill>
                  <a:srgbClr val="7B2D8B"/>
                </a:solidFill>
                <a:latin typeface="Myriad Pro"/>
              </a:rPr>
              <a:t>Unveil</a:t>
            </a:r>
          </a:p>
        </p:txBody>
      </p:sp>
      <p:sp>
        <p:nvSpPr>
          <p:cNvPr id="603d" name="D53"/>
          <p:cNvSpPr txBox="1"/>
          <p:nvPr/>
        </p:nvSpPr>
        <p:spPr>
          <a:xfrm>
            <a:off x="3900000" y="4220000"/>
            <a:ext cx="4750000" cy="700000"/>
          </a:xfrm>
          <a:prstGeom prst="rect">
            <a:avLst/>
          </a:prstGeom>
          <a:noFill/>
          <a:ln w="0">
            <a:noFill/>
          </a:ln>
        </p:spPr>
        <p:txBody>
          <a:bodyPr wrap="square" rtlCol="0" anchor="ctr" lIns="140000">
            <a:noAutofit/>
          </a:bodyPr>
          <a:p>
            <a:pPr algn="l"/>
            <a:r>
              <a:rPr lang="en-US" sz="1700" dirty="0">
                <a:solidFill>
                  <a:srgbClr val="444444"/>
                </a:solidFill>
                <a:latin typeface="Myriad Pro"/>
              </a:rPr>
              <a:t>Share the core values with all stakeholders clearly and meaningfully.</a:t>
            </a:r>
          </a:p>
        </p:txBody>
      </p:sp>
      <p:sp>
        <p:nvSpPr>
          <p:cNvPr id="604c" name="C54"/>
          <p:cNvSpPr txBox="1"/>
          <p:nvPr/>
        </p:nvSpPr>
        <p:spPr>
          <a:xfrm>
            <a:off x="457200" y="5120000"/>
            <a:ext cx="700000" cy="700000"/>
          </a:xfrm>
          <a:prstGeom prst="ellipse">
            <a:avLst/>
          </a:prstGeom>
          <a:solidFill>
            <a:srgbClr val="006D6D"/>
          </a:solidFill>
        </p:spPr>
        <p:txBody>
          <a:bodyPr wrap="square" rtlCol="0" anchor="ctr">
            <a:noAutofit/>
          </a:bodyPr>
          <a:p>
            <a:pPr algn="ctr"/>
            <a:r>
              <a:rPr lang="en-US" sz="2200" b="1" dirty="0">
                <a:solidFill>
                  <a:srgbClr val="FFFFFF"/>
                </a:solidFill>
                <a:latin typeface="Myriad Pro"/>
              </a:rPr>
              <a:t>5</a:t>
            </a:r>
          </a:p>
        </p:txBody>
      </p:sp>
      <p:sp>
        <p:nvSpPr>
          <p:cNvPr id="604l" name="L54"/>
          <p:cNvSpPr txBox="1"/>
          <p:nvPr/>
        </p:nvSpPr>
        <p:spPr>
          <a:xfrm>
            <a:off x="1300000" y="5120000"/>
            <a:ext cx="2500000" cy="700000"/>
          </a:xfrm>
          <a:prstGeom prst="rect">
            <a:avLst/>
          </a:prstGeom>
          <a:solidFill>
            <a:srgbClr val="EEEEEE"/>
          </a:solidFill>
        </p:spPr>
        <p:txBody>
          <a:bodyPr wrap="square" rtlCol="0" anchor="ctr" lIns="140000">
            <a:noAutofit/>
          </a:bodyPr>
          <a:p>
            <a:pPr algn="l"/>
            <a:r>
              <a:rPr lang="en-US" sz="1800" b="1" dirty="0">
                <a:solidFill>
                  <a:srgbClr val="006D6D"/>
                </a:solidFill>
                <a:latin typeface="Myriad Pro"/>
              </a:rPr>
              <a:t>Delineate / Outline</a:t>
            </a:r>
          </a:p>
        </p:txBody>
      </p:sp>
      <p:sp>
        <p:nvSpPr>
          <p:cNvPr id="604d" name="D54"/>
          <p:cNvSpPr txBox="1"/>
          <p:nvPr/>
        </p:nvSpPr>
        <p:spPr>
          <a:xfrm>
            <a:off x="3900000" y="5120000"/>
            <a:ext cx="4750000" cy="700000"/>
          </a:xfrm>
          <a:prstGeom prst="rect">
            <a:avLst/>
          </a:prstGeom>
          <a:noFill/>
          <a:ln w="0">
            <a:noFill/>
          </a:ln>
        </p:spPr>
        <p:txBody>
          <a:bodyPr wrap="square" rtlCol="0" anchor="ctr" lIns="140000">
            <a:noAutofit/>
          </a:bodyPr>
          <a:p>
            <a:pPr algn="l"/>
            <a:r>
              <a:rPr lang="en-US" sz="1700" dirty="0">
                <a:solidFill>
                  <a:srgbClr val="444444"/>
                </a:solidFill>
                <a:latin typeface="Myriad Pro"/>
              </a:rPr>
              <a:t>Define what each value means in practice — with examples.</a:t>
            </a:r>
          </a:p>
        </p:txBody>
      </p:sp>
      <p:sp>
        <p:nvSpPr>
          <p:cNvPr id="90" name="TB90"/>
          <p:cNvSpPr txBox="1"/>
          <p:nvPr/>
        </p:nvSpPr>
        <p:spPr>
          <a:xfrm>
            <a:off x="457200" y="6100000"/>
            <a:ext cx="8229600" cy="350000"/>
          </a:xfrm>
          <a:prstGeom prst="rect">
            <a:avLst/>
          </a:prstGeom>
          <a:noFill/>
          <a:ln w="0">
            <a:noFill/>
          </a:ln>
        </p:spPr>
        <p:txBody>
          <a:bodyPr wrap="square" rtlCol="0" anchor="t" lIns="140000" rIns="140000" tIns="100000" bIns="80000">
            <a:noAutofit/>
          </a:bodyPr>
          <a:p>
            <a:pPr algn="r"/>
            <a:r>
              <a:rPr lang="en-US" sz="1300" b="0" dirty="0">
                <a:solidFill>
                  <a:srgbClr val="888888"/>
                </a:solidFill>
                <a:latin typeface="Myriad Pro"/>
              </a:rPr>
              <a:t>Source: Gupta (2020)</a:t>
            </a:r>
          </a:p>
        </p:txBody>
      </p:sp>
    </p:spTree>
  </p:cSld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Date Placeholder 4"/>
          <p:cNvSpPr/>
          <p:nvPr/>
        </p:nvSpPr>
        <p:spPr>
          <a:xfrm>
            <a:off x="250920" y="6524640"/>
            <a:ext cx="971280" cy="219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fld id="{5C657DC9-E18D-4B14-BC38-147C75314568}" type="datetime">
              <a:rPr b="0" lang="en-GB" sz="1000" spc="-1" strike="noStrike">
                <a:solidFill>
                  <a:srgbClr val="898989"/>
                </a:solidFill>
                <a:latin typeface="Myriad Pro"/>
              </a:rPr>
              <a:t>17/06/26</a:t>
            </a:fld>
            <a:endParaRPr b="0" lang="en-US" sz="1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7" name="Slide Number Placeholder 5"/>
          <p:cNvSpPr/>
          <p:nvPr/>
        </p:nvSpPr>
        <p:spPr>
          <a:xfrm>
            <a:off x="7956720" y="6381720"/>
            <a:ext cx="730080" cy="339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 anchor="ctr">
            <a:normAutofit/>
          </a:bodyPr>
          <a:p>
            <a:pPr algn="r"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fld id="{8B7BBFDB-6198-47D8-AA79-9BF6FD8CE146}" type="slidenum">
              <a:rPr b="0" lang="en-GB" sz="1200" spc="-1" strike="noStrike">
                <a:solidFill>
                  <a:srgbClr val="898989"/>
                </a:solidFill>
                <a:latin typeface="Myriad Pro"/>
                <a:ea typeface="Arial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8" name="TextBox 7"/>
          <p:cNvSpPr/>
          <p:nvPr/>
        </p:nvSpPr>
        <p:spPr>
          <a:xfrm>
            <a:off x="826920" y="333360"/>
            <a:ext cx="7129800" cy="581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 anchor="t">
            <a:spAutoFit/>
          </a:bodyPr>
          <a:p>
            <a:pPr algn="ctr"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1" lang="en-US" sz="3200" spc="-1" strike="noStrike">
                <a:solidFill>
                  <a:srgbClr val="000000"/>
                </a:solidFill>
                <a:latin typeface="Myriad Pro"/>
                <a:ea typeface="Arial"/>
              </a:rPr>
              <a:t>References</a:t>
            </a:r>
            <a:endParaRPr b="0" lang="en-US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9" name="Rectangle 7"/>
          <p:cNvSpPr/>
          <p:nvPr/>
        </p:nvSpPr>
        <p:spPr>
          <a:xfrm>
            <a:off x="736560" y="836640"/>
            <a:ext cx="7950240" cy="5791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 anchor="t">
            <a:spAutoFit/>
          </a:bodyPr>
          <a:p>
            <a:pPr marL="343080" indent="-343080" algn="just">
              <a:lnSpc>
                <a:spcPct val="100000"/>
              </a:lnSpc>
              <a:buClr>
                <a:srgbClr val="000000"/>
              </a:buClr>
              <a:buFont typeface="Arial"/>
              <a:buChar char="•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GB" sz="2200" spc="-1" strike="noStrike">
                <a:solidFill>
                  <a:srgbClr val="000000"/>
                </a:solidFill>
                <a:latin typeface="Myriad Pro"/>
              </a:rPr>
              <a:t>Gupta, S. (2020). 5 Steps to Define Core Values in Company and Ideology Behind it [Online] https://www.keka.com/5-steps-to-define-core-values-in-company-and-ideology-behind-it/</a:t>
            </a:r>
            <a:endParaRPr b="0" lang="en-US" sz="2200" spc="-1" strike="noStrike">
              <a:solidFill>
                <a:srgbClr val="000000"/>
              </a:solidFill>
              <a:latin typeface="Arial"/>
            </a:endParaRPr>
          </a:p>
          <a:p>
            <a:pPr marL="343080" indent="-343080" algn="just">
              <a:lnSpc>
                <a:spcPct val="100000"/>
              </a:lnSpc>
              <a:buClr>
                <a:srgbClr val="000000"/>
              </a:buClr>
              <a:buFont typeface="Arial"/>
              <a:buChar char="•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GB" sz="2200" spc="-1" strike="noStrike">
                <a:solidFill>
                  <a:srgbClr val="000000"/>
                </a:solidFill>
                <a:latin typeface="Myriad Pro"/>
              </a:rPr>
              <a:t>Indeed (2020). Core Values: Overview and Examples [Online] https://www.indeed.com/career-advice/career-development/core-values</a:t>
            </a:r>
            <a:endParaRPr b="0" lang="en-US" sz="2200" spc="-1" strike="noStrike">
              <a:solidFill>
                <a:srgbClr val="000000"/>
              </a:solidFill>
              <a:latin typeface="Arial"/>
            </a:endParaRPr>
          </a:p>
          <a:p>
            <a:pPr marL="343080" indent="-343080" algn="just">
              <a:lnSpc>
                <a:spcPct val="100000"/>
              </a:lnSpc>
              <a:buClr>
                <a:srgbClr val="000000"/>
              </a:buClr>
              <a:buFont typeface="Arial"/>
              <a:buChar char="•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GB" sz="2200" spc="-1" strike="noStrike">
                <a:solidFill>
                  <a:srgbClr val="000000"/>
                </a:solidFill>
                <a:latin typeface="Myriad Pro"/>
              </a:rPr>
              <a:t>Blackman, A. (2018). What are your personal values? How to define &amp; live by them [Online] https://business.tutsplus.com/tutorials/what-are-personal-values--cms-31561#:~:text=Personal%20values%20are%20the%20things,say%20what%20you%20really%20think</a:t>
            </a:r>
            <a:endParaRPr b="0" lang="en-US" sz="2200" spc="-1" strike="noStrike">
              <a:solidFill>
                <a:srgbClr val="000000"/>
              </a:solidFill>
              <a:latin typeface="Arial"/>
            </a:endParaRPr>
          </a:p>
          <a:p>
            <a:pPr marL="343080" indent="-343080" algn="just">
              <a:lnSpc>
                <a:spcPct val="100000"/>
              </a:lnSpc>
              <a:buClr>
                <a:srgbClr val="000000"/>
              </a:buClr>
              <a:buFont typeface="Arial"/>
              <a:buChar char="•"/>
              <a:tabLst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0" lang="en-GB" sz="2200" spc="-1" strike="noStrike">
                <a:solidFill>
                  <a:srgbClr val="000000"/>
                </a:solidFill>
                <a:latin typeface="Myriad Pro"/>
              </a:rPr>
              <a:t xml:space="preserve">Jeffrey, S. (2019). 7 steps to discover your personal core values [Online] https://scottjeffrey.com/personal-core-values/ </a:t>
            </a:r>
            <a:endParaRPr b="0" lang="en-US" sz="22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Date Placeholder 4"/>
          <p:cNvSpPr/>
          <p:nvPr/>
        </p:nvSpPr>
        <p:spPr>
          <a:xfrm>
            <a:off x="250920" y="6524640"/>
            <a:ext cx="971280" cy="219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fld id="{2DBD29A4-1D2C-4212-AAEF-50620D48812C}" type="datetime">
              <a:rPr b="0" lang="en-GB" sz="1000" spc="-1" strike="noStrike">
                <a:solidFill>
                  <a:srgbClr val="898989"/>
                </a:solidFill>
                <a:latin typeface="Myriad Pro"/>
              </a:rPr>
              <a:t>17/06/26</a:t>
            </a:fld>
            <a:endParaRPr b="0" lang="en-US" sz="1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1" name="Slide Number Placeholder 5"/>
          <p:cNvSpPr/>
          <p:nvPr/>
        </p:nvSpPr>
        <p:spPr>
          <a:xfrm>
            <a:off x="7956720" y="6381720"/>
            <a:ext cx="730080" cy="339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 anchor="ctr">
            <a:normAutofit/>
          </a:bodyPr>
          <a:p>
            <a:pPr algn="r"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fld id="{5E200D8F-E352-496D-979B-CDC64289DE70}" type="slidenum">
              <a:rPr b="0" lang="en-GB" sz="1200" spc="-1" strike="noStrike">
                <a:solidFill>
                  <a:srgbClr val="898989"/>
                </a:solidFill>
                <a:latin typeface="Myriad Pro"/>
                <a:ea typeface="Arial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2" name="TextBox 7"/>
          <p:cNvSpPr/>
          <p:nvPr/>
        </p:nvSpPr>
        <p:spPr>
          <a:xfrm>
            <a:off x="1008000" y="2637000"/>
            <a:ext cx="7128000" cy="581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 anchor="t">
            <a:spAutoFit/>
          </a:bodyPr>
          <a:p>
            <a:pPr algn="ctr">
              <a:lnSpc>
                <a:spcPct val="100000"/>
              </a:lnSpc>
              <a:tabLst>
                <a:tab algn="l" pos="0"/>
                <a:tab algn="l" pos="914400"/>
                <a:tab algn="l" pos="1828800"/>
                <a:tab algn="l" pos="2743200"/>
                <a:tab algn="l" pos="3657600"/>
                <a:tab algn="l" pos="4572000"/>
                <a:tab algn="l" pos="5486400"/>
                <a:tab algn="l" pos="6400800"/>
                <a:tab algn="l" pos="7315200"/>
                <a:tab algn="l" pos="8229600"/>
                <a:tab algn="l" pos="9144000"/>
                <a:tab algn="l" pos="10058400"/>
              </a:tabLst>
            </a:pPr>
            <a:r>
              <a:rPr b="1" lang="en-US" sz="3200" spc="-1" strike="noStrike">
                <a:solidFill>
                  <a:srgbClr val="ff0000"/>
                </a:solidFill>
                <a:latin typeface="Arial"/>
                <a:ea typeface="Arial"/>
              </a:rPr>
              <a:t>Any Questions?</a:t>
            </a:r>
            <a:endParaRPr b="0" lang="en-US" sz="32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 cap="flat" cmpd="sng" algn="ctr">
          <a:prstDash val="solid"/>
          <a:miter/>
        </a:ln>
        <a:ln w="6350" cap="flat" cmpd="sng" algn="ctr">
          <a:prstDash val="solid"/>
          <a:miter/>
        </a:ln>
        <a:ln w="635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 cap="flat" cmpd="sng" algn="ctr">
          <a:prstDash val="solid"/>
          <a:miter/>
        </a:ln>
        <a:ln w="6350" cap="flat" cmpd="sng" algn="ctr">
          <a:prstDash val="solid"/>
          <a:miter/>
        </a:ln>
        <a:ln w="635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 cap="flat" cmpd="sng" algn="ctr">
          <a:prstDash val="solid"/>
          <a:miter/>
        </a:ln>
        <a:ln w="6350" cap="flat" cmpd="sng" algn="ctr">
          <a:prstDash val="solid"/>
          <a:miter/>
        </a:ln>
        <a:ln w="635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2977</TotalTime>
  <Application>LibreOffice/24.2.7.2$Linux_X86_64 LibreOffice_project/420$Build-2</Application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2002-10-07T19:43:58Z</dcterms:created>
  <dc:creator>Venus</dc:creator>
  <dc:description/>
  <dc:language>en-US</dc:language>
  <cp:lastModifiedBy>Koushik Modak</cp:lastModifiedBy>
  <dcterms:modified xsi:type="dcterms:W3CDTF">2022-10-25T06:44:15Z</dcterms:modified>
  <cp:revision>217</cp:revision>
  <dc:subject/>
  <dc:title>Personal Management Skills I</dc:title>
</cp:coreProperties>
</file>