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73" r:id="rId4"/>
    <p:sldId id="258"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C3E50"/>
    <a:srgbClr val="F4F6F6"/>
    <a:srgbClr val="16A085"/>
    <a:srgbClr val="F39C12"/>
    <a:srgbClr val="87A96B"/>
    <a:srgbClr val="ECECE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3" d="100"/>
          <a:sy n="63" d="100"/>
        </p:scale>
        <p:origin x="804" y="6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BEE6BF-3D76-4407-A83A-6198A94264D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A881289-4DBF-4585-9081-81C3C2F07F3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1D301DB-E84A-4134-AD01-A642737D27C1}"/>
              </a:ext>
            </a:extLst>
          </p:cNvPr>
          <p:cNvSpPr>
            <a:spLocks noGrp="1"/>
          </p:cNvSpPr>
          <p:nvPr>
            <p:ph type="dt" sz="half" idx="10"/>
          </p:nvPr>
        </p:nvSpPr>
        <p:spPr/>
        <p:txBody>
          <a:bodyPr/>
          <a:lstStyle/>
          <a:p>
            <a:fld id="{058EBCB2-F905-436E-A05A-B307911C8AFB}" type="datetimeFigureOut">
              <a:rPr lang="en-GB" smtClean="0"/>
              <a:t>10/11/2025</a:t>
            </a:fld>
            <a:endParaRPr lang="en-GB"/>
          </a:p>
        </p:txBody>
      </p:sp>
      <p:sp>
        <p:nvSpPr>
          <p:cNvPr id="5" name="Footer Placeholder 4">
            <a:extLst>
              <a:ext uri="{FF2B5EF4-FFF2-40B4-BE49-F238E27FC236}">
                <a16:creationId xmlns:a16="http://schemas.microsoft.com/office/drawing/2014/main" id="{E95F3057-ED9D-44E1-9095-194E1F69267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C379CBB-33AC-4C4D-862F-3124AD7474BC}"/>
              </a:ext>
            </a:extLst>
          </p:cNvPr>
          <p:cNvSpPr>
            <a:spLocks noGrp="1"/>
          </p:cNvSpPr>
          <p:nvPr>
            <p:ph type="sldNum" sz="quarter" idx="12"/>
          </p:nvPr>
        </p:nvSpPr>
        <p:spPr/>
        <p:txBody>
          <a:bodyPr/>
          <a:lstStyle/>
          <a:p>
            <a:fld id="{CA69B339-92E4-4443-8354-63CA693AFE1F}" type="slidenum">
              <a:rPr lang="en-GB" smtClean="0"/>
              <a:t>‹#›</a:t>
            </a:fld>
            <a:endParaRPr lang="en-GB"/>
          </a:p>
        </p:txBody>
      </p:sp>
    </p:spTree>
    <p:extLst>
      <p:ext uri="{BB962C8B-B14F-4D97-AF65-F5344CB8AC3E}">
        <p14:creationId xmlns:p14="http://schemas.microsoft.com/office/powerpoint/2010/main" val="4110891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CB31F2-A91F-4FBF-B750-4A193D2F795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6DE16E6-1D28-4877-9ED3-5477067C4BE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4F601DA-A177-469A-82C6-4A79E5E32376}"/>
              </a:ext>
            </a:extLst>
          </p:cNvPr>
          <p:cNvSpPr>
            <a:spLocks noGrp="1"/>
          </p:cNvSpPr>
          <p:nvPr>
            <p:ph type="dt" sz="half" idx="10"/>
          </p:nvPr>
        </p:nvSpPr>
        <p:spPr/>
        <p:txBody>
          <a:bodyPr/>
          <a:lstStyle/>
          <a:p>
            <a:fld id="{058EBCB2-F905-436E-A05A-B307911C8AFB}" type="datetimeFigureOut">
              <a:rPr lang="en-GB" smtClean="0"/>
              <a:t>10/11/2025</a:t>
            </a:fld>
            <a:endParaRPr lang="en-GB"/>
          </a:p>
        </p:txBody>
      </p:sp>
      <p:sp>
        <p:nvSpPr>
          <p:cNvPr id="5" name="Footer Placeholder 4">
            <a:extLst>
              <a:ext uri="{FF2B5EF4-FFF2-40B4-BE49-F238E27FC236}">
                <a16:creationId xmlns:a16="http://schemas.microsoft.com/office/drawing/2014/main" id="{24D1D656-FA13-466A-BA3F-C49650ABFCD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30FB633-D4C1-4E60-A7D1-B013A7020E06}"/>
              </a:ext>
            </a:extLst>
          </p:cNvPr>
          <p:cNvSpPr>
            <a:spLocks noGrp="1"/>
          </p:cNvSpPr>
          <p:nvPr>
            <p:ph type="sldNum" sz="quarter" idx="12"/>
          </p:nvPr>
        </p:nvSpPr>
        <p:spPr/>
        <p:txBody>
          <a:bodyPr/>
          <a:lstStyle/>
          <a:p>
            <a:fld id="{CA69B339-92E4-4443-8354-63CA693AFE1F}" type="slidenum">
              <a:rPr lang="en-GB" smtClean="0"/>
              <a:t>‹#›</a:t>
            </a:fld>
            <a:endParaRPr lang="en-GB"/>
          </a:p>
        </p:txBody>
      </p:sp>
    </p:spTree>
    <p:extLst>
      <p:ext uri="{BB962C8B-B14F-4D97-AF65-F5344CB8AC3E}">
        <p14:creationId xmlns:p14="http://schemas.microsoft.com/office/powerpoint/2010/main" val="15874525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E88E86-5F16-4A04-A3CE-BDB10CDFC1B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B8D06B3E-7084-43CA-8EDF-A4F1B63C24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EBAAA92-96D4-4914-8D38-81A094A33EB0}"/>
              </a:ext>
            </a:extLst>
          </p:cNvPr>
          <p:cNvSpPr>
            <a:spLocks noGrp="1"/>
          </p:cNvSpPr>
          <p:nvPr>
            <p:ph type="dt" sz="half" idx="10"/>
          </p:nvPr>
        </p:nvSpPr>
        <p:spPr/>
        <p:txBody>
          <a:bodyPr/>
          <a:lstStyle/>
          <a:p>
            <a:fld id="{058EBCB2-F905-436E-A05A-B307911C8AFB}" type="datetimeFigureOut">
              <a:rPr lang="en-GB" smtClean="0"/>
              <a:t>10/11/2025</a:t>
            </a:fld>
            <a:endParaRPr lang="en-GB"/>
          </a:p>
        </p:txBody>
      </p:sp>
      <p:sp>
        <p:nvSpPr>
          <p:cNvPr id="5" name="Footer Placeholder 4">
            <a:extLst>
              <a:ext uri="{FF2B5EF4-FFF2-40B4-BE49-F238E27FC236}">
                <a16:creationId xmlns:a16="http://schemas.microsoft.com/office/drawing/2014/main" id="{F24ADB32-4F58-4710-9CE8-BA6350C66AA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8E4EF41-31A0-4235-B045-AF0DD4542EC2}"/>
              </a:ext>
            </a:extLst>
          </p:cNvPr>
          <p:cNvSpPr>
            <a:spLocks noGrp="1"/>
          </p:cNvSpPr>
          <p:nvPr>
            <p:ph type="sldNum" sz="quarter" idx="12"/>
          </p:nvPr>
        </p:nvSpPr>
        <p:spPr/>
        <p:txBody>
          <a:bodyPr/>
          <a:lstStyle/>
          <a:p>
            <a:fld id="{CA69B339-92E4-4443-8354-63CA693AFE1F}" type="slidenum">
              <a:rPr lang="en-GB" smtClean="0"/>
              <a:t>‹#›</a:t>
            </a:fld>
            <a:endParaRPr lang="en-GB"/>
          </a:p>
        </p:txBody>
      </p:sp>
    </p:spTree>
    <p:extLst>
      <p:ext uri="{BB962C8B-B14F-4D97-AF65-F5344CB8AC3E}">
        <p14:creationId xmlns:p14="http://schemas.microsoft.com/office/powerpoint/2010/main" val="31883179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7A5640-A25B-4DA8-BF37-C165E2B3EF9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94DFBA6-FB61-4141-8F8A-FBB2FAF0F6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B5938AD5-AB23-4A1A-AA14-F7E20333D40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F7E8481C-358D-4BC0-A512-A337091D7F76}"/>
              </a:ext>
            </a:extLst>
          </p:cNvPr>
          <p:cNvSpPr>
            <a:spLocks noGrp="1"/>
          </p:cNvSpPr>
          <p:nvPr>
            <p:ph type="dt" sz="half" idx="10"/>
          </p:nvPr>
        </p:nvSpPr>
        <p:spPr/>
        <p:txBody>
          <a:bodyPr/>
          <a:lstStyle/>
          <a:p>
            <a:fld id="{058EBCB2-F905-436E-A05A-B307911C8AFB}" type="datetimeFigureOut">
              <a:rPr lang="en-GB" smtClean="0"/>
              <a:t>10/11/2025</a:t>
            </a:fld>
            <a:endParaRPr lang="en-GB"/>
          </a:p>
        </p:txBody>
      </p:sp>
      <p:sp>
        <p:nvSpPr>
          <p:cNvPr id="6" name="Footer Placeholder 5">
            <a:extLst>
              <a:ext uri="{FF2B5EF4-FFF2-40B4-BE49-F238E27FC236}">
                <a16:creationId xmlns:a16="http://schemas.microsoft.com/office/drawing/2014/main" id="{C3AE4787-0666-4FD5-A39D-34A744D6238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82FFB5D-F4EC-4C1C-94A8-AB3347C7BE0C}"/>
              </a:ext>
            </a:extLst>
          </p:cNvPr>
          <p:cNvSpPr>
            <a:spLocks noGrp="1"/>
          </p:cNvSpPr>
          <p:nvPr>
            <p:ph type="sldNum" sz="quarter" idx="12"/>
          </p:nvPr>
        </p:nvSpPr>
        <p:spPr/>
        <p:txBody>
          <a:bodyPr/>
          <a:lstStyle/>
          <a:p>
            <a:fld id="{CA69B339-92E4-4443-8354-63CA693AFE1F}" type="slidenum">
              <a:rPr lang="en-GB" smtClean="0"/>
              <a:t>‹#›</a:t>
            </a:fld>
            <a:endParaRPr lang="en-GB"/>
          </a:p>
        </p:txBody>
      </p:sp>
    </p:spTree>
    <p:extLst>
      <p:ext uri="{BB962C8B-B14F-4D97-AF65-F5344CB8AC3E}">
        <p14:creationId xmlns:p14="http://schemas.microsoft.com/office/powerpoint/2010/main" val="2431684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E2C9F1-84FD-4661-8259-1615B5BFD5FD}"/>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0762E58-FDCC-4E08-A4B4-AF9752B8A43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C1B2941-866B-4199-93CC-8A73119AACB1}"/>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A811171-53F3-46ED-9707-7C2E77EDB1F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6911DF5-1E14-4262-B46C-DEEC95D49470}"/>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03C23AEF-9E13-42FB-8BE5-ADD13AE0A646}"/>
              </a:ext>
            </a:extLst>
          </p:cNvPr>
          <p:cNvSpPr>
            <a:spLocks noGrp="1"/>
          </p:cNvSpPr>
          <p:nvPr>
            <p:ph type="dt" sz="half" idx="10"/>
          </p:nvPr>
        </p:nvSpPr>
        <p:spPr/>
        <p:txBody>
          <a:bodyPr/>
          <a:lstStyle/>
          <a:p>
            <a:fld id="{058EBCB2-F905-436E-A05A-B307911C8AFB}" type="datetimeFigureOut">
              <a:rPr lang="en-GB" smtClean="0"/>
              <a:t>10/11/2025</a:t>
            </a:fld>
            <a:endParaRPr lang="en-GB"/>
          </a:p>
        </p:txBody>
      </p:sp>
      <p:sp>
        <p:nvSpPr>
          <p:cNvPr id="8" name="Footer Placeholder 7">
            <a:extLst>
              <a:ext uri="{FF2B5EF4-FFF2-40B4-BE49-F238E27FC236}">
                <a16:creationId xmlns:a16="http://schemas.microsoft.com/office/drawing/2014/main" id="{FF9341CE-EE5D-4FB2-ABEA-FE8FC1F3E9CD}"/>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24135A28-51F7-48C1-8D31-95E23787E31D}"/>
              </a:ext>
            </a:extLst>
          </p:cNvPr>
          <p:cNvSpPr>
            <a:spLocks noGrp="1"/>
          </p:cNvSpPr>
          <p:nvPr>
            <p:ph type="sldNum" sz="quarter" idx="12"/>
          </p:nvPr>
        </p:nvSpPr>
        <p:spPr/>
        <p:txBody>
          <a:bodyPr/>
          <a:lstStyle/>
          <a:p>
            <a:fld id="{CA69B339-92E4-4443-8354-63CA693AFE1F}" type="slidenum">
              <a:rPr lang="en-GB" smtClean="0"/>
              <a:t>‹#›</a:t>
            </a:fld>
            <a:endParaRPr lang="en-GB"/>
          </a:p>
        </p:txBody>
      </p:sp>
    </p:spTree>
    <p:extLst>
      <p:ext uri="{BB962C8B-B14F-4D97-AF65-F5344CB8AC3E}">
        <p14:creationId xmlns:p14="http://schemas.microsoft.com/office/powerpoint/2010/main" val="697106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19D2BB-349F-46EE-BF77-4C4FC4365E15}"/>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657771D-88F4-4EFF-8876-025368BD7C4A}"/>
              </a:ext>
            </a:extLst>
          </p:cNvPr>
          <p:cNvSpPr>
            <a:spLocks noGrp="1"/>
          </p:cNvSpPr>
          <p:nvPr>
            <p:ph type="dt" sz="half" idx="10"/>
          </p:nvPr>
        </p:nvSpPr>
        <p:spPr/>
        <p:txBody>
          <a:bodyPr/>
          <a:lstStyle/>
          <a:p>
            <a:fld id="{058EBCB2-F905-436E-A05A-B307911C8AFB}" type="datetimeFigureOut">
              <a:rPr lang="en-GB" smtClean="0"/>
              <a:t>10/11/2025</a:t>
            </a:fld>
            <a:endParaRPr lang="en-GB"/>
          </a:p>
        </p:txBody>
      </p:sp>
      <p:sp>
        <p:nvSpPr>
          <p:cNvPr id="4" name="Footer Placeholder 3">
            <a:extLst>
              <a:ext uri="{FF2B5EF4-FFF2-40B4-BE49-F238E27FC236}">
                <a16:creationId xmlns:a16="http://schemas.microsoft.com/office/drawing/2014/main" id="{299990B1-E869-4488-8044-CD67A0DFFC4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C4E03C87-10AF-4636-91ED-61B0EAF19788}"/>
              </a:ext>
            </a:extLst>
          </p:cNvPr>
          <p:cNvSpPr>
            <a:spLocks noGrp="1"/>
          </p:cNvSpPr>
          <p:nvPr>
            <p:ph type="sldNum" sz="quarter" idx="12"/>
          </p:nvPr>
        </p:nvSpPr>
        <p:spPr/>
        <p:txBody>
          <a:bodyPr/>
          <a:lstStyle/>
          <a:p>
            <a:fld id="{CA69B339-92E4-4443-8354-63CA693AFE1F}" type="slidenum">
              <a:rPr lang="en-GB" smtClean="0"/>
              <a:t>‹#›</a:t>
            </a:fld>
            <a:endParaRPr lang="en-GB"/>
          </a:p>
        </p:txBody>
      </p:sp>
    </p:spTree>
    <p:extLst>
      <p:ext uri="{BB962C8B-B14F-4D97-AF65-F5344CB8AC3E}">
        <p14:creationId xmlns:p14="http://schemas.microsoft.com/office/powerpoint/2010/main" val="25233732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E8C2D21-31A6-4BB1-BEFD-2666E28026A0}"/>
              </a:ext>
            </a:extLst>
          </p:cNvPr>
          <p:cNvSpPr>
            <a:spLocks noGrp="1"/>
          </p:cNvSpPr>
          <p:nvPr>
            <p:ph type="dt" sz="half" idx="10"/>
          </p:nvPr>
        </p:nvSpPr>
        <p:spPr/>
        <p:txBody>
          <a:bodyPr/>
          <a:lstStyle/>
          <a:p>
            <a:fld id="{058EBCB2-F905-436E-A05A-B307911C8AFB}" type="datetimeFigureOut">
              <a:rPr lang="en-GB" smtClean="0"/>
              <a:t>10/11/2025</a:t>
            </a:fld>
            <a:endParaRPr lang="en-GB"/>
          </a:p>
        </p:txBody>
      </p:sp>
      <p:sp>
        <p:nvSpPr>
          <p:cNvPr id="3" name="Footer Placeholder 2">
            <a:extLst>
              <a:ext uri="{FF2B5EF4-FFF2-40B4-BE49-F238E27FC236}">
                <a16:creationId xmlns:a16="http://schemas.microsoft.com/office/drawing/2014/main" id="{F650F74E-69D8-4D1A-944A-E9B783A29996}"/>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F5D229D0-255B-4E33-8C1B-E0FEE2D9A7AF}"/>
              </a:ext>
            </a:extLst>
          </p:cNvPr>
          <p:cNvSpPr>
            <a:spLocks noGrp="1"/>
          </p:cNvSpPr>
          <p:nvPr>
            <p:ph type="sldNum" sz="quarter" idx="12"/>
          </p:nvPr>
        </p:nvSpPr>
        <p:spPr/>
        <p:txBody>
          <a:bodyPr/>
          <a:lstStyle/>
          <a:p>
            <a:fld id="{CA69B339-92E4-4443-8354-63CA693AFE1F}" type="slidenum">
              <a:rPr lang="en-GB" smtClean="0"/>
              <a:t>‹#›</a:t>
            </a:fld>
            <a:endParaRPr lang="en-GB"/>
          </a:p>
        </p:txBody>
      </p:sp>
    </p:spTree>
    <p:extLst>
      <p:ext uri="{BB962C8B-B14F-4D97-AF65-F5344CB8AC3E}">
        <p14:creationId xmlns:p14="http://schemas.microsoft.com/office/powerpoint/2010/main" val="22209793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8CBF67-E023-4B86-9ED3-F95DE3A5FCC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7396B96-49DC-4A96-B87F-0712D2CA38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33B9A85A-9BC5-4C43-BD37-619ED28D9A2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20247C1-2D5F-497C-9AFE-0BC07D65D85B}"/>
              </a:ext>
            </a:extLst>
          </p:cNvPr>
          <p:cNvSpPr>
            <a:spLocks noGrp="1"/>
          </p:cNvSpPr>
          <p:nvPr>
            <p:ph type="dt" sz="half" idx="10"/>
          </p:nvPr>
        </p:nvSpPr>
        <p:spPr/>
        <p:txBody>
          <a:bodyPr/>
          <a:lstStyle/>
          <a:p>
            <a:fld id="{058EBCB2-F905-436E-A05A-B307911C8AFB}" type="datetimeFigureOut">
              <a:rPr lang="en-GB" smtClean="0"/>
              <a:t>10/11/2025</a:t>
            </a:fld>
            <a:endParaRPr lang="en-GB"/>
          </a:p>
        </p:txBody>
      </p:sp>
      <p:sp>
        <p:nvSpPr>
          <p:cNvPr id="6" name="Footer Placeholder 5">
            <a:extLst>
              <a:ext uri="{FF2B5EF4-FFF2-40B4-BE49-F238E27FC236}">
                <a16:creationId xmlns:a16="http://schemas.microsoft.com/office/drawing/2014/main" id="{B53B8436-6DB7-4761-B698-067517A6B5F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474E5A0-A811-478E-874C-34C4159B1516}"/>
              </a:ext>
            </a:extLst>
          </p:cNvPr>
          <p:cNvSpPr>
            <a:spLocks noGrp="1"/>
          </p:cNvSpPr>
          <p:nvPr>
            <p:ph type="sldNum" sz="quarter" idx="12"/>
          </p:nvPr>
        </p:nvSpPr>
        <p:spPr/>
        <p:txBody>
          <a:bodyPr/>
          <a:lstStyle/>
          <a:p>
            <a:fld id="{CA69B339-92E4-4443-8354-63CA693AFE1F}" type="slidenum">
              <a:rPr lang="en-GB" smtClean="0"/>
              <a:t>‹#›</a:t>
            </a:fld>
            <a:endParaRPr lang="en-GB"/>
          </a:p>
        </p:txBody>
      </p:sp>
    </p:spTree>
    <p:extLst>
      <p:ext uri="{BB962C8B-B14F-4D97-AF65-F5344CB8AC3E}">
        <p14:creationId xmlns:p14="http://schemas.microsoft.com/office/powerpoint/2010/main" val="27064303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410D25-9ADD-49FF-ABA4-332215FEFD3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4657C992-B4D0-486A-BDF4-144415DBD40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5139CAC-BCC0-41E6-87F8-DBF52C60745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BE6E223-272B-4430-969B-9DFBF9572F53}"/>
              </a:ext>
            </a:extLst>
          </p:cNvPr>
          <p:cNvSpPr>
            <a:spLocks noGrp="1"/>
          </p:cNvSpPr>
          <p:nvPr>
            <p:ph type="dt" sz="half" idx="10"/>
          </p:nvPr>
        </p:nvSpPr>
        <p:spPr/>
        <p:txBody>
          <a:bodyPr/>
          <a:lstStyle/>
          <a:p>
            <a:fld id="{058EBCB2-F905-436E-A05A-B307911C8AFB}" type="datetimeFigureOut">
              <a:rPr lang="en-GB" smtClean="0"/>
              <a:t>10/11/2025</a:t>
            </a:fld>
            <a:endParaRPr lang="en-GB"/>
          </a:p>
        </p:txBody>
      </p:sp>
      <p:sp>
        <p:nvSpPr>
          <p:cNvPr id="6" name="Footer Placeholder 5">
            <a:extLst>
              <a:ext uri="{FF2B5EF4-FFF2-40B4-BE49-F238E27FC236}">
                <a16:creationId xmlns:a16="http://schemas.microsoft.com/office/drawing/2014/main" id="{260B1191-7294-4542-B1C5-C3D308E790D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9D3C0DC-775B-40E7-8D45-D835E2D699A0}"/>
              </a:ext>
            </a:extLst>
          </p:cNvPr>
          <p:cNvSpPr>
            <a:spLocks noGrp="1"/>
          </p:cNvSpPr>
          <p:nvPr>
            <p:ph type="sldNum" sz="quarter" idx="12"/>
          </p:nvPr>
        </p:nvSpPr>
        <p:spPr/>
        <p:txBody>
          <a:bodyPr/>
          <a:lstStyle/>
          <a:p>
            <a:fld id="{CA69B339-92E4-4443-8354-63CA693AFE1F}" type="slidenum">
              <a:rPr lang="en-GB" smtClean="0"/>
              <a:t>‹#›</a:t>
            </a:fld>
            <a:endParaRPr lang="en-GB"/>
          </a:p>
        </p:txBody>
      </p:sp>
    </p:spTree>
    <p:extLst>
      <p:ext uri="{BB962C8B-B14F-4D97-AF65-F5344CB8AC3E}">
        <p14:creationId xmlns:p14="http://schemas.microsoft.com/office/powerpoint/2010/main" val="29561990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388BA2-03A5-4D5C-B082-AC5B727D08BA}"/>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CBA70CE-872B-40C5-A89C-54A345ECD002}"/>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54F6D50-FCD3-4130-B56F-6EECE2949C81}"/>
              </a:ext>
            </a:extLst>
          </p:cNvPr>
          <p:cNvSpPr>
            <a:spLocks noGrp="1"/>
          </p:cNvSpPr>
          <p:nvPr>
            <p:ph type="dt" sz="half" idx="10"/>
          </p:nvPr>
        </p:nvSpPr>
        <p:spPr/>
        <p:txBody>
          <a:bodyPr/>
          <a:lstStyle/>
          <a:p>
            <a:fld id="{058EBCB2-F905-436E-A05A-B307911C8AFB}" type="datetimeFigureOut">
              <a:rPr lang="en-GB" smtClean="0"/>
              <a:t>10/11/2025</a:t>
            </a:fld>
            <a:endParaRPr lang="en-GB"/>
          </a:p>
        </p:txBody>
      </p:sp>
      <p:sp>
        <p:nvSpPr>
          <p:cNvPr id="5" name="Footer Placeholder 4">
            <a:extLst>
              <a:ext uri="{FF2B5EF4-FFF2-40B4-BE49-F238E27FC236}">
                <a16:creationId xmlns:a16="http://schemas.microsoft.com/office/drawing/2014/main" id="{3FEAC5C6-CACA-499E-9D34-ACCED12E0C1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4ADED8F-7CCE-4415-9838-6DEE9C756E5C}"/>
              </a:ext>
            </a:extLst>
          </p:cNvPr>
          <p:cNvSpPr>
            <a:spLocks noGrp="1"/>
          </p:cNvSpPr>
          <p:nvPr>
            <p:ph type="sldNum" sz="quarter" idx="12"/>
          </p:nvPr>
        </p:nvSpPr>
        <p:spPr/>
        <p:txBody>
          <a:bodyPr/>
          <a:lstStyle/>
          <a:p>
            <a:fld id="{CA69B339-92E4-4443-8354-63CA693AFE1F}" type="slidenum">
              <a:rPr lang="en-GB" smtClean="0"/>
              <a:t>‹#›</a:t>
            </a:fld>
            <a:endParaRPr lang="en-GB"/>
          </a:p>
        </p:txBody>
      </p:sp>
    </p:spTree>
    <p:extLst>
      <p:ext uri="{BB962C8B-B14F-4D97-AF65-F5344CB8AC3E}">
        <p14:creationId xmlns:p14="http://schemas.microsoft.com/office/powerpoint/2010/main" val="30364458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81D392C-C866-4FF9-BB5F-8DDC6A93DF3C}"/>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FCE90E3-902F-488E-A0CC-06C72FB6CF0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7707D10-1AA3-43B0-A180-3FEE0B7E7B03}"/>
              </a:ext>
            </a:extLst>
          </p:cNvPr>
          <p:cNvSpPr>
            <a:spLocks noGrp="1"/>
          </p:cNvSpPr>
          <p:nvPr>
            <p:ph type="dt" sz="half" idx="10"/>
          </p:nvPr>
        </p:nvSpPr>
        <p:spPr/>
        <p:txBody>
          <a:bodyPr/>
          <a:lstStyle/>
          <a:p>
            <a:fld id="{058EBCB2-F905-436E-A05A-B307911C8AFB}" type="datetimeFigureOut">
              <a:rPr lang="en-GB" smtClean="0"/>
              <a:t>10/11/2025</a:t>
            </a:fld>
            <a:endParaRPr lang="en-GB"/>
          </a:p>
        </p:txBody>
      </p:sp>
      <p:sp>
        <p:nvSpPr>
          <p:cNvPr id="5" name="Footer Placeholder 4">
            <a:extLst>
              <a:ext uri="{FF2B5EF4-FFF2-40B4-BE49-F238E27FC236}">
                <a16:creationId xmlns:a16="http://schemas.microsoft.com/office/drawing/2014/main" id="{7295941B-8BEA-4087-A9D6-AFC28533148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237992E-1514-4CBD-A3BF-0E9D6B877BFE}"/>
              </a:ext>
            </a:extLst>
          </p:cNvPr>
          <p:cNvSpPr>
            <a:spLocks noGrp="1"/>
          </p:cNvSpPr>
          <p:nvPr>
            <p:ph type="sldNum" sz="quarter" idx="12"/>
          </p:nvPr>
        </p:nvSpPr>
        <p:spPr/>
        <p:txBody>
          <a:bodyPr/>
          <a:lstStyle/>
          <a:p>
            <a:fld id="{CA69B339-92E4-4443-8354-63CA693AFE1F}" type="slidenum">
              <a:rPr lang="en-GB" smtClean="0"/>
              <a:t>‹#›</a:t>
            </a:fld>
            <a:endParaRPr lang="en-GB"/>
          </a:p>
        </p:txBody>
      </p:sp>
    </p:spTree>
    <p:extLst>
      <p:ext uri="{BB962C8B-B14F-4D97-AF65-F5344CB8AC3E}">
        <p14:creationId xmlns:p14="http://schemas.microsoft.com/office/powerpoint/2010/main" val="11759423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9C8563E-4665-4831-9B59-B01E07DC188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FB6B1EA-0DE6-41C3-A32D-15AC15820EC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E692A24-CCCA-4EC1-BD86-E8E737D4A57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58EBCB2-F905-436E-A05A-B307911C8AFB}" type="datetimeFigureOut">
              <a:rPr lang="en-GB" smtClean="0"/>
              <a:t>10/11/2025</a:t>
            </a:fld>
            <a:endParaRPr lang="en-GB"/>
          </a:p>
        </p:txBody>
      </p:sp>
      <p:sp>
        <p:nvSpPr>
          <p:cNvPr id="5" name="Footer Placeholder 4">
            <a:extLst>
              <a:ext uri="{FF2B5EF4-FFF2-40B4-BE49-F238E27FC236}">
                <a16:creationId xmlns:a16="http://schemas.microsoft.com/office/drawing/2014/main" id="{2400CDCB-8870-4FE4-B30B-16147F5B3EA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AF0A34A7-F4C6-4B33-BE04-7C61B27FE89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A69B339-92E4-4443-8354-63CA693AFE1F}" type="slidenum">
              <a:rPr lang="en-GB" smtClean="0"/>
              <a:t>‹#›</a:t>
            </a:fld>
            <a:endParaRPr lang="en-GB"/>
          </a:p>
        </p:txBody>
      </p:sp>
    </p:spTree>
    <p:extLst>
      <p:ext uri="{BB962C8B-B14F-4D97-AF65-F5344CB8AC3E}">
        <p14:creationId xmlns:p14="http://schemas.microsoft.com/office/powerpoint/2010/main" val="294967432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34000"/>
            <a:lum/>
          </a:blip>
          <a:srcRect/>
          <a:stretch>
            <a:fillRect t="-9000" b="-9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1E4358-2120-4F28-BB5C-63C4010C7EA5}"/>
              </a:ext>
            </a:extLst>
          </p:cNvPr>
          <p:cNvSpPr>
            <a:spLocks noGrp="1"/>
          </p:cNvSpPr>
          <p:nvPr>
            <p:ph type="ctrTitle"/>
          </p:nvPr>
        </p:nvSpPr>
        <p:spPr>
          <a:xfrm>
            <a:off x="208671" y="936026"/>
            <a:ext cx="11774658" cy="678669"/>
          </a:xfrm>
        </p:spPr>
        <p:txBody>
          <a:bodyPr>
            <a:normAutofit/>
          </a:bodyPr>
          <a:lstStyle/>
          <a:p>
            <a:r>
              <a:rPr lang="en-US" sz="4000" b="1" dirty="0">
                <a:solidFill>
                  <a:srgbClr val="16A085"/>
                </a:solidFill>
                <a:latin typeface="Arial" pitchFamily="34" charset="0"/>
                <a:ea typeface="Arial" pitchFamily="34" charset="-122"/>
                <a:cs typeface="Arial" pitchFamily="34" charset="-120"/>
              </a:rPr>
              <a:t>Health, Wellbeing and Sustainable Development</a:t>
            </a:r>
            <a:endParaRPr lang="en-GB" dirty="0"/>
          </a:p>
        </p:txBody>
      </p:sp>
      <p:sp>
        <p:nvSpPr>
          <p:cNvPr id="3" name="Subtitle 2">
            <a:extLst>
              <a:ext uri="{FF2B5EF4-FFF2-40B4-BE49-F238E27FC236}">
                <a16:creationId xmlns:a16="http://schemas.microsoft.com/office/drawing/2014/main" id="{DFE7DCB5-6742-49D7-B2FA-72DFF67FCDBC}"/>
              </a:ext>
            </a:extLst>
          </p:cNvPr>
          <p:cNvSpPr>
            <a:spLocks noGrp="1"/>
          </p:cNvSpPr>
          <p:nvPr>
            <p:ph type="subTitle" idx="1"/>
          </p:nvPr>
        </p:nvSpPr>
        <p:spPr>
          <a:xfrm>
            <a:off x="208671" y="5094093"/>
            <a:ext cx="6105380" cy="1151962"/>
          </a:xfrm>
        </p:spPr>
        <p:txBody>
          <a:bodyPr>
            <a:normAutofit/>
          </a:bodyPr>
          <a:lstStyle/>
          <a:p>
            <a:pPr algn="l"/>
            <a:r>
              <a:rPr lang="en-US" sz="1800" b="1" dirty="0">
                <a:solidFill>
                  <a:srgbClr val="2C3E50"/>
                </a:solidFill>
                <a:latin typeface="Arial" panose="020B0604020202020204" pitchFamily="34" charset="0"/>
                <a:ea typeface="Arial" pitchFamily="34" charset="-122"/>
                <a:cs typeface="Arial" panose="020B0604020202020204" pitchFamily="34" charset="0"/>
              </a:rPr>
              <a:t>Module: </a:t>
            </a:r>
            <a:r>
              <a:rPr lang="en-US" sz="1800" dirty="0">
                <a:solidFill>
                  <a:srgbClr val="2C3E50"/>
                </a:solidFill>
                <a:latin typeface="Arial" panose="020B0604020202020204" pitchFamily="34" charset="0"/>
                <a:ea typeface="Arial" pitchFamily="34" charset="-122"/>
                <a:cs typeface="Arial" panose="020B0604020202020204" pitchFamily="34" charset="0"/>
              </a:rPr>
              <a:t>Health, Wellbeing and Sustainable Development</a:t>
            </a:r>
          </a:p>
          <a:p>
            <a:pPr algn="l"/>
            <a:r>
              <a:rPr lang="en-US" sz="1800" b="1" dirty="0">
                <a:solidFill>
                  <a:srgbClr val="2C3E50"/>
                </a:solidFill>
                <a:latin typeface="Arial" panose="020B0604020202020204" pitchFamily="34" charset="0"/>
                <a:ea typeface="Arial" pitchFamily="34" charset="-122"/>
                <a:cs typeface="Arial" panose="020B0604020202020204" pitchFamily="34" charset="0"/>
              </a:rPr>
              <a:t>Module Code: </a:t>
            </a:r>
            <a:r>
              <a:rPr lang="en-US" sz="1800" dirty="0">
                <a:solidFill>
                  <a:srgbClr val="2C3E50"/>
                </a:solidFill>
                <a:latin typeface="Arial" panose="020B0604020202020204" pitchFamily="34" charset="0"/>
                <a:ea typeface="Arial" pitchFamily="34" charset="-122"/>
                <a:cs typeface="Arial" panose="020B0604020202020204" pitchFamily="34" charset="0"/>
              </a:rPr>
              <a:t>BMHP6030</a:t>
            </a:r>
          </a:p>
          <a:p>
            <a:pPr algn="l"/>
            <a:r>
              <a:rPr lang="en-GB" sz="1800" b="1" dirty="0">
                <a:solidFill>
                  <a:srgbClr val="2C3E50"/>
                </a:solidFill>
                <a:latin typeface="Arial" panose="020B0604020202020204" pitchFamily="34" charset="0"/>
                <a:cs typeface="Arial" panose="020B0604020202020204" pitchFamily="34" charset="0"/>
              </a:rPr>
              <a:t>Module Lecture: </a:t>
            </a:r>
            <a:r>
              <a:rPr lang="en-US" sz="1800" dirty="0">
                <a:solidFill>
                  <a:srgbClr val="2C3E50"/>
                </a:solidFill>
                <a:latin typeface="Arial" panose="020B0604020202020204" pitchFamily="34" charset="0"/>
                <a:ea typeface="Arial" pitchFamily="34" charset="-122"/>
                <a:cs typeface="Arial" panose="020B0604020202020204" pitchFamily="34" charset="0"/>
              </a:rPr>
              <a:t>Shepherd </a:t>
            </a:r>
            <a:r>
              <a:rPr lang="en-US" sz="1800" dirty="0" err="1">
                <a:solidFill>
                  <a:srgbClr val="2C3E50"/>
                </a:solidFill>
                <a:latin typeface="Arial" panose="020B0604020202020204" pitchFamily="34" charset="0"/>
                <a:ea typeface="Arial" pitchFamily="34" charset="-122"/>
                <a:cs typeface="Arial" panose="020B0604020202020204" pitchFamily="34" charset="0"/>
              </a:rPr>
              <a:t>Ziko</a:t>
            </a:r>
            <a:endParaRPr lang="en-GB" sz="1800" dirty="0">
              <a:solidFill>
                <a:srgbClr val="2C3E50"/>
              </a:solidFill>
              <a:latin typeface="Arial" panose="020B0604020202020204" pitchFamily="34" charset="0"/>
              <a:cs typeface="Arial" panose="020B0604020202020204" pitchFamily="34" charset="0"/>
            </a:endParaRPr>
          </a:p>
        </p:txBody>
      </p:sp>
      <p:sp>
        <p:nvSpPr>
          <p:cNvPr id="4" name="Text 1">
            <a:extLst>
              <a:ext uri="{FF2B5EF4-FFF2-40B4-BE49-F238E27FC236}">
                <a16:creationId xmlns:a16="http://schemas.microsoft.com/office/drawing/2014/main" id="{30C7B1DB-27BF-4D1E-9BE9-9FE81EC4C16B}"/>
              </a:ext>
            </a:extLst>
          </p:cNvPr>
          <p:cNvSpPr/>
          <p:nvPr/>
        </p:nvSpPr>
        <p:spPr>
          <a:xfrm>
            <a:off x="2504051" y="1780759"/>
            <a:ext cx="6879100" cy="342900"/>
          </a:xfrm>
          <a:prstGeom prst="rect">
            <a:avLst/>
          </a:prstGeom>
          <a:noFill/>
          <a:ln/>
        </p:spPr>
        <p:txBody>
          <a:bodyPr wrap="square" lIns="0" tIns="0" rIns="0" bIns="0" rtlCol="0" anchor="t"/>
          <a:lstStyle/>
          <a:p>
            <a:pPr marL="0" indent="0" algn="ctr">
              <a:lnSpc>
                <a:spcPts val="2700"/>
              </a:lnSpc>
              <a:spcAft>
                <a:spcPts val="3000"/>
              </a:spcAft>
              <a:buNone/>
            </a:pPr>
            <a:r>
              <a:rPr lang="en-US" sz="3500" dirty="0">
                <a:solidFill>
                  <a:srgbClr val="16A085"/>
                </a:solidFill>
                <a:latin typeface="Arial" pitchFamily="34" charset="0"/>
                <a:ea typeface="Arial" pitchFamily="34" charset="-122"/>
                <a:cs typeface="Arial" pitchFamily="34" charset="-120"/>
              </a:rPr>
              <a:t>Integration in Modern Healthcare</a:t>
            </a:r>
            <a:endParaRPr lang="en-US" sz="3500" dirty="0">
              <a:solidFill>
                <a:srgbClr val="16A085"/>
              </a:solidFill>
            </a:endParaRPr>
          </a:p>
        </p:txBody>
      </p:sp>
      <p:sp>
        <p:nvSpPr>
          <p:cNvPr id="5" name="Subtitle 2">
            <a:extLst>
              <a:ext uri="{FF2B5EF4-FFF2-40B4-BE49-F238E27FC236}">
                <a16:creationId xmlns:a16="http://schemas.microsoft.com/office/drawing/2014/main" id="{771DE69B-5321-4493-BE79-F2423E90B7DC}"/>
              </a:ext>
            </a:extLst>
          </p:cNvPr>
          <p:cNvSpPr txBox="1">
            <a:spLocks/>
          </p:cNvSpPr>
          <p:nvPr/>
        </p:nvSpPr>
        <p:spPr>
          <a:xfrm>
            <a:off x="8508178" y="5094093"/>
            <a:ext cx="3683822" cy="1151962"/>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en-GB" sz="1800" b="1" dirty="0">
                <a:latin typeface="Arial" pitchFamily="34" charset="0"/>
                <a:ea typeface="Arial" pitchFamily="34" charset="-122"/>
                <a:cs typeface="Arial" pitchFamily="34" charset="-120"/>
              </a:rPr>
              <a:t>Presented by: </a:t>
            </a:r>
          </a:p>
          <a:p>
            <a:pPr algn="l"/>
            <a:r>
              <a:rPr lang="en-GB" sz="1800" b="1" dirty="0">
                <a:latin typeface="Arial" pitchFamily="34" charset="0"/>
                <a:cs typeface="Arial" pitchFamily="34" charset="-120"/>
              </a:rPr>
              <a:t>Student Name: </a:t>
            </a:r>
            <a:r>
              <a:rPr lang="en-GB" sz="1800" dirty="0">
                <a:latin typeface="Arial" pitchFamily="34" charset="0"/>
                <a:cs typeface="Arial" pitchFamily="34" charset="-120"/>
              </a:rPr>
              <a:t>Joycelyn </a:t>
            </a:r>
            <a:r>
              <a:rPr lang="en-GB" sz="1800" dirty="0" err="1">
                <a:latin typeface="Arial" pitchFamily="34" charset="0"/>
                <a:cs typeface="Arial" pitchFamily="34" charset="-120"/>
              </a:rPr>
              <a:t>Dzewu</a:t>
            </a:r>
            <a:endParaRPr lang="en-GB" sz="1800" dirty="0">
              <a:latin typeface="Arial" pitchFamily="34" charset="0"/>
              <a:cs typeface="Arial" pitchFamily="34" charset="-120"/>
            </a:endParaRPr>
          </a:p>
          <a:p>
            <a:pPr algn="l"/>
            <a:r>
              <a:rPr lang="en-GB" sz="1800" b="1" dirty="0">
                <a:latin typeface="Arial" pitchFamily="34" charset="0"/>
                <a:cs typeface="Arial" pitchFamily="34" charset="-120"/>
              </a:rPr>
              <a:t>Student Id: </a:t>
            </a:r>
            <a:r>
              <a:rPr lang="en-GB" sz="1800" dirty="0">
                <a:latin typeface="Arial" pitchFamily="34" charset="0"/>
                <a:cs typeface="Arial" pitchFamily="34" charset="-120"/>
              </a:rPr>
              <a:t>2230856</a:t>
            </a:r>
            <a:endParaRPr lang="en-GB" sz="1800" dirty="0"/>
          </a:p>
        </p:txBody>
      </p:sp>
    </p:spTree>
    <p:extLst>
      <p:ext uri="{BB962C8B-B14F-4D97-AF65-F5344CB8AC3E}">
        <p14:creationId xmlns:p14="http://schemas.microsoft.com/office/powerpoint/2010/main" val="75981562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0">
            <a:extLst>
              <a:ext uri="{FF2B5EF4-FFF2-40B4-BE49-F238E27FC236}">
                <a16:creationId xmlns:a16="http://schemas.microsoft.com/office/drawing/2014/main" id="{8B349F58-C3DB-434F-9EF0-E176CBAB008A}"/>
              </a:ext>
            </a:extLst>
          </p:cNvPr>
          <p:cNvSpPr/>
          <p:nvPr/>
        </p:nvSpPr>
        <p:spPr>
          <a:xfrm>
            <a:off x="0" y="0"/>
            <a:ext cx="12192000" cy="964700"/>
          </a:xfrm>
          <a:prstGeom prst="rect">
            <a:avLst/>
          </a:prstGeom>
          <a:solidFill>
            <a:srgbClr val="C00000"/>
          </a:solidFill>
          <a:ln>
            <a:solidFill>
              <a:srgbClr val="16A085"/>
            </a:solidFill>
          </a:ln>
        </p:spPr>
        <p:txBody>
          <a:bodyPr wrap="square" rtlCol="0" anchor="ctr"/>
          <a:lstStyle/>
          <a:p>
            <a:pPr marL="0" indent="0">
              <a:buNone/>
            </a:pPr>
            <a:r>
              <a:rPr lang="en-US" sz="4000" b="1" dirty="0">
                <a:solidFill>
                  <a:schemeClr val="bg1"/>
                </a:solidFill>
              </a:rPr>
              <a:t>     AI Acknowledgement</a:t>
            </a:r>
          </a:p>
        </p:txBody>
      </p:sp>
      <p:sp>
        <p:nvSpPr>
          <p:cNvPr id="8" name="TextBox 7">
            <a:extLst>
              <a:ext uri="{FF2B5EF4-FFF2-40B4-BE49-F238E27FC236}">
                <a16:creationId xmlns:a16="http://schemas.microsoft.com/office/drawing/2014/main" id="{DA85EC89-A3F9-40C5-AB01-56340A8730D5}"/>
              </a:ext>
            </a:extLst>
          </p:cNvPr>
          <p:cNvSpPr txBox="1"/>
          <p:nvPr/>
        </p:nvSpPr>
        <p:spPr>
          <a:xfrm>
            <a:off x="657664" y="1683604"/>
            <a:ext cx="10385473" cy="3930371"/>
          </a:xfrm>
          <a:prstGeom prst="rect">
            <a:avLst/>
          </a:prstGeom>
          <a:noFill/>
          <a:ln>
            <a:noFill/>
          </a:ln>
        </p:spPr>
        <p:txBody>
          <a:bodyPr wrap="square">
            <a:spAutoFit/>
          </a:bodyPr>
          <a:lstStyle/>
          <a:p>
            <a:pPr marL="0" indent="0">
              <a:lnSpc>
                <a:spcPct val="150000"/>
              </a:lnSpc>
              <a:buNone/>
            </a:pPr>
            <a:r>
              <a:rPr lang="en-US" sz="1400" dirty="0">
                <a:latin typeface="Arial" panose="020B0604020202020204" pitchFamily="34" charset="0"/>
                <a:cs typeface="Arial" panose="020B0604020202020204" pitchFamily="34" charset="0"/>
              </a:rPr>
              <a:t>I confirm that I have not used any AI tools in the research and creation of this assignment. I confirm that I have not presented any AI generated materials as my own work. I confirm I have copies of my drafts, notes and other resources I used, which I may be asked to provide in evidence.</a:t>
            </a:r>
          </a:p>
          <a:p>
            <a:pPr marL="0" indent="0">
              <a:buNone/>
            </a:pPr>
            <a:endParaRPr lang="en-US" sz="1400" dirty="0">
              <a:latin typeface="Arial" panose="020B0604020202020204" pitchFamily="34" charset="0"/>
              <a:cs typeface="Arial" panose="020B0604020202020204" pitchFamily="34" charset="0"/>
            </a:endParaRPr>
          </a:p>
          <a:p>
            <a:pPr marL="0" indent="0">
              <a:buNone/>
            </a:pPr>
            <a:endParaRPr lang="en-US" sz="1400" dirty="0">
              <a:latin typeface="Arial" panose="020B0604020202020204" pitchFamily="34" charset="0"/>
              <a:cs typeface="Arial" panose="020B0604020202020204" pitchFamily="34" charset="0"/>
            </a:endParaRPr>
          </a:p>
          <a:p>
            <a:pPr marL="0" indent="0">
              <a:buNone/>
            </a:pPr>
            <a:endParaRPr lang="en-US" sz="1400" dirty="0">
              <a:latin typeface="Arial" panose="020B0604020202020204" pitchFamily="34" charset="0"/>
              <a:cs typeface="Arial" panose="020B0604020202020204" pitchFamily="34" charset="0"/>
            </a:endParaRPr>
          </a:p>
          <a:p>
            <a:pPr marL="0" indent="0">
              <a:buNone/>
            </a:pPr>
            <a:endParaRPr lang="en-US" sz="1400" dirty="0">
              <a:latin typeface="Arial" panose="020B0604020202020204" pitchFamily="34" charset="0"/>
              <a:cs typeface="Arial" panose="020B0604020202020204" pitchFamily="34" charset="0"/>
            </a:endParaRPr>
          </a:p>
          <a:p>
            <a:pPr marL="0" indent="0">
              <a:buNone/>
            </a:pPr>
            <a:endParaRPr lang="en-US" sz="1400" dirty="0">
              <a:latin typeface="Arial" panose="020B0604020202020204" pitchFamily="34" charset="0"/>
              <a:cs typeface="Arial" panose="020B0604020202020204" pitchFamily="34" charset="0"/>
            </a:endParaRPr>
          </a:p>
          <a:p>
            <a:pPr marL="0" indent="0">
              <a:buNone/>
            </a:pPr>
            <a:endParaRPr lang="en-US" sz="1400" dirty="0">
              <a:latin typeface="Arial" panose="020B0604020202020204" pitchFamily="34" charset="0"/>
              <a:cs typeface="Arial" panose="020B0604020202020204" pitchFamily="34" charset="0"/>
            </a:endParaRPr>
          </a:p>
          <a:p>
            <a:pPr marL="0" indent="0">
              <a:buNone/>
            </a:pPr>
            <a:endParaRPr lang="en-US" sz="1400" dirty="0">
              <a:latin typeface="Arial" panose="020B0604020202020204" pitchFamily="34" charset="0"/>
              <a:cs typeface="Arial" panose="020B0604020202020204" pitchFamily="34" charset="0"/>
            </a:endParaRPr>
          </a:p>
          <a:p>
            <a:pPr marL="0" indent="0">
              <a:buNone/>
            </a:pPr>
            <a:endParaRPr lang="en-US" sz="1400" dirty="0">
              <a:latin typeface="Arial" panose="020B0604020202020204" pitchFamily="34" charset="0"/>
              <a:cs typeface="Arial" panose="020B0604020202020204" pitchFamily="34" charset="0"/>
            </a:endParaRPr>
          </a:p>
          <a:p>
            <a:pPr marL="0" indent="0">
              <a:buNone/>
            </a:pPr>
            <a:endParaRPr lang="en-US" sz="1400" dirty="0">
              <a:latin typeface="Arial" panose="020B0604020202020204" pitchFamily="34" charset="0"/>
              <a:cs typeface="Arial" panose="020B0604020202020204" pitchFamily="34" charset="0"/>
            </a:endParaRPr>
          </a:p>
          <a:p>
            <a:pPr marL="0" indent="0">
              <a:lnSpc>
                <a:spcPct val="150000"/>
              </a:lnSpc>
              <a:buNone/>
            </a:pPr>
            <a:endParaRPr lang="en-US" sz="1400" dirty="0">
              <a:latin typeface="Arial" panose="020B0604020202020204" pitchFamily="34" charset="0"/>
              <a:cs typeface="Arial" panose="020B0604020202020204" pitchFamily="34" charset="0"/>
            </a:endParaRPr>
          </a:p>
          <a:p>
            <a:pPr marL="0" indent="0">
              <a:lnSpc>
                <a:spcPct val="150000"/>
              </a:lnSpc>
              <a:buNone/>
            </a:pPr>
            <a:r>
              <a:rPr lang="nl-NL" sz="1400" dirty="0">
                <a:latin typeface="Arial" panose="020B0604020202020204" pitchFamily="34" charset="0"/>
                <a:cs typeface="Arial" panose="020B0604020202020204" pitchFamily="34" charset="0"/>
              </a:rPr>
              <a:t>Student Name: Joycelyn Dzewu </a:t>
            </a:r>
          </a:p>
          <a:p>
            <a:pPr marL="0" indent="0">
              <a:lnSpc>
                <a:spcPct val="150000"/>
              </a:lnSpc>
              <a:buNone/>
            </a:pPr>
            <a:r>
              <a:rPr lang="nl-NL" sz="1400" dirty="0">
                <a:latin typeface="Arial" panose="020B0604020202020204" pitchFamily="34" charset="0"/>
                <a:cs typeface="Arial" panose="020B0604020202020204" pitchFamily="34" charset="0"/>
              </a:rPr>
              <a:t>Student ID: 2230856</a:t>
            </a:r>
            <a:endParaRPr lang="en-US" sz="1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801911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0">
            <a:extLst>
              <a:ext uri="{FF2B5EF4-FFF2-40B4-BE49-F238E27FC236}">
                <a16:creationId xmlns:a16="http://schemas.microsoft.com/office/drawing/2014/main" id="{8B349F58-C3DB-434F-9EF0-E176CBAB008A}"/>
              </a:ext>
            </a:extLst>
          </p:cNvPr>
          <p:cNvSpPr/>
          <p:nvPr/>
        </p:nvSpPr>
        <p:spPr>
          <a:xfrm>
            <a:off x="0" y="0"/>
            <a:ext cx="12192000" cy="964700"/>
          </a:xfrm>
          <a:prstGeom prst="rect">
            <a:avLst/>
          </a:prstGeom>
          <a:solidFill>
            <a:srgbClr val="16A085"/>
          </a:solidFill>
          <a:ln>
            <a:solidFill>
              <a:srgbClr val="16A085"/>
            </a:solidFill>
          </a:ln>
        </p:spPr>
        <p:txBody>
          <a:bodyPr wrap="square" rtlCol="0" anchor="ctr"/>
          <a:lstStyle/>
          <a:p>
            <a:pPr marL="0" indent="0">
              <a:buNone/>
            </a:pPr>
            <a:r>
              <a:rPr lang="en-US" sz="4000" b="1" dirty="0">
                <a:solidFill>
                  <a:schemeClr val="bg1"/>
                </a:solidFill>
              </a:rPr>
              <a:t>     Key Concepts</a:t>
            </a:r>
          </a:p>
        </p:txBody>
      </p:sp>
      <p:grpSp>
        <p:nvGrpSpPr>
          <p:cNvPr id="14" name="Group 13">
            <a:extLst>
              <a:ext uri="{FF2B5EF4-FFF2-40B4-BE49-F238E27FC236}">
                <a16:creationId xmlns:a16="http://schemas.microsoft.com/office/drawing/2014/main" id="{068740AA-9329-43B0-8970-CBDF608F384D}"/>
              </a:ext>
            </a:extLst>
          </p:cNvPr>
          <p:cNvGrpSpPr/>
          <p:nvPr/>
        </p:nvGrpSpPr>
        <p:grpSpPr>
          <a:xfrm>
            <a:off x="657664" y="1683604"/>
            <a:ext cx="10385473" cy="1015663"/>
            <a:chOff x="742070" y="1261573"/>
            <a:chExt cx="10385473" cy="1015663"/>
          </a:xfrm>
        </p:grpSpPr>
        <p:sp>
          <p:nvSpPr>
            <p:cNvPr id="8" name="TextBox 7">
              <a:extLst>
                <a:ext uri="{FF2B5EF4-FFF2-40B4-BE49-F238E27FC236}">
                  <a16:creationId xmlns:a16="http://schemas.microsoft.com/office/drawing/2014/main" id="{DA85EC89-A3F9-40C5-AB01-56340A8730D5}"/>
                </a:ext>
              </a:extLst>
            </p:cNvPr>
            <p:cNvSpPr txBox="1"/>
            <p:nvPr/>
          </p:nvSpPr>
          <p:spPr>
            <a:xfrm>
              <a:off x="742070" y="1261573"/>
              <a:ext cx="10385473" cy="954107"/>
            </a:xfrm>
            <a:prstGeom prst="rect">
              <a:avLst/>
            </a:prstGeom>
            <a:solidFill>
              <a:srgbClr val="F4F6F6"/>
            </a:solidFill>
            <a:ln>
              <a:noFill/>
            </a:ln>
          </p:spPr>
          <p:txBody>
            <a:bodyPr wrap="square">
              <a:spAutoFit/>
            </a:bodyPr>
            <a:lstStyle/>
            <a:p>
              <a:pPr marL="0" indent="0">
                <a:buNone/>
              </a:pPr>
              <a:r>
                <a:rPr lang="en-US" sz="2000" b="1" dirty="0">
                  <a:solidFill>
                    <a:srgbClr val="16A085"/>
                  </a:solidFill>
                  <a:latin typeface="Arial" panose="020B0604020202020204" pitchFamily="34" charset="0"/>
                  <a:cs typeface="Arial" panose="020B0604020202020204" pitchFamily="34" charset="0"/>
                </a:rPr>
                <a:t>Health</a:t>
              </a:r>
            </a:p>
            <a:p>
              <a:pPr marL="0" indent="0">
                <a:buNone/>
              </a:pPr>
              <a:r>
                <a:rPr lang="en-GB" dirty="0">
                  <a:effectLst/>
                  <a:latin typeface="Arial" panose="020B0604020202020204" pitchFamily="34" charset="0"/>
                  <a:ea typeface="Calibri" panose="020F0502020204030204" pitchFamily="34" charset="0"/>
                  <a:cs typeface="Arial" panose="020B0604020202020204" pitchFamily="34" charset="0"/>
                </a:rPr>
                <a:t>Total physical, psychological, and social well-being extending beyond absence of sickness. Recognizes that health is complex rather than simply pathology (WHO, 1948)</a:t>
              </a:r>
              <a:r>
                <a:rPr lang="en-US" dirty="0">
                  <a:latin typeface="Arial" panose="020B0604020202020204" pitchFamily="34" charset="0"/>
                  <a:cs typeface="Arial" panose="020B0604020202020204" pitchFamily="34" charset="0"/>
                </a:rPr>
                <a:t>.</a:t>
              </a:r>
            </a:p>
          </p:txBody>
        </p:sp>
        <p:cxnSp>
          <p:nvCxnSpPr>
            <p:cNvPr id="9" name="Straight Connector 8">
              <a:extLst>
                <a:ext uri="{FF2B5EF4-FFF2-40B4-BE49-F238E27FC236}">
                  <a16:creationId xmlns:a16="http://schemas.microsoft.com/office/drawing/2014/main" id="{D17DB6FA-E6B5-4873-8A47-2CF44F35AA38}"/>
                </a:ext>
              </a:extLst>
            </p:cNvPr>
            <p:cNvCxnSpPr>
              <a:cxnSpLocks/>
            </p:cNvCxnSpPr>
            <p:nvPr/>
          </p:nvCxnSpPr>
          <p:spPr>
            <a:xfrm>
              <a:off x="742070" y="1261573"/>
              <a:ext cx="0" cy="1015663"/>
            </a:xfrm>
            <a:prstGeom prst="line">
              <a:avLst/>
            </a:prstGeom>
            <a:ln w="38100">
              <a:solidFill>
                <a:srgbClr val="16A085"/>
              </a:solidFill>
            </a:ln>
          </p:spPr>
          <p:style>
            <a:lnRef idx="1">
              <a:schemeClr val="accent1"/>
            </a:lnRef>
            <a:fillRef idx="0">
              <a:schemeClr val="accent1"/>
            </a:fillRef>
            <a:effectRef idx="0">
              <a:schemeClr val="accent1"/>
            </a:effectRef>
            <a:fontRef idx="minor">
              <a:schemeClr val="tx1"/>
            </a:fontRef>
          </p:style>
        </p:cxnSp>
      </p:grpSp>
      <p:grpSp>
        <p:nvGrpSpPr>
          <p:cNvPr id="15" name="Group 14">
            <a:extLst>
              <a:ext uri="{FF2B5EF4-FFF2-40B4-BE49-F238E27FC236}">
                <a16:creationId xmlns:a16="http://schemas.microsoft.com/office/drawing/2014/main" id="{63EB395E-34BC-4753-BD74-478E3D2A5D2A}"/>
              </a:ext>
            </a:extLst>
          </p:cNvPr>
          <p:cNvGrpSpPr/>
          <p:nvPr/>
        </p:nvGrpSpPr>
        <p:grpSpPr>
          <a:xfrm>
            <a:off x="657664" y="2977944"/>
            <a:ext cx="10385473" cy="923330"/>
            <a:chOff x="742070" y="2344898"/>
            <a:chExt cx="10385473" cy="923330"/>
          </a:xfrm>
        </p:grpSpPr>
        <p:sp>
          <p:nvSpPr>
            <p:cNvPr id="7" name="TextBox 6">
              <a:extLst>
                <a:ext uri="{FF2B5EF4-FFF2-40B4-BE49-F238E27FC236}">
                  <a16:creationId xmlns:a16="http://schemas.microsoft.com/office/drawing/2014/main" id="{1904D37C-2CB9-4EAC-A005-FDD58FCDA2FA}"/>
                </a:ext>
              </a:extLst>
            </p:cNvPr>
            <p:cNvSpPr txBox="1"/>
            <p:nvPr/>
          </p:nvSpPr>
          <p:spPr>
            <a:xfrm>
              <a:off x="742070" y="2344898"/>
              <a:ext cx="10385473" cy="923330"/>
            </a:xfrm>
            <a:prstGeom prst="rect">
              <a:avLst/>
            </a:prstGeom>
            <a:solidFill>
              <a:srgbClr val="F4F6F6"/>
            </a:solidFill>
          </p:spPr>
          <p:txBody>
            <a:bodyPr wrap="square">
              <a:spAutoFit/>
            </a:bodyPr>
            <a:lstStyle/>
            <a:p>
              <a:pPr marL="0" indent="0">
                <a:buNone/>
              </a:pPr>
              <a:r>
                <a:rPr lang="en-US" sz="1800" b="1" dirty="0">
                  <a:solidFill>
                    <a:srgbClr val="F39C12"/>
                  </a:solidFill>
                  <a:latin typeface="Arial" panose="020B0604020202020204" pitchFamily="34" charset="0"/>
                  <a:cs typeface="Arial" panose="020B0604020202020204" pitchFamily="34" charset="0"/>
                </a:rPr>
                <a:t>Wellbeing</a:t>
              </a:r>
            </a:p>
            <a:p>
              <a:pPr marL="0" indent="0">
                <a:buNone/>
              </a:pPr>
              <a:r>
                <a:rPr lang="en-US" sz="1800" dirty="0">
                  <a:latin typeface="Arial" panose="020B0604020202020204" pitchFamily="34" charset="0"/>
                  <a:cs typeface="Arial" panose="020B0604020202020204" pitchFamily="34" charset="0"/>
                </a:rPr>
                <a:t>Integrated physical, emotional, social, and psychological health that corresponds with quality of life (Dodge et al., 2012).</a:t>
              </a:r>
            </a:p>
          </p:txBody>
        </p:sp>
        <p:cxnSp>
          <p:nvCxnSpPr>
            <p:cNvPr id="11" name="Straight Connector 10">
              <a:extLst>
                <a:ext uri="{FF2B5EF4-FFF2-40B4-BE49-F238E27FC236}">
                  <a16:creationId xmlns:a16="http://schemas.microsoft.com/office/drawing/2014/main" id="{74D1E439-F985-4D61-A8D0-37C452DD9471}"/>
                </a:ext>
              </a:extLst>
            </p:cNvPr>
            <p:cNvCxnSpPr>
              <a:cxnSpLocks/>
            </p:cNvCxnSpPr>
            <p:nvPr/>
          </p:nvCxnSpPr>
          <p:spPr>
            <a:xfrm>
              <a:off x="742070" y="2344898"/>
              <a:ext cx="0" cy="923330"/>
            </a:xfrm>
            <a:prstGeom prst="line">
              <a:avLst/>
            </a:prstGeom>
            <a:ln w="38100">
              <a:solidFill>
                <a:srgbClr val="F39C12"/>
              </a:solidFill>
            </a:ln>
          </p:spPr>
          <p:style>
            <a:lnRef idx="1">
              <a:schemeClr val="accent1"/>
            </a:lnRef>
            <a:fillRef idx="0">
              <a:schemeClr val="accent1"/>
            </a:fillRef>
            <a:effectRef idx="0">
              <a:schemeClr val="accent1"/>
            </a:effectRef>
            <a:fontRef idx="minor">
              <a:schemeClr val="tx1"/>
            </a:fontRef>
          </p:style>
        </p:cxnSp>
      </p:grpSp>
      <p:grpSp>
        <p:nvGrpSpPr>
          <p:cNvPr id="16" name="Group 15">
            <a:extLst>
              <a:ext uri="{FF2B5EF4-FFF2-40B4-BE49-F238E27FC236}">
                <a16:creationId xmlns:a16="http://schemas.microsoft.com/office/drawing/2014/main" id="{7F91C2CE-B204-46DB-8AC8-A71D9F4297AF}"/>
              </a:ext>
            </a:extLst>
          </p:cNvPr>
          <p:cNvGrpSpPr/>
          <p:nvPr/>
        </p:nvGrpSpPr>
        <p:grpSpPr>
          <a:xfrm>
            <a:off x="657664" y="4279090"/>
            <a:ext cx="10385473" cy="923330"/>
            <a:chOff x="742070" y="3589773"/>
            <a:chExt cx="10385473" cy="923330"/>
          </a:xfrm>
        </p:grpSpPr>
        <p:sp>
          <p:nvSpPr>
            <p:cNvPr id="5" name="TextBox 4">
              <a:extLst>
                <a:ext uri="{FF2B5EF4-FFF2-40B4-BE49-F238E27FC236}">
                  <a16:creationId xmlns:a16="http://schemas.microsoft.com/office/drawing/2014/main" id="{E5FCDCBD-9944-4BF1-A2F8-011FFE582C8D}"/>
                </a:ext>
              </a:extLst>
            </p:cNvPr>
            <p:cNvSpPr txBox="1"/>
            <p:nvPr/>
          </p:nvSpPr>
          <p:spPr>
            <a:xfrm>
              <a:off x="742070" y="3589773"/>
              <a:ext cx="10385473" cy="923330"/>
            </a:xfrm>
            <a:prstGeom prst="rect">
              <a:avLst/>
            </a:prstGeom>
            <a:solidFill>
              <a:srgbClr val="F4F6F6"/>
            </a:solidFill>
          </p:spPr>
          <p:txBody>
            <a:bodyPr wrap="square">
              <a:spAutoFit/>
            </a:bodyPr>
            <a:lstStyle/>
            <a:p>
              <a:pPr marL="0" indent="0">
                <a:buNone/>
              </a:pPr>
              <a:r>
                <a:rPr lang="en-US" sz="1800" b="1" dirty="0">
                  <a:solidFill>
                    <a:srgbClr val="87A96B"/>
                  </a:solidFill>
                  <a:latin typeface="Arial" panose="020B0604020202020204" pitchFamily="34" charset="0"/>
                  <a:cs typeface="Arial" panose="020B0604020202020204" pitchFamily="34" charset="0"/>
                </a:rPr>
                <a:t>Sustainable Development</a:t>
              </a:r>
            </a:p>
            <a:p>
              <a:pPr marL="0" indent="0">
                <a:buNone/>
              </a:pPr>
              <a:r>
                <a:rPr lang="en-US" sz="1800" dirty="0">
                  <a:latin typeface="Arial" panose="020B0604020202020204" pitchFamily="34" charset="0"/>
                  <a:cs typeface="Arial" panose="020B0604020202020204" pitchFamily="34" charset="0"/>
                </a:rPr>
                <a:t>Development Meeting current needs without depriving future generations of fulfilling theirs (Brundtland Commission, 1987).</a:t>
              </a:r>
            </a:p>
          </p:txBody>
        </p:sp>
        <p:cxnSp>
          <p:nvCxnSpPr>
            <p:cNvPr id="13" name="Straight Connector 12">
              <a:extLst>
                <a:ext uri="{FF2B5EF4-FFF2-40B4-BE49-F238E27FC236}">
                  <a16:creationId xmlns:a16="http://schemas.microsoft.com/office/drawing/2014/main" id="{74A4E263-5C05-47A1-95E9-4CFC7EC44713}"/>
                </a:ext>
              </a:extLst>
            </p:cNvPr>
            <p:cNvCxnSpPr>
              <a:cxnSpLocks/>
            </p:cNvCxnSpPr>
            <p:nvPr/>
          </p:nvCxnSpPr>
          <p:spPr>
            <a:xfrm>
              <a:off x="750275" y="3589773"/>
              <a:ext cx="0" cy="923330"/>
            </a:xfrm>
            <a:prstGeom prst="line">
              <a:avLst/>
            </a:prstGeom>
            <a:ln w="38100">
              <a:solidFill>
                <a:srgbClr val="87A96B"/>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7381538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0">
            <a:extLst>
              <a:ext uri="{FF2B5EF4-FFF2-40B4-BE49-F238E27FC236}">
                <a16:creationId xmlns:a16="http://schemas.microsoft.com/office/drawing/2014/main" id="{8B349F58-C3DB-434F-9EF0-E176CBAB008A}"/>
              </a:ext>
            </a:extLst>
          </p:cNvPr>
          <p:cNvSpPr/>
          <p:nvPr/>
        </p:nvSpPr>
        <p:spPr>
          <a:xfrm>
            <a:off x="0" y="0"/>
            <a:ext cx="12192000" cy="964700"/>
          </a:xfrm>
          <a:prstGeom prst="rect">
            <a:avLst/>
          </a:prstGeom>
          <a:solidFill>
            <a:srgbClr val="16A085"/>
          </a:solidFill>
          <a:ln/>
        </p:spPr>
        <p:txBody>
          <a:bodyPr wrap="square" rtlCol="0" anchor="ctr"/>
          <a:lstStyle/>
          <a:p>
            <a:pPr marL="0" indent="0" algn="l">
              <a:lnSpc>
                <a:spcPts val="2700"/>
              </a:lnSpc>
              <a:buNone/>
            </a:pPr>
            <a:r>
              <a:rPr lang="en-US" sz="4000" b="1">
                <a:solidFill>
                  <a:srgbClr val="FFFFFF"/>
                </a:solidFill>
                <a:latin typeface="+mj-lt"/>
                <a:ea typeface="Arial" pitchFamily="34" charset="-122"/>
                <a:cs typeface="Arial" pitchFamily="34" charset="-120"/>
              </a:rPr>
              <a:t>    Growing Importance in Modern Healthcare</a:t>
            </a:r>
            <a:endParaRPr lang="en-US" sz="4000" dirty="0">
              <a:latin typeface="+mj-lt"/>
            </a:endParaRPr>
          </a:p>
        </p:txBody>
      </p:sp>
      <p:grpSp>
        <p:nvGrpSpPr>
          <p:cNvPr id="3" name="Group 2">
            <a:extLst>
              <a:ext uri="{FF2B5EF4-FFF2-40B4-BE49-F238E27FC236}">
                <a16:creationId xmlns:a16="http://schemas.microsoft.com/office/drawing/2014/main" id="{DD81BC0E-BDC5-4531-8F96-C295A3BA1F5C}"/>
              </a:ext>
            </a:extLst>
          </p:cNvPr>
          <p:cNvGrpSpPr/>
          <p:nvPr/>
        </p:nvGrpSpPr>
        <p:grpSpPr>
          <a:xfrm>
            <a:off x="168342" y="5401435"/>
            <a:ext cx="11704789" cy="1334441"/>
            <a:chOff x="628357" y="5160131"/>
            <a:chExt cx="8839200" cy="1334441"/>
          </a:xfrm>
          <a:solidFill>
            <a:srgbClr val="F39C12"/>
          </a:solidFill>
        </p:grpSpPr>
        <p:sp>
          <p:nvSpPr>
            <p:cNvPr id="4" name="Text 7">
              <a:extLst>
                <a:ext uri="{FF2B5EF4-FFF2-40B4-BE49-F238E27FC236}">
                  <a16:creationId xmlns:a16="http://schemas.microsoft.com/office/drawing/2014/main" id="{59F02AFE-0388-416E-8B39-1B7C53A19760}"/>
                </a:ext>
              </a:extLst>
            </p:cNvPr>
            <p:cNvSpPr/>
            <p:nvPr/>
          </p:nvSpPr>
          <p:spPr>
            <a:xfrm>
              <a:off x="628357" y="5160131"/>
              <a:ext cx="8839200" cy="1334441"/>
            </a:xfrm>
            <a:prstGeom prst="roundRect">
              <a:avLst>
                <a:gd name="adj" fmla="val 5476"/>
              </a:avLst>
            </a:prstGeom>
            <a:grpFill/>
            <a:ln>
              <a:solidFill>
                <a:srgbClr val="F39C12"/>
              </a:solidFill>
            </a:ln>
          </p:spPr>
          <p:txBody>
            <a:bodyPr wrap="square" rtlCol="0" anchor="ctr"/>
            <a:lstStyle/>
            <a:p>
              <a:pPr marL="0" indent="0">
                <a:buNone/>
              </a:pPr>
              <a:endParaRPr lang="en-US" dirty="0"/>
            </a:p>
          </p:txBody>
        </p:sp>
        <p:sp>
          <p:nvSpPr>
            <p:cNvPr id="5" name="Text 8">
              <a:extLst>
                <a:ext uri="{FF2B5EF4-FFF2-40B4-BE49-F238E27FC236}">
                  <a16:creationId xmlns:a16="http://schemas.microsoft.com/office/drawing/2014/main" id="{C2F26086-3B5D-41FA-B754-D11BA9D77C16}"/>
                </a:ext>
              </a:extLst>
            </p:cNvPr>
            <p:cNvSpPr/>
            <p:nvPr/>
          </p:nvSpPr>
          <p:spPr>
            <a:xfrm>
              <a:off x="768565" y="5263172"/>
              <a:ext cx="5327435" cy="266700"/>
            </a:xfrm>
            <a:prstGeom prst="rect">
              <a:avLst/>
            </a:prstGeom>
            <a:grpFill/>
            <a:ln>
              <a:solidFill>
                <a:srgbClr val="F39C12"/>
              </a:solidFill>
            </a:ln>
          </p:spPr>
          <p:txBody>
            <a:bodyPr wrap="square" lIns="0" tIns="0" rIns="0" bIns="0" rtlCol="0" anchor="t"/>
            <a:lstStyle/>
            <a:p>
              <a:pPr marL="0" indent="0" algn="l">
                <a:lnSpc>
                  <a:spcPts val="2100"/>
                </a:lnSpc>
                <a:spcAft>
                  <a:spcPts val="480"/>
                </a:spcAft>
                <a:buNone/>
              </a:pPr>
              <a:r>
                <a:rPr lang="en-US" sz="2000" b="1" dirty="0">
                  <a:solidFill>
                    <a:srgbClr val="FFFFFF"/>
                  </a:solidFill>
                  <a:latin typeface="Arial" pitchFamily="34" charset="0"/>
                  <a:ea typeface="Arial" pitchFamily="34" charset="-122"/>
                  <a:cs typeface="Arial" pitchFamily="34" charset="-120"/>
                </a:rPr>
                <a:t>Policy Shift</a:t>
              </a:r>
              <a:endParaRPr lang="en-US" sz="2000" dirty="0"/>
            </a:p>
          </p:txBody>
        </p:sp>
        <p:sp>
          <p:nvSpPr>
            <p:cNvPr id="7" name="Text 9">
              <a:extLst>
                <a:ext uri="{FF2B5EF4-FFF2-40B4-BE49-F238E27FC236}">
                  <a16:creationId xmlns:a16="http://schemas.microsoft.com/office/drawing/2014/main" id="{B0CC599C-55AE-48C7-9376-84A76375F9F9}"/>
                </a:ext>
              </a:extLst>
            </p:cNvPr>
            <p:cNvSpPr/>
            <p:nvPr/>
          </p:nvSpPr>
          <p:spPr>
            <a:xfrm>
              <a:off x="768565" y="5593177"/>
              <a:ext cx="8394192" cy="859191"/>
            </a:xfrm>
            <a:prstGeom prst="rect">
              <a:avLst/>
            </a:prstGeom>
            <a:grpFill/>
            <a:ln>
              <a:solidFill>
                <a:srgbClr val="F39C12"/>
              </a:solidFill>
            </a:ln>
          </p:spPr>
          <p:txBody>
            <a:bodyPr wrap="square" lIns="0" tIns="0" rIns="0" bIns="0" rtlCol="0" anchor="t"/>
            <a:lstStyle/>
            <a:p>
              <a:pPr marL="0" indent="0" algn="l">
                <a:buNone/>
              </a:pPr>
              <a:r>
                <a:rPr lang="en-US" dirty="0">
                  <a:solidFill>
                    <a:srgbClr val="FFFFFF"/>
                  </a:solidFill>
                  <a:latin typeface="Arial" pitchFamily="34" charset="0"/>
                  <a:ea typeface="Arial" pitchFamily="34" charset="-122"/>
                  <a:cs typeface="Arial" pitchFamily="34" charset="-120"/>
                </a:rPr>
                <a:t>From reactive disease treatment to proactive health promotion and prevention, recognizing upstream interventions are more effective and sustainable (NHS England, 2019).</a:t>
              </a:r>
              <a:endParaRPr lang="en-US" dirty="0"/>
            </a:p>
          </p:txBody>
        </p:sp>
      </p:grpSp>
      <p:pic>
        <p:nvPicPr>
          <p:cNvPr id="14" name="Picture 13" descr="A stethoscope around a globe&#10;&#10;Description automatically generated">
            <a:extLst>
              <a:ext uri="{FF2B5EF4-FFF2-40B4-BE49-F238E27FC236}">
                <a16:creationId xmlns:a16="http://schemas.microsoft.com/office/drawing/2014/main" id="{E9497D82-B68F-4B5D-AD53-33E80B104BB8}"/>
              </a:ext>
            </a:extLst>
          </p:cNvPr>
          <p:cNvPicPr>
            <a:picLocks noChangeAspect="1"/>
          </p:cNvPicPr>
          <p:nvPr/>
        </p:nvPicPr>
        <p:blipFill>
          <a:blip r:embed="rId2">
            <a:alphaModFix amt="35000"/>
            <a:extLst>
              <a:ext uri="{28A0092B-C50C-407E-A947-70E740481C1C}">
                <a14:useLocalDpi xmlns:a14="http://schemas.microsoft.com/office/drawing/2010/main" val="0"/>
              </a:ext>
            </a:extLst>
          </a:blip>
          <a:stretch>
            <a:fillRect/>
          </a:stretch>
        </p:blipFill>
        <p:spPr>
          <a:xfrm>
            <a:off x="0" y="964699"/>
            <a:ext cx="12192000" cy="4372375"/>
          </a:xfrm>
          <a:prstGeom prst="rect">
            <a:avLst/>
          </a:prstGeom>
        </p:spPr>
      </p:pic>
      <p:sp>
        <p:nvSpPr>
          <p:cNvPr id="11" name="TextBox 10">
            <a:extLst>
              <a:ext uri="{FF2B5EF4-FFF2-40B4-BE49-F238E27FC236}">
                <a16:creationId xmlns:a16="http://schemas.microsoft.com/office/drawing/2014/main" id="{6E689048-A092-4652-9987-ED56904CBECB}"/>
              </a:ext>
            </a:extLst>
          </p:cNvPr>
          <p:cNvSpPr txBox="1"/>
          <p:nvPr/>
        </p:nvSpPr>
        <p:spPr>
          <a:xfrm>
            <a:off x="168343" y="2896498"/>
            <a:ext cx="7418832" cy="2123658"/>
          </a:xfrm>
          <a:prstGeom prst="rect">
            <a:avLst/>
          </a:prstGeom>
          <a:noFill/>
        </p:spPr>
        <p:txBody>
          <a:bodyPr wrap="square">
            <a:spAutoFit/>
          </a:bodyPr>
          <a:lstStyle/>
          <a:p>
            <a:endParaRPr lang="en-GB" sz="2000" dirty="0">
              <a:latin typeface="Arial" panose="020B0604020202020204" pitchFamily="34" charset="0"/>
              <a:cs typeface="Arial" panose="020B0604020202020204" pitchFamily="34" charset="0"/>
            </a:endParaRPr>
          </a:p>
          <a:p>
            <a:pPr marL="0" indent="0">
              <a:buNone/>
            </a:pPr>
            <a:r>
              <a:rPr lang="en-US" sz="2000" b="1" dirty="0">
                <a:latin typeface="Arial" panose="020B0604020202020204" pitchFamily="34" charset="0"/>
                <a:cs typeface="Arial" panose="020B0604020202020204" pitchFamily="34" charset="0"/>
              </a:rPr>
              <a:t>WHO Sustainable Development Goals</a:t>
            </a:r>
          </a:p>
          <a:p>
            <a:pPr marL="342900" indent="-342900">
              <a:buFont typeface="Arial" panose="020B0604020202020204" pitchFamily="34" charset="0"/>
              <a:buChar char="•"/>
            </a:pPr>
            <a:r>
              <a:rPr lang="en-US" dirty="0">
                <a:latin typeface="Arial" panose="020B0604020202020204" pitchFamily="34" charset="0"/>
                <a:cs typeface="Arial" panose="020B0604020202020204" pitchFamily="34" charset="0"/>
              </a:rPr>
              <a:t>SDG 3: Ensure healthy lives and promote wellbeing for all ages</a:t>
            </a:r>
          </a:p>
          <a:p>
            <a:pPr marL="342900" indent="-342900">
              <a:buFont typeface="Arial" panose="020B0604020202020204" pitchFamily="34" charset="0"/>
              <a:buChar char="•"/>
            </a:pPr>
            <a:r>
              <a:rPr lang="en-US" dirty="0">
                <a:latin typeface="Arial" panose="020B0604020202020204" pitchFamily="34" charset="0"/>
                <a:cs typeface="Arial" panose="020B0604020202020204" pitchFamily="34" charset="0"/>
              </a:rPr>
              <a:t>Connecting environmental sustainability with health outcomes</a:t>
            </a:r>
          </a:p>
          <a:p>
            <a:pPr marL="342900" indent="-342900">
              <a:buFont typeface="Arial" panose="020B0604020202020204" pitchFamily="34" charset="0"/>
              <a:buChar char="•"/>
            </a:pPr>
            <a:r>
              <a:rPr lang="en-US" dirty="0">
                <a:latin typeface="Arial" panose="020B0604020202020204" pitchFamily="34" charset="0"/>
                <a:cs typeface="Arial" panose="020B0604020202020204" pitchFamily="34" charset="0"/>
              </a:rPr>
              <a:t>For universal coverage for health and equity in health</a:t>
            </a:r>
          </a:p>
          <a:p>
            <a:pPr marL="342900" indent="-342900">
              <a:buFont typeface="Arial" panose="020B0604020202020204" pitchFamily="34" charset="0"/>
              <a:buChar char="•"/>
            </a:pPr>
            <a:r>
              <a:rPr lang="en-US" dirty="0">
                <a:latin typeface="Arial" panose="020B0604020202020204" pitchFamily="34" charset="0"/>
                <a:cs typeface="Arial" panose="020B0604020202020204" pitchFamily="34" charset="0"/>
              </a:rPr>
              <a:t>Recognition of social determinants impacting health (WHO, 2015)</a:t>
            </a:r>
          </a:p>
          <a:p>
            <a:endParaRPr lang="en-GB" sz="2000" dirty="0">
              <a:latin typeface="Arial" panose="020B0604020202020204" pitchFamily="34" charset="0"/>
              <a:cs typeface="Arial" panose="020B0604020202020204" pitchFamily="34" charset="0"/>
            </a:endParaRPr>
          </a:p>
        </p:txBody>
      </p:sp>
      <p:sp>
        <p:nvSpPr>
          <p:cNvPr id="18" name="TextBox 17">
            <a:extLst>
              <a:ext uri="{FF2B5EF4-FFF2-40B4-BE49-F238E27FC236}">
                <a16:creationId xmlns:a16="http://schemas.microsoft.com/office/drawing/2014/main" id="{EC01B119-D3CB-4370-BCC3-41B03A49ADCA}"/>
              </a:ext>
            </a:extLst>
          </p:cNvPr>
          <p:cNvSpPr txBox="1"/>
          <p:nvPr/>
        </p:nvSpPr>
        <p:spPr>
          <a:xfrm>
            <a:off x="168343" y="1180778"/>
            <a:ext cx="6330931" cy="1754326"/>
          </a:xfrm>
          <a:prstGeom prst="rect">
            <a:avLst/>
          </a:prstGeom>
          <a:solidFill>
            <a:srgbClr val="F4F6F6"/>
          </a:solidFill>
          <a:ln>
            <a:solidFill>
              <a:srgbClr val="16A085"/>
            </a:solidFill>
          </a:ln>
        </p:spPr>
        <p:txBody>
          <a:bodyPr wrap="square">
            <a:spAutoFit/>
          </a:bodyPr>
          <a:lstStyle/>
          <a:p>
            <a:pPr marL="0" indent="0">
              <a:buNone/>
            </a:pPr>
            <a:r>
              <a:rPr lang="en-US" sz="1800" b="1" dirty="0">
                <a:latin typeface="Arial" panose="020B0604020202020204" pitchFamily="34" charset="0"/>
                <a:cs typeface="Arial" panose="020B0604020202020204" pitchFamily="34" charset="0"/>
              </a:rPr>
              <a:t>Why These Concepts Matter</a:t>
            </a:r>
          </a:p>
          <a:p>
            <a:r>
              <a:rPr lang="en-GB" sz="1800" dirty="0">
                <a:latin typeface="Arial" panose="020B0604020202020204" pitchFamily="34" charset="0"/>
                <a:cs typeface="Arial" panose="020B0604020202020204" pitchFamily="34" charset="0"/>
              </a:rPr>
              <a:t>These three principles have become central points within healthcare policy due to rising prevalence of chronic diseases, aging populations and recognition that sustainable, equitarian healthcare systems are grounded on prevention-based, holistic approaches.</a:t>
            </a:r>
          </a:p>
        </p:txBody>
      </p:sp>
    </p:spTree>
    <p:extLst>
      <p:ext uri="{BB962C8B-B14F-4D97-AF65-F5344CB8AC3E}">
        <p14:creationId xmlns:p14="http://schemas.microsoft.com/office/powerpoint/2010/main" val="42490590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9427AF5F-9A0E-42B7-A252-FD64C9885F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 0">
            <a:extLst>
              <a:ext uri="{FF2B5EF4-FFF2-40B4-BE49-F238E27FC236}">
                <a16:creationId xmlns:a16="http://schemas.microsoft.com/office/drawing/2014/main" id="{8B349F58-C3DB-434F-9EF0-E176CBAB008A}"/>
              </a:ext>
            </a:extLst>
          </p:cNvPr>
          <p:cNvSpPr/>
          <p:nvPr/>
        </p:nvSpPr>
        <p:spPr>
          <a:xfrm>
            <a:off x="3048" y="452"/>
            <a:ext cx="12188952" cy="731589"/>
          </a:xfrm>
          <a:prstGeom prst="rect">
            <a:avLst/>
          </a:prstGeom>
          <a:solidFill>
            <a:srgbClr val="16A085"/>
          </a:solidFill>
          <a:ln>
            <a:solidFill>
              <a:srgbClr val="16A085"/>
            </a:solidFill>
          </a:ln>
        </p:spPr>
        <p:txBody>
          <a:bodyPr vert="horz" lIns="91440" tIns="45720" rIns="91440" bIns="45720" rtlCol="0" anchor="ctr">
            <a:normAutofit/>
          </a:bodyPr>
          <a:lstStyle/>
          <a:p>
            <a:pPr marL="0" indent="0">
              <a:lnSpc>
                <a:spcPct val="90000"/>
              </a:lnSpc>
              <a:spcBef>
                <a:spcPct val="0"/>
              </a:spcBef>
              <a:spcAft>
                <a:spcPts val="600"/>
              </a:spcAft>
            </a:pPr>
            <a:r>
              <a:rPr lang="en-US" sz="4000" b="1" dirty="0">
                <a:solidFill>
                  <a:schemeClr val="bg1"/>
                </a:solidFill>
                <a:latin typeface="+mj-lt"/>
                <a:ea typeface="+mj-ea"/>
                <a:cs typeface="+mj-cs"/>
              </a:rPr>
              <a:t>Integration of Holistic Approaches</a:t>
            </a:r>
          </a:p>
        </p:txBody>
      </p:sp>
      <p:sp>
        <p:nvSpPr>
          <p:cNvPr id="8" name="TextBox 7">
            <a:extLst>
              <a:ext uri="{FF2B5EF4-FFF2-40B4-BE49-F238E27FC236}">
                <a16:creationId xmlns:a16="http://schemas.microsoft.com/office/drawing/2014/main" id="{DA85EC89-A3F9-40C5-AB01-56340A8730D5}"/>
              </a:ext>
            </a:extLst>
          </p:cNvPr>
          <p:cNvSpPr txBox="1"/>
          <p:nvPr/>
        </p:nvSpPr>
        <p:spPr>
          <a:xfrm>
            <a:off x="590271" y="2165796"/>
            <a:ext cx="3768099" cy="299133"/>
          </a:xfrm>
          <a:prstGeom prst="rect">
            <a:avLst/>
          </a:prstGeom>
          <a:solidFill>
            <a:srgbClr val="2C3E50"/>
          </a:solidFill>
          <a:ln>
            <a:solidFill>
              <a:srgbClr val="2C3E50"/>
            </a:solidFill>
          </a:ln>
        </p:spPr>
        <p:txBody>
          <a:bodyPr vert="horz" lIns="91440" tIns="45720" rIns="91440" bIns="45720" rtlCol="0">
            <a:noAutofit/>
          </a:bodyPr>
          <a:lstStyle/>
          <a:p>
            <a:pPr algn="ctr">
              <a:lnSpc>
                <a:spcPct val="90000"/>
              </a:lnSpc>
              <a:spcAft>
                <a:spcPts val="600"/>
              </a:spcAft>
            </a:pPr>
            <a:r>
              <a:rPr lang="en-US" sz="2000" b="1" dirty="0">
                <a:solidFill>
                  <a:schemeClr val="bg1"/>
                </a:solidFill>
                <a:latin typeface="Arial" panose="020B0604020202020204" pitchFamily="34" charset="0"/>
                <a:cs typeface="Arial" panose="020B0604020202020204" pitchFamily="34" charset="0"/>
              </a:rPr>
              <a:t>Benefits</a:t>
            </a:r>
          </a:p>
        </p:txBody>
      </p:sp>
      <p:sp>
        <p:nvSpPr>
          <p:cNvPr id="9" name="TextBox 8">
            <a:extLst>
              <a:ext uri="{FF2B5EF4-FFF2-40B4-BE49-F238E27FC236}">
                <a16:creationId xmlns:a16="http://schemas.microsoft.com/office/drawing/2014/main" id="{229CCFE7-7466-4A62-9D20-BD6B9F535D2F}"/>
              </a:ext>
            </a:extLst>
          </p:cNvPr>
          <p:cNvSpPr txBox="1"/>
          <p:nvPr/>
        </p:nvSpPr>
        <p:spPr>
          <a:xfrm>
            <a:off x="590270" y="844920"/>
            <a:ext cx="11128117" cy="944874"/>
          </a:xfrm>
          <a:prstGeom prst="rect">
            <a:avLst/>
          </a:prstGeom>
          <a:solidFill>
            <a:srgbClr val="F4F6F6"/>
          </a:solidFill>
          <a:ln>
            <a:solidFill>
              <a:srgbClr val="F4F6F6"/>
            </a:solidFill>
          </a:ln>
        </p:spPr>
        <p:txBody>
          <a:bodyPr wrap="square">
            <a:spAutoFit/>
          </a:bodyPr>
          <a:lstStyle/>
          <a:p>
            <a:pPr>
              <a:lnSpc>
                <a:spcPct val="90000"/>
              </a:lnSpc>
              <a:spcAft>
                <a:spcPts val="600"/>
              </a:spcAft>
            </a:pPr>
            <a:r>
              <a:rPr lang="en-US" sz="2000" b="1" dirty="0">
                <a:latin typeface="Arial" panose="020B0604020202020204" pitchFamily="34" charset="0"/>
                <a:cs typeface="Arial" panose="020B0604020202020204" pitchFamily="34" charset="0"/>
              </a:rPr>
              <a:t>Significance of Integration</a:t>
            </a:r>
          </a:p>
          <a:p>
            <a:pPr>
              <a:lnSpc>
                <a:spcPct val="90000"/>
              </a:lnSpc>
              <a:spcAft>
                <a:spcPts val="600"/>
              </a:spcAft>
            </a:pPr>
            <a:r>
              <a:rPr lang="en-US" sz="1800" dirty="0">
                <a:latin typeface="Arial" panose="020B0604020202020204" pitchFamily="34" charset="0"/>
                <a:cs typeface="Arial" panose="020B0604020202020204" pitchFamily="34" charset="0"/>
              </a:rPr>
              <a:t>Holistic practice tackles interrelated factors of health. </a:t>
            </a:r>
            <a:r>
              <a:rPr lang="en-US" sz="1800">
                <a:latin typeface="Arial" panose="020B0604020202020204" pitchFamily="34" charset="0"/>
                <a:cs typeface="Arial" panose="020B0604020202020204" pitchFamily="34" charset="0"/>
              </a:rPr>
              <a:t>Fragmented care creates </a:t>
            </a:r>
            <a:r>
              <a:rPr lang="en-US" sz="1800" dirty="0">
                <a:latin typeface="Arial" panose="020B0604020202020204" pitchFamily="34" charset="0"/>
                <a:cs typeface="Arial" panose="020B0604020202020204" pitchFamily="34" charset="0"/>
              </a:rPr>
              <a:t>gaps; integrated methods increase coordination and results (Engel, </a:t>
            </a:r>
            <a:r>
              <a:rPr lang="en-US" dirty="0">
                <a:latin typeface="Arial" panose="020B0604020202020204" pitchFamily="34" charset="0"/>
                <a:cs typeface="Arial" panose="020B0604020202020204" pitchFamily="34" charset="0"/>
              </a:rPr>
              <a:t>2012</a:t>
            </a:r>
            <a:r>
              <a:rPr lang="en-US" sz="1800" dirty="0">
                <a:latin typeface="Arial" panose="020B0604020202020204" pitchFamily="34" charset="0"/>
                <a:cs typeface="Arial" panose="020B0604020202020204" pitchFamily="34" charset="0"/>
              </a:rPr>
              <a:t>).</a:t>
            </a:r>
          </a:p>
        </p:txBody>
      </p:sp>
      <p:grpSp>
        <p:nvGrpSpPr>
          <p:cNvPr id="21" name="Group 20">
            <a:extLst>
              <a:ext uri="{FF2B5EF4-FFF2-40B4-BE49-F238E27FC236}">
                <a16:creationId xmlns:a16="http://schemas.microsoft.com/office/drawing/2014/main" id="{31E67BB9-5389-4DF3-8CAB-EE3214AF0322}"/>
              </a:ext>
            </a:extLst>
          </p:cNvPr>
          <p:cNvGrpSpPr/>
          <p:nvPr/>
        </p:nvGrpSpPr>
        <p:grpSpPr>
          <a:xfrm>
            <a:off x="618408" y="2574492"/>
            <a:ext cx="3754031" cy="1106325"/>
            <a:chOff x="618408" y="2447880"/>
            <a:chExt cx="3754031" cy="1106325"/>
          </a:xfrm>
        </p:grpSpPr>
        <p:sp>
          <p:nvSpPr>
            <p:cNvPr id="10" name="TextBox 9">
              <a:extLst>
                <a:ext uri="{FF2B5EF4-FFF2-40B4-BE49-F238E27FC236}">
                  <a16:creationId xmlns:a16="http://schemas.microsoft.com/office/drawing/2014/main" id="{6FC775D5-8373-4AD8-A87F-38B5B93A002C}"/>
                </a:ext>
              </a:extLst>
            </p:cNvPr>
            <p:cNvSpPr txBox="1"/>
            <p:nvPr/>
          </p:nvSpPr>
          <p:spPr>
            <a:xfrm>
              <a:off x="618409" y="2464676"/>
              <a:ext cx="3754030" cy="1089529"/>
            </a:xfrm>
            <a:prstGeom prst="rect">
              <a:avLst/>
            </a:prstGeom>
            <a:solidFill>
              <a:srgbClr val="F4F6F6"/>
            </a:solidFill>
          </p:spPr>
          <p:txBody>
            <a:bodyPr wrap="square">
              <a:spAutoFit/>
            </a:bodyPr>
            <a:lstStyle/>
            <a:p>
              <a:pPr>
                <a:lnSpc>
                  <a:spcPct val="90000"/>
                </a:lnSpc>
                <a:spcAft>
                  <a:spcPts val="600"/>
                </a:spcAft>
              </a:pPr>
              <a:r>
                <a:rPr lang="en-US" b="1" dirty="0">
                  <a:latin typeface="Arial" panose="020B0604020202020204" pitchFamily="34" charset="0"/>
                  <a:cs typeface="Arial" panose="020B0604020202020204" pitchFamily="34" charset="0"/>
                </a:rPr>
                <a:t>Better Patient Outcomes: </a:t>
              </a:r>
              <a:r>
                <a:rPr lang="en-US" dirty="0">
                  <a:latin typeface="Arial" panose="020B0604020202020204" pitchFamily="34" charset="0"/>
                  <a:cs typeface="Arial" panose="020B0604020202020204" pitchFamily="34" charset="0"/>
                </a:rPr>
                <a:t>Holistic care can lower hospital readmissions by 25% (NHS England, 2019)</a:t>
              </a:r>
            </a:p>
          </p:txBody>
        </p:sp>
        <p:cxnSp>
          <p:nvCxnSpPr>
            <p:cNvPr id="16" name="Straight Connector 15">
              <a:extLst>
                <a:ext uri="{FF2B5EF4-FFF2-40B4-BE49-F238E27FC236}">
                  <a16:creationId xmlns:a16="http://schemas.microsoft.com/office/drawing/2014/main" id="{48F4B928-7050-47D0-A411-F1BD8CFBEC21}"/>
                </a:ext>
              </a:extLst>
            </p:cNvPr>
            <p:cNvCxnSpPr/>
            <p:nvPr/>
          </p:nvCxnSpPr>
          <p:spPr>
            <a:xfrm>
              <a:off x="618408" y="2447880"/>
              <a:ext cx="3754031" cy="0"/>
            </a:xfrm>
            <a:prstGeom prst="line">
              <a:avLst/>
            </a:prstGeom>
            <a:ln w="57150">
              <a:solidFill>
                <a:srgbClr val="16A085"/>
              </a:solidFill>
            </a:ln>
          </p:spPr>
          <p:style>
            <a:lnRef idx="1">
              <a:schemeClr val="accent1"/>
            </a:lnRef>
            <a:fillRef idx="0">
              <a:schemeClr val="accent1"/>
            </a:fillRef>
            <a:effectRef idx="0">
              <a:schemeClr val="accent1"/>
            </a:effectRef>
            <a:fontRef idx="minor">
              <a:schemeClr val="tx1"/>
            </a:fontRef>
          </p:style>
        </p:cxnSp>
      </p:grpSp>
      <p:grpSp>
        <p:nvGrpSpPr>
          <p:cNvPr id="20" name="Group 19">
            <a:extLst>
              <a:ext uri="{FF2B5EF4-FFF2-40B4-BE49-F238E27FC236}">
                <a16:creationId xmlns:a16="http://schemas.microsoft.com/office/drawing/2014/main" id="{88DCA58B-63D1-482D-8F9E-B0ECDE192A18}"/>
              </a:ext>
            </a:extLst>
          </p:cNvPr>
          <p:cNvGrpSpPr/>
          <p:nvPr/>
        </p:nvGrpSpPr>
        <p:grpSpPr>
          <a:xfrm>
            <a:off x="618408" y="3931993"/>
            <a:ext cx="3754032" cy="854298"/>
            <a:chOff x="618408" y="3805381"/>
            <a:chExt cx="3754032" cy="854298"/>
          </a:xfrm>
        </p:grpSpPr>
        <p:sp>
          <p:nvSpPr>
            <p:cNvPr id="12" name="TextBox 11">
              <a:extLst>
                <a:ext uri="{FF2B5EF4-FFF2-40B4-BE49-F238E27FC236}">
                  <a16:creationId xmlns:a16="http://schemas.microsoft.com/office/drawing/2014/main" id="{A020F93A-76B2-4990-A76E-D96D555E6D54}"/>
                </a:ext>
              </a:extLst>
            </p:cNvPr>
            <p:cNvSpPr txBox="1"/>
            <p:nvPr/>
          </p:nvSpPr>
          <p:spPr>
            <a:xfrm>
              <a:off x="618409" y="3819449"/>
              <a:ext cx="3754031" cy="840230"/>
            </a:xfrm>
            <a:prstGeom prst="rect">
              <a:avLst/>
            </a:prstGeom>
            <a:solidFill>
              <a:srgbClr val="F4F6F6"/>
            </a:solidFill>
          </p:spPr>
          <p:txBody>
            <a:bodyPr wrap="square">
              <a:spAutoFit/>
            </a:bodyPr>
            <a:lstStyle/>
            <a:p>
              <a:pPr>
                <a:lnSpc>
                  <a:spcPct val="90000"/>
                </a:lnSpc>
                <a:spcAft>
                  <a:spcPts val="600"/>
                </a:spcAft>
              </a:pPr>
              <a:r>
                <a:rPr lang="en-US" sz="1800" b="1" dirty="0">
                  <a:latin typeface="Arial" panose="020B0604020202020204" pitchFamily="34" charset="0"/>
                  <a:cs typeface="Arial" panose="020B0604020202020204" pitchFamily="34" charset="0"/>
                </a:rPr>
                <a:t>Cost Effectiveness: </a:t>
              </a:r>
              <a:r>
                <a:rPr lang="en-US" sz="1800" dirty="0">
                  <a:latin typeface="Arial" panose="020B0604020202020204" pitchFamily="34" charset="0"/>
                  <a:cs typeface="Arial" panose="020B0604020202020204" pitchFamily="34" charset="0"/>
                </a:rPr>
                <a:t>Prevention strategies lower future medical costs (WHO, 2018)</a:t>
              </a:r>
            </a:p>
          </p:txBody>
        </p:sp>
        <p:cxnSp>
          <p:nvCxnSpPr>
            <p:cNvPr id="17" name="Straight Connector 16">
              <a:extLst>
                <a:ext uri="{FF2B5EF4-FFF2-40B4-BE49-F238E27FC236}">
                  <a16:creationId xmlns:a16="http://schemas.microsoft.com/office/drawing/2014/main" id="{EDB4EF9E-C7F3-4A3C-8865-BCC2D5F5E134}"/>
                </a:ext>
              </a:extLst>
            </p:cNvPr>
            <p:cNvCxnSpPr/>
            <p:nvPr/>
          </p:nvCxnSpPr>
          <p:spPr>
            <a:xfrm>
              <a:off x="618408" y="3805381"/>
              <a:ext cx="3754031" cy="0"/>
            </a:xfrm>
            <a:prstGeom prst="line">
              <a:avLst/>
            </a:prstGeom>
            <a:ln w="57150">
              <a:solidFill>
                <a:srgbClr val="F39C12"/>
              </a:solidFill>
            </a:ln>
          </p:spPr>
          <p:style>
            <a:lnRef idx="1">
              <a:schemeClr val="accent1"/>
            </a:lnRef>
            <a:fillRef idx="0">
              <a:schemeClr val="accent1"/>
            </a:fillRef>
            <a:effectRef idx="0">
              <a:schemeClr val="accent1"/>
            </a:effectRef>
            <a:fontRef idx="minor">
              <a:schemeClr val="tx1"/>
            </a:fontRef>
          </p:style>
        </p:cxnSp>
      </p:grpSp>
      <p:grpSp>
        <p:nvGrpSpPr>
          <p:cNvPr id="19" name="Group 18">
            <a:extLst>
              <a:ext uri="{FF2B5EF4-FFF2-40B4-BE49-F238E27FC236}">
                <a16:creationId xmlns:a16="http://schemas.microsoft.com/office/drawing/2014/main" id="{D04CC1B7-4543-46F6-9B8B-C58E1D81796E}"/>
              </a:ext>
            </a:extLst>
          </p:cNvPr>
          <p:cNvGrpSpPr/>
          <p:nvPr/>
        </p:nvGrpSpPr>
        <p:grpSpPr>
          <a:xfrm>
            <a:off x="604340" y="5085282"/>
            <a:ext cx="3768099" cy="863606"/>
            <a:chOff x="604340" y="4958670"/>
            <a:chExt cx="3768099" cy="863606"/>
          </a:xfrm>
        </p:grpSpPr>
        <p:sp>
          <p:nvSpPr>
            <p:cNvPr id="14" name="TextBox 13">
              <a:extLst>
                <a:ext uri="{FF2B5EF4-FFF2-40B4-BE49-F238E27FC236}">
                  <a16:creationId xmlns:a16="http://schemas.microsoft.com/office/drawing/2014/main" id="{7F9DADDA-DDA7-4F42-99F7-BAA47A9811E7}"/>
                </a:ext>
              </a:extLst>
            </p:cNvPr>
            <p:cNvSpPr txBox="1"/>
            <p:nvPr/>
          </p:nvSpPr>
          <p:spPr>
            <a:xfrm>
              <a:off x="618409" y="4982046"/>
              <a:ext cx="3754030" cy="840230"/>
            </a:xfrm>
            <a:prstGeom prst="rect">
              <a:avLst/>
            </a:prstGeom>
            <a:solidFill>
              <a:srgbClr val="F4F6F6"/>
            </a:solidFill>
          </p:spPr>
          <p:txBody>
            <a:bodyPr wrap="square">
              <a:spAutoFit/>
            </a:bodyPr>
            <a:lstStyle/>
            <a:p>
              <a:pPr>
                <a:lnSpc>
                  <a:spcPct val="90000"/>
                </a:lnSpc>
                <a:spcAft>
                  <a:spcPts val="600"/>
                </a:spcAft>
              </a:pPr>
              <a:r>
                <a:rPr lang="en-US" sz="1800" b="1" dirty="0">
                  <a:latin typeface="Arial" panose="020B0604020202020204" pitchFamily="34" charset="0"/>
                  <a:cs typeface="Arial" panose="020B0604020202020204" pitchFamily="34" charset="0"/>
                </a:rPr>
                <a:t>Health Equity: </a:t>
              </a:r>
              <a:r>
                <a:rPr lang="en-US" sz="1800" dirty="0">
                  <a:latin typeface="Arial" panose="020B0604020202020204" pitchFamily="34" charset="0"/>
                  <a:cs typeface="Arial" panose="020B0604020202020204" pitchFamily="34" charset="0"/>
                </a:rPr>
                <a:t>Eliminates health disparities and addresses social determinants (Marmot, 2010)</a:t>
              </a:r>
            </a:p>
          </p:txBody>
        </p:sp>
        <p:cxnSp>
          <p:nvCxnSpPr>
            <p:cNvPr id="18" name="Straight Connector 17">
              <a:extLst>
                <a:ext uri="{FF2B5EF4-FFF2-40B4-BE49-F238E27FC236}">
                  <a16:creationId xmlns:a16="http://schemas.microsoft.com/office/drawing/2014/main" id="{DD758296-5D22-4869-BF62-9439F5262827}"/>
                </a:ext>
              </a:extLst>
            </p:cNvPr>
            <p:cNvCxnSpPr/>
            <p:nvPr/>
          </p:nvCxnSpPr>
          <p:spPr>
            <a:xfrm>
              <a:off x="604340" y="4958670"/>
              <a:ext cx="3754031" cy="0"/>
            </a:xfrm>
            <a:prstGeom prst="line">
              <a:avLst/>
            </a:prstGeom>
            <a:ln w="57150">
              <a:solidFill>
                <a:srgbClr val="87A96B"/>
              </a:solidFill>
            </a:ln>
          </p:spPr>
          <p:style>
            <a:lnRef idx="1">
              <a:schemeClr val="accent1"/>
            </a:lnRef>
            <a:fillRef idx="0">
              <a:schemeClr val="accent1"/>
            </a:fillRef>
            <a:effectRef idx="0">
              <a:schemeClr val="accent1"/>
            </a:effectRef>
            <a:fontRef idx="minor">
              <a:schemeClr val="tx1"/>
            </a:fontRef>
          </p:style>
        </p:cxnSp>
      </p:grpSp>
      <p:pic>
        <p:nvPicPr>
          <p:cNvPr id="23" name="Picture 22" descr="A stack of rocks with words on them&#10;&#10;Description automatically generated">
            <a:extLst>
              <a:ext uri="{FF2B5EF4-FFF2-40B4-BE49-F238E27FC236}">
                <a16:creationId xmlns:a16="http://schemas.microsoft.com/office/drawing/2014/main" id="{A1D30405-D6B0-423D-B835-162F38F2F7E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833304" y="1886263"/>
            <a:ext cx="6885084" cy="4450203"/>
          </a:xfrm>
          <a:prstGeom prst="rect">
            <a:avLst/>
          </a:prstGeom>
        </p:spPr>
      </p:pic>
    </p:spTree>
    <p:extLst>
      <p:ext uri="{BB962C8B-B14F-4D97-AF65-F5344CB8AC3E}">
        <p14:creationId xmlns:p14="http://schemas.microsoft.com/office/powerpoint/2010/main" val="8081751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0">
            <a:extLst>
              <a:ext uri="{FF2B5EF4-FFF2-40B4-BE49-F238E27FC236}">
                <a16:creationId xmlns:a16="http://schemas.microsoft.com/office/drawing/2014/main" id="{8B349F58-C3DB-434F-9EF0-E176CBAB008A}"/>
              </a:ext>
            </a:extLst>
          </p:cNvPr>
          <p:cNvSpPr/>
          <p:nvPr/>
        </p:nvSpPr>
        <p:spPr>
          <a:xfrm>
            <a:off x="0" y="0"/>
            <a:ext cx="12192000" cy="964700"/>
          </a:xfrm>
          <a:prstGeom prst="rect">
            <a:avLst/>
          </a:prstGeom>
          <a:solidFill>
            <a:srgbClr val="16A085"/>
          </a:solidFill>
          <a:ln/>
        </p:spPr>
        <p:txBody>
          <a:bodyPr wrap="square" rtlCol="0" anchor="ctr"/>
          <a:lstStyle/>
          <a:p>
            <a:pPr marL="0" indent="0">
              <a:buNone/>
            </a:pPr>
            <a:r>
              <a:rPr lang="en-US" sz="4000" b="1" dirty="0">
                <a:solidFill>
                  <a:schemeClr val="bg1"/>
                </a:solidFill>
              </a:rPr>
              <a:t>Approaches for Integrated Care</a:t>
            </a:r>
          </a:p>
        </p:txBody>
      </p:sp>
      <p:sp>
        <p:nvSpPr>
          <p:cNvPr id="5" name="TextBox 4">
            <a:extLst>
              <a:ext uri="{FF2B5EF4-FFF2-40B4-BE49-F238E27FC236}">
                <a16:creationId xmlns:a16="http://schemas.microsoft.com/office/drawing/2014/main" id="{7CC71DFB-1D6E-4808-9B4E-A71DF7D9F679}"/>
              </a:ext>
            </a:extLst>
          </p:cNvPr>
          <p:cNvSpPr txBox="1"/>
          <p:nvPr/>
        </p:nvSpPr>
        <p:spPr>
          <a:xfrm>
            <a:off x="6860930" y="4604585"/>
            <a:ext cx="2052781" cy="400110"/>
          </a:xfrm>
          <a:prstGeom prst="rect">
            <a:avLst/>
          </a:prstGeom>
          <a:noFill/>
        </p:spPr>
        <p:txBody>
          <a:bodyPr wrap="square">
            <a:spAutoFit/>
          </a:bodyPr>
          <a:lstStyle/>
          <a:p>
            <a:pPr marL="0" indent="0">
              <a:buNone/>
            </a:pPr>
            <a:r>
              <a:rPr lang="en-GB" sz="2000" b="1" dirty="0">
                <a:latin typeface="Arial" panose="020B0604020202020204" pitchFamily="34" charset="0"/>
                <a:cs typeface="Arial" panose="020B0604020202020204" pitchFamily="34" charset="0"/>
              </a:rPr>
              <a:t>Key Principles:</a:t>
            </a:r>
          </a:p>
        </p:txBody>
      </p:sp>
      <p:grpSp>
        <p:nvGrpSpPr>
          <p:cNvPr id="3" name="Group 2">
            <a:extLst>
              <a:ext uri="{FF2B5EF4-FFF2-40B4-BE49-F238E27FC236}">
                <a16:creationId xmlns:a16="http://schemas.microsoft.com/office/drawing/2014/main" id="{ACDACCDA-4D52-4309-9D7D-B0ACA8B820D2}"/>
              </a:ext>
            </a:extLst>
          </p:cNvPr>
          <p:cNvGrpSpPr/>
          <p:nvPr/>
        </p:nvGrpSpPr>
        <p:grpSpPr>
          <a:xfrm>
            <a:off x="628943" y="1274189"/>
            <a:ext cx="10663171" cy="1508105"/>
            <a:chOff x="628943" y="1274189"/>
            <a:chExt cx="10663171" cy="1508105"/>
          </a:xfrm>
        </p:grpSpPr>
        <p:sp>
          <p:nvSpPr>
            <p:cNvPr id="8" name="TextBox 7">
              <a:extLst>
                <a:ext uri="{FF2B5EF4-FFF2-40B4-BE49-F238E27FC236}">
                  <a16:creationId xmlns:a16="http://schemas.microsoft.com/office/drawing/2014/main" id="{DA85EC89-A3F9-40C5-AB01-56340A8730D5}"/>
                </a:ext>
              </a:extLst>
            </p:cNvPr>
            <p:cNvSpPr txBox="1"/>
            <p:nvPr/>
          </p:nvSpPr>
          <p:spPr>
            <a:xfrm>
              <a:off x="628943" y="1274189"/>
              <a:ext cx="10663171" cy="1508105"/>
            </a:xfrm>
            <a:prstGeom prst="rect">
              <a:avLst/>
            </a:prstGeom>
            <a:solidFill>
              <a:srgbClr val="F4F6F6"/>
            </a:solidFill>
          </p:spPr>
          <p:txBody>
            <a:bodyPr wrap="square">
              <a:spAutoFit/>
            </a:bodyPr>
            <a:lstStyle/>
            <a:p>
              <a:pPr marL="0" indent="0">
                <a:buNone/>
              </a:pPr>
              <a:r>
                <a:rPr lang="en-US" sz="2000" b="1" dirty="0">
                  <a:latin typeface="Arial" panose="020B0604020202020204" pitchFamily="34" charset="0"/>
                  <a:cs typeface="Arial" panose="020B0604020202020204" pitchFamily="34" charset="0"/>
                </a:rPr>
                <a:t>WHO Health in All Policies (</a:t>
              </a:r>
              <a:r>
                <a:rPr lang="en-US" sz="2000" b="1" dirty="0" err="1">
                  <a:latin typeface="Arial" panose="020B0604020202020204" pitchFamily="34" charset="0"/>
                  <a:cs typeface="Arial" panose="020B0604020202020204" pitchFamily="34" charset="0"/>
                </a:rPr>
                <a:t>HiAP</a:t>
              </a:r>
              <a:r>
                <a:rPr lang="en-US" sz="2000" b="1" dirty="0">
                  <a:latin typeface="Arial" panose="020B0604020202020204" pitchFamily="34" charset="0"/>
                  <a:cs typeface="Arial" panose="020B0604020202020204" pitchFamily="34" charset="0"/>
                </a:rPr>
                <a:t>)</a:t>
              </a:r>
            </a:p>
            <a:p>
              <a:pPr marL="0" indent="0">
                <a:buNone/>
              </a:pPr>
              <a:r>
                <a:rPr lang="en-US" dirty="0">
                  <a:latin typeface="Arial" panose="020B0604020202020204" pitchFamily="34" charset="0"/>
                  <a:cs typeface="Arial" panose="020B0604020202020204" pitchFamily="34" charset="0"/>
                </a:rPr>
                <a:t>Systematic approach that integrates consideration of health across sectors in policy formulation (education, employment, accommodation, transportation). Recognizes that health is decided outside of healthcare settings. Promotes intersectoral collaboration as well as population health outcome accountability across sectors (WHO, 2014).</a:t>
              </a:r>
            </a:p>
          </p:txBody>
        </p:sp>
        <p:cxnSp>
          <p:nvCxnSpPr>
            <p:cNvPr id="7" name="Straight Connector 6">
              <a:extLst>
                <a:ext uri="{FF2B5EF4-FFF2-40B4-BE49-F238E27FC236}">
                  <a16:creationId xmlns:a16="http://schemas.microsoft.com/office/drawing/2014/main" id="{35F0CBC8-26C8-4BEE-96AD-6D5702DE220B}"/>
                </a:ext>
              </a:extLst>
            </p:cNvPr>
            <p:cNvCxnSpPr>
              <a:cxnSpLocks/>
            </p:cNvCxnSpPr>
            <p:nvPr/>
          </p:nvCxnSpPr>
          <p:spPr>
            <a:xfrm>
              <a:off x="628943" y="1288361"/>
              <a:ext cx="10663171" cy="0"/>
            </a:xfrm>
            <a:prstGeom prst="line">
              <a:avLst/>
            </a:prstGeom>
            <a:ln w="57150">
              <a:solidFill>
                <a:srgbClr val="16A085"/>
              </a:solidFill>
            </a:ln>
          </p:spPr>
          <p:style>
            <a:lnRef idx="1">
              <a:schemeClr val="accent1"/>
            </a:lnRef>
            <a:fillRef idx="0">
              <a:schemeClr val="accent1"/>
            </a:fillRef>
            <a:effectRef idx="0">
              <a:schemeClr val="accent1"/>
            </a:effectRef>
            <a:fontRef idx="minor">
              <a:schemeClr val="tx1"/>
            </a:fontRef>
          </p:style>
        </p:cxnSp>
      </p:grpSp>
      <p:grpSp>
        <p:nvGrpSpPr>
          <p:cNvPr id="9" name="Group 8">
            <a:extLst>
              <a:ext uri="{FF2B5EF4-FFF2-40B4-BE49-F238E27FC236}">
                <a16:creationId xmlns:a16="http://schemas.microsoft.com/office/drawing/2014/main" id="{DC79FB1A-938A-45EB-91E6-63463F34576B}"/>
              </a:ext>
            </a:extLst>
          </p:cNvPr>
          <p:cNvGrpSpPr/>
          <p:nvPr/>
        </p:nvGrpSpPr>
        <p:grpSpPr>
          <a:xfrm>
            <a:off x="628943" y="2966552"/>
            <a:ext cx="10663171" cy="1508105"/>
            <a:chOff x="628943" y="2966552"/>
            <a:chExt cx="10663171" cy="1508105"/>
          </a:xfrm>
        </p:grpSpPr>
        <p:sp>
          <p:nvSpPr>
            <p:cNvPr id="4" name="TextBox 3">
              <a:extLst>
                <a:ext uri="{FF2B5EF4-FFF2-40B4-BE49-F238E27FC236}">
                  <a16:creationId xmlns:a16="http://schemas.microsoft.com/office/drawing/2014/main" id="{1F1E15BD-3AF0-4DF5-A237-6BEA6A0FDE15}"/>
                </a:ext>
              </a:extLst>
            </p:cNvPr>
            <p:cNvSpPr txBox="1"/>
            <p:nvPr/>
          </p:nvSpPr>
          <p:spPr>
            <a:xfrm>
              <a:off x="628943" y="2966552"/>
              <a:ext cx="10663171" cy="1508105"/>
            </a:xfrm>
            <a:prstGeom prst="rect">
              <a:avLst/>
            </a:prstGeom>
            <a:solidFill>
              <a:srgbClr val="F4F6F6"/>
            </a:solidFill>
          </p:spPr>
          <p:txBody>
            <a:bodyPr wrap="square">
              <a:spAutoFit/>
            </a:bodyPr>
            <a:lstStyle/>
            <a:p>
              <a:pPr marL="0" indent="0">
                <a:buNone/>
              </a:pPr>
              <a:r>
                <a:rPr lang="en-US" sz="2000" b="1" dirty="0">
                  <a:latin typeface="Arial" panose="020B0604020202020204" pitchFamily="34" charset="0"/>
                  <a:cs typeface="Arial" panose="020B0604020202020204" pitchFamily="34" charset="0"/>
                </a:rPr>
                <a:t>UK Integrated Care Systems (ICS)</a:t>
              </a:r>
            </a:p>
            <a:p>
              <a:pPr marL="0" indent="0">
                <a:buNone/>
              </a:pPr>
              <a:r>
                <a:rPr lang="en-US" dirty="0">
                  <a:latin typeface="Arial" panose="020B0604020202020204" pitchFamily="34" charset="0"/>
                  <a:cs typeface="Arial" panose="020B0604020202020204" pitchFamily="34" charset="0"/>
                </a:rPr>
                <a:t>Collaborative partnerships of NHS organizations, local authorities, and voluntary sectors to coordinate joint planning and joint provision of joined-up services. Key features are place-based planning, pooled budgeting, common accountability, and emphasis on prevention. Shifting from competition to cooperation (NHS England, 2022).</a:t>
              </a:r>
            </a:p>
          </p:txBody>
        </p:sp>
        <p:cxnSp>
          <p:nvCxnSpPr>
            <p:cNvPr id="11" name="Straight Connector 10">
              <a:extLst>
                <a:ext uri="{FF2B5EF4-FFF2-40B4-BE49-F238E27FC236}">
                  <a16:creationId xmlns:a16="http://schemas.microsoft.com/office/drawing/2014/main" id="{BD33839E-8AF6-43A8-AD19-B004FD8FE83C}"/>
                </a:ext>
              </a:extLst>
            </p:cNvPr>
            <p:cNvCxnSpPr>
              <a:cxnSpLocks/>
            </p:cNvCxnSpPr>
            <p:nvPr/>
          </p:nvCxnSpPr>
          <p:spPr>
            <a:xfrm>
              <a:off x="628943" y="2972408"/>
              <a:ext cx="10663171" cy="0"/>
            </a:xfrm>
            <a:prstGeom prst="line">
              <a:avLst/>
            </a:prstGeom>
            <a:ln w="57150">
              <a:solidFill>
                <a:srgbClr val="F39C12"/>
              </a:solidFill>
            </a:ln>
          </p:spPr>
          <p:style>
            <a:lnRef idx="1">
              <a:schemeClr val="accent1"/>
            </a:lnRef>
            <a:fillRef idx="0">
              <a:schemeClr val="accent1"/>
            </a:fillRef>
            <a:effectRef idx="0">
              <a:schemeClr val="accent1"/>
            </a:effectRef>
            <a:fontRef idx="minor">
              <a:schemeClr val="tx1"/>
            </a:fontRef>
          </p:style>
        </p:cxnSp>
      </p:grpSp>
      <p:sp>
        <p:nvSpPr>
          <p:cNvPr id="13" name="TextBox 12">
            <a:extLst>
              <a:ext uri="{FF2B5EF4-FFF2-40B4-BE49-F238E27FC236}">
                <a16:creationId xmlns:a16="http://schemas.microsoft.com/office/drawing/2014/main" id="{AEB81DC6-4CB6-41B1-B4E2-154B02636A7A}"/>
              </a:ext>
            </a:extLst>
          </p:cNvPr>
          <p:cNvSpPr txBox="1"/>
          <p:nvPr/>
        </p:nvSpPr>
        <p:spPr>
          <a:xfrm>
            <a:off x="5093383" y="5134623"/>
            <a:ext cx="2550355" cy="923330"/>
          </a:xfrm>
          <a:prstGeom prst="rect">
            <a:avLst/>
          </a:prstGeom>
          <a:solidFill>
            <a:srgbClr val="F4F6F6"/>
          </a:solidFill>
        </p:spPr>
        <p:txBody>
          <a:bodyPr wrap="square">
            <a:spAutoFit/>
          </a:bodyPr>
          <a:lstStyle/>
          <a:p>
            <a:pPr marL="0" indent="0">
              <a:buNone/>
            </a:pPr>
            <a:r>
              <a:rPr lang="en-GB" b="1" dirty="0">
                <a:solidFill>
                  <a:srgbClr val="F39C12"/>
                </a:solidFill>
                <a:latin typeface="Arial" panose="020B0604020202020204" pitchFamily="34" charset="0"/>
                <a:cs typeface="Arial" panose="020B0604020202020204" pitchFamily="34" charset="0"/>
              </a:rPr>
              <a:t>Person-Centred</a:t>
            </a:r>
            <a:r>
              <a:rPr lang="en-US" b="1" dirty="0">
                <a:solidFill>
                  <a:srgbClr val="F39C12"/>
                </a:solidFill>
                <a:latin typeface="Arial" panose="020B0604020202020204" pitchFamily="34" charset="0"/>
                <a:cs typeface="Arial" panose="020B0604020202020204" pitchFamily="34" charset="0"/>
              </a:rPr>
              <a:t> Care</a:t>
            </a:r>
          </a:p>
          <a:p>
            <a:pPr marL="0" indent="0">
              <a:buNone/>
            </a:pPr>
            <a:r>
              <a:rPr lang="en-US" dirty="0">
                <a:latin typeface="Arial" panose="020B0604020202020204" pitchFamily="34" charset="0"/>
                <a:cs typeface="Arial" panose="020B0604020202020204" pitchFamily="34" charset="0"/>
              </a:rPr>
              <a:t>Tailored to Individual needs</a:t>
            </a:r>
          </a:p>
        </p:txBody>
      </p:sp>
      <p:sp>
        <p:nvSpPr>
          <p:cNvPr id="15" name="TextBox 14">
            <a:extLst>
              <a:ext uri="{FF2B5EF4-FFF2-40B4-BE49-F238E27FC236}">
                <a16:creationId xmlns:a16="http://schemas.microsoft.com/office/drawing/2014/main" id="{E92E1EAC-917D-4AB9-9118-E09391B8BC5D}"/>
              </a:ext>
            </a:extLst>
          </p:cNvPr>
          <p:cNvSpPr txBox="1"/>
          <p:nvPr/>
        </p:nvSpPr>
        <p:spPr>
          <a:xfrm>
            <a:off x="8530673" y="5134623"/>
            <a:ext cx="2761441" cy="923330"/>
          </a:xfrm>
          <a:prstGeom prst="rect">
            <a:avLst/>
          </a:prstGeom>
          <a:solidFill>
            <a:srgbClr val="F4F6F6"/>
          </a:solidFill>
        </p:spPr>
        <p:txBody>
          <a:bodyPr wrap="square">
            <a:spAutoFit/>
          </a:bodyPr>
          <a:lstStyle/>
          <a:p>
            <a:pPr marL="0" indent="0">
              <a:buNone/>
            </a:pPr>
            <a:r>
              <a:rPr lang="en-US" b="1" dirty="0">
                <a:solidFill>
                  <a:srgbClr val="F39C12"/>
                </a:solidFill>
                <a:latin typeface="Arial" panose="020B0604020202020204" pitchFamily="34" charset="0"/>
                <a:cs typeface="Arial" panose="020B0604020202020204" pitchFamily="34" charset="0"/>
              </a:rPr>
              <a:t>Multidisciplinary teams </a:t>
            </a:r>
          </a:p>
          <a:p>
            <a:pPr marL="0" indent="0">
              <a:buNone/>
            </a:pPr>
            <a:r>
              <a:rPr lang="en-US" dirty="0">
                <a:latin typeface="Arial" panose="020B0604020202020204" pitchFamily="34" charset="0"/>
                <a:cs typeface="Arial" panose="020B0604020202020204" pitchFamily="34" charset="0"/>
              </a:rPr>
              <a:t>Collaborative cross-specialty approach</a:t>
            </a:r>
          </a:p>
        </p:txBody>
      </p:sp>
      <p:pic>
        <p:nvPicPr>
          <p:cNvPr id="17" name="Picture 16" descr="A close-up of several cards&#10;&#10;Description automatically generated">
            <a:extLst>
              <a:ext uri="{FF2B5EF4-FFF2-40B4-BE49-F238E27FC236}">
                <a16:creationId xmlns:a16="http://schemas.microsoft.com/office/drawing/2014/main" id="{464E580B-5E56-4AB6-9A3F-D5EA3BDF783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8943" y="4474657"/>
            <a:ext cx="4174961" cy="2243263"/>
          </a:xfrm>
          <a:prstGeom prst="rect">
            <a:avLst/>
          </a:prstGeom>
        </p:spPr>
      </p:pic>
    </p:spTree>
    <p:extLst>
      <p:ext uri="{BB962C8B-B14F-4D97-AF65-F5344CB8AC3E}">
        <p14:creationId xmlns:p14="http://schemas.microsoft.com/office/powerpoint/2010/main" val="6501951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0">
            <a:extLst>
              <a:ext uri="{FF2B5EF4-FFF2-40B4-BE49-F238E27FC236}">
                <a16:creationId xmlns:a16="http://schemas.microsoft.com/office/drawing/2014/main" id="{8B349F58-C3DB-434F-9EF0-E176CBAB008A}"/>
              </a:ext>
            </a:extLst>
          </p:cNvPr>
          <p:cNvSpPr/>
          <p:nvPr/>
        </p:nvSpPr>
        <p:spPr>
          <a:xfrm>
            <a:off x="0" y="0"/>
            <a:ext cx="12192000" cy="964700"/>
          </a:xfrm>
          <a:prstGeom prst="rect">
            <a:avLst/>
          </a:prstGeom>
          <a:solidFill>
            <a:srgbClr val="16A085"/>
          </a:solidFill>
          <a:ln/>
        </p:spPr>
        <p:txBody>
          <a:bodyPr wrap="square" rtlCol="0" anchor="ctr"/>
          <a:lstStyle/>
          <a:p>
            <a:pPr marL="0" indent="0">
              <a:buNone/>
            </a:pPr>
            <a:r>
              <a:rPr lang="en-US" sz="4000" b="1" dirty="0">
                <a:solidFill>
                  <a:schemeClr val="bg1"/>
                </a:solidFill>
              </a:rPr>
              <a:t>Biopsychosocial Model</a:t>
            </a:r>
          </a:p>
        </p:txBody>
      </p:sp>
      <p:sp>
        <p:nvSpPr>
          <p:cNvPr id="8" name="TextBox 7">
            <a:extLst>
              <a:ext uri="{FF2B5EF4-FFF2-40B4-BE49-F238E27FC236}">
                <a16:creationId xmlns:a16="http://schemas.microsoft.com/office/drawing/2014/main" id="{DA85EC89-A3F9-40C5-AB01-56340A8730D5}"/>
              </a:ext>
            </a:extLst>
          </p:cNvPr>
          <p:cNvSpPr txBox="1"/>
          <p:nvPr/>
        </p:nvSpPr>
        <p:spPr>
          <a:xfrm>
            <a:off x="628943" y="1039550"/>
            <a:ext cx="10934114" cy="954107"/>
          </a:xfrm>
          <a:prstGeom prst="rect">
            <a:avLst/>
          </a:prstGeom>
          <a:solidFill>
            <a:srgbClr val="F4F6F6"/>
          </a:solidFill>
        </p:spPr>
        <p:txBody>
          <a:bodyPr wrap="square">
            <a:spAutoFit/>
          </a:bodyPr>
          <a:lstStyle/>
          <a:p>
            <a:pPr marL="0" indent="0">
              <a:buNone/>
            </a:pPr>
            <a:r>
              <a:rPr lang="en-US" sz="2000" b="1" dirty="0">
                <a:latin typeface="Arial" panose="020B0604020202020204" pitchFamily="34" charset="0"/>
                <a:cs typeface="Arial" panose="020B0604020202020204" pitchFamily="34" charset="0"/>
              </a:rPr>
              <a:t>Overview</a:t>
            </a:r>
          </a:p>
          <a:p>
            <a:pPr marL="0" indent="0">
              <a:buNone/>
            </a:pPr>
            <a:r>
              <a:rPr lang="en-US" dirty="0">
                <a:latin typeface="Arial" panose="020B0604020202020204" pitchFamily="34" charset="0"/>
                <a:cs typeface="Arial" panose="020B0604020202020204" pitchFamily="34" charset="0"/>
              </a:rPr>
              <a:t>Global approach that combines biological, psychological, and social elements in understanding sickness and well-being (Engel, 2012).</a:t>
            </a:r>
          </a:p>
        </p:txBody>
      </p:sp>
      <p:sp>
        <p:nvSpPr>
          <p:cNvPr id="4" name="TextBox 3">
            <a:extLst>
              <a:ext uri="{FF2B5EF4-FFF2-40B4-BE49-F238E27FC236}">
                <a16:creationId xmlns:a16="http://schemas.microsoft.com/office/drawing/2014/main" id="{1F1E15BD-3AF0-4DF5-A237-6BEA6A0FDE15}"/>
              </a:ext>
            </a:extLst>
          </p:cNvPr>
          <p:cNvSpPr txBox="1"/>
          <p:nvPr/>
        </p:nvSpPr>
        <p:spPr>
          <a:xfrm>
            <a:off x="628943" y="5128931"/>
            <a:ext cx="3338146" cy="1477328"/>
          </a:xfrm>
          <a:prstGeom prst="rect">
            <a:avLst/>
          </a:prstGeom>
          <a:solidFill>
            <a:srgbClr val="F39C12"/>
          </a:solid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Social</a:t>
            </a:r>
          </a:p>
          <a:p>
            <a:pPr marL="342900" indent="-342900">
              <a:buFont typeface="Arial" panose="020B0604020202020204" pitchFamily="34" charset="0"/>
              <a:buChar char="•"/>
            </a:pPr>
            <a:r>
              <a:rPr lang="en-US" dirty="0">
                <a:solidFill>
                  <a:schemeClr val="bg1"/>
                </a:solidFill>
                <a:latin typeface="Arial" panose="020B0604020202020204" pitchFamily="34" charset="0"/>
                <a:cs typeface="Arial" panose="020B0604020202020204" pitchFamily="34" charset="0"/>
              </a:rPr>
              <a:t>Relationships and support</a:t>
            </a:r>
          </a:p>
          <a:p>
            <a:pPr marL="342900" indent="-342900">
              <a:buFont typeface="Arial" panose="020B0604020202020204" pitchFamily="34" charset="0"/>
              <a:buChar char="•"/>
            </a:pPr>
            <a:r>
              <a:rPr lang="en-US" dirty="0">
                <a:solidFill>
                  <a:schemeClr val="bg1"/>
                </a:solidFill>
                <a:latin typeface="Arial" panose="020B0604020202020204" pitchFamily="34" charset="0"/>
                <a:cs typeface="Arial" panose="020B0604020202020204" pitchFamily="34" charset="0"/>
              </a:rPr>
              <a:t>Culture and environment</a:t>
            </a:r>
          </a:p>
          <a:p>
            <a:pPr marL="342900" indent="-342900">
              <a:buFont typeface="Arial" panose="020B0604020202020204" pitchFamily="34" charset="0"/>
              <a:buChar char="•"/>
            </a:pPr>
            <a:r>
              <a:rPr lang="en-US" dirty="0">
                <a:solidFill>
                  <a:schemeClr val="bg1"/>
                </a:solidFill>
                <a:latin typeface="Arial" panose="020B0604020202020204" pitchFamily="34" charset="0"/>
                <a:cs typeface="Arial" panose="020B0604020202020204" pitchFamily="34" charset="0"/>
              </a:rPr>
              <a:t>Socioeconomic status</a:t>
            </a:r>
          </a:p>
          <a:p>
            <a:pPr marL="342900" indent="-342900">
              <a:buFont typeface="Arial" panose="020B0604020202020204" pitchFamily="34" charset="0"/>
              <a:buChar char="•"/>
            </a:pPr>
            <a:r>
              <a:rPr lang="en-US" dirty="0">
                <a:solidFill>
                  <a:schemeClr val="bg1"/>
                </a:solidFill>
                <a:latin typeface="Arial" panose="020B0604020202020204" pitchFamily="34" charset="0"/>
                <a:cs typeface="Arial" panose="020B0604020202020204" pitchFamily="34" charset="0"/>
              </a:rPr>
              <a:t>Healthcare access</a:t>
            </a:r>
          </a:p>
        </p:txBody>
      </p:sp>
      <p:sp>
        <p:nvSpPr>
          <p:cNvPr id="7" name="TextBox 6">
            <a:extLst>
              <a:ext uri="{FF2B5EF4-FFF2-40B4-BE49-F238E27FC236}">
                <a16:creationId xmlns:a16="http://schemas.microsoft.com/office/drawing/2014/main" id="{DED32762-0CDA-4D75-95E0-DD0A9DF3A49E}"/>
              </a:ext>
            </a:extLst>
          </p:cNvPr>
          <p:cNvSpPr txBox="1"/>
          <p:nvPr/>
        </p:nvSpPr>
        <p:spPr>
          <a:xfrm>
            <a:off x="4281843" y="2787513"/>
            <a:ext cx="3628316" cy="2923877"/>
          </a:xfrm>
          <a:prstGeom prst="rect">
            <a:avLst/>
          </a:prstGeom>
          <a:solidFill>
            <a:srgbClr val="F4F6F6"/>
          </a:solidFill>
        </p:spPr>
        <p:txBody>
          <a:bodyPr wrap="square">
            <a:spAutoFit/>
          </a:bodyPr>
          <a:lstStyle/>
          <a:p>
            <a:pPr marL="0" indent="0">
              <a:buNone/>
            </a:pPr>
            <a:r>
              <a:rPr lang="en-US" sz="2000" b="1" dirty="0">
                <a:latin typeface="Arial" panose="020B0604020202020204" pitchFamily="34" charset="0"/>
                <a:cs typeface="Arial" panose="020B0604020202020204" pitchFamily="34" charset="0"/>
              </a:rPr>
              <a:t>Clinical Application </a:t>
            </a:r>
          </a:p>
          <a:p>
            <a:pPr marL="285750" indent="-285750">
              <a:buSzPct val="100000"/>
              <a:buFont typeface="Arial" panose="020B0604020202020204" pitchFamily="34" charset="0"/>
              <a:buChar char="•"/>
            </a:pPr>
            <a:r>
              <a:rPr lang="en-US" dirty="0">
                <a:latin typeface="Arial" panose="020B0604020202020204" pitchFamily="34" charset="0"/>
                <a:cs typeface="Arial" panose="020B0604020202020204" pitchFamily="34" charset="0"/>
              </a:rPr>
              <a:t>Extends beyond biomedically cantered disease model.</a:t>
            </a:r>
          </a:p>
          <a:p>
            <a:pPr marL="285750" indent="-285750">
              <a:buSzPct val="100000"/>
              <a:buFont typeface="Arial" panose="020B0604020202020204" pitchFamily="34" charset="0"/>
              <a:buChar char="•"/>
            </a:pPr>
            <a:r>
              <a:rPr lang="en-US" dirty="0">
                <a:latin typeface="Arial" panose="020B0604020202020204" pitchFamily="34" charset="0"/>
                <a:cs typeface="Arial" panose="020B0604020202020204" pitchFamily="34" charset="0"/>
              </a:rPr>
              <a:t>Consideration is made of numerous health determinants.</a:t>
            </a:r>
          </a:p>
          <a:p>
            <a:pPr marL="285750" indent="-285750">
              <a:buSzPct val="100000"/>
              <a:buFont typeface="Arial" panose="020B0604020202020204" pitchFamily="34" charset="0"/>
              <a:buChar char="•"/>
            </a:pPr>
            <a:r>
              <a:rPr lang="en-US" dirty="0">
                <a:latin typeface="Arial" panose="020B0604020202020204" pitchFamily="34" charset="0"/>
                <a:cs typeface="Arial" panose="020B0604020202020204" pitchFamily="34" charset="0"/>
              </a:rPr>
              <a:t>Lies beneath individualized planning of therapy. </a:t>
            </a:r>
          </a:p>
          <a:p>
            <a:pPr marL="285750" indent="-285750">
              <a:buSzPct val="100000"/>
              <a:buFont typeface="Arial" panose="020B0604020202020204" pitchFamily="34" charset="0"/>
              <a:buChar char="•"/>
            </a:pPr>
            <a:r>
              <a:rPr lang="en-US" dirty="0">
                <a:latin typeface="Arial" panose="020B0604020202020204" pitchFamily="34" charset="0"/>
                <a:cs typeface="Arial" panose="020B0604020202020204" pitchFamily="34" charset="0"/>
              </a:rPr>
              <a:t>Identified as critical framework by WHO (</a:t>
            </a:r>
            <a:r>
              <a:rPr lang="en-US" dirty="0" err="1">
                <a:latin typeface="Arial" panose="020B0604020202020204" pitchFamily="34" charset="0"/>
                <a:cs typeface="Arial" panose="020B0604020202020204" pitchFamily="34" charset="0"/>
              </a:rPr>
              <a:t>Satylganova</a:t>
            </a:r>
            <a:r>
              <a:rPr lang="en-US" dirty="0">
                <a:latin typeface="Arial" panose="020B0604020202020204" pitchFamily="34" charset="0"/>
                <a:cs typeface="Arial" panose="020B0604020202020204" pitchFamily="34" charset="0"/>
              </a:rPr>
              <a:t>, 2016).</a:t>
            </a:r>
            <a:endParaRPr lang="en-US" b="1" dirty="0">
              <a:latin typeface="Arial" panose="020B0604020202020204" pitchFamily="34" charset="0"/>
              <a:cs typeface="Arial" panose="020B0604020202020204" pitchFamily="34" charset="0"/>
            </a:endParaRPr>
          </a:p>
          <a:p>
            <a:endParaRPr lang="en-US" sz="2000" dirty="0">
              <a:latin typeface="Arial" panose="020B0604020202020204" pitchFamily="34" charset="0"/>
              <a:cs typeface="Arial" panose="020B0604020202020204" pitchFamily="34" charset="0"/>
            </a:endParaRPr>
          </a:p>
        </p:txBody>
      </p:sp>
      <p:pic>
        <p:nvPicPr>
          <p:cNvPr id="3" name="Picture 2" descr="A diagram of a group of people&#10;&#10;Description automatically generated">
            <a:extLst>
              <a:ext uri="{FF2B5EF4-FFF2-40B4-BE49-F238E27FC236}">
                <a16:creationId xmlns:a16="http://schemas.microsoft.com/office/drawing/2014/main" id="{B76DF0D9-17F0-4E2B-9C06-6D855C518B6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126439" y="3429000"/>
            <a:ext cx="3789483" cy="3062951"/>
          </a:xfrm>
          <a:prstGeom prst="rect">
            <a:avLst/>
          </a:prstGeom>
        </p:spPr>
      </p:pic>
      <p:sp>
        <p:nvSpPr>
          <p:cNvPr id="11" name="TextBox 10">
            <a:extLst>
              <a:ext uri="{FF2B5EF4-FFF2-40B4-BE49-F238E27FC236}">
                <a16:creationId xmlns:a16="http://schemas.microsoft.com/office/drawing/2014/main" id="{A2A467B6-9E81-4341-B5B8-92B9F4F18104}"/>
              </a:ext>
            </a:extLst>
          </p:cNvPr>
          <p:cNvSpPr txBox="1"/>
          <p:nvPr/>
        </p:nvSpPr>
        <p:spPr>
          <a:xfrm>
            <a:off x="628943" y="2048849"/>
            <a:ext cx="3338146" cy="1477328"/>
          </a:xfrm>
          <a:prstGeom prst="rect">
            <a:avLst/>
          </a:prstGeom>
          <a:solidFill>
            <a:srgbClr val="87A96B"/>
          </a:solidFill>
        </p:spPr>
        <p:txBody>
          <a:bodyPr wrap="square">
            <a:spAutoFit/>
          </a:bodyPr>
          <a:lstStyle/>
          <a:p>
            <a:pPr marL="0" indent="0">
              <a:buNone/>
            </a:pPr>
            <a:r>
              <a:rPr lang="en-US" b="1" dirty="0">
                <a:solidFill>
                  <a:schemeClr val="bg1"/>
                </a:solidFill>
                <a:latin typeface="Arial" panose="020B0604020202020204" pitchFamily="34" charset="0"/>
                <a:cs typeface="Arial" panose="020B0604020202020204" pitchFamily="34" charset="0"/>
              </a:rPr>
              <a:t>Biological</a:t>
            </a:r>
          </a:p>
          <a:p>
            <a:pPr marL="342900" indent="-342900">
              <a:buFont typeface="Arial" panose="020B0604020202020204" pitchFamily="34" charset="0"/>
              <a:buChar char="•"/>
            </a:pPr>
            <a:r>
              <a:rPr lang="en-US" dirty="0">
                <a:solidFill>
                  <a:schemeClr val="bg1"/>
                </a:solidFill>
                <a:latin typeface="Arial" panose="020B0604020202020204" pitchFamily="34" charset="0"/>
                <a:cs typeface="Arial" panose="020B0604020202020204" pitchFamily="34" charset="0"/>
              </a:rPr>
              <a:t>Genetics and Physiology</a:t>
            </a:r>
          </a:p>
          <a:p>
            <a:pPr marL="342900" indent="-342900">
              <a:buFont typeface="Arial" panose="020B0604020202020204" pitchFamily="34" charset="0"/>
              <a:buChar char="•"/>
            </a:pPr>
            <a:r>
              <a:rPr lang="en-US" dirty="0">
                <a:solidFill>
                  <a:schemeClr val="bg1"/>
                </a:solidFill>
                <a:latin typeface="Arial" panose="020B0604020202020204" pitchFamily="34" charset="0"/>
                <a:cs typeface="Arial" panose="020B0604020202020204" pitchFamily="34" charset="0"/>
              </a:rPr>
              <a:t>Disease processes</a:t>
            </a:r>
          </a:p>
          <a:p>
            <a:pPr marL="342900" indent="-342900">
              <a:buFont typeface="Arial" panose="020B0604020202020204" pitchFamily="34" charset="0"/>
              <a:buChar char="•"/>
            </a:pPr>
            <a:r>
              <a:rPr lang="en-US" dirty="0">
                <a:solidFill>
                  <a:schemeClr val="bg1"/>
                </a:solidFill>
                <a:latin typeface="Arial" panose="020B0604020202020204" pitchFamily="34" charset="0"/>
                <a:cs typeface="Arial" panose="020B0604020202020204" pitchFamily="34" charset="0"/>
              </a:rPr>
              <a:t>Social class position</a:t>
            </a:r>
          </a:p>
          <a:p>
            <a:pPr marL="342900" indent="-342900">
              <a:buFont typeface="Arial" panose="020B0604020202020204" pitchFamily="34" charset="0"/>
              <a:buChar char="•"/>
            </a:pPr>
            <a:r>
              <a:rPr lang="en-US" dirty="0">
                <a:solidFill>
                  <a:schemeClr val="bg1"/>
                </a:solidFill>
                <a:latin typeface="Arial" panose="020B0604020202020204" pitchFamily="34" charset="0"/>
                <a:cs typeface="Arial" panose="020B0604020202020204" pitchFamily="34" charset="0"/>
              </a:rPr>
              <a:t>Biochemical factors</a:t>
            </a:r>
          </a:p>
        </p:txBody>
      </p:sp>
      <p:sp>
        <p:nvSpPr>
          <p:cNvPr id="13" name="TextBox 12">
            <a:extLst>
              <a:ext uri="{FF2B5EF4-FFF2-40B4-BE49-F238E27FC236}">
                <a16:creationId xmlns:a16="http://schemas.microsoft.com/office/drawing/2014/main" id="{01D31BD1-60C9-44B2-87F6-C301C0C7E8FB}"/>
              </a:ext>
            </a:extLst>
          </p:cNvPr>
          <p:cNvSpPr txBox="1"/>
          <p:nvPr/>
        </p:nvSpPr>
        <p:spPr>
          <a:xfrm>
            <a:off x="628943" y="3581856"/>
            <a:ext cx="3338146" cy="1477328"/>
          </a:xfrm>
          <a:prstGeom prst="rect">
            <a:avLst/>
          </a:prstGeom>
          <a:solidFill>
            <a:srgbClr val="2C3E50"/>
          </a:solid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Psychological</a:t>
            </a:r>
          </a:p>
          <a:p>
            <a:pPr marL="342900" indent="-342900">
              <a:buFont typeface="Arial" panose="020B0604020202020204" pitchFamily="34" charset="0"/>
              <a:buChar char="•"/>
            </a:pPr>
            <a:r>
              <a:rPr lang="en-US" dirty="0">
                <a:solidFill>
                  <a:schemeClr val="bg1"/>
                </a:solidFill>
                <a:latin typeface="Arial" panose="020B0604020202020204" pitchFamily="34" charset="0"/>
                <a:cs typeface="Arial" panose="020B0604020202020204" pitchFamily="34" charset="0"/>
              </a:rPr>
              <a:t>Emotions and mood</a:t>
            </a:r>
          </a:p>
          <a:p>
            <a:pPr marL="342900" indent="-342900">
              <a:buFont typeface="Arial" panose="020B0604020202020204" pitchFamily="34" charset="0"/>
              <a:buChar char="•"/>
            </a:pPr>
            <a:r>
              <a:rPr lang="en-US" dirty="0" err="1">
                <a:solidFill>
                  <a:schemeClr val="bg1"/>
                </a:solidFill>
                <a:latin typeface="Arial" panose="020B0604020202020204" pitchFamily="34" charset="0"/>
                <a:cs typeface="Arial" panose="020B0604020202020204" pitchFamily="34" charset="0"/>
              </a:rPr>
              <a:t>Behaviour</a:t>
            </a:r>
            <a:r>
              <a:rPr lang="en-US" dirty="0">
                <a:solidFill>
                  <a:schemeClr val="bg1"/>
                </a:solidFill>
                <a:latin typeface="Arial" panose="020B0604020202020204" pitchFamily="34" charset="0"/>
                <a:cs typeface="Arial" panose="020B0604020202020204" pitchFamily="34" charset="0"/>
              </a:rPr>
              <a:t> and coping</a:t>
            </a:r>
          </a:p>
          <a:p>
            <a:pPr marL="342900" indent="-342900">
              <a:buFont typeface="Arial" panose="020B0604020202020204" pitchFamily="34" charset="0"/>
              <a:buChar char="•"/>
            </a:pPr>
            <a:r>
              <a:rPr lang="en-US" dirty="0">
                <a:solidFill>
                  <a:schemeClr val="bg1"/>
                </a:solidFill>
                <a:latin typeface="Arial" panose="020B0604020202020204" pitchFamily="34" charset="0"/>
                <a:cs typeface="Arial" panose="020B0604020202020204" pitchFamily="34" charset="0"/>
              </a:rPr>
              <a:t>Beliefs about health</a:t>
            </a:r>
          </a:p>
          <a:p>
            <a:pPr marL="342900" indent="-342900">
              <a:buFont typeface="Arial" panose="020B0604020202020204" pitchFamily="34" charset="0"/>
              <a:buChar char="•"/>
            </a:pPr>
            <a:r>
              <a:rPr lang="en-US" dirty="0">
                <a:solidFill>
                  <a:schemeClr val="bg1"/>
                </a:solidFill>
                <a:latin typeface="Arial" panose="020B0604020202020204" pitchFamily="34" charset="0"/>
                <a:cs typeface="Arial" panose="020B0604020202020204" pitchFamily="34" charset="0"/>
              </a:rPr>
              <a:t>Mental health disorders</a:t>
            </a:r>
          </a:p>
        </p:txBody>
      </p:sp>
    </p:spTree>
    <p:extLst>
      <p:ext uri="{BB962C8B-B14F-4D97-AF65-F5344CB8AC3E}">
        <p14:creationId xmlns:p14="http://schemas.microsoft.com/office/powerpoint/2010/main" val="120408920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0">
            <a:extLst>
              <a:ext uri="{FF2B5EF4-FFF2-40B4-BE49-F238E27FC236}">
                <a16:creationId xmlns:a16="http://schemas.microsoft.com/office/drawing/2014/main" id="{8B349F58-C3DB-434F-9EF0-E176CBAB008A}"/>
              </a:ext>
            </a:extLst>
          </p:cNvPr>
          <p:cNvSpPr/>
          <p:nvPr/>
        </p:nvSpPr>
        <p:spPr>
          <a:xfrm>
            <a:off x="0" y="0"/>
            <a:ext cx="12192000" cy="964700"/>
          </a:xfrm>
          <a:prstGeom prst="rect">
            <a:avLst/>
          </a:prstGeom>
          <a:solidFill>
            <a:srgbClr val="16A085"/>
          </a:solidFill>
          <a:ln/>
        </p:spPr>
        <p:txBody>
          <a:bodyPr wrap="square" rtlCol="0" anchor="ctr"/>
          <a:lstStyle/>
          <a:p>
            <a:pPr marL="0" indent="0">
              <a:buNone/>
            </a:pPr>
            <a:r>
              <a:rPr lang="en-US" sz="4000" b="1" dirty="0">
                <a:solidFill>
                  <a:schemeClr val="bg1"/>
                </a:solidFill>
              </a:rPr>
              <a:t>Policy and Governance</a:t>
            </a:r>
          </a:p>
        </p:txBody>
      </p:sp>
      <p:sp>
        <p:nvSpPr>
          <p:cNvPr id="8" name="TextBox 7">
            <a:extLst>
              <a:ext uri="{FF2B5EF4-FFF2-40B4-BE49-F238E27FC236}">
                <a16:creationId xmlns:a16="http://schemas.microsoft.com/office/drawing/2014/main" id="{DA85EC89-A3F9-40C5-AB01-56340A8730D5}"/>
              </a:ext>
            </a:extLst>
          </p:cNvPr>
          <p:cNvSpPr txBox="1"/>
          <p:nvPr/>
        </p:nvSpPr>
        <p:spPr>
          <a:xfrm>
            <a:off x="530469" y="1110288"/>
            <a:ext cx="10934114" cy="400110"/>
          </a:xfrm>
          <a:prstGeom prst="rect">
            <a:avLst/>
          </a:prstGeom>
          <a:noFill/>
        </p:spPr>
        <p:txBody>
          <a:bodyPr wrap="square">
            <a:spAutoFit/>
          </a:bodyPr>
          <a:lstStyle/>
          <a:p>
            <a:pPr marL="0" indent="0">
              <a:buNone/>
            </a:pPr>
            <a:r>
              <a:rPr lang="en-US" sz="2000" b="1" dirty="0">
                <a:latin typeface="Arial" panose="020B0604020202020204" pitchFamily="34" charset="0"/>
                <a:cs typeface="Arial" panose="020B0604020202020204" pitchFamily="34" charset="0"/>
              </a:rPr>
              <a:t>Policies Fostering Holistic Health</a:t>
            </a:r>
          </a:p>
        </p:txBody>
      </p:sp>
      <p:sp>
        <p:nvSpPr>
          <p:cNvPr id="12" name="TextBox 11">
            <a:extLst>
              <a:ext uri="{FF2B5EF4-FFF2-40B4-BE49-F238E27FC236}">
                <a16:creationId xmlns:a16="http://schemas.microsoft.com/office/drawing/2014/main" id="{573BBCAE-7AF7-4102-9ADD-AFDDF6A78426}"/>
              </a:ext>
            </a:extLst>
          </p:cNvPr>
          <p:cNvSpPr txBox="1"/>
          <p:nvPr/>
        </p:nvSpPr>
        <p:spPr>
          <a:xfrm>
            <a:off x="628943" y="4993659"/>
            <a:ext cx="10934114" cy="1508105"/>
          </a:xfrm>
          <a:prstGeom prst="rect">
            <a:avLst/>
          </a:prstGeom>
          <a:solidFill>
            <a:srgbClr val="F39C12"/>
          </a:solidFill>
        </p:spPr>
        <p:txBody>
          <a:bodyPr wrap="square">
            <a:spAutoFit/>
          </a:bodyPr>
          <a:lstStyle/>
          <a:p>
            <a:pPr marL="0" indent="0">
              <a:buNone/>
            </a:pPr>
            <a:r>
              <a:rPr lang="en-US" sz="2000" b="1" dirty="0">
                <a:solidFill>
                  <a:schemeClr val="bg1"/>
                </a:solidFill>
                <a:latin typeface="Arial" panose="020B0604020202020204" pitchFamily="34" charset="0"/>
                <a:cs typeface="Arial" panose="020B0604020202020204" pitchFamily="34" charset="0"/>
              </a:rPr>
              <a:t>Challenges</a:t>
            </a:r>
          </a:p>
          <a:p>
            <a:r>
              <a:rPr lang="en-US" b="1" dirty="0">
                <a:solidFill>
                  <a:schemeClr val="bg1"/>
                </a:solidFill>
                <a:latin typeface="Arial" panose="020B0604020202020204" pitchFamily="34" charset="0"/>
                <a:cs typeface="Arial" panose="020B0604020202020204" pitchFamily="34" charset="0"/>
              </a:rPr>
              <a:t>Regulatory Fragmentation: </a:t>
            </a:r>
            <a:r>
              <a:rPr lang="en-US" dirty="0">
                <a:solidFill>
                  <a:schemeClr val="bg1"/>
                </a:solidFill>
                <a:latin typeface="Arial" panose="020B0604020202020204" pitchFamily="34" charset="0"/>
                <a:cs typeface="Arial" panose="020B0604020202020204" pitchFamily="34" charset="0"/>
              </a:rPr>
              <a:t>Divided NHS, public health, social care responsibilities</a:t>
            </a:r>
          </a:p>
          <a:p>
            <a:r>
              <a:rPr lang="en-US" b="1" dirty="0">
                <a:solidFill>
                  <a:schemeClr val="bg1"/>
                </a:solidFill>
                <a:latin typeface="Arial" panose="020B0604020202020204" pitchFamily="34" charset="0"/>
                <a:cs typeface="Arial" panose="020B0604020202020204" pitchFamily="34" charset="0"/>
              </a:rPr>
              <a:t>Inadequate Funding: </a:t>
            </a:r>
            <a:r>
              <a:rPr lang="en-US" dirty="0">
                <a:solidFill>
                  <a:schemeClr val="bg1"/>
                </a:solidFill>
                <a:latin typeface="Arial" panose="020B0604020202020204" pitchFamily="34" charset="0"/>
                <a:cs typeface="Arial" panose="020B0604020202020204" pitchFamily="34" charset="0"/>
              </a:rPr>
              <a:t>Budgets prioritize acute services over prevention</a:t>
            </a:r>
          </a:p>
          <a:p>
            <a:r>
              <a:rPr lang="en-US" b="1" dirty="0">
                <a:solidFill>
                  <a:schemeClr val="bg1"/>
                </a:solidFill>
                <a:latin typeface="Arial" panose="020B0604020202020204" pitchFamily="34" charset="0"/>
                <a:cs typeface="Arial" panose="020B0604020202020204" pitchFamily="34" charset="0"/>
              </a:rPr>
              <a:t>Workforce Constraints: </a:t>
            </a:r>
            <a:r>
              <a:rPr lang="en-US" dirty="0">
                <a:solidFill>
                  <a:schemeClr val="bg1"/>
                </a:solidFill>
                <a:latin typeface="Arial" panose="020B0604020202020204" pitchFamily="34" charset="0"/>
                <a:cs typeface="Arial" panose="020B0604020202020204" pitchFamily="34" charset="0"/>
              </a:rPr>
              <a:t>Staff shortages, insufficient training, burnout</a:t>
            </a:r>
            <a:endParaRPr lang="en-US" b="1" dirty="0">
              <a:solidFill>
                <a:schemeClr val="bg1"/>
              </a:solidFill>
              <a:latin typeface="Arial" panose="020B0604020202020204" pitchFamily="34" charset="0"/>
              <a:cs typeface="Arial" panose="020B0604020202020204" pitchFamily="34" charset="0"/>
            </a:endParaRPr>
          </a:p>
          <a:p>
            <a:r>
              <a:rPr lang="en-US" i="1" dirty="0">
                <a:solidFill>
                  <a:schemeClr val="bg1"/>
                </a:solidFill>
                <a:latin typeface="Arial" panose="020B0604020202020204" pitchFamily="34" charset="0"/>
                <a:cs typeface="Arial" panose="020B0604020202020204" pitchFamily="34" charset="0"/>
              </a:rPr>
              <a:t>								(Charles, 2022)</a:t>
            </a:r>
          </a:p>
        </p:txBody>
      </p:sp>
      <p:grpSp>
        <p:nvGrpSpPr>
          <p:cNvPr id="23" name="Group 22">
            <a:extLst>
              <a:ext uri="{FF2B5EF4-FFF2-40B4-BE49-F238E27FC236}">
                <a16:creationId xmlns:a16="http://schemas.microsoft.com/office/drawing/2014/main" id="{0531D125-F253-45E7-878A-244946F6245F}"/>
              </a:ext>
            </a:extLst>
          </p:cNvPr>
          <p:cNvGrpSpPr/>
          <p:nvPr/>
        </p:nvGrpSpPr>
        <p:grpSpPr>
          <a:xfrm>
            <a:off x="628943" y="1533619"/>
            <a:ext cx="9499795" cy="707886"/>
            <a:chOff x="628943" y="1533619"/>
            <a:chExt cx="10934114" cy="707886"/>
          </a:xfrm>
        </p:grpSpPr>
        <p:sp>
          <p:nvSpPr>
            <p:cNvPr id="7" name="TextBox 6">
              <a:extLst>
                <a:ext uri="{FF2B5EF4-FFF2-40B4-BE49-F238E27FC236}">
                  <a16:creationId xmlns:a16="http://schemas.microsoft.com/office/drawing/2014/main" id="{DA5BD96C-4FC5-42A5-B976-582E6B0CE632}"/>
                </a:ext>
              </a:extLst>
            </p:cNvPr>
            <p:cNvSpPr txBox="1"/>
            <p:nvPr/>
          </p:nvSpPr>
          <p:spPr>
            <a:xfrm>
              <a:off x="628943" y="1533619"/>
              <a:ext cx="10934114" cy="646331"/>
            </a:xfrm>
            <a:prstGeom prst="rect">
              <a:avLst/>
            </a:prstGeom>
            <a:solidFill>
              <a:srgbClr val="F4F6F6"/>
            </a:solidFill>
          </p:spPr>
          <p:txBody>
            <a:bodyPr wrap="square">
              <a:spAutoFit/>
            </a:bodyPr>
            <a:lstStyle/>
            <a:p>
              <a:pPr marL="0" indent="0">
                <a:buNone/>
              </a:pPr>
              <a:r>
                <a:rPr lang="en-US" b="1" dirty="0">
                  <a:latin typeface="Arial" panose="020B0604020202020204" pitchFamily="34" charset="0"/>
                  <a:cs typeface="Arial" panose="020B0604020202020204" pitchFamily="34" charset="0"/>
                </a:rPr>
                <a:t>Preventive Care </a:t>
              </a:r>
            </a:p>
            <a:p>
              <a:r>
                <a:rPr lang="en-US" dirty="0">
                  <a:latin typeface="Arial" panose="020B0604020202020204" pitchFamily="34" charset="0"/>
                  <a:cs typeface="Arial" panose="020B0604020202020204" pitchFamily="34" charset="0"/>
                </a:rPr>
                <a:t>NHS Long Term Plan emphasizes prevention, screening, vaccination (NHS England, 2019)</a:t>
              </a:r>
            </a:p>
          </p:txBody>
        </p:sp>
        <p:cxnSp>
          <p:nvCxnSpPr>
            <p:cNvPr id="13" name="Straight Connector 12">
              <a:extLst>
                <a:ext uri="{FF2B5EF4-FFF2-40B4-BE49-F238E27FC236}">
                  <a16:creationId xmlns:a16="http://schemas.microsoft.com/office/drawing/2014/main" id="{B3170029-9F4F-4A83-AC39-9BDB2A36A0C4}"/>
                </a:ext>
              </a:extLst>
            </p:cNvPr>
            <p:cNvCxnSpPr>
              <a:cxnSpLocks/>
            </p:cNvCxnSpPr>
            <p:nvPr/>
          </p:nvCxnSpPr>
          <p:spPr>
            <a:xfrm>
              <a:off x="628943" y="1533619"/>
              <a:ext cx="0" cy="707886"/>
            </a:xfrm>
            <a:prstGeom prst="line">
              <a:avLst/>
            </a:prstGeom>
            <a:ln w="38100">
              <a:solidFill>
                <a:srgbClr val="16A085"/>
              </a:solidFill>
            </a:ln>
          </p:spPr>
          <p:style>
            <a:lnRef idx="1">
              <a:schemeClr val="accent1"/>
            </a:lnRef>
            <a:fillRef idx="0">
              <a:schemeClr val="accent1"/>
            </a:fillRef>
            <a:effectRef idx="0">
              <a:schemeClr val="accent1"/>
            </a:effectRef>
            <a:fontRef idx="minor">
              <a:schemeClr val="tx1"/>
            </a:fontRef>
          </p:style>
        </p:cxnSp>
      </p:grpSp>
      <p:grpSp>
        <p:nvGrpSpPr>
          <p:cNvPr id="19" name="Group 18">
            <a:extLst>
              <a:ext uri="{FF2B5EF4-FFF2-40B4-BE49-F238E27FC236}">
                <a16:creationId xmlns:a16="http://schemas.microsoft.com/office/drawing/2014/main" id="{E8AE6EBE-CEEB-491F-9761-6837E126A396}"/>
              </a:ext>
            </a:extLst>
          </p:cNvPr>
          <p:cNvGrpSpPr/>
          <p:nvPr/>
        </p:nvGrpSpPr>
        <p:grpSpPr>
          <a:xfrm>
            <a:off x="628943" y="2342463"/>
            <a:ext cx="9499793" cy="724436"/>
            <a:chOff x="628943" y="2398735"/>
            <a:chExt cx="10934114" cy="724436"/>
          </a:xfrm>
        </p:grpSpPr>
        <p:sp>
          <p:nvSpPr>
            <p:cNvPr id="4" name="TextBox 3">
              <a:extLst>
                <a:ext uri="{FF2B5EF4-FFF2-40B4-BE49-F238E27FC236}">
                  <a16:creationId xmlns:a16="http://schemas.microsoft.com/office/drawing/2014/main" id="{1F1E15BD-3AF0-4DF5-A237-6BEA6A0FDE15}"/>
                </a:ext>
              </a:extLst>
            </p:cNvPr>
            <p:cNvSpPr txBox="1"/>
            <p:nvPr/>
          </p:nvSpPr>
          <p:spPr>
            <a:xfrm>
              <a:off x="628943" y="2398735"/>
              <a:ext cx="10934114" cy="646331"/>
            </a:xfrm>
            <a:prstGeom prst="rect">
              <a:avLst/>
            </a:prstGeom>
            <a:solidFill>
              <a:srgbClr val="F4F6F6"/>
            </a:solidFill>
          </p:spPr>
          <p:txBody>
            <a:bodyPr wrap="square">
              <a:spAutoFit/>
            </a:bodyPr>
            <a:lstStyle/>
            <a:p>
              <a:pPr marL="0" indent="0">
                <a:buNone/>
              </a:pPr>
              <a:r>
                <a:rPr lang="en-US" b="1" dirty="0">
                  <a:latin typeface="Arial" panose="020B0604020202020204" pitchFamily="34" charset="0"/>
                  <a:cs typeface="Arial" panose="020B0604020202020204" pitchFamily="34" charset="0"/>
                </a:rPr>
                <a:t>Mental Health Parity</a:t>
              </a:r>
            </a:p>
            <a:p>
              <a:r>
                <a:rPr lang="en-US" dirty="0">
                  <a:latin typeface="Arial" panose="020B0604020202020204" pitchFamily="34" charset="0"/>
                  <a:cs typeface="Arial" panose="020B0604020202020204" pitchFamily="34" charset="0"/>
                </a:rPr>
                <a:t>Equal treatment, Integration into primary care (Department of Health &amp; Social Care, 2021)</a:t>
              </a:r>
            </a:p>
          </p:txBody>
        </p:sp>
        <p:cxnSp>
          <p:nvCxnSpPr>
            <p:cNvPr id="14" name="Straight Connector 13">
              <a:extLst>
                <a:ext uri="{FF2B5EF4-FFF2-40B4-BE49-F238E27FC236}">
                  <a16:creationId xmlns:a16="http://schemas.microsoft.com/office/drawing/2014/main" id="{D7826844-7C9E-46C9-A6D5-C4ECA21D9C54}"/>
                </a:ext>
              </a:extLst>
            </p:cNvPr>
            <p:cNvCxnSpPr>
              <a:cxnSpLocks/>
            </p:cNvCxnSpPr>
            <p:nvPr/>
          </p:nvCxnSpPr>
          <p:spPr>
            <a:xfrm>
              <a:off x="628943" y="2415285"/>
              <a:ext cx="0" cy="707886"/>
            </a:xfrm>
            <a:prstGeom prst="line">
              <a:avLst/>
            </a:prstGeom>
            <a:ln w="38100">
              <a:solidFill>
                <a:srgbClr val="F39C12"/>
              </a:solidFill>
            </a:ln>
          </p:spPr>
          <p:style>
            <a:lnRef idx="1">
              <a:schemeClr val="accent1"/>
            </a:lnRef>
            <a:fillRef idx="0">
              <a:schemeClr val="accent1"/>
            </a:fillRef>
            <a:effectRef idx="0">
              <a:schemeClr val="accent1"/>
            </a:effectRef>
            <a:fontRef idx="minor">
              <a:schemeClr val="tx1"/>
            </a:fontRef>
          </p:style>
        </p:cxnSp>
      </p:grpSp>
      <p:sp>
        <p:nvSpPr>
          <p:cNvPr id="9" name="TextBox 8">
            <a:extLst>
              <a:ext uri="{FF2B5EF4-FFF2-40B4-BE49-F238E27FC236}">
                <a16:creationId xmlns:a16="http://schemas.microsoft.com/office/drawing/2014/main" id="{0DE0F4D0-35FC-4E05-AC38-26BDA795871F}"/>
              </a:ext>
            </a:extLst>
          </p:cNvPr>
          <p:cNvSpPr txBox="1"/>
          <p:nvPr/>
        </p:nvSpPr>
        <p:spPr>
          <a:xfrm>
            <a:off x="628943" y="3179443"/>
            <a:ext cx="9499793" cy="646331"/>
          </a:xfrm>
          <a:prstGeom prst="rect">
            <a:avLst/>
          </a:prstGeom>
          <a:solidFill>
            <a:srgbClr val="F4F6F6"/>
          </a:solidFill>
        </p:spPr>
        <p:txBody>
          <a:bodyPr wrap="square">
            <a:spAutoFit/>
          </a:bodyPr>
          <a:lstStyle/>
          <a:p>
            <a:pPr marL="0" indent="0">
              <a:buNone/>
            </a:pPr>
            <a:r>
              <a:rPr lang="en-US" b="1" dirty="0">
                <a:latin typeface="Arial" panose="020B0604020202020204" pitchFamily="34" charset="0"/>
                <a:cs typeface="Arial" panose="020B0604020202020204" pitchFamily="34" charset="0"/>
              </a:rPr>
              <a:t>Public Health Policy</a:t>
            </a:r>
          </a:p>
          <a:p>
            <a:r>
              <a:rPr lang="en-US" dirty="0">
                <a:latin typeface="Arial" panose="020B0604020202020204" pitchFamily="34" charset="0"/>
                <a:cs typeface="Arial" panose="020B0604020202020204" pitchFamily="34" charset="0"/>
              </a:rPr>
              <a:t>Targeting lifestyle risks, environmental health</a:t>
            </a:r>
            <a:endParaRPr lang="en-US" sz="2000" dirty="0">
              <a:latin typeface="Arial" panose="020B0604020202020204" pitchFamily="34" charset="0"/>
              <a:cs typeface="Arial" panose="020B0604020202020204" pitchFamily="34" charset="0"/>
            </a:endParaRPr>
          </a:p>
        </p:txBody>
      </p:sp>
      <p:grpSp>
        <p:nvGrpSpPr>
          <p:cNvPr id="21" name="Group 20">
            <a:extLst>
              <a:ext uri="{FF2B5EF4-FFF2-40B4-BE49-F238E27FC236}">
                <a16:creationId xmlns:a16="http://schemas.microsoft.com/office/drawing/2014/main" id="{51BAD5D0-0381-47E6-874F-0043F0304D90}"/>
              </a:ext>
            </a:extLst>
          </p:cNvPr>
          <p:cNvGrpSpPr/>
          <p:nvPr/>
        </p:nvGrpSpPr>
        <p:grpSpPr>
          <a:xfrm>
            <a:off x="628943" y="3946083"/>
            <a:ext cx="9499790" cy="707886"/>
            <a:chOff x="628943" y="3847607"/>
            <a:chExt cx="10934114" cy="707886"/>
          </a:xfrm>
        </p:grpSpPr>
        <p:sp>
          <p:nvSpPr>
            <p:cNvPr id="11" name="TextBox 10">
              <a:extLst>
                <a:ext uri="{FF2B5EF4-FFF2-40B4-BE49-F238E27FC236}">
                  <a16:creationId xmlns:a16="http://schemas.microsoft.com/office/drawing/2014/main" id="{22D3F440-BD67-40FA-983A-5FFDF98D156F}"/>
                </a:ext>
              </a:extLst>
            </p:cNvPr>
            <p:cNvSpPr txBox="1"/>
            <p:nvPr/>
          </p:nvSpPr>
          <p:spPr>
            <a:xfrm>
              <a:off x="628943" y="3861675"/>
              <a:ext cx="10934114" cy="646331"/>
            </a:xfrm>
            <a:prstGeom prst="rect">
              <a:avLst/>
            </a:prstGeom>
            <a:solidFill>
              <a:srgbClr val="F4F6F6"/>
            </a:solidFill>
          </p:spPr>
          <p:txBody>
            <a:bodyPr wrap="square">
              <a:spAutoFit/>
            </a:bodyPr>
            <a:lstStyle/>
            <a:p>
              <a:pPr marL="0" indent="0">
                <a:buNone/>
              </a:pPr>
              <a:r>
                <a:rPr lang="en-US" b="1" dirty="0">
                  <a:latin typeface="Arial" panose="020B0604020202020204" pitchFamily="34" charset="0"/>
                  <a:cs typeface="Arial" panose="020B0604020202020204" pitchFamily="34" charset="0"/>
                </a:rPr>
                <a:t>Wellbeing in Policy</a:t>
              </a:r>
            </a:p>
            <a:p>
              <a:r>
                <a:rPr lang="en-US" dirty="0">
                  <a:latin typeface="Arial" panose="020B0604020202020204" pitchFamily="34" charset="0"/>
                  <a:cs typeface="Arial" panose="020B0604020202020204" pitchFamily="34" charset="0"/>
                </a:rPr>
                <a:t>Workplace health standards, education curricula</a:t>
              </a:r>
            </a:p>
          </p:txBody>
        </p:sp>
        <p:cxnSp>
          <p:nvCxnSpPr>
            <p:cNvPr id="17" name="Straight Connector 16">
              <a:extLst>
                <a:ext uri="{FF2B5EF4-FFF2-40B4-BE49-F238E27FC236}">
                  <a16:creationId xmlns:a16="http://schemas.microsoft.com/office/drawing/2014/main" id="{BE568F69-788B-4021-AD2A-F0C27E1F54CF}"/>
                </a:ext>
              </a:extLst>
            </p:cNvPr>
            <p:cNvCxnSpPr>
              <a:cxnSpLocks/>
            </p:cNvCxnSpPr>
            <p:nvPr/>
          </p:nvCxnSpPr>
          <p:spPr>
            <a:xfrm>
              <a:off x="628943" y="3847607"/>
              <a:ext cx="0" cy="707886"/>
            </a:xfrm>
            <a:prstGeom prst="line">
              <a:avLst/>
            </a:prstGeom>
            <a:ln w="38100">
              <a:solidFill>
                <a:srgbClr val="87A96B"/>
              </a:solidFill>
            </a:ln>
          </p:spPr>
          <p:style>
            <a:lnRef idx="1">
              <a:schemeClr val="accent1"/>
            </a:lnRef>
            <a:fillRef idx="0">
              <a:schemeClr val="accent1"/>
            </a:fillRef>
            <a:effectRef idx="0">
              <a:schemeClr val="accent1"/>
            </a:effectRef>
            <a:fontRef idx="minor">
              <a:schemeClr val="tx1"/>
            </a:fontRef>
          </p:style>
        </p:cxnSp>
      </p:grpSp>
      <p:cxnSp>
        <p:nvCxnSpPr>
          <p:cNvPr id="22" name="Straight Connector 21">
            <a:extLst>
              <a:ext uri="{FF2B5EF4-FFF2-40B4-BE49-F238E27FC236}">
                <a16:creationId xmlns:a16="http://schemas.microsoft.com/office/drawing/2014/main" id="{C3A2AA9C-900A-4BA6-ABF8-C1CCF5229149}"/>
              </a:ext>
            </a:extLst>
          </p:cNvPr>
          <p:cNvCxnSpPr>
            <a:cxnSpLocks/>
          </p:cNvCxnSpPr>
          <p:nvPr/>
        </p:nvCxnSpPr>
        <p:spPr>
          <a:xfrm>
            <a:off x="628943" y="3139721"/>
            <a:ext cx="0" cy="707886"/>
          </a:xfrm>
          <a:prstGeom prst="line">
            <a:avLst/>
          </a:prstGeom>
          <a:ln w="38100">
            <a:solidFill>
              <a:srgbClr val="2C3E5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653666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0">
            <a:extLst>
              <a:ext uri="{FF2B5EF4-FFF2-40B4-BE49-F238E27FC236}">
                <a16:creationId xmlns:a16="http://schemas.microsoft.com/office/drawing/2014/main" id="{8B349F58-C3DB-434F-9EF0-E176CBAB008A}"/>
              </a:ext>
            </a:extLst>
          </p:cNvPr>
          <p:cNvSpPr/>
          <p:nvPr/>
        </p:nvSpPr>
        <p:spPr>
          <a:xfrm>
            <a:off x="0" y="0"/>
            <a:ext cx="12192000" cy="964700"/>
          </a:xfrm>
          <a:prstGeom prst="rect">
            <a:avLst/>
          </a:prstGeom>
          <a:solidFill>
            <a:srgbClr val="16A085"/>
          </a:solidFill>
          <a:ln/>
        </p:spPr>
        <p:txBody>
          <a:bodyPr wrap="square" rtlCol="0" anchor="ctr"/>
          <a:lstStyle/>
          <a:p>
            <a:pPr marL="0" indent="0">
              <a:buNone/>
            </a:pPr>
            <a:r>
              <a:rPr lang="en-US" sz="4000" b="1" dirty="0">
                <a:solidFill>
                  <a:schemeClr val="bg1"/>
                </a:solidFill>
              </a:rPr>
              <a:t>Service Delivery Integration</a:t>
            </a:r>
          </a:p>
        </p:txBody>
      </p:sp>
      <p:sp>
        <p:nvSpPr>
          <p:cNvPr id="4" name="TextBox 3">
            <a:extLst>
              <a:ext uri="{FF2B5EF4-FFF2-40B4-BE49-F238E27FC236}">
                <a16:creationId xmlns:a16="http://schemas.microsoft.com/office/drawing/2014/main" id="{1F1E15BD-3AF0-4DF5-A237-6BEA6A0FDE15}"/>
              </a:ext>
            </a:extLst>
          </p:cNvPr>
          <p:cNvSpPr txBox="1"/>
          <p:nvPr/>
        </p:nvSpPr>
        <p:spPr>
          <a:xfrm>
            <a:off x="4328745" y="1189107"/>
            <a:ext cx="3549163" cy="1763078"/>
          </a:xfrm>
          <a:prstGeom prst="snip2DiagRect">
            <a:avLst/>
          </a:prstGeom>
          <a:solidFill>
            <a:srgbClr val="2C3E50"/>
          </a:solidFill>
        </p:spPr>
        <p:txBody>
          <a:bodyPr wrap="square">
            <a:spAutoFit/>
          </a:bodyPr>
          <a:lstStyle/>
          <a:p>
            <a:pPr marL="0" indent="0">
              <a:buNone/>
            </a:pPr>
            <a:r>
              <a:rPr lang="en-US" b="1" dirty="0">
                <a:solidFill>
                  <a:schemeClr val="bg1"/>
                </a:solidFill>
                <a:latin typeface="Arial" panose="020B0604020202020204" pitchFamily="34" charset="0"/>
                <a:cs typeface="Arial" panose="020B0604020202020204" pitchFamily="34" charset="0"/>
              </a:rPr>
              <a:t>Telehealth</a:t>
            </a:r>
          </a:p>
          <a:p>
            <a:r>
              <a:rPr lang="en-US" dirty="0">
                <a:solidFill>
                  <a:schemeClr val="bg1"/>
                </a:solidFill>
                <a:latin typeface="Arial" panose="020B0604020202020204" pitchFamily="34" charset="0"/>
                <a:cs typeface="Arial" panose="020B0604020202020204" pitchFamily="34" charset="0"/>
              </a:rPr>
              <a:t>Digital platforms that expand access through remote consultations, monitoring, and health apps</a:t>
            </a:r>
          </a:p>
        </p:txBody>
      </p:sp>
      <p:sp>
        <p:nvSpPr>
          <p:cNvPr id="7" name="TextBox 6">
            <a:extLst>
              <a:ext uri="{FF2B5EF4-FFF2-40B4-BE49-F238E27FC236}">
                <a16:creationId xmlns:a16="http://schemas.microsoft.com/office/drawing/2014/main" id="{DA5BD96C-4FC5-42A5-B976-582E6B0CE632}"/>
              </a:ext>
            </a:extLst>
          </p:cNvPr>
          <p:cNvSpPr txBox="1"/>
          <p:nvPr/>
        </p:nvSpPr>
        <p:spPr>
          <a:xfrm>
            <a:off x="628942" y="1189107"/>
            <a:ext cx="3549163" cy="2093655"/>
          </a:xfrm>
          <a:prstGeom prst="snip2DiagRect">
            <a:avLst/>
          </a:prstGeom>
          <a:solidFill>
            <a:srgbClr val="87A96B"/>
          </a:solidFill>
        </p:spPr>
        <p:txBody>
          <a:bodyPr wrap="square">
            <a:spAutoFit/>
          </a:bodyPr>
          <a:lstStyle/>
          <a:p>
            <a:pPr marL="0" indent="0">
              <a:buNone/>
            </a:pPr>
            <a:r>
              <a:rPr lang="en-US" b="1" dirty="0">
                <a:solidFill>
                  <a:schemeClr val="bg1"/>
                </a:solidFill>
                <a:latin typeface="Arial" panose="020B0604020202020204" pitchFamily="34" charset="0"/>
                <a:cs typeface="Arial" panose="020B0604020202020204" pitchFamily="34" charset="0"/>
              </a:rPr>
              <a:t>Wellness Programs</a:t>
            </a:r>
          </a:p>
          <a:p>
            <a:r>
              <a:rPr lang="en-US" dirty="0">
                <a:solidFill>
                  <a:schemeClr val="bg1"/>
                </a:solidFill>
                <a:latin typeface="Arial" panose="020B0604020202020204" pitchFamily="34" charset="0"/>
                <a:cs typeface="Arial" panose="020B0604020202020204" pitchFamily="34" charset="0"/>
              </a:rPr>
              <a:t>Work-site and community programs that encourage physical exercise, nutrition education, and stress reduction</a:t>
            </a:r>
          </a:p>
        </p:txBody>
      </p:sp>
      <p:sp>
        <p:nvSpPr>
          <p:cNvPr id="9" name="TextBox 8">
            <a:extLst>
              <a:ext uri="{FF2B5EF4-FFF2-40B4-BE49-F238E27FC236}">
                <a16:creationId xmlns:a16="http://schemas.microsoft.com/office/drawing/2014/main" id="{0DE0F4D0-35FC-4E05-AC38-26BDA795871F}"/>
              </a:ext>
            </a:extLst>
          </p:cNvPr>
          <p:cNvSpPr txBox="1"/>
          <p:nvPr/>
        </p:nvSpPr>
        <p:spPr>
          <a:xfrm>
            <a:off x="8197362" y="1511470"/>
            <a:ext cx="3365695" cy="1432500"/>
          </a:xfrm>
          <a:prstGeom prst="snip2DiagRect">
            <a:avLst/>
          </a:prstGeom>
          <a:solidFill>
            <a:srgbClr val="F39C12"/>
          </a:solidFill>
        </p:spPr>
        <p:txBody>
          <a:bodyPr wrap="square">
            <a:spAutoFit/>
          </a:bodyPr>
          <a:lstStyle/>
          <a:p>
            <a:pPr marL="0" indent="0">
              <a:buNone/>
            </a:pPr>
            <a:r>
              <a:rPr lang="en-US" b="1" dirty="0">
                <a:solidFill>
                  <a:schemeClr val="bg1"/>
                </a:solidFill>
                <a:latin typeface="Arial" panose="020B0604020202020204" pitchFamily="34" charset="0"/>
                <a:cs typeface="Arial" panose="020B0604020202020204" pitchFamily="34" charset="0"/>
              </a:rPr>
              <a:t>Community Health</a:t>
            </a:r>
          </a:p>
          <a:p>
            <a:r>
              <a:rPr lang="en-US" dirty="0">
                <a:solidFill>
                  <a:schemeClr val="bg1"/>
                </a:solidFill>
                <a:latin typeface="Arial" panose="020B0604020202020204" pitchFamily="34" charset="0"/>
                <a:cs typeface="Arial" panose="020B0604020202020204" pitchFamily="34" charset="0"/>
              </a:rPr>
              <a:t>Locally cantered </a:t>
            </a:r>
            <a:r>
              <a:rPr lang="en-US" dirty="0" err="1">
                <a:solidFill>
                  <a:schemeClr val="bg1"/>
                </a:solidFill>
                <a:latin typeface="Arial" panose="020B0604020202020204" pitchFamily="34" charset="0"/>
                <a:cs typeface="Arial" panose="020B0604020202020204" pitchFamily="34" charset="0"/>
              </a:rPr>
              <a:t>centres</a:t>
            </a:r>
            <a:r>
              <a:rPr lang="en-US" dirty="0">
                <a:solidFill>
                  <a:schemeClr val="bg1"/>
                </a:solidFill>
                <a:latin typeface="Arial" panose="020B0604020202020204" pitchFamily="34" charset="0"/>
                <a:cs typeface="Arial" panose="020B0604020202020204" pitchFamily="34" charset="0"/>
              </a:rPr>
              <a:t> with combined support and treatment</a:t>
            </a:r>
          </a:p>
        </p:txBody>
      </p:sp>
      <p:grpSp>
        <p:nvGrpSpPr>
          <p:cNvPr id="3" name="Group 2">
            <a:extLst>
              <a:ext uri="{FF2B5EF4-FFF2-40B4-BE49-F238E27FC236}">
                <a16:creationId xmlns:a16="http://schemas.microsoft.com/office/drawing/2014/main" id="{252E6D8A-9C6E-400A-B116-A9098AD1F0D8}"/>
              </a:ext>
            </a:extLst>
          </p:cNvPr>
          <p:cNvGrpSpPr/>
          <p:nvPr/>
        </p:nvGrpSpPr>
        <p:grpSpPr>
          <a:xfrm>
            <a:off x="6297637" y="3428999"/>
            <a:ext cx="5425442" cy="3139320"/>
            <a:chOff x="628942" y="4037677"/>
            <a:chExt cx="10934115" cy="1434340"/>
          </a:xfrm>
        </p:grpSpPr>
        <p:sp>
          <p:nvSpPr>
            <p:cNvPr id="12" name="TextBox 11">
              <a:extLst>
                <a:ext uri="{FF2B5EF4-FFF2-40B4-BE49-F238E27FC236}">
                  <a16:creationId xmlns:a16="http://schemas.microsoft.com/office/drawing/2014/main" id="{573BBCAE-7AF7-4102-9ADD-AFDDF6A78426}"/>
                </a:ext>
              </a:extLst>
            </p:cNvPr>
            <p:cNvSpPr txBox="1"/>
            <p:nvPr/>
          </p:nvSpPr>
          <p:spPr>
            <a:xfrm>
              <a:off x="628942" y="4037677"/>
              <a:ext cx="10934115" cy="1434340"/>
            </a:xfrm>
            <a:prstGeom prst="rect">
              <a:avLst/>
            </a:prstGeom>
            <a:solidFill>
              <a:srgbClr val="F4F6F6"/>
            </a:solidFill>
          </p:spPr>
          <p:txBody>
            <a:bodyPr wrap="square">
              <a:spAutoFit/>
            </a:bodyPr>
            <a:lstStyle/>
            <a:p>
              <a:pPr marL="0" indent="0">
                <a:buNone/>
              </a:pPr>
              <a:r>
                <a:rPr lang="en-US" b="1" dirty="0">
                  <a:latin typeface="Arial" panose="020B0604020202020204" pitchFamily="34" charset="0"/>
                  <a:cs typeface="Arial" panose="020B0604020202020204" pitchFamily="34" charset="0"/>
                </a:rPr>
                <a:t>CASE EXAMPLE: Guy’s and St Thomas’ NHS Foundation Trust</a:t>
              </a:r>
            </a:p>
            <a:p>
              <a:r>
                <a:rPr lang="en-US" dirty="0">
                  <a:latin typeface="Arial" panose="020B0604020202020204" pitchFamily="34" charset="0"/>
                  <a:cs typeface="Arial" panose="020B0604020202020204" pitchFamily="34" charset="0"/>
                </a:rPr>
                <a:t>London Teaching hospital introducing care pathways which integrate physical care, emotional care, and care of the individual’s social life. Each care issue is managed by multiple functional teams.</a:t>
              </a:r>
            </a:p>
            <a:p>
              <a:r>
                <a:rPr lang="en-US" dirty="0">
                  <a:latin typeface="Arial" panose="020B0604020202020204" pitchFamily="34" charset="0"/>
                  <a:cs typeface="Arial" panose="020B0604020202020204" pitchFamily="34" charset="0"/>
                </a:rPr>
                <a:t>Results: 15% Reduction in Emergency Admissions, Improvements in Patient Experience Scores, Improvements in the Management of Long-Term Conditions. </a:t>
              </a:r>
            </a:p>
            <a:p>
              <a:r>
                <a:rPr lang="en-US" dirty="0">
                  <a:latin typeface="Arial" panose="020B0604020202020204" pitchFamily="34" charset="0"/>
                  <a:cs typeface="Arial" panose="020B0604020202020204" pitchFamily="34" charset="0"/>
                </a:rPr>
                <a:t>(NHS England, 2019; Ham et al., 2020).</a:t>
              </a:r>
              <a:endParaRPr lang="en-US" i="1" dirty="0">
                <a:latin typeface="Arial" panose="020B0604020202020204" pitchFamily="34" charset="0"/>
                <a:cs typeface="Arial" panose="020B0604020202020204" pitchFamily="34" charset="0"/>
              </a:endParaRPr>
            </a:p>
          </p:txBody>
        </p:sp>
        <p:cxnSp>
          <p:nvCxnSpPr>
            <p:cNvPr id="10" name="Straight Connector 9">
              <a:extLst>
                <a:ext uri="{FF2B5EF4-FFF2-40B4-BE49-F238E27FC236}">
                  <a16:creationId xmlns:a16="http://schemas.microsoft.com/office/drawing/2014/main" id="{9583BA2B-A90D-4FB5-8D01-9A4170545417}"/>
                </a:ext>
              </a:extLst>
            </p:cNvPr>
            <p:cNvCxnSpPr>
              <a:cxnSpLocks/>
            </p:cNvCxnSpPr>
            <p:nvPr/>
          </p:nvCxnSpPr>
          <p:spPr>
            <a:xfrm>
              <a:off x="628942" y="4037677"/>
              <a:ext cx="10934115" cy="0"/>
            </a:xfrm>
            <a:prstGeom prst="line">
              <a:avLst/>
            </a:prstGeom>
            <a:ln w="57150">
              <a:solidFill>
                <a:srgbClr val="16A085"/>
              </a:solidFill>
            </a:ln>
          </p:spPr>
          <p:style>
            <a:lnRef idx="1">
              <a:schemeClr val="accent1"/>
            </a:lnRef>
            <a:fillRef idx="0">
              <a:schemeClr val="accent1"/>
            </a:fillRef>
            <a:effectRef idx="0">
              <a:schemeClr val="accent1"/>
            </a:effectRef>
            <a:fontRef idx="minor">
              <a:schemeClr val="tx1"/>
            </a:fontRef>
          </p:style>
        </p:cxnSp>
      </p:grpSp>
      <p:pic>
        <p:nvPicPr>
          <p:cNvPr id="13" name="Picture 12" descr="A person in a hospital bed&#10;&#10;Description automatically generated">
            <a:extLst>
              <a:ext uri="{FF2B5EF4-FFF2-40B4-BE49-F238E27FC236}">
                <a16:creationId xmlns:a16="http://schemas.microsoft.com/office/drawing/2014/main" id="{7B4D5225-40E1-4C01-B857-16E8E60D09C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8245" y="3442403"/>
            <a:ext cx="5767755" cy="3238930"/>
          </a:xfrm>
          <a:prstGeom prst="rect">
            <a:avLst/>
          </a:prstGeom>
        </p:spPr>
      </p:pic>
    </p:spTree>
    <p:extLst>
      <p:ext uri="{BB962C8B-B14F-4D97-AF65-F5344CB8AC3E}">
        <p14:creationId xmlns:p14="http://schemas.microsoft.com/office/powerpoint/2010/main" val="1380016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0">
            <a:extLst>
              <a:ext uri="{FF2B5EF4-FFF2-40B4-BE49-F238E27FC236}">
                <a16:creationId xmlns:a16="http://schemas.microsoft.com/office/drawing/2014/main" id="{8B349F58-C3DB-434F-9EF0-E176CBAB008A}"/>
              </a:ext>
            </a:extLst>
          </p:cNvPr>
          <p:cNvSpPr/>
          <p:nvPr/>
        </p:nvSpPr>
        <p:spPr>
          <a:xfrm>
            <a:off x="0" y="0"/>
            <a:ext cx="12192000" cy="964700"/>
          </a:xfrm>
          <a:prstGeom prst="rect">
            <a:avLst/>
          </a:prstGeom>
          <a:solidFill>
            <a:srgbClr val="16A085"/>
          </a:solidFill>
          <a:ln/>
        </p:spPr>
        <p:txBody>
          <a:bodyPr wrap="square" rtlCol="0" anchor="ctr"/>
          <a:lstStyle/>
          <a:p>
            <a:pPr marL="0" indent="0">
              <a:buNone/>
            </a:pPr>
            <a:r>
              <a:rPr lang="en-US" sz="4000" b="1" dirty="0">
                <a:solidFill>
                  <a:schemeClr val="bg1"/>
                </a:solidFill>
              </a:rPr>
              <a:t>Public Health Initiatives</a:t>
            </a:r>
          </a:p>
        </p:txBody>
      </p:sp>
      <p:sp>
        <p:nvSpPr>
          <p:cNvPr id="8" name="TextBox 7">
            <a:extLst>
              <a:ext uri="{FF2B5EF4-FFF2-40B4-BE49-F238E27FC236}">
                <a16:creationId xmlns:a16="http://schemas.microsoft.com/office/drawing/2014/main" id="{DA85EC89-A3F9-40C5-AB01-56340A8730D5}"/>
              </a:ext>
            </a:extLst>
          </p:cNvPr>
          <p:cNvSpPr txBox="1"/>
          <p:nvPr/>
        </p:nvSpPr>
        <p:spPr>
          <a:xfrm>
            <a:off x="3834410" y="1078097"/>
            <a:ext cx="3999328" cy="400110"/>
          </a:xfrm>
          <a:prstGeom prst="rect">
            <a:avLst/>
          </a:prstGeom>
          <a:noFill/>
        </p:spPr>
        <p:txBody>
          <a:bodyPr wrap="square">
            <a:spAutoFit/>
          </a:bodyPr>
          <a:lstStyle/>
          <a:p>
            <a:pPr marL="0" indent="0">
              <a:buNone/>
            </a:pPr>
            <a:r>
              <a:rPr lang="en-US" sz="2000" b="1" dirty="0">
                <a:latin typeface="Arial" panose="020B0604020202020204" pitchFamily="34" charset="0"/>
                <a:cs typeface="Arial" panose="020B0604020202020204" pitchFamily="34" charset="0"/>
              </a:rPr>
              <a:t>Promoting Healthy Lifestyles</a:t>
            </a:r>
          </a:p>
        </p:txBody>
      </p:sp>
      <p:sp>
        <p:nvSpPr>
          <p:cNvPr id="12" name="TextBox 11">
            <a:extLst>
              <a:ext uri="{FF2B5EF4-FFF2-40B4-BE49-F238E27FC236}">
                <a16:creationId xmlns:a16="http://schemas.microsoft.com/office/drawing/2014/main" id="{573BBCAE-7AF7-4102-9ADD-AFDDF6A78426}"/>
              </a:ext>
            </a:extLst>
          </p:cNvPr>
          <p:cNvSpPr txBox="1"/>
          <p:nvPr/>
        </p:nvSpPr>
        <p:spPr>
          <a:xfrm>
            <a:off x="628942" y="2700500"/>
            <a:ext cx="11047243" cy="1520190"/>
          </a:xfrm>
          <a:prstGeom prst="roundRect">
            <a:avLst>
              <a:gd name="adj" fmla="val 6175"/>
            </a:avLst>
          </a:prstGeom>
          <a:solidFill>
            <a:srgbClr val="87A96B"/>
          </a:solidFill>
        </p:spPr>
        <p:txBody>
          <a:bodyPr wrap="square">
            <a:spAutoFit/>
          </a:bodyPr>
          <a:lstStyle/>
          <a:p>
            <a:pPr marL="0" indent="0">
              <a:buNone/>
            </a:pPr>
            <a:r>
              <a:rPr lang="en-US" b="1" dirty="0">
                <a:solidFill>
                  <a:schemeClr val="bg1"/>
                </a:solidFill>
                <a:latin typeface="Arial" panose="020B0604020202020204" pitchFamily="34" charset="0"/>
                <a:cs typeface="Arial" panose="020B0604020202020204" pitchFamily="34" charset="0"/>
              </a:rPr>
              <a:t>Impact on wellbeing</a:t>
            </a:r>
          </a:p>
          <a:p>
            <a:pPr marL="342900" indent="-342900">
              <a:buFont typeface="Arial" panose="020B0604020202020204" pitchFamily="34" charset="0"/>
              <a:buChar char="•"/>
            </a:pPr>
            <a:r>
              <a:rPr lang="en-US" dirty="0">
                <a:solidFill>
                  <a:schemeClr val="bg1"/>
                </a:solidFill>
                <a:latin typeface="Arial" panose="020B0604020202020204" pitchFamily="34" charset="0"/>
                <a:cs typeface="Arial" panose="020B0604020202020204" pitchFamily="34" charset="0"/>
              </a:rPr>
              <a:t>Change4Life reduced childhood obesity (Public Health England, 2015)</a:t>
            </a:r>
          </a:p>
          <a:p>
            <a:pPr marL="342900" indent="-342900">
              <a:buFont typeface="Arial" panose="020B0604020202020204" pitchFamily="34" charset="0"/>
              <a:buChar char="•"/>
            </a:pPr>
            <a:r>
              <a:rPr lang="en-US" dirty="0">
                <a:solidFill>
                  <a:schemeClr val="bg1"/>
                </a:solidFill>
                <a:latin typeface="Arial" panose="020B0604020202020204" pitchFamily="34" charset="0"/>
                <a:cs typeface="Arial" panose="020B0604020202020204" pitchFamily="34" charset="0"/>
              </a:rPr>
              <a:t>Smoke-free legislation decreased cardiovascular admissions 2.4% annually (Tan &amp; Glantz, 2012)</a:t>
            </a:r>
          </a:p>
          <a:p>
            <a:pPr marL="342900" indent="-342900">
              <a:buFont typeface="Arial" panose="020B0604020202020204" pitchFamily="34" charset="0"/>
              <a:buChar char="•"/>
            </a:pPr>
            <a:r>
              <a:rPr lang="en-US" dirty="0">
                <a:solidFill>
                  <a:schemeClr val="bg1"/>
                </a:solidFill>
                <a:latin typeface="Arial" panose="020B0604020202020204" pitchFamily="34" charset="0"/>
                <a:cs typeface="Arial" panose="020B0604020202020204" pitchFamily="34" charset="0"/>
              </a:rPr>
              <a:t>Awareness initiatives on mental health lowered stigma (Time to Change, 2011)</a:t>
            </a:r>
          </a:p>
          <a:p>
            <a:r>
              <a:rPr lang="en-US" i="1" dirty="0">
                <a:solidFill>
                  <a:schemeClr val="bg1"/>
                </a:solidFill>
                <a:latin typeface="Arial" panose="020B0604020202020204" pitchFamily="34" charset="0"/>
                <a:cs typeface="Arial" panose="020B0604020202020204" pitchFamily="34" charset="0"/>
              </a:rPr>
              <a:t>								</a:t>
            </a:r>
          </a:p>
        </p:txBody>
      </p:sp>
      <p:grpSp>
        <p:nvGrpSpPr>
          <p:cNvPr id="15" name="Group 14">
            <a:extLst>
              <a:ext uri="{FF2B5EF4-FFF2-40B4-BE49-F238E27FC236}">
                <a16:creationId xmlns:a16="http://schemas.microsoft.com/office/drawing/2014/main" id="{912F59A8-09A1-40F5-A1EA-9DF8E3752A5B}"/>
              </a:ext>
            </a:extLst>
          </p:cNvPr>
          <p:cNvGrpSpPr/>
          <p:nvPr/>
        </p:nvGrpSpPr>
        <p:grpSpPr>
          <a:xfrm>
            <a:off x="628943" y="1674299"/>
            <a:ext cx="5205131" cy="932968"/>
            <a:chOff x="628943" y="1674299"/>
            <a:chExt cx="5205131" cy="932968"/>
          </a:xfrm>
        </p:grpSpPr>
        <p:sp>
          <p:nvSpPr>
            <p:cNvPr id="7" name="TextBox 6">
              <a:extLst>
                <a:ext uri="{FF2B5EF4-FFF2-40B4-BE49-F238E27FC236}">
                  <a16:creationId xmlns:a16="http://schemas.microsoft.com/office/drawing/2014/main" id="{DA5BD96C-4FC5-42A5-B976-582E6B0CE632}"/>
                </a:ext>
              </a:extLst>
            </p:cNvPr>
            <p:cNvSpPr txBox="1"/>
            <p:nvPr/>
          </p:nvSpPr>
          <p:spPr>
            <a:xfrm>
              <a:off x="628943" y="1674299"/>
              <a:ext cx="5205131" cy="923330"/>
            </a:xfrm>
            <a:prstGeom prst="rect">
              <a:avLst/>
            </a:prstGeom>
            <a:solidFill>
              <a:srgbClr val="F4F6F6"/>
            </a:solidFill>
          </p:spPr>
          <p:txBody>
            <a:bodyPr wrap="square">
              <a:spAutoFit/>
            </a:bodyPr>
            <a:lstStyle/>
            <a:p>
              <a:pPr marL="0" indent="0">
                <a:buNone/>
              </a:pPr>
              <a:r>
                <a:rPr lang="en-US" b="1" dirty="0" err="1">
                  <a:solidFill>
                    <a:srgbClr val="16A085"/>
                  </a:solidFill>
                  <a:latin typeface="Arial" panose="020B0604020202020204" pitchFamily="34" charset="0"/>
                  <a:cs typeface="Arial" panose="020B0604020202020204" pitchFamily="34" charset="0"/>
                </a:rPr>
                <a:t>Behaviour</a:t>
              </a:r>
              <a:r>
                <a:rPr lang="en-US" b="1" dirty="0">
                  <a:solidFill>
                    <a:srgbClr val="16A085"/>
                  </a:solidFill>
                  <a:latin typeface="Arial" panose="020B0604020202020204" pitchFamily="34" charset="0"/>
                  <a:cs typeface="Arial" panose="020B0604020202020204" pitchFamily="34" charset="0"/>
                </a:rPr>
                <a:t> Change</a:t>
              </a:r>
            </a:p>
            <a:p>
              <a:r>
                <a:rPr lang="en-US" dirty="0">
                  <a:latin typeface="Arial" panose="020B0604020202020204" pitchFamily="34" charset="0"/>
                  <a:cs typeface="Arial" panose="020B0604020202020204" pitchFamily="34" charset="0"/>
                </a:rPr>
                <a:t>Smoking cessation, physical activity, nutrition education.</a:t>
              </a:r>
            </a:p>
          </p:txBody>
        </p:sp>
        <p:cxnSp>
          <p:nvCxnSpPr>
            <p:cNvPr id="13" name="Straight Connector 12">
              <a:extLst>
                <a:ext uri="{FF2B5EF4-FFF2-40B4-BE49-F238E27FC236}">
                  <a16:creationId xmlns:a16="http://schemas.microsoft.com/office/drawing/2014/main" id="{0145B8F0-0B66-483D-AC75-FAAED2C3EE57}"/>
                </a:ext>
              </a:extLst>
            </p:cNvPr>
            <p:cNvCxnSpPr>
              <a:cxnSpLocks/>
            </p:cNvCxnSpPr>
            <p:nvPr/>
          </p:nvCxnSpPr>
          <p:spPr>
            <a:xfrm>
              <a:off x="628943" y="1674299"/>
              <a:ext cx="0" cy="932968"/>
            </a:xfrm>
            <a:prstGeom prst="line">
              <a:avLst/>
            </a:prstGeom>
            <a:ln w="38100">
              <a:solidFill>
                <a:srgbClr val="16A085"/>
              </a:solidFill>
            </a:ln>
          </p:spPr>
          <p:style>
            <a:lnRef idx="1">
              <a:schemeClr val="accent1"/>
            </a:lnRef>
            <a:fillRef idx="0">
              <a:schemeClr val="accent1"/>
            </a:fillRef>
            <a:effectRef idx="0">
              <a:schemeClr val="accent1"/>
            </a:effectRef>
            <a:fontRef idx="minor">
              <a:schemeClr val="tx1"/>
            </a:fontRef>
          </p:style>
        </p:cxnSp>
      </p:grpSp>
      <p:grpSp>
        <p:nvGrpSpPr>
          <p:cNvPr id="16" name="Group 15">
            <a:extLst>
              <a:ext uri="{FF2B5EF4-FFF2-40B4-BE49-F238E27FC236}">
                <a16:creationId xmlns:a16="http://schemas.microsoft.com/office/drawing/2014/main" id="{2901E48C-B940-4A61-BCE7-F9C93182DE0F}"/>
              </a:ext>
            </a:extLst>
          </p:cNvPr>
          <p:cNvGrpSpPr/>
          <p:nvPr/>
        </p:nvGrpSpPr>
        <p:grpSpPr>
          <a:xfrm>
            <a:off x="6548512" y="1591604"/>
            <a:ext cx="5127674" cy="923330"/>
            <a:chOff x="6548512" y="1591604"/>
            <a:chExt cx="5127674" cy="923331"/>
          </a:xfrm>
        </p:grpSpPr>
        <p:sp>
          <p:nvSpPr>
            <p:cNvPr id="4" name="TextBox 3">
              <a:extLst>
                <a:ext uri="{FF2B5EF4-FFF2-40B4-BE49-F238E27FC236}">
                  <a16:creationId xmlns:a16="http://schemas.microsoft.com/office/drawing/2014/main" id="{1F1E15BD-3AF0-4DF5-A237-6BEA6A0FDE15}"/>
                </a:ext>
              </a:extLst>
            </p:cNvPr>
            <p:cNvSpPr txBox="1"/>
            <p:nvPr/>
          </p:nvSpPr>
          <p:spPr>
            <a:xfrm>
              <a:off x="6548512" y="1591605"/>
              <a:ext cx="5127674" cy="923330"/>
            </a:xfrm>
            <a:prstGeom prst="rect">
              <a:avLst/>
            </a:prstGeom>
            <a:solidFill>
              <a:srgbClr val="F4F6F6"/>
            </a:solidFill>
          </p:spPr>
          <p:txBody>
            <a:bodyPr wrap="square">
              <a:spAutoFit/>
            </a:bodyPr>
            <a:lstStyle/>
            <a:p>
              <a:pPr marL="0" indent="0">
                <a:buNone/>
              </a:pPr>
              <a:r>
                <a:rPr lang="en-US" b="1" dirty="0">
                  <a:solidFill>
                    <a:srgbClr val="F39C12"/>
                  </a:solidFill>
                  <a:latin typeface="Arial" panose="020B0604020202020204" pitchFamily="34" charset="0"/>
                  <a:cs typeface="Arial" panose="020B0604020202020204" pitchFamily="34" charset="0"/>
                </a:rPr>
                <a:t>Built Environment </a:t>
              </a:r>
            </a:p>
            <a:p>
              <a:r>
                <a:rPr lang="en-US" dirty="0">
                  <a:latin typeface="Arial" panose="020B0604020202020204" pitchFamily="34" charset="0"/>
                  <a:cs typeface="Arial" panose="020B0604020202020204" pitchFamily="34" charset="0"/>
                </a:rPr>
                <a:t>Active travel, parks/green space </a:t>
              </a:r>
              <a:r>
                <a:rPr lang="en-US" dirty="0" err="1">
                  <a:latin typeface="Arial" panose="020B0604020202020204" pitchFamily="34" charset="0"/>
                  <a:cs typeface="Arial" panose="020B0604020202020204" pitchFamily="34" charset="0"/>
                </a:rPr>
                <a:t>minimising</a:t>
              </a:r>
              <a:r>
                <a:rPr lang="en-US" dirty="0">
                  <a:latin typeface="Arial" panose="020B0604020202020204" pitchFamily="34" charset="0"/>
                  <a:cs typeface="Arial" panose="020B0604020202020204" pitchFamily="34" charset="0"/>
                </a:rPr>
                <a:t> airborne pollution</a:t>
              </a:r>
            </a:p>
          </p:txBody>
        </p:sp>
        <p:cxnSp>
          <p:nvCxnSpPr>
            <p:cNvPr id="14" name="Straight Connector 13">
              <a:extLst>
                <a:ext uri="{FF2B5EF4-FFF2-40B4-BE49-F238E27FC236}">
                  <a16:creationId xmlns:a16="http://schemas.microsoft.com/office/drawing/2014/main" id="{EC54DF25-7D22-4B51-B8B4-77BD4B059650}"/>
                </a:ext>
              </a:extLst>
            </p:cNvPr>
            <p:cNvCxnSpPr>
              <a:cxnSpLocks/>
            </p:cNvCxnSpPr>
            <p:nvPr/>
          </p:nvCxnSpPr>
          <p:spPr>
            <a:xfrm>
              <a:off x="6556132" y="1591604"/>
              <a:ext cx="0" cy="923330"/>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grpSp>
      <p:pic>
        <p:nvPicPr>
          <p:cNvPr id="23" name="Picture 22" descr="A child with his mouth open&#10;&#10;Description automatically generated">
            <a:extLst>
              <a:ext uri="{FF2B5EF4-FFF2-40B4-BE49-F238E27FC236}">
                <a16:creationId xmlns:a16="http://schemas.microsoft.com/office/drawing/2014/main" id="{7F7B799D-7150-4669-9DD5-683FAD8B00E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8942" y="4220310"/>
            <a:ext cx="11047243" cy="2588455"/>
          </a:xfrm>
          <a:prstGeom prst="rect">
            <a:avLst/>
          </a:prstGeom>
        </p:spPr>
      </p:pic>
    </p:spTree>
    <p:extLst>
      <p:ext uri="{BB962C8B-B14F-4D97-AF65-F5344CB8AC3E}">
        <p14:creationId xmlns:p14="http://schemas.microsoft.com/office/powerpoint/2010/main" val="170224575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0">
            <a:extLst>
              <a:ext uri="{FF2B5EF4-FFF2-40B4-BE49-F238E27FC236}">
                <a16:creationId xmlns:a16="http://schemas.microsoft.com/office/drawing/2014/main" id="{8B349F58-C3DB-434F-9EF0-E176CBAB008A}"/>
              </a:ext>
            </a:extLst>
          </p:cNvPr>
          <p:cNvSpPr/>
          <p:nvPr/>
        </p:nvSpPr>
        <p:spPr>
          <a:xfrm>
            <a:off x="0" y="0"/>
            <a:ext cx="12192000" cy="964700"/>
          </a:xfrm>
          <a:prstGeom prst="rect">
            <a:avLst/>
          </a:prstGeom>
          <a:solidFill>
            <a:srgbClr val="16A085"/>
          </a:solidFill>
          <a:ln/>
        </p:spPr>
        <p:txBody>
          <a:bodyPr wrap="square" rtlCol="0" anchor="ctr"/>
          <a:lstStyle/>
          <a:p>
            <a:pPr marL="0" indent="0">
              <a:buNone/>
            </a:pPr>
            <a:r>
              <a:rPr lang="en-US" sz="4000" b="1">
                <a:solidFill>
                  <a:schemeClr val="bg1"/>
                </a:solidFill>
              </a:rPr>
              <a:t>Equity and Access: Disparities</a:t>
            </a:r>
            <a:endParaRPr lang="en-US" sz="4000" b="1" dirty="0">
              <a:solidFill>
                <a:schemeClr val="bg1"/>
              </a:solidFill>
            </a:endParaRPr>
          </a:p>
        </p:txBody>
      </p:sp>
      <p:sp>
        <p:nvSpPr>
          <p:cNvPr id="4" name="TextBox 3">
            <a:extLst>
              <a:ext uri="{FF2B5EF4-FFF2-40B4-BE49-F238E27FC236}">
                <a16:creationId xmlns:a16="http://schemas.microsoft.com/office/drawing/2014/main" id="{1F1E15BD-3AF0-4DF5-A237-6BEA6A0FDE15}"/>
              </a:ext>
            </a:extLst>
          </p:cNvPr>
          <p:cNvSpPr txBox="1"/>
          <p:nvPr/>
        </p:nvSpPr>
        <p:spPr>
          <a:xfrm>
            <a:off x="628942" y="2639836"/>
            <a:ext cx="7009814" cy="923330"/>
          </a:xfrm>
          <a:prstGeom prst="rect">
            <a:avLst/>
          </a:prstGeom>
          <a:solidFill>
            <a:srgbClr val="F4F6F6"/>
          </a:solidFill>
        </p:spPr>
        <p:txBody>
          <a:bodyPr wrap="square">
            <a:spAutoFit/>
          </a:bodyPr>
          <a:lstStyle/>
          <a:p>
            <a:pPr marL="0" indent="0">
              <a:buNone/>
            </a:pPr>
            <a:r>
              <a:rPr lang="en-US" b="1" dirty="0">
                <a:solidFill>
                  <a:srgbClr val="F39C12"/>
                </a:solidFill>
                <a:latin typeface="Arial" panose="020B0604020202020204" pitchFamily="34" charset="0"/>
                <a:cs typeface="Arial" panose="020B0604020202020204" pitchFamily="34" charset="0"/>
              </a:rPr>
              <a:t>Socioeconomic</a:t>
            </a:r>
          </a:p>
          <a:p>
            <a:r>
              <a:rPr lang="en-US" dirty="0">
                <a:latin typeface="Arial" panose="020B0604020202020204" pitchFamily="34" charset="0"/>
                <a:cs typeface="Arial" panose="020B0604020202020204" pitchFamily="34" charset="0"/>
              </a:rPr>
              <a:t>Life expectancy gap of 9 years between most and least deprived areas in England (Marmot, 2020)</a:t>
            </a:r>
          </a:p>
        </p:txBody>
      </p:sp>
      <p:sp>
        <p:nvSpPr>
          <p:cNvPr id="7" name="TextBox 6">
            <a:extLst>
              <a:ext uri="{FF2B5EF4-FFF2-40B4-BE49-F238E27FC236}">
                <a16:creationId xmlns:a16="http://schemas.microsoft.com/office/drawing/2014/main" id="{DA5BD96C-4FC5-42A5-B976-582E6B0CE632}"/>
              </a:ext>
            </a:extLst>
          </p:cNvPr>
          <p:cNvSpPr txBox="1"/>
          <p:nvPr/>
        </p:nvSpPr>
        <p:spPr>
          <a:xfrm>
            <a:off x="628942" y="1329393"/>
            <a:ext cx="10723686" cy="923330"/>
          </a:xfrm>
          <a:prstGeom prst="rect">
            <a:avLst/>
          </a:prstGeom>
          <a:solidFill>
            <a:srgbClr val="2C3E50"/>
          </a:solidFill>
        </p:spPr>
        <p:txBody>
          <a:bodyPr wrap="square">
            <a:spAutoFit/>
          </a:bodyPr>
          <a:lstStyle/>
          <a:p>
            <a:pPr marL="0" indent="0">
              <a:buNone/>
            </a:pPr>
            <a:r>
              <a:rPr lang="en-US" b="1" dirty="0">
                <a:solidFill>
                  <a:schemeClr val="bg1"/>
                </a:solidFill>
                <a:latin typeface="Arial" panose="020B0604020202020204" pitchFamily="34" charset="0"/>
                <a:cs typeface="Arial" panose="020B0604020202020204" pitchFamily="34" charset="0"/>
              </a:rPr>
              <a:t>Healthcare Disparities</a:t>
            </a:r>
          </a:p>
          <a:p>
            <a:r>
              <a:rPr lang="en-US" dirty="0">
                <a:solidFill>
                  <a:schemeClr val="bg1"/>
                </a:solidFill>
                <a:latin typeface="Arial" panose="020B0604020202020204" pitchFamily="34" charset="0"/>
                <a:cs typeface="Arial" panose="020B0604020202020204" pitchFamily="34" charset="0"/>
              </a:rPr>
              <a:t>Systematic variations in access to healthcare and health outcomes among population groups according to socioeconomic status, ethnicity, and residence.</a:t>
            </a:r>
          </a:p>
        </p:txBody>
      </p:sp>
      <p:sp>
        <p:nvSpPr>
          <p:cNvPr id="12" name="TextBox 11">
            <a:extLst>
              <a:ext uri="{FF2B5EF4-FFF2-40B4-BE49-F238E27FC236}">
                <a16:creationId xmlns:a16="http://schemas.microsoft.com/office/drawing/2014/main" id="{573BBCAE-7AF7-4102-9ADD-AFDDF6A78426}"/>
              </a:ext>
            </a:extLst>
          </p:cNvPr>
          <p:cNvSpPr txBox="1"/>
          <p:nvPr/>
        </p:nvSpPr>
        <p:spPr>
          <a:xfrm>
            <a:off x="628942" y="3791637"/>
            <a:ext cx="7009814" cy="1261884"/>
          </a:xfrm>
          <a:prstGeom prst="rect">
            <a:avLst/>
          </a:prstGeom>
          <a:solidFill>
            <a:srgbClr val="F4F6F6"/>
          </a:solidFill>
        </p:spPr>
        <p:txBody>
          <a:bodyPr wrap="square">
            <a:spAutoFit/>
          </a:bodyPr>
          <a:lstStyle/>
          <a:p>
            <a:pPr marL="0" indent="0">
              <a:buNone/>
            </a:pPr>
            <a:r>
              <a:rPr lang="en-US" b="1" dirty="0">
                <a:solidFill>
                  <a:srgbClr val="F39C12"/>
                </a:solidFill>
                <a:latin typeface="Arial" panose="020B0604020202020204" pitchFamily="34" charset="0"/>
                <a:cs typeface="Arial" panose="020B0604020202020204" pitchFamily="34" charset="0"/>
              </a:rPr>
              <a:t>Geographic</a:t>
            </a:r>
          </a:p>
          <a:p>
            <a:r>
              <a:rPr lang="en-US" dirty="0">
                <a:latin typeface="Arial" panose="020B0604020202020204" pitchFamily="34" charset="0"/>
                <a:cs typeface="Arial" panose="020B0604020202020204" pitchFamily="34" charset="0"/>
              </a:rPr>
              <a:t>Rural patients experience access barriers to specialist services as well as longer wait times (Morris and Robertson, 2024)</a:t>
            </a:r>
            <a:r>
              <a:rPr lang="en-US" sz="2000" i="1" dirty="0">
                <a:latin typeface="Arial" panose="020B0604020202020204" pitchFamily="34" charset="0"/>
                <a:cs typeface="Arial" panose="020B0604020202020204" pitchFamily="34" charset="0"/>
              </a:rPr>
              <a:t>		</a:t>
            </a:r>
          </a:p>
        </p:txBody>
      </p:sp>
      <p:sp>
        <p:nvSpPr>
          <p:cNvPr id="9" name="TextBox 8">
            <a:extLst>
              <a:ext uri="{FF2B5EF4-FFF2-40B4-BE49-F238E27FC236}">
                <a16:creationId xmlns:a16="http://schemas.microsoft.com/office/drawing/2014/main" id="{21336389-F4A8-4EAC-9143-5FDBA906C710}"/>
              </a:ext>
            </a:extLst>
          </p:cNvPr>
          <p:cNvSpPr txBox="1"/>
          <p:nvPr/>
        </p:nvSpPr>
        <p:spPr>
          <a:xfrm>
            <a:off x="640375" y="4975906"/>
            <a:ext cx="7009814" cy="954107"/>
          </a:xfrm>
          <a:prstGeom prst="rect">
            <a:avLst/>
          </a:prstGeom>
          <a:solidFill>
            <a:srgbClr val="F4F6F6"/>
          </a:solidFill>
        </p:spPr>
        <p:txBody>
          <a:bodyPr wrap="square">
            <a:spAutoFit/>
          </a:bodyPr>
          <a:lstStyle/>
          <a:p>
            <a:pPr marL="0" indent="0">
              <a:buNone/>
            </a:pPr>
            <a:r>
              <a:rPr lang="en-US" b="1" dirty="0">
                <a:solidFill>
                  <a:srgbClr val="F39C12"/>
                </a:solidFill>
                <a:latin typeface="Arial" panose="020B0604020202020204" pitchFamily="34" charset="0"/>
                <a:cs typeface="Arial" panose="020B0604020202020204" pitchFamily="34" charset="0"/>
              </a:rPr>
              <a:t>Ethnic Minorities</a:t>
            </a:r>
          </a:p>
          <a:p>
            <a:r>
              <a:rPr lang="en-US" dirty="0">
                <a:latin typeface="Arial" panose="020B0604020202020204" pitchFamily="34" charset="0"/>
                <a:cs typeface="Arial" panose="020B0604020202020204" pitchFamily="34" charset="0"/>
              </a:rPr>
              <a:t>Higher prevalence of certain diseases and lower utilization of preventive medical attention (PHE, 2020)</a:t>
            </a:r>
            <a:r>
              <a:rPr lang="en-US" i="1" dirty="0">
                <a:latin typeface="Arial" panose="020B0604020202020204" pitchFamily="34" charset="0"/>
                <a:cs typeface="Arial" panose="020B0604020202020204" pitchFamily="34" charset="0"/>
              </a:rPr>
              <a:t>	</a:t>
            </a:r>
            <a:r>
              <a:rPr lang="en-US" sz="2000" i="1" dirty="0">
                <a:latin typeface="Arial" panose="020B0604020202020204" pitchFamily="34" charset="0"/>
                <a:cs typeface="Arial" panose="020B0604020202020204" pitchFamily="34" charset="0"/>
              </a:rPr>
              <a:t>	</a:t>
            </a:r>
          </a:p>
        </p:txBody>
      </p:sp>
      <p:pic>
        <p:nvPicPr>
          <p:cNvPr id="13" name="Picture 12" descr="A symbol of a medical symbol and a heart on a scale&#10;&#10;Description automatically generated">
            <a:extLst>
              <a:ext uri="{FF2B5EF4-FFF2-40B4-BE49-F238E27FC236}">
                <a16:creationId xmlns:a16="http://schemas.microsoft.com/office/drawing/2014/main" id="{18327394-4AF8-4C89-96B7-82972136D505}"/>
              </a:ext>
            </a:extLst>
          </p:cNvPr>
          <p:cNvPicPr>
            <a:picLocks noChangeAspect="1"/>
          </p:cNvPicPr>
          <p:nvPr/>
        </p:nvPicPr>
        <p:blipFill rotWithShape="1">
          <a:blip r:embed="rId2">
            <a:extLst>
              <a:ext uri="{28A0092B-C50C-407E-A947-70E740481C1C}">
                <a14:useLocalDpi xmlns:a14="http://schemas.microsoft.com/office/drawing/2010/main" val="0"/>
              </a:ext>
            </a:extLst>
          </a:blip>
          <a:srcRect l="12685" r="11587"/>
          <a:stretch/>
        </p:blipFill>
        <p:spPr>
          <a:xfrm>
            <a:off x="7375803" y="2426614"/>
            <a:ext cx="4595564" cy="3478786"/>
          </a:xfrm>
          <a:prstGeom prst="rect">
            <a:avLst/>
          </a:prstGeom>
        </p:spPr>
      </p:pic>
    </p:spTree>
    <p:extLst>
      <p:ext uri="{BB962C8B-B14F-4D97-AF65-F5344CB8AC3E}">
        <p14:creationId xmlns:p14="http://schemas.microsoft.com/office/powerpoint/2010/main" val="31167156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0">
            <a:extLst>
              <a:ext uri="{FF2B5EF4-FFF2-40B4-BE49-F238E27FC236}">
                <a16:creationId xmlns:a16="http://schemas.microsoft.com/office/drawing/2014/main" id="{8B349F58-C3DB-434F-9EF0-E176CBAB008A}"/>
              </a:ext>
            </a:extLst>
          </p:cNvPr>
          <p:cNvSpPr/>
          <p:nvPr/>
        </p:nvSpPr>
        <p:spPr>
          <a:xfrm>
            <a:off x="0" y="0"/>
            <a:ext cx="12192000" cy="964700"/>
          </a:xfrm>
          <a:prstGeom prst="rect">
            <a:avLst/>
          </a:prstGeom>
          <a:solidFill>
            <a:srgbClr val="16A085"/>
          </a:solidFill>
          <a:ln/>
        </p:spPr>
        <p:txBody>
          <a:bodyPr wrap="square" rtlCol="0" anchor="ctr"/>
          <a:lstStyle/>
          <a:p>
            <a:pPr marL="0" indent="0">
              <a:buNone/>
            </a:pPr>
            <a:r>
              <a:rPr lang="en-US" sz="4000" b="1" dirty="0">
                <a:solidFill>
                  <a:schemeClr val="bg1"/>
                </a:solidFill>
              </a:rPr>
              <a:t>Initiatives to Reduce Inequalities</a:t>
            </a:r>
          </a:p>
        </p:txBody>
      </p:sp>
      <p:sp>
        <p:nvSpPr>
          <p:cNvPr id="8" name="TextBox 7">
            <a:extLst>
              <a:ext uri="{FF2B5EF4-FFF2-40B4-BE49-F238E27FC236}">
                <a16:creationId xmlns:a16="http://schemas.microsoft.com/office/drawing/2014/main" id="{DA85EC89-A3F9-40C5-AB01-56340A8730D5}"/>
              </a:ext>
            </a:extLst>
          </p:cNvPr>
          <p:cNvSpPr txBox="1"/>
          <p:nvPr/>
        </p:nvSpPr>
        <p:spPr>
          <a:xfrm>
            <a:off x="628943" y="2380885"/>
            <a:ext cx="5722619" cy="400110"/>
          </a:xfrm>
          <a:prstGeom prst="rect">
            <a:avLst/>
          </a:prstGeom>
          <a:noFill/>
        </p:spPr>
        <p:txBody>
          <a:bodyPr wrap="square">
            <a:spAutoFit/>
          </a:bodyPr>
          <a:lstStyle/>
          <a:p>
            <a:pPr marL="0" indent="0">
              <a:buNone/>
            </a:pPr>
            <a:r>
              <a:rPr lang="en-US" sz="2000" b="1" dirty="0">
                <a:solidFill>
                  <a:srgbClr val="16A085"/>
                </a:solidFill>
                <a:latin typeface="Arial" panose="020B0604020202020204" pitchFamily="34" charset="0"/>
                <a:cs typeface="Arial" panose="020B0604020202020204" pitchFamily="34" charset="0"/>
              </a:rPr>
              <a:t>Targeted Intervention:</a:t>
            </a:r>
          </a:p>
        </p:txBody>
      </p:sp>
      <p:sp>
        <p:nvSpPr>
          <p:cNvPr id="7" name="TextBox 6">
            <a:extLst>
              <a:ext uri="{FF2B5EF4-FFF2-40B4-BE49-F238E27FC236}">
                <a16:creationId xmlns:a16="http://schemas.microsoft.com/office/drawing/2014/main" id="{DA5BD96C-4FC5-42A5-B976-582E6B0CE632}"/>
              </a:ext>
            </a:extLst>
          </p:cNvPr>
          <p:cNvSpPr txBox="1"/>
          <p:nvPr/>
        </p:nvSpPr>
        <p:spPr>
          <a:xfrm>
            <a:off x="597254" y="1137517"/>
            <a:ext cx="10965799" cy="923330"/>
          </a:xfrm>
          <a:prstGeom prst="rect">
            <a:avLst/>
          </a:prstGeom>
          <a:solidFill>
            <a:srgbClr val="87A96B"/>
          </a:solidFill>
        </p:spPr>
        <p:txBody>
          <a:bodyPr wrap="square">
            <a:spAutoFit/>
          </a:bodyPr>
          <a:lstStyle/>
          <a:p>
            <a:pPr marL="0" indent="0">
              <a:buNone/>
            </a:pPr>
            <a:r>
              <a:rPr lang="en-US" b="1" dirty="0">
                <a:solidFill>
                  <a:schemeClr val="bg1"/>
                </a:solidFill>
                <a:latin typeface="Arial" panose="020B0604020202020204" pitchFamily="34" charset="0"/>
                <a:cs typeface="Arial" panose="020B0604020202020204" pitchFamily="34" charset="0"/>
              </a:rPr>
              <a:t>Universal coverage for healthcare</a:t>
            </a:r>
          </a:p>
          <a:p>
            <a:r>
              <a:rPr lang="en-US" dirty="0">
                <a:solidFill>
                  <a:schemeClr val="bg1"/>
                </a:solidFill>
                <a:latin typeface="Arial" panose="020B0604020202020204" pitchFamily="34" charset="0"/>
                <a:cs typeface="Arial" panose="020B0604020202020204" pitchFamily="34" charset="0"/>
              </a:rPr>
              <a:t>NHS principles guarantee complete healthcare at point of use for free, limiting economic barriers. WHO promotes this as central to good health equity across the world (WHO, 2023).</a:t>
            </a:r>
          </a:p>
        </p:txBody>
      </p:sp>
      <p:pic>
        <p:nvPicPr>
          <p:cNvPr id="14" name="Picture 13" descr="Hands holding scissors to cut a piece of paper&#10;&#10;Description automatically generated">
            <a:extLst>
              <a:ext uri="{FF2B5EF4-FFF2-40B4-BE49-F238E27FC236}">
                <a16:creationId xmlns:a16="http://schemas.microsoft.com/office/drawing/2014/main" id="{14AF62C5-3451-4B4F-977E-3EB18C144B12}"/>
              </a:ext>
            </a:extLst>
          </p:cNvPr>
          <p:cNvPicPr>
            <a:picLocks noChangeAspect="1"/>
          </p:cNvPicPr>
          <p:nvPr/>
        </p:nvPicPr>
        <p:blipFill rotWithShape="1">
          <a:blip r:embed="rId2">
            <a:extLst>
              <a:ext uri="{28A0092B-C50C-407E-A947-70E740481C1C}">
                <a14:useLocalDpi xmlns:a14="http://schemas.microsoft.com/office/drawing/2010/main" val="0"/>
              </a:ext>
            </a:extLst>
          </a:blip>
          <a:srcRect l="11268" r="12540"/>
          <a:stretch/>
        </p:blipFill>
        <p:spPr>
          <a:xfrm>
            <a:off x="6594744" y="2242983"/>
            <a:ext cx="4968313" cy="3679424"/>
          </a:xfrm>
          <a:prstGeom prst="rect">
            <a:avLst/>
          </a:prstGeom>
        </p:spPr>
      </p:pic>
      <p:grpSp>
        <p:nvGrpSpPr>
          <p:cNvPr id="22" name="Group 21">
            <a:extLst>
              <a:ext uri="{FF2B5EF4-FFF2-40B4-BE49-F238E27FC236}">
                <a16:creationId xmlns:a16="http://schemas.microsoft.com/office/drawing/2014/main" id="{EB58B936-E762-4226-A794-C8CA7E509F5F}"/>
              </a:ext>
            </a:extLst>
          </p:cNvPr>
          <p:cNvGrpSpPr/>
          <p:nvPr/>
        </p:nvGrpSpPr>
        <p:grpSpPr>
          <a:xfrm>
            <a:off x="628943" y="2922217"/>
            <a:ext cx="5771857" cy="923330"/>
            <a:chOff x="628943" y="2922217"/>
            <a:chExt cx="5771857" cy="923330"/>
          </a:xfrm>
        </p:grpSpPr>
        <p:sp>
          <p:nvSpPr>
            <p:cNvPr id="9" name="TextBox 8">
              <a:extLst>
                <a:ext uri="{FF2B5EF4-FFF2-40B4-BE49-F238E27FC236}">
                  <a16:creationId xmlns:a16="http://schemas.microsoft.com/office/drawing/2014/main" id="{4AAC5522-44C3-4776-901A-FDD66CFAA30F}"/>
                </a:ext>
              </a:extLst>
            </p:cNvPr>
            <p:cNvSpPr txBox="1"/>
            <p:nvPr/>
          </p:nvSpPr>
          <p:spPr>
            <a:xfrm>
              <a:off x="628943" y="2922217"/>
              <a:ext cx="5771857" cy="923330"/>
            </a:xfrm>
            <a:prstGeom prst="rect">
              <a:avLst/>
            </a:prstGeom>
            <a:solidFill>
              <a:srgbClr val="F4F6F6"/>
            </a:solidFill>
          </p:spPr>
          <p:txBody>
            <a:bodyPr wrap="square">
              <a:spAutoFit/>
            </a:bodyPr>
            <a:lstStyle/>
            <a:p>
              <a:pPr marL="0" indent="0">
                <a:buNone/>
              </a:pPr>
              <a:r>
                <a:rPr lang="en-US" b="1" dirty="0">
                  <a:latin typeface="Arial" panose="020B0604020202020204" pitchFamily="34" charset="0"/>
                  <a:cs typeface="Arial" panose="020B0604020202020204" pitchFamily="34" charset="0"/>
                </a:rPr>
                <a:t>Social Prescribing: </a:t>
              </a:r>
              <a:r>
                <a:rPr lang="en-US" dirty="0">
                  <a:latin typeface="Arial" panose="020B0604020202020204" pitchFamily="34" charset="0"/>
                  <a:cs typeface="Arial" panose="020B0604020202020204" pitchFamily="34" charset="0"/>
                </a:rPr>
                <a:t>Referring patients to community resources that meet social determinants (NHS England, 2020).</a:t>
              </a:r>
            </a:p>
          </p:txBody>
        </p:sp>
        <p:cxnSp>
          <p:nvCxnSpPr>
            <p:cNvPr id="15" name="Straight Connector 14">
              <a:extLst>
                <a:ext uri="{FF2B5EF4-FFF2-40B4-BE49-F238E27FC236}">
                  <a16:creationId xmlns:a16="http://schemas.microsoft.com/office/drawing/2014/main" id="{A4579F43-3430-45D9-9D58-FF09D2147251}"/>
                </a:ext>
              </a:extLst>
            </p:cNvPr>
            <p:cNvCxnSpPr>
              <a:cxnSpLocks/>
            </p:cNvCxnSpPr>
            <p:nvPr/>
          </p:nvCxnSpPr>
          <p:spPr>
            <a:xfrm>
              <a:off x="652975" y="2922217"/>
              <a:ext cx="0" cy="923330"/>
            </a:xfrm>
            <a:prstGeom prst="line">
              <a:avLst/>
            </a:prstGeom>
            <a:ln w="38100">
              <a:solidFill>
                <a:srgbClr val="F39C12"/>
              </a:solidFill>
            </a:ln>
          </p:spPr>
          <p:style>
            <a:lnRef idx="1">
              <a:schemeClr val="accent1"/>
            </a:lnRef>
            <a:fillRef idx="0">
              <a:schemeClr val="accent1"/>
            </a:fillRef>
            <a:effectRef idx="0">
              <a:schemeClr val="accent1"/>
            </a:effectRef>
            <a:fontRef idx="minor">
              <a:schemeClr val="tx1"/>
            </a:fontRef>
          </p:style>
        </p:cxnSp>
      </p:grpSp>
      <p:grpSp>
        <p:nvGrpSpPr>
          <p:cNvPr id="21" name="Group 20">
            <a:extLst>
              <a:ext uri="{FF2B5EF4-FFF2-40B4-BE49-F238E27FC236}">
                <a16:creationId xmlns:a16="http://schemas.microsoft.com/office/drawing/2014/main" id="{2C5BE006-D2A8-40B8-A908-7ECC71CD35AF}"/>
              </a:ext>
            </a:extLst>
          </p:cNvPr>
          <p:cNvGrpSpPr/>
          <p:nvPr/>
        </p:nvGrpSpPr>
        <p:grpSpPr>
          <a:xfrm>
            <a:off x="597255" y="4158595"/>
            <a:ext cx="5771857" cy="653321"/>
            <a:chOff x="597255" y="4158595"/>
            <a:chExt cx="5771857" cy="653321"/>
          </a:xfrm>
        </p:grpSpPr>
        <p:sp>
          <p:nvSpPr>
            <p:cNvPr id="10" name="TextBox 9">
              <a:extLst>
                <a:ext uri="{FF2B5EF4-FFF2-40B4-BE49-F238E27FC236}">
                  <a16:creationId xmlns:a16="http://schemas.microsoft.com/office/drawing/2014/main" id="{8EF9C863-2D44-41BF-9B83-C116222EE084}"/>
                </a:ext>
              </a:extLst>
            </p:cNvPr>
            <p:cNvSpPr txBox="1"/>
            <p:nvPr/>
          </p:nvSpPr>
          <p:spPr>
            <a:xfrm>
              <a:off x="597255" y="4165585"/>
              <a:ext cx="5771857" cy="646331"/>
            </a:xfrm>
            <a:prstGeom prst="rect">
              <a:avLst/>
            </a:prstGeom>
            <a:solidFill>
              <a:srgbClr val="F4F6F6"/>
            </a:solidFill>
          </p:spPr>
          <p:txBody>
            <a:bodyPr wrap="square">
              <a:spAutoFit/>
            </a:bodyPr>
            <a:lstStyle/>
            <a:p>
              <a:pPr marL="0" indent="0">
                <a:buNone/>
              </a:pPr>
              <a:r>
                <a:rPr lang="en-US" b="1" dirty="0">
                  <a:latin typeface="Arial" panose="020B0604020202020204" pitchFamily="34" charset="0"/>
                  <a:cs typeface="Arial" panose="020B0604020202020204" pitchFamily="34" charset="0"/>
                </a:rPr>
                <a:t>Health Equity Audits: </a:t>
              </a:r>
              <a:r>
                <a:rPr lang="en-US" dirty="0">
                  <a:latin typeface="Arial" panose="020B0604020202020204" pitchFamily="34" charset="0"/>
                  <a:cs typeface="Arial" panose="020B0604020202020204" pitchFamily="34" charset="0"/>
                </a:rPr>
                <a:t>Analyzing service allocation to determine inequity and address it.</a:t>
              </a:r>
            </a:p>
          </p:txBody>
        </p:sp>
        <p:cxnSp>
          <p:nvCxnSpPr>
            <p:cNvPr id="17" name="Straight Connector 16">
              <a:extLst>
                <a:ext uri="{FF2B5EF4-FFF2-40B4-BE49-F238E27FC236}">
                  <a16:creationId xmlns:a16="http://schemas.microsoft.com/office/drawing/2014/main" id="{C265CC74-6F42-4E43-9D3F-28E99C225123}"/>
                </a:ext>
              </a:extLst>
            </p:cNvPr>
            <p:cNvCxnSpPr>
              <a:cxnSpLocks/>
            </p:cNvCxnSpPr>
            <p:nvPr/>
          </p:nvCxnSpPr>
          <p:spPr>
            <a:xfrm>
              <a:off x="628943" y="4158595"/>
              <a:ext cx="0" cy="653321"/>
            </a:xfrm>
            <a:prstGeom prst="line">
              <a:avLst/>
            </a:prstGeom>
            <a:ln w="38100">
              <a:solidFill>
                <a:srgbClr val="87A96B"/>
              </a:solidFill>
            </a:ln>
          </p:spPr>
          <p:style>
            <a:lnRef idx="1">
              <a:schemeClr val="accent1"/>
            </a:lnRef>
            <a:fillRef idx="0">
              <a:schemeClr val="accent1"/>
            </a:fillRef>
            <a:effectRef idx="0">
              <a:schemeClr val="accent1"/>
            </a:effectRef>
            <a:fontRef idx="minor">
              <a:schemeClr val="tx1"/>
            </a:fontRef>
          </p:style>
        </p:cxnSp>
      </p:grpSp>
      <p:grpSp>
        <p:nvGrpSpPr>
          <p:cNvPr id="20" name="Group 19">
            <a:extLst>
              <a:ext uri="{FF2B5EF4-FFF2-40B4-BE49-F238E27FC236}">
                <a16:creationId xmlns:a16="http://schemas.microsoft.com/office/drawing/2014/main" id="{B2F4FA8E-2FB6-421F-991A-E964CC944E34}"/>
              </a:ext>
            </a:extLst>
          </p:cNvPr>
          <p:cNvGrpSpPr/>
          <p:nvPr/>
        </p:nvGrpSpPr>
        <p:grpSpPr>
          <a:xfrm>
            <a:off x="632460" y="5167351"/>
            <a:ext cx="5719102" cy="653321"/>
            <a:chOff x="632460" y="5167351"/>
            <a:chExt cx="5719102" cy="653321"/>
          </a:xfrm>
        </p:grpSpPr>
        <p:sp>
          <p:nvSpPr>
            <p:cNvPr id="13" name="TextBox 12">
              <a:extLst>
                <a:ext uri="{FF2B5EF4-FFF2-40B4-BE49-F238E27FC236}">
                  <a16:creationId xmlns:a16="http://schemas.microsoft.com/office/drawing/2014/main" id="{783580EA-EEC2-4F07-8713-AFE14AA2E26E}"/>
                </a:ext>
              </a:extLst>
            </p:cNvPr>
            <p:cNvSpPr txBox="1"/>
            <p:nvPr/>
          </p:nvSpPr>
          <p:spPr>
            <a:xfrm>
              <a:off x="678179" y="5174341"/>
              <a:ext cx="5673383" cy="646331"/>
            </a:xfrm>
            <a:prstGeom prst="rect">
              <a:avLst/>
            </a:prstGeom>
            <a:solidFill>
              <a:srgbClr val="F4F6F6"/>
            </a:solidFill>
          </p:spPr>
          <p:txBody>
            <a:bodyPr wrap="square">
              <a:spAutoFit/>
            </a:bodyPr>
            <a:lstStyle/>
            <a:p>
              <a:pPr marL="0" indent="0">
                <a:buNone/>
              </a:pPr>
              <a:r>
                <a:rPr lang="en-US" b="1" dirty="0">
                  <a:latin typeface="Arial" panose="020B0604020202020204" pitchFamily="34" charset="0"/>
                  <a:cs typeface="Arial" panose="020B0604020202020204" pitchFamily="34" charset="0"/>
                </a:rPr>
                <a:t>Culturally Competent Care: </a:t>
              </a:r>
              <a:r>
                <a:rPr lang="en-US" dirty="0">
                  <a:latin typeface="Arial" panose="020B0604020202020204" pitchFamily="34" charset="0"/>
                  <a:cs typeface="Arial" panose="020B0604020202020204" pitchFamily="34" charset="0"/>
                </a:rPr>
                <a:t>Training to develop cultural competency and eradicate disparities.</a:t>
              </a:r>
            </a:p>
          </p:txBody>
        </p:sp>
        <p:cxnSp>
          <p:nvCxnSpPr>
            <p:cNvPr id="19" name="Straight Connector 18">
              <a:extLst>
                <a:ext uri="{FF2B5EF4-FFF2-40B4-BE49-F238E27FC236}">
                  <a16:creationId xmlns:a16="http://schemas.microsoft.com/office/drawing/2014/main" id="{E6277076-8BBD-49E6-A159-D1A9C23C5D39}"/>
                </a:ext>
              </a:extLst>
            </p:cNvPr>
            <p:cNvCxnSpPr>
              <a:cxnSpLocks/>
            </p:cNvCxnSpPr>
            <p:nvPr/>
          </p:nvCxnSpPr>
          <p:spPr>
            <a:xfrm>
              <a:off x="632460" y="5167351"/>
              <a:ext cx="0" cy="653321"/>
            </a:xfrm>
            <a:prstGeom prst="line">
              <a:avLst/>
            </a:prstGeom>
            <a:ln w="38100">
              <a:solidFill>
                <a:srgbClr val="2C3E50"/>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67878068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0">
            <a:extLst>
              <a:ext uri="{FF2B5EF4-FFF2-40B4-BE49-F238E27FC236}">
                <a16:creationId xmlns:a16="http://schemas.microsoft.com/office/drawing/2014/main" id="{8B349F58-C3DB-434F-9EF0-E176CBAB008A}"/>
              </a:ext>
            </a:extLst>
          </p:cNvPr>
          <p:cNvSpPr/>
          <p:nvPr/>
        </p:nvSpPr>
        <p:spPr>
          <a:xfrm>
            <a:off x="0" y="0"/>
            <a:ext cx="12192000" cy="964700"/>
          </a:xfrm>
          <a:prstGeom prst="rect">
            <a:avLst/>
          </a:prstGeom>
          <a:solidFill>
            <a:srgbClr val="16A085"/>
          </a:solidFill>
          <a:ln/>
        </p:spPr>
        <p:txBody>
          <a:bodyPr wrap="square" rtlCol="0" anchor="ctr"/>
          <a:lstStyle/>
          <a:p>
            <a:pPr marL="0" indent="0">
              <a:buNone/>
            </a:pPr>
            <a:r>
              <a:rPr lang="en-US" sz="4000" b="1" dirty="0">
                <a:solidFill>
                  <a:schemeClr val="bg1"/>
                </a:solidFill>
              </a:rPr>
              <a:t>Conclusion</a:t>
            </a:r>
          </a:p>
        </p:txBody>
      </p:sp>
      <p:grpSp>
        <p:nvGrpSpPr>
          <p:cNvPr id="3" name="Group 2">
            <a:extLst>
              <a:ext uri="{FF2B5EF4-FFF2-40B4-BE49-F238E27FC236}">
                <a16:creationId xmlns:a16="http://schemas.microsoft.com/office/drawing/2014/main" id="{15532EB3-CFB6-4402-B0D0-5DAF7998922D}"/>
              </a:ext>
            </a:extLst>
          </p:cNvPr>
          <p:cNvGrpSpPr/>
          <p:nvPr/>
        </p:nvGrpSpPr>
        <p:grpSpPr>
          <a:xfrm>
            <a:off x="5411958" y="1429327"/>
            <a:ext cx="6547126" cy="3139321"/>
            <a:chOff x="349025" y="1298585"/>
            <a:chExt cx="10934114" cy="1796011"/>
          </a:xfrm>
        </p:grpSpPr>
        <p:sp>
          <p:nvSpPr>
            <p:cNvPr id="7" name="TextBox 6">
              <a:extLst>
                <a:ext uri="{FF2B5EF4-FFF2-40B4-BE49-F238E27FC236}">
                  <a16:creationId xmlns:a16="http://schemas.microsoft.com/office/drawing/2014/main" id="{DA5BD96C-4FC5-42A5-B976-582E6B0CE632}"/>
                </a:ext>
              </a:extLst>
            </p:cNvPr>
            <p:cNvSpPr txBox="1"/>
            <p:nvPr/>
          </p:nvSpPr>
          <p:spPr>
            <a:xfrm>
              <a:off x="349025" y="1298585"/>
              <a:ext cx="10934114" cy="1796011"/>
            </a:xfrm>
            <a:prstGeom prst="rect">
              <a:avLst/>
            </a:prstGeom>
            <a:solidFill>
              <a:srgbClr val="F4F6F6"/>
            </a:solidFill>
          </p:spPr>
          <p:txBody>
            <a:bodyPr wrap="square">
              <a:spAutoFit/>
            </a:bodyPr>
            <a:lstStyle/>
            <a:p>
              <a:pPr marL="342900" indent="-342900">
                <a:buFont typeface="Arial" panose="020B0604020202020204" pitchFamily="34" charset="0"/>
                <a:buChar char="•"/>
              </a:pPr>
              <a:endParaRPr lang="en-US"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US" dirty="0">
                  <a:latin typeface="Arial" panose="020B0604020202020204" pitchFamily="34" charset="0"/>
                  <a:cs typeface="Arial" panose="020B0604020202020204" pitchFamily="34" charset="0"/>
                </a:rPr>
                <a:t>Integrating health, wellbeing, and sustainable development is a paradigm shift from treatment to promotion as a proactive approach.</a:t>
              </a:r>
            </a:p>
            <a:p>
              <a:pPr marL="342900" indent="-342900">
                <a:buFont typeface="Arial" panose="020B0604020202020204" pitchFamily="34" charset="0"/>
                <a:buChar char="•"/>
              </a:pPr>
              <a:r>
                <a:rPr lang="en-US" dirty="0">
                  <a:latin typeface="Arial" panose="020B0604020202020204" pitchFamily="34" charset="0"/>
                  <a:cs typeface="Arial" panose="020B0604020202020204" pitchFamily="34" charset="0"/>
                </a:rPr>
                <a:t>With whole-of-population approaches like the biopsychosocial model and approaches like Health in All Policies, healthcare organizations better address interrelated factors that determine population well-being.</a:t>
              </a:r>
            </a:p>
            <a:p>
              <a:pPr marL="342900" indent="-342900">
                <a:buFont typeface="Arial" panose="020B0604020202020204" pitchFamily="34" charset="0"/>
                <a:buChar char="•"/>
              </a:pPr>
              <a:r>
                <a:rPr lang="en-US" dirty="0">
                  <a:latin typeface="Arial" panose="020B0604020202020204" pitchFamily="34" charset="0"/>
                  <a:cs typeface="Arial" panose="020B0604020202020204" pitchFamily="34" charset="0"/>
                </a:rPr>
                <a:t>Achieving health equity requires sustained commitment to reducing disparities through universal coverage and targeted interventions.</a:t>
              </a:r>
            </a:p>
          </p:txBody>
        </p:sp>
        <p:cxnSp>
          <p:nvCxnSpPr>
            <p:cNvPr id="5" name="Straight Connector 4">
              <a:extLst>
                <a:ext uri="{FF2B5EF4-FFF2-40B4-BE49-F238E27FC236}">
                  <a16:creationId xmlns:a16="http://schemas.microsoft.com/office/drawing/2014/main" id="{51B3314B-D7B7-4C45-BA0A-550F9643ED8C}"/>
                </a:ext>
              </a:extLst>
            </p:cNvPr>
            <p:cNvCxnSpPr>
              <a:cxnSpLocks/>
            </p:cNvCxnSpPr>
            <p:nvPr/>
          </p:nvCxnSpPr>
          <p:spPr>
            <a:xfrm>
              <a:off x="349025" y="1298585"/>
              <a:ext cx="10934114" cy="0"/>
            </a:xfrm>
            <a:prstGeom prst="line">
              <a:avLst/>
            </a:prstGeom>
            <a:ln w="57150">
              <a:solidFill>
                <a:srgbClr val="F39C12"/>
              </a:solidFill>
            </a:ln>
          </p:spPr>
          <p:style>
            <a:lnRef idx="1">
              <a:schemeClr val="accent1"/>
            </a:lnRef>
            <a:fillRef idx="0">
              <a:schemeClr val="accent1"/>
            </a:fillRef>
            <a:effectRef idx="0">
              <a:schemeClr val="accent1"/>
            </a:effectRef>
            <a:fontRef idx="minor">
              <a:schemeClr val="tx1"/>
            </a:fontRef>
          </p:style>
        </p:cxnSp>
      </p:grpSp>
      <p:sp>
        <p:nvSpPr>
          <p:cNvPr id="9" name="TextBox 8">
            <a:extLst>
              <a:ext uri="{FF2B5EF4-FFF2-40B4-BE49-F238E27FC236}">
                <a16:creationId xmlns:a16="http://schemas.microsoft.com/office/drawing/2014/main" id="{ED0D2E94-2B4C-467C-9DED-71B7D80E6AC7}"/>
              </a:ext>
            </a:extLst>
          </p:cNvPr>
          <p:cNvSpPr txBox="1"/>
          <p:nvPr/>
        </p:nvSpPr>
        <p:spPr>
          <a:xfrm>
            <a:off x="5411958" y="4815737"/>
            <a:ext cx="6547125" cy="408623"/>
          </a:xfrm>
          <a:prstGeom prst="roundRect">
            <a:avLst/>
          </a:prstGeom>
          <a:solidFill>
            <a:srgbClr val="F39C12"/>
          </a:solidFill>
        </p:spPr>
        <p:txBody>
          <a:bodyPr wrap="square">
            <a:spAutoFit/>
          </a:bodyPr>
          <a:lstStyle/>
          <a:p>
            <a:r>
              <a:rPr lang="en-US" dirty="0">
                <a:solidFill>
                  <a:schemeClr val="bg1"/>
                </a:solidFill>
                <a:latin typeface="Arial" panose="020B0604020202020204" pitchFamily="34" charset="0"/>
                <a:cs typeface="Arial" panose="020B0604020202020204" pitchFamily="34" charset="0"/>
              </a:rPr>
              <a:t>Sustainable healthcare for current and future generations</a:t>
            </a:r>
          </a:p>
        </p:txBody>
      </p:sp>
      <p:pic>
        <p:nvPicPr>
          <p:cNvPr id="11" name="Picture 10" descr="A stethoscope on a globe&#10;&#10;Description automatically generated">
            <a:extLst>
              <a:ext uri="{FF2B5EF4-FFF2-40B4-BE49-F238E27FC236}">
                <a16:creationId xmlns:a16="http://schemas.microsoft.com/office/drawing/2014/main" id="{44F19C3A-F0A8-4282-A0A0-D2B0D7B1CC00}"/>
              </a:ext>
            </a:extLst>
          </p:cNvPr>
          <p:cNvPicPr>
            <a:picLocks noChangeAspect="1"/>
          </p:cNvPicPr>
          <p:nvPr/>
        </p:nvPicPr>
        <p:blipFill rotWithShape="1">
          <a:blip r:embed="rId2">
            <a:extLst>
              <a:ext uri="{28A0092B-C50C-407E-A947-70E740481C1C}">
                <a14:useLocalDpi xmlns:a14="http://schemas.microsoft.com/office/drawing/2010/main" val="0"/>
              </a:ext>
            </a:extLst>
          </a:blip>
          <a:srcRect r="16857"/>
          <a:stretch/>
        </p:blipFill>
        <p:spPr>
          <a:xfrm>
            <a:off x="303256" y="1429327"/>
            <a:ext cx="4732980" cy="3795033"/>
          </a:xfrm>
          <a:prstGeom prst="rect">
            <a:avLst/>
          </a:prstGeom>
        </p:spPr>
      </p:pic>
    </p:spTree>
    <p:extLst>
      <p:ext uri="{BB962C8B-B14F-4D97-AF65-F5344CB8AC3E}">
        <p14:creationId xmlns:p14="http://schemas.microsoft.com/office/powerpoint/2010/main" val="423731596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0">
            <a:extLst>
              <a:ext uri="{FF2B5EF4-FFF2-40B4-BE49-F238E27FC236}">
                <a16:creationId xmlns:a16="http://schemas.microsoft.com/office/drawing/2014/main" id="{8B349F58-C3DB-434F-9EF0-E176CBAB008A}"/>
              </a:ext>
            </a:extLst>
          </p:cNvPr>
          <p:cNvSpPr/>
          <p:nvPr/>
        </p:nvSpPr>
        <p:spPr>
          <a:xfrm>
            <a:off x="0" y="0"/>
            <a:ext cx="12192000" cy="964700"/>
          </a:xfrm>
          <a:prstGeom prst="rect">
            <a:avLst/>
          </a:prstGeom>
          <a:solidFill>
            <a:srgbClr val="16A085"/>
          </a:solidFill>
          <a:ln/>
        </p:spPr>
        <p:txBody>
          <a:bodyPr wrap="square" rtlCol="0" anchor="ctr"/>
          <a:lstStyle/>
          <a:p>
            <a:pPr marL="0" indent="0">
              <a:buNone/>
            </a:pPr>
            <a:r>
              <a:rPr lang="en-US" sz="4000" b="1" dirty="0">
                <a:solidFill>
                  <a:schemeClr val="bg1"/>
                </a:solidFill>
              </a:rPr>
              <a:t>References</a:t>
            </a:r>
          </a:p>
        </p:txBody>
      </p:sp>
      <p:sp>
        <p:nvSpPr>
          <p:cNvPr id="7" name="TextBox 6">
            <a:extLst>
              <a:ext uri="{FF2B5EF4-FFF2-40B4-BE49-F238E27FC236}">
                <a16:creationId xmlns:a16="http://schemas.microsoft.com/office/drawing/2014/main" id="{DA5BD96C-4FC5-42A5-B976-582E6B0CE632}"/>
              </a:ext>
            </a:extLst>
          </p:cNvPr>
          <p:cNvSpPr txBox="1"/>
          <p:nvPr/>
        </p:nvSpPr>
        <p:spPr>
          <a:xfrm>
            <a:off x="306822" y="1119445"/>
            <a:ext cx="10934114" cy="5546198"/>
          </a:xfrm>
          <a:prstGeom prst="rect">
            <a:avLst/>
          </a:prstGeom>
          <a:noFill/>
        </p:spPr>
        <p:txBody>
          <a:bodyPr wrap="square">
            <a:spAutoFit/>
          </a:bodyPr>
          <a:lstStyle/>
          <a:p>
            <a:pPr marL="457200" marR="0" indent="-457200" algn="just">
              <a:lnSpc>
                <a:spcPct val="150000"/>
              </a:lnSpc>
              <a:spcBef>
                <a:spcPts val="0"/>
              </a:spcBef>
              <a:spcAft>
                <a:spcPts val="0"/>
              </a:spcAft>
            </a:pPr>
            <a:r>
              <a:rPr lang="en-GB" sz="1400" dirty="0">
                <a:effectLst/>
                <a:latin typeface="Arial" panose="020B0604020202020204" pitchFamily="34" charset="0"/>
                <a:ea typeface="Times New Roman" panose="02020603050405020304" pitchFamily="18" charset="0"/>
                <a:cs typeface="Arial" panose="020B0604020202020204" pitchFamily="34" charset="0"/>
              </a:rPr>
              <a:t>Brundtland, G.H. and Khalid, M., (1987) </a:t>
            </a:r>
            <a:r>
              <a:rPr lang="en-GB" sz="1400" i="1" dirty="0">
                <a:effectLst/>
                <a:latin typeface="Arial" panose="020B0604020202020204" pitchFamily="34" charset="0"/>
                <a:ea typeface="Times New Roman" panose="02020603050405020304" pitchFamily="18" charset="0"/>
                <a:cs typeface="Arial" panose="020B0604020202020204" pitchFamily="34" charset="0"/>
              </a:rPr>
              <a:t>Our common future</a:t>
            </a:r>
            <a:r>
              <a:rPr lang="en-GB" sz="1400" dirty="0">
                <a:effectLst/>
                <a:latin typeface="Arial" panose="020B0604020202020204" pitchFamily="34" charset="0"/>
                <a:ea typeface="Times New Roman" panose="02020603050405020304" pitchFamily="18" charset="0"/>
                <a:cs typeface="Arial" panose="020B0604020202020204" pitchFamily="34" charset="0"/>
              </a:rPr>
              <a:t>. Oxford University Press, Oxford, GB.</a:t>
            </a:r>
          </a:p>
          <a:p>
            <a:pPr marL="457200" marR="0" indent="-457200" algn="just">
              <a:lnSpc>
                <a:spcPct val="150000"/>
              </a:lnSpc>
              <a:spcBef>
                <a:spcPts val="0"/>
              </a:spcBef>
              <a:spcAft>
                <a:spcPts val="0"/>
              </a:spcAft>
            </a:pPr>
            <a:r>
              <a:rPr lang="en-GB" sz="1400" dirty="0">
                <a:effectLst/>
                <a:latin typeface="Arial" panose="020B0604020202020204" pitchFamily="34" charset="0"/>
                <a:ea typeface="Times New Roman" panose="02020603050405020304" pitchFamily="18" charset="0"/>
                <a:cs typeface="Arial" panose="020B0604020202020204" pitchFamily="34" charset="0"/>
              </a:rPr>
              <a:t>Charles, A. (2022). </a:t>
            </a:r>
            <a:r>
              <a:rPr lang="en-GB" sz="1400" i="1" dirty="0">
                <a:effectLst/>
                <a:latin typeface="Arial" panose="020B0604020202020204" pitchFamily="34" charset="0"/>
                <a:ea typeface="Times New Roman" panose="02020603050405020304" pitchFamily="18" charset="0"/>
                <a:cs typeface="Arial" panose="020B0604020202020204" pitchFamily="34" charset="0"/>
              </a:rPr>
              <a:t>Integrated Care Systems Explained</a:t>
            </a:r>
            <a:r>
              <a:rPr lang="en-GB" sz="1400" dirty="0">
                <a:effectLst/>
                <a:latin typeface="Arial" panose="020B0604020202020204" pitchFamily="34" charset="0"/>
                <a:ea typeface="Times New Roman" panose="02020603050405020304" pitchFamily="18" charset="0"/>
                <a:cs typeface="Arial" panose="020B0604020202020204" pitchFamily="34" charset="0"/>
              </a:rPr>
              <a:t>. [online] The King’s Fund. Available at: https://www.kingsfund.org.uk/insight-and-analysis/long-reads/integrated-care-systems-explained [Accessed: 22 October 2025]</a:t>
            </a:r>
          </a:p>
          <a:p>
            <a:pPr marL="457200" marR="0" indent="-457200" algn="just">
              <a:lnSpc>
                <a:spcPct val="150000"/>
              </a:lnSpc>
              <a:spcBef>
                <a:spcPts val="0"/>
              </a:spcBef>
              <a:spcAft>
                <a:spcPts val="0"/>
              </a:spcAft>
            </a:pPr>
            <a:r>
              <a:rPr lang="en-GB" sz="1400" dirty="0">
                <a:effectLst/>
                <a:latin typeface="Arial" panose="020B0604020202020204" pitchFamily="34" charset="0"/>
                <a:ea typeface="Times New Roman" panose="02020603050405020304" pitchFamily="18" charset="0"/>
                <a:cs typeface="Arial" panose="020B0604020202020204" pitchFamily="34" charset="0"/>
              </a:rPr>
              <a:t>Department of Health &amp; Social Care (2021) </a:t>
            </a:r>
            <a:r>
              <a:rPr lang="en-GB" sz="1400" i="1" dirty="0">
                <a:effectLst/>
                <a:latin typeface="Arial" panose="020B0604020202020204" pitchFamily="34" charset="0"/>
                <a:ea typeface="Times New Roman" panose="02020603050405020304" pitchFamily="18" charset="0"/>
                <a:cs typeface="Arial" panose="020B0604020202020204" pitchFamily="34" charset="0"/>
              </a:rPr>
              <a:t>Reforming the Mental Health Act</a:t>
            </a:r>
            <a:r>
              <a:rPr lang="en-GB" sz="1400" dirty="0">
                <a:effectLst/>
                <a:latin typeface="Arial" panose="020B0604020202020204" pitchFamily="34" charset="0"/>
                <a:ea typeface="Times New Roman" panose="02020603050405020304" pitchFamily="18" charset="0"/>
                <a:cs typeface="Arial" panose="020B0604020202020204" pitchFamily="34" charset="0"/>
              </a:rPr>
              <a:t>. Available at: https://www.gov.uk/government/consultations/reforming-the-mental-health-act/reforming-the-mental-health-act [Accessed: 20 October 2025]</a:t>
            </a:r>
          </a:p>
          <a:p>
            <a:pPr marL="457200" marR="0" indent="-457200" algn="just">
              <a:lnSpc>
                <a:spcPct val="150000"/>
              </a:lnSpc>
              <a:spcBef>
                <a:spcPts val="0"/>
              </a:spcBef>
              <a:spcAft>
                <a:spcPts val="0"/>
              </a:spcAft>
            </a:pPr>
            <a:r>
              <a:rPr lang="en-GB" sz="1400" dirty="0">
                <a:effectLst/>
                <a:latin typeface="Arial" panose="020B0604020202020204" pitchFamily="34" charset="0"/>
                <a:ea typeface="Times New Roman" panose="02020603050405020304" pitchFamily="18" charset="0"/>
                <a:cs typeface="Arial" panose="020B0604020202020204" pitchFamily="34" charset="0"/>
              </a:rPr>
              <a:t>Dodge, R., Daly, A., </a:t>
            </a:r>
            <a:r>
              <a:rPr lang="en-GB" sz="1400" dirty="0" err="1">
                <a:effectLst/>
                <a:latin typeface="Arial" panose="020B0604020202020204" pitchFamily="34" charset="0"/>
                <a:ea typeface="Times New Roman" panose="02020603050405020304" pitchFamily="18" charset="0"/>
                <a:cs typeface="Arial" panose="020B0604020202020204" pitchFamily="34" charset="0"/>
              </a:rPr>
              <a:t>Huyton</a:t>
            </a:r>
            <a:r>
              <a:rPr lang="en-GB" sz="1400" dirty="0">
                <a:effectLst/>
                <a:latin typeface="Arial" panose="020B0604020202020204" pitchFamily="34" charset="0"/>
                <a:ea typeface="Times New Roman" panose="02020603050405020304" pitchFamily="18" charset="0"/>
                <a:cs typeface="Arial" panose="020B0604020202020204" pitchFamily="34" charset="0"/>
              </a:rPr>
              <a:t>, J. and Sanders, L. (2012) The challenge of defining wellbeing. </a:t>
            </a:r>
            <a:r>
              <a:rPr lang="en-GB" sz="1400" i="1" dirty="0">
                <a:effectLst/>
                <a:latin typeface="Arial" panose="020B0604020202020204" pitchFamily="34" charset="0"/>
                <a:ea typeface="Times New Roman" panose="02020603050405020304" pitchFamily="18" charset="0"/>
                <a:cs typeface="Arial" panose="020B0604020202020204" pitchFamily="34" charset="0"/>
              </a:rPr>
              <a:t>International Journal of Wellbeing</a:t>
            </a:r>
            <a:r>
              <a:rPr lang="en-GB" sz="1400" dirty="0">
                <a:effectLst/>
                <a:latin typeface="Arial" panose="020B0604020202020204" pitchFamily="34" charset="0"/>
                <a:ea typeface="Times New Roman" panose="02020603050405020304" pitchFamily="18" charset="0"/>
                <a:cs typeface="Arial" panose="020B0604020202020204" pitchFamily="34" charset="0"/>
              </a:rPr>
              <a:t>, 2(3), pp. 222-235.</a:t>
            </a:r>
          </a:p>
          <a:p>
            <a:pPr marL="457200" marR="0" indent="-457200" algn="just">
              <a:lnSpc>
                <a:spcPct val="150000"/>
              </a:lnSpc>
              <a:spcBef>
                <a:spcPts val="0"/>
              </a:spcBef>
              <a:spcAft>
                <a:spcPts val="0"/>
              </a:spcAft>
            </a:pPr>
            <a:r>
              <a:rPr lang="en-GB" sz="1400" dirty="0">
                <a:effectLst/>
                <a:latin typeface="Arial" panose="020B0604020202020204" pitchFamily="34" charset="0"/>
                <a:ea typeface="Times New Roman" panose="02020603050405020304" pitchFamily="18" charset="0"/>
                <a:cs typeface="Arial" panose="020B0604020202020204" pitchFamily="34" charset="0"/>
              </a:rPr>
              <a:t>Engel, G.L., (2012) The need for a new medical model: a challenge for biomedicine. </a:t>
            </a:r>
            <a:r>
              <a:rPr lang="en-GB" sz="1400" i="1" dirty="0">
                <a:effectLst/>
                <a:latin typeface="Arial" panose="020B0604020202020204" pitchFamily="34" charset="0"/>
                <a:ea typeface="Times New Roman" panose="02020603050405020304" pitchFamily="18" charset="0"/>
                <a:cs typeface="Arial" panose="020B0604020202020204" pitchFamily="34" charset="0"/>
              </a:rPr>
              <a:t>Psychodynamic psychiatry</a:t>
            </a:r>
            <a:r>
              <a:rPr lang="en-GB" sz="1400" dirty="0">
                <a:effectLst/>
                <a:latin typeface="Arial" panose="020B0604020202020204" pitchFamily="34" charset="0"/>
                <a:ea typeface="Times New Roman" panose="02020603050405020304" pitchFamily="18" charset="0"/>
                <a:cs typeface="Arial" panose="020B0604020202020204" pitchFamily="34" charset="0"/>
              </a:rPr>
              <a:t>, </a:t>
            </a:r>
            <a:r>
              <a:rPr lang="en-GB" sz="1400" i="1" dirty="0">
                <a:effectLst/>
                <a:latin typeface="Arial" panose="020B0604020202020204" pitchFamily="34" charset="0"/>
                <a:ea typeface="Times New Roman" panose="02020603050405020304" pitchFamily="18" charset="0"/>
                <a:cs typeface="Arial" panose="020B0604020202020204" pitchFamily="34" charset="0"/>
              </a:rPr>
              <a:t>40</a:t>
            </a:r>
            <a:r>
              <a:rPr lang="en-GB" sz="1400" dirty="0">
                <a:effectLst/>
                <a:latin typeface="Arial" panose="020B0604020202020204" pitchFamily="34" charset="0"/>
                <a:ea typeface="Times New Roman" panose="02020603050405020304" pitchFamily="18" charset="0"/>
                <a:cs typeface="Arial" panose="020B0604020202020204" pitchFamily="34" charset="0"/>
              </a:rPr>
              <a:t>(3), pp.377-396.</a:t>
            </a:r>
          </a:p>
          <a:p>
            <a:pPr marL="457200" marR="0" indent="-457200" algn="just">
              <a:lnSpc>
                <a:spcPct val="150000"/>
              </a:lnSpc>
              <a:spcBef>
                <a:spcPts val="0"/>
              </a:spcBef>
              <a:spcAft>
                <a:spcPts val="0"/>
              </a:spcAft>
            </a:pPr>
            <a:r>
              <a:rPr lang="en-GB" sz="1400" dirty="0">
                <a:effectLst/>
                <a:latin typeface="Arial" panose="020B0604020202020204" pitchFamily="34" charset="0"/>
                <a:ea typeface="Times New Roman" panose="02020603050405020304" pitchFamily="18" charset="0"/>
                <a:cs typeface="Arial" panose="020B0604020202020204" pitchFamily="34" charset="0"/>
              </a:rPr>
              <a:t>Gray, B.H., </a:t>
            </a:r>
            <a:r>
              <a:rPr lang="en-GB" sz="1400" dirty="0" err="1">
                <a:effectLst/>
                <a:latin typeface="Arial" panose="020B0604020202020204" pitchFamily="34" charset="0"/>
                <a:ea typeface="Times New Roman" panose="02020603050405020304" pitchFamily="18" charset="0"/>
                <a:cs typeface="Arial" panose="020B0604020202020204" pitchFamily="34" charset="0"/>
              </a:rPr>
              <a:t>Sarnak</a:t>
            </a:r>
            <a:r>
              <a:rPr lang="en-GB" sz="1400" dirty="0">
                <a:effectLst/>
                <a:latin typeface="Arial" panose="020B0604020202020204" pitchFamily="34" charset="0"/>
                <a:ea typeface="Times New Roman" panose="02020603050405020304" pitchFamily="18" charset="0"/>
                <a:cs typeface="Arial" panose="020B0604020202020204" pitchFamily="34" charset="0"/>
              </a:rPr>
              <a:t>, D.O. and Burgers, J.S., (2015) </a:t>
            </a:r>
            <a:r>
              <a:rPr lang="en-GB" sz="1400" i="1" dirty="0">
                <a:effectLst/>
                <a:latin typeface="Arial" panose="020B0604020202020204" pitchFamily="34" charset="0"/>
                <a:ea typeface="Times New Roman" panose="02020603050405020304" pitchFamily="18" charset="0"/>
                <a:cs typeface="Arial" panose="020B0604020202020204" pitchFamily="34" charset="0"/>
              </a:rPr>
              <a:t>Home care by self-governing nursing teams: The Netherlands' </a:t>
            </a:r>
            <a:r>
              <a:rPr lang="en-GB" sz="1400" i="1" dirty="0" err="1">
                <a:effectLst/>
                <a:latin typeface="Arial" panose="020B0604020202020204" pitchFamily="34" charset="0"/>
                <a:ea typeface="Times New Roman" panose="02020603050405020304" pitchFamily="18" charset="0"/>
                <a:cs typeface="Arial" panose="020B0604020202020204" pitchFamily="34" charset="0"/>
              </a:rPr>
              <a:t>Buurtzorg</a:t>
            </a:r>
            <a:r>
              <a:rPr lang="en-GB" sz="1400" i="1" dirty="0">
                <a:effectLst/>
                <a:latin typeface="Arial" panose="020B0604020202020204" pitchFamily="34" charset="0"/>
                <a:ea typeface="Times New Roman" panose="02020603050405020304" pitchFamily="18" charset="0"/>
                <a:cs typeface="Arial" panose="020B0604020202020204" pitchFamily="34" charset="0"/>
              </a:rPr>
              <a:t> Model</a:t>
            </a:r>
            <a:r>
              <a:rPr lang="en-GB" sz="1400" dirty="0">
                <a:effectLst/>
                <a:latin typeface="Arial" panose="020B0604020202020204" pitchFamily="34" charset="0"/>
                <a:ea typeface="Times New Roman" panose="02020603050405020304" pitchFamily="18" charset="0"/>
                <a:cs typeface="Arial" panose="020B0604020202020204" pitchFamily="34" charset="0"/>
              </a:rPr>
              <a:t>. New York: Commonwealth Fund.</a:t>
            </a:r>
          </a:p>
          <a:p>
            <a:pPr marL="457200" indent="-457200" algn="just">
              <a:lnSpc>
                <a:spcPct val="150000"/>
              </a:lnSpc>
            </a:pPr>
            <a:r>
              <a:rPr lang="en-GB" sz="1400" dirty="0">
                <a:effectLst/>
                <a:latin typeface="Arial" panose="020B0604020202020204" pitchFamily="34" charset="0"/>
                <a:ea typeface="Times New Roman" panose="02020603050405020304" pitchFamily="18" charset="0"/>
                <a:cs typeface="Arial" panose="020B0604020202020204" pitchFamily="34" charset="0"/>
              </a:rPr>
              <a:t>Ham, C., </a:t>
            </a:r>
            <a:r>
              <a:rPr lang="en-GB" sz="1400" dirty="0" err="1">
                <a:effectLst/>
                <a:latin typeface="Arial" panose="020B0604020202020204" pitchFamily="34" charset="0"/>
                <a:ea typeface="Times New Roman" panose="02020603050405020304" pitchFamily="18" charset="0"/>
                <a:cs typeface="Arial" panose="020B0604020202020204" pitchFamily="34" charset="0"/>
              </a:rPr>
              <a:t>Heenan</a:t>
            </a:r>
            <a:r>
              <a:rPr lang="en-GB" sz="1400" dirty="0">
                <a:effectLst/>
                <a:latin typeface="Arial" panose="020B0604020202020204" pitchFamily="34" charset="0"/>
                <a:ea typeface="Times New Roman" panose="02020603050405020304" pitchFamily="18" charset="0"/>
                <a:cs typeface="Arial" panose="020B0604020202020204" pitchFamily="34" charset="0"/>
              </a:rPr>
              <a:t>, D.A., Longley, M. and Steel, D.R., (2013) </a:t>
            </a:r>
            <a:r>
              <a:rPr lang="en-GB" sz="1400" i="1" dirty="0">
                <a:effectLst/>
                <a:latin typeface="Arial" panose="020B0604020202020204" pitchFamily="34" charset="0"/>
                <a:ea typeface="Times New Roman" panose="02020603050405020304" pitchFamily="18" charset="0"/>
                <a:cs typeface="Arial" panose="020B0604020202020204" pitchFamily="34" charset="0"/>
              </a:rPr>
              <a:t>Integrated Care in Northern Ireland, Scotland, and Wales: Lessons for England</a:t>
            </a:r>
            <a:r>
              <a:rPr lang="en-GB" sz="1400" dirty="0">
                <a:effectLst/>
                <a:latin typeface="Arial" panose="020B0604020202020204" pitchFamily="34" charset="0"/>
                <a:ea typeface="Times New Roman" panose="02020603050405020304" pitchFamily="18" charset="0"/>
                <a:cs typeface="Arial" panose="020B0604020202020204" pitchFamily="34" charset="0"/>
              </a:rPr>
              <a:t>. King's Fund.</a:t>
            </a:r>
          </a:p>
          <a:p>
            <a:pPr marL="457200" marR="0" indent="-457200" algn="just">
              <a:lnSpc>
                <a:spcPct val="150000"/>
              </a:lnSpc>
              <a:spcBef>
                <a:spcPts val="0"/>
              </a:spcBef>
              <a:spcAft>
                <a:spcPts val="0"/>
              </a:spcAft>
            </a:pPr>
            <a:r>
              <a:rPr lang="en-GB" sz="1400" dirty="0" err="1">
                <a:effectLst/>
                <a:latin typeface="Arial" panose="020B0604020202020204" pitchFamily="34" charset="0"/>
                <a:ea typeface="Times New Roman" panose="02020603050405020304" pitchFamily="18" charset="0"/>
                <a:cs typeface="Arial" panose="020B0604020202020204" pitchFamily="34" charset="0"/>
              </a:rPr>
              <a:t>Kreitzer</a:t>
            </a:r>
            <a:r>
              <a:rPr lang="en-GB" sz="1400" dirty="0">
                <a:effectLst/>
                <a:latin typeface="Arial" panose="020B0604020202020204" pitchFamily="34" charset="0"/>
                <a:ea typeface="Times New Roman" panose="02020603050405020304" pitchFamily="18" charset="0"/>
                <a:cs typeface="Arial" panose="020B0604020202020204" pitchFamily="34" charset="0"/>
              </a:rPr>
              <a:t>, M.J., </a:t>
            </a:r>
            <a:r>
              <a:rPr lang="en-GB" sz="1400" dirty="0" err="1">
                <a:effectLst/>
                <a:latin typeface="Arial" panose="020B0604020202020204" pitchFamily="34" charset="0"/>
                <a:ea typeface="Times New Roman" panose="02020603050405020304" pitchFamily="18" charset="0"/>
                <a:cs typeface="Arial" panose="020B0604020202020204" pitchFamily="34" charset="0"/>
              </a:rPr>
              <a:t>Monsen</a:t>
            </a:r>
            <a:r>
              <a:rPr lang="en-GB" sz="1400" dirty="0">
                <a:effectLst/>
                <a:latin typeface="Arial" panose="020B0604020202020204" pitchFamily="34" charset="0"/>
                <a:ea typeface="Times New Roman" panose="02020603050405020304" pitchFamily="18" charset="0"/>
                <a:cs typeface="Arial" panose="020B0604020202020204" pitchFamily="34" charset="0"/>
              </a:rPr>
              <a:t>, K.A., </a:t>
            </a:r>
            <a:r>
              <a:rPr lang="en-GB" sz="1400" dirty="0" err="1">
                <a:effectLst/>
                <a:latin typeface="Arial" panose="020B0604020202020204" pitchFamily="34" charset="0"/>
                <a:ea typeface="Times New Roman" panose="02020603050405020304" pitchFamily="18" charset="0"/>
                <a:cs typeface="Arial" panose="020B0604020202020204" pitchFamily="34" charset="0"/>
              </a:rPr>
              <a:t>Nandram</a:t>
            </a:r>
            <a:r>
              <a:rPr lang="en-GB" sz="1400" dirty="0">
                <a:effectLst/>
                <a:latin typeface="Arial" panose="020B0604020202020204" pitchFamily="34" charset="0"/>
                <a:ea typeface="Times New Roman" panose="02020603050405020304" pitchFamily="18" charset="0"/>
                <a:cs typeface="Arial" panose="020B0604020202020204" pitchFamily="34" charset="0"/>
              </a:rPr>
              <a:t>, S. and De Blok, J., (2015) </a:t>
            </a:r>
            <a:r>
              <a:rPr lang="en-GB" sz="1400" dirty="0" err="1">
                <a:effectLst/>
                <a:latin typeface="Arial" panose="020B0604020202020204" pitchFamily="34" charset="0"/>
                <a:ea typeface="Times New Roman" panose="02020603050405020304" pitchFamily="18" charset="0"/>
                <a:cs typeface="Arial" panose="020B0604020202020204" pitchFamily="34" charset="0"/>
              </a:rPr>
              <a:t>Buurtzorg</a:t>
            </a:r>
            <a:r>
              <a:rPr lang="en-GB" sz="1400" dirty="0">
                <a:effectLst/>
                <a:latin typeface="Arial" panose="020B0604020202020204" pitchFamily="34" charset="0"/>
                <a:ea typeface="Times New Roman" panose="02020603050405020304" pitchFamily="18" charset="0"/>
                <a:cs typeface="Arial" panose="020B0604020202020204" pitchFamily="34" charset="0"/>
              </a:rPr>
              <a:t> Nederland: a global model of social innovation, change, and whole-systems healing. </a:t>
            </a:r>
            <a:r>
              <a:rPr lang="en-GB" sz="1400" i="1" dirty="0">
                <a:effectLst/>
                <a:latin typeface="Arial" panose="020B0604020202020204" pitchFamily="34" charset="0"/>
                <a:ea typeface="Times New Roman" panose="02020603050405020304" pitchFamily="18" charset="0"/>
                <a:cs typeface="Arial" panose="020B0604020202020204" pitchFamily="34" charset="0"/>
              </a:rPr>
              <a:t>Global advances in health and medicine</a:t>
            </a:r>
            <a:r>
              <a:rPr lang="en-GB" sz="1400" dirty="0">
                <a:effectLst/>
                <a:latin typeface="Arial" panose="020B0604020202020204" pitchFamily="34" charset="0"/>
                <a:ea typeface="Times New Roman" panose="02020603050405020304" pitchFamily="18" charset="0"/>
                <a:cs typeface="Arial" panose="020B0604020202020204" pitchFamily="34" charset="0"/>
              </a:rPr>
              <a:t>, </a:t>
            </a:r>
            <a:r>
              <a:rPr lang="en-GB" sz="1400" i="1" dirty="0">
                <a:effectLst/>
                <a:latin typeface="Arial" panose="020B0604020202020204" pitchFamily="34" charset="0"/>
                <a:ea typeface="Times New Roman" panose="02020603050405020304" pitchFamily="18" charset="0"/>
                <a:cs typeface="Arial" panose="020B0604020202020204" pitchFamily="34" charset="0"/>
              </a:rPr>
              <a:t>4</a:t>
            </a:r>
            <a:r>
              <a:rPr lang="en-GB" sz="1400" dirty="0">
                <a:effectLst/>
                <a:latin typeface="Arial" panose="020B0604020202020204" pitchFamily="34" charset="0"/>
                <a:ea typeface="Times New Roman" panose="02020603050405020304" pitchFamily="18" charset="0"/>
                <a:cs typeface="Arial" panose="020B0604020202020204" pitchFamily="34" charset="0"/>
              </a:rPr>
              <a:t>(1), pp.40-44.</a:t>
            </a:r>
          </a:p>
          <a:p>
            <a:pPr marL="457200" marR="0" indent="-457200" algn="just">
              <a:lnSpc>
                <a:spcPct val="150000"/>
              </a:lnSpc>
              <a:spcBef>
                <a:spcPts val="0"/>
              </a:spcBef>
              <a:spcAft>
                <a:spcPts val="0"/>
              </a:spcAft>
            </a:pPr>
            <a:r>
              <a:rPr lang="en-GB" sz="1400" dirty="0">
                <a:effectLst/>
                <a:latin typeface="Arial" panose="020B0604020202020204" pitchFamily="34" charset="0"/>
                <a:ea typeface="Times New Roman" panose="02020603050405020304" pitchFamily="18" charset="0"/>
                <a:cs typeface="Arial" panose="020B0604020202020204" pitchFamily="34" charset="0"/>
              </a:rPr>
              <a:t>Marmot, M. (2010) </a:t>
            </a:r>
            <a:r>
              <a:rPr lang="en-GB" sz="1400" i="1" dirty="0">
                <a:effectLst/>
                <a:latin typeface="Arial" panose="020B0604020202020204" pitchFamily="34" charset="0"/>
                <a:ea typeface="Times New Roman" panose="02020603050405020304" pitchFamily="18" charset="0"/>
                <a:cs typeface="Arial" panose="020B0604020202020204" pitchFamily="34" charset="0"/>
              </a:rPr>
              <a:t>Fair Society, Healthy Lives: The Marmot Review</a:t>
            </a:r>
            <a:r>
              <a:rPr lang="en-GB" sz="1400" dirty="0">
                <a:effectLst/>
                <a:latin typeface="Arial" panose="020B0604020202020204" pitchFamily="34" charset="0"/>
                <a:ea typeface="Times New Roman" panose="02020603050405020304" pitchFamily="18" charset="0"/>
                <a:cs typeface="Arial" panose="020B0604020202020204" pitchFamily="34" charset="0"/>
              </a:rPr>
              <a:t>. London: UCL Institute of Health Equity. Available at: https://www.instituteofhealthequity.org/resources-reports/fair-society-healthy-lives-the-marmot-review [Accessed: 20 October 2025]</a:t>
            </a:r>
          </a:p>
        </p:txBody>
      </p:sp>
    </p:spTree>
    <p:extLst>
      <p:ext uri="{BB962C8B-B14F-4D97-AF65-F5344CB8AC3E}">
        <p14:creationId xmlns:p14="http://schemas.microsoft.com/office/powerpoint/2010/main" val="368920192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0">
            <a:extLst>
              <a:ext uri="{FF2B5EF4-FFF2-40B4-BE49-F238E27FC236}">
                <a16:creationId xmlns:a16="http://schemas.microsoft.com/office/drawing/2014/main" id="{8B349F58-C3DB-434F-9EF0-E176CBAB008A}"/>
              </a:ext>
            </a:extLst>
          </p:cNvPr>
          <p:cNvSpPr/>
          <p:nvPr/>
        </p:nvSpPr>
        <p:spPr>
          <a:xfrm>
            <a:off x="0" y="0"/>
            <a:ext cx="12192000" cy="964700"/>
          </a:xfrm>
          <a:prstGeom prst="rect">
            <a:avLst/>
          </a:prstGeom>
          <a:solidFill>
            <a:srgbClr val="16A085"/>
          </a:solidFill>
          <a:ln/>
        </p:spPr>
        <p:txBody>
          <a:bodyPr wrap="square" rtlCol="0" anchor="ctr"/>
          <a:lstStyle/>
          <a:p>
            <a:pPr marL="0" indent="0">
              <a:buNone/>
            </a:pPr>
            <a:r>
              <a:rPr lang="en-US" sz="4000" b="1" dirty="0">
                <a:solidFill>
                  <a:schemeClr val="bg1"/>
                </a:solidFill>
              </a:rPr>
              <a:t>References (Continued)</a:t>
            </a:r>
          </a:p>
        </p:txBody>
      </p:sp>
      <p:sp>
        <p:nvSpPr>
          <p:cNvPr id="7" name="TextBox 6">
            <a:extLst>
              <a:ext uri="{FF2B5EF4-FFF2-40B4-BE49-F238E27FC236}">
                <a16:creationId xmlns:a16="http://schemas.microsoft.com/office/drawing/2014/main" id="{DA5BD96C-4FC5-42A5-B976-582E6B0CE632}"/>
              </a:ext>
            </a:extLst>
          </p:cNvPr>
          <p:cNvSpPr txBox="1"/>
          <p:nvPr/>
        </p:nvSpPr>
        <p:spPr>
          <a:xfrm>
            <a:off x="292754" y="1189783"/>
            <a:ext cx="10934114" cy="5509200"/>
          </a:xfrm>
          <a:prstGeom prst="rect">
            <a:avLst/>
          </a:prstGeom>
          <a:noFill/>
        </p:spPr>
        <p:txBody>
          <a:bodyPr wrap="square">
            <a:spAutoFit/>
          </a:bodyPr>
          <a:lstStyle/>
          <a:p>
            <a:pPr marL="457200" indent="-457200" algn="just">
              <a:lnSpc>
                <a:spcPct val="150000"/>
              </a:lnSpc>
            </a:pPr>
            <a:r>
              <a:rPr lang="en-GB" sz="1400" dirty="0">
                <a:effectLst/>
                <a:latin typeface="Arial" panose="020B0604020202020204" pitchFamily="34" charset="0"/>
                <a:ea typeface="Times New Roman" panose="02020603050405020304" pitchFamily="18" charset="0"/>
                <a:cs typeface="Arial" panose="020B0604020202020204" pitchFamily="34" charset="0"/>
              </a:rPr>
              <a:t>Marmot, M., (2020) Health equity in England: the Marmot review 10 years on. </a:t>
            </a:r>
            <a:r>
              <a:rPr lang="en-GB" sz="1400" i="1" dirty="0" err="1">
                <a:effectLst/>
                <a:latin typeface="Arial" panose="020B0604020202020204" pitchFamily="34" charset="0"/>
                <a:ea typeface="Times New Roman" panose="02020603050405020304" pitchFamily="18" charset="0"/>
                <a:cs typeface="Arial" panose="020B0604020202020204" pitchFamily="34" charset="0"/>
              </a:rPr>
              <a:t>Bmj</a:t>
            </a:r>
            <a:r>
              <a:rPr lang="en-GB" sz="1400" dirty="0">
                <a:effectLst/>
                <a:latin typeface="Arial" panose="020B0604020202020204" pitchFamily="34" charset="0"/>
                <a:ea typeface="Times New Roman" panose="02020603050405020304" pitchFamily="18" charset="0"/>
                <a:cs typeface="Arial" panose="020B0604020202020204" pitchFamily="34" charset="0"/>
              </a:rPr>
              <a:t>, </a:t>
            </a:r>
            <a:r>
              <a:rPr lang="en-GB" sz="1400" i="1" dirty="0">
                <a:effectLst/>
                <a:latin typeface="Arial" panose="020B0604020202020204" pitchFamily="34" charset="0"/>
                <a:ea typeface="Times New Roman" panose="02020603050405020304" pitchFamily="18" charset="0"/>
                <a:cs typeface="Arial" panose="020B0604020202020204" pitchFamily="34" charset="0"/>
              </a:rPr>
              <a:t>368</a:t>
            </a:r>
            <a:r>
              <a:rPr lang="en-GB" sz="1400" dirty="0">
                <a:effectLst/>
                <a:latin typeface="Arial" panose="020B0604020202020204" pitchFamily="34" charset="0"/>
                <a:ea typeface="Times New Roman" panose="02020603050405020304" pitchFamily="18" charset="0"/>
                <a:cs typeface="Arial" panose="020B0604020202020204" pitchFamily="34" charset="0"/>
              </a:rPr>
              <a:t>.NHS England (2019) </a:t>
            </a:r>
            <a:r>
              <a:rPr lang="en-GB" sz="1400" i="1" dirty="0">
                <a:effectLst/>
                <a:latin typeface="Arial" panose="020B0604020202020204" pitchFamily="34" charset="0"/>
                <a:ea typeface="Times New Roman" panose="02020603050405020304" pitchFamily="18" charset="0"/>
                <a:cs typeface="Arial" panose="020B0604020202020204" pitchFamily="34" charset="0"/>
              </a:rPr>
              <a:t>The NHS Long Term Plan</a:t>
            </a:r>
            <a:r>
              <a:rPr lang="en-GB" sz="1400" dirty="0">
                <a:effectLst/>
                <a:latin typeface="Arial" panose="020B0604020202020204" pitchFamily="34" charset="0"/>
                <a:ea typeface="Times New Roman" panose="02020603050405020304" pitchFamily="18" charset="0"/>
                <a:cs typeface="Arial" panose="020B0604020202020204" pitchFamily="34" charset="0"/>
              </a:rPr>
              <a:t>. London: NHS England.</a:t>
            </a:r>
          </a:p>
          <a:p>
            <a:pPr marL="457200" marR="0" indent="-457200" algn="just">
              <a:lnSpc>
                <a:spcPct val="150000"/>
              </a:lnSpc>
              <a:spcBef>
                <a:spcPts val="0"/>
              </a:spcBef>
              <a:spcAft>
                <a:spcPts val="0"/>
              </a:spcAft>
            </a:pPr>
            <a:r>
              <a:rPr lang="en-GB" sz="1400" dirty="0">
                <a:effectLst/>
                <a:latin typeface="Arial" panose="020B0604020202020204" pitchFamily="34" charset="0"/>
                <a:ea typeface="Times New Roman" panose="02020603050405020304" pitchFamily="18" charset="0"/>
                <a:cs typeface="Arial" panose="020B0604020202020204" pitchFamily="34" charset="0"/>
              </a:rPr>
              <a:t>Morris, L. and Robertson, R. (2024). </a:t>
            </a:r>
            <a:r>
              <a:rPr lang="en-GB" sz="1400" i="1" dirty="0">
                <a:effectLst/>
                <a:latin typeface="Arial" panose="020B0604020202020204" pitchFamily="34" charset="0"/>
                <a:ea typeface="Times New Roman" panose="02020603050405020304" pitchFamily="18" charset="0"/>
                <a:cs typeface="Arial" panose="020B0604020202020204" pitchFamily="34" charset="0"/>
              </a:rPr>
              <a:t>Tackling Health Inequalities Seven Priorities For The NHS </a:t>
            </a:r>
            <a:r>
              <a:rPr lang="en-GB" sz="1400" dirty="0">
                <a:effectLst/>
                <a:latin typeface="Arial" panose="020B0604020202020204" pitchFamily="34" charset="0"/>
                <a:ea typeface="Times New Roman" panose="02020603050405020304" pitchFamily="18" charset="0"/>
                <a:cs typeface="Arial" panose="020B0604020202020204" pitchFamily="34" charset="0"/>
              </a:rPr>
              <a:t>[online] The King’s Fund. Available at: https://www.kingsfund.org.uk/insight-and-analysis/long-reads/tackling-health-inequalities-seven-priorities-nhs [Accessed: 21 October 2025]</a:t>
            </a:r>
          </a:p>
          <a:p>
            <a:pPr marL="457200" marR="0" indent="-457200" algn="just">
              <a:lnSpc>
                <a:spcPct val="150000"/>
              </a:lnSpc>
              <a:spcBef>
                <a:spcPts val="0"/>
              </a:spcBef>
              <a:spcAft>
                <a:spcPts val="0"/>
              </a:spcAft>
            </a:pPr>
            <a:r>
              <a:rPr lang="en-GB" sz="1400" dirty="0">
                <a:effectLst/>
                <a:latin typeface="Arial" panose="020B0604020202020204" pitchFamily="34" charset="0"/>
                <a:ea typeface="Times New Roman" panose="02020603050405020304" pitchFamily="18" charset="0"/>
                <a:cs typeface="Arial" panose="020B0604020202020204" pitchFamily="34" charset="0"/>
              </a:rPr>
              <a:t>NHS England (2020) </a:t>
            </a:r>
            <a:r>
              <a:rPr lang="en-GB" sz="1400" i="1" dirty="0">
                <a:effectLst/>
                <a:latin typeface="Arial" panose="020B0604020202020204" pitchFamily="34" charset="0"/>
                <a:ea typeface="Times New Roman" panose="02020603050405020304" pitchFamily="18" charset="0"/>
                <a:cs typeface="Arial" panose="020B0604020202020204" pitchFamily="34" charset="0"/>
              </a:rPr>
              <a:t>Social Prescribing and Community-Based Support: Summary Guide</a:t>
            </a:r>
            <a:r>
              <a:rPr lang="en-GB" sz="1400" dirty="0">
                <a:effectLst/>
                <a:latin typeface="Arial" panose="020B0604020202020204" pitchFamily="34" charset="0"/>
                <a:ea typeface="Times New Roman" panose="02020603050405020304" pitchFamily="18" charset="0"/>
                <a:cs typeface="Arial" panose="020B0604020202020204" pitchFamily="34" charset="0"/>
              </a:rPr>
              <a:t>. Available at: https://www.england.nhs.uk/publication/social-prescribing-and-community-based-support-summary-guide/ [Accessed: 21 October 2025]</a:t>
            </a:r>
          </a:p>
          <a:p>
            <a:pPr marL="457200" marR="0" indent="-457200" algn="just">
              <a:lnSpc>
                <a:spcPct val="150000"/>
              </a:lnSpc>
              <a:spcBef>
                <a:spcPts val="0"/>
              </a:spcBef>
              <a:spcAft>
                <a:spcPts val="0"/>
              </a:spcAft>
            </a:pPr>
            <a:r>
              <a:rPr lang="en-GB" sz="1400" dirty="0">
                <a:effectLst/>
                <a:latin typeface="Arial" panose="020B0604020202020204" pitchFamily="34" charset="0"/>
                <a:ea typeface="Times New Roman" panose="02020603050405020304" pitchFamily="18" charset="0"/>
                <a:cs typeface="Arial" panose="020B0604020202020204" pitchFamily="34" charset="0"/>
              </a:rPr>
              <a:t>NHS England (2022) </a:t>
            </a:r>
            <a:r>
              <a:rPr lang="en-GB" sz="1400" i="1" dirty="0">
                <a:effectLst/>
                <a:latin typeface="Arial" panose="020B0604020202020204" pitchFamily="34" charset="0"/>
                <a:ea typeface="Times New Roman" panose="02020603050405020304" pitchFamily="18" charset="0"/>
                <a:cs typeface="Arial" panose="020B0604020202020204" pitchFamily="34" charset="0"/>
              </a:rPr>
              <a:t>What is</a:t>
            </a:r>
            <a:r>
              <a:rPr lang="en-GB" sz="1400" dirty="0">
                <a:effectLst/>
                <a:latin typeface="Arial" panose="020B0604020202020204" pitchFamily="34" charset="0"/>
                <a:ea typeface="Times New Roman" panose="02020603050405020304" pitchFamily="18" charset="0"/>
                <a:cs typeface="Arial" panose="020B0604020202020204" pitchFamily="34" charset="0"/>
              </a:rPr>
              <a:t> </a:t>
            </a:r>
            <a:r>
              <a:rPr lang="en-GB" sz="1400" i="1" dirty="0">
                <a:effectLst/>
                <a:latin typeface="Arial" panose="020B0604020202020204" pitchFamily="34" charset="0"/>
                <a:ea typeface="Times New Roman" panose="02020603050405020304" pitchFamily="18" charset="0"/>
                <a:cs typeface="Arial" panose="020B0604020202020204" pitchFamily="34" charset="0"/>
              </a:rPr>
              <a:t>Integrated Care Systems?</a:t>
            </a:r>
            <a:r>
              <a:rPr lang="en-GB" sz="1400" dirty="0">
                <a:effectLst/>
                <a:latin typeface="Arial" panose="020B0604020202020204" pitchFamily="34" charset="0"/>
                <a:ea typeface="Times New Roman" panose="02020603050405020304" pitchFamily="18" charset="0"/>
                <a:cs typeface="Arial" panose="020B0604020202020204" pitchFamily="34" charset="0"/>
              </a:rPr>
              <a:t> Available at: https://www.england.nhs.uk/integratedcare/ [Accessed: 21 October 2025]</a:t>
            </a:r>
          </a:p>
          <a:p>
            <a:pPr marL="457200" marR="0" indent="-457200" algn="just">
              <a:lnSpc>
                <a:spcPct val="150000"/>
              </a:lnSpc>
              <a:spcBef>
                <a:spcPts val="0"/>
              </a:spcBef>
              <a:spcAft>
                <a:spcPts val="0"/>
              </a:spcAft>
            </a:pPr>
            <a:r>
              <a:rPr lang="en-GB" sz="1400" dirty="0">
                <a:effectLst/>
                <a:latin typeface="Arial" panose="020B0604020202020204" pitchFamily="34" charset="0"/>
                <a:ea typeface="Times New Roman" panose="02020603050405020304" pitchFamily="18" charset="0"/>
                <a:cs typeface="Arial" panose="020B0604020202020204" pitchFamily="34" charset="0"/>
              </a:rPr>
              <a:t>Public Health England (2015) </a:t>
            </a:r>
            <a:r>
              <a:rPr lang="en-GB" sz="1400" i="1" dirty="0">
                <a:effectLst/>
                <a:latin typeface="Arial" panose="020B0604020202020204" pitchFamily="34" charset="0"/>
                <a:ea typeface="Arial" panose="020B0604020202020204" pitchFamily="34" charset="0"/>
                <a:cs typeface="Arial" panose="020B0604020202020204" pitchFamily="34" charset="0"/>
              </a:rPr>
              <a:t>Change4Life Evidence Review: Rapid evidence review on the effect of physical activity participation among children aged 5-11 years.</a:t>
            </a:r>
            <a:r>
              <a:rPr lang="en-GB" sz="1400" dirty="0">
                <a:effectLst/>
                <a:latin typeface="Arial" panose="020B0604020202020204" pitchFamily="34" charset="0"/>
                <a:ea typeface="Times New Roman" panose="02020603050405020304" pitchFamily="18" charset="0"/>
                <a:cs typeface="Arial" panose="020B0604020202020204" pitchFamily="34" charset="0"/>
              </a:rPr>
              <a:t>. Available at: https://www.gov.uk/government/publications/change4life-evidence-review-on-physical-activity-in-children [Accessed: 21 October 2025]</a:t>
            </a:r>
          </a:p>
          <a:p>
            <a:pPr marL="457200" marR="0" indent="-457200" algn="just">
              <a:lnSpc>
                <a:spcPct val="150000"/>
              </a:lnSpc>
              <a:spcBef>
                <a:spcPts val="0"/>
              </a:spcBef>
              <a:spcAft>
                <a:spcPts val="0"/>
              </a:spcAft>
            </a:pPr>
            <a:r>
              <a:rPr lang="en-GB" sz="1400" dirty="0">
                <a:effectLst/>
                <a:latin typeface="Arial" panose="020B0604020202020204" pitchFamily="34" charset="0"/>
                <a:ea typeface="Times New Roman" panose="02020603050405020304" pitchFamily="18" charset="0"/>
                <a:cs typeface="Arial" panose="020B0604020202020204" pitchFamily="34" charset="0"/>
              </a:rPr>
              <a:t>Public Health England (2020) </a:t>
            </a:r>
            <a:r>
              <a:rPr lang="en-GB" sz="1400" i="1" dirty="0">
                <a:effectLst/>
                <a:latin typeface="Arial" panose="020B0604020202020204" pitchFamily="34" charset="0"/>
                <a:ea typeface="Times New Roman" panose="02020603050405020304" pitchFamily="18" charset="0"/>
                <a:cs typeface="Arial" panose="020B0604020202020204" pitchFamily="34" charset="0"/>
              </a:rPr>
              <a:t>Beyond the data: Understanding the impact of COVID-19 on BAME groups</a:t>
            </a:r>
            <a:r>
              <a:rPr lang="en-GB" sz="1400" dirty="0">
                <a:effectLst/>
                <a:latin typeface="Arial" panose="020B0604020202020204" pitchFamily="34" charset="0"/>
                <a:ea typeface="Times New Roman" panose="02020603050405020304" pitchFamily="18" charset="0"/>
                <a:cs typeface="Arial" panose="020B0604020202020204" pitchFamily="34" charset="0"/>
              </a:rPr>
              <a:t>. Available at: https://assets.publishing.service.gov.uk/media/5ee761fce90e070435f5a9dd/COVID_stakeholder_engagement_synthesis_beyond_the_data.pdf [Accessed: 22 October 2025].</a:t>
            </a:r>
          </a:p>
          <a:p>
            <a:endParaRPr lang="en-US"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4692187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0">
            <a:extLst>
              <a:ext uri="{FF2B5EF4-FFF2-40B4-BE49-F238E27FC236}">
                <a16:creationId xmlns:a16="http://schemas.microsoft.com/office/drawing/2014/main" id="{8B349F58-C3DB-434F-9EF0-E176CBAB008A}"/>
              </a:ext>
            </a:extLst>
          </p:cNvPr>
          <p:cNvSpPr/>
          <p:nvPr/>
        </p:nvSpPr>
        <p:spPr>
          <a:xfrm>
            <a:off x="0" y="0"/>
            <a:ext cx="12192000" cy="964700"/>
          </a:xfrm>
          <a:prstGeom prst="rect">
            <a:avLst/>
          </a:prstGeom>
          <a:solidFill>
            <a:srgbClr val="16A085"/>
          </a:solidFill>
          <a:ln/>
        </p:spPr>
        <p:txBody>
          <a:bodyPr wrap="square" rtlCol="0" anchor="ctr"/>
          <a:lstStyle/>
          <a:p>
            <a:pPr marL="0" indent="0">
              <a:buNone/>
            </a:pPr>
            <a:r>
              <a:rPr lang="en-US" sz="4000" b="1" dirty="0">
                <a:solidFill>
                  <a:schemeClr val="bg1"/>
                </a:solidFill>
              </a:rPr>
              <a:t>References (Continued)</a:t>
            </a:r>
          </a:p>
        </p:txBody>
      </p:sp>
      <p:sp>
        <p:nvSpPr>
          <p:cNvPr id="7" name="TextBox 6">
            <a:extLst>
              <a:ext uri="{FF2B5EF4-FFF2-40B4-BE49-F238E27FC236}">
                <a16:creationId xmlns:a16="http://schemas.microsoft.com/office/drawing/2014/main" id="{DA5BD96C-4FC5-42A5-B976-582E6B0CE632}"/>
              </a:ext>
            </a:extLst>
          </p:cNvPr>
          <p:cNvSpPr txBox="1"/>
          <p:nvPr/>
        </p:nvSpPr>
        <p:spPr>
          <a:xfrm>
            <a:off x="292754" y="1231987"/>
            <a:ext cx="10934114" cy="5432256"/>
          </a:xfrm>
          <a:prstGeom prst="rect">
            <a:avLst/>
          </a:prstGeom>
          <a:noFill/>
        </p:spPr>
        <p:txBody>
          <a:bodyPr wrap="square">
            <a:spAutoFit/>
          </a:bodyPr>
          <a:lstStyle/>
          <a:p>
            <a:pPr marL="457200" indent="-457200" algn="just">
              <a:lnSpc>
                <a:spcPct val="150000"/>
              </a:lnSpc>
            </a:pPr>
            <a:r>
              <a:rPr lang="en-GB" sz="1400" dirty="0" err="1">
                <a:effectLst/>
                <a:latin typeface="Arial" panose="020B0604020202020204" pitchFamily="34" charset="0"/>
                <a:ea typeface="Times New Roman" panose="02020603050405020304" pitchFamily="18" charset="0"/>
                <a:cs typeface="Arial" panose="020B0604020202020204" pitchFamily="34" charset="0"/>
              </a:rPr>
              <a:t>Satylganova</a:t>
            </a:r>
            <a:r>
              <a:rPr lang="en-GB" sz="1400" dirty="0">
                <a:effectLst/>
                <a:latin typeface="Arial" panose="020B0604020202020204" pitchFamily="34" charset="0"/>
                <a:ea typeface="Times New Roman" panose="02020603050405020304" pitchFamily="18" charset="0"/>
                <a:cs typeface="Arial" panose="020B0604020202020204" pitchFamily="34" charset="0"/>
              </a:rPr>
              <a:t> A. (2016) </a:t>
            </a:r>
            <a:r>
              <a:rPr lang="en-GB" sz="1400" i="1" dirty="0">
                <a:effectLst/>
                <a:latin typeface="Arial" panose="020B0604020202020204" pitchFamily="34" charset="0"/>
                <a:ea typeface="Times New Roman" panose="02020603050405020304" pitchFamily="18" charset="0"/>
                <a:cs typeface="Arial" panose="020B0604020202020204" pitchFamily="34" charset="0"/>
              </a:rPr>
              <a:t>Integrated care models: an overview</a:t>
            </a:r>
            <a:r>
              <a:rPr lang="en-GB" sz="1400" dirty="0">
                <a:effectLst/>
                <a:latin typeface="Arial" panose="020B0604020202020204" pitchFamily="34" charset="0"/>
                <a:ea typeface="Times New Roman" panose="02020603050405020304" pitchFamily="18" charset="0"/>
                <a:cs typeface="Arial" panose="020B0604020202020204" pitchFamily="34" charset="0"/>
              </a:rPr>
              <a:t>. Copenhagen: WHO Regional Office for Europe; 2016. World Health Organization WHO. </a:t>
            </a:r>
          </a:p>
          <a:p>
            <a:pPr marL="457200" indent="-457200" algn="just">
              <a:lnSpc>
                <a:spcPct val="150000"/>
              </a:lnSpc>
            </a:pPr>
            <a:r>
              <a:rPr lang="en-GB" sz="1400" dirty="0">
                <a:solidFill>
                  <a:srgbClr val="222222"/>
                </a:solidFill>
                <a:effectLst/>
                <a:latin typeface="Arial" panose="020B0604020202020204" pitchFamily="34" charset="0"/>
                <a:ea typeface="Times New Roman" panose="02020603050405020304" pitchFamily="18" charset="0"/>
                <a:cs typeface="Arial" panose="020B0604020202020204" pitchFamily="34" charset="0"/>
              </a:rPr>
              <a:t>Tan, C.E. and Glantz, S.A., (2012) Association between smoke-free legislation and hospitalizations for cardiac, cerebrovascular, and respiratory diseases: a meta-analysis. </a:t>
            </a:r>
            <a:r>
              <a:rPr lang="en-GB" sz="1400" i="1" dirty="0">
                <a:effectLst/>
                <a:latin typeface="Arial" panose="020B0604020202020204" pitchFamily="34" charset="0"/>
                <a:ea typeface="Times New Roman" panose="02020603050405020304" pitchFamily="18" charset="0"/>
                <a:cs typeface="Arial" panose="020B0604020202020204" pitchFamily="34" charset="0"/>
              </a:rPr>
              <a:t>Circulation</a:t>
            </a:r>
            <a:r>
              <a:rPr lang="en-GB" sz="1400" dirty="0">
                <a:effectLst/>
                <a:latin typeface="Arial" panose="020B0604020202020204" pitchFamily="34" charset="0"/>
                <a:ea typeface="Times New Roman" panose="02020603050405020304" pitchFamily="18" charset="0"/>
                <a:cs typeface="Arial" panose="020B0604020202020204" pitchFamily="34" charset="0"/>
              </a:rPr>
              <a:t>, </a:t>
            </a:r>
            <a:r>
              <a:rPr lang="en-GB" sz="1400" i="1" dirty="0">
                <a:effectLst/>
                <a:latin typeface="Arial" panose="020B0604020202020204" pitchFamily="34" charset="0"/>
                <a:ea typeface="Times New Roman" panose="02020603050405020304" pitchFamily="18" charset="0"/>
                <a:cs typeface="Arial" panose="020B0604020202020204" pitchFamily="34" charset="0"/>
              </a:rPr>
              <a:t>126</a:t>
            </a:r>
            <a:r>
              <a:rPr lang="en-GB" sz="1400" dirty="0">
                <a:effectLst/>
                <a:latin typeface="Arial" panose="020B0604020202020204" pitchFamily="34" charset="0"/>
                <a:ea typeface="Times New Roman" panose="02020603050405020304" pitchFamily="18" charset="0"/>
                <a:cs typeface="Arial" panose="020B0604020202020204" pitchFamily="34" charset="0"/>
              </a:rPr>
              <a:t>(18), pp.2177-2183.</a:t>
            </a:r>
          </a:p>
          <a:p>
            <a:pPr marL="457200" marR="0" indent="-457200" algn="just">
              <a:lnSpc>
                <a:spcPct val="150000"/>
              </a:lnSpc>
              <a:spcBef>
                <a:spcPts val="0"/>
              </a:spcBef>
              <a:spcAft>
                <a:spcPts val="0"/>
              </a:spcAft>
            </a:pPr>
            <a:r>
              <a:rPr lang="en-GB" sz="1400" dirty="0">
                <a:effectLst/>
                <a:latin typeface="Arial" panose="020B0604020202020204" pitchFamily="34" charset="0"/>
                <a:ea typeface="Times New Roman" panose="02020603050405020304" pitchFamily="18" charset="0"/>
                <a:cs typeface="Arial" panose="020B0604020202020204" pitchFamily="34" charset="0"/>
              </a:rPr>
              <a:t>Time to Change (2011) </a:t>
            </a:r>
            <a:r>
              <a:rPr lang="en-GB" sz="1400" i="1" dirty="0">
                <a:effectLst/>
                <a:latin typeface="Arial" panose="020B0604020202020204" pitchFamily="34" charset="0"/>
                <a:ea typeface="Times New Roman" panose="02020603050405020304" pitchFamily="18" charset="0"/>
                <a:cs typeface="Arial" panose="020B0604020202020204" pitchFamily="34" charset="0"/>
              </a:rPr>
              <a:t>Attitudes to</a:t>
            </a:r>
            <a:r>
              <a:rPr lang="en-GB" sz="1400" i="1" dirty="0">
                <a:effectLst/>
                <a:latin typeface="Arial" panose="020B0604020202020204" pitchFamily="34" charset="0"/>
                <a:ea typeface="Arial" panose="020B0604020202020204" pitchFamily="34" charset="0"/>
                <a:cs typeface="Arial" panose="020B0604020202020204" pitchFamily="34" charset="0"/>
              </a:rPr>
              <a:t>wards</a:t>
            </a:r>
            <a:r>
              <a:rPr lang="en-GB" sz="1400" i="1" dirty="0">
                <a:effectLst/>
                <a:latin typeface="Arial" panose="020B0604020202020204" pitchFamily="34" charset="0"/>
                <a:ea typeface="Times New Roman" panose="02020603050405020304" pitchFamily="18" charset="0"/>
                <a:cs typeface="Arial" panose="020B0604020202020204" pitchFamily="34" charset="0"/>
              </a:rPr>
              <a:t> Mental Illness</a:t>
            </a:r>
            <a:r>
              <a:rPr lang="en-GB" sz="1400" dirty="0">
                <a:effectLst/>
                <a:latin typeface="Arial" panose="020B0604020202020204" pitchFamily="34" charset="0"/>
                <a:ea typeface="Times New Roman" panose="02020603050405020304" pitchFamily="18" charset="0"/>
                <a:cs typeface="Arial" panose="020B0604020202020204" pitchFamily="34" charset="0"/>
              </a:rPr>
              <a:t>. Available at: https://www.time-to-change.org.uk/research-reports-publications/public-attitudes-mental-illness#toc-1 [Accessed: 21 October 2025]</a:t>
            </a:r>
          </a:p>
          <a:p>
            <a:pPr marL="457200" marR="0" indent="-457200" algn="just">
              <a:lnSpc>
                <a:spcPct val="150000"/>
              </a:lnSpc>
              <a:spcBef>
                <a:spcPts val="0"/>
              </a:spcBef>
              <a:spcAft>
                <a:spcPts val="0"/>
              </a:spcAft>
            </a:pPr>
            <a:r>
              <a:rPr lang="en-GB" sz="1400" dirty="0">
                <a:effectLst/>
                <a:latin typeface="Arial" panose="020B0604020202020204" pitchFamily="34" charset="0"/>
                <a:ea typeface="Times New Roman" panose="02020603050405020304" pitchFamily="18" charset="0"/>
                <a:cs typeface="Arial" panose="020B0604020202020204" pitchFamily="34" charset="0"/>
              </a:rPr>
              <a:t>World Health Organization (1948) </a:t>
            </a:r>
            <a:r>
              <a:rPr lang="en-GB" sz="1400" i="1" dirty="0">
                <a:effectLst/>
                <a:latin typeface="Arial" panose="020B0604020202020204" pitchFamily="34" charset="0"/>
                <a:ea typeface="Times New Roman" panose="02020603050405020304" pitchFamily="18" charset="0"/>
                <a:cs typeface="Arial" panose="020B0604020202020204" pitchFamily="34" charset="0"/>
              </a:rPr>
              <a:t>Constitution of the World Health Organization</a:t>
            </a:r>
            <a:r>
              <a:rPr lang="en-GB" sz="1400" dirty="0">
                <a:effectLst/>
                <a:latin typeface="Arial" panose="020B0604020202020204" pitchFamily="34" charset="0"/>
                <a:ea typeface="Times New Roman" panose="02020603050405020304" pitchFamily="18" charset="0"/>
                <a:cs typeface="Arial" panose="020B0604020202020204" pitchFamily="34" charset="0"/>
              </a:rPr>
              <a:t>. Available at: https://apps.who.int/gb/bd/PDF/bd47/EN/constitution-en.pdf?ua=1 [Accessed: 20 October 2025]</a:t>
            </a:r>
          </a:p>
          <a:p>
            <a:pPr marL="457200" marR="0" indent="-457200" algn="just">
              <a:lnSpc>
                <a:spcPct val="150000"/>
              </a:lnSpc>
              <a:spcBef>
                <a:spcPts val="0"/>
              </a:spcBef>
              <a:spcAft>
                <a:spcPts val="0"/>
              </a:spcAft>
            </a:pPr>
            <a:r>
              <a:rPr lang="en-GB" sz="1400" dirty="0">
                <a:effectLst/>
                <a:latin typeface="Arial" panose="020B0604020202020204" pitchFamily="34" charset="0"/>
                <a:ea typeface="Times New Roman" panose="02020603050405020304" pitchFamily="18" charset="0"/>
                <a:cs typeface="Arial" panose="020B0604020202020204" pitchFamily="34" charset="0"/>
              </a:rPr>
              <a:t>World Health Organization (2014) </a:t>
            </a:r>
            <a:r>
              <a:rPr lang="en-GB" sz="1400" i="1" dirty="0">
                <a:effectLst/>
                <a:latin typeface="Arial" panose="020B0604020202020204" pitchFamily="34" charset="0"/>
                <a:ea typeface="Times New Roman" panose="02020603050405020304" pitchFamily="18" charset="0"/>
                <a:cs typeface="Arial" panose="020B0604020202020204" pitchFamily="34" charset="0"/>
              </a:rPr>
              <a:t>Health in All Policies: Framework for Country Action</a:t>
            </a:r>
            <a:r>
              <a:rPr lang="en-GB" sz="1400" dirty="0">
                <a:effectLst/>
                <a:latin typeface="Arial" panose="020B0604020202020204" pitchFamily="34" charset="0"/>
                <a:ea typeface="Times New Roman" panose="02020603050405020304" pitchFamily="18" charset="0"/>
                <a:cs typeface="Arial" panose="020B0604020202020204" pitchFamily="34" charset="0"/>
              </a:rPr>
              <a:t>. Available at: https://www.afro.who.int/sites/default/files/2017-06/140120HPRHiAPFramework.pdf [Accessed: 21 October 2025]</a:t>
            </a:r>
          </a:p>
          <a:p>
            <a:pPr marL="457200" marR="0" indent="-457200" algn="just">
              <a:lnSpc>
                <a:spcPct val="150000"/>
              </a:lnSpc>
              <a:spcBef>
                <a:spcPts val="0"/>
              </a:spcBef>
              <a:spcAft>
                <a:spcPts val="0"/>
              </a:spcAft>
            </a:pPr>
            <a:r>
              <a:rPr lang="en-GB" sz="1400" dirty="0">
                <a:effectLst/>
                <a:latin typeface="Arial" panose="020B0604020202020204" pitchFamily="34" charset="0"/>
                <a:ea typeface="Times New Roman" panose="02020603050405020304" pitchFamily="18" charset="0"/>
                <a:cs typeface="Arial" panose="020B0604020202020204" pitchFamily="34" charset="0"/>
              </a:rPr>
              <a:t>World Health Organization (2015) </a:t>
            </a:r>
            <a:r>
              <a:rPr lang="en-GB" sz="1400" i="1" dirty="0">
                <a:effectLst/>
                <a:latin typeface="Arial" panose="020B0604020202020204" pitchFamily="34" charset="0"/>
                <a:ea typeface="Times New Roman" panose="02020603050405020304" pitchFamily="18" charset="0"/>
                <a:cs typeface="Arial" panose="020B0604020202020204" pitchFamily="34" charset="0"/>
              </a:rPr>
              <a:t>Global Strategy on Integrated People-Centred Health Services</a:t>
            </a:r>
            <a:r>
              <a:rPr lang="en-GB" sz="1400" dirty="0">
                <a:effectLst/>
                <a:latin typeface="Arial" panose="020B0604020202020204" pitchFamily="34" charset="0"/>
                <a:ea typeface="Times New Roman" panose="02020603050405020304" pitchFamily="18" charset="0"/>
                <a:cs typeface="Arial" panose="020B0604020202020204" pitchFamily="34" charset="0"/>
              </a:rPr>
              <a:t>. Available at: https://iris.who.int/server/api/core/bitstreams/47e5be8b-2ce5-45e8-af79-b9ccf848515d/content [Accessed: 22 October 2025]</a:t>
            </a:r>
          </a:p>
          <a:p>
            <a:pPr marL="457200" marR="0" indent="-457200" algn="just">
              <a:lnSpc>
                <a:spcPct val="150000"/>
              </a:lnSpc>
              <a:spcBef>
                <a:spcPts val="0"/>
              </a:spcBef>
              <a:spcAft>
                <a:spcPts val="0"/>
              </a:spcAft>
            </a:pPr>
            <a:r>
              <a:rPr lang="en-GB" sz="1400" dirty="0">
                <a:effectLst/>
                <a:latin typeface="Arial" panose="020B0604020202020204" pitchFamily="34" charset="0"/>
                <a:ea typeface="Times New Roman" panose="02020603050405020304" pitchFamily="18" charset="0"/>
                <a:cs typeface="Arial" panose="020B0604020202020204" pitchFamily="34" charset="0"/>
              </a:rPr>
              <a:t>World Health Organization (2018) </a:t>
            </a:r>
            <a:r>
              <a:rPr lang="en-GB" sz="1400" i="1" dirty="0">
                <a:effectLst/>
                <a:latin typeface="Arial" panose="020B0604020202020204" pitchFamily="34" charset="0"/>
                <a:ea typeface="Times New Roman" panose="02020603050405020304" pitchFamily="18" charset="0"/>
                <a:cs typeface="Arial" panose="020B0604020202020204" pitchFamily="34" charset="0"/>
              </a:rPr>
              <a:t>Time to deliver: report of the WHO Independent High-Level Commission on </a:t>
            </a:r>
            <a:r>
              <a:rPr lang="en-GB" sz="1400" i="1" dirty="0">
                <a:effectLst/>
                <a:latin typeface="Arial" panose="020B0604020202020204" pitchFamily="34" charset="0"/>
                <a:ea typeface="Arial" panose="020B0604020202020204" pitchFamily="34" charset="0"/>
                <a:cs typeface="Arial" panose="020B0604020202020204" pitchFamily="34" charset="0"/>
              </a:rPr>
              <a:t>noncommunicable diseases. </a:t>
            </a:r>
            <a:r>
              <a:rPr lang="en-GB" sz="1400" i="0" dirty="0">
                <a:effectLst/>
                <a:latin typeface="Arial" panose="020B0604020202020204" pitchFamily="34" charset="0"/>
                <a:ea typeface="Arial" panose="020B0604020202020204" pitchFamily="34" charset="0"/>
                <a:cs typeface="Arial" panose="020B0604020202020204" pitchFamily="34" charset="0"/>
              </a:rPr>
              <a:t>Available at: https://iris.who.int/items/632b8489-c474-426d-869a-47a4a87caac5 [Accessed: 23 October 2025]</a:t>
            </a:r>
            <a:endParaRPr lang="en-GB" sz="1400" dirty="0">
              <a:effectLst/>
              <a:latin typeface="Arial" panose="020B0604020202020204" pitchFamily="34" charset="0"/>
              <a:ea typeface="Times New Roman" panose="02020603050405020304" pitchFamily="18" charset="0"/>
              <a:cs typeface="Arial" panose="020B0604020202020204" pitchFamily="34" charset="0"/>
            </a:endParaRPr>
          </a:p>
          <a:p>
            <a:pPr marL="457200" marR="0" indent="-457200" algn="just">
              <a:lnSpc>
                <a:spcPct val="150000"/>
              </a:lnSpc>
              <a:spcBef>
                <a:spcPts val="0"/>
              </a:spcBef>
              <a:spcAft>
                <a:spcPts val="0"/>
              </a:spcAft>
            </a:pPr>
            <a:r>
              <a:rPr lang="en-GB" sz="1400" dirty="0">
                <a:effectLst/>
                <a:latin typeface="Arial" panose="020B0604020202020204" pitchFamily="34" charset="0"/>
                <a:ea typeface="Times New Roman" panose="02020603050405020304" pitchFamily="18" charset="0"/>
                <a:cs typeface="Arial" panose="020B0604020202020204" pitchFamily="34" charset="0"/>
              </a:rPr>
              <a:t>World Health Organization (2023) </a:t>
            </a:r>
            <a:r>
              <a:rPr lang="en-GB" sz="1400" i="1" dirty="0">
                <a:effectLst/>
                <a:latin typeface="Arial" panose="020B0604020202020204" pitchFamily="34" charset="0"/>
                <a:ea typeface="Times New Roman" panose="02020603050405020304" pitchFamily="18" charset="0"/>
                <a:cs typeface="Arial" panose="020B0604020202020204" pitchFamily="34" charset="0"/>
              </a:rPr>
              <a:t>Universal Health Coverage</a:t>
            </a:r>
            <a:r>
              <a:rPr lang="en-GB" sz="1400" dirty="0">
                <a:effectLst/>
                <a:latin typeface="Arial" panose="020B0604020202020204" pitchFamily="34" charset="0"/>
                <a:ea typeface="Times New Roman" panose="02020603050405020304" pitchFamily="18" charset="0"/>
                <a:cs typeface="Arial" panose="020B0604020202020204" pitchFamily="34" charset="0"/>
              </a:rPr>
              <a:t>. Available at: https://www.who.int/health-topics/universal-health-coverage [Accessed: 22 October 2025]</a:t>
            </a:r>
          </a:p>
          <a:p>
            <a:endParaRPr lang="en-US"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4490638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0">
            <a:extLst>
              <a:ext uri="{FF2B5EF4-FFF2-40B4-BE49-F238E27FC236}">
                <a16:creationId xmlns:a16="http://schemas.microsoft.com/office/drawing/2014/main" id="{8B349F58-C3DB-434F-9EF0-E176CBAB008A}"/>
              </a:ext>
            </a:extLst>
          </p:cNvPr>
          <p:cNvSpPr/>
          <p:nvPr/>
        </p:nvSpPr>
        <p:spPr>
          <a:xfrm>
            <a:off x="0" y="2657035"/>
            <a:ext cx="12192000" cy="1543930"/>
          </a:xfrm>
          <a:prstGeom prst="rect">
            <a:avLst/>
          </a:prstGeom>
          <a:solidFill>
            <a:srgbClr val="16A085"/>
          </a:solidFill>
          <a:ln/>
        </p:spPr>
        <p:txBody>
          <a:bodyPr wrap="square" rtlCol="0" anchor="ctr"/>
          <a:lstStyle/>
          <a:p>
            <a:pPr marL="0" indent="0" algn="ctr">
              <a:buNone/>
            </a:pPr>
            <a:r>
              <a:rPr lang="en-US" sz="4000" b="1" dirty="0">
                <a:solidFill>
                  <a:schemeClr val="bg1"/>
                </a:solidFill>
                <a:cs typeface="Arial" panose="020B0604020202020204" pitchFamily="34" charset="0"/>
              </a:rPr>
              <a:t>Thank You</a:t>
            </a:r>
          </a:p>
        </p:txBody>
      </p:sp>
    </p:spTree>
    <p:extLst>
      <p:ext uri="{BB962C8B-B14F-4D97-AF65-F5344CB8AC3E}">
        <p14:creationId xmlns:p14="http://schemas.microsoft.com/office/powerpoint/2010/main" val="360825791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430</TotalTime>
  <Words>2132</Words>
  <Application>Microsoft Office PowerPoint</Application>
  <PresentationFormat>Widescreen</PresentationFormat>
  <Paragraphs>166</Paragraphs>
  <Slides>17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17</vt:i4>
      </vt:variant>
    </vt:vector>
  </HeadingPairs>
  <TitlesOfParts>
    <vt:vector size="21" baseType="lpstr">
      <vt:lpstr>Arial</vt:lpstr>
      <vt:lpstr>Calibri</vt:lpstr>
      <vt:lpstr>Calibri Light</vt:lpstr>
      <vt:lpstr>Office Theme</vt:lpstr>
      <vt:lpstr>Health, Wellbeing and Sustainable Development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SURAJ GURUNG</dc:creator>
  <cp:lastModifiedBy>Jamie JJ</cp:lastModifiedBy>
  <cp:revision>58</cp:revision>
  <dcterms:created xsi:type="dcterms:W3CDTF">2025-10-21T20:50:30Z</dcterms:created>
  <dcterms:modified xsi:type="dcterms:W3CDTF">2025-11-10T21:39:37Z</dcterms:modified>
</cp:coreProperties>
</file>