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4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 smtClean="0"/>
              <a:t>Define Phase – Team Dynamics and Performance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 smtClean="0"/>
              <a:t/>
            </a:r>
            <a:br>
              <a:rPr lang="en-GB" sz="4400" dirty="0" smtClean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3511017"/>
            <a:ext cx="8825658" cy="212778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By Andrew </a:t>
            </a:r>
            <a:r>
              <a:rPr lang="en-GB" sz="3200" dirty="0" err="1" smtClean="0"/>
              <a:t>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22939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Introduction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Team stages and dynamics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Team roles and responsibilities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Team tools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Team communication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75245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Team Stages and Dynamics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There are four stages of team development; (1) Forming; (2) Storming; (3) Norming and; (4) Performing</a:t>
            </a:r>
          </a:p>
          <a:p>
            <a:r>
              <a:rPr lang="en-GB" sz="3200" dirty="0" smtClean="0"/>
              <a:t>Knowledge of these stages and strategies for moving through these stages help team members to promote more effective </a:t>
            </a:r>
            <a:r>
              <a:rPr lang="en-GB" sz="3200" smtClean="0"/>
              <a:t>collaborative processes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40655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03909"/>
            <a:ext cx="9404723" cy="886691"/>
          </a:xfrm>
        </p:spPr>
        <p:txBody>
          <a:bodyPr/>
          <a:lstStyle/>
          <a:p>
            <a:pPr algn="ctr"/>
            <a:r>
              <a:rPr lang="en-GB" sz="4400" dirty="0" smtClean="0"/>
              <a:t>Team Stage 1: Forming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09" y="1177636"/>
            <a:ext cx="11429999" cy="5486400"/>
          </a:xfrm>
        </p:spPr>
        <p:txBody>
          <a:bodyPr>
            <a:normAutofit lnSpcReduction="10000"/>
          </a:bodyPr>
          <a:lstStyle/>
          <a:p>
            <a:r>
              <a:rPr lang="en-GB" sz="3200" b="1" u="sng" dirty="0" smtClean="0"/>
              <a:t>Definition</a:t>
            </a:r>
            <a:r>
              <a:rPr lang="en-GB" sz="3200" dirty="0" smtClean="0"/>
              <a:t>: - Stage 1 teams are generally new teams that are learning how to work together</a:t>
            </a:r>
            <a:endParaRPr lang="en-GB" sz="3200" b="1" u="sng" dirty="0" smtClean="0"/>
          </a:p>
          <a:p>
            <a:r>
              <a:rPr lang="en-GB" sz="3200" b="1" u="sng" dirty="0" smtClean="0"/>
              <a:t>Characteristics of stage 1 teams</a:t>
            </a:r>
            <a:r>
              <a:rPr lang="en-GB" sz="3200" dirty="0" smtClean="0"/>
              <a:t>: - Members tend to be tentative and polite and to have little conflict</a:t>
            </a:r>
            <a:endParaRPr lang="en-GB" sz="3200" b="1" u="sng" dirty="0" smtClean="0"/>
          </a:p>
          <a:p>
            <a:r>
              <a:rPr lang="en-GB" sz="3200" b="1" u="sng" dirty="0" smtClean="0"/>
              <a:t>Critical skills and activities</a:t>
            </a:r>
            <a:r>
              <a:rPr lang="en-GB" sz="3200" dirty="0" smtClean="0"/>
              <a:t>: - Stage 1 teams need to identify their purpose, develop group norms, identify group processes, define roles, build relationships and trust</a:t>
            </a:r>
          </a:p>
          <a:p>
            <a:r>
              <a:rPr lang="en-GB" sz="3200" b="1" u="sng" dirty="0" smtClean="0"/>
              <a:t>Role of facilitator/leader</a:t>
            </a:r>
            <a:r>
              <a:rPr lang="en-GB" sz="3200" dirty="0" smtClean="0"/>
              <a:t>: - Stage 1 teams </a:t>
            </a:r>
            <a:r>
              <a:rPr lang="en-GB" sz="3200" dirty="0" smtClean="0"/>
              <a:t>usually </a:t>
            </a:r>
            <a:r>
              <a:rPr lang="en-GB" sz="3200" dirty="0" smtClean="0"/>
              <a:t>need a strong leader who can help the team go through its forming activities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24917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38546"/>
            <a:ext cx="9404723" cy="782782"/>
          </a:xfrm>
        </p:spPr>
        <p:txBody>
          <a:bodyPr/>
          <a:lstStyle/>
          <a:p>
            <a:pPr algn="ctr"/>
            <a:r>
              <a:rPr lang="en-GB" sz="4400" dirty="0" smtClean="0"/>
              <a:t>Team Stage 2: Storming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873" y="1011382"/>
            <a:ext cx="11540835" cy="5562600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u="sng" dirty="0" smtClean="0"/>
              <a:t>Definition</a:t>
            </a:r>
            <a:r>
              <a:rPr lang="en-GB" sz="3200" dirty="0" smtClean="0"/>
              <a:t>: - Stage 2 teams have moved past the early forming stages and are now encountering some disagreements and/or conflict.  This is natural, but teams need to find effective ways to handle conflict before they can move on to stage 3</a:t>
            </a:r>
            <a:endParaRPr lang="en-GB" sz="3200" b="1" u="sng" dirty="0" smtClean="0"/>
          </a:p>
          <a:p>
            <a:r>
              <a:rPr lang="en-GB" sz="3200" b="1" u="sng" dirty="0" smtClean="0"/>
              <a:t>Group Characteristics</a:t>
            </a:r>
            <a:r>
              <a:rPr lang="en-GB" sz="3200" dirty="0" smtClean="0"/>
              <a:t>: - Members of stage 2 teams tend to exhibit increased conflict, less conformity and “jockeying” for power</a:t>
            </a:r>
            <a:endParaRPr lang="en-GB" sz="3200" b="1" u="sng" dirty="0" smtClean="0"/>
          </a:p>
          <a:p>
            <a:r>
              <a:rPr lang="en-GB" sz="3200" b="1" u="sng" dirty="0" smtClean="0"/>
              <a:t>Critical Skills and Activities</a:t>
            </a:r>
            <a:r>
              <a:rPr lang="en-GB" sz="3200" dirty="0" smtClean="0"/>
              <a:t>: - Stage 2 teams need to learn how to resolve conflict; clarify their roles, power, and structure; and build consensus through re-visiting purpose</a:t>
            </a:r>
            <a:endParaRPr lang="en-GB" sz="3200" b="1" u="sng" dirty="0" smtClean="0"/>
          </a:p>
          <a:p>
            <a:r>
              <a:rPr lang="en-GB" sz="3200" b="1" u="sng" dirty="0" smtClean="0"/>
              <a:t>Role of Leader(s)</a:t>
            </a:r>
            <a:r>
              <a:rPr lang="en-GB" sz="3200" dirty="0" smtClean="0"/>
              <a:t>: - Stage 2 teams need leaders and other team members who are willing to identify issues </a:t>
            </a:r>
            <a:r>
              <a:rPr lang="en-GB" sz="3200" smtClean="0"/>
              <a:t>and resolve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077231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59328"/>
            <a:ext cx="9404723" cy="955964"/>
          </a:xfrm>
        </p:spPr>
        <p:txBody>
          <a:bodyPr/>
          <a:lstStyle/>
          <a:p>
            <a:pPr algn="ctr"/>
            <a:r>
              <a:rPr lang="en-GB" sz="4400" dirty="0" smtClean="0"/>
              <a:t>Team Stage 3: Norming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164" y="1115293"/>
            <a:ext cx="11596254" cy="5472544"/>
          </a:xfrm>
        </p:spPr>
        <p:txBody>
          <a:bodyPr>
            <a:normAutofit fontScale="85000" lnSpcReduction="10000"/>
          </a:bodyPr>
          <a:lstStyle/>
          <a:p>
            <a:r>
              <a:rPr lang="en-GB" sz="3200" b="1" u="sng" dirty="0" smtClean="0"/>
              <a:t>Definition</a:t>
            </a:r>
            <a:r>
              <a:rPr lang="en-GB" sz="3200" dirty="0" smtClean="0"/>
              <a:t>: - Stage 3 teams have successfully moved out of the storming stage and are ready to move to a higher level of communication and problem-solving</a:t>
            </a:r>
            <a:endParaRPr lang="en-GB" sz="3200" b="1" u="sng" dirty="0"/>
          </a:p>
          <a:p>
            <a:r>
              <a:rPr lang="en-GB" sz="3200" b="1" u="sng" dirty="0"/>
              <a:t>Group </a:t>
            </a:r>
            <a:r>
              <a:rPr lang="en-GB" sz="3200" b="1" u="sng" dirty="0" smtClean="0"/>
              <a:t>Characteristics</a:t>
            </a:r>
            <a:r>
              <a:rPr lang="en-GB" sz="3200" dirty="0" smtClean="0"/>
              <a:t>: - Members of Stage 3 teams demonstrate an improved ability to complete tasks, solve problems, resolve conflict</a:t>
            </a:r>
            <a:endParaRPr lang="en-GB" sz="3200" b="1" u="sng" dirty="0"/>
          </a:p>
          <a:p>
            <a:r>
              <a:rPr lang="en-GB" sz="3200" b="1" u="sng" dirty="0"/>
              <a:t>Critical Skills and </a:t>
            </a:r>
            <a:r>
              <a:rPr lang="en-GB" sz="3200" b="1" u="sng" dirty="0" smtClean="0"/>
              <a:t>Activities</a:t>
            </a:r>
            <a:r>
              <a:rPr lang="en-GB" sz="3200" dirty="0" smtClean="0"/>
              <a:t>: - Stage 3 teams need to learn to engage in more sophisticated problem-solving and decision making, continue the use of effective strategies for conflict resolution and take greater levels of responsibility for their roles</a:t>
            </a:r>
            <a:endParaRPr lang="en-GB" sz="3200" b="1" u="sng" dirty="0"/>
          </a:p>
          <a:p>
            <a:r>
              <a:rPr lang="en-GB" sz="3200" b="1" u="sng" dirty="0"/>
              <a:t>Role of Leader(s</a:t>
            </a:r>
            <a:r>
              <a:rPr lang="en-GB" sz="3200" b="1" u="sng" dirty="0" smtClean="0"/>
              <a:t>)</a:t>
            </a:r>
            <a:r>
              <a:rPr lang="en-GB" sz="3200" dirty="0" smtClean="0"/>
              <a:t>: - In Stage 3, leaders become less directive, team members feel empowered, and multiple leaders emerge</a:t>
            </a:r>
            <a:endParaRPr lang="en-GB" sz="3200" b="1" u="sng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09863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52400"/>
            <a:ext cx="9404723" cy="886691"/>
          </a:xfrm>
        </p:spPr>
        <p:txBody>
          <a:bodyPr/>
          <a:lstStyle/>
          <a:p>
            <a:pPr algn="ctr"/>
            <a:r>
              <a:rPr lang="en-GB" sz="4400" dirty="0" smtClean="0"/>
              <a:t>Team Stage 4: Performing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218" y="1122218"/>
            <a:ext cx="11610109" cy="5465618"/>
          </a:xfrm>
        </p:spPr>
        <p:txBody>
          <a:bodyPr>
            <a:normAutofit fontScale="85000" lnSpcReduction="20000"/>
          </a:bodyPr>
          <a:lstStyle/>
          <a:p>
            <a:r>
              <a:rPr lang="en-GB" sz="3200" b="1" u="sng" dirty="0"/>
              <a:t>Definition</a:t>
            </a:r>
            <a:r>
              <a:rPr lang="en-GB" sz="3200" dirty="0"/>
              <a:t>: - Stage </a:t>
            </a:r>
            <a:r>
              <a:rPr lang="en-GB" sz="3200" dirty="0" smtClean="0"/>
              <a:t>4 </a:t>
            </a:r>
            <a:r>
              <a:rPr lang="en-GB" sz="3200" dirty="0"/>
              <a:t>teams </a:t>
            </a:r>
            <a:r>
              <a:rPr lang="en-GB" sz="3200" dirty="0" smtClean="0"/>
              <a:t>are at the highest level of performance and can process their strengths and weaknesses while accomplishing their goals.</a:t>
            </a:r>
            <a:endParaRPr lang="en-GB" sz="3200" b="1" u="sng" dirty="0"/>
          </a:p>
          <a:p>
            <a:r>
              <a:rPr lang="en-GB" sz="3200" b="1" u="sng" dirty="0" smtClean="0"/>
              <a:t>Group Characteristics</a:t>
            </a:r>
            <a:r>
              <a:rPr lang="en-GB" sz="3200" dirty="0" smtClean="0"/>
              <a:t>: - In Stage 4, the team takes a flexible approach to roles and structures depending on the task at hand.  The team is able to evaluate its effectiveness and views conflict as an opportunity.</a:t>
            </a:r>
            <a:endParaRPr lang="en-GB" sz="3200" b="1" u="sng" dirty="0"/>
          </a:p>
          <a:p>
            <a:r>
              <a:rPr lang="en-GB" sz="3200" b="1" u="sng" dirty="0"/>
              <a:t>Critical Skills and </a:t>
            </a:r>
            <a:r>
              <a:rPr lang="en-GB" sz="3200" b="1" u="sng" dirty="0" smtClean="0"/>
              <a:t>Activities</a:t>
            </a:r>
            <a:r>
              <a:rPr lang="en-GB" sz="3200" dirty="0" smtClean="0"/>
              <a:t>: - Stage 4 teams need to hold high expectations for their performance.  They often use sub-groups as well as the large group for decision-making and task completion.  Teams also recognise the need to ensure that all members are in agreement with the role and purposes of sub-groups</a:t>
            </a:r>
            <a:endParaRPr lang="en-GB" sz="3200" b="1" u="sng" dirty="0"/>
          </a:p>
          <a:p>
            <a:r>
              <a:rPr lang="en-GB" sz="3200" b="1" u="sng" dirty="0"/>
              <a:t>Role of Leader(s</a:t>
            </a:r>
            <a:r>
              <a:rPr lang="en-GB" sz="3200" b="1" u="sng" dirty="0" smtClean="0"/>
              <a:t>)</a:t>
            </a:r>
            <a:r>
              <a:rPr lang="en-GB" sz="3200" dirty="0" smtClean="0"/>
              <a:t>: - In a Stage 4 team, it’s often difficult to identify the leader, because everyone is sharing in leadership</a:t>
            </a:r>
            <a:endParaRPr lang="en-GB" sz="3200" b="1" u="sng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74056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25644"/>
            <a:ext cx="9404723" cy="851578"/>
          </a:xfrm>
        </p:spPr>
        <p:txBody>
          <a:bodyPr/>
          <a:lstStyle/>
          <a:p>
            <a:pPr algn="ctr"/>
            <a:r>
              <a:rPr lang="en-GB" sz="4400" dirty="0" smtClean="0"/>
              <a:t>Team Stages and Dynamics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266" y="1047023"/>
            <a:ext cx="11698736" cy="55701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During the Storming Stage team members</a:t>
            </a:r>
          </a:p>
          <a:p>
            <a:r>
              <a:rPr lang="en-GB" sz="3200" dirty="0" smtClean="0"/>
              <a:t>Realise that the task is more difficult than they imagined</a:t>
            </a:r>
          </a:p>
          <a:p>
            <a:r>
              <a:rPr lang="en-GB" sz="3200" dirty="0" smtClean="0"/>
              <a:t>Have fluctuations in attitude about chances of success</a:t>
            </a:r>
          </a:p>
          <a:p>
            <a:r>
              <a:rPr lang="en-GB" sz="3200" dirty="0" smtClean="0"/>
              <a:t>May be resistant to the task</a:t>
            </a:r>
          </a:p>
          <a:p>
            <a:r>
              <a:rPr lang="en-GB" sz="3200" dirty="0" smtClean="0"/>
              <a:t>And have poor collaboration</a:t>
            </a:r>
          </a:p>
          <a:p>
            <a:pPr marL="0" indent="0">
              <a:buNone/>
            </a:pPr>
            <a:r>
              <a:rPr lang="en-GB" sz="3200" dirty="0" smtClean="0"/>
              <a:t>Questions to ask:</a:t>
            </a:r>
          </a:p>
          <a:p>
            <a:r>
              <a:rPr lang="en-GB" sz="3200" dirty="0" smtClean="0"/>
              <a:t>Do we have common goals and objectives?</a:t>
            </a:r>
          </a:p>
          <a:p>
            <a:r>
              <a:rPr lang="en-GB" sz="3200" dirty="0" smtClean="0"/>
              <a:t>Do we agree on roles and responsibilities?</a:t>
            </a:r>
          </a:p>
          <a:p>
            <a:r>
              <a:rPr lang="en-GB" sz="3200" dirty="0" smtClean="0"/>
              <a:t>Do our task, communication, and decision systems work?</a:t>
            </a:r>
          </a:p>
          <a:p>
            <a:r>
              <a:rPr lang="en-GB" sz="3200" dirty="0" smtClean="0"/>
              <a:t>Do we have adequate interpersonal skills?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856630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Team Stages and Dynamics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088" y="1319250"/>
            <a:ext cx="11552152" cy="53328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During the Storming Stage</a:t>
            </a:r>
          </a:p>
          <a:p>
            <a:r>
              <a:rPr lang="en-GB" sz="3200" dirty="0" smtClean="0"/>
              <a:t>Separate problem issues from people issues</a:t>
            </a:r>
          </a:p>
          <a:p>
            <a:r>
              <a:rPr lang="en-GB" sz="3200" dirty="0" smtClean="0"/>
              <a:t>Be soft on people, hard on problem</a:t>
            </a:r>
          </a:p>
          <a:p>
            <a:r>
              <a:rPr lang="en-GB" sz="3200" dirty="0" smtClean="0"/>
              <a:t>Look for underlying needs, goals of each party rather than specific solutions</a:t>
            </a:r>
          </a:p>
          <a:p>
            <a:r>
              <a:rPr lang="en-GB" sz="3200" dirty="0" smtClean="0"/>
              <a:t>State your views in clear non-judgemental language</a:t>
            </a:r>
          </a:p>
          <a:p>
            <a:r>
              <a:rPr lang="en-GB" sz="3200" dirty="0" smtClean="0"/>
              <a:t>Clarify the core issues</a:t>
            </a:r>
          </a:p>
          <a:p>
            <a:r>
              <a:rPr lang="en-GB" sz="3200" dirty="0" smtClean="0"/>
              <a:t>Listen carefully to each person’s point of view</a:t>
            </a:r>
          </a:p>
          <a:p>
            <a:r>
              <a:rPr lang="en-GB" sz="3200" dirty="0" smtClean="0"/>
              <a:t>Check understanding by restating the core issues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21326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Storming Stage- Five Responses to Conflict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08" y="2052918"/>
            <a:ext cx="11620638" cy="4529366"/>
          </a:xfrm>
        </p:spPr>
        <p:txBody>
          <a:bodyPr>
            <a:normAutofit/>
          </a:bodyPr>
          <a:lstStyle/>
          <a:p>
            <a:r>
              <a:rPr lang="en-GB" sz="3200" b="1" u="sng" dirty="0" smtClean="0"/>
              <a:t>Avoidance</a:t>
            </a:r>
            <a:r>
              <a:rPr lang="en-GB" sz="3200" dirty="0" smtClean="0"/>
              <a:t>: - the least cooperative and assertive way to resolve a conflict, though ok if the issue is insignificant</a:t>
            </a:r>
            <a:endParaRPr lang="en-GB" sz="3200" b="1" u="sng" dirty="0" smtClean="0"/>
          </a:p>
          <a:p>
            <a:r>
              <a:rPr lang="en-GB" sz="3200" b="1" u="sng" dirty="0" smtClean="0"/>
              <a:t>Accommodation</a:t>
            </a:r>
            <a:r>
              <a:rPr lang="en-GB" sz="3200" dirty="0" smtClean="0"/>
              <a:t>: - can be a valuable tool in conflict resolution, as long as it does not engender resentment</a:t>
            </a:r>
            <a:endParaRPr lang="en-GB" sz="3200" b="1" u="sng" dirty="0" smtClean="0"/>
          </a:p>
          <a:p>
            <a:r>
              <a:rPr lang="en-GB" sz="3200" b="1" u="sng" dirty="0" smtClean="0"/>
              <a:t>Competition</a:t>
            </a:r>
            <a:r>
              <a:rPr lang="en-GB" sz="3200" dirty="0" smtClean="0"/>
              <a:t>: - can be a great way to settle disputes and generate excellent work as long as it doesn’t get out of hand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106492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Storming Stage- Five Responses to Conflict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148" y="2052918"/>
            <a:ext cx="11601012" cy="4529366"/>
          </a:xfrm>
        </p:spPr>
        <p:txBody>
          <a:bodyPr>
            <a:normAutofit/>
          </a:bodyPr>
          <a:lstStyle/>
          <a:p>
            <a:r>
              <a:rPr lang="en-GB" sz="3200" b="1" u="sng" dirty="0" smtClean="0"/>
              <a:t>Compromise</a:t>
            </a:r>
            <a:r>
              <a:rPr lang="en-GB" sz="3200" dirty="0" smtClean="0"/>
              <a:t>: - useful response to conflict when maintaining team harmony is more important than coming up with the best possible solution</a:t>
            </a:r>
            <a:endParaRPr lang="en-GB" sz="3200" b="1" u="sng" dirty="0" smtClean="0"/>
          </a:p>
          <a:p>
            <a:r>
              <a:rPr lang="en-GB" sz="3200" b="1" u="sng" dirty="0" smtClean="0"/>
              <a:t>Collaboration</a:t>
            </a:r>
            <a:r>
              <a:rPr lang="en-GB" sz="3200" dirty="0" smtClean="0"/>
              <a:t>: - an effective style of conflict resolution when both parties have good points.  Also is appropriate when members of a team have different areas of expertise, and so it is a good idea to combine their perspectives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55336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Team Roles and Responsibilities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706" y="1281659"/>
            <a:ext cx="11310078" cy="53140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b="1" u="sng" dirty="0" smtClean="0"/>
              <a:t>Champion</a:t>
            </a:r>
          </a:p>
          <a:p>
            <a:r>
              <a:rPr lang="en-GB" sz="3200" dirty="0" smtClean="0"/>
              <a:t>Takes a very active sponsorship and leadership role in conducting and implementing six sigma projects</a:t>
            </a:r>
          </a:p>
          <a:p>
            <a:pPr marL="0" indent="0">
              <a:buNone/>
            </a:pPr>
            <a:r>
              <a:rPr lang="en-GB" sz="3200" dirty="0" smtClean="0"/>
              <a:t>Champions should: -</a:t>
            </a:r>
          </a:p>
          <a:p>
            <a:r>
              <a:rPr lang="en-GB" sz="3200" dirty="0" smtClean="0"/>
              <a:t>Identify the project on the organisational dashboard</a:t>
            </a:r>
          </a:p>
          <a:p>
            <a:r>
              <a:rPr lang="en-GB" sz="3200" dirty="0" smtClean="0"/>
              <a:t>Provide an ongoing communication link between the project team and executive committee</a:t>
            </a:r>
          </a:p>
          <a:p>
            <a:r>
              <a:rPr lang="en-GB" sz="3200" dirty="0" smtClean="0"/>
              <a:t>Keep the team focused on the project by providing direction and guidance</a:t>
            </a:r>
          </a:p>
          <a:p>
            <a:r>
              <a:rPr lang="en-GB" sz="3200" dirty="0" smtClean="0"/>
              <a:t>Assure that six sigma methods and tools are being used in the project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50316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64892"/>
            <a:ext cx="9404723" cy="786983"/>
          </a:xfrm>
        </p:spPr>
        <p:txBody>
          <a:bodyPr/>
          <a:lstStyle/>
          <a:p>
            <a:pPr algn="ctr"/>
            <a:r>
              <a:rPr lang="en-GB" sz="4400" dirty="0"/>
              <a:t>Team Roles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784" y="951875"/>
            <a:ext cx="11564911" cy="568127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u="sng" dirty="0" smtClean="0"/>
              <a:t>Master Black Belt</a:t>
            </a:r>
          </a:p>
          <a:p>
            <a:r>
              <a:rPr lang="en-GB" sz="3200" dirty="0" smtClean="0"/>
              <a:t>Takes a leadership role as a keeper of the six sigma process and advisor to executives or business unit managers</a:t>
            </a:r>
          </a:p>
          <a:p>
            <a:pPr marL="0" indent="0">
              <a:buNone/>
            </a:pPr>
            <a:r>
              <a:rPr lang="en-GB" sz="3200" dirty="0" smtClean="0"/>
              <a:t>Master Black Belt should: -</a:t>
            </a:r>
          </a:p>
          <a:p>
            <a:r>
              <a:rPr lang="en-GB" sz="3200" dirty="0" smtClean="0"/>
              <a:t>Counsel senior executives and business unit managers on six sigma management</a:t>
            </a:r>
          </a:p>
          <a:p>
            <a:r>
              <a:rPr lang="en-GB" sz="3200" dirty="0" smtClean="0"/>
              <a:t>Continuously improve and innovate the organisation’s six sigma process</a:t>
            </a:r>
          </a:p>
          <a:p>
            <a:r>
              <a:rPr lang="en-GB" sz="3200" dirty="0" smtClean="0"/>
              <a:t>Apply six sigma across both operations and transactions based process</a:t>
            </a:r>
          </a:p>
          <a:p>
            <a:r>
              <a:rPr lang="en-GB" sz="3200" dirty="0" smtClean="0"/>
              <a:t>Mentor Green Belts and Black Belts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6446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Team Roles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4774" y="1296649"/>
            <a:ext cx="11572406" cy="52990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Black Belt</a:t>
            </a:r>
          </a:p>
          <a:p>
            <a:r>
              <a:rPr lang="en-GB" sz="3200" dirty="0" smtClean="0"/>
              <a:t>Is a full-time change agent and improvement leader</a:t>
            </a:r>
          </a:p>
          <a:p>
            <a:pPr marL="0" indent="0">
              <a:buNone/>
            </a:pPr>
            <a:r>
              <a:rPr lang="en-GB" sz="3200" dirty="0" smtClean="0"/>
              <a:t>Black Belts should: -</a:t>
            </a:r>
          </a:p>
          <a:p>
            <a:r>
              <a:rPr lang="en-GB" sz="3200" dirty="0" smtClean="0"/>
              <a:t>Communicate with champion and process owner about progress of the project</a:t>
            </a:r>
          </a:p>
          <a:p>
            <a:r>
              <a:rPr lang="en-GB" sz="3200" dirty="0" smtClean="0"/>
              <a:t>Help team members design and analyse experiments</a:t>
            </a:r>
          </a:p>
          <a:p>
            <a:r>
              <a:rPr lang="en-GB" sz="3200" dirty="0" smtClean="0"/>
              <a:t>Provide training in tools and team functions to project team members</a:t>
            </a:r>
          </a:p>
          <a:p>
            <a:r>
              <a:rPr lang="en-GB" sz="3200" dirty="0" smtClean="0"/>
              <a:t>Coach Green belts leading projects limited in scope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34488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72387"/>
            <a:ext cx="9404723" cy="727023"/>
          </a:xfrm>
        </p:spPr>
        <p:txBody>
          <a:bodyPr/>
          <a:lstStyle/>
          <a:p>
            <a:pPr algn="ctr"/>
            <a:r>
              <a:rPr lang="en-GB" sz="4400" dirty="0"/>
              <a:t>Team Roles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803" y="981856"/>
            <a:ext cx="11692327" cy="565878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200" b="1" u="sng" dirty="0" smtClean="0"/>
              <a:t>Green Belt</a:t>
            </a:r>
          </a:p>
          <a:p>
            <a:r>
              <a:rPr lang="en-GB" sz="3200" dirty="0" smtClean="0"/>
              <a:t>Is an individual who works on projects part-time, either as a team member for complex projects or as a project leader for simpler projects</a:t>
            </a:r>
          </a:p>
          <a:p>
            <a:pPr marL="0" indent="0">
              <a:buNone/>
            </a:pPr>
            <a:r>
              <a:rPr lang="en-GB" sz="3200" dirty="0" smtClean="0"/>
              <a:t>Green Belts should: -</a:t>
            </a:r>
          </a:p>
          <a:p>
            <a:r>
              <a:rPr lang="en-GB" sz="3200" dirty="0" smtClean="0"/>
              <a:t>Defined review project objective with project’s champion</a:t>
            </a:r>
          </a:p>
          <a:p>
            <a:r>
              <a:rPr lang="en-GB" sz="3200" dirty="0" smtClean="0"/>
              <a:t>Facilitate the team through all phases of the project</a:t>
            </a:r>
          </a:p>
          <a:p>
            <a:r>
              <a:rPr lang="en-GB" sz="3200" dirty="0" smtClean="0"/>
              <a:t>Analyse data through all phases of the project</a:t>
            </a:r>
          </a:p>
          <a:p>
            <a:r>
              <a:rPr lang="en-GB" sz="3200" dirty="0" smtClean="0"/>
              <a:t>Train team members in the use of six sigma tools and methods through all phases of the project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964900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Team Tools- Brainstorming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377" y="2052918"/>
            <a:ext cx="11699823" cy="45877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Brainstorming can:</a:t>
            </a:r>
          </a:p>
          <a:p>
            <a:r>
              <a:rPr lang="en-GB" sz="3200" dirty="0" smtClean="0"/>
              <a:t>Break through traditional thinking about a problem</a:t>
            </a:r>
          </a:p>
          <a:p>
            <a:r>
              <a:rPr lang="en-GB" sz="3200" dirty="0" smtClean="0"/>
              <a:t>Generate new ways of thinking</a:t>
            </a:r>
          </a:p>
          <a:p>
            <a:r>
              <a:rPr lang="en-GB" sz="3200" dirty="0" smtClean="0"/>
              <a:t>Provide an environment for building on new ideas</a:t>
            </a:r>
          </a:p>
          <a:p>
            <a:r>
              <a:rPr lang="en-GB" sz="3200" dirty="0" smtClean="0"/>
              <a:t>Reduce the tendency to prematurely discard new ideas</a:t>
            </a:r>
          </a:p>
          <a:p>
            <a:r>
              <a:rPr lang="en-GB" sz="3200" dirty="0" smtClean="0"/>
              <a:t>Facilitate team building</a:t>
            </a:r>
          </a:p>
          <a:p>
            <a:r>
              <a:rPr lang="en-GB" sz="3200" dirty="0" smtClean="0"/>
              <a:t>Encourage team problem solving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720803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27416"/>
            <a:ext cx="9404723" cy="1386591"/>
          </a:xfrm>
        </p:spPr>
        <p:txBody>
          <a:bodyPr/>
          <a:lstStyle/>
          <a:p>
            <a:pPr algn="ctr"/>
            <a:r>
              <a:rPr lang="en-GB" sz="4400" dirty="0" smtClean="0"/>
              <a:t>Team Tools- Nominal Group Technique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784" y="1648918"/>
            <a:ext cx="11579901" cy="491677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200" dirty="0"/>
              <a:t>Normally implemented in six stages</a:t>
            </a:r>
            <a:r>
              <a:rPr lang="en-GB" sz="3200" dirty="0" smtClean="0"/>
              <a:t>: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Participants are first presented by the session moderator in which an initial statement of the topic area to be discussed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They are then directed to reflect individually on the topic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group moderator asks a participant to state one of the responses he or she has arrived at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next stage involves consolidation and review of the ideas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26900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Team Tools- Nominal Group Techniques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784" y="2052918"/>
            <a:ext cx="11542426" cy="4587725"/>
          </a:xfrm>
        </p:spPr>
        <p:txBody>
          <a:bodyPr>
            <a:normAutofit/>
          </a:bodyPr>
          <a:lstStyle/>
          <a:p>
            <a:pPr marL="514350" indent="-514350">
              <a:buAutoNum type="arabicPeriod" startAt="5"/>
            </a:pPr>
            <a:r>
              <a:rPr lang="en-GB" sz="3200" dirty="0" smtClean="0"/>
              <a:t>They are then requested to establish the relative importance that should be accorded to each of the response ideas</a:t>
            </a:r>
          </a:p>
          <a:p>
            <a:pPr marL="514350" indent="-514350">
              <a:buAutoNum type="arabicPeriod" startAt="5"/>
            </a:pPr>
            <a:r>
              <a:rPr lang="en-GB" sz="3200" dirty="0" smtClean="0"/>
              <a:t>The final stage is the compilation of the results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598410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8084</TotalTime>
  <Words>1255</Words>
  <Application>Microsoft Office PowerPoint</Application>
  <PresentationFormat>Widescreen</PresentationFormat>
  <Paragraphs>106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Century Gothic</vt:lpstr>
      <vt:lpstr>Wingdings 3</vt:lpstr>
      <vt:lpstr>Ion</vt:lpstr>
      <vt:lpstr>Define Phase – Team Dynamics and Performance   </vt:lpstr>
      <vt:lpstr>Introduction</vt:lpstr>
      <vt:lpstr>Team Stages and Dynamics</vt:lpstr>
      <vt:lpstr>Team Stage 1: Forming</vt:lpstr>
      <vt:lpstr>Team Stage 2: Storming</vt:lpstr>
      <vt:lpstr>Team Stage 3: Norming</vt:lpstr>
      <vt:lpstr>Team Stage 4: Performing</vt:lpstr>
      <vt:lpstr>Team Stages and Dynamics</vt:lpstr>
      <vt:lpstr>Team Stages and Dynamics</vt:lpstr>
      <vt:lpstr>Storming Stage- Five Responses to Conflict</vt:lpstr>
      <vt:lpstr>Storming Stage- Five Responses to Conflict</vt:lpstr>
      <vt:lpstr>Team Roles and Responsibilities</vt:lpstr>
      <vt:lpstr>Team Roles and Responsibilities</vt:lpstr>
      <vt:lpstr>Team Roles and Responsibilities</vt:lpstr>
      <vt:lpstr>Team Roles and Responsibilities</vt:lpstr>
      <vt:lpstr>Team Tools- Brainstorming</vt:lpstr>
      <vt:lpstr>Team Tools- Nominal Group Technique</vt:lpstr>
      <vt:lpstr>Team Tools- Nominal Group Techniques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Define Phase – Team Dynamics and Performance</dc:title>
  <dc:creator>Andrew Thorn</dc:creator>
  <cp:lastModifiedBy>Andrew Thorn</cp:lastModifiedBy>
  <cp:revision>30</cp:revision>
  <dcterms:created xsi:type="dcterms:W3CDTF">2021-01-21T02:47:40Z</dcterms:created>
  <dcterms:modified xsi:type="dcterms:W3CDTF">2021-02-05T17:56:06Z</dcterms:modified>
</cp:coreProperties>
</file>