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tags/tag1.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4.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5.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32.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61"/>
  </p:notesMasterIdLst>
  <p:sldIdLst>
    <p:sldId id="256" r:id="rId2"/>
    <p:sldId id="467" r:id="rId3"/>
    <p:sldId id="728" r:id="rId4"/>
    <p:sldId id="262" r:id="rId5"/>
    <p:sldId id="268" r:id="rId6"/>
    <p:sldId id="606" r:id="rId7"/>
    <p:sldId id="298" r:id="rId8"/>
    <p:sldId id="285" r:id="rId9"/>
    <p:sldId id="449" r:id="rId10"/>
    <p:sldId id="276" r:id="rId11"/>
    <p:sldId id="279" r:id="rId12"/>
    <p:sldId id="461" r:id="rId13"/>
    <p:sldId id="592" r:id="rId14"/>
    <p:sldId id="595" r:id="rId15"/>
    <p:sldId id="593" r:id="rId16"/>
    <p:sldId id="594" r:id="rId17"/>
    <p:sldId id="578" r:id="rId18"/>
    <p:sldId id="597" r:id="rId19"/>
    <p:sldId id="301" r:id="rId20"/>
    <p:sldId id="323" r:id="rId21"/>
    <p:sldId id="294" r:id="rId22"/>
    <p:sldId id="372" r:id="rId23"/>
    <p:sldId id="599" r:id="rId24"/>
    <p:sldId id="436" r:id="rId25"/>
    <p:sldId id="284" r:id="rId26"/>
    <p:sldId id="582" r:id="rId27"/>
    <p:sldId id="583" r:id="rId28"/>
    <p:sldId id="587" r:id="rId29"/>
    <p:sldId id="638" r:id="rId30"/>
    <p:sldId id="722" r:id="rId31"/>
    <p:sldId id="723" r:id="rId32"/>
    <p:sldId id="527" r:id="rId33"/>
    <p:sldId id="533" r:id="rId34"/>
    <p:sldId id="552" r:id="rId35"/>
    <p:sldId id="553" r:id="rId36"/>
    <p:sldId id="726" r:id="rId37"/>
    <p:sldId id="699" r:id="rId38"/>
    <p:sldId id="733" r:id="rId39"/>
    <p:sldId id="296" r:id="rId40"/>
    <p:sldId id="556" r:id="rId41"/>
    <p:sldId id="438" r:id="rId42"/>
    <p:sldId id="390" r:id="rId43"/>
    <p:sldId id="260" r:id="rId44"/>
    <p:sldId id="261" r:id="rId45"/>
    <p:sldId id="745" r:id="rId46"/>
    <p:sldId id="265" r:id="rId47"/>
    <p:sldId id="746" r:id="rId48"/>
    <p:sldId id="269" r:id="rId49"/>
    <p:sldId id="271" r:id="rId50"/>
    <p:sldId id="273" r:id="rId51"/>
    <p:sldId id="257" r:id="rId52"/>
    <p:sldId id="414" r:id="rId53"/>
    <p:sldId id="421" r:id="rId54"/>
    <p:sldId id="423" r:id="rId55"/>
    <p:sldId id="749" r:id="rId56"/>
    <p:sldId id="748" r:id="rId57"/>
    <p:sldId id="744" r:id="rId58"/>
    <p:sldId id="384" r:id="rId59"/>
    <p:sldId id="290" r:id="rId6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pcwkjAiQzbMR05R6mhIZA==" hashData="pWT3fe0VyBxbuQ/yLvZeVcn/Z4LnWqSNfL7ySohMFyEmD/cW6gOnR/3zL+7KFogUdmupl133QoZul591BpO3l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348"/>
    <p:restoredTop sz="66010" autoAdjust="0"/>
  </p:normalViewPr>
  <p:slideViewPr>
    <p:cSldViewPr snapToGrid="0">
      <p:cViewPr varScale="1">
        <p:scale>
          <a:sx n="63" d="100"/>
          <a:sy n="63" d="100"/>
        </p:scale>
        <p:origin x="55" y="4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_rels/data1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svg"/><Relationship Id="rId1" Type="http://schemas.openxmlformats.org/officeDocument/2006/relationships/image" Target="../media/image61.png"/><Relationship Id="rId6" Type="http://schemas.openxmlformats.org/officeDocument/2006/relationships/image" Target="../media/image66.svg"/><Relationship Id="rId5" Type="http://schemas.openxmlformats.org/officeDocument/2006/relationships/image" Target="../media/image65.png"/><Relationship Id="rId4" Type="http://schemas.openxmlformats.org/officeDocument/2006/relationships/image" Target="../media/image64.svg"/></Relationships>
</file>

<file path=ppt/diagrams/_rels/drawing1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svg"/><Relationship Id="rId1" Type="http://schemas.openxmlformats.org/officeDocument/2006/relationships/image" Target="../media/image61.png"/><Relationship Id="rId6" Type="http://schemas.openxmlformats.org/officeDocument/2006/relationships/image" Target="../media/image66.svg"/><Relationship Id="rId5" Type="http://schemas.openxmlformats.org/officeDocument/2006/relationships/image" Target="../media/image65.png"/><Relationship Id="rId4" Type="http://schemas.openxmlformats.org/officeDocument/2006/relationships/image" Target="../media/image64.svg"/></Relationships>
</file>

<file path=ppt/diagrams/colors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C366C6-C16B-4035-ACE9-2F5B0BDB71F9}" type="doc">
      <dgm:prSet loTypeId="urn:microsoft.com/office/officeart/2005/8/layout/hProcess7" loCatId="list" qsTypeId="urn:microsoft.com/office/officeart/2005/8/quickstyle/simple1" qsCatId="simple" csTypeId="urn:microsoft.com/office/officeart/2005/8/colors/accent3_2" csCatId="accent3" phldr="1"/>
      <dgm:spPr/>
      <dgm:t>
        <a:bodyPr/>
        <a:lstStyle/>
        <a:p>
          <a:endParaRPr lang="en-US"/>
        </a:p>
      </dgm:t>
    </dgm:pt>
    <dgm:pt modelId="{C4296442-2E5E-401F-9663-F2CD621FFEA3}">
      <dgm:prSet phldrT="[Text]" custT="1"/>
      <dgm:spPr/>
      <dgm:t>
        <a:bodyPr/>
        <a:lstStyle/>
        <a:p>
          <a:r>
            <a:rPr lang="en-US" sz="2600"/>
            <a:t>Reactive</a:t>
          </a:r>
          <a:endParaRPr lang="en-US" sz="2600" dirty="0"/>
        </a:p>
      </dgm:t>
    </dgm:pt>
    <dgm:pt modelId="{BAE9D113-7EE9-4C87-99DE-62448A4B686A}" type="parTrans" cxnId="{0C701F39-33D3-4681-B30D-0999D2D23879}">
      <dgm:prSet/>
      <dgm:spPr/>
      <dgm:t>
        <a:bodyPr/>
        <a:lstStyle/>
        <a:p>
          <a:endParaRPr lang="en-US"/>
        </a:p>
      </dgm:t>
    </dgm:pt>
    <dgm:pt modelId="{8D5ADE91-8E8E-4941-80D4-3B3A12CCE410}" type="sibTrans" cxnId="{0C701F39-33D3-4681-B30D-0999D2D23879}">
      <dgm:prSet/>
      <dgm:spPr/>
      <dgm:t>
        <a:bodyPr/>
        <a:lstStyle/>
        <a:p>
          <a:endParaRPr lang="en-US"/>
        </a:p>
      </dgm:t>
    </dgm:pt>
    <dgm:pt modelId="{E0EA3FA7-0200-459D-A1E1-DFC746F095ED}">
      <dgm:prSet phldrT="[Text]" custT="1"/>
      <dgm:spPr/>
      <dgm:t>
        <a:bodyPr/>
        <a:lstStyle/>
        <a:p>
          <a:r>
            <a:rPr lang="en-US" sz="2400" dirty="0"/>
            <a:t>This starts with the discovery of a crime &amp; seeks to bring offenders to justice by uncovering material that identifies suspects &amp; provides sufficient evidence to enable a court to determine their guilt</a:t>
          </a:r>
        </a:p>
      </dgm:t>
    </dgm:pt>
    <dgm:pt modelId="{B811C8F3-CBD7-4493-9C89-FECFA3D5FB05}" type="parTrans" cxnId="{0E456EC1-867F-4E17-BE5D-6929B7FBD68A}">
      <dgm:prSet/>
      <dgm:spPr/>
      <dgm:t>
        <a:bodyPr/>
        <a:lstStyle/>
        <a:p>
          <a:endParaRPr lang="en-US"/>
        </a:p>
      </dgm:t>
    </dgm:pt>
    <dgm:pt modelId="{9FB3DEFF-935B-4964-9A46-46BDBC209FB5}" type="sibTrans" cxnId="{0E456EC1-867F-4E17-BE5D-6929B7FBD68A}">
      <dgm:prSet/>
      <dgm:spPr/>
      <dgm:t>
        <a:bodyPr/>
        <a:lstStyle/>
        <a:p>
          <a:endParaRPr lang="en-US"/>
        </a:p>
      </dgm:t>
    </dgm:pt>
    <dgm:pt modelId="{22306665-6B0C-4381-9701-03B2A27B0704}">
      <dgm:prSet phldrT="[Text]" custT="1"/>
      <dgm:spPr/>
      <dgm:t>
        <a:bodyPr/>
        <a:lstStyle/>
        <a:p>
          <a:r>
            <a:rPr lang="en-US" sz="2600"/>
            <a:t>Proactive</a:t>
          </a:r>
          <a:endParaRPr lang="en-US" sz="2600" dirty="0"/>
        </a:p>
      </dgm:t>
    </dgm:pt>
    <dgm:pt modelId="{77B49989-C1A0-4892-AFAD-CD11F61ABCB3}" type="parTrans" cxnId="{04737436-03D8-41E5-9A00-D004176F01FA}">
      <dgm:prSet/>
      <dgm:spPr/>
      <dgm:t>
        <a:bodyPr/>
        <a:lstStyle/>
        <a:p>
          <a:endParaRPr lang="en-US"/>
        </a:p>
      </dgm:t>
    </dgm:pt>
    <dgm:pt modelId="{29A8D181-B805-4CDD-AE3D-C70FA955FA21}" type="sibTrans" cxnId="{04737436-03D8-41E5-9A00-D004176F01FA}">
      <dgm:prSet/>
      <dgm:spPr/>
      <dgm:t>
        <a:bodyPr/>
        <a:lstStyle/>
        <a:p>
          <a:endParaRPr lang="en-US"/>
        </a:p>
      </dgm:t>
    </dgm:pt>
    <dgm:pt modelId="{1F362DE6-13F7-4B76-9ACE-3D01DB5D1DFC}">
      <dgm:prSet phldrT="[Text]" custT="1"/>
      <dgm:spPr/>
      <dgm:t>
        <a:bodyPr/>
        <a:lstStyle/>
        <a:p>
          <a:r>
            <a:rPr lang="en-US" sz="2400"/>
            <a:t>This usually starts with an intelligence analysis that a particular individual or group is involved in criminal enterprise</a:t>
          </a:r>
          <a:endParaRPr lang="en-US" sz="2400" dirty="0"/>
        </a:p>
      </dgm:t>
    </dgm:pt>
    <dgm:pt modelId="{A37A754B-8326-4589-9E2E-38D519B3A6AD}" type="parTrans" cxnId="{814A77FC-E895-40D3-949B-87DFE1E53515}">
      <dgm:prSet/>
      <dgm:spPr/>
      <dgm:t>
        <a:bodyPr/>
        <a:lstStyle/>
        <a:p>
          <a:endParaRPr lang="en-US"/>
        </a:p>
      </dgm:t>
    </dgm:pt>
    <dgm:pt modelId="{F6005D56-38B7-45C7-9593-7198898A5E6B}" type="sibTrans" cxnId="{814A77FC-E895-40D3-949B-87DFE1E53515}">
      <dgm:prSet/>
      <dgm:spPr/>
      <dgm:t>
        <a:bodyPr/>
        <a:lstStyle/>
        <a:p>
          <a:endParaRPr lang="en-US"/>
        </a:p>
      </dgm:t>
    </dgm:pt>
    <dgm:pt modelId="{B127B929-D84E-4A6D-A379-9F636DD1FF8E}" type="pres">
      <dgm:prSet presAssocID="{E4C366C6-C16B-4035-ACE9-2F5B0BDB71F9}" presName="Name0" presStyleCnt="0">
        <dgm:presLayoutVars>
          <dgm:dir/>
          <dgm:animLvl val="lvl"/>
          <dgm:resizeHandles val="exact"/>
        </dgm:presLayoutVars>
      </dgm:prSet>
      <dgm:spPr/>
    </dgm:pt>
    <dgm:pt modelId="{C474D5EC-6998-45D7-8411-DCCC10AF5533}" type="pres">
      <dgm:prSet presAssocID="{C4296442-2E5E-401F-9663-F2CD621FFEA3}" presName="compositeNode" presStyleCnt="0">
        <dgm:presLayoutVars>
          <dgm:bulletEnabled val="1"/>
        </dgm:presLayoutVars>
      </dgm:prSet>
      <dgm:spPr/>
    </dgm:pt>
    <dgm:pt modelId="{A1DF1F63-2763-4135-A1DA-ECB7B98BD17C}" type="pres">
      <dgm:prSet presAssocID="{C4296442-2E5E-401F-9663-F2CD621FFEA3}" presName="bgRect" presStyleLbl="node1" presStyleIdx="0" presStyleCnt="2"/>
      <dgm:spPr/>
    </dgm:pt>
    <dgm:pt modelId="{AB797D98-41A8-4CC8-8308-63AAE802E828}" type="pres">
      <dgm:prSet presAssocID="{C4296442-2E5E-401F-9663-F2CD621FFEA3}" presName="parentNode" presStyleLbl="node1" presStyleIdx="0" presStyleCnt="2">
        <dgm:presLayoutVars>
          <dgm:chMax val="0"/>
          <dgm:bulletEnabled val="1"/>
        </dgm:presLayoutVars>
      </dgm:prSet>
      <dgm:spPr/>
    </dgm:pt>
    <dgm:pt modelId="{7E8336F9-CC29-4DC2-9527-D2D0F4A0AB5F}" type="pres">
      <dgm:prSet presAssocID="{C4296442-2E5E-401F-9663-F2CD621FFEA3}" presName="childNode" presStyleLbl="node1" presStyleIdx="0" presStyleCnt="2">
        <dgm:presLayoutVars>
          <dgm:bulletEnabled val="1"/>
        </dgm:presLayoutVars>
      </dgm:prSet>
      <dgm:spPr/>
    </dgm:pt>
    <dgm:pt modelId="{58E1C14B-ABD7-4B99-9966-441FBE1366A8}" type="pres">
      <dgm:prSet presAssocID="{8D5ADE91-8E8E-4941-80D4-3B3A12CCE410}" presName="hSp" presStyleCnt="0"/>
      <dgm:spPr/>
    </dgm:pt>
    <dgm:pt modelId="{E4F67C20-86F6-44D5-8B15-FF2FC34B5882}" type="pres">
      <dgm:prSet presAssocID="{8D5ADE91-8E8E-4941-80D4-3B3A12CCE410}" presName="vProcSp" presStyleCnt="0"/>
      <dgm:spPr/>
    </dgm:pt>
    <dgm:pt modelId="{EDFE9858-CACA-4484-A622-894104201B68}" type="pres">
      <dgm:prSet presAssocID="{8D5ADE91-8E8E-4941-80D4-3B3A12CCE410}" presName="vSp1" presStyleCnt="0"/>
      <dgm:spPr/>
    </dgm:pt>
    <dgm:pt modelId="{AEFFE743-B824-4830-A4C5-EA90239FB717}" type="pres">
      <dgm:prSet presAssocID="{8D5ADE91-8E8E-4941-80D4-3B3A12CCE410}" presName="simulatedConn" presStyleLbl="solidFgAcc1" presStyleIdx="0" presStyleCnt="1"/>
      <dgm:spPr/>
    </dgm:pt>
    <dgm:pt modelId="{90C3F73A-AAA2-407D-A0AA-00BE41FF602D}" type="pres">
      <dgm:prSet presAssocID="{8D5ADE91-8E8E-4941-80D4-3B3A12CCE410}" presName="vSp2" presStyleCnt="0"/>
      <dgm:spPr/>
    </dgm:pt>
    <dgm:pt modelId="{4E2AEBCF-71E8-45AE-A754-7AF6E3BBB9AE}" type="pres">
      <dgm:prSet presAssocID="{8D5ADE91-8E8E-4941-80D4-3B3A12CCE410}" presName="sibTrans" presStyleCnt="0"/>
      <dgm:spPr/>
    </dgm:pt>
    <dgm:pt modelId="{30F07C50-761E-4604-BB4B-4E50930CEA67}" type="pres">
      <dgm:prSet presAssocID="{22306665-6B0C-4381-9701-03B2A27B0704}" presName="compositeNode" presStyleCnt="0">
        <dgm:presLayoutVars>
          <dgm:bulletEnabled val="1"/>
        </dgm:presLayoutVars>
      </dgm:prSet>
      <dgm:spPr/>
    </dgm:pt>
    <dgm:pt modelId="{DA0AF2C6-6BB1-4772-88CE-8D1B7A36BDBB}" type="pres">
      <dgm:prSet presAssocID="{22306665-6B0C-4381-9701-03B2A27B0704}" presName="bgRect" presStyleLbl="node1" presStyleIdx="1" presStyleCnt="2"/>
      <dgm:spPr/>
    </dgm:pt>
    <dgm:pt modelId="{CD86B990-B7CF-4E23-9BDC-054A4FECCC62}" type="pres">
      <dgm:prSet presAssocID="{22306665-6B0C-4381-9701-03B2A27B0704}" presName="parentNode" presStyleLbl="node1" presStyleIdx="1" presStyleCnt="2">
        <dgm:presLayoutVars>
          <dgm:chMax val="0"/>
          <dgm:bulletEnabled val="1"/>
        </dgm:presLayoutVars>
      </dgm:prSet>
      <dgm:spPr/>
    </dgm:pt>
    <dgm:pt modelId="{BE16E3B2-35B5-40DF-8750-054BD60AEB43}" type="pres">
      <dgm:prSet presAssocID="{22306665-6B0C-4381-9701-03B2A27B0704}" presName="childNode" presStyleLbl="node1" presStyleIdx="1" presStyleCnt="2">
        <dgm:presLayoutVars>
          <dgm:bulletEnabled val="1"/>
        </dgm:presLayoutVars>
      </dgm:prSet>
      <dgm:spPr/>
    </dgm:pt>
  </dgm:ptLst>
  <dgm:cxnLst>
    <dgm:cxn modelId="{04737436-03D8-41E5-9A00-D004176F01FA}" srcId="{E4C366C6-C16B-4035-ACE9-2F5B0BDB71F9}" destId="{22306665-6B0C-4381-9701-03B2A27B0704}" srcOrd="1" destOrd="0" parTransId="{77B49989-C1A0-4892-AFAD-CD11F61ABCB3}" sibTransId="{29A8D181-B805-4CDD-AE3D-C70FA955FA21}"/>
    <dgm:cxn modelId="{0C701F39-33D3-4681-B30D-0999D2D23879}" srcId="{E4C366C6-C16B-4035-ACE9-2F5B0BDB71F9}" destId="{C4296442-2E5E-401F-9663-F2CD621FFEA3}" srcOrd="0" destOrd="0" parTransId="{BAE9D113-7EE9-4C87-99DE-62448A4B686A}" sibTransId="{8D5ADE91-8E8E-4941-80D4-3B3A12CCE410}"/>
    <dgm:cxn modelId="{8FE7E83C-0ADE-486F-8EA3-F6726A58BB5A}" type="presOf" srcId="{22306665-6B0C-4381-9701-03B2A27B0704}" destId="{DA0AF2C6-6BB1-4772-88CE-8D1B7A36BDBB}" srcOrd="0" destOrd="0" presId="urn:microsoft.com/office/officeart/2005/8/layout/hProcess7"/>
    <dgm:cxn modelId="{5C829C50-EE45-4A91-ABD4-5889AD2893C1}" type="presOf" srcId="{C4296442-2E5E-401F-9663-F2CD621FFEA3}" destId="{AB797D98-41A8-4CC8-8308-63AAE802E828}" srcOrd="1" destOrd="0" presId="urn:microsoft.com/office/officeart/2005/8/layout/hProcess7"/>
    <dgm:cxn modelId="{8DAFC785-001F-4BE5-852F-1302C0AE1FDD}" type="presOf" srcId="{E4C366C6-C16B-4035-ACE9-2F5B0BDB71F9}" destId="{B127B929-D84E-4A6D-A379-9F636DD1FF8E}" srcOrd="0" destOrd="0" presId="urn:microsoft.com/office/officeart/2005/8/layout/hProcess7"/>
    <dgm:cxn modelId="{AE945BAD-A57D-4F55-863A-1E44676B13B0}" type="presOf" srcId="{1F362DE6-13F7-4B76-9ACE-3D01DB5D1DFC}" destId="{BE16E3B2-35B5-40DF-8750-054BD60AEB43}" srcOrd="0" destOrd="0" presId="urn:microsoft.com/office/officeart/2005/8/layout/hProcess7"/>
    <dgm:cxn modelId="{0E456EC1-867F-4E17-BE5D-6929B7FBD68A}" srcId="{C4296442-2E5E-401F-9663-F2CD621FFEA3}" destId="{E0EA3FA7-0200-459D-A1E1-DFC746F095ED}" srcOrd="0" destOrd="0" parTransId="{B811C8F3-CBD7-4493-9C89-FECFA3D5FB05}" sibTransId="{9FB3DEFF-935B-4964-9A46-46BDBC209FB5}"/>
    <dgm:cxn modelId="{8BCF8BC4-8D1F-41AB-A786-5C1EDA829C74}" type="presOf" srcId="{E0EA3FA7-0200-459D-A1E1-DFC746F095ED}" destId="{7E8336F9-CC29-4DC2-9527-D2D0F4A0AB5F}" srcOrd="0" destOrd="0" presId="urn:microsoft.com/office/officeart/2005/8/layout/hProcess7"/>
    <dgm:cxn modelId="{A7F72CCF-AD6D-487E-BD1A-0C8732FE6A76}" type="presOf" srcId="{22306665-6B0C-4381-9701-03B2A27B0704}" destId="{CD86B990-B7CF-4E23-9BDC-054A4FECCC62}" srcOrd="1" destOrd="0" presId="urn:microsoft.com/office/officeart/2005/8/layout/hProcess7"/>
    <dgm:cxn modelId="{F9560FD5-4FB3-4672-840D-3A4147112E52}" type="presOf" srcId="{C4296442-2E5E-401F-9663-F2CD621FFEA3}" destId="{A1DF1F63-2763-4135-A1DA-ECB7B98BD17C}" srcOrd="0" destOrd="0" presId="urn:microsoft.com/office/officeart/2005/8/layout/hProcess7"/>
    <dgm:cxn modelId="{814A77FC-E895-40D3-949B-87DFE1E53515}" srcId="{22306665-6B0C-4381-9701-03B2A27B0704}" destId="{1F362DE6-13F7-4B76-9ACE-3D01DB5D1DFC}" srcOrd="0" destOrd="0" parTransId="{A37A754B-8326-4589-9E2E-38D519B3A6AD}" sibTransId="{F6005D56-38B7-45C7-9593-7198898A5E6B}"/>
    <dgm:cxn modelId="{D04152CE-BC88-47E9-A5C1-FB5CDCE53051}" type="presParOf" srcId="{B127B929-D84E-4A6D-A379-9F636DD1FF8E}" destId="{C474D5EC-6998-45D7-8411-DCCC10AF5533}" srcOrd="0" destOrd="0" presId="urn:microsoft.com/office/officeart/2005/8/layout/hProcess7"/>
    <dgm:cxn modelId="{D5ECCFC9-245A-4179-A1D2-6A8F5FE67922}" type="presParOf" srcId="{C474D5EC-6998-45D7-8411-DCCC10AF5533}" destId="{A1DF1F63-2763-4135-A1DA-ECB7B98BD17C}" srcOrd="0" destOrd="0" presId="urn:microsoft.com/office/officeart/2005/8/layout/hProcess7"/>
    <dgm:cxn modelId="{3A75DC05-CD5B-469D-841D-FAA2890A1A30}" type="presParOf" srcId="{C474D5EC-6998-45D7-8411-DCCC10AF5533}" destId="{AB797D98-41A8-4CC8-8308-63AAE802E828}" srcOrd="1" destOrd="0" presId="urn:microsoft.com/office/officeart/2005/8/layout/hProcess7"/>
    <dgm:cxn modelId="{E61A50F4-DC67-496E-B528-A3DBC4595981}" type="presParOf" srcId="{C474D5EC-6998-45D7-8411-DCCC10AF5533}" destId="{7E8336F9-CC29-4DC2-9527-D2D0F4A0AB5F}" srcOrd="2" destOrd="0" presId="urn:microsoft.com/office/officeart/2005/8/layout/hProcess7"/>
    <dgm:cxn modelId="{8D203785-EA4A-4AD3-A4E5-2A295C1F3F97}" type="presParOf" srcId="{B127B929-D84E-4A6D-A379-9F636DD1FF8E}" destId="{58E1C14B-ABD7-4B99-9966-441FBE1366A8}" srcOrd="1" destOrd="0" presId="urn:microsoft.com/office/officeart/2005/8/layout/hProcess7"/>
    <dgm:cxn modelId="{0F6EB7C2-15C8-4F6F-834F-DEC3EF9167CB}" type="presParOf" srcId="{B127B929-D84E-4A6D-A379-9F636DD1FF8E}" destId="{E4F67C20-86F6-44D5-8B15-FF2FC34B5882}" srcOrd="2" destOrd="0" presId="urn:microsoft.com/office/officeart/2005/8/layout/hProcess7"/>
    <dgm:cxn modelId="{0D18333A-D241-41B5-9725-D30DD041A8E3}" type="presParOf" srcId="{E4F67C20-86F6-44D5-8B15-FF2FC34B5882}" destId="{EDFE9858-CACA-4484-A622-894104201B68}" srcOrd="0" destOrd="0" presId="urn:microsoft.com/office/officeart/2005/8/layout/hProcess7"/>
    <dgm:cxn modelId="{D5FEF16C-98AC-44ED-9811-854718E13239}" type="presParOf" srcId="{E4F67C20-86F6-44D5-8B15-FF2FC34B5882}" destId="{AEFFE743-B824-4830-A4C5-EA90239FB717}" srcOrd="1" destOrd="0" presId="urn:microsoft.com/office/officeart/2005/8/layout/hProcess7"/>
    <dgm:cxn modelId="{E386E929-0BA3-482C-AD64-DD3905F70501}" type="presParOf" srcId="{E4F67C20-86F6-44D5-8B15-FF2FC34B5882}" destId="{90C3F73A-AAA2-407D-A0AA-00BE41FF602D}" srcOrd="2" destOrd="0" presId="urn:microsoft.com/office/officeart/2005/8/layout/hProcess7"/>
    <dgm:cxn modelId="{B224ACB9-E542-4B9E-AB5C-B092D5FFB078}" type="presParOf" srcId="{B127B929-D84E-4A6D-A379-9F636DD1FF8E}" destId="{4E2AEBCF-71E8-45AE-A754-7AF6E3BBB9AE}" srcOrd="3" destOrd="0" presId="urn:microsoft.com/office/officeart/2005/8/layout/hProcess7"/>
    <dgm:cxn modelId="{D4A24D0B-66E9-41DA-BB6A-990DD2546FDA}" type="presParOf" srcId="{B127B929-D84E-4A6D-A379-9F636DD1FF8E}" destId="{30F07C50-761E-4604-BB4B-4E50930CEA67}" srcOrd="4" destOrd="0" presId="urn:microsoft.com/office/officeart/2005/8/layout/hProcess7"/>
    <dgm:cxn modelId="{156AE197-D097-4AE4-A2FC-9FD5B48213CF}" type="presParOf" srcId="{30F07C50-761E-4604-BB4B-4E50930CEA67}" destId="{DA0AF2C6-6BB1-4772-88CE-8D1B7A36BDBB}" srcOrd="0" destOrd="0" presId="urn:microsoft.com/office/officeart/2005/8/layout/hProcess7"/>
    <dgm:cxn modelId="{3E7B2B58-858C-464C-A2B9-4711582D32E1}" type="presParOf" srcId="{30F07C50-761E-4604-BB4B-4E50930CEA67}" destId="{CD86B990-B7CF-4E23-9BDC-054A4FECCC62}" srcOrd="1" destOrd="0" presId="urn:microsoft.com/office/officeart/2005/8/layout/hProcess7"/>
    <dgm:cxn modelId="{15DEFBA0-D47A-43AB-A1FD-18641775807E}" type="presParOf" srcId="{30F07C50-761E-4604-BB4B-4E50930CEA67}" destId="{BE16E3B2-35B5-40DF-8750-054BD60AEB43}" srcOrd="2" destOrd="0" presId="urn:microsoft.com/office/officeart/2005/8/layout/hProcess7"/>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33CD73-81B0-4CC9-8423-03A4049EB830}"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CB13179E-02F5-4D0D-B61A-3F67B1598437}">
      <dgm:prSet/>
      <dgm:spPr/>
      <dgm:t>
        <a:bodyPr/>
        <a:lstStyle/>
        <a:p>
          <a:r>
            <a:rPr lang="en-GB" dirty="0"/>
            <a:t>C</a:t>
          </a:r>
          <a:r>
            <a:rPr lang="en-GB" b="0" i="0" dirty="0"/>
            <a:t>rimes that have been committed</a:t>
          </a:r>
          <a:endParaRPr lang="en-US" dirty="0"/>
        </a:p>
      </dgm:t>
    </dgm:pt>
    <dgm:pt modelId="{8BE23D7A-69F5-41F5-BC07-54F864768510}" type="parTrans" cxnId="{28A58E56-7FA5-4377-898F-5A59A60F78DD}">
      <dgm:prSet/>
      <dgm:spPr/>
      <dgm:t>
        <a:bodyPr/>
        <a:lstStyle/>
        <a:p>
          <a:endParaRPr lang="en-US"/>
        </a:p>
      </dgm:t>
    </dgm:pt>
    <dgm:pt modelId="{55D4777C-897A-41D8-8EB0-BD48708DAB09}" type="sibTrans" cxnId="{28A58E56-7FA5-4377-898F-5A59A60F78DD}">
      <dgm:prSet/>
      <dgm:spPr/>
      <dgm:t>
        <a:bodyPr/>
        <a:lstStyle/>
        <a:p>
          <a:endParaRPr lang="en-US"/>
        </a:p>
      </dgm:t>
    </dgm:pt>
    <dgm:pt modelId="{8AB5E4A8-A063-44D7-BDF8-071C3B307E3D}">
      <dgm:prSet/>
      <dgm:spPr/>
      <dgm:t>
        <a:bodyPr/>
        <a:lstStyle/>
        <a:p>
          <a:r>
            <a:rPr lang="en-GB"/>
            <a:t>I</a:t>
          </a:r>
          <a:r>
            <a:rPr lang="en-GB" b="0" i="0"/>
            <a:t>dentifying whether a crime has </a:t>
          </a:r>
          <a:r>
            <a:rPr lang="en-GB" b="0" i="1"/>
            <a:t>actually</a:t>
          </a:r>
          <a:r>
            <a:rPr lang="en-GB" b="0" i="0"/>
            <a:t> been committed, with a view to commencing criminal proceedings</a:t>
          </a:r>
          <a:endParaRPr lang="en-US"/>
        </a:p>
      </dgm:t>
    </dgm:pt>
    <dgm:pt modelId="{A4CAF990-4CA8-46AD-A21A-43710649E081}" type="parTrans" cxnId="{9536B002-B1F9-4599-9BF6-EB656C1CD346}">
      <dgm:prSet/>
      <dgm:spPr/>
      <dgm:t>
        <a:bodyPr/>
        <a:lstStyle/>
        <a:p>
          <a:endParaRPr lang="en-US"/>
        </a:p>
      </dgm:t>
    </dgm:pt>
    <dgm:pt modelId="{A74B1970-93B8-4781-9DED-4900BF249528}" type="sibTrans" cxnId="{9536B002-B1F9-4599-9BF6-EB656C1CD346}">
      <dgm:prSet/>
      <dgm:spPr/>
      <dgm:t>
        <a:bodyPr/>
        <a:lstStyle/>
        <a:p>
          <a:endParaRPr lang="en-US"/>
        </a:p>
      </dgm:t>
    </dgm:pt>
    <dgm:pt modelId="{85C04050-4D06-409E-9839-39F16BEC02C5}">
      <dgm:prSet/>
      <dgm:spPr/>
      <dgm:t>
        <a:bodyPr/>
        <a:lstStyle/>
        <a:p>
          <a:r>
            <a:rPr lang="en-GB"/>
            <a:t>C</a:t>
          </a:r>
          <a:r>
            <a:rPr lang="en-GB" b="0" i="0"/>
            <a:t>rimes that the police believe may be committed, for example, when premises or individuals are kept under observation for a period of time, with a view to the possible institution of criminal proceedings</a:t>
          </a:r>
          <a:endParaRPr lang="en-US"/>
        </a:p>
      </dgm:t>
    </dgm:pt>
    <dgm:pt modelId="{27EF6E7B-163C-44D7-A281-CDAD528BC410}" type="parTrans" cxnId="{9CDC85CF-106B-4B23-BD77-49FFD25D7289}">
      <dgm:prSet/>
      <dgm:spPr/>
      <dgm:t>
        <a:bodyPr/>
        <a:lstStyle/>
        <a:p>
          <a:endParaRPr lang="en-US"/>
        </a:p>
      </dgm:t>
    </dgm:pt>
    <dgm:pt modelId="{A374C6D5-763C-4551-89E4-553C7A8DEC58}" type="sibTrans" cxnId="{9CDC85CF-106B-4B23-BD77-49FFD25D7289}">
      <dgm:prSet/>
      <dgm:spPr/>
      <dgm:t>
        <a:bodyPr/>
        <a:lstStyle/>
        <a:p>
          <a:endParaRPr lang="en-US"/>
        </a:p>
      </dgm:t>
    </dgm:pt>
    <dgm:pt modelId="{8997BDE7-C929-3D44-BDC8-7CFF8721E2E8}" type="pres">
      <dgm:prSet presAssocID="{CD33CD73-81B0-4CC9-8423-03A4049EB830}" presName="Name0" presStyleCnt="0">
        <dgm:presLayoutVars>
          <dgm:dir/>
          <dgm:animLvl val="lvl"/>
          <dgm:resizeHandles val="exact"/>
        </dgm:presLayoutVars>
      </dgm:prSet>
      <dgm:spPr/>
    </dgm:pt>
    <dgm:pt modelId="{05968D0D-BA5E-F14E-BE98-52AFCCEAA882}" type="pres">
      <dgm:prSet presAssocID="{85C04050-4D06-409E-9839-39F16BEC02C5}" presName="boxAndChildren" presStyleCnt="0"/>
      <dgm:spPr/>
    </dgm:pt>
    <dgm:pt modelId="{32775DCB-23AB-7D41-8AA3-94855295C7EF}" type="pres">
      <dgm:prSet presAssocID="{85C04050-4D06-409E-9839-39F16BEC02C5}" presName="parentTextBox" presStyleLbl="node1" presStyleIdx="0" presStyleCnt="3"/>
      <dgm:spPr/>
    </dgm:pt>
    <dgm:pt modelId="{E8C40226-F438-FA4D-906C-3F5217AC1597}" type="pres">
      <dgm:prSet presAssocID="{A74B1970-93B8-4781-9DED-4900BF249528}" presName="sp" presStyleCnt="0"/>
      <dgm:spPr/>
    </dgm:pt>
    <dgm:pt modelId="{50D8BE7A-E348-5F4C-B341-405F004C073F}" type="pres">
      <dgm:prSet presAssocID="{8AB5E4A8-A063-44D7-BDF8-071C3B307E3D}" presName="arrowAndChildren" presStyleCnt="0"/>
      <dgm:spPr/>
    </dgm:pt>
    <dgm:pt modelId="{257D0BF1-4588-6341-B4AF-AC1BD4C22AE2}" type="pres">
      <dgm:prSet presAssocID="{8AB5E4A8-A063-44D7-BDF8-071C3B307E3D}" presName="parentTextArrow" presStyleLbl="node1" presStyleIdx="1" presStyleCnt="3"/>
      <dgm:spPr/>
    </dgm:pt>
    <dgm:pt modelId="{F94410C6-4FD1-AB46-A536-4E9D4C69BFFA}" type="pres">
      <dgm:prSet presAssocID="{55D4777C-897A-41D8-8EB0-BD48708DAB09}" presName="sp" presStyleCnt="0"/>
      <dgm:spPr/>
    </dgm:pt>
    <dgm:pt modelId="{59FBFB4C-205C-784C-B60B-C91952BBE1AF}" type="pres">
      <dgm:prSet presAssocID="{CB13179E-02F5-4D0D-B61A-3F67B1598437}" presName="arrowAndChildren" presStyleCnt="0"/>
      <dgm:spPr/>
    </dgm:pt>
    <dgm:pt modelId="{D070FF4D-1232-0249-8C68-C8A3C9E1477A}" type="pres">
      <dgm:prSet presAssocID="{CB13179E-02F5-4D0D-B61A-3F67B1598437}" presName="parentTextArrow" presStyleLbl="node1" presStyleIdx="2" presStyleCnt="3"/>
      <dgm:spPr/>
    </dgm:pt>
  </dgm:ptLst>
  <dgm:cxnLst>
    <dgm:cxn modelId="{9536B002-B1F9-4599-9BF6-EB656C1CD346}" srcId="{CD33CD73-81B0-4CC9-8423-03A4049EB830}" destId="{8AB5E4A8-A063-44D7-BDF8-071C3B307E3D}" srcOrd="1" destOrd="0" parTransId="{A4CAF990-4CA8-46AD-A21A-43710649E081}" sibTransId="{A74B1970-93B8-4781-9DED-4900BF249528}"/>
    <dgm:cxn modelId="{0D82892E-850C-CE4C-8CC8-4AAFDCB3B1F7}" type="presOf" srcId="{CB13179E-02F5-4D0D-B61A-3F67B1598437}" destId="{D070FF4D-1232-0249-8C68-C8A3C9E1477A}" srcOrd="0" destOrd="0" presId="urn:microsoft.com/office/officeart/2005/8/layout/process4"/>
    <dgm:cxn modelId="{4BC63374-5C73-F543-95DA-1EFCCB079797}" type="presOf" srcId="{85C04050-4D06-409E-9839-39F16BEC02C5}" destId="{32775DCB-23AB-7D41-8AA3-94855295C7EF}" srcOrd="0" destOrd="0" presId="urn:microsoft.com/office/officeart/2005/8/layout/process4"/>
    <dgm:cxn modelId="{28A58E56-7FA5-4377-898F-5A59A60F78DD}" srcId="{CD33CD73-81B0-4CC9-8423-03A4049EB830}" destId="{CB13179E-02F5-4D0D-B61A-3F67B1598437}" srcOrd="0" destOrd="0" parTransId="{8BE23D7A-69F5-41F5-BC07-54F864768510}" sibTransId="{55D4777C-897A-41D8-8EB0-BD48708DAB09}"/>
    <dgm:cxn modelId="{85125490-0DF9-434B-80D4-4C1D6361B38D}" type="presOf" srcId="{CD33CD73-81B0-4CC9-8423-03A4049EB830}" destId="{8997BDE7-C929-3D44-BDC8-7CFF8721E2E8}" srcOrd="0" destOrd="0" presId="urn:microsoft.com/office/officeart/2005/8/layout/process4"/>
    <dgm:cxn modelId="{9CDC85CF-106B-4B23-BD77-49FFD25D7289}" srcId="{CD33CD73-81B0-4CC9-8423-03A4049EB830}" destId="{85C04050-4D06-409E-9839-39F16BEC02C5}" srcOrd="2" destOrd="0" parTransId="{27EF6E7B-163C-44D7-A281-CDAD528BC410}" sibTransId="{A374C6D5-763C-4551-89E4-553C7A8DEC58}"/>
    <dgm:cxn modelId="{D3DE3DEB-3688-264B-AF90-30BE5EF59E97}" type="presOf" srcId="{8AB5E4A8-A063-44D7-BDF8-071C3B307E3D}" destId="{257D0BF1-4588-6341-B4AF-AC1BD4C22AE2}" srcOrd="0" destOrd="0" presId="urn:microsoft.com/office/officeart/2005/8/layout/process4"/>
    <dgm:cxn modelId="{AD2123F3-F02B-0347-A068-8D52CC2C7141}" type="presParOf" srcId="{8997BDE7-C929-3D44-BDC8-7CFF8721E2E8}" destId="{05968D0D-BA5E-F14E-BE98-52AFCCEAA882}" srcOrd="0" destOrd="0" presId="urn:microsoft.com/office/officeart/2005/8/layout/process4"/>
    <dgm:cxn modelId="{AB87DA95-AAA6-1546-BD17-F8ADBE5473F3}" type="presParOf" srcId="{05968D0D-BA5E-F14E-BE98-52AFCCEAA882}" destId="{32775DCB-23AB-7D41-8AA3-94855295C7EF}" srcOrd="0" destOrd="0" presId="urn:microsoft.com/office/officeart/2005/8/layout/process4"/>
    <dgm:cxn modelId="{0BFB5A91-9DD5-9C40-A3B6-931EA520E89A}" type="presParOf" srcId="{8997BDE7-C929-3D44-BDC8-7CFF8721E2E8}" destId="{E8C40226-F438-FA4D-906C-3F5217AC1597}" srcOrd="1" destOrd="0" presId="urn:microsoft.com/office/officeart/2005/8/layout/process4"/>
    <dgm:cxn modelId="{F4B2C8AB-F5E1-364E-9E13-9603623D3FCC}" type="presParOf" srcId="{8997BDE7-C929-3D44-BDC8-7CFF8721E2E8}" destId="{50D8BE7A-E348-5F4C-B341-405F004C073F}" srcOrd="2" destOrd="0" presId="urn:microsoft.com/office/officeart/2005/8/layout/process4"/>
    <dgm:cxn modelId="{BD93A305-AF72-B04B-A66D-2B913C3CC152}" type="presParOf" srcId="{50D8BE7A-E348-5F4C-B341-405F004C073F}" destId="{257D0BF1-4588-6341-B4AF-AC1BD4C22AE2}" srcOrd="0" destOrd="0" presId="urn:microsoft.com/office/officeart/2005/8/layout/process4"/>
    <dgm:cxn modelId="{FBC1AD57-B332-CB40-AF2B-B90631D1543C}" type="presParOf" srcId="{8997BDE7-C929-3D44-BDC8-7CFF8721E2E8}" destId="{F94410C6-4FD1-AB46-A536-4E9D4C69BFFA}" srcOrd="3" destOrd="0" presId="urn:microsoft.com/office/officeart/2005/8/layout/process4"/>
    <dgm:cxn modelId="{2643AA6B-6990-9241-977D-E8ECDB33E24C}" type="presParOf" srcId="{8997BDE7-C929-3D44-BDC8-7CFF8721E2E8}" destId="{59FBFB4C-205C-784C-B60B-C91952BBE1AF}" srcOrd="4" destOrd="0" presId="urn:microsoft.com/office/officeart/2005/8/layout/process4"/>
    <dgm:cxn modelId="{7B7F6043-E403-E246-9D8B-3A3A7088C798}" type="presParOf" srcId="{59FBFB4C-205C-784C-B60B-C91952BBE1AF}" destId="{D070FF4D-1232-0249-8C68-C8A3C9E1477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47D86B-543F-4CFE-B749-EC7DD4B9662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466F1A2A-2245-4FE4-A9D9-EB957A431408}">
      <dgm:prSet/>
      <dgm:spPr/>
      <dgm:t>
        <a:bodyPr/>
        <a:lstStyle/>
        <a:p>
          <a:r>
            <a:rPr lang="en-US" dirty="0"/>
            <a:t>The National Decision Model is the basis of decision making </a:t>
          </a:r>
        </a:p>
      </dgm:t>
    </dgm:pt>
    <dgm:pt modelId="{C11BE828-8859-4627-80BA-6CE5AA6B4EA4}" type="parTrans" cxnId="{E1A36A0A-D22A-4198-923D-A1893BFB29E5}">
      <dgm:prSet/>
      <dgm:spPr/>
      <dgm:t>
        <a:bodyPr/>
        <a:lstStyle/>
        <a:p>
          <a:endParaRPr lang="en-US"/>
        </a:p>
      </dgm:t>
    </dgm:pt>
    <dgm:pt modelId="{5CE8863D-6D5A-44AD-A942-62E5B9949707}" type="sibTrans" cxnId="{E1A36A0A-D22A-4198-923D-A1893BFB29E5}">
      <dgm:prSet/>
      <dgm:spPr/>
      <dgm:t>
        <a:bodyPr/>
        <a:lstStyle/>
        <a:p>
          <a:endParaRPr lang="en-US"/>
        </a:p>
      </dgm:t>
    </dgm:pt>
    <dgm:pt modelId="{EC4A3821-BCE9-40AB-9294-63538DDCB93B}">
      <dgm:prSet/>
      <dgm:spPr/>
      <dgm:t>
        <a:bodyPr/>
        <a:lstStyle/>
        <a:p>
          <a:r>
            <a:rPr lang="en-US"/>
            <a:t>THRIVE provides a framework to support our decision making, informing a holistic understanding of the situation. </a:t>
          </a:r>
        </a:p>
      </dgm:t>
    </dgm:pt>
    <dgm:pt modelId="{F5DE81D6-CAF3-403A-8AC4-3CBC2DA0EE45}" type="parTrans" cxnId="{640CF795-6094-4764-974B-5E1FF55BFAA8}">
      <dgm:prSet/>
      <dgm:spPr/>
      <dgm:t>
        <a:bodyPr/>
        <a:lstStyle/>
        <a:p>
          <a:endParaRPr lang="en-US"/>
        </a:p>
      </dgm:t>
    </dgm:pt>
    <dgm:pt modelId="{70E48EC7-EBCB-463D-AC24-7C5885DE167B}" type="sibTrans" cxnId="{640CF795-6094-4764-974B-5E1FF55BFAA8}">
      <dgm:prSet/>
      <dgm:spPr/>
      <dgm:t>
        <a:bodyPr/>
        <a:lstStyle/>
        <a:p>
          <a:endParaRPr lang="en-US"/>
        </a:p>
      </dgm:t>
    </dgm:pt>
    <dgm:pt modelId="{03C6C795-8BDE-4B6F-B3F5-2F84914BA063}">
      <dgm:prSet/>
      <dgm:spPr/>
      <dgm:t>
        <a:bodyPr/>
        <a:lstStyle/>
        <a:p>
          <a:r>
            <a:rPr lang="en-US" dirty="0"/>
            <a:t>THRIVE is an integral part of our ethical decision making. </a:t>
          </a:r>
        </a:p>
      </dgm:t>
    </dgm:pt>
    <dgm:pt modelId="{C9405B17-D218-4EC0-8079-D53A54C08145}" type="parTrans" cxnId="{8E31BDBE-64DC-4E87-904A-C93D91D31625}">
      <dgm:prSet/>
      <dgm:spPr/>
      <dgm:t>
        <a:bodyPr/>
        <a:lstStyle/>
        <a:p>
          <a:endParaRPr lang="en-US"/>
        </a:p>
      </dgm:t>
    </dgm:pt>
    <dgm:pt modelId="{2C3DD074-C5A8-4ECA-8F60-52CE146E78F5}" type="sibTrans" cxnId="{8E31BDBE-64DC-4E87-904A-C93D91D31625}">
      <dgm:prSet/>
      <dgm:spPr/>
      <dgm:t>
        <a:bodyPr/>
        <a:lstStyle/>
        <a:p>
          <a:endParaRPr lang="en-US"/>
        </a:p>
      </dgm:t>
    </dgm:pt>
    <dgm:pt modelId="{CD6B7AE3-F2CE-4CE3-9F09-1F75D5FB54D2}">
      <dgm:prSet/>
      <dgm:spPr/>
      <dgm:t>
        <a:bodyPr/>
        <a:lstStyle/>
        <a:p>
          <a:r>
            <a:rPr lang="en-US" dirty="0"/>
            <a:t>THRIVE will be used to assess situations where decision making, and management of risk has a range of considerations and responses related to the circumstances. </a:t>
          </a:r>
        </a:p>
      </dgm:t>
    </dgm:pt>
    <dgm:pt modelId="{B16908FA-9BB3-460F-BA1B-BAA82DCCF81A}" type="sibTrans" cxnId="{70BD0AC5-607F-4BF5-8CB6-8512720D3FE7}">
      <dgm:prSet/>
      <dgm:spPr/>
      <dgm:t>
        <a:bodyPr/>
        <a:lstStyle/>
        <a:p>
          <a:endParaRPr lang="en-US"/>
        </a:p>
      </dgm:t>
    </dgm:pt>
    <dgm:pt modelId="{8177AADE-54F9-44D6-B389-2E0BA14F0FDC}" type="parTrans" cxnId="{70BD0AC5-607F-4BF5-8CB6-8512720D3FE7}">
      <dgm:prSet/>
      <dgm:spPr/>
      <dgm:t>
        <a:bodyPr/>
        <a:lstStyle/>
        <a:p>
          <a:endParaRPr lang="en-US"/>
        </a:p>
      </dgm:t>
    </dgm:pt>
    <dgm:pt modelId="{1F35FF35-D260-EE41-BC6F-BBC8CAFDBEFB}" type="pres">
      <dgm:prSet presAssocID="{B547D86B-543F-4CFE-B749-EC7DD4B9662C}" presName="linear" presStyleCnt="0">
        <dgm:presLayoutVars>
          <dgm:animLvl val="lvl"/>
          <dgm:resizeHandles val="exact"/>
        </dgm:presLayoutVars>
      </dgm:prSet>
      <dgm:spPr/>
    </dgm:pt>
    <dgm:pt modelId="{67051F57-E43C-4E48-929F-13DDFB494871}" type="pres">
      <dgm:prSet presAssocID="{466F1A2A-2245-4FE4-A9D9-EB957A431408}" presName="parentText" presStyleLbl="node1" presStyleIdx="0" presStyleCnt="4">
        <dgm:presLayoutVars>
          <dgm:chMax val="0"/>
          <dgm:bulletEnabled val="1"/>
        </dgm:presLayoutVars>
      </dgm:prSet>
      <dgm:spPr/>
    </dgm:pt>
    <dgm:pt modelId="{70C7B2A5-D375-FE48-B0C7-51A0837F2BA3}" type="pres">
      <dgm:prSet presAssocID="{5CE8863D-6D5A-44AD-A942-62E5B9949707}" presName="spacer" presStyleCnt="0"/>
      <dgm:spPr/>
    </dgm:pt>
    <dgm:pt modelId="{9B586F7D-2288-974D-8A10-BBDE9D37FC5D}" type="pres">
      <dgm:prSet presAssocID="{EC4A3821-BCE9-40AB-9294-63538DDCB93B}" presName="parentText" presStyleLbl="node1" presStyleIdx="1" presStyleCnt="4">
        <dgm:presLayoutVars>
          <dgm:chMax val="0"/>
          <dgm:bulletEnabled val="1"/>
        </dgm:presLayoutVars>
      </dgm:prSet>
      <dgm:spPr/>
    </dgm:pt>
    <dgm:pt modelId="{5CB90984-259B-444F-B6C1-5EAB35CD1425}" type="pres">
      <dgm:prSet presAssocID="{70E48EC7-EBCB-463D-AC24-7C5885DE167B}" presName="spacer" presStyleCnt="0"/>
      <dgm:spPr/>
    </dgm:pt>
    <dgm:pt modelId="{92F72F98-7C57-E547-B1BC-48B099E63A2C}" type="pres">
      <dgm:prSet presAssocID="{03C6C795-8BDE-4B6F-B3F5-2F84914BA063}" presName="parentText" presStyleLbl="node1" presStyleIdx="2" presStyleCnt="4">
        <dgm:presLayoutVars>
          <dgm:chMax val="0"/>
          <dgm:bulletEnabled val="1"/>
        </dgm:presLayoutVars>
      </dgm:prSet>
      <dgm:spPr/>
    </dgm:pt>
    <dgm:pt modelId="{113B3AFF-7A35-494E-9FBD-8F83A5916035}" type="pres">
      <dgm:prSet presAssocID="{2C3DD074-C5A8-4ECA-8F60-52CE146E78F5}" presName="spacer" presStyleCnt="0"/>
      <dgm:spPr/>
    </dgm:pt>
    <dgm:pt modelId="{8350F9F8-6B7A-594A-8005-253704955D86}" type="pres">
      <dgm:prSet presAssocID="{CD6B7AE3-F2CE-4CE3-9F09-1F75D5FB54D2}" presName="parentText" presStyleLbl="node1" presStyleIdx="3" presStyleCnt="4">
        <dgm:presLayoutVars>
          <dgm:chMax val="0"/>
          <dgm:bulletEnabled val="1"/>
        </dgm:presLayoutVars>
      </dgm:prSet>
      <dgm:spPr/>
    </dgm:pt>
  </dgm:ptLst>
  <dgm:cxnLst>
    <dgm:cxn modelId="{E1A36A0A-D22A-4198-923D-A1893BFB29E5}" srcId="{B547D86B-543F-4CFE-B749-EC7DD4B9662C}" destId="{466F1A2A-2245-4FE4-A9D9-EB957A431408}" srcOrd="0" destOrd="0" parTransId="{C11BE828-8859-4627-80BA-6CE5AA6B4EA4}" sibTransId="{5CE8863D-6D5A-44AD-A942-62E5B9949707}"/>
    <dgm:cxn modelId="{5DF20F3F-0A74-B74E-9ED8-342C44BEFFB2}" type="presOf" srcId="{EC4A3821-BCE9-40AB-9294-63538DDCB93B}" destId="{9B586F7D-2288-974D-8A10-BBDE9D37FC5D}" srcOrd="0" destOrd="0" presId="urn:microsoft.com/office/officeart/2005/8/layout/vList2"/>
    <dgm:cxn modelId="{2A126348-DDD9-1D46-A0E9-1025ACC00426}" type="presOf" srcId="{03C6C795-8BDE-4B6F-B3F5-2F84914BA063}" destId="{92F72F98-7C57-E547-B1BC-48B099E63A2C}" srcOrd="0" destOrd="0" presId="urn:microsoft.com/office/officeart/2005/8/layout/vList2"/>
    <dgm:cxn modelId="{C25EAD4A-60C9-0A4E-B2F7-323D38BE4835}" type="presOf" srcId="{B547D86B-543F-4CFE-B749-EC7DD4B9662C}" destId="{1F35FF35-D260-EE41-BC6F-BBC8CAFDBEFB}" srcOrd="0" destOrd="0" presId="urn:microsoft.com/office/officeart/2005/8/layout/vList2"/>
    <dgm:cxn modelId="{640CF795-6094-4764-974B-5E1FF55BFAA8}" srcId="{B547D86B-543F-4CFE-B749-EC7DD4B9662C}" destId="{EC4A3821-BCE9-40AB-9294-63538DDCB93B}" srcOrd="1" destOrd="0" parTransId="{F5DE81D6-CAF3-403A-8AC4-3CBC2DA0EE45}" sibTransId="{70E48EC7-EBCB-463D-AC24-7C5885DE167B}"/>
    <dgm:cxn modelId="{FA574497-C74B-174C-B93A-6F82B43077C7}" type="presOf" srcId="{466F1A2A-2245-4FE4-A9D9-EB957A431408}" destId="{67051F57-E43C-4E48-929F-13DDFB494871}" srcOrd="0" destOrd="0" presId="urn:microsoft.com/office/officeart/2005/8/layout/vList2"/>
    <dgm:cxn modelId="{8E31BDBE-64DC-4E87-904A-C93D91D31625}" srcId="{B547D86B-543F-4CFE-B749-EC7DD4B9662C}" destId="{03C6C795-8BDE-4B6F-B3F5-2F84914BA063}" srcOrd="2" destOrd="0" parTransId="{C9405B17-D218-4EC0-8079-D53A54C08145}" sibTransId="{2C3DD074-C5A8-4ECA-8F60-52CE146E78F5}"/>
    <dgm:cxn modelId="{70BD0AC5-607F-4BF5-8CB6-8512720D3FE7}" srcId="{B547D86B-543F-4CFE-B749-EC7DD4B9662C}" destId="{CD6B7AE3-F2CE-4CE3-9F09-1F75D5FB54D2}" srcOrd="3" destOrd="0" parTransId="{8177AADE-54F9-44D6-B389-2E0BA14F0FDC}" sibTransId="{B16908FA-9BB3-460F-BA1B-BAA82DCCF81A}"/>
    <dgm:cxn modelId="{7B9B27F6-76CE-CC45-88F9-6DCDDB290E6D}" type="presOf" srcId="{CD6B7AE3-F2CE-4CE3-9F09-1F75D5FB54D2}" destId="{8350F9F8-6B7A-594A-8005-253704955D86}" srcOrd="0" destOrd="0" presId="urn:microsoft.com/office/officeart/2005/8/layout/vList2"/>
    <dgm:cxn modelId="{5E92B840-891D-2D45-A152-E3F95174D65C}" type="presParOf" srcId="{1F35FF35-D260-EE41-BC6F-BBC8CAFDBEFB}" destId="{67051F57-E43C-4E48-929F-13DDFB494871}" srcOrd="0" destOrd="0" presId="urn:microsoft.com/office/officeart/2005/8/layout/vList2"/>
    <dgm:cxn modelId="{389E376B-6666-E943-AFD5-179DB25C8A3F}" type="presParOf" srcId="{1F35FF35-D260-EE41-BC6F-BBC8CAFDBEFB}" destId="{70C7B2A5-D375-FE48-B0C7-51A0837F2BA3}" srcOrd="1" destOrd="0" presId="urn:microsoft.com/office/officeart/2005/8/layout/vList2"/>
    <dgm:cxn modelId="{1275FF7C-E999-B044-A9A1-0D35CF107F94}" type="presParOf" srcId="{1F35FF35-D260-EE41-BC6F-BBC8CAFDBEFB}" destId="{9B586F7D-2288-974D-8A10-BBDE9D37FC5D}" srcOrd="2" destOrd="0" presId="urn:microsoft.com/office/officeart/2005/8/layout/vList2"/>
    <dgm:cxn modelId="{5FB6E3A0-83B8-3D41-B999-8F98CE9BD847}" type="presParOf" srcId="{1F35FF35-D260-EE41-BC6F-BBC8CAFDBEFB}" destId="{5CB90984-259B-444F-B6C1-5EAB35CD1425}" srcOrd="3" destOrd="0" presId="urn:microsoft.com/office/officeart/2005/8/layout/vList2"/>
    <dgm:cxn modelId="{7E74AFBC-8986-9548-8500-1E87E5C30637}" type="presParOf" srcId="{1F35FF35-D260-EE41-BC6F-BBC8CAFDBEFB}" destId="{92F72F98-7C57-E547-B1BC-48B099E63A2C}" srcOrd="4" destOrd="0" presId="urn:microsoft.com/office/officeart/2005/8/layout/vList2"/>
    <dgm:cxn modelId="{ECBA0B69-6279-104A-B5D6-9DBE4289CAB4}" type="presParOf" srcId="{1F35FF35-D260-EE41-BC6F-BBC8CAFDBEFB}" destId="{113B3AFF-7A35-494E-9FBD-8F83A5916035}" srcOrd="5" destOrd="0" presId="urn:microsoft.com/office/officeart/2005/8/layout/vList2"/>
    <dgm:cxn modelId="{4CCA7803-A29B-8C48-9BA6-EA8B6BC4E56E}" type="presParOf" srcId="{1F35FF35-D260-EE41-BC6F-BBC8CAFDBEFB}" destId="{8350F9F8-6B7A-594A-8005-253704955D8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F9E19B7-0927-42FE-92CF-4C62300D5C98}" type="doc">
      <dgm:prSet loTypeId="urn:microsoft.com/office/officeart/2008/layout/LinedList" loCatId="process" qsTypeId="urn:microsoft.com/office/officeart/2005/8/quickstyle/simple1" qsCatId="simple" csTypeId="urn:microsoft.com/office/officeart/2005/8/colors/accent2_3" csCatId="accent2" phldr="1"/>
      <dgm:spPr/>
      <dgm:t>
        <a:bodyPr/>
        <a:lstStyle/>
        <a:p>
          <a:endParaRPr lang="en-US"/>
        </a:p>
      </dgm:t>
    </dgm:pt>
    <dgm:pt modelId="{BF547C8D-F778-48F4-9F9D-67E4D8AA33D3}">
      <dgm:prSet phldrT="[Text]" custT="1"/>
      <dgm:spPr/>
      <dgm:t>
        <a:bodyPr/>
        <a:lstStyle/>
        <a:p>
          <a:r>
            <a:rPr lang="en-US" sz="2400"/>
            <a:t>Commence upon arrival</a:t>
          </a:r>
          <a:endParaRPr lang="en-US" sz="2400" dirty="0"/>
        </a:p>
      </dgm:t>
    </dgm:pt>
    <dgm:pt modelId="{340C6F39-126B-4863-8C2C-02D291C85B15}" type="parTrans" cxnId="{32FDFC58-C576-44CC-89FA-B6FE1E20C1BC}">
      <dgm:prSet/>
      <dgm:spPr/>
      <dgm:t>
        <a:bodyPr/>
        <a:lstStyle/>
        <a:p>
          <a:endParaRPr lang="en-US"/>
        </a:p>
      </dgm:t>
    </dgm:pt>
    <dgm:pt modelId="{356C3CCB-4E00-4EC3-B3E6-060961336E42}" type="sibTrans" cxnId="{32FDFC58-C576-44CC-89FA-B6FE1E20C1BC}">
      <dgm:prSet/>
      <dgm:spPr/>
      <dgm:t>
        <a:bodyPr/>
        <a:lstStyle/>
        <a:p>
          <a:endParaRPr lang="en-US"/>
        </a:p>
      </dgm:t>
    </dgm:pt>
    <dgm:pt modelId="{0644D092-8117-46E1-9EB3-8CEE8B6D752F}">
      <dgm:prSet phldrT="[Text]" custT="1"/>
      <dgm:spPr/>
      <dgm:t>
        <a:bodyPr/>
        <a:lstStyle/>
        <a:p>
          <a:r>
            <a:rPr lang="en-US" sz="2400"/>
            <a:t>Time/ Date</a:t>
          </a:r>
          <a:endParaRPr lang="en-US" sz="2400" dirty="0"/>
        </a:p>
      </dgm:t>
    </dgm:pt>
    <dgm:pt modelId="{8461A532-62BD-45CB-997B-6C0A2FFCE945}" type="parTrans" cxnId="{DC2A38FD-8498-4713-A8DC-A4EB2048E21A}">
      <dgm:prSet/>
      <dgm:spPr/>
      <dgm:t>
        <a:bodyPr/>
        <a:lstStyle/>
        <a:p>
          <a:endParaRPr lang="en-US"/>
        </a:p>
      </dgm:t>
    </dgm:pt>
    <dgm:pt modelId="{3501128C-8C8C-4161-A307-7C5C59B44EBC}" type="sibTrans" cxnId="{DC2A38FD-8498-4713-A8DC-A4EB2048E21A}">
      <dgm:prSet/>
      <dgm:spPr/>
      <dgm:t>
        <a:bodyPr/>
        <a:lstStyle/>
        <a:p>
          <a:endParaRPr lang="en-US"/>
        </a:p>
      </dgm:t>
    </dgm:pt>
    <dgm:pt modelId="{929E7228-8DDE-4CB0-B1DC-7F11D3A8BF04}">
      <dgm:prSet phldrT="[Text]" custT="1"/>
      <dgm:spPr/>
      <dgm:t>
        <a:bodyPr/>
        <a:lstStyle/>
        <a:p>
          <a:r>
            <a:rPr lang="en-US" sz="2400"/>
            <a:t>Who? When? Where? What?</a:t>
          </a:r>
          <a:endParaRPr lang="en-US" sz="2400" dirty="0"/>
        </a:p>
      </dgm:t>
    </dgm:pt>
    <dgm:pt modelId="{C3454E51-3836-4022-97BC-D23B63C5164B}" type="parTrans" cxnId="{5056F56C-1F52-44F8-A405-A60F26643A5D}">
      <dgm:prSet/>
      <dgm:spPr/>
      <dgm:t>
        <a:bodyPr/>
        <a:lstStyle/>
        <a:p>
          <a:endParaRPr lang="en-US"/>
        </a:p>
      </dgm:t>
    </dgm:pt>
    <dgm:pt modelId="{B21FAAA4-CEE2-41B5-9A2B-120D88781E73}" type="sibTrans" cxnId="{5056F56C-1F52-44F8-A405-A60F26643A5D}">
      <dgm:prSet/>
      <dgm:spPr/>
      <dgm:t>
        <a:bodyPr/>
        <a:lstStyle/>
        <a:p>
          <a:endParaRPr lang="en-US"/>
        </a:p>
      </dgm:t>
    </dgm:pt>
    <dgm:pt modelId="{93E3A48B-541C-4E7D-9805-61944A17061C}">
      <dgm:prSet phldrT="[Text]" custT="1"/>
      <dgm:spPr/>
      <dgm:t>
        <a:bodyPr/>
        <a:lstStyle/>
        <a:p>
          <a:r>
            <a:rPr lang="en-US" sz="2400"/>
            <a:t>Name</a:t>
          </a:r>
          <a:endParaRPr lang="en-US" sz="2400" dirty="0"/>
        </a:p>
      </dgm:t>
    </dgm:pt>
    <dgm:pt modelId="{A8E16CA5-E4E8-462B-958D-A5E584DEE4F7}" type="parTrans" cxnId="{755301E3-08AF-4CF6-B0F2-E53D42798038}">
      <dgm:prSet/>
      <dgm:spPr/>
      <dgm:t>
        <a:bodyPr/>
        <a:lstStyle/>
        <a:p>
          <a:endParaRPr lang="en-US"/>
        </a:p>
      </dgm:t>
    </dgm:pt>
    <dgm:pt modelId="{6CECEEEA-6B4D-43F4-B645-DEBEB01443D2}" type="sibTrans" cxnId="{755301E3-08AF-4CF6-B0F2-E53D42798038}">
      <dgm:prSet/>
      <dgm:spPr/>
      <dgm:t>
        <a:bodyPr/>
        <a:lstStyle/>
        <a:p>
          <a:endParaRPr lang="en-US"/>
        </a:p>
      </dgm:t>
    </dgm:pt>
    <dgm:pt modelId="{57292EEF-48EF-496E-BD78-0EA853FAE164}">
      <dgm:prSet phldrT="[Text]" custT="1"/>
      <dgm:spPr/>
      <dgm:t>
        <a:bodyPr/>
        <a:lstStyle/>
        <a:p>
          <a:r>
            <a:rPr lang="en-US" sz="2400"/>
            <a:t>Time entered scene</a:t>
          </a:r>
          <a:endParaRPr lang="en-US" sz="2400" dirty="0"/>
        </a:p>
      </dgm:t>
    </dgm:pt>
    <dgm:pt modelId="{199ECE8A-1C21-471E-90F7-8F893DF8836A}" type="parTrans" cxnId="{E5F62350-7FE6-4A62-9A63-F04C0063C8DA}">
      <dgm:prSet/>
      <dgm:spPr/>
      <dgm:t>
        <a:bodyPr/>
        <a:lstStyle/>
        <a:p>
          <a:endParaRPr lang="en-US"/>
        </a:p>
      </dgm:t>
    </dgm:pt>
    <dgm:pt modelId="{6D77B642-8F6C-4E12-A4A3-9348F80A25DE}" type="sibTrans" cxnId="{E5F62350-7FE6-4A62-9A63-F04C0063C8DA}">
      <dgm:prSet/>
      <dgm:spPr/>
      <dgm:t>
        <a:bodyPr/>
        <a:lstStyle/>
        <a:p>
          <a:endParaRPr lang="en-US"/>
        </a:p>
      </dgm:t>
    </dgm:pt>
    <dgm:pt modelId="{B2C0321B-CD59-4BE6-B4D2-E4999441C763}">
      <dgm:prSet phldrT="[Text]" custT="1"/>
      <dgm:spPr/>
      <dgm:t>
        <a:bodyPr/>
        <a:lstStyle/>
        <a:p>
          <a:r>
            <a:rPr lang="en-US" sz="2400"/>
            <a:t>Time left</a:t>
          </a:r>
          <a:endParaRPr lang="en-US" sz="2400" dirty="0"/>
        </a:p>
      </dgm:t>
    </dgm:pt>
    <dgm:pt modelId="{2C9E6D53-BA8A-48D2-B94C-59866166DED7}" type="parTrans" cxnId="{6A7DF1F0-5357-42BC-BDDD-6517CDB93032}">
      <dgm:prSet/>
      <dgm:spPr/>
      <dgm:t>
        <a:bodyPr/>
        <a:lstStyle/>
        <a:p>
          <a:endParaRPr lang="en-US"/>
        </a:p>
      </dgm:t>
    </dgm:pt>
    <dgm:pt modelId="{0CE1ACBA-8C44-4C53-8780-88D85706C336}" type="sibTrans" cxnId="{6A7DF1F0-5357-42BC-BDDD-6517CDB93032}">
      <dgm:prSet/>
      <dgm:spPr/>
      <dgm:t>
        <a:bodyPr/>
        <a:lstStyle/>
        <a:p>
          <a:endParaRPr lang="en-US"/>
        </a:p>
      </dgm:t>
    </dgm:pt>
    <dgm:pt modelId="{BC459F74-E9CD-4D7F-BD90-42FC1E935D2D}">
      <dgm:prSet phldrT="[Text]" custT="1"/>
      <dgm:spPr/>
      <dgm:t>
        <a:bodyPr/>
        <a:lstStyle/>
        <a:p>
          <a:r>
            <a:rPr lang="en-US" sz="2400"/>
            <a:t>Who the log is handed to</a:t>
          </a:r>
          <a:endParaRPr lang="en-US" sz="2400" dirty="0"/>
        </a:p>
      </dgm:t>
    </dgm:pt>
    <dgm:pt modelId="{F4D32421-03D7-49B6-8ED7-1229A61E1A72}" type="parTrans" cxnId="{87943E64-D6CC-499B-A9E4-3B16FDCA961E}">
      <dgm:prSet/>
      <dgm:spPr/>
      <dgm:t>
        <a:bodyPr/>
        <a:lstStyle/>
        <a:p>
          <a:endParaRPr lang="en-US"/>
        </a:p>
      </dgm:t>
    </dgm:pt>
    <dgm:pt modelId="{E81D1982-ED98-4EA7-9035-D1D46FFA0F46}" type="sibTrans" cxnId="{87943E64-D6CC-499B-A9E4-3B16FDCA961E}">
      <dgm:prSet/>
      <dgm:spPr/>
      <dgm:t>
        <a:bodyPr/>
        <a:lstStyle/>
        <a:p>
          <a:endParaRPr lang="en-US"/>
        </a:p>
      </dgm:t>
    </dgm:pt>
    <dgm:pt modelId="{E7C0C9DD-7D7B-40EA-B63D-20A2B2FAA779}">
      <dgm:prSet phldrT="[Text]" custT="1"/>
      <dgm:spPr/>
      <dgm:t>
        <a:bodyPr/>
        <a:lstStyle/>
        <a:p>
          <a:r>
            <a:rPr lang="en-US" sz="2400"/>
            <a:t>Signature</a:t>
          </a:r>
          <a:endParaRPr lang="en-US" sz="2400" dirty="0"/>
        </a:p>
      </dgm:t>
    </dgm:pt>
    <dgm:pt modelId="{475AC6FF-16FD-4D22-BF6F-DA593795E60B}" type="parTrans" cxnId="{B014F15A-5E0A-47A9-B9E0-5577257E03C9}">
      <dgm:prSet/>
      <dgm:spPr/>
      <dgm:t>
        <a:bodyPr/>
        <a:lstStyle/>
        <a:p>
          <a:endParaRPr lang="en-US"/>
        </a:p>
      </dgm:t>
    </dgm:pt>
    <dgm:pt modelId="{A4E1E140-7929-4621-8D81-0E1B435FC5B5}" type="sibTrans" cxnId="{B014F15A-5E0A-47A9-B9E0-5577257E03C9}">
      <dgm:prSet/>
      <dgm:spPr/>
      <dgm:t>
        <a:bodyPr/>
        <a:lstStyle/>
        <a:p>
          <a:endParaRPr lang="en-US"/>
        </a:p>
      </dgm:t>
    </dgm:pt>
    <dgm:pt modelId="{75EDCC05-9937-4F43-8E38-33AD3D826C19}" type="pres">
      <dgm:prSet presAssocID="{8F9E19B7-0927-42FE-92CF-4C62300D5C98}" presName="vert0" presStyleCnt="0">
        <dgm:presLayoutVars>
          <dgm:dir/>
          <dgm:animOne val="branch"/>
          <dgm:animLvl val="lvl"/>
        </dgm:presLayoutVars>
      </dgm:prSet>
      <dgm:spPr/>
    </dgm:pt>
    <dgm:pt modelId="{8CC5B066-631F-9C4A-BF1E-3F5998101AED}" type="pres">
      <dgm:prSet presAssocID="{BF547C8D-F778-48F4-9F9D-67E4D8AA33D3}" presName="thickLine" presStyleLbl="alignNode1" presStyleIdx="0" presStyleCnt="8"/>
      <dgm:spPr/>
    </dgm:pt>
    <dgm:pt modelId="{4E4BA631-C44E-D245-8F50-6DEB66D875F8}" type="pres">
      <dgm:prSet presAssocID="{BF547C8D-F778-48F4-9F9D-67E4D8AA33D3}" presName="horz1" presStyleCnt="0"/>
      <dgm:spPr/>
    </dgm:pt>
    <dgm:pt modelId="{7096F269-7043-164A-8A8A-F1F8B8EBC32C}" type="pres">
      <dgm:prSet presAssocID="{BF547C8D-F778-48F4-9F9D-67E4D8AA33D3}" presName="tx1" presStyleLbl="revTx" presStyleIdx="0" presStyleCnt="8"/>
      <dgm:spPr/>
    </dgm:pt>
    <dgm:pt modelId="{5C79A564-503A-9F4E-8F82-C0AAFA16B77B}" type="pres">
      <dgm:prSet presAssocID="{BF547C8D-F778-48F4-9F9D-67E4D8AA33D3}" presName="vert1" presStyleCnt="0"/>
      <dgm:spPr/>
    </dgm:pt>
    <dgm:pt modelId="{889B0F4F-21FB-BD43-88F1-A37BEFE0FEB0}" type="pres">
      <dgm:prSet presAssocID="{0644D092-8117-46E1-9EB3-8CEE8B6D752F}" presName="thickLine" presStyleLbl="alignNode1" presStyleIdx="1" presStyleCnt="8"/>
      <dgm:spPr/>
    </dgm:pt>
    <dgm:pt modelId="{B9E91877-F0B4-D24A-8526-2DF7D5FED11C}" type="pres">
      <dgm:prSet presAssocID="{0644D092-8117-46E1-9EB3-8CEE8B6D752F}" presName="horz1" presStyleCnt="0"/>
      <dgm:spPr/>
    </dgm:pt>
    <dgm:pt modelId="{BD561905-510A-6242-AA2F-3ACA417F1575}" type="pres">
      <dgm:prSet presAssocID="{0644D092-8117-46E1-9EB3-8CEE8B6D752F}" presName="tx1" presStyleLbl="revTx" presStyleIdx="1" presStyleCnt="8"/>
      <dgm:spPr/>
    </dgm:pt>
    <dgm:pt modelId="{A394B830-BD2A-A249-BAA4-714EDEC909F8}" type="pres">
      <dgm:prSet presAssocID="{0644D092-8117-46E1-9EB3-8CEE8B6D752F}" presName="vert1" presStyleCnt="0"/>
      <dgm:spPr/>
    </dgm:pt>
    <dgm:pt modelId="{953007B5-119E-DC4B-9929-6C1C22D9377D}" type="pres">
      <dgm:prSet presAssocID="{929E7228-8DDE-4CB0-B1DC-7F11D3A8BF04}" presName="thickLine" presStyleLbl="alignNode1" presStyleIdx="2" presStyleCnt="8"/>
      <dgm:spPr/>
    </dgm:pt>
    <dgm:pt modelId="{81CEAFEB-E273-7742-BD0A-45124ED3E762}" type="pres">
      <dgm:prSet presAssocID="{929E7228-8DDE-4CB0-B1DC-7F11D3A8BF04}" presName="horz1" presStyleCnt="0"/>
      <dgm:spPr/>
    </dgm:pt>
    <dgm:pt modelId="{36E55132-5117-964F-8B1B-CBD9DD65DD85}" type="pres">
      <dgm:prSet presAssocID="{929E7228-8DDE-4CB0-B1DC-7F11D3A8BF04}" presName="tx1" presStyleLbl="revTx" presStyleIdx="2" presStyleCnt="8"/>
      <dgm:spPr/>
    </dgm:pt>
    <dgm:pt modelId="{5F7989F3-0997-2741-A96A-156EA1937AC0}" type="pres">
      <dgm:prSet presAssocID="{929E7228-8DDE-4CB0-B1DC-7F11D3A8BF04}" presName="vert1" presStyleCnt="0"/>
      <dgm:spPr/>
    </dgm:pt>
    <dgm:pt modelId="{F1B1FA56-1EDC-DB48-A30A-414FD6BD06B6}" type="pres">
      <dgm:prSet presAssocID="{93E3A48B-541C-4E7D-9805-61944A17061C}" presName="thickLine" presStyleLbl="alignNode1" presStyleIdx="3" presStyleCnt="8"/>
      <dgm:spPr/>
    </dgm:pt>
    <dgm:pt modelId="{4D06478D-2E4C-B244-916E-726E8675FB9C}" type="pres">
      <dgm:prSet presAssocID="{93E3A48B-541C-4E7D-9805-61944A17061C}" presName="horz1" presStyleCnt="0"/>
      <dgm:spPr/>
    </dgm:pt>
    <dgm:pt modelId="{C593682F-7522-F446-A51E-33A56642F022}" type="pres">
      <dgm:prSet presAssocID="{93E3A48B-541C-4E7D-9805-61944A17061C}" presName="tx1" presStyleLbl="revTx" presStyleIdx="3" presStyleCnt="8"/>
      <dgm:spPr/>
    </dgm:pt>
    <dgm:pt modelId="{7B09F811-BB67-7648-BC43-33D9CB1E8D55}" type="pres">
      <dgm:prSet presAssocID="{93E3A48B-541C-4E7D-9805-61944A17061C}" presName="vert1" presStyleCnt="0"/>
      <dgm:spPr/>
    </dgm:pt>
    <dgm:pt modelId="{B1294AE8-75BD-F94E-9F4F-21C9E292C64A}" type="pres">
      <dgm:prSet presAssocID="{57292EEF-48EF-496E-BD78-0EA853FAE164}" presName="thickLine" presStyleLbl="alignNode1" presStyleIdx="4" presStyleCnt="8"/>
      <dgm:spPr/>
    </dgm:pt>
    <dgm:pt modelId="{EAFF3BC8-0D98-3D44-A749-8EF0C77F1371}" type="pres">
      <dgm:prSet presAssocID="{57292EEF-48EF-496E-BD78-0EA853FAE164}" presName="horz1" presStyleCnt="0"/>
      <dgm:spPr/>
    </dgm:pt>
    <dgm:pt modelId="{FA342497-336A-F447-A3B9-27FD20687706}" type="pres">
      <dgm:prSet presAssocID="{57292EEF-48EF-496E-BD78-0EA853FAE164}" presName="tx1" presStyleLbl="revTx" presStyleIdx="4" presStyleCnt="8"/>
      <dgm:spPr/>
    </dgm:pt>
    <dgm:pt modelId="{1FE22455-A6C6-1E47-9CC5-8C57C8A55FFF}" type="pres">
      <dgm:prSet presAssocID="{57292EEF-48EF-496E-BD78-0EA853FAE164}" presName="vert1" presStyleCnt="0"/>
      <dgm:spPr/>
    </dgm:pt>
    <dgm:pt modelId="{671AB5B5-1A79-E34B-9F69-7FB693815ADE}" type="pres">
      <dgm:prSet presAssocID="{B2C0321B-CD59-4BE6-B4D2-E4999441C763}" presName="thickLine" presStyleLbl="alignNode1" presStyleIdx="5" presStyleCnt="8"/>
      <dgm:spPr/>
    </dgm:pt>
    <dgm:pt modelId="{EC5E2A5E-A3EB-2B40-A666-F662B0D08C2A}" type="pres">
      <dgm:prSet presAssocID="{B2C0321B-CD59-4BE6-B4D2-E4999441C763}" presName="horz1" presStyleCnt="0"/>
      <dgm:spPr/>
    </dgm:pt>
    <dgm:pt modelId="{15591053-97BB-3A4C-B9CC-83770F676D24}" type="pres">
      <dgm:prSet presAssocID="{B2C0321B-CD59-4BE6-B4D2-E4999441C763}" presName="tx1" presStyleLbl="revTx" presStyleIdx="5" presStyleCnt="8"/>
      <dgm:spPr/>
    </dgm:pt>
    <dgm:pt modelId="{E08A5C68-B9A2-134C-BD37-5F53CF8F1C28}" type="pres">
      <dgm:prSet presAssocID="{B2C0321B-CD59-4BE6-B4D2-E4999441C763}" presName="vert1" presStyleCnt="0"/>
      <dgm:spPr/>
    </dgm:pt>
    <dgm:pt modelId="{17ED15ED-55B1-2848-AD11-9A4D6EC47C26}" type="pres">
      <dgm:prSet presAssocID="{BC459F74-E9CD-4D7F-BD90-42FC1E935D2D}" presName="thickLine" presStyleLbl="alignNode1" presStyleIdx="6" presStyleCnt="8"/>
      <dgm:spPr/>
    </dgm:pt>
    <dgm:pt modelId="{3CE07FAF-C6EF-EA48-9361-D3A846B187AF}" type="pres">
      <dgm:prSet presAssocID="{BC459F74-E9CD-4D7F-BD90-42FC1E935D2D}" presName="horz1" presStyleCnt="0"/>
      <dgm:spPr/>
    </dgm:pt>
    <dgm:pt modelId="{7AC24BD6-48E4-1148-959E-5461716FA569}" type="pres">
      <dgm:prSet presAssocID="{BC459F74-E9CD-4D7F-BD90-42FC1E935D2D}" presName="tx1" presStyleLbl="revTx" presStyleIdx="6" presStyleCnt="8"/>
      <dgm:spPr/>
    </dgm:pt>
    <dgm:pt modelId="{202F99C2-4265-5D48-91BD-607EB63666E1}" type="pres">
      <dgm:prSet presAssocID="{BC459F74-E9CD-4D7F-BD90-42FC1E935D2D}" presName="vert1" presStyleCnt="0"/>
      <dgm:spPr/>
    </dgm:pt>
    <dgm:pt modelId="{BA407074-57C3-3047-9075-A476C97FA840}" type="pres">
      <dgm:prSet presAssocID="{E7C0C9DD-7D7B-40EA-B63D-20A2B2FAA779}" presName="thickLine" presStyleLbl="alignNode1" presStyleIdx="7" presStyleCnt="8"/>
      <dgm:spPr/>
    </dgm:pt>
    <dgm:pt modelId="{2BFFC204-9996-6A48-A440-F64CAEF793D5}" type="pres">
      <dgm:prSet presAssocID="{E7C0C9DD-7D7B-40EA-B63D-20A2B2FAA779}" presName="horz1" presStyleCnt="0"/>
      <dgm:spPr/>
    </dgm:pt>
    <dgm:pt modelId="{9F446515-A29C-D142-A4D8-4B5D2103F5C3}" type="pres">
      <dgm:prSet presAssocID="{E7C0C9DD-7D7B-40EA-B63D-20A2B2FAA779}" presName="tx1" presStyleLbl="revTx" presStyleIdx="7" presStyleCnt="8"/>
      <dgm:spPr/>
    </dgm:pt>
    <dgm:pt modelId="{4A22D79D-3BD1-AB4D-83B9-38B83E39641F}" type="pres">
      <dgm:prSet presAssocID="{E7C0C9DD-7D7B-40EA-B63D-20A2B2FAA779}" presName="vert1" presStyleCnt="0"/>
      <dgm:spPr/>
    </dgm:pt>
  </dgm:ptLst>
  <dgm:cxnLst>
    <dgm:cxn modelId="{E1A86F07-932D-5B40-876B-2AA4D669B7EF}" type="presOf" srcId="{0644D092-8117-46E1-9EB3-8CEE8B6D752F}" destId="{BD561905-510A-6242-AA2F-3ACA417F1575}" srcOrd="0" destOrd="0" presId="urn:microsoft.com/office/officeart/2008/layout/LinedList"/>
    <dgm:cxn modelId="{799FC50B-F6C7-4C42-A1FC-C497FB1D3197}" type="presOf" srcId="{8F9E19B7-0927-42FE-92CF-4C62300D5C98}" destId="{75EDCC05-9937-4F43-8E38-33AD3D826C19}" srcOrd="0" destOrd="0" presId="urn:microsoft.com/office/officeart/2008/layout/LinedList"/>
    <dgm:cxn modelId="{67C4BA34-47E5-E046-9082-469E243913C9}" type="presOf" srcId="{E7C0C9DD-7D7B-40EA-B63D-20A2B2FAA779}" destId="{9F446515-A29C-D142-A4D8-4B5D2103F5C3}" srcOrd="0" destOrd="0" presId="urn:microsoft.com/office/officeart/2008/layout/LinedList"/>
    <dgm:cxn modelId="{F6B33F35-EB10-114C-A3D9-C4C5D10DCFE6}" type="presOf" srcId="{BC459F74-E9CD-4D7F-BD90-42FC1E935D2D}" destId="{7AC24BD6-48E4-1148-959E-5461716FA569}" srcOrd="0" destOrd="0" presId="urn:microsoft.com/office/officeart/2008/layout/LinedList"/>
    <dgm:cxn modelId="{D3115E5B-197B-0E4F-8D4C-CC02D6CE4187}" type="presOf" srcId="{B2C0321B-CD59-4BE6-B4D2-E4999441C763}" destId="{15591053-97BB-3A4C-B9CC-83770F676D24}" srcOrd="0" destOrd="0" presId="urn:microsoft.com/office/officeart/2008/layout/LinedList"/>
    <dgm:cxn modelId="{87943E64-D6CC-499B-A9E4-3B16FDCA961E}" srcId="{8F9E19B7-0927-42FE-92CF-4C62300D5C98}" destId="{BC459F74-E9CD-4D7F-BD90-42FC1E935D2D}" srcOrd="6" destOrd="0" parTransId="{F4D32421-03D7-49B6-8ED7-1229A61E1A72}" sibTransId="{E81D1982-ED98-4EA7-9035-D1D46FFA0F46}"/>
    <dgm:cxn modelId="{D590084C-2EF5-5A48-8B09-A8A56A40DD8A}" type="presOf" srcId="{57292EEF-48EF-496E-BD78-0EA853FAE164}" destId="{FA342497-336A-F447-A3B9-27FD20687706}" srcOrd="0" destOrd="0" presId="urn:microsoft.com/office/officeart/2008/layout/LinedList"/>
    <dgm:cxn modelId="{5056F56C-1F52-44F8-A405-A60F26643A5D}" srcId="{8F9E19B7-0927-42FE-92CF-4C62300D5C98}" destId="{929E7228-8DDE-4CB0-B1DC-7F11D3A8BF04}" srcOrd="2" destOrd="0" parTransId="{C3454E51-3836-4022-97BC-D23B63C5164B}" sibTransId="{B21FAAA4-CEE2-41B5-9A2B-120D88781E73}"/>
    <dgm:cxn modelId="{E5F62350-7FE6-4A62-9A63-F04C0063C8DA}" srcId="{8F9E19B7-0927-42FE-92CF-4C62300D5C98}" destId="{57292EEF-48EF-496E-BD78-0EA853FAE164}" srcOrd="4" destOrd="0" parTransId="{199ECE8A-1C21-471E-90F7-8F893DF8836A}" sibTransId="{6D77B642-8F6C-4E12-A4A3-9348F80A25DE}"/>
    <dgm:cxn modelId="{32FDFC58-C576-44CC-89FA-B6FE1E20C1BC}" srcId="{8F9E19B7-0927-42FE-92CF-4C62300D5C98}" destId="{BF547C8D-F778-48F4-9F9D-67E4D8AA33D3}" srcOrd="0" destOrd="0" parTransId="{340C6F39-126B-4863-8C2C-02D291C85B15}" sibTransId="{356C3CCB-4E00-4EC3-B3E6-060961336E42}"/>
    <dgm:cxn modelId="{B014F15A-5E0A-47A9-B9E0-5577257E03C9}" srcId="{8F9E19B7-0927-42FE-92CF-4C62300D5C98}" destId="{E7C0C9DD-7D7B-40EA-B63D-20A2B2FAA779}" srcOrd="7" destOrd="0" parTransId="{475AC6FF-16FD-4D22-BF6F-DA593795E60B}" sibTransId="{A4E1E140-7929-4621-8D81-0E1B435FC5B5}"/>
    <dgm:cxn modelId="{464FD5A0-595A-4D4D-A75B-46B923A0F746}" type="presOf" srcId="{BF547C8D-F778-48F4-9F9D-67E4D8AA33D3}" destId="{7096F269-7043-164A-8A8A-F1F8B8EBC32C}" srcOrd="0" destOrd="0" presId="urn:microsoft.com/office/officeart/2008/layout/LinedList"/>
    <dgm:cxn modelId="{78065AB7-366E-F54D-B6F4-5583740835D4}" type="presOf" srcId="{93E3A48B-541C-4E7D-9805-61944A17061C}" destId="{C593682F-7522-F446-A51E-33A56642F022}" srcOrd="0" destOrd="0" presId="urn:microsoft.com/office/officeart/2008/layout/LinedList"/>
    <dgm:cxn modelId="{755301E3-08AF-4CF6-B0F2-E53D42798038}" srcId="{8F9E19B7-0927-42FE-92CF-4C62300D5C98}" destId="{93E3A48B-541C-4E7D-9805-61944A17061C}" srcOrd="3" destOrd="0" parTransId="{A8E16CA5-E4E8-462B-958D-A5E584DEE4F7}" sibTransId="{6CECEEEA-6B4D-43F4-B645-DEBEB01443D2}"/>
    <dgm:cxn modelId="{6A7DF1F0-5357-42BC-BDDD-6517CDB93032}" srcId="{8F9E19B7-0927-42FE-92CF-4C62300D5C98}" destId="{B2C0321B-CD59-4BE6-B4D2-E4999441C763}" srcOrd="5" destOrd="0" parTransId="{2C9E6D53-BA8A-48D2-B94C-59866166DED7}" sibTransId="{0CE1ACBA-8C44-4C53-8780-88D85706C336}"/>
    <dgm:cxn modelId="{0107FFF7-2D76-4A4E-A155-B344CCAB4887}" type="presOf" srcId="{929E7228-8DDE-4CB0-B1DC-7F11D3A8BF04}" destId="{36E55132-5117-964F-8B1B-CBD9DD65DD85}" srcOrd="0" destOrd="0" presId="urn:microsoft.com/office/officeart/2008/layout/LinedList"/>
    <dgm:cxn modelId="{DC2A38FD-8498-4713-A8DC-A4EB2048E21A}" srcId="{8F9E19B7-0927-42FE-92CF-4C62300D5C98}" destId="{0644D092-8117-46E1-9EB3-8CEE8B6D752F}" srcOrd="1" destOrd="0" parTransId="{8461A532-62BD-45CB-997B-6C0A2FFCE945}" sibTransId="{3501128C-8C8C-4161-A307-7C5C59B44EBC}"/>
    <dgm:cxn modelId="{1863F71D-0F53-964A-8E46-386964863000}" type="presParOf" srcId="{75EDCC05-9937-4F43-8E38-33AD3D826C19}" destId="{8CC5B066-631F-9C4A-BF1E-3F5998101AED}" srcOrd="0" destOrd="0" presId="urn:microsoft.com/office/officeart/2008/layout/LinedList"/>
    <dgm:cxn modelId="{961230CA-AC00-9640-BD45-34CA771CBDF5}" type="presParOf" srcId="{75EDCC05-9937-4F43-8E38-33AD3D826C19}" destId="{4E4BA631-C44E-D245-8F50-6DEB66D875F8}" srcOrd="1" destOrd="0" presId="urn:microsoft.com/office/officeart/2008/layout/LinedList"/>
    <dgm:cxn modelId="{9F457913-CBF7-574A-A03B-E025DAB970A9}" type="presParOf" srcId="{4E4BA631-C44E-D245-8F50-6DEB66D875F8}" destId="{7096F269-7043-164A-8A8A-F1F8B8EBC32C}" srcOrd="0" destOrd="0" presId="urn:microsoft.com/office/officeart/2008/layout/LinedList"/>
    <dgm:cxn modelId="{24FB3B18-9DC9-EE44-B1D2-B9947C5805C0}" type="presParOf" srcId="{4E4BA631-C44E-D245-8F50-6DEB66D875F8}" destId="{5C79A564-503A-9F4E-8F82-C0AAFA16B77B}" srcOrd="1" destOrd="0" presId="urn:microsoft.com/office/officeart/2008/layout/LinedList"/>
    <dgm:cxn modelId="{746BC4BD-0E2C-D141-B6EE-894792E591D8}" type="presParOf" srcId="{75EDCC05-9937-4F43-8E38-33AD3D826C19}" destId="{889B0F4F-21FB-BD43-88F1-A37BEFE0FEB0}" srcOrd="2" destOrd="0" presId="urn:microsoft.com/office/officeart/2008/layout/LinedList"/>
    <dgm:cxn modelId="{DB307D7C-6653-694E-A0F2-72FB137CEAC1}" type="presParOf" srcId="{75EDCC05-9937-4F43-8E38-33AD3D826C19}" destId="{B9E91877-F0B4-D24A-8526-2DF7D5FED11C}" srcOrd="3" destOrd="0" presId="urn:microsoft.com/office/officeart/2008/layout/LinedList"/>
    <dgm:cxn modelId="{528B978A-02D9-A549-B222-2FA0D117DD42}" type="presParOf" srcId="{B9E91877-F0B4-D24A-8526-2DF7D5FED11C}" destId="{BD561905-510A-6242-AA2F-3ACA417F1575}" srcOrd="0" destOrd="0" presId="urn:microsoft.com/office/officeart/2008/layout/LinedList"/>
    <dgm:cxn modelId="{A99EF12A-3220-E94F-A97E-34BCF291D6BB}" type="presParOf" srcId="{B9E91877-F0B4-D24A-8526-2DF7D5FED11C}" destId="{A394B830-BD2A-A249-BAA4-714EDEC909F8}" srcOrd="1" destOrd="0" presId="urn:microsoft.com/office/officeart/2008/layout/LinedList"/>
    <dgm:cxn modelId="{050D2212-3178-9346-AC88-1E40E97F890B}" type="presParOf" srcId="{75EDCC05-9937-4F43-8E38-33AD3D826C19}" destId="{953007B5-119E-DC4B-9929-6C1C22D9377D}" srcOrd="4" destOrd="0" presId="urn:microsoft.com/office/officeart/2008/layout/LinedList"/>
    <dgm:cxn modelId="{8CC6A96C-1041-6F4A-A96D-1F0938E47F4F}" type="presParOf" srcId="{75EDCC05-9937-4F43-8E38-33AD3D826C19}" destId="{81CEAFEB-E273-7742-BD0A-45124ED3E762}" srcOrd="5" destOrd="0" presId="urn:microsoft.com/office/officeart/2008/layout/LinedList"/>
    <dgm:cxn modelId="{C98EABB5-432F-0D4F-BE68-2CDD89247000}" type="presParOf" srcId="{81CEAFEB-E273-7742-BD0A-45124ED3E762}" destId="{36E55132-5117-964F-8B1B-CBD9DD65DD85}" srcOrd="0" destOrd="0" presId="urn:microsoft.com/office/officeart/2008/layout/LinedList"/>
    <dgm:cxn modelId="{CDE5E160-33E1-5448-9E71-5A2C311CB81A}" type="presParOf" srcId="{81CEAFEB-E273-7742-BD0A-45124ED3E762}" destId="{5F7989F3-0997-2741-A96A-156EA1937AC0}" srcOrd="1" destOrd="0" presId="urn:microsoft.com/office/officeart/2008/layout/LinedList"/>
    <dgm:cxn modelId="{655E08E0-205E-7948-A5EC-17C4AEACA77C}" type="presParOf" srcId="{75EDCC05-9937-4F43-8E38-33AD3D826C19}" destId="{F1B1FA56-1EDC-DB48-A30A-414FD6BD06B6}" srcOrd="6" destOrd="0" presId="urn:microsoft.com/office/officeart/2008/layout/LinedList"/>
    <dgm:cxn modelId="{9D9E92C6-EC7A-A84F-B17A-114E27C35CD8}" type="presParOf" srcId="{75EDCC05-9937-4F43-8E38-33AD3D826C19}" destId="{4D06478D-2E4C-B244-916E-726E8675FB9C}" srcOrd="7" destOrd="0" presId="urn:microsoft.com/office/officeart/2008/layout/LinedList"/>
    <dgm:cxn modelId="{B9364048-A5CE-5444-8D8A-1D0175156F45}" type="presParOf" srcId="{4D06478D-2E4C-B244-916E-726E8675FB9C}" destId="{C593682F-7522-F446-A51E-33A56642F022}" srcOrd="0" destOrd="0" presId="urn:microsoft.com/office/officeart/2008/layout/LinedList"/>
    <dgm:cxn modelId="{8364B311-4BA1-A647-9F3E-ACA15CCF02AD}" type="presParOf" srcId="{4D06478D-2E4C-B244-916E-726E8675FB9C}" destId="{7B09F811-BB67-7648-BC43-33D9CB1E8D55}" srcOrd="1" destOrd="0" presId="urn:microsoft.com/office/officeart/2008/layout/LinedList"/>
    <dgm:cxn modelId="{E105354C-CC22-E14A-8E0F-BAE70E64F80D}" type="presParOf" srcId="{75EDCC05-9937-4F43-8E38-33AD3D826C19}" destId="{B1294AE8-75BD-F94E-9F4F-21C9E292C64A}" srcOrd="8" destOrd="0" presId="urn:microsoft.com/office/officeart/2008/layout/LinedList"/>
    <dgm:cxn modelId="{C3EDBCBA-39B9-2340-95E2-30247B69821F}" type="presParOf" srcId="{75EDCC05-9937-4F43-8E38-33AD3D826C19}" destId="{EAFF3BC8-0D98-3D44-A749-8EF0C77F1371}" srcOrd="9" destOrd="0" presId="urn:microsoft.com/office/officeart/2008/layout/LinedList"/>
    <dgm:cxn modelId="{AE175271-6BE5-1F4E-B385-911897E98479}" type="presParOf" srcId="{EAFF3BC8-0D98-3D44-A749-8EF0C77F1371}" destId="{FA342497-336A-F447-A3B9-27FD20687706}" srcOrd="0" destOrd="0" presId="urn:microsoft.com/office/officeart/2008/layout/LinedList"/>
    <dgm:cxn modelId="{DAC2AA87-782B-C040-9143-C6A92DE8DB1D}" type="presParOf" srcId="{EAFF3BC8-0D98-3D44-A749-8EF0C77F1371}" destId="{1FE22455-A6C6-1E47-9CC5-8C57C8A55FFF}" srcOrd="1" destOrd="0" presId="urn:microsoft.com/office/officeart/2008/layout/LinedList"/>
    <dgm:cxn modelId="{B5154486-2FC5-5347-88F1-289D78F99516}" type="presParOf" srcId="{75EDCC05-9937-4F43-8E38-33AD3D826C19}" destId="{671AB5B5-1A79-E34B-9F69-7FB693815ADE}" srcOrd="10" destOrd="0" presId="urn:microsoft.com/office/officeart/2008/layout/LinedList"/>
    <dgm:cxn modelId="{86BFE004-E775-6841-B524-800AFB686ACD}" type="presParOf" srcId="{75EDCC05-9937-4F43-8E38-33AD3D826C19}" destId="{EC5E2A5E-A3EB-2B40-A666-F662B0D08C2A}" srcOrd="11" destOrd="0" presId="urn:microsoft.com/office/officeart/2008/layout/LinedList"/>
    <dgm:cxn modelId="{8E85703F-7FCA-B24A-8D8D-9E918A6012B1}" type="presParOf" srcId="{EC5E2A5E-A3EB-2B40-A666-F662B0D08C2A}" destId="{15591053-97BB-3A4C-B9CC-83770F676D24}" srcOrd="0" destOrd="0" presId="urn:microsoft.com/office/officeart/2008/layout/LinedList"/>
    <dgm:cxn modelId="{D3DF9EE6-DD74-0D41-88E7-B9203629FEA0}" type="presParOf" srcId="{EC5E2A5E-A3EB-2B40-A666-F662B0D08C2A}" destId="{E08A5C68-B9A2-134C-BD37-5F53CF8F1C28}" srcOrd="1" destOrd="0" presId="urn:microsoft.com/office/officeart/2008/layout/LinedList"/>
    <dgm:cxn modelId="{97BBF8F8-8FC0-2A4F-BA72-54001F7E4E12}" type="presParOf" srcId="{75EDCC05-9937-4F43-8E38-33AD3D826C19}" destId="{17ED15ED-55B1-2848-AD11-9A4D6EC47C26}" srcOrd="12" destOrd="0" presId="urn:microsoft.com/office/officeart/2008/layout/LinedList"/>
    <dgm:cxn modelId="{BB9ED63D-A2EA-A344-807E-CFDBBCC3E47C}" type="presParOf" srcId="{75EDCC05-9937-4F43-8E38-33AD3D826C19}" destId="{3CE07FAF-C6EF-EA48-9361-D3A846B187AF}" srcOrd="13" destOrd="0" presId="urn:microsoft.com/office/officeart/2008/layout/LinedList"/>
    <dgm:cxn modelId="{87AC170F-8BAA-2842-A881-FC9E29D8EB97}" type="presParOf" srcId="{3CE07FAF-C6EF-EA48-9361-D3A846B187AF}" destId="{7AC24BD6-48E4-1148-959E-5461716FA569}" srcOrd="0" destOrd="0" presId="urn:microsoft.com/office/officeart/2008/layout/LinedList"/>
    <dgm:cxn modelId="{0E04A29B-1CB9-6346-ACD5-A2E46383191D}" type="presParOf" srcId="{3CE07FAF-C6EF-EA48-9361-D3A846B187AF}" destId="{202F99C2-4265-5D48-91BD-607EB63666E1}" srcOrd="1" destOrd="0" presId="urn:microsoft.com/office/officeart/2008/layout/LinedList"/>
    <dgm:cxn modelId="{DE4D021C-F0EE-B744-BBDA-D1ECFCAF6B72}" type="presParOf" srcId="{75EDCC05-9937-4F43-8E38-33AD3D826C19}" destId="{BA407074-57C3-3047-9075-A476C97FA840}" srcOrd="14" destOrd="0" presId="urn:microsoft.com/office/officeart/2008/layout/LinedList"/>
    <dgm:cxn modelId="{DBC4E81E-4EA3-6A43-BA7E-85B9CC12212F}" type="presParOf" srcId="{75EDCC05-9937-4F43-8E38-33AD3D826C19}" destId="{2BFFC204-9996-6A48-A440-F64CAEF793D5}" srcOrd="15" destOrd="0" presId="urn:microsoft.com/office/officeart/2008/layout/LinedList"/>
    <dgm:cxn modelId="{C0F57980-6084-5844-989B-4DAA6A43FAA1}" type="presParOf" srcId="{2BFFC204-9996-6A48-A440-F64CAEF793D5}" destId="{9F446515-A29C-D142-A4D8-4B5D2103F5C3}" srcOrd="0" destOrd="0" presId="urn:microsoft.com/office/officeart/2008/layout/LinedList"/>
    <dgm:cxn modelId="{FF91D9FF-4433-0145-9A44-DBD7962C2AA8}" type="presParOf" srcId="{2BFFC204-9996-6A48-A440-F64CAEF793D5}" destId="{4A22D79D-3BD1-AB4D-83B9-38B83E39641F}"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17FEAF0-039A-4EB8-BC2B-D72B4CE85BAB}" type="doc">
      <dgm:prSet loTypeId="urn:microsoft.com/office/officeart/2005/8/layout/process4" loCatId="list" qsTypeId="urn:microsoft.com/office/officeart/2005/8/quickstyle/simple1" qsCatId="simple" csTypeId="urn:microsoft.com/office/officeart/2005/8/colors/colorful4" csCatId="colorful" phldr="1"/>
      <dgm:spPr/>
      <dgm:t>
        <a:bodyPr/>
        <a:lstStyle/>
        <a:p>
          <a:endParaRPr lang="en-US"/>
        </a:p>
      </dgm:t>
    </dgm:pt>
    <dgm:pt modelId="{BDC124D6-DB41-410B-97FF-C0C574A534BD}">
      <dgm:prSet phldrT="[Text]" custT="1"/>
      <dgm:spPr/>
      <dgm:t>
        <a:bodyPr/>
        <a:lstStyle/>
        <a:p>
          <a:r>
            <a:rPr lang="en-US" sz="2400"/>
            <a:t>PACE Section 17</a:t>
          </a:r>
          <a:endParaRPr lang="en-US" sz="2400" dirty="0"/>
        </a:p>
      </dgm:t>
    </dgm:pt>
    <dgm:pt modelId="{3B7D3B49-251A-43A8-B3FA-B0D7C8491B71}" type="parTrans" cxnId="{397C0186-E458-47EE-AEA2-3E8C7647D98B}">
      <dgm:prSet/>
      <dgm:spPr/>
      <dgm:t>
        <a:bodyPr/>
        <a:lstStyle/>
        <a:p>
          <a:endParaRPr lang="en-US"/>
        </a:p>
      </dgm:t>
    </dgm:pt>
    <dgm:pt modelId="{E99ECF89-569F-4581-8830-860EAF574A21}" type="sibTrans" cxnId="{397C0186-E458-47EE-AEA2-3E8C7647D98B}">
      <dgm:prSet/>
      <dgm:spPr/>
      <dgm:t>
        <a:bodyPr/>
        <a:lstStyle/>
        <a:p>
          <a:endParaRPr lang="en-US"/>
        </a:p>
      </dgm:t>
    </dgm:pt>
    <dgm:pt modelId="{F6D38860-7D8E-4E19-8103-12B780257A37}">
      <dgm:prSet phldrT="[Text]" custT="1"/>
      <dgm:spPr/>
      <dgm:t>
        <a:bodyPr/>
        <a:lstStyle/>
        <a:p>
          <a:r>
            <a:rPr lang="en-US" sz="2000" dirty="0"/>
            <a:t>Entry for purpose of arrest/recapture/Saving life &amp; limb</a:t>
          </a:r>
        </a:p>
      </dgm:t>
    </dgm:pt>
    <dgm:pt modelId="{D487CB6B-A238-450B-8310-6C4E6E5FA9BD}" type="parTrans" cxnId="{3D620991-EDF3-43E2-BC2D-6A749DB3B12D}">
      <dgm:prSet/>
      <dgm:spPr/>
      <dgm:t>
        <a:bodyPr/>
        <a:lstStyle/>
        <a:p>
          <a:endParaRPr lang="en-US"/>
        </a:p>
      </dgm:t>
    </dgm:pt>
    <dgm:pt modelId="{967B5C7C-25C1-4252-8A21-A3AA8B6117B9}" type="sibTrans" cxnId="{3D620991-EDF3-43E2-BC2D-6A749DB3B12D}">
      <dgm:prSet/>
      <dgm:spPr/>
      <dgm:t>
        <a:bodyPr/>
        <a:lstStyle/>
        <a:p>
          <a:endParaRPr lang="en-US"/>
        </a:p>
      </dgm:t>
    </dgm:pt>
    <dgm:pt modelId="{FA8B1046-0FBF-456D-BF85-985C9E767927}">
      <dgm:prSet phldrT="[Text]" custT="1"/>
      <dgm:spPr/>
      <dgm:t>
        <a:bodyPr/>
        <a:lstStyle/>
        <a:p>
          <a:r>
            <a:rPr lang="en-US" sz="2400"/>
            <a:t>PACE Section 32</a:t>
          </a:r>
          <a:endParaRPr lang="en-US" sz="2400" dirty="0"/>
        </a:p>
      </dgm:t>
    </dgm:pt>
    <dgm:pt modelId="{DB742044-7A18-46A9-8D69-A6C9779B6011}" type="parTrans" cxnId="{EC795D97-2A14-4566-94C0-9491CFB0CD84}">
      <dgm:prSet/>
      <dgm:spPr/>
      <dgm:t>
        <a:bodyPr/>
        <a:lstStyle/>
        <a:p>
          <a:endParaRPr lang="en-US"/>
        </a:p>
      </dgm:t>
    </dgm:pt>
    <dgm:pt modelId="{5CDF26ED-4618-40A9-AB94-E056ABF9AB3F}" type="sibTrans" cxnId="{EC795D97-2A14-4566-94C0-9491CFB0CD84}">
      <dgm:prSet/>
      <dgm:spPr/>
      <dgm:t>
        <a:bodyPr/>
        <a:lstStyle/>
        <a:p>
          <a:endParaRPr lang="en-US"/>
        </a:p>
      </dgm:t>
    </dgm:pt>
    <dgm:pt modelId="{AD350601-C9ED-4A4C-8D78-09168605249E}">
      <dgm:prSet phldrT="[Text]" custT="1"/>
      <dgm:spPr/>
      <dgm:t>
        <a:bodyPr/>
        <a:lstStyle/>
        <a:p>
          <a:r>
            <a:rPr lang="en-US" sz="2000" dirty="0"/>
            <a:t>Search of premises where arrested person is/has recently come from</a:t>
          </a:r>
        </a:p>
      </dgm:t>
    </dgm:pt>
    <dgm:pt modelId="{531F91CD-08A7-4151-A2A0-4DE5707FCFE2}" type="parTrans" cxnId="{7A9E1280-9B82-4C55-89EC-A4C3BC4EEE1C}">
      <dgm:prSet/>
      <dgm:spPr/>
      <dgm:t>
        <a:bodyPr/>
        <a:lstStyle/>
        <a:p>
          <a:endParaRPr lang="en-US"/>
        </a:p>
      </dgm:t>
    </dgm:pt>
    <dgm:pt modelId="{32456027-416B-454D-8CDD-5CC445CC1D4C}" type="sibTrans" cxnId="{7A9E1280-9B82-4C55-89EC-A4C3BC4EEE1C}">
      <dgm:prSet/>
      <dgm:spPr/>
      <dgm:t>
        <a:bodyPr/>
        <a:lstStyle/>
        <a:p>
          <a:endParaRPr lang="en-US"/>
        </a:p>
      </dgm:t>
    </dgm:pt>
    <dgm:pt modelId="{67D986BE-26B8-45B2-8FF9-C738C2005A63}">
      <dgm:prSet phldrT="[Text]" custT="1"/>
      <dgm:spPr/>
      <dgm:t>
        <a:bodyPr/>
        <a:lstStyle/>
        <a:p>
          <a:r>
            <a:rPr lang="en-US" sz="2400"/>
            <a:t>PACE Section 18</a:t>
          </a:r>
          <a:endParaRPr lang="en-US" sz="2400" dirty="0"/>
        </a:p>
      </dgm:t>
    </dgm:pt>
    <dgm:pt modelId="{968CA4E2-4F69-471B-88F9-D68230562764}" type="parTrans" cxnId="{A0B15BA5-CD58-4C60-8E96-BCBCD7BF05F3}">
      <dgm:prSet/>
      <dgm:spPr/>
      <dgm:t>
        <a:bodyPr/>
        <a:lstStyle/>
        <a:p>
          <a:endParaRPr lang="en-US"/>
        </a:p>
      </dgm:t>
    </dgm:pt>
    <dgm:pt modelId="{BBAE6A69-A817-4AFD-B20C-89D88A498C38}" type="sibTrans" cxnId="{A0B15BA5-CD58-4C60-8E96-BCBCD7BF05F3}">
      <dgm:prSet/>
      <dgm:spPr/>
      <dgm:t>
        <a:bodyPr/>
        <a:lstStyle/>
        <a:p>
          <a:endParaRPr lang="en-US"/>
        </a:p>
      </dgm:t>
    </dgm:pt>
    <dgm:pt modelId="{12F74FD6-2EEE-4CD2-A16F-34E011992426}">
      <dgm:prSet phldrT="[Text]" custT="1"/>
      <dgm:spPr/>
      <dgm:t>
        <a:bodyPr/>
        <a:lstStyle/>
        <a:p>
          <a:r>
            <a:rPr lang="en-US" sz="2000" dirty="0"/>
            <a:t>Entry &amp; search after arrest (triable either way or indictable only)</a:t>
          </a:r>
        </a:p>
      </dgm:t>
    </dgm:pt>
    <dgm:pt modelId="{3303B8FA-4FAA-410C-B712-E1E633C57D62}" type="parTrans" cxnId="{CB154CF3-ED33-4674-B90A-DDBC69EA101C}">
      <dgm:prSet/>
      <dgm:spPr/>
      <dgm:t>
        <a:bodyPr/>
        <a:lstStyle/>
        <a:p>
          <a:endParaRPr lang="en-US"/>
        </a:p>
      </dgm:t>
    </dgm:pt>
    <dgm:pt modelId="{7262A137-8FF6-4893-A183-682497DB66BF}" type="sibTrans" cxnId="{CB154CF3-ED33-4674-B90A-DDBC69EA101C}">
      <dgm:prSet/>
      <dgm:spPr/>
      <dgm:t>
        <a:bodyPr/>
        <a:lstStyle/>
        <a:p>
          <a:endParaRPr lang="en-US"/>
        </a:p>
      </dgm:t>
    </dgm:pt>
    <dgm:pt modelId="{9DDFC01B-686D-4C0E-B69B-538BB03EA281}" type="pres">
      <dgm:prSet presAssocID="{E17FEAF0-039A-4EB8-BC2B-D72B4CE85BAB}" presName="Name0" presStyleCnt="0">
        <dgm:presLayoutVars>
          <dgm:dir/>
          <dgm:animLvl val="lvl"/>
          <dgm:resizeHandles val="exact"/>
        </dgm:presLayoutVars>
      </dgm:prSet>
      <dgm:spPr/>
    </dgm:pt>
    <dgm:pt modelId="{8B3BE45F-B7D1-459B-9605-9C1B487451D6}" type="pres">
      <dgm:prSet presAssocID="{67D986BE-26B8-45B2-8FF9-C738C2005A63}" presName="boxAndChildren" presStyleCnt="0"/>
      <dgm:spPr/>
    </dgm:pt>
    <dgm:pt modelId="{29384092-1DB7-449F-A9C1-31960F52E671}" type="pres">
      <dgm:prSet presAssocID="{67D986BE-26B8-45B2-8FF9-C738C2005A63}" presName="parentTextBox" presStyleLbl="node1" presStyleIdx="0" presStyleCnt="3"/>
      <dgm:spPr/>
    </dgm:pt>
    <dgm:pt modelId="{634BBB8C-E505-4E07-B98D-DBC98C311B35}" type="pres">
      <dgm:prSet presAssocID="{67D986BE-26B8-45B2-8FF9-C738C2005A63}" presName="entireBox" presStyleLbl="node1" presStyleIdx="0" presStyleCnt="3"/>
      <dgm:spPr/>
    </dgm:pt>
    <dgm:pt modelId="{005B1A42-353B-4A3B-9DDD-334E014817AE}" type="pres">
      <dgm:prSet presAssocID="{67D986BE-26B8-45B2-8FF9-C738C2005A63}" presName="descendantBox" presStyleCnt="0"/>
      <dgm:spPr/>
    </dgm:pt>
    <dgm:pt modelId="{20C47A44-4D27-42E2-A0AE-9BBCF068D773}" type="pres">
      <dgm:prSet presAssocID="{12F74FD6-2EEE-4CD2-A16F-34E011992426}" presName="childTextBox" presStyleLbl="fgAccFollowNode1" presStyleIdx="0" presStyleCnt="3">
        <dgm:presLayoutVars>
          <dgm:bulletEnabled val="1"/>
        </dgm:presLayoutVars>
      </dgm:prSet>
      <dgm:spPr/>
    </dgm:pt>
    <dgm:pt modelId="{F08FB788-420D-4F9C-B09D-6AAE07DB0FB7}" type="pres">
      <dgm:prSet presAssocID="{5CDF26ED-4618-40A9-AB94-E056ABF9AB3F}" presName="sp" presStyleCnt="0"/>
      <dgm:spPr/>
    </dgm:pt>
    <dgm:pt modelId="{A3A9AC07-76CD-473B-9DB0-033B07E7F453}" type="pres">
      <dgm:prSet presAssocID="{FA8B1046-0FBF-456D-BF85-985C9E767927}" presName="arrowAndChildren" presStyleCnt="0"/>
      <dgm:spPr/>
    </dgm:pt>
    <dgm:pt modelId="{95E336C8-1C99-4DE2-A39E-6148F7040625}" type="pres">
      <dgm:prSet presAssocID="{FA8B1046-0FBF-456D-BF85-985C9E767927}" presName="parentTextArrow" presStyleLbl="node1" presStyleIdx="0" presStyleCnt="3"/>
      <dgm:spPr/>
    </dgm:pt>
    <dgm:pt modelId="{BBEDCFE2-4F0F-49D9-ACEA-8E4E0A14DA4F}" type="pres">
      <dgm:prSet presAssocID="{FA8B1046-0FBF-456D-BF85-985C9E767927}" presName="arrow" presStyleLbl="node1" presStyleIdx="1" presStyleCnt="3"/>
      <dgm:spPr/>
    </dgm:pt>
    <dgm:pt modelId="{64D52254-BAD7-458D-AC55-B0385081A3FE}" type="pres">
      <dgm:prSet presAssocID="{FA8B1046-0FBF-456D-BF85-985C9E767927}" presName="descendantArrow" presStyleCnt="0"/>
      <dgm:spPr/>
    </dgm:pt>
    <dgm:pt modelId="{3C16D02B-476C-4A4D-B3C6-1FB5D8CAF7E5}" type="pres">
      <dgm:prSet presAssocID="{AD350601-C9ED-4A4C-8D78-09168605249E}" presName="childTextArrow" presStyleLbl="fgAccFollowNode1" presStyleIdx="1" presStyleCnt="3">
        <dgm:presLayoutVars>
          <dgm:bulletEnabled val="1"/>
        </dgm:presLayoutVars>
      </dgm:prSet>
      <dgm:spPr/>
    </dgm:pt>
    <dgm:pt modelId="{4E23C846-E4FA-4CF4-AA83-FE3DFF3062D6}" type="pres">
      <dgm:prSet presAssocID="{E99ECF89-569F-4581-8830-860EAF574A21}" presName="sp" presStyleCnt="0"/>
      <dgm:spPr/>
    </dgm:pt>
    <dgm:pt modelId="{326A84D4-0F8B-476A-B16E-E45BCBB1EC5E}" type="pres">
      <dgm:prSet presAssocID="{BDC124D6-DB41-410B-97FF-C0C574A534BD}" presName="arrowAndChildren" presStyleCnt="0"/>
      <dgm:spPr/>
    </dgm:pt>
    <dgm:pt modelId="{EB4CF066-87A4-40F1-8BD6-FA5F83868157}" type="pres">
      <dgm:prSet presAssocID="{BDC124D6-DB41-410B-97FF-C0C574A534BD}" presName="parentTextArrow" presStyleLbl="node1" presStyleIdx="1" presStyleCnt="3"/>
      <dgm:spPr/>
    </dgm:pt>
    <dgm:pt modelId="{0A59E393-75B6-41C4-8F63-F000728AB8A9}" type="pres">
      <dgm:prSet presAssocID="{BDC124D6-DB41-410B-97FF-C0C574A534BD}" presName="arrow" presStyleLbl="node1" presStyleIdx="2" presStyleCnt="3"/>
      <dgm:spPr/>
    </dgm:pt>
    <dgm:pt modelId="{8330F3FC-A62F-42EC-A2C2-60383B64CF6D}" type="pres">
      <dgm:prSet presAssocID="{BDC124D6-DB41-410B-97FF-C0C574A534BD}" presName="descendantArrow" presStyleCnt="0"/>
      <dgm:spPr/>
    </dgm:pt>
    <dgm:pt modelId="{91557C6A-0A6E-4B72-924A-7187053FDFF2}" type="pres">
      <dgm:prSet presAssocID="{F6D38860-7D8E-4E19-8103-12B780257A37}" presName="childTextArrow" presStyleLbl="fgAccFollowNode1" presStyleIdx="2" presStyleCnt="3">
        <dgm:presLayoutVars>
          <dgm:bulletEnabled val="1"/>
        </dgm:presLayoutVars>
      </dgm:prSet>
      <dgm:spPr/>
    </dgm:pt>
  </dgm:ptLst>
  <dgm:cxnLst>
    <dgm:cxn modelId="{5C93AB06-D7FC-47C7-9790-A482B1AB086A}" type="presOf" srcId="{E17FEAF0-039A-4EB8-BC2B-D72B4CE85BAB}" destId="{9DDFC01B-686D-4C0E-B69B-538BB03EA281}" srcOrd="0" destOrd="0" presId="urn:microsoft.com/office/officeart/2005/8/layout/process4"/>
    <dgm:cxn modelId="{27A3E82D-F539-4B03-AD97-1B43F98811C6}" type="presOf" srcId="{12F74FD6-2EEE-4CD2-A16F-34E011992426}" destId="{20C47A44-4D27-42E2-A0AE-9BBCF068D773}" srcOrd="0" destOrd="0" presId="urn:microsoft.com/office/officeart/2005/8/layout/process4"/>
    <dgm:cxn modelId="{1137F262-D8BE-43BD-BA33-6C699F5C0452}" type="presOf" srcId="{BDC124D6-DB41-410B-97FF-C0C574A534BD}" destId="{EB4CF066-87A4-40F1-8BD6-FA5F83868157}" srcOrd="0" destOrd="0" presId="urn:microsoft.com/office/officeart/2005/8/layout/process4"/>
    <dgm:cxn modelId="{BDE03D67-59BC-4CD0-8D4F-8B678A76AAA4}" type="presOf" srcId="{FA8B1046-0FBF-456D-BF85-985C9E767927}" destId="{95E336C8-1C99-4DE2-A39E-6148F7040625}" srcOrd="0" destOrd="0" presId="urn:microsoft.com/office/officeart/2005/8/layout/process4"/>
    <dgm:cxn modelId="{1BA09952-52A2-4600-ACF6-6DC411AC6337}" type="presOf" srcId="{BDC124D6-DB41-410B-97FF-C0C574A534BD}" destId="{0A59E393-75B6-41C4-8F63-F000728AB8A9}" srcOrd="1" destOrd="0" presId="urn:microsoft.com/office/officeart/2005/8/layout/process4"/>
    <dgm:cxn modelId="{7A9E1280-9B82-4C55-89EC-A4C3BC4EEE1C}" srcId="{FA8B1046-0FBF-456D-BF85-985C9E767927}" destId="{AD350601-C9ED-4A4C-8D78-09168605249E}" srcOrd="0" destOrd="0" parTransId="{531F91CD-08A7-4151-A2A0-4DE5707FCFE2}" sibTransId="{32456027-416B-454D-8CDD-5CC445CC1D4C}"/>
    <dgm:cxn modelId="{397C0186-E458-47EE-AEA2-3E8C7647D98B}" srcId="{E17FEAF0-039A-4EB8-BC2B-D72B4CE85BAB}" destId="{BDC124D6-DB41-410B-97FF-C0C574A534BD}" srcOrd="0" destOrd="0" parTransId="{3B7D3B49-251A-43A8-B3FA-B0D7C8491B71}" sibTransId="{E99ECF89-569F-4581-8830-860EAF574A21}"/>
    <dgm:cxn modelId="{3D620991-EDF3-43E2-BC2D-6A749DB3B12D}" srcId="{BDC124D6-DB41-410B-97FF-C0C574A534BD}" destId="{F6D38860-7D8E-4E19-8103-12B780257A37}" srcOrd="0" destOrd="0" parTransId="{D487CB6B-A238-450B-8310-6C4E6E5FA9BD}" sibTransId="{967B5C7C-25C1-4252-8A21-A3AA8B6117B9}"/>
    <dgm:cxn modelId="{6DC1A491-356E-4A82-8D9A-27176DB79F55}" type="presOf" srcId="{FA8B1046-0FBF-456D-BF85-985C9E767927}" destId="{BBEDCFE2-4F0F-49D9-ACEA-8E4E0A14DA4F}" srcOrd="1" destOrd="0" presId="urn:microsoft.com/office/officeart/2005/8/layout/process4"/>
    <dgm:cxn modelId="{EC795D97-2A14-4566-94C0-9491CFB0CD84}" srcId="{E17FEAF0-039A-4EB8-BC2B-D72B4CE85BAB}" destId="{FA8B1046-0FBF-456D-BF85-985C9E767927}" srcOrd="1" destOrd="0" parTransId="{DB742044-7A18-46A9-8D69-A6C9779B6011}" sibTransId="{5CDF26ED-4618-40A9-AB94-E056ABF9AB3F}"/>
    <dgm:cxn modelId="{A0B15BA5-CD58-4C60-8E96-BCBCD7BF05F3}" srcId="{E17FEAF0-039A-4EB8-BC2B-D72B4CE85BAB}" destId="{67D986BE-26B8-45B2-8FF9-C738C2005A63}" srcOrd="2" destOrd="0" parTransId="{968CA4E2-4F69-471B-88F9-D68230562764}" sibTransId="{BBAE6A69-A817-4AFD-B20C-89D88A498C38}"/>
    <dgm:cxn modelId="{18D651B4-ABB9-463B-B915-6401B324F8D4}" type="presOf" srcId="{67D986BE-26B8-45B2-8FF9-C738C2005A63}" destId="{634BBB8C-E505-4E07-B98D-DBC98C311B35}" srcOrd="1" destOrd="0" presId="urn:microsoft.com/office/officeart/2005/8/layout/process4"/>
    <dgm:cxn modelId="{C2AE3CC9-94FF-4764-A696-EC703A814FB1}" type="presOf" srcId="{AD350601-C9ED-4A4C-8D78-09168605249E}" destId="{3C16D02B-476C-4A4D-B3C6-1FB5D8CAF7E5}" srcOrd="0" destOrd="0" presId="urn:microsoft.com/office/officeart/2005/8/layout/process4"/>
    <dgm:cxn modelId="{606AF0D3-5DA7-422E-9B8B-38138B95E5F5}" type="presOf" srcId="{67D986BE-26B8-45B2-8FF9-C738C2005A63}" destId="{29384092-1DB7-449F-A9C1-31960F52E671}" srcOrd="0" destOrd="0" presId="urn:microsoft.com/office/officeart/2005/8/layout/process4"/>
    <dgm:cxn modelId="{CED6AEF0-E10D-499D-84D5-4653BDFBEE3A}" type="presOf" srcId="{F6D38860-7D8E-4E19-8103-12B780257A37}" destId="{91557C6A-0A6E-4B72-924A-7187053FDFF2}" srcOrd="0" destOrd="0" presId="urn:microsoft.com/office/officeart/2005/8/layout/process4"/>
    <dgm:cxn modelId="{CB154CF3-ED33-4674-B90A-DDBC69EA101C}" srcId="{67D986BE-26B8-45B2-8FF9-C738C2005A63}" destId="{12F74FD6-2EEE-4CD2-A16F-34E011992426}" srcOrd="0" destOrd="0" parTransId="{3303B8FA-4FAA-410C-B712-E1E633C57D62}" sibTransId="{7262A137-8FF6-4893-A183-682497DB66BF}"/>
    <dgm:cxn modelId="{A7F6686E-0D82-440B-81F1-4FC79DE8CDF4}" type="presParOf" srcId="{9DDFC01B-686D-4C0E-B69B-538BB03EA281}" destId="{8B3BE45F-B7D1-459B-9605-9C1B487451D6}" srcOrd="0" destOrd="0" presId="urn:microsoft.com/office/officeart/2005/8/layout/process4"/>
    <dgm:cxn modelId="{F05F1892-2780-4345-933E-404A973A17DA}" type="presParOf" srcId="{8B3BE45F-B7D1-459B-9605-9C1B487451D6}" destId="{29384092-1DB7-449F-A9C1-31960F52E671}" srcOrd="0" destOrd="0" presId="urn:microsoft.com/office/officeart/2005/8/layout/process4"/>
    <dgm:cxn modelId="{128631A1-2954-45BA-AA22-5FC576ACFF2C}" type="presParOf" srcId="{8B3BE45F-B7D1-459B-9605-9C1B487451D6}" destId="{634BBB8C-E505-4E07-B98D-DBC98C311B35}" srcOrd="1" destOrd="0" presId="urn:microsoft.com/office/officeart/2005/8/layout/process4"/>
    <dgm:cxn modelId="{32D54FC4-E879-43C3-AF19-D5318D948AEB}" type="presParOf" srcId="{8B3BE45F-B7D1-459B-9605-9C1B487451D6}" destId="{005B1A42-353B-4A3B-9DDD-334E014817AE}" srcOrd="2" destOrd="0" presId="urn:microsoft.com/office/officeart/2005/8/layout/process4"/>
    <dgm:cxn modelId="{169EFF0F-A2C1-46A3-A416-A592685D9F60}" type="presParOf" srcId="{005B1A42-353B-4A3B-9DDD-334E014817AE}" destId="{20C47A44-4D27-42E2-A0AE-9BBCF068D773}" srcOrd="0" destOrd="0" presId="urn:microsoft.com/office/officeart/2005/8/layout/process4"/>
    <dgm:cxn modelId="{94DB4CCF-CEEE-4B4E-A7AE-9DECD67E6F61}" type="presParOf" srcId="{9DDFC01B-686D-4C0E-B69B-538BB03EA281}" destId="{F08FB788-420D-4F9C-B09D-6AAE07DB0FB7}" srcOrd="1" destOrd="0" presId="urn:microsoft.com/office/officeart/2005/8/layout/process4"/>
    <dgm:cxn modelId="{35EC7568-57D7-4178-BAE7-EC9841B719E6}" type="presParOf" srcId="{9DDFC01B-686D-4C0E-B69B-538BB03EA281}" destId="{A3A9AC07-76CD-473B-9DB0-033B07E7F453}" srcOrd="2" destOrd="0" presId="urn:microsoft.com/office/officeart/2005/8/layout/process4"/>
    <dgm:cxn modelId="{5F903F76-1AA8-46DE-A200-AC1F8F096E59}" type="presParOf" srcId="{A3A9AC07-76CD-473B-9DB0-033B07E7F453}" destId="{95E336C8-1C99-4DE2-A39E-6148F7040625}" srcOrd="0" destOrd="0" presId="urn:microsoft.com/office/officeart/2005/8/layout/process4"/>
    <dgm:cxn modelId="{AD1D692B-205F-444C-BDB8-8EDED148A476}" type="presParOf" srcId="{A3A9AC07-76CD-473B-9DB0-033B07E7F453}" destId="{BBEDCFE2-4F0F-49D9-ACEA-8E4E0A14DA4F}" srcOrd="1" destOrd="0" presId="urn:microsoft.com/office/officeart/2005/8/layout/process4"/>
    <dgm:cxn modelId="{290F688A-5E8A-4BC4-A768-F01C3BD41E61}" type="presParOf" srcId="{A3A9AC07-76CD-473B-9DB0-033B07E7F453}" destId="{64D52254-BAD7-458D-AC55-B0385081A3FE}" srcOrd="2" destOrd="0" presId="urn:microsoft.com/office/officeart/2005/8/layout/process4"/>
    <dgm:cxn modelId="{E8DD97A5-84E9-4BDD-BCDF-E9F7E2B4BA13}" type="presParOf" srcId="{64D52254-BAD7-458D-AC55-B0385081A3FE}" destId="{3C16D02B-476C-4A4D-B3C6-1FB5D8CAF7E5}" srcOrd="0" destOrd="0" presId="urn:microsoft.com/office/officeart/2005/8/layout/process4"/>
    <dgm:cxn modelId="{D0B8AB91-BFE6-40B7-98C3-CFBEDD19A227}" type="presParOf" srcId="{9DDFC01B-686D-4C0E-B69B-538BB03EA281}" destId="{4E23C846-E4FA-4CF4-AA83-FE3DFF3062D6}" srcOrd="3" destOrd="0" presId="urn:microsoft.com/office/officeart/2005/8/layout/process4"/>
    <dgm:cxn modelId="{881BA552-E253-4A7C-9CAA-832F7008A28E}" type="presParOf" srcId="{9DDFC01B-686D-4C0E-B69B-538BB03EA281}" destId="{326A84D4-0F8B-476A-B16E-E45BCBB1EC5E}" srcOrd="4" destOrd="0" presId="urn:microsoft.com/office/officeart/2005/8/layout/process4"/>
    <dgm:cxn modelId="{CC677404-491F-435D-AD4D-E68C695DF5D8}" type="presParOf" srcId="{326A84D4-0F8B-476A-B16E-E45BCBB1EC5E}" destId="{EB4CF066-87A4-40F1-8BD6-FA5F83868157}" srcOrd="0" destOrd="0" presId="urn:microsoft.com/office/officeart/2005/8/layout/process4"/>
    <dgm:cxn modelId="{F3B8D979-9F31-4584-8A68-3A32B9359BF8}" type="presParOf" srcId="{326A84D4-0F8B-476A-B16E-E45BCBB1EC5E}" destId="{0A59E393-75B6-41C4-8F63-F000728AB8A9}" srcOrd="1" destOrd="0" presId="urn:microsoft.com/office/officeart/2005/8/layout/process4"/>
    <dgm:cxn modelId="{3EAB4BAC-75CA-47DC-B2F7-CBD4C85CF0EA}" type="presParOf" srcId="{326A84D4-0F8B-476A-B16E-E45BCBB1EC5E}" destId="{8330F3FC-A62F-42EC-A2C2-60383B64CF6D}" srcOrd="2" destOrd="0" presId="urn:microsoft.com/office/officeart/2005/8/layout/process4"/>
    <dgm:cxn modelId="{98388421-AA5F-4E71-AD06-3282A7B9E20D}" type="presParOf" srcId="{8330F3FC-A62F-42EC-A2C2-60383B64CF6D}" destId="{91557C6A-0A6E-4B72-924A-7187053FDFF2}"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26A8A39-3F66-4EEB-9619-AB7FB062D303}" type="doc">
      <dgm:prSet loTypeId="urn:microsoft.com/office/officeart/2005/8/layout/vList4" loCatId="list" qsTypeId="urn:microsoft.com/office/officeart/2005/8/quickstyle/simple4" qsCatId="simple" csTypeId="urn:microsoft.com/office/officeart/2005/8/colors/accent1_2" csCatId="accent1" phldr="1"/>
      <dgm:spPr/>
      <dgm:t>
        <a:bodyPr/>
        <a:lstStyle/>
        <a:p>
          <a:endParaRPr lang="en-US"/>
        </a:p>
      </dgm:t>
    </dgm:pt>
    <dgm:pt modelId="{C2A32341-CC7A-4DBF-B2D1-C900E43D1745}">
      <dgm:prSet phldrT="[Text]" custT="1"/>
      <dgm:spPr/>
      <dgm:t>
        <a:bodyPr/>
        <a:lstStyle/>
        <a:p>
          <a:pPr algn="ctr"/>
          <a:r>
            <a:rPr lang="en-US" sz="2400" dirty="0"/>
            <a:t>Recapturing a person unlawfully at large &amp; whom he is pursuing</a:t>
          </a:r>
        </a:p>
      </dgm:t>
    </dgm:pt>
    <dgm:pt modelId="{23607B97-44C3-427E-8A39-3282791942EB}" type="parTrans" cxnId="{5894A1F0-4BFD-4B1E-B584-9D1D64202AC9}">
      <dgm:prSet/>
      <dgm:spPr/>
      <dgm:t>
        <a:bodyPr/>
        <a:lstStyle/>
        <a:p>
          <a:endParaRPr lang="en-US"/>
        </a:p>
      </dgm:t>
    </dgm:pt>
    <dgm:pt modelId="{1DFC7631-011B-4208-B8D3-DEC785E8DD35}" type="sibTrans" cxnId="{5894A1F0-4BFD-4B1E-B584-9D1D64202AC9}">
      <dgm:prSet/>
      <dgm:spPr/>
      <dgm:t>
        <a:bodyPr/>
        <a:lstStyle/>
        <a:p>
          <a:endParaRPr lang="en-US"/>
        </a:p>
      </dgm:t>
    </dgm:pt>
    <dgm:pt modelId="{53409CFD-93FB-4D06-8998-9F7529862BF5}">
      <dgm:prSet phldrT="[Text]" custT="1"/>
      <dgm:spPr/>
      <dgm:t>
        <a:bodyPr/>
        <a:lstStyle/>
        <a:p>
          <a:pPr algn="l"/>
          <a:endParaRPr lang="en-US" sz="2400" dirty="0"/>
        </a:p>
        <a:p>
          <a:pPr algn="ctr"/>
          <a:r>
            <a:rPr lang="en-US" sz="2400" dirty="0"/>
            <a:t>Saving life &amp; limb or preventing serious damage to property</a:t>
          </a:r>
        </a:p>
      </dgm:t>
    </dgm:pt>
    <dgm:pt modelId="{F410BAB7-0EC6-4A33-96B6-5EAE4082CD12}" type="parTrans" cxnId="{0AE37466-6A3E-48B4-9AE2-54C6062C4B1D}">
      <dgm:prSet/>
      <dgm:spPr/>
      <dgm:t>
        <a:bodyPr/>
        <a:lstStyle/>
        <a:p>
          <a:endParaRPr lang="en-US"/>
        </a:p>
      </dgm:t>
    </dgm:pt>
    <dgm:pt modelId="{FB92AFD1-A565-4BD4-B3C1-F4A1E78978CF}" type="sibTrans" cxnId="{0AE37466-6A3E-48B4-9AE2-54C6062C4B1D}">
      <dgm:prSet/>
      <dgm:spPr/>
      <dgm:t>
        <a:bodyPr/>
        <a:lstStyle/>
        <a:p>
          <a:endParaRPr lang="en-US"/>
        </a:p>
      </dgm:t>
    </dgm:pt>
    <dgm:pt modelId="{9C805537-D6C8-4778-B839-F4DA6A3406AA}" type="pres">
      <dgm:prSet presAssocID="{926A8A39-3F66-4EEB-9619-AB7FB062D303}" presName="linear" presStyleCnt="0">
        <dgm:presLayoutVars>
          <dgm:dir/>
          <dgm:resizeHandles val="exact"/>
        </dgm:presLayoutVars>
      </dgm:prSet>
      <dgm:spPr/>
    </dgm:pt>
    <dgm:pt modelId="{05F0B365-0E27-4509-B29B-BB47505D2A98}" type="pres">
      <dgm:prSet presAssocID="{C2A32341-CC7A-4DBF-B2D1-C900E43D1745}" presName="comp" presStyleCnt="0"/>
      <dgm:spPr/>
    </dgm:pt>
    <dgm:pt modelId="{8A836A56-90F8-4689-824B-1CADB322D240}" type="pres">
      <dgm:prSet presAssocID="{C2A32341-CC7A-4DBF-B2D1-C900E43D1745}" presName="box" presStyleLbl="node1" presStyleIdx="0" presStyleCnt="2"/>
      <dgm:spPr/>
    </dgm:pt>
    <dgm:pt modelId="{B2D7AF64-8882-4F08-81C9-B997C8C5891A}" type="pres">
      <dgm:prSet presAssocID="{C2A32341-CC7A-4DBF-B2D1-C900E43D1745}" presName="img" presStyleLbl="fgImgPlace1" presStyleIdx="0" presStyleCnt="2"/>
      <dgm:spPr/>
    </dgm:pt>
    <dgm:pt modelId="{E2EEA21B-75C3-49A3-91B7-F05C12842449}" type="pres">
      <dgm:prSet presAssocID="{C2A32341-CC7A-4DBF-B2D1-C900E43D1745}" presName="text" presStyleLbl="node1" presStyleIdx="0" presStyleCnt="2">
        <dgm:presLayoutVars>
          <dgm:bulletEnabled val="1"/>
        </dgm:presLayoutVars>
      </dgm:prSet>
      <dgm:spPr/>
    </dgm:pt>
    <dgm:pt modelId="{688D1BB7-287D-4F8D-B9BA-E4BA47999CF4}" type="pres">
      <dgm:prSet presAssocID="{1DFC7631-011B-4208-B8D3-DEC785E8DD35}" presName="spacer" presStyleCnt="0"/>
      <dgm:spPr/>
    </dgm:pt>
    <dgm:pt modelId="{03E426AA-DEAA-4491-916E-D146B75ACC6B}" type="pres">
      <dgm:prSet presAssocID="{53409CFD-93FB-4D06-8998-9F7529862BF5}" presName="comp" presStyleCnt="0"/>
      <dgm:spPr/>
    </dgm:pt>
    <dgm:pt modelId="{219F71F0-7D72-4C35-B3DE-AA101368C6D6}" type="pres">
      <dgm:prSet presAssocID="{53409CFD-93FB-4D06-8998-9F7529862BF5}" presName="box" presStyleLbl="node1" presStyleIdx="1" presStyleCnt="2" custLinFactNeighborX="-347" custLinFactNeighborY="882"/>
      <dgm:spPr/>
    </dgm:pt>
    <dgm:pt modelId="{ABAEBE4A-D888-4D90-83AC-21101AAA0ACC}" type="pres">
      <dgm:prSet presAssocID="{53409CFD-93FB-4D06-8998-9F7529862BF5}" presName="img" presStyleLbl="fgImgPlace1" presStyleIdx="1" presStyleCnt="2"/>
      <dgm:spPr/>
    </dgm:pt>
    <dgm:pt modelId="{0FB28E32-E25A-465D-8F27-944416F9C4DE}" type="pres">
      <dgm:prSet presAssocID="{53409CFD-93FB-4D06-8998-9F7529862BF5}" presName="text" presStyleLbl="node1" presStyleIdx="1" presStyleCnt="2">
        <dgm:presLayoutVars>
          <dgm:bulletEnabled val="1"/>
        </dgm:presLayoutVars>
      </dgm:prSet>
      <dgm:spPr/>
    </dgm:pt>
  </dgm:ptLst>
  <dgm:cxnLst>
    <dgm:cxn modelId="{0AE37466-6A3E-48B4-9AE2-54C6062C4B1D}" srcId="{926A8A39-3F66-4EEB-9619-AB7FB062D303}" destId="{53409CFD-93FB-4D06-8998-9F7529862BF5}" srcOrd="1" destOrd="0" parTransId="{F410BAB7-0EC6-4A33-96B6-5EAE4082CD12}" sibTransId="{FB92AFD1-A565-4BD4-B3C1-F4A1E78978CF}"/>
    <dgm:cxn modelId="{6DC72B81-3EAC-4C29-9942-64CA6D22F10F}" type="presOf" srcId="{53409CFD-93FB-4D06-8998-9F7529862BF5}" destId="{0FB28E32-E25A-465D-8F27-944416F9C4DE}" srcOrd="1" destOrd="0" presId="urn:microsoft.com/office/officeart/2005/8/layout/vList4"/>
    <dgm:cxn modelId="{B0552996-44AC-43BE-A51D-8FCBA3BB95D9}" type="presOf" srcId="{53409CFD-93FB-4D06-8998-9F7529862BF5}" destId="{219F71F0-7D72-4C35-B3DE-AA101368C6D6}" srcOrd="0" destOrd="0" presId="urn:microsoft.com/office/officeart/2005/8/layout/vList4"/>
    <dgm:cxn modelId="{5711ACA0-02B6-480D-A242-83B999F834A5}" type="presOf" srcId="{C2A32341-CC7A-4DBF-B2D1-C900E43D1745}" destId="{8A836A56-90F8-4689-824B-1CADB322D240}" srcOrd="0" destOrd="0" presId="urn:microsoft.com/office/officeart/2005/8/layout/vList4"/>
    <dgm:cxn modelId="{6595BBAA-B8A9-4C18-90BD-49DA9E7FD1E5}" type="presOf" srcId="{926A8A39-3F66-4EEB-9619-AB7FB062D303}" destId="{9C805537-D6C8-4778-B839-F4DA6A3406AA}" srcOrd="0" destOrd="0" presId="urn:microsoft.com/office/officeart/2005/8/layout/vList4"/>
    <dgm:cxn modelId="{04738AD3-9376-41B4-A2BF-781BA6F7B5B9}" type="presOf" srcId="{C2A32341-CC7A-4DBF-B2D1-C900E43D1745}" destId="{E2EEA21B-75C3-49A3-91B7-F05C12842449}" srcOrd="1" destOrd="0" presId="urn:microsoft.com/office/officeart/2005/8/layout/vList4"/>
    <dgm:cxn modelId="{5894A1F0-4BFD-4B1E-B584-9D1D64202AC9}" srcId="{926A8A39-3F66-4EEB-9619-AB7FB062D303}" destId="{C2A32341-CC7A-4DBF-B2D1-C900E43D1745}" srcOrd="0" destOrd="0" parTransId="{23607B97-44C3-427E-8A39-3282791942EB}" sibTransId="{1DFC7631-011B-4208-B8D3-DEC785E8DD35}"/>
    <dgm:cxn modelId="{42485DBC-E30E-4928-8876-B13F28F91C39}" type="presParOf" srcId="{9C805537-D6C8-4778-B839-F4DA6A3406AA}" destId="{05F0B365-0E27-4509-B29B-BB47505D2A98}" srcOrd="0" destOrd="0" presId="urn:microsoft.com/office/officeart/2005/8/layout/vList4"/>
    <dgm:cxn modelId="{AEA30E4C-50C0-4D93-AB98-210F0621CE8E}" type="presParOf" srcId="{05F0B365-0E27-4509-B29B-BB47505D2A98}" destId="{8A836A56-90F8-4689-824B-1CADB322D240}" srcOrd="0" destOrd="0" presId="urn:microsoft.com/office/officeart/2005/8/layout/vList4"/>
    <dgm:cxn modelId="{2A58F702-76CB-4F4E-B58D-2676E3935BCA}" type="presParOf" srcId="{05F0B365-0E27-4509-B29B-BB47505D2A98}" destId="{B2D7AF64-8882-4F08-81C9-B997C8C5891A}" srcOrd="1" destOrd="0" presId="urn:microsoft.com/office/officeart/2005/8/layout/vList4"/>
    <dgm:cxn modelId="{18E82CA4-DE2F-473D-B7C9-E03C2C9E1D4D}" type="presParOf" srcId="{05F0B365-0E27-4509-B29B-BB47505D2A98}" destId="{E2EEA21B-75C3-49A3-91B7-F05C12842449}" srcOrd="2" destOrd="0" presId="urn:microsoft.com/office/officeart/2005/8/layout/vList4"/>
    <dgm:cxn modelId="{9C189866-496D-48AD-91A0-C6C60A0E5A4C}" type="presParOf" srcId="{9C805537-D6C8-4778-B839-F4DA6A3406AA}" destId="{688D1BB7-287D-4F8D-B9BA-E4BA47999CF4}" srcOrd="1" destOrd="0" presId="urn:microsoft.com/office/officeart/2005/8/layout/vList4"/>
    <dgm:cxn modelId="{92573A58-9123-4E88-9708-70D45C0512FD}" type="presParOf" srcId="{9C805537-D6C8-4778-B839-F4DA6A3406AA}" destId="{03E426AA-DEAA-4491-916E-D146B75ACC6B}" srcOrd="2" destOrd="0" presId="urn:microsoft.com/office/officeart/2005/8/layout/vList4"/>
    <dgm:cxn modelId="{287F061B-FEBE-4060-B574-7E361727C386}" type="presParOf" srcId="{03E426AA-DEAA-4491-916E-D146B75ACC6B}" destId="{219F71F0-7D72-4C35-B3DE-AA101368C6D6}" srcOrd="0" destOrd="0" presId="urn:microsoft.com/office/officeart/2005/8/layout/vList4"/>
    <dgm:cxn modelId="{F302BD88-2DCD-4B78-9EED-70A50ED62D55}" type="presParOf" srcId="{03E426AA-DEAA-4491-916E-D146B75ACC6B}" destId="{ABAEBE4A-D888-4D90-83AC-21101AAA0ACC}" srcOrd="1" destOrd="0" presId="urn:microsoft.com/office/officeart/2005/8/layout/vList4"/>
    <dgm:cxn modelId="{A6A9FA3A-D6D5-4344-846D-01F6A7366E18}" type="presParOf" srcId="{03E426AA-DEAA-4491-916E-D146B75ACC6B}" destId="{0FB28E32-E25A-465D-8F27-944416F9C4DE}" srcOrd="2" destOrd="0" presId="urn:microsoft.com/office/officeart/2005/8/layout/vList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EC73F7E-8E5C-47F9-8FAC-A2FC4B07B423}" type="doc">
      <dgm:prSet loTypeId="urn:microsoft.com/office/officeart/2005/8/layout/process5" loCatId="process" qsTypeId="urn:microsoft.com/office/officeart/2005/8/quickstyle/simple1" qsCatId="simple" csTypeId="urn:microsoft.com/office/officeart/2005/8/colors/accent1_3" csCatId="accent1" phldr="1"/>
      <dgm:spPr/>
      <dgm:t>
        <a:bodyPr/>
        <a:lstStyle/>
        <a:p>
          <a:endParaRPr lang="en-US"/>
        </a:p>
      </dgm:t>
    </dgm:pt>
    <dgm:pt modelId="{074CB752-9A59-459F-A4AB-4A02D37B8317}">
      <dgm:prSet phldrT="[Text]" custT="1"/>
      <dgm:spPr/>
      <dgm:t>
        <a:bodyPr/>
        <a:lstStyle/>
        <a:p>
          <a:r>
            <a:rPr lang="en-US" sz="2000"/>
            <a:t>A Constable who is lawfully on any premises may seize anything which is:</a:t>
          </a:r>
          <a:endParaRPr lang="en-US" sz="2000" dirty="0"/>
        </a:p>
      </dgm:t>
    </dgm:pt>
    <dgm:pt modelId="{0211408E-AEED-4E77-A151-7A7D569B5731}" type="parTrans" cxnId="{457088C8-7B5A-447E-BE65-0F077AA13A07}">
      <dgm:prSet/>
      <dgm:spPr/>
      <dgm:t>
        <a:bodyPr/>
        <a:lstStyle/>
        <a:p>
          <a:endParaRPr lang="en-US"/>
        </a:p>
      </dgm:t>
    </dgm:pt>
    <dgm:pt modelId="{662E7140-DA35-4BA0-9813-B510E05BF1F4}" type="sibTrans" cxnId="{457088C8-7B5A-447E-BE65-0F077AA13A07}">
      <dgm:prSet/>
      <dgm:spPr/>
      <dgm:t>
        <a:bodyPr/>
        <a:lstStyle/>
        <a:p>
          <a:endParaRPr lang="en-US"/>
        </a:p>
      </dgm:t>
    </dgm:pt>
    <dgm:pt modelId="{2C5C3903-0A81-4AFB-B064-138902818DCE}">
      <dgm:prSet phldrT="[Text]" custT="1"/>
      <dgm:spPr/>
      <dgm:t>
        <a:bodyPr/>
        <a:lstStyle/>
        <a:p>
          <a:r>
            <a:rPr lang="en-US" sz="2000"/>
            <a:t>Covered by a warrant</a:t>
          </a:r>
          <a:endParaRPr lang="en-US" sz="2000" dirty="0"/>
        </a:p>
      </dgm:t>
    </dgm:pt>
    <dgm:pt modelId="{958C0020-CE8C-4838-989B-F2E297DAD348}" type="parTrans" cxnId="{DDADD147-A74E-425E-B79D-C4E5675D3334}">
      <dgm:prSet/>
      <dgm:spPr/>
      <dgm:t>
        <a:bodyPr/>
        <a:lstStyle/>
        <a:p>
          <a:endParaRPr lang="en-US"/>
        </a:p>
      </dgm:t>
    </dgm:pt>
    <dgm:pt modelId="{4E15546E-1D1F-4000-AE45-D6DFB86DC0EE}" type="sibTrans" cxnId="{DDADD147-A74E-425E-B79D-C4E5675D3334}">
      <dgm:prSet/>
      <dgm:spPr/>
      <dgm:t>
        <a:bodyPr/>
        <a:lstStyle/>
        <a:p>
          <a:endParaRPr lang="en-US"/>
        </a:p>
      </dgm:t>
    </dgm:pt>
    <dgm:pt modelId="{599FA982-0CA5-4D5A-93A9-EF9F4089AEEA}">
      <dgm:prSet phldrT="[Text]" custT="1"/>
      <dgm:spPr/>
      <dgm:t>
        <a:bodyPr/>
        <a:lstStyle/>
        <a:p>
          <a:r>
            <a:rPr lang="en-US" sz="2000" dirty="0"/>
            <a:t>Anything they have reasonable grounds for believing is evidence of an offence</a:t>
          </a:r>
        </a:p>
      </dgm:t>
    </dgm:pt>
    <dgm:pt modelId="{4CF34EDC-9930-4726-96C0-BE9BA0491CA2}" type="parTrans" cxnId="{04CAF727-0303-4A07-A58E-3FE21275CB5A}">
      <dgm:prSet/>
      <dgm:spPr/>
      <dgm:t>
        <a:bodyPr/>
        <a:lstStyle/>
        <a:p>
          <a:endParaRPr lang="en-US"/>
        </a:p>
      </dgm:t>
    </dgm:pt>
    <dgm:pt modelId="{3012BD27-7D26-4303-9955-727DF3631BCF}" type="sibTrans" cxnId="{04CAF727-0303-4A07-A58E-3FE21275CB5A}">
      <dgm:prSet/>
      <dgm:spPr/>
      <dgm:t>
        <a:bodyPr/>
        <a:lstStyle/>
        <a:p>
          <a:endParaRPr lang="en-US"/>
        </a:p>
      </dgm:t>
    </dgm:pt>
    <dgm:pt modelId="{5F0F58B2-F71C-4116-8313-E51C8094FC03}">
      <dgm:prSet phldrT="[Text]" custT="1"/>
      <dgm:spPr/>
      <dgm:t>
        <a:bodyPr/>
        <a:lstStyle/>
        <a:p>
          <a:r>
            <a:rPr lang="en-US" sz="2000"/>
            <a:t>Anything that has been obtained in consequence of the commission of an offence</a:t>
          </a:r>
          <a:endParaRPr lang="en-US" sz="2000" dirty="0"/>
        </a:p>
      </dgm:t>
    </dgm:pt>
    <dgm:pt modelId="{ACC483F2-3A07-4271-BF39-158B8185AF12}" type="parTrans" cxnId="{32527A69-E5C0-4EF8-92AF-DE4725A4F0F4}">
      <dgm:prSet/>
      <dgm:spPr/>
      <dgm:t>
        <a:bodyPr/>
        <a:lstStyle/>
        <a:p>
          <a:endParaRPr lang="en-US"/>
        </a:p>
      </dgm:t>
    </dgm:pt>
    <dgm:pt modelId="{91213BF9-9E52-4AA7-AECD-8BF89BFB02CF}" type="sibTrans" cxnId="{32527A69-E5C0-4EF8-92AF-DE4725A4F0F4}">
      <dgm:prSet/>
      <dgm:spPr/>
      <dgm:t>
        <a:bodyPr/>
        <a:lstStyle/>
        <a:p>
          <a:endParaRPr lang="en-US"/>
        </a:p>
      </dgm:t>
    </dgm:pt>
    <dgm:pt modelId="{F9E395D9-72A5-4D27-A751-8D7F8700A74E}" type="pres">
      <dgm:prSet presAssocID="{1EC73F7E-8E5C-47F9-8FAC-A2FC4B07B423}" presName="diagram" presStyleCnt="0">
        <dgm:presLayoutVars>
          <dgm:dir/>
          <dgm:resizeHandles val="exact"/>
        </dgm:presLayoutVars>
      </dgm:prSet>
      <dgm:spPr/>
    </dgm:pt>
    <dgm:pt modelId="{0E5F7830-2A90-4717-A921-7C63A9620590}" type="pres">
      <dgm:prSet presAssocID="{074CB752-9A59-459F-A4AB-4A02D37B8317}" presName="node" presStyleLbl="node1" presStyleIdx="0" presStyleCnt="4">
        <dgm:presLayoutVars>
          <dgm:bulletEnabled val="1"/>
        </dgm:presLayoutVars>
      </dgm:prSet>
      <dgm:spPr/>
    </dgm:pt>
    <dgm:pt modelId="{C07E445E-5EB1-4737-9A37-3C1BB3676A4A}" type="pres">
      <dgm:prSet presAssocID="{662E7140-DA35-4BA0-9813-B510E05BF1F4}" presName="sibTrans" presStyleLbl="sibTrans2D1" presStyleIdx="0" presStyleCnt="3"/>
      <dgm:spPr/>
    </dgm:pt>
    <dgm:pt modelId="{EB13A88F-0937-4A3E-A5B3-DD26BD257166}" type="pres">
      <dgm:prSet presAssocID="{662E7140-DA35-4BA0-9813-B510E05BF1F4}" presName="connectorText" presStyleLbl="sibTrans2D1" presStyleIdx="0" presStyleCnt="3"/>
      <dgm:spPr/>
    </dgm:pt>
    <dgm:pt modelId="{C323610D-70FA-43A1-8205-5F79C8096E0F}" type="pres">
      <dgm:prSet presAssocID="{2C5C3903-0A81-4AFB-B064-138902818DCE}" presName="node" presStyleLbl="node1" presStyleIdx="1" presStyleCnt="4">
        <dgm:presLayoutVars>
          <dgm:bulletEnabled val="1"/>
        </dgm:presLayoutVars>
      </dgm:prSet>
      <dgm:spPr/>
    </dgm:pt>
    <dgm:pt modelId="{3E0E8940-7A07-4AAC-92FE-959235BB251B}" type="pres">
      <dgm:prSet presAssocID="{4E15546E-1D1F-4000-AE45-D6DFB86DC0EE}" presName="sibTrans" presStyleLbl="sibTrans2D1" presStyleIdx="1" presStyleCnt="3"/>
      <dgm:spPr/>
    </dgm:pt>
    <dgm:pt modelId="{072FEF5B-2848-412E-BD28-89709BB1FCB0}" type="pres">
      <dgm:prSet presAssocID="{4E15546E-1D1F-4000-AE45-D6DFB86DC0EE}" presName="connectorText" presStyleLbl="sibTrans2D1" presStyleIdx="1" presStyleCnt="3"/>
      <dgm:spPr/>
    </dgm:pt>
    <dgm:pt modelId="{BAE1E8C5-C8E2-4803-BEC7-A40EBBDE1A8C}" type="pres">
      <dgm:prSet presAssocID="{599FA982-0CA5-4D5A-93A9-EF9F4089AEEA}" presName="node" presStyleLbl="node1" presStyleIdx="2" presStyleCnt="4">
        <dgm:presLayoutVars>
          <dgm:bulletEnabled val="1"/>
        </dgm:presLayoutVars>
      </dgm:prSet>
      <dgm:spPr/>
    </dgm:pt>
    <dgm:pt modelId="{9CA685C1-AAAE-4AD3-A58E-20D15AFB2EF4}" type="pres">
      <dgm:prSet presAssocID="{3012BD27-7D26-4303-9955-727DF3631BCF}" presName="sibTrans" presStyleLbl="sibTrans2D1" presStyleIdx="2" presStyleCnt="3"/>
      <dgm:spPr/>
    </dgm:pt>
    <dgm:pt modelId="{D9842834-DC45-44F8-B5A0-5C538500B640}" type="pres">
      <dgm:prSet presAssocID="{3012BD27-7D26-4303-9955-727DF3631BCF}" presName="connectorText" presStyleLbl="sibTrans2D1" presStyleIdx="2" presStyleCnt="3"/>
      <dgm:spPr/>
    </dgm:pt>
    <dgm:pt modelId="{B382C747-BFDC-4966-853E-3DE2E22EEA86}" type="pres">
      <dgm:prSet presAssocID="{5F0F58B2-F71C-4116-8313-E51C8094FC03}" presName="node" presStyleLbl="node1" presStyleIdx="3" presStyleCnt="4">
        <dgm:presLayoutVars>
          <dgm:bulletEnabled val="1"/>
        </dgm:presLayoutVars>
      </dgm:prSet>
      <dgm:spPr/>
    </dgm:pt>
  </dgm:ptLst>
  <dgm:cxnLst>
    <dgm:cxn modelId="{0EA02822-09CD-41F9-BB1F-FF15F49B4ABE}" type="presOf" srcId="{599FA982-0CA5-4D5A-93A9-EF9F4089AEEA}" destId="{BAE1E8C5-C8E2-4803-BEC7-A40EBBDE1A8C}" srcOrd="0" destOrd="0" presId="urn:microsoft.com/office/officeart/2005/8/layout/process5"/>
    <dgm:cxn modelId="{04CAF727-0303-4A07-A58E-3FE21275CB5A}" srcId="{1EC73F7E-8E5C-47F9-8FAC-A2FC4B07B423}" destId="{599FA982-0CA5-4D5A-93A9-EF9F4089AEEA}" srcOrd="2" destOrd="0" parTransId="{4CF34EDC-9930-4726-96C0-BE9BA0491CA2}" sibTransId="{3012BD27-7D26-4303-9955-727DF3631BCF}"/>
    <dgm:cxn modelId="{9FC7BA2C-90FC-42CC-8FAF-A9C11D6C6513}" type="presOf" srcId="{4E15546E-1D1F-4000-AE45-D6DFB86DC0EE}" destId="{3E0E8940-7A07-4AAC-92FE-959235BB251B}" srcOrd="0" destOrd="0" presId="urn:microsoft.com/office/officeart/2005/8/layout/process5"/>
    <dgm:cxn modelId="{DDADD147-A74E-425E-B79D-C4E5675D3334}" srcId="{1EC73F7E-8E5C-47F9-8FAC-A2FC4B07B423}" destId="{2C5C3903-0A81-4AFB-B064-138902818DCE}" srcOrd="1" destOrd="0" parTransId="{958C0020-CE8C-4838-989B-F2E297DAD348}" sibTransId="{4E15546E-1D1F-4000-AE45-D6DFB86DC0EE}"/>
    <dgm:cxn modelId="{32527A69-E5C0-4EF8-92AF-DE4725A4F0F4}" srcId="{1EC73F7E-8E5C-47F9-8FAC-A2FC4B07B423}" destId="{5F0F58B2-F71C-4116-8313-E51C8094FC03}" srcOrd="3" destOrd="0" parTransId="{ACC483F2-3A07-4271-BF39-158B8185AF12}" sibTransId="{91213BF9-9E52-4AA7-AECD-8BF89BFB02CF}"/>
    <dgm:cxn modelId="{F729BD4A-3762-4A30-B393-B5AF2180EE20}" type="presOf" srcId="{4E15546E-1D1F-4000-AE45-D6DFB86DC0EE}" destId="{072FEF5B-2848-412E-BD28-89709BB1FCB0}" srcOrd="1" destOrd="0" presId="urn:microsoft.com/office/officeart/2005/8/layout/process5"/>
    <dgm:cxn modelId="{FC569058-3F66-44EF-898A-5D7B4BD97C83}" type="presOf" srcId="{5F0F58B2-F71C-4116-8313-E51C8094FC03}" destId="{B382C747-BFDC-4966-853E-3DE2E22EEA86}" srcOrd="0" destOrd="0" presId="urn:microsoft.com/office/officeart/2005/8/layout/process5"/>
    <dgm:cxn modelId="{A869367A-99A4-41FE-89A7-A2DAF38B58D8}" type="presOf" srcId="{2C5C3903-0A81-4AFB-B064-138902818DCE}" destId="{C323610D-70FA-43A1-8205-5F79C8096E0F}" srcOrd="0" destOrd="0" presId="urn:microsoft.com/office/officeart/2005/8/layout/process5"/>
    <dgm:cxn modelId="{2E07BC93-0F08-4E94-842B-D30CBF8F0E35}" type="presOf" srcId="{662E7140-DA35-4BA0-9813-B510E05BF1F4}" destId="{C07E445E-5EB1-4737-9A37-3C1BB3676A4A}" srcOrd="0" destOrd="0" presId="urn:microsoft.com/office/officeart/2005/8/layout/process5"/>
    <dgm:cxn modelId="{95BFF19D-E597-4D37-AF37-2DD9A4C27255}" type="presOf" srcId="{1EC73F7E-8E5C-47F9-8FAC-A2FC4B07B423}" destId="{F9E395D9-72A5-4D27-A751-8D7F8700A74E}" srcOrd="0" destOrd="0" presId="urn:microsoft.com/office/officeart/2005/8/layout/process5"/>
    <dgm:cxn modelId="{03E3A8BB-3DE7-4DF8-919D-CDB2472C7906}" type="presOf" srcId="{662E7140-DA35-4BA0-9813-B510E05BF1F4}" destId="{EB13A88F-0937-4A3E-A5B3-DD26BD257166}" srcOrd="1" destOrd="0" presId="urn:microsoft.com/office/officeart/2005/8/layout/process5"/>
    <dgm:cxn modelId="{457088C8-7B5A-447E-BE65-0F077AA13A07}" srcId="{1EC73F7E-8E5C-47F9-8FAC-A2FC4B07B423}" destId="{074CB752-9A59-459F-A4AB-4A02D37B8317}" srcOrd="0" destOrd="0" parTransId="{0211408E-AEED-4E77-A151-7A7D569B5731}" sibTransId="{662E7140-DA35-4BA0-9813-B510E05BF1F4}"/>
    <dgm:cxn modelId="{CAB85CC9-CF2E-463D-9464-16C5FD9DB5D7}" type="presOf" srcId="{3012BD27-7D26-4303-9955-727DF3631BCF}" destId="{D9842834-DC45-44F8-B5A0-5C538500B640}" srcOrd="1" destOrd="0" presId="urn:microsoft.com/office/officeart/2005/8/layout/process5"/>
    <dgm:cxn modelId="{3A44B7D6-AE2A-4DAF-861B-48389351265C}" type="presOf" srcId="{074CB752-9A59-459F-A4AB-4A02D37B8317}" destId="{0E5F7830-2A90-4717-A921-7C63A9620590}" srcOrd="0" destOrd="0" presId="urn:microsoft.com/office/officeart/2005/8/layout/process5"/>
    <dgm:cxn modelId="{01F239F3-AB8F-48F8-A4CE-8A64FAD2FAA1}" type="presOf" srcId="{3012BD27-7D26-4303-9955-727DF3631BCF}" destId="{9CA685C1-AAAE-4AD3-A58E-20D15AFB2EF4}" srcOrd="0" destOrd="0" presId="urn:microsoft.com/office/officeart/2005/8/layout/process5"/>
    <dgm:cxn modelId="{03305AAA-37E3-4F5D-8006-968B28118DA0}" type="presParOf" srcId="{F9E395D9-72A5-4D27-A751-8D7F8700A74E}" destId="{0E5F7830-2A90-4717-A921-7C63A9620590}" srcOrd="0" destOrd="0" presId="urn:microsoft.com/office/officeart/2005/8/layout/process5"/>
    <dgm:cxn modelId="{B8A34C53-81F7-4869-9F35-D975B28E3AF5}" type="presParOf" srcId="{F9E395D9-72A5-4D27-A751-8D7F8700A74E}" destId="{C07E445E-5EB1-4737-9A37-3C1BB3676A4A}" srcOrd="1" destOrd="0" presId="urn:microsoft.com/office/officeart/2005/8/layout/process5"/>
    <dgm:cxn modelId="{F731DFA1-D8D5-4F27-8F39-3384C00940DF}" type="presParOf" srcId="{C07E445E-5EB1-4737-9A37-3C1BB3676A4A}" destId="{EB13A88F-0937-4A3E-A5B3-DD26BD257166}" srcOrd="0" destOrd="0" presId="urn:microsoft.com/office/officeart/2005/8/layout/process5"/>
    <dgm:cxn modelId="{2A108C74-1868-4EEB-9C4D-A342955BFD51}" type="presParOf" srcId="{F9E395D9-72A5-4D27-A751-8D7F8700A74E}" destId="{C323610D-70FA-43A1-8205-5F79C8096E0F}" srcOrd="2" destOrd="0" presId="urn:microsoft.com/office/officeart/2005/8/layout/process5"/>
    <dgm:cxn modelId="{59DD5CEA-2E20-4182-9632-809360FC67D1}" type="presParOf" srcId="{F9E395D9-72A5-4D27-A751-8D7F8700A74E}" destId="{3E0E8940-7A07-4AAC-92FE-959235BB251B}" srcOrd="3" destOrd="0" presId="urn:microsoft.com/office/officeart/2005/8/layout/process5"/>
    <dgm:cxn modelId="{CFCA094F-32A6-44E9-9B23-B74D7E5F2D3E}" type="presParOf" srcId="{3E0E8940-7A07-4AAC-92FE-959235BB251B}" destId="{072FEF5B-2848-412E-BD28-89709BB1FCB0}" srcOrd="0" destOrd="0" presId="urn:microsoft.com/office/officeart/2005/8/layout/process5"/>
    <dgm:cxn modelId="{6192533E-78C3-433E-9ECA-1D810BA0F39A}" type="presParOf" srcId="{F9E395D9-72A5-4D27-A751-8D7F8700A74E}" destId="{BAE1E8C5-C8E2-4803-BEC7-A40EBBDE1A8C}" srcOrd="4" destOrd="0" presId="urn:microsoft.com/office/officeart/2005/8/layout/process5"/>
    <dgm:cxn modelId="{134D8309-64E8-4F3C-B22C-5F4854AA4CF5}" type="presParOf" srcId="{F9E395D9-72A5-4D27-A751-8D7F8700A74E}" destId="{9CA685C1-AAAE-4AD3-A58E-20D15AFB2EF4}" srcOrd="5" destOrd="0" presId="urn:microsoft.com/office/officeart/2005/8/layout/process5"/>
    <dgm:cxn modelId="{7448D9B1-1676-4548-8E06-86AD30CA029E}" type="presParOf" srcId="{9CA685C1-AAAE-4AD3-A58E-20D15AFB2EF4}" destId="{D9842834-DC45-44F8-B5A0-5C538500B640}" srcOrd="0" destOrd="0" presId="urn:microsoft.com/office/officeart/2005/8/layout/process5"/>
    <dgm:cxn modelId="{FDB44716-F82F-4F8F-8546-C4CFD7FABCCD}" type="presParOf" srcId="{F9E395D9-72A5-4D27-A751-8D7F8700A74E}" destId="{B382C747-BFDC-4966-853E-3DE2E22EEA86}" srcOrd="6" destOrd="0" presId="urn:microsoft.com/office/officeart/2005/8/layout/process5"/>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27840F3-2802-4A47-8E52-3056301BC5D7}" type="doc">
      <dgm:prSet loTypeId="urn:microsoft.com/office/officeart/2005/8/layout/process2" loCatId="process" qsTypeId="urn:microsoft.com/office/officeart/2005/8/quickstyle/simple1" qsCatId="simple" csTypeId="urn:microsoft.com/office/officeart/2005/8/colors/accent3_3" csCatId="accent3" phldr="1"/>
      <dgm:spPr/>
      <dgm:t>
        <a:bodyPr/>
        <a:lstStyle/>
        <a:p>
          <a:endParaRPr lang="en-US"/>
        </a:p>
      </dgm:t>
    </dgm:pt>
    <dgm:pt modelId="{E5F8132A-093D-4721-9204-D01628C75626}">
      <dgm:prSet phldrT="[Text]" custT="1"/>
      <dgm:spPr/>
      <dgm:t>
        <a:bodyPr/>
        <a:lstStyle/>
        <a:p>
          <a:r>
            <a:rPr lang="en-US" sz="3200" b="1" i="1" u="sng"/>
            <a:t>C</a:t>
          </a:r>
          <a:r>
            <a:rPr lang="en-US" sz="2400"/>
            <a:t>oncealed</a:t>
          </a:r>
          <a:endParaRPr lang="en-US" sz="2400" dirty="0"/>
        </a:p>
      </dgm:t>
    </dgm:pt>
    <dgm:pt modelId="{A520D06F-9DE3-4BC9-9FAE-82B0B1953FC1}" type="parTrans" cxnId="{33514F59-57D3-4FB5-9E39-910ACC103A6A}">
      <dgm:prSet/>
      <dgm:spPr/>
      <dgm:t>
        <a:bodyPr/>
        <a:lstStyle/>
        <a:p>
          <a:endParaRPr lang="en-US"/>
        </a:p>
      </dgm:t>
    </dgm:pt>
    <dgm:pt modelId="{0F89AAD1-C8F9-40F8-B96D-C2E50B36D7AD}" type="sibTrans" cxnId="{33514F59-57D3-4FB5-9E39-910ACC103A6A}">
      <dgm:prSet/>
      <dgm:spPr/>
      <dgm:t>
        <a:bodyPr/>
        <a:lstStyle/>
        <a:p>
          <a:endParaRPr lang="en-US"/>
        </a:p>
      </dgm:t>
    </dgm:pt>
    <dgm:pt modelId="{38DD192F-1B52-460D-A028-7E369547A981}">
      <dgm:prSet phldrT="[Text]" custT="1"/>
      <dgm:spPr/>
      <dgm:t>
        <a:bodyPr/>
        <a:lstStyle/>
        <a:p>
          <a:r>
            <a:rPr lang="en-US" sz="3200" b="1" i="1" u="sng"/>
            <a:t>L</a:t>
          </a:r>
          <a:r>
            <a:rPr lang="en-US" sz="2400"/>
            <a:t>ost</a:t>
          </a:r>
          <a:endParaRPr lang="en-US" sz="2400" dirty="0"/>
        </a:p>
      </dgm:t>
    </dgm:pt>
    <dgm:pt modelId="{373B89BE-8BED-4439-A4D4-38B842E98B0F}" type="parTrans" cxnId="{CBE177DB-F53F-4C48-B6CF-912179DCEF6A}">
      <dgm:prSet/>
      <dgm:spPr/>
      <dgm:t>
        <a:bodyPr/>
        <a:lstStyle/>
        <a:p>
          <a:endParaRPr lang="en-US"/>
        </a:p>
      </dgm:t>
    </dgm:pt>
    <dgm:pt modelId="{BFA7606B-3BBC-4ED7-A0B9-3E808D3BAF10}" type="sibTrans" cxnId="{CBE177DB-F53F-4C48-B6CF-912179DCEF6A}">
      <dgm:prSet/>
      <dgm:spPr/>
      <dgm:t>
        <a:bodyPr/>
        <a:lstStyle/>
        <a:p>
          <a:endParaRPr lang="en-US"/>
        </a:p>
      </dgm:t>
    </dgm:pt>
    <dgm:pt modelId="{520B446B-DE65-4787-BC46-0788CF227C1A}">
      <dgm:prSet phldrT="[Text]" custT="1"/>
      <dgm:spPr/>
      <dgm:t>
        <a:bodyPr/>
        <a:lstStyle/>
        <a:p>
          <a:r>
            <a:rPr lang="en-US" sz="3200" b="1" i="1" u="sng"/>
            <a:t>A</a:t>
          </a:r>
          <a:r>
            <a:rPr lang="en-US" sz="2400"/>
            <a:t>ltered</a:t>
          </a:r>
          <a:endParaRPr lang="en-US" sz="2400" dirty="0"/>
        </a:p>
      </dgm:t>
    </dgm:pt>
    <dgm:pt modelId="{13AC3C36-6BDF-4828-B04B-7BB1BC3AF23A}" type="parTrans" cxnId="{2F96C8CA-6898-4CE8-BE23-ACB913D66EFC}">
      <dgm:prSet/>
      <dgm:spPr/>
      <dgm:t>
        <a:bodyPr/>
        <a:lstStyle/>
        <a:p>
          <a:endParaRPr lang="en-US"/>
        </a:p>
      </dgm:t>
    </dgm:pt>
    <dgm:pt modelId="{B1996299-3802-4433-911A-B9B980B824C9}" type="sibTrans" cxnId="{2F96C8CA-6898-4CE8-BE23-ACB913D66EFC}">
      <dgm:prSet/>
      <dgm:spPr/>
      <dgm:t>
        <a:bodyPr/>
        <a:lstStyle/>
        <a:p>
          <a:endParaRPr lang="en-US"/>
        </a:p>
      </dgm:t>
    </dgm:pt>
    <dgm:pt modelId="{9CC189E3-D828-48AE-8D5C-330D508DCDD7}">
      <dgm:prSet phldrT="[Text]" custT="1"/>
      <dgm:spPr/>
      <dgm:t>
        <a:bodyPr/>
        <a:lstStyle/>
        <a:p>
          <a:r>
            <a:rPr lang="en-US" sz="3200" b="1" i="1" u="sng"/>
            <a:t>D</a:t>
          </a:r>
          <a:r>
            <a:rPr lang="en-US" sz="2400"/>
            <a:t>amaged</a:t>
          </a:r>
          <a:endParaRPr lang="en-US" sz="2400" dirty="0"/>
        </a:p>
      </dgm:t>
    </dgm:pt>
    <dgm:pt modelId="{6141A0A0-7283-4E05-9DF0-ABA04AABC9E7}" type="parTrans" cxnId="{3574A870-2B73-4F8C-9399-141E12BEA1C9}">
      <dgm:prSet/>
      <dgm:spPr/>
      <dgm:t>
        <a:bodyPr/>
        <a:lstStyle/>
        <a:p>
          <a:endParaRPr lang="en-US"/>
        </a:p>
      </dgm:t>
    </dgm:pt>
    <dgm:pt modelId="{2BA3712E-5F9D-4E39-BAF6-D6FC8D10E035}" type="sibTrans" cxnId="{3574A870-2B73-4F8C-9399-141E12BEA1C9}">
      <dgm:prSet/>
      <dgm:spPr/>
      <dgm:t>
        <a:bodyPr/>
        <a:lstStyle/>
        <a:p>
          <a:endParaRPr lang="en-US"/>
        </a:p>
      </dgm:t>
    </dgm:pt>
    <dgm:pt modelId="{A6479721-6C91-4EB9-9DBA-6310D27AC807}">
      <dgm:prSet phldrT="[Text]" custT="1"/>
      <dgm:spPr/>
      <dgm:t>
        <a:bodyPr/>
        <a:lstStyle/>
        <a:p>
          <a:r>
            <a:rPr lang="en-US" sz="3200" b="1" i="1" u="sng"/>
            <a:t>D</a:t>
          </a:r>
          <a:r>
            <a:rPr lang="en-US" sz="2400"/>
            <a:t>estroyed</a:t>
          </a:r>
          <a:endParaRPr lang="en-US" sz="2400" dirty="0"/>
        </a:p>
      </dgm:t>
    </dgm:pt>
    <dgm:pt modelId="{AA7244B3-9B6B-46FF-BD48-30C8AAAE3FD3}" type="parTrans" cxnId="{362A56D6-1D92-4BA8-A81C-41CC9A3B141C}">
      <dgm:prSet/>
      <dgm:spPr/>
      <dgm:t>
        <a:bodyPr/>
        <a:lstStyle/>
        <a:p>
          <a:endParaRPr lang="en-US"/>
        </a:p>
      </dgm:t>
    </dgm:pt>
    <dgm:pt modelId="{4D54658D-022B-43FF-A0F0-AE15DABB9AE9}" type="sibTrans" cxnId="{362A56D6-1D92-4BA8-A81C-41CC9A3B141C}">
      <dgm:prSet/>
      <dgm:spPr/>
      <dgm:t>
        <a:bodyPr/>
        <a:lstStyle/>
        <a:p>
          <a:endParaRPr lang="en-US"/>
        </a:p>
      </dgm:t>
    </dgm:pt>
    <dgm:pt modelId="{115E63ED-458D-48DD-A4B8-F28170638F93}" type="pres">
      <dgm:prSet presAssocID="{827840F3-2802-4A47-8E52-3056301BC5D7}" presName="linearFlow" presStyleCnt="0">
        <dgm:presLayoutVars>
          <dgm:resizeHandles val="exact"/>
        </dgm:presLayoutVars>
      </dgm:prSet>
      <dgm:spPr/>
    </dgm:pt>
    <dgm:pt modelId="{54ACFFA8-133E-4EA1-8BFC-6FE9F844C363}" type="pres">
      <dgm:prSet presAssocID="{E5F8132A-093D-4721-9204-D01628C75626}" presName="node" presStyleLbl="node1" presStyleIdx="0" presStyleCnt="5" custScaleX="197789">
        <dgm:presLayoutVars>
          <dgm:bulletEnabled val="1"/>
        </dgm:presLayoutVars>
      </dgm:prSet>
      <dgm:spPr/>
    </dgm:pt>
    <dgm:pt modelId="{A7E96A1C-6FB8-40B4-BFA4-0B5474AB2F8B}" type="pres">
      <dgm:prSet presAssocID="{0F89AAD1-C8F9-40F8-B96D-C2E50B36D7AD}" presName="sibTrans" presStyleLbl="sibTrans2D1" presStyleIdx="0" presStyleCnt="4"/>
      <dgm:spPr/>
    </dgm:pt>
    <dgm:pt modelId="{51A5DE9E-1530-41F9-A0FB-E0EE4AB05BFE}" type="pres">
      <dgm:prSet presAssocID="{0F89AAD1-C8F9-40F8-B96D-C2E50B36D7AD}" presName="connectorText" presStyleLbl="sibTrans2D1" presStyleIdx="0" presStyleCnt="4"/>
      <dgm:spPr/>
    </dgm:pt>
    <dgm:pt modelId="{BAB31F42-6FEA-457A-97B9-7FCFCF14B0F6}" type="pres">
      <dgm:prSet presAssocID="{38DD192F-1B52-460D-A028-7E369547A981}" presName="node" presStyleLbl="node1" presStyleIdx="1" presStyleCnt="5" custScaleX="197789">
        <dgm:presLayoutVars>
          <dgm:bulletEnabled val="1"/>
        </dgm:presLayoutVars>
      </dgm:prSet>
      <dgm:spPr/>
    </dgm:pt>
    <dgm:pt modelId="{C29397A2-8F27-4821-B011-23A55CCA3CB9}" type="pres">
      <dgm:prSet presAssocID="{BFA7606B-3BBC-4ED7-A0B9-3E808D3BAF10}" presName="sibTrans" presStyleLbl="sibTrans2D1" presStyleIdx="1" presStyleCnt="4"/>
      <dgm:spPr/>
    </dgm:pt>
    <dgm:pt modelId="{8A37B7E8-F8F5-4E98-B286-FF4AC87340EB}" type="pres">
      <dgm:prSet presAssocID="{BFA7606B-3BBC-4ED7-A0B9-3E808D3BAF10}" presName="connectorText" presStyleLbl="sibTrans2D1" presStyleIdx="1" presStyleCnt="4"/>
      <dgm:spPr/>
    </dgm:pt>
    <dgm:pt modelId="{EBED071A-1864-4416-B14F-929459B212A7}" type="pres">
      <dgm:prSet presAssocID="{520B446B-DE65-4787-BC46-0788CF227C1A}" presName="node" presStyleLbl="node1" presStyleIdx="2" presStyleCnt="5" custScaleX="197789">
        <dgm:presLayoutVars>
          <dgm:bulletEnabled val="1"/>
        </dgm:presLayoutVars>
      </dgm:prSet>
      <dgm:spPr/>
    </dgm:pt>
    <dgm:pt modelId="{868DB2D1-4BB2-4981-BDA5-BD7DD09DFE3A}" type="pres">
      <dgm:prSet presAssocID="{B1996299-3802-4433-911A-B9B980B824C9}" presName="sibTrans" presStyleLbl="sibTrans2D1" presStyleIdx="2" presStyleCnt="4"/>
      <dgm:spPr/>
    </dgm:pt>
    <dgm:pt modelId="{D47BFBEC-A8B2-4A03-A5CE-A3412CCD3D1D}" type="pres">
      <dgm:prSet presAssocID="{B1996299-3802-4433-911A-B9B980B824C9}" presName="connectorText" presStyleLbl="sibTrans2D1" presStyleIdx="2" presStyleCnt="4"/>
      <dgm:spPr/>
    </dgm:pt>
    <dgm:pt modelId="{E85FEA01-6DCF-4AE9-A48A-D4E99B607A42}" type="pres">
      <dgm:prSet presAssocID="{9CC189E3-D828-48AE-8D5C-330D508DCDD7}" presName="node" presStyleLbl="node1" presStyleIdx="3" presStyleCnt="5" custScaleX="184603">
        <dgm:presLayoutVars>
          <dgm:bulletEnabled val="1"/>
        </dgm:presLayoutVars>
      </dgm:prSet>
      <dgm:spPr/>
    </dgm:pt>
    <dgm:pt modelId="{64E300F4-4BBD-4305-8BD6-F74FAB64081E}" type="pres">
      <dgm:prSet presAssocID="{2BA3712E-5F9D-4E39-BAF6-D6FC8D10E035}" presName="sibTrans" presStyleLbl="sibTrans2D1" presStyleIdx="3" presStyleCnt="4"/>
      <dgm:spPr/>
    </dgm:pt>
    <dgm:pt modelId="{F39713B7-8B82-43AD-81A1-94C8ED60179F}" type="pres">
      <dgm:prSet presAssocID="{2BA3712E-5F9D-4E39-BAF6-D6FC8D10E035}" presName="connectorText" presStyleLbl="sibTrans2D1" presStyleIdx="3" presStyleCnt="4"/>
      <dgm:spPr/>
    </dgm:pt>
    <dgm:pt modelId="{B7436FB3-5405-4E56-BB1E-1AF689CE4C2C}" type="pres">
      <dgm:prSet presAssocID="{A6479721-6C91-4EB9-9DBA-6310D27AC807}" presName="node" presStyleLbl="node1" presStyleIdx="4" presStyleCnt="5" custScaleX="184603">
        <dgm:presLayoutVars>
          <dgm:bulletEnabled val="1"/>
        </dgm:presLayoutVars>
      </dgm:prSet>
      <dgm:spPr/>
    </dgm:pt>
  </dgm:ptLst>
  <dgm:cxnLst>
    <dgm:cxn modelId="{D2B3B320-DEFE-4316-9264-FBE04BE2DED8}" type="presOf" srcId="{520B446B-DE65-4787-BC46-0788CF227C1A}" destId="{EBED071A-1864-4416-B14F-929459B212A7}" srcOrd="0" destOrd="0" presId="urn:microsoft.com/office/officeart/2005/8/layout/process2"/>
    <dgm:cxn modelId="{64117124-EC95-40BD-AF9B-ECC508B6D1F1}" type="presOf" srcId="{B1996299-3802-4433-911A-B9B980B824C9}" destId="{D47BFBEC-A8B2-4A03-A5CE-A3412CCD3D1D}" srcOrd="1" destOrd="0" presId="urn:microsoft.com/office/officeart/2005/8/layout/process2"/>
    <dgm:cxn modelId="{32878A27-2AFD-4464-873C-E233BBC2CC39}" type="presOf" srcId="{38DD192F-1B52-460D-A028-7E369547A981}" destId="{BAB31F42-6FEA-457A-97B9-7FCFCF14B0F6}" srcOrd="0" destOrd="0" presId="urn:microsoft.com/office/officeart/2005/8/layout/process2"/>
    <dgm:cxn modelId="{87EB6A40-FF18-407A-964B-CCDEE7BB18B6}" type="presOf" srcId="{B1996299-3802-4433-911A-B9B980B824C9}" destId="{868DB2D1-4BB2-4981-BDA5-BD7DD09DFE3A}" srcOrd="0" destOrd="0" presId="urn:microsoft.com/office/officeart/2005/8/layout/process2"/>
    <dgm:cxn modelId="{3574A870-2B73-4F8C-9399-141E12BEA1C9}" srcId="{827840F3-2802-4A47-8E52-3056301BC5D7}" destId="{9CC189E3-D828-48AE-8D5C-330D508DCDD7}" srcOrd="3" destOrd="0" parTransId="{6141A0A0-7283-4E05-9DF0-ABA04AABC9E7}" sibTransId="{2BA3712E-5F9D-4E39-BAF6-D6FC8D10E035}"/>
    <dgm:cxn modelId="{33514F59-57D3-4FB5-9E39-910ACC103A6A}" srcId="{827840F3-2802-4A47-8E52-3056301BC5D7}" destId="{E5F8132A-093D-4721-9204-D01628C75626}" srcOrd="0" destOrd="0" parTransId="{A520D06F-9DE3-4BC9-9FAE-82B0B1953FC1}" sibTransId="{0F89AAD1-C8F9-40F8-B96D-C2E50B36D7AD}"/>
    <dgm:cxn modelId="{48CB617B-A008-41D7-BFF1-C0E983CE541C}" type="presOf" srcId="{A6479721-6C91-4EB9-9DBA-6310D27AC807}" destId="{B7436FB3-5405-4E56-BB1E-1AF689CE4C2C}" srcOrd="0" destOrd="0" presId="urn:microsoft.com/office/officeart/2005/8/layout/process2"/>
    <dgm:cxn modelId="{46406981-C5F7-4571-A6CD-32E8ADC2EFB5}" type="presOf" srcId="{0F89AAD1-C8F9-40F8-B96D-C2E50B36D7AD}" destId="{A7E96A1C-6FB8-40B4-BFA4-0B5474AB2F8B}" srcOrd="0" destOrd="0" presId="urn:microsoft.com/office/officeart/2005/8/layout/process2"/>
    <dgm:cxn modelId="{CEE25187-6923-4497-BC3B-601B1EE53EAF}" type="presOf" srcId="{9CC189E3-D828-48AE-8D5C-330D508DCDD7}" destId="{E85FEA01-6DCF-4AE9-A48A-D4E99B607A42}" srcOrd="0" destOrd="0" presId="urn:microsoft.com/office/officeart/2005/8/layout/process2"/>
    <dgm:cxn modelId="{52674E8F-130B-4602-9A5C-094059E8F6A5}" type="presOf" srcId="{0F89AAD1-C8F9-40F8-B96D-C2E50B36D7AD}" destId="{51A5DE9E-1530-41F9-A0FB-E0EE4AB05BFE}" srcOrd="1" destOrd="0" presId="urn:microsoft.com/office/officeart/2005/8/layout/process2"/>
    <dgm:cxn modelId="{0A0625A6-FADE-4444-B536-21D23937A94C}" type="presOf" srcId="{827840F3-2802-4A47-8E52-3056301BC5D7}" destId="{115E63ED-458D-48DD-A4B8-F28170638F93}" srcOrd="0" destOrd="0" presId="urn:microsoft.com/office/officeart/2005/8/layout/process2"/>
    <dgm:cxn modelId="{4C77DEB4-F780-46A0-B13F-893B7CEAA40A}" type="presOf" srcId="{BFA7606B-3BBC-4ED7-A0B9-3E808D3BAF10}" destId="{8A37B7E8-F8F5-4E98-B286-FF4AC87340EB}" srcOrd="1" destOrd="0" presId="urn:microsoft.com/office/officeart/2005/8/layout/process2"/>
    <dgm:cxn modelId="{FC8B4FBD-4DA9-415B-ADE9-B37A38437557}" type="presOf" srcId="{BFA7606B-3BBC-4ED7-A0B9-3E808D3BAF10}" destId="{C29397A2-8F27-4821-B011-23A55CCA3CB9}" srcOrd="0" destOrd="0" presId="urn:microsoft.com/office/officeart/2005/8/layout/process2"/>
    <dgm:cxn modelId="{2F96C8CA-6898-4CE8-BE23-ACB913D66EFC}" srcId="{827840F3-2802-4A47-8E52-3056301BC5D7}" destId="{520B446B-DE65-4787-BC46-0788CF227C1A}" srcOrd="2" destOrd="0" parTransId="{13AC3C36-6BDF-4828-B04B-7BB1BC3AF23A}" sibTransId="{B1996299-3802-4433-911A-B9B980B824C9}"/>
    <dgm:cxn modelId="{362A56D6-1D92-4BA8-A81C-41CC9A3B141C}" srcId="{827840F3-2802-4A47-8E52-3056301BC5D7}" destId="{A6479721-6C91-4EB9-9DBA-6310D27AC807}" srcOrd="4" destOrd="0" parTransId="{AA7244B3-9B6B-46FF-BD48-30C8AAAE3FD3}" sibTransId="{4D54658D-022B-43FF-A0F0-AE15DABB9AE9}"/>
    <dgm:cxn modelId="{CBE177DB-F53F-4C48-B6CF-912179DCEF6A}" srcId="{827840F3-2802-4A47-8E52-3056301BC5D7}" destId="{38DD192F-1B52-460D-A028-7E369547A981}" srcOrd="1" destOrd="0" parTransId="{373B89BE-8BED-4439-A4D4-38B842E98B0F}" sibTransId="{BFA7606B-3BBC-4ED7-A0B9-3E808D3BAF10}"/>
    <dgm:cxn modelId="{E6CA41E5-11B8-4A71-B08A-310321795F88}" type="presOf" srcId="{E5F8132A-093D-4721-9204-D01628C75626}" destId="{54ACFFA8-133E-4EA1-8BFC-6FE9F844C363}" srcOrd="0" destOrd="0" presId="urn:microsoft.com/office/officeart/2005/8/layout/process2"/>
    <dgm:cxn modelId="{0F3BA3EB-DFD8-4DB7-AFFB-1298FD36BC22}" type="presOf" srcId="{2BA3712E-5F9D-4E39-BAF6-D6FC8D10E035}" destId="{F39713B7-8B82-43AD-81A1-94C8ED60179F}" srcOrd="1" destOrd="0" presId="urn:microsoft.com/office/officeart/2005/8/layout/process2"/>
    <dgm:cxn modelId="{53E929FD-6E7A-4336-99D9-84AA57FAECA8}" type="presOf" srcId="{2BA3712E-5F9D-4E39-BAF6-D6FC8D10E035}" destId="{64E300F4-4BBD-4305-8BD6-F74FAB64081E}" srcOrd="0" destOrd="0" presId="urn:microsoft.com/office/officeart/2005/8/layout/process2"/>
    <dgm:cxn modelId="{DB437F1D-9BAE-4631-BA14-B068B97D2E6E}" type="presParOf" srcId="{115E63ED-458D-48DD-A4B8-F28170638F93}" destId="{54ACFFA8-133E-4EA1-8BFC-6FE9F844C363}" srcOrd="0" destOrd="0" presId="urn:microsoft.com/office/officeart/2005/8/layout/process2"/>
    <dgm:cxn modelId="{99A4983F-CAA9-42DA-ABDE-1C81DFED1A58}" type="presParOf" srcId="{115E63ED-458D-48DD-A4B8-F28170638F93}" destId="{A7E96A1C-6FB8-40B4-BFA4-0B5474AB2F8B}" srcOrd="1" destOrd="0" presId="urn:microsoft.com/office/officeart/2005/8/layout/process2"/>
    <dgm:cxn modelId="{F45EC2E6-DE67-4D37-9BB1-8397CEED7AE1}" type="presParOf" srcId="{A7E96A1C-6FB8-40B4-BFA4-0B5474AB2F8B}" destId="{51A5DE9E-1530-41F9-A0FB-E0EE4AB05BFE}" srcOrd="0" destOrd="0" presId="urn:microsoft.com/office/officeart/2005/8/layout/process2"/>
    <dgm:cxn modelId="{67D345D0-F7D7-4283-9AAE-9A3975625DB6}" type="presParOf" srcId="{115E63ED-458D-48DD-A4B8-F28170638F93}" destId="{BAB31F42-6FEA-457A-97B9-7FCFCF14B0F6}" srcOrd="2" destOrd="0" presId="urn:microsoft.com/office/officeart/2005/8/layout/process2"/>
    <dgm:cxn modelId="{4266FD8D-D423-412B-8BEE-2F45B019AE5F}" type="presParOf" srcId="{115E63ED-458D-48DD-A4B8-F28170638F93}" destId="{C29397A2-8F27-4821-B011-23A55CCA3CB9}" srcOrd="3" destOrd="0" presId="urn:microsoft.com/office/officeart/2005/8/layout/process2"/>
    <dgm:cxn modelId="{54F7C96D-BBA9-4FF7-B4EF-A7BC6C2F1C27}" type="presParOf" srcId="{C29397A2-8F27-4821-B011-23A55CCA3CB9}" destId="{8A37B7E8-F8F5-4E98-B286-FF4AC87340EB}" srcOrd="0" destOrd="0" presId="urn:microsoft.com/office/officeart/2005/8/layout/process2"/>
    <dgm:cxn modelId="{BC0A08CD-2F9E-44D5-9BAE-23FF508F575A}" type="presParOf" srcId="{115E63ED-458D-48DD-A4B8-F28170638F93}" destId="{EBED071A-1864-4416-B14F-929459B212A7}" srcOrd="4" destOrd="0" presId="urn:microsoft.com/office/officeart/2005/8/layout/process2"/>
    <dgm:cxn modelId="{388802E1-0475-4571-8E77-676F55E5A9F4}" type="presParOf" srcId="{115E63ED-458D-48DD-A4B8-F28170638F93}" destId="{868DB2D1-4BB2-4981-BDA5-BD7DD09DFE3A}" srcOrd="5" destOrd="0" presId="urn:microsoft.com/office/officeart/2005/8/layout/process2"/>
    <dgm:cxn modelId="{598E14FA-364C-4509-8047-74E6CF019870}" type="presParOf" srcId="{868DB2D1-4BB2-4981-BDA5-BD7DD09DFE3A}" destId="{D47BFBEC-A8B2-4A03-A5CE-A3412CCD3D1D}" srcOrd="0" destOrd="0" presId="urn:microsoft.com/office/officeart/2005/8/layout/process2"/>
    <dgm:cxn modelId="{E84424DC-2E55-4B90-898A-868415EE78D8}" type="presParOf" srcId="{115E63ED-458D-48DD-A4B8-F28170638F93}" destId="{E85FEA01-6DCF-4AE9-A48A-D4E99B607A42}" srcOrd="6" destOrd="0" presId="urn:microsoft.com/office/officeart/2005/8/layout/process2"/>
    <dgm:cxn modelId="{F5515C30-FE50-49A7-92D0-039C6B336D34}" type="presParOf" srcId="{115E63ED-458D-48DD-A4B8-F28170638F93}" destId="{64E300F4-4BBD-4305-8BD6-F74FAB64081E}" srcOrd="7" destOrd="0" presId="urn:microsoft.com/office/officeart/2005/8/layout/process2"/>
    <dgm:cxn modelId="{A1B4EA2E-D1C5-4F7D-8603-2F8DCC2662E8}" type="presParOf" srcId="{64E300F4-4BBD-4305-8BD6-F74FAB64081E}" destId="{F39713B7-8B82-43AD-81A1-94C8ED60179F}" srcOrd="0" destOrd="0" presId="urn:microsoft.com/office/officeart/2005/8/layout/process2"/>
    <dgm:cxn modelId="{F0095C96-98AF-4318-88F6-E6AAAD4AFD05}" type="presParOf" srcId="{115E63ED-458D-48DD-A4B8-F28170638F93}" destId="{B7436FB3-5405-4E56-BB1E-1AF689CE4C2C}" srcOrd="8" destOrd="0" presId="urn:microsoft.com/office/officeart/2005/8/layout/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A4A02BA-EEE2-421B-BD53-A247C3C90B81}" type="doc">
      <dgm:prSet loTypeId="urn:microsoft.com/office/officeart/2005/8/layout/list1" loCatId="list" qsTypeId="urn:microsoft.com/office/officeart/2005/8/quickstyle/simple1" qsCatId="simple" csTypeId="urn:microsoft.com/office/officeart/2005/8/colors/colorful1" csCatId="colorful"/>
      <dgm:spPr/>
      <dgm:t>
        <a:bodyPr/>
        <a:lstStyle/>
        <a:p>
          <a:endParaRPr lang="en-US"/>
        </a:p>
      </dgm:t>
    </dgm:pt>
    <dgm:pt modelId="{CB4ABF72-E8F3-48BD-8456-110AC0904E2D}">
      <dgm:prSet/>
      <dgm:spPr/>
      <dgm:t>
        <a:bodyPr/>
        <a:lstStyle/>
        <a:p>
          <a:r>
            <a:rPr lang="en-US"/>
            <a:t>Section 1 – Theft </a:t>
          </a:r>
        </a:p>
      </dgm:t>
    </dgm:pt>
    <dgm:pt modelId="{EFBD684D-7992-4E3F-986E-0767085D088B}" type="parTrans" cxnId="{B6B51DE9-A810-46A3-B8F2-67B741F3A2A7}">
      <dgm:prSet/>
      <dgm:spPr/>
      <dgm:t>
        <a:bodyPr/>
        <a:lstStyle/>
        <a:p>
          <a:endParaRPr lang="en-US"/>
        </a:p>
      </dgm:t>
    </dgm:pt>
    <dgm:pt modelId="{AAC5730E-9B8E-46A9-B069-C1B29F3DB855}" type="sibTrans" cxnId="{B6B51DE9-A810-46A3-B8F2-67B741F3A2A7}">
      <dgm:prSet/>
      <dgm:spPr/>
      <dgm:t>
        <a:bodyPr/>
        <a:lstStyle/>
        <a:p>
          <a:endParaRPr lang="en-US"/>
        </a:p>
      </dgm:t>
    </dgm:pt>
    <dgm:pt modelId="{C576B46A-A649-4DD0-A37D-FFD8F95BAC75}">
      <dgm:prSet/>
      <dgm:spPr/>
      <dgm:t>
        <a:bodyPr/>
        <a:lstStyle/>
        <a:p>
          <a:r>
            <a:rPr lang="en-US"/>
            <a:t>Section 8 – Robbery </a:t>
          </a:r>
        </a:p>
      </dgm:t>
    </dgm:pt>
    <dgm:pt modelId="{F2F44A92-27A2-4614-8C8C-454127DBEC1F}" type="parTrans" cxnId="{814B22FD-8BAE-40F1-89FA-CC77D1EE9FCE}">
      <dgm:prSet/>
      <dgm:spPr/>
      <dgm:t>
        <a:bodyPr/>
        <a:lstStyle/>
        <a:p>
          <a:endParaRPr lang="en-US"/>
        </a:p>
      </dgm:t>
    </dgm:pt>
    <dgm:pt modelId="{5F5A5B9D-6A4A-4E8E-8449-3647EC8444CF}" type="sibTrans" cxnId="{814B22FD-8BAE-40F1-89FA-CC77D1EE9FCE}">
      <dgm:prSet/>
      <dgm:spPr/>
      <dgm:t>
        <a:bodyPr/>
        <a:lstStyle/>
        <a:p>
          <a:endParaRPr lang="en-US"/>
        </a:p>
      </dgm:t>
    </dgm:pt>
    <dgm:pt modelId="{1F423651-DFA3-4CD5-A450-378FA6B2B460}">
      <dgm:prSet/>
      <dgm:spPr/>
      <dgm:t>
        <a:bodyPr/>
        <a:lstStyle/>
        <a:p>
          <a:r>
            <a:rPr lang="en-US"/>
            <a:t>Section 91A/91B – Burglary</a:t>
          </a:r>
        </a:p>
      </dgm:t>
    </dgm:pt>
    <dgm:pt modelId="{49128F62-3FE1-4DB2-87E6-DEAC37215AE2}" type="parTrans" cxnId="{6B8F8549-DE53-4E3A-89EA-061BAF3F075C}">
      <dgm:prSet/>
      <dgm:spPr/>
      <dgm:t>
        <a:bodyPr/>
        <a:lstStyle/>
        <a:p>
          <a:endParaRPr lang="en-US"/>
        </a:p>
      </dgm:t>
    </dgm:pt>
    <dgm:pt modelId="{20DE2ABE-0A5C-4488-98C7-6EA01FF07259}" type="sibTrans" cxnId="{6B8F8549-DE53-4E3A-89EA-061BAF3F075C}">
      <dgm:prSet/>
      <dgm:spPr/>
      <dgm:t>
        <a:bodyPr/>
        <a:lstStyle/>
        <a:p>
          <a:endParaRPr lang="en-US"/>
        </a:p>
      </dgm:t>
    </dgm:pt>
    <dgm:pt modelId="{70ECE4AB-ED9D-4C61-8B4D-0677CD64DA0C}">
      <dgm:prSet/>
      <dgm:spPr/>
      <dgm:t>
        <a:bodyPr/>
        <a:lstStyle/>
        <a:p>
          <a:r>
            <a:rPr lang="en-US"/>
            <a:t>Section 10.- Aggravated Burglary  </a:t>
          </a:r>
        </a:p>
      </dgm:t>
    </dgm:pt>
    <dgm:pt modelId="{275B5905-0B5D-4FF3-B2B1-3ACA71638382}" type="parTrans" cxnId="{8F672B0B-FCAE-480D-B7E4-56B133521EAC}">
      <dgm:prSet/>
      <dgm:spPr/>
      <dgm:t>
        <a:bodyPr/>
        <a:lstStyle/>
        <a:p>
          <a:endParaRPr lang="en-US"/>
        </a:p>
      </dgm:t>
    </dgm:pt>
    <dgm:pt modelId="{25A5F2B4-3D79-4D2A-9D69-A18EF45D7A3E}" type="sibTrans" cxnId="{8F672B0B-FCAE-480D-B7E4-56B133521EAC}">
      <dgm:prSet/>
      <dgm:spPr/>
      <dgm:t>
        <a:bodyPr/>
        <a:lstStyle/>
        <a:p>
          <a:endParaRPr lang="en-US"/>
        </a:p>
      </dgm:t>
    </dgm:pt>
    <dgm:pt modelId="{30FDF847-DC0C-3A4F-8CF3-9E4282F5AAF5}" type="pres">
      <dgm:prSet presAssocID="{9A4A02BA-EEE2-421B-BD53-A247C3C90B81}" presName="linear" presStyleCnt="0">
        <dgm:presLayoutVars>
          <dgm:dir/>
          <dgm:animLvl val="lvl"/>
          <dgm:resizeHandles val="exact"/>
        </dgm:presLayoutVars>
      </dgm:prSet>
      <dgm:spPr/>
    </dgm:pt>
    <dgm:pt modelId="{A688D210-453A-4244-9620-2C492F3DAA00}" type="pres">
      <dgm:prSet presAssocID="{CB4ABF72-E8F3-48BD-8456-110AC0904E2D}" presName="parentLin" presStyleCnt="0"/>
      <dgm:spPr/>
    </dgm:pt>
    <dgm:pt modelId="{1215747B-1C66-F244-B418-975082C30AF2}" type="pres">
      <dgm:prSet presAssocID="{CB4ABF72-E8F3-48BD-8456-110AC0904E2D}" presName="parentLeftMargin" presStyleLbl="node1" presStyleIdx="0" presStyleCnt="4"/>
      <dgm:spPr/>
    </dgm:pt>
    <dgm:pt modelId="{25CBDDCC-70E5-5B43-83D8-B8798338EF64}" type="pres">
      <dgm:prSet presAssocID="{CB4ABF72-E8F3-48BD-8456-110AC0904E2D}" presName="parentText" presStyleLbl="node1" presStyleIdx="0" presStyleCnt="4">
        <dgm:presLayoutVars>
          <dgm:chMax val="0"/>
          <dgm:bulletEnabled val="1"/>
        </dgm:presLayoutVars>
      </dgm:prSet>
      <dgm:spPr/>
    </dgm:pt>
    <dgm:pt modelId="{5CF7121D-D7B3-7F4D-88D4-A46F5F8DF3BE}" type="pres">
      <dgm:prSet presAssocID="{CB4ABF72-E8F3-48BD-8456-110AC0904E2D}" presName="negativeSpace" presStyleCnt="0"/>
      <dgm:spPr/>
    </dgm:pt>
    <dgm:pt modelId="{6F1A3EE3-6246-AA41-B015-8873471E0908}" type="pres">
      <dgm:prSet presAssocID="{CB4ABF72-E8F3-48BD-8456-110AC0904E2D}" presName="childText" presStyleLbl="conFgAcc1" presStyleIdx="0" presStyleCnt="4">
        <dgm:presLayoutVars>
          <dgm:bulletEnabled val="1"/>
        </dgm:presLayoutVars>
      </dgm:prSet>
      <dgm:spPr/>
    </dgm:pt>
    <dgm:pt modelId="{FDFE83BD-0A95-8D4D-BD57-700533832DF3}" type="pres">
      <dgm:prSet presAssocID="{AAC5730E-9B8E-46A9-B069-C1B29F3DB855}" presName="spaceBetweenRectangles" presStyleCnt="0"/>
      <dgm:spPr/>
    </dgm:pt>
    <dgm:pt modelId="{8FAD0FB2-A636-6A40-BDC1-8D58A7395955}" type="pres">
      <dgm:prSet presAssocID="{C576B46A-A649-4DD0-A37D-FFD8F95BAC75}" presName="parentLin" presStyleCnt="0"/>
      <dgm:spPr/>
    </dgm:pt>
    <dgm:pt modelId="{878DD2FF-293D-C643-AA40-02A664525B36}" type="pres">
      <dgm:prSet presAssocID="{C576B46A-A649-4DD0-A37D-FFD8F95BAC75}" presName="parentLeftMargin" presStyleLbl="node1" presStyleIdx="0" presStyleCnt="4"/>
      <dgm:spPr/>
    </dgm:pt>
    <dgm:pt modelId="{D1078CBD-C1ED-3D40-ADAE-29403D4B3F22}" type="pres">
      <dgm:prSet presAssocID="{C576B46A-A649-4DD0-A37D-FFD8F95BAC75}" presName="parentText" presStyleLbl="node1" presStyleIdx="1" presStyleCnt="4">
        <dgm:presLayoutVars>
          <dgm:chMax val="0"/>
          <dgm:bulletEnabled val="1"/>
        </dgm:presLayoutVars>
      </dgm:prSet>
      <dgm:spPr/>
    </dgm:pt>
    <dgm:pt modelId="{B4EB6161-2F63-604C-8230-32FA3EDF0490}" type="pres">
      <dgm:prSet presAssocID="{C576B46A-A649-4DD0-A37D-FFD8F95BAC75}" presName="negativeSpace" presStyleCnt="0"/>
      <dgm:spPr/>
    </dgm:pt>
    <dgm:pt modelId="{5CE4477B-D702-2940-958F-8BF93E11B2E2}" type="pres">
      <dgm:prSet presAssocID="{C576B46A-A649-4DD0-A37D-FFD8F95BAC75}" presName="childText" presStyleLbl="conFgAcc1" presStyleIdx="1" presStyleCnt="4">
        <dgm:presLayoutVars>
          <dgm:bulletEnabled val="1"/>
        </dgm:presLayoutVars>
      </dgm:prSet>
      <dgm:spPr/>
    </dgm:pt>
    <dgm:pt modelId="{82EECC2D-6DB9-BA41-860D-24F9546D7051}" type="pres">
      <dgm:prSet presAssocID="{5F5A5B9D-6A4A-4E8E-8449-3647EC8444CF}" presName="spaceBetweenRectangles" presStyleCnt="0"/>
      <dgm:spPr/>
    </dgm:pt>
    <dgm:pt modelId="{C5A60E2D-EB66-1345-AF56-BC75F06CD0CB}" type="pres">
      <dgm:prSet presAssocID="{1F423651-DFA3-4CD5-A450-378FA6B2B460}" presName="parentLin" presStyleCnt="0"/>
      <dgm:spPr/>
    </dgm:pt>
    <dgm:pt modelId="{5A33B44B-CFA4-144D-AB95-B977C127968D}" type="pres">
      <dgm:prSet presAssocID="{1F423651-DFA3-4CD5-A450-378FA6B2B460}" presName="parentLeftMargin" presStyleLbl="node1" presStyleIdx="1" presStyleCnt="4"/>
      <dgm:spPr/>
    </dgm:pt>
    <dgm:pt modelId="{11C11A9B-915F-7C49-9702-F94A5A4790FE}" type="pres">
      <dgm:prSet presAssocID="{1F423651-DFA3-4CD5-A450-378FA6B2B460}" presName="parentText" presStyleLbl="node1" presStyleIdx="2" presStyleCnt="4">
        <dgm:presLayoutVars>
          <dgm:chMax val="0"/>
          <dgm:bulletEnabled val="1"/>
        </dgm:presLayoutVars>
      </dgm:prSet>
      <dgm:spPr/>
    </dgm:pt>
    <dgm:pt modelId="{ECB0DA52-C105-4447-B564-4A0E5CA491D4}" type="pres">
      <dgm:prSet presAssocID="{1F423651-DFA3-4CD5-A450-378FA6B2B460}" presName="negativeSpace" presStyleCnt="0"/>
      <dgm:spPr/>
    </dgm:pt>
    <dgm:pt modelId="{63B1EA29-0FF7-1E46-ACFB-82D1AC4D33BF}" type="pres">
      <dgm:prSet presAssocID="{1F423651-DFA3-4CD5-A450-378FA6B2B460}" presName="childText" presStyleLbl="conFgAcc1" presStyleIdx="2" presStyleCnt="4">
        <dgm:presLayoutVars>
          <dgm:bulletEnabled val="1"/>
        </dgm:presLayoutVars>
      </dgm:prSet>
      <dgm:spPr/>
    </dgm:pt>
    <dgm:pt modelId="{FE94D94C-803E-5947-ADDC-B1A3E45EEE87}" type="pres">
      <dgm:prSet presAssocID="{20DE2ABE-0A5C-4488-98C7-6EA01FF07259}" presName="spaceBetweenRectangles" presStyleCnt="0"/>
      <dgm:spPr/>
    </dgm:pt>
    <dgm:pt modelId="{2FCFE870-08B6-9340-A583-329DA7E55902}" type="pres">
      <dgm:prSet presAssocID="{70ECE4AB-ED9D-4C61-8B4D-0677CD64DA0C}" presName="parentLin" presStyleCnt="0"/>
      <dgm:spPr/>
    </dgm:pt>
    <dgm:pt modelId="{A5D6FF3F-FA70-B84C-8560-7A9B15BE67B3}" type="pres">
      <dgm:prSet presAssocID="{70ECE4AB-ED9D-4C61-8B4D-0677CD64DA0C}" presName="parentLeftMargin" presStyleLbl="node1" presStyleIdx="2" presStyleCnt="4"/>
      <dgm:spPr/>
    </dgm:pt>
    <dgm:pt modelId="{A2B46C50-4B86-B948-9DCB-D45974B80DA4}" type="pres">
      <dgm:prSet presAssocID="{70ECE4AB-ED9D-4C61-8B4D-0677CD64DA0C}" presName="parentText" presStyleLbl="node1" presStyleIdx="3" presStyleCnt="4">
        <dgm:presLayoutVars>
          <dgm:chMax val="0"/>
          <dgm:bulletEnabled val="1"/>
        </dgm:presLayoutVars>
      </dgm:prSet>
      <dgm:spPr/>
    </dgm:pt>
    <dgm:pt modelId="{6CC0F9A9-ACFC-8848-AC7E-CAFAD4F1673C}" type="pres">
      <dgm:prSet presAssocID="{70ECE4AB-ED9D-4C61-8B4D-0677CD64DA0C}" presName="negativeSpace" presStyleCnt="0"/>
      <dgm:spPr/>
    </dgm:pt>
    <dgm:pt modelId="{696B157C-17CB-8545-83AB-60AEFE1223E8}" type="pres">
      <dgm:prSet presAssocID="{70ECE4AB-ED9D-4C61-8B4D-0677CD64DA0C}" presName="childText" presStyleLbl="conFgAcc1" presStyleIdx="3" presStyleCnt="4">
        <dgm:presLayoutVars>
          <dgm:bulletEnabled val="1"/>
        </dgm:presLayoutVars>
      </dgm:prSet>
      <dgm:spPr/>
    </dgm:pt>
  </dgm:ptLst>
  <dgm:cxnLst>
    <dgm:cxn modelId="{8F672B0B-FCAE-480D-B7E4-56B133521EAC}" srcId="{9A4A02BA-EEE2-421B-BD53-A247C3C90B81}" destId="{70ECE4AB-ED9D-4C61-8B4D-0677CD64DA0C}" srcOrd="3" destOrd="0" parTransId="{275B5905-0B5D-4FF3-B2B1-3ACA71638382}" sibTransId="{25A5F2B4-3D79-4D2A-9D69-A18EF45D7A3E}"/>
    <dgm:cxn modelId="{E5451434-249F-C245-B1BD-8218DDD94FD6}" type="presOf" srcId="{9A4A02BA-EEE2-421B-BD53-A247C3C90B81}" destId="{30FDF847-DC0C-3A4F-8CF3-9E4282F5AAF5}" srcOrd="0" destOrd="0" presId="urn:microsoft.com/office/officeart/2005/8/layout/list1"/>
    <dgm:cxn modelId="{6DD9D43D-4548-5045-B3C5-CB5C408B5F8D}" type="presOf" srcId="{C576B46A-A649-4DD0-A37D-FFD8F95BAC75}" destId="{D1078CBD-C1ED-3D40-ADAE-29403D4B3F22}" srcOrd="1" destOrd="0" presId="urn:microsoft.com/office/officeart/2005/8/layout/list1"/>
    <dgm:cxn modelId="{7804E446-2F89-AD49-ABD3-68181A7FA67B}" type="presOf" srcId="{1F423651-DFA3-4CD5-A450-378FA6B2B460}" destId="{11C11A9B-915F-7C49-9702-F94A5A4790FE}" srcOrd="1" destOrd="0" presId="urn:microsoft.com/office/officeart/2005/8/layout/list1"/>
    <dgm:cxn modelId="{6B8F8549-DE53-4E3A-89EA-061BAF3F075C}" srcId="{9A4A02BA-EEE2-421B-BD53-A247C3C90B81}" destId="{1F423651-DFA3-4CD5-A450-378FA6B2B460}" srcOrd="2" destOrd="0" parTransId="{49128F62-3FE1-4DB2-87E6-DEAC37215AE2}" sibTransId="{20DE2ABE-0A5C-4488-98C7-6EA01FF07259}"/>
    <dgm:cxn modelId="{E6ABBB50-2272-0447-A770-10262128EB44}" type="presOf" srcId="{CB4ABF72-E8F3-48BD-8456-110AC0904E2D}" destId="{1215747B-1C66-F244-B418-975082C30AF2}" srcOrd="0" destOrd="0" presId="urn:microsoft.com/office/officeart/2005/8/layout/list1"/>
    <dgm:cxn modelId="{F5F5D07B-1BC7-CA49-874D-A94CA32B1B2B}" type="presOf" srcId="{70ECE4AB-ED9D-4C61-8B4D-0677CD64DA0C}" destId="{A2B46C50-4B86-B948-9DCB-D45974B80DA4}" srcOrd="1" destOrd="0" presId="urn:microsoft.com/office/officeart/2005/8/layout/list1"/>
    <dgm:cxn modelId="{E5C920A6-37EA-404F-888C-8AE82B2805B9}" type="presOf" srcId="{CB4ABF72-E8F3-48BD-8456-110AC0904E2D}" destId="{25CBDDCC-70E5-5B43-83D8-B8798338EF64}" srcOrd="1" destOrd="0" presId="urn:microsoft.com/office/officeart/2005/8/layout/list1"/>
    <dgm:cxn modelId="{C38915BB-F440-F045-908D-7C82CAD00F50}" type="presOf" srcId="{C576B46A-A649-4DD0-A37D-FFD8F95BAC75}" destId="{878DD2FF-293D-C643-AA40-02A664525B36}" srcOrd="0" destOrd="0" presId="urn:microsoft.com/office/officeart/2005/8/layout/list1"/>
    <dgm:cxn modelId="{C48115D8-3C00-784F-A76D-3D547138B0F2}" type="presOf" srcId="{70ECE4AB-ED9D-4C61-8B4D-0677CD64DA0C}" destId="{A5D6FF3F-FA70-B84C-8560-7A9B15BE67B3}" srcOrd="0" destOrd="0" presId="urn:microsoft.com/office/officeart/2005/8/layout/list1"/>
    <dgm:cxn modelId="{B6B51DE9-A810-46A3-B8F2-67B741F3A2A7}" srcId="{9A4A02BA-EEE2-421B-BD53-A247C3C90B81}" destId="{CB4ABF72-E8F3-48BD-8456-110AC0904E2D}" srcOrd="0" destOrd="0" parTransId="{EFBD684D-7992-4E3F-986E-0767085D088B}" sibTransId="{AAC5730E-9B8E-46A9-B069-C1B29F3DB855}"/>
    <dgm:cxn modelId="{2AC818FB-9142-424B-9DEF-5D49BF778209}" type="presOf" srcId="{1F423651-DFA3-4CD5-A450-378FA6B2B460}" destId="{5A33B44B-CFA4-144D-AB95-B977C127968D}" srcOrd="0" destOrd="0" presId="urn:microsoft.com/office/officeart/2005/8/layout/list1"/>
    <dgm:cxn modelId="{814B22FD-8BAE-40F1-89FA-CC77D1EE9FCE}" srcId="{9A4A02BA-EEE2-421B-BD53-A247C3C90B81}" destId="{C576B46A-A649-4DD0-A37D-FFD8F95BAC75}" srcOrd="1" destOrd="0" parTransId="{F2F44A92-27A2-4614-8C8C-454127DBEC1F}" sibTransId="{5F5A5B9D-6A4A-4E8E-8449-3647EC8444CF}"/>
    <dgm:cxn modelId="{595CC6A0-0CE0-3D4B-9FE6-A2B32BD031F8}" type="presParOf" srcId="{30FDF847-DC0C-3A4F-8CF3-9E4282F5AAF5}" destId="{A688D210-453A-4244-9620-2C492F3DAA00}" srcOrd="0" destOrd="0" presId="urn:microsoft.com/office/officeart/2005/8/layout/list1"/>
    <dgm:cxn modelId="{F8B8F36C-C4A2-5F4F-8973-889DB414AED1}" type="presParOf" srcId="{A688D210-453A-4244-9620-2C492F3DAA00}" destId="{1215747B-1C66-F244-B418-975082C30AF2}" srcOrd="0" destOrd="0" presId="urn:microsoft.com/office/officeart/2005/8/layout/list1"/>
    <dgm:cxn modelId="{07DB819C-EB8D-1546-B7BC-DDF78DE3B63C}" type="presParOf" srcId="{A688D210-453A-4244-9620-2C492F3DAA00}" destId="{25CBDDCC-70E5-5B43-83D8-B8798338EF64}" srcOrd="1" destOrd="0" presId="urn:microsoft.com/office/officeart/2005/8/layout/list1"/>
    <dgm:cxn modelId="{E0E455A2-B085-A84D-BC76-BBF086233088}" type="presParOf" srcId="{30FDF847-DC0C-3A4F-8CF3-9E4282F5AAF5}" destId="{5CF7121D-D7B3-7F4D-88D4-A46F5F8DF3BE}" srcOrd="1" destOrd="0" presId="urn:microsoft.com/office/officeart/2005/8/layout/list1"/>
    <dgm:cxn modelId="{C3F0A656-B9BD-0247-92AA-0294DE2A955F}" type="presParOf" srcId="{30FDF847-DC0C-3A4F-8CF3-9E4282F5AAF5}" destId="{6F1A3EE3-6246-AA41-B015-8873471E0908}" srcOrd="2" destOrd="0" presId="urn:microsoft.com/office/officeart/2005/8/layout/list1"/>
    <dgm:cxn modelId="{D043C200-2496-0646-AEE7-148BC4435D94}" type="presParOf" srcId="{30FDF847-DC0C-3A4F-8CF3-9E4282F5AAF5}" destId="{FDFE83BD-0A95-8D4D-BD57-700533832DF3}" srcOrd="3" destOrd="0" presId="urn:microsoft.com/office/officeart/2005/8/layout/list1"/>
    <dgm:cxn modelId="{EFAB1929-BA04-4D40-8B94-D48437CB29F2}" type="presParOf" srcId="{30FDF847-DC0C-3A4F-8CF3-9E4282F5AAF5}" destId="{8FAD0FB2-A636-6A40-BDC1-8D58A7395955}" srcOrd="4" destOrd="0" presId="urn:microsoft.com/office/officeart/2005/8/layout/list1"/>
    <dgm:cxn modelId="{C3D0C74F-6559-7443-9A2C-F14AFAA70FFC}" type="presParOf" srcId="{8FAD0FB2-A636-6A40-BDC1-8D58A7395955}" destId="{878DD2FF-293D-C643-AA40-02A664525B36}" srcOrd="0" destOrd="0" presId="urn:microsoft.com/office/officeart/2005/8/layout/list1"/>
    <dgm:cxn modelId="{25DFF943-37D8-F644-AEDB-3F314D17D5CD}" type="presParOf" srcId="{8FAD0FB2-A636-6A40-BDC1-8D58A7395955}" destId="{D1078CBD-C1ED-3D40-ADAE-29403D4B3F22}" srcOrd="1" destOrd="0" presId="urn:microsoft.com/office/officeart/2005/8/layout/list1"/>
    <dgm:cxn modelId="{5F71D95E-9154-484C-B595-824C804E4608}" type="presParOf" srcId="{30FDF847-DC0C-3A4F-8CF3-9E4282F5AAF5}" destId="{B4EB6161-2F63-604C-8230-32FA3EDF0490}" srcOrd="5" destOrd="0" presId="urn:microsoft.com/office/officeart/2005/8/layout/list1"/>
    <dgm:cxn modelId="{722E8ECD-7D97-3441-8829-2D957E5567A0}" type="presParOf" srcId="{30FDF847-DC0C-3A4F-8CF3-9E4282F5AAF5}" destId="{5CE4477B-D702-2940-958F-8BF93E11B2E2}" srcOrd="6" destOrd="0" presId="urn:microsoft.com/office/officeart/2005/8/layout/list1"/>
    <dgm:cxn modelId="{DD8582F8-D414-954A-8C94-61E65432F402}" type="presParOf" srcId="{30FDF847-DC0C-3A4F-8CF3-9E4282F5AAF5}" destId="{82EECC2D-6DB9-BA41-860D-24F9546D7051}" srcOrd="7" destOrd="0" presId="urn:microsoft.com/office/officeart/2005/8/layout/list1"/>
    <dgm:cxn modelId="{BACD11D0-3E3B-F944-A6CE-541557B4B46B}" type="presParOf" srcId="{30FDF847-DC0C-3A4F-8CF3-9E4282F5AAF5}" destId="{C5A60E2D-EB66-1345-AF56-BC75F06CD0CB}" srcOrd="8" destOrd="0" presId="urn:microsoft.com/office/officeart/2005/8/layout/list1"/>
    <dgm:cxn modelId="{89F9384C-43EB-AB42-B13D-A0629C73F937}" type="presParOf" srcId="{C5A60E2D-EB66-1345-AF56-BC75F06CD0CB}" destId="{5A33B44B-CFA4-144D-AB95-B977C127968D}" srcOrd="0" destOrd="0" presId="urn:microsoft.com/office/officeart/2005/8/layout/list1"/>
    <dgm:cxn modelId="{350D30A7-FF6A-CF4A-8E68-697B092B24FF}" type="presParOf" srcId="{C5A60E2D-EB66-1345-AF56-BC75F06CD0CB}" destId="{11C11A9B-915F-7C49-9702-F94A5A4790FE}" srcOrd="1" destOrd="0" presId="urn:microsoft.com/office/officeart/2005/8/layout/list1"/>
    <dgm:cxn modelId="{D085D164-37FE-6D4A-9D2C-0FA0E9347531}" type="presParOf" srcId="{30FDF847-DC0C-3A4F-8CF3-9E4282F5AAF5}" destId="{ECB0DA52-C105-4447-B564-4A0E5CA491D4}" srcOrd="9" destOrd="0" presId="urn:microsoft.com/office/officeart/2005/8/layout/list1"/>
    <dgm:cxn modelId="{5CD78F2A-D02C-FE40-86F9-699A616FF54B}" type="presParOf" srcId="{30FDF847-DC0C-3A4F-8CF3-9E4282F5AAF5}" destId="{63B1EA29-0FF7-1E46-ACFB-82D1AC4D33BF}" srcOrd="10" destOrd="0" presId="urn:microsoft.com/office/officeart/2005/8/layout/list1"/>
    <dgm:cxn modelId="{1CE08BB3-2273-4A4C-84A6-454F0F3EC122}" type="presParOf" srcId="{30FDF847-DC0C-3A4F-8CF3-9E4282F5AAF5}" destId="{FE94D94C-803E-5947-ADDC-B1A3E45EEE87}" srcOrd="11" destOrd="0" presId="urn:microsoft.com/office/officeart/2005/8/layout/list1"/>
    <dgm:cxn modelId="{53CAC6CA-79AB-3D4F-86B7-B9A383D73313}" type="presParOf" srcId="{30FDF847-DC0C-3A4F-8CF3-9E4282F5AAF5}" destId="{2FCFE870-08B6-9340-A583-329DA7E55902}" srcOrd="12" destOrd="0" presId="urn:microsoft.com/office/officeart/2005/8/layout/list1"/>
    <dgm:cxn modelId="{FE4217DF-898F-A644-82C8-A880E9949280}" type="presParOf" srcId="{2FCFE870-08B6-9340-A583-329DA7E55902}" destId="{A5D6FF3F-FA70-B84C-8560-7A9B15BE67B3}" srcOrd="0" destOrd="0" presId="urn:microsoft.com/office/officeart/2005/8/layout/list1"/>
    <dgm:cxn modelId="{77012ECC-3FDF-BB4D-A6D2-2BB83099B21A}" type="presParOf" srcId="{2FCFE870-08B6-9340-A583-329DA7E55902}" destId="{A2B46C50-4B86-B948-9DCB-D45974B80DA4}" srcOrd="1" destOrd="0" presId="urn:microsoft.com/office/officeart/2005/8/layout/list1"/>
    <dgm:cxn modelId="{A1B7FAE8-2FD1-274A-90C4-B53B61D2B28B}" type="presParOf" srcId="{30FDF847-DC0C-3A4F-8CF3-9E4282F5AAF5}" destId="{6CC0F9A9-ACFC-8848-AC7E-CAFAD4F1673C}" srcOrd="13" destOrd="0" presId="urn:microsoft.com/office/officeart/2005/8/layout/list1"/>
    <dgm:cxn modelId="{E0D60689-585C-A64D-A019-8CDC3AAB371A}" type="presParOf" srcId="{30FDF847-DC0C-3A4F-8CF3-9E4282F5AAF5}" destId="{696B157C-17CB-8545-83AB-60AEFE1223E8}"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4B452C2-5C31-4400-A0BE-AA44688D0248}" type="doc">
      <dgm:prSet loTypeId="urn:microsoft.com/office/officeart/2005/8/layout/hList7" loCatId="list" qsTypeId="urn:microsoft.com/office/officeart/2005/8/quickstyle/simple1" qsCatId="simple" csTypeId="urn:microsoft.com/office/officeart/2005/8/colors/accent1_1" csCatId="accent1" phldr="1"/>
      <dgm:spPr/>
      <dgm:t>
        <a:bodyPr/>
        <a:lstStyle/>
        <a:p>
          <a:endParaRPr lang="en-US"/>
        </a:p>
      </dgm:t>
    </dgm:pt>
    <dgm:pt modelId="{7AF1C669-2CB6-4EB9-9288-9A4584CDEE71}">
      <dgm:prSet phldrT="[Text]" custT="1"/>
      <dgm:spPr/>
      <dgm:t>
        <a:bodyPr/>
        <a:lstStyle/>
        <a:p>
          <a:r>
            <a:rPr lang="en-US" sz="3200" b="1" i="1" u="sng" dirty="0">
              <a:solidFill>
                <a:schemeClr val="accent1"/>
              </a:solidFill>
            </a:rPr>
            <a:t>W</a:t>
          </a:r>
          <a:r>
            <a:rPr lang="en-US" sz="2400" dirty="0"/>
            <a:t>eapon of offence </a:t>
          </a:r>
          <a:r>
            <a:rPr lang="en-US" sz="2400" dirty="0">
              <a:solidFill>
                <a:schemeClr val="accent1"/>
              </a:solidFill>
            </a:rPr>
            <a:t>OR</a:t>
          </a:r>
        </a:p>
      </dgm:t>
    </dgm:pt>
    <dgm:pt modelId="{362FC628-18C5-473E-BF08-6949D4D37A4E}" type="parTrans" cxnId="{86A85F5E-6C6D-470B-9F05-EBCE75611C90}">
      <dgm:prSet/>
      <dgm:spPr/>
      <dgm:t>
        <a:bodyPr/>
        <a:lstStyle/>
        <a:p>
          <a:endParaRPr lang="en-US"/>
        </a:p>
      </dgm:t>
    </dgm:pt>
    <dgm:pt modelId="{110CB8B1-26E3-4283-8654-C364CE8B1D23}" type="sibTrans" cxnId="{86A85F5E-6C6D-470B-9F05-EBCE75611C90}">
      <dgm:prSet/>
      <dgm:spPr/>
      <dgm:t>
        <a:bodyPr/>
        <a:lstStyle/>
        <a:p>
          <a:endParaRPr lang="en-US"/>
        </a:p>
      </dgm:t>
    </dgm:pt>
    <dgm:pt modelId="{4402024D-BFEF-4FD6-AA3F-13684AA656C6}">
      <dgm:prSet phldrT="[Text]" custT="1"/>
      <dgm:spPr/>
      <dgm:t>
        <a:bodyPr/>
        <a:lstStyle/>
        <a:p>
          <a:r>
            <a:rPr lang="en-US" sz="2400" dirty="0"/>
            <a:t>any </a:t>
          </a:r>
          <a:r>
            <a:rPr lang="en-US" sz="3200" b="1" i="1" u="sng" dirty="0">
              <a:solidFill>
                <a:schemeClr val="accent1"/>
              </a:solidFill>
            </a:rPr>
            <a:t>I</a:t>
          </a:r>
          <a:r>
            <a:rPr lang="en-US" sz="2400" dirty="0"/>
            <a:t>mitation firearm </a:t>
          </a:r>
          <a:r>
            <a:rPr lang="en-US" sz="2400" dirty="0">
              <a:solidFill>
                <a:schemeClr val="accent1"/>
              </a:solidFill>
            </a:rPr>
            <a:t>OR</a:t>
          </a:r>
        </a:p>
      </dgm:t>
    </dgm:pt>
    <dgm:pt modelId="{B96B39F0-58BF-4D98-9DC0-37C0CEA7F901}" type="parTrans" cxnId="{1C6DEE3A-BD43-4E81-ABD9-10F3F65E13A2}">
      <dgm:prSet/>
      <dgm:spPr/>
      <dgm:t>
        <a:bodyPr/>
        <a:lstStyle/>
        <a:p>
          <a:endParaRPr lang="en-US"/>
        </a:p>
      </dgm:t>
    </dgm:pt>
    <dgm:pt modelId="{33D36E84-6F0D-45F4-956A-E6D16412EF9D}" type="sibTrans" cxnId="{1C6DEE3A-BD43-4E81-ABD9-10F3F65E13A2}">
      <dgm:prSet/>
      <dgm:spPr/>
      <dgm:t>
        <a:bodyPr/>
        <a:lstStyle/>
        <a:p>
          <a:endParaRPr lang="en-US"/>
        </a:p>
      </dgm:t>
    </dgm:pt>
    <dgm:pt modelId="{9119978B-9938-4917-B7AB-C026A2CDAE65}">
      <dgm:prSet phldrT="[Text]" custT="1"/>
      <dgm:spPr/>
      <dgm:t>
        <a:bodyPr/>
        <a:lstStyle/>
        <a:p>
          <a:r>
            <a:rPr lang="en-US" sz="2400" dirty="0"/>
            <a:t>any </a:t>
          </a:r>
          <a:r>
            <a:rPr lang="en-US" sz="3200" b="1" i="1" u="sng" dirty="0">
              <a:solidFill>
                <a:schemeClr val="accent1"/>
              </a:solidFill>
            </a:rPr>
            <a:t>F</a:t>
          </a:r>
          <a:r>
            <a:rPr lang="en-US" sz="2400" dirty="0"/>
            <a:t>IREARM OR</a:t>
          </a:r>
        </a:p>
      </dgm:t>
    </dgm:pt>
    <dgm:pt modelId="{AFEAE5BC-26D9-4139-B5A1-0AB2E68BA1A7}" type="parTrans" cxnId="{4F445129-637B-4DED-B6B1-C1354335A9D5}">
      <dgm:prSet/>
      <dgm:spPr/>
      <dgm:t>
        <a:bodyPr/>
        <a:lstStyle/>
        <a:p>
          <a:endParaRPr lang="en-US"/>
        </a:p>
      </dgm:t>
    </dgm:pt>
    <dgm:pt modelId="{DE3489AE-6C2B-4553-BAD8-F2B43037170C}" type="sibTrans" cxnId="{4F445129-637B-4DED-B6B1-C1354335A9D5}">
      <dgm:prSet/>
      <dgm:spPr/>
      <dgm:t>
        <a:bodyPr/>
        <a:lstStyle/>
        <a:p>
          <a:endParaRPr lang="en-US"/>
        </a:p>
      </dgm:t>
    </dgm:pt>
    <dgm:pt modelId="{B9CA3715-6E03-4575-B438-A5304B7EBDAF}">
      <dgm:prSet phldrT="[Text]" custT="1"/>
      <dgm:spPr/>
      <dgm:t>
        <a:bodyPr/>
        <a:lstStyle/>
        <a:p>
          <a:r>
            <a:rPr lang="en-US" sz="2400" dirty="0"/>
            <a:t>any </a:t>
          </a:r>
          <a:r>
            <a:rPr lang="en-US" sz="3200" b="1" i="1" u="sng" dirty="0">
              <a:solidFill>
                <a:schemeClr val="accent1"/>
              </a:solidFill>
            </a:rPr>
            <a:t>E</a:t>
          </a:r>
          <a:r>
            <a:rPr lang="en-US" sz="2400" dirty="0"/>
            <a:t>xplosive</a:t>
          </a:r>
        </a:p>
      </dgm:t>
    </dgm:pt>
    <dgm:pt modelId="{95576FE8-2155-4A1E-B2E4-165952FA4C10}" type="parTrans" cxnId="{55E69DF2-0023-437F-A5B0-0B34E785ACE5}">
      <dgm:prSet/>
      <dgm:spPr/>
      <dgm:t>
        <a:bodyPr/>
        <a:lstStyle/>
        <a:p>
          <a:endParaRPr lang="en-US"/>
        </a:p>
      </dgm:t>
    </dgm:pt>
    <dgm:pt modelId="{78FCAA54-BA7A-48A5-956D-FF21CA3422D9}" type="sibTrans" cxnId="{55E69DF2-0023-437F-A5B0-0B34E785ACE5}">
      <dgm:prSet/>
      <dgm:spPr/>
      <dgm:t>
        <a:bodyPr/>
        <a:lstStyle/>
        <a:p>
          <a:endParaRPr lang="en-US"/>
        </a:p>
      </dgm:t>
    </dgm:pt>
    <dgm:pt modelId="{8437CA90-6739-4546-B0F2-FC0D7949435C}" type="pres">
      <dgm:prSet presAssocID="{94B452C2-5C31-4400-A0BE-AA44688D0248}" presName="Name0" presStyleCnt="0">
        <dgm:presLayoutVars>
          <dgm:dir/>
          <dgm:resizeHandles val="exact"/>
        </dgm:presLayoutVars>
      </dgm:prSet>
      <dgm:spPr/>
    </dgm:pt>
    <dgm:pt modelId="{C833FC9A-3076-4775-B646-32B740CFDE05}" type="pres">
      <dgm:prSet presAssocID="{94B452C2-5C31-4400-A0BE-AA44688D0248}" presName="fgShape" presStyleLbl="fgShp" presStyleIdx="0" presStyleCnt="1"/>
      <dgm:spPr/>
    </dgm:pt>
    <dgm:pt modelId="{26B0B714-7BE0-4FF5-A9B2-9FA8370E38B4}" type="pres">
      <dgm:prSet presAssocID="{94B452C2-5C31-4400-A0BE-AA44688D0248}" presName="linComp" presStyleCnt="0"/>
      <dgm:spPr/>
    </dgm:pt>
    <dgm:pt modelId="{824834D6-325E-4F06-942C-09772CF822B4}" type="pres">
      <dgm:prSet presAssocID="{7AF1C669-2CB6-4EB9-9288-9A4584CDEE71}" presName="compNode" presStyleCnt="0"/>
      <dgm:spPr/>
    </dgm:pt>
    <dgm:pt modelId="{84D29FB4-07D4-4748-B09A-83B7A7E14FDA}" type="pres">
      <dgm:prSet presAssocID="{7AF1C669-2CB6-4EB9-9288-9A4584CDEE71}" presName="bkgdShape" presStyleLbl="node1" presStyleIdx="0" presStyleCnt="4"/>
      <dgm:spPr/>
    </dgm:pt>
    <dgm:pt modelId="{22CEB4A3-F2B1-49BB-B8BC-37396A3586E1}" type="pres">
      <dgm:prSet presAssocID="{7AF1C669-2CB6-4EB9-9288-9A4584CDEE71}" presName="nodeTx" presStyleLbl="node1" presStyleIdx="0" presStyleCnt="4">
        <dgm:presLayoutVars>
          <dgm:bulletEnabled val="1"/>
        </dgm:presLayoutVars>
      </dgm:prSet>
      <dgm:spPr/>
    </dgm:pt>
    <dgm:pt modelId="{9C729799-4F23-4145-927F-640C49FA40AE}" type="pres">
      <dgm:prSet presAssocID="{7AF1C669-2CB6-4EB9-9288-9A4584CDEE71}" presName="invisiNode" presStyleLbl="node1" presStyleIdx="0" presStyleCnt="4"/>
      <dgm:spPr/>
    </dgm:pt>
    <dgm:pt modelId="{B3F8F109-0532-4F70-9D9F-E09EED2349D3}" type="pres">
      <dgm:prSet presAssocID="{7AF1C669-2CB6-4EB9-9288-9A4584CDEE71}" presName="imagNode" presStyleLbl="fgImgPlace1" presStyleIdx="0" presStyleCnt="4" custScaleX="155950"/>
      <dgm:spPr/>
    </dgm:pt>
    <dgm:pt modelId="{CD101E21-8734-403D-8357-4098DF92AEB9}" type="pres">
      <dgm:prSet presAssocID="{110CB8B1-26E3-4283-8654-C364CE8B1D23}" presName="sibTrans" presStyleLbl="sibTrans2D1" presStyleIdx="0" presStyleCnt="0"/>
      <dgm:spPr/>
    </dgm:pt>
    <dgm:pt modelId="{FEE685B6-4D91-4175-958D-BE6C597E1826}" type="pres">
      <dgm:prSet presAssocID="{4402024D-BFEF-4FD6-AA3F-13684AA656C6}" presName="compNode" presStyleCnt="0"/>
      <dgm:spPr/>
    </dgm:pt>
    <dgm:pt modelId="{1CA083FD-357F-4E2C-BDF4-1B1DD2679FC7}" type="pres">
      <dgm:prSet presAssocID="{4402024D-BFEF-4FD6-AA3F-13684AA656C6}" presName="bkgdShape" presStyleLbl="node1" presStyleIdx="1" presStyleCnt="4"/>
      <dgm:spPr/>
    </dgm:pt>
    <dgm:pt modelId="{CF820939-C935-47C6-B6B0-E7E483851192}" type="pres">
      <dgm:prSet presAssocID="{4402024D-BFEF-4FD6-AA3F-13684AA656C6}" presName="nodeTx" presStyleLbl="node1" presStyleIdx="1" presStyleCnt="4">
        <dgm:presLayoutVars>
          <dgm:bulletEnabled val="1"/>
        </dgm:presLayoutVars>
      </dgm:prSet>
      <dgm:spPr/>
    </dgm:pt>
    <dgm:pt modelId="{86E90B5C-A0C2-4D49-8057-8ED700A342A5}" type="pres">
      <dgm:prSet presAssocID="{4402024D-BFEF-4FD6-AA3F-13684AA656C6}" presName="invisiNode" presStyleLbl="node1" presStyleIdx="1" presStyleCnt="4"/>
      <dgm:spPr/>
    </dgm:pt>
    <dgm:pt modelId="{B0BD38C6-B220-4C25-8B9A-CA638F235C65}" type="pres">
      <dgm:prSet presAssocID="{4402024D-BFEF-4FD6-AA3F-13684AA656C6}" presName="imagNode" presStyleLbl="fgImgPlace1" presStyleIdx="1" presStyleCnt="4" custScaleX="144027"/>
      <dgm:spPr/>
    </dgm:pt>
    <dgm:pt modelId="{43BE02D7-B1A4-4468-B169-65AA2207BD3C}" type="pres">
      <dgm:prSet presAssocID="{33D36E84-6F0D-45F4-956A-E6D16412EF9D}" presName="sibTrans" presStyleLbl="sibTrans2D1" presStyleIdx="0" presStyleCnt="0"/>
      <dgm:spPr/>
    </dgm:pt>
    <dgm:pt modelId="{53A73178-90CD-4CDA-BB7F-71930302846C}" type="pres">
      <dgm:prSet presAssocID="{9119978B-9938-4917-B7AB-C026A2CDAE65}" presName="compNode" presStyleCnt="0"/>
      <dgm:spPr/>
    </dgm:pt>
    <dgm:pt modelId="{836BCCAD-386E-493F-AA1D-75A70D722664}" type="pres">
      <dgm:prSet presAssocID="{9119978B-9938-4917-B7AB-C026A2CDAE65}" presName="bkgdShape" presStyleLbl="node1" presStyleIdx="2" presStyleCnt="4"/>
      <dgm:spPr/>
    </dgm:pt>
    <dgm:pt modelId="{621AB255-2142-404C-9D2B-C4CCC2F46EF5}" type="pres">
      <dgm:prSet presAssocID="{9119978B-9938-4917-B7AB-C026A2CDAE65}" presName="nodeTx" presStyleLbl="node1" presStyleIdx="2" presStyleCnt="4">
        <dgm:presLayoutVars>
          <dgm:bulletEnabled val="1"/>
        </dgm:presLayoutVars>
      </dgm:prSet>
      <dgm:spPr/>
    </dgm:pt>
    <dgm:pt modelId="{7BD1E0E3-C057-434A-A646-5693E8FCD4FB}" type="pres">
      <dgm:prSet presAssocID="{9119978B-9938-4917-B7AB-C026A2CDAE65}" presName="invisiNode" presStyleLbl="node1" presStyleIdx="2" presStyleCnt="4"/>
      <dgm:spPr/>
    </dgm:pt>
    <dgm:pt modelId="{9FD589FF-459B-4395-A330-3BF22C6D19DB}" type="pres">
      <dgm:prSet presAssocID="{9119978B-9938-4917-B7AB-C026A2CDAE65}" presName="imagNode" presStyleLbl="fgImgPlace1" presStyleIdx="2" presStyleCnt="4" custScaleX="140599"/>
      <dgm:spPr/>
    </dgm:pt>
    <dgm:pt modelId="{340F9324-9E92-4549-9F39-84113271A110}" type="pres">
      <dgm:prSet presAssocID="{DE3489AE-6C2B-4553-BAD8-F2B43037170C}" presName="sibTrans" presStyleLbl="sibTrans2D1" presStyleIdx="0" presStyleCnt="0"/>
      <dgm:spPr/>
    </dgm:pt>
    <dgm:pt modelId="{4871B1BA-77F6-4D47-988E-4396E5BDA0FD}" type="pres">
      <dgm:prSet presAssocID="{B9CA3715-6E03-4575-B438-A5304B7EBDAF}" presName="compNode" presStyleCnt="0"/>
      <dgm:spPr/>
    </dgm:pt>
    <dgm:pt modelId="{D2F169CB-ABD4-426D-B2D4-CDE76EBE864E}" type="pres">
      <dgm:prSet presAssocID="{B9CA3715-6E03-4575-B438-A5304B7EBDAF}" presName="bkgdShape" presStyleLbl="node1" presStyleIdx="3" presStyleCnt="4"/>
      <dgm:spPr/>
    </dgm:pt>
    <dgm:pt modelId="{0BA61779-D8C8-4A93-8DBA-EE0F925CE14D}" type="pres">
      <dgm:prSet presAssocID="{B9CA3715-6E03-4575-B438-A5304B7EBDAF}" presName="nodeTx" presStyleLbl="node1" presStyleIdx="3" presStyleCnt="4">
        <dgm:presLayoutVars>
          <dgm:bulletEnabled val="1"/>
        </dgm:presLayoutVars>
      </dgm:prSet>
      <dgm:spPr/>
    </dgm:pt>
    <dgm:pt modelId="{0B5D4ABB-1EE9-4F72-A669-A7539BAFB751}" type="pres">
      <dgm:prSet presAssocID="{B9CA3715-6E03-4575-B438-A5304B7EBDAF}" presName="invisiNode" presStyleLbl="node1" presStyleIdx="3" presStyleCnt="4"/>
      <dgm:spPr/>
    </dgm:pt>
    <dgm:pt modelId="{46CC6A4D-E9C1-4CDB-A467-2E5D35350CF3}" type="pres">
      <dgm:prSet presAssocID="{B9CA3715-6E03-4575-B438-A5304B7EBDAF}" presName="imagNode" presStyleLbl="fgImgPlace1" presStyleIdx="3" presStyleCnt="4" custScaleX="141420"/>
      <dgm:spPr/>
    </dgm:pt>
  </dgm:ptLst>
  <dgm:cxnLst>
    <dgm:cxn modelId="{C679500B-D643-4310-A235-CF8C7A32A6F0}" type="presOf" srcId="{4402024D-BFEF-4FD6-AA3F-13684AA656C6}" destId="{1CA083FD-357F-4E2C-BDF4-1B1DD2679FC7}" srcOrd="0" destOrd="0" presId="urn:microsoft.com/office/officeart/2005/8/layout/hList7"/>
    <dgm:cxn modelId="{4F445129-637B-4DED-B6B1-C1354335A9D5}" srcId="{94B452C2-5C31-4400-A0BE-AA44688D0248}" destId="{9119978B-9938-4917-B7AB-C026A2CDAE65}" srcOrd="2" destOrd="0" parTransId="{AFEAE5BC-26D9-4139-B5A1-0AB2E68BA1A7}" sibTransId="{DE3489AE-6C2B-4553-BAD8-F2B43037170C}"/>
    <dgm:cxn modelId="{44006B34-0B98-44A8-A64E-872692FE32F5}" type="presOf" srcId="{9119978B-9938-4917-B7AB-C026A2CDAE65}" destId="{836BCCAD-386E-493F-AA1D-75A70D722664}" srcOrd="0" destOrd="0" presId="urn:microsoft.com/office/officeart/2005/8/layout/hList7"/>
    <dgm:cxn modelId="{1C6DEE3A-BD43-4E81-ABD9-10F3F65E13A2}" srcId="{94B452C2-5C31-4400-A0BE-AA44688D0248}" destId="{4402024D-BFEF-4FD6-AA3F-13684AA656C6}" srcOrd="1" destOrd="0" parTransId="{B96B39F0-58BF-4D98-9DC0-37C0CEA7F901}" sibTransId="{33D36E84-6F0D-45F4-956A-E6D16412EF9D}"/>
    <dgm:cxn modelId="{BF7B453D-5EA0-415B-9929-B0FCEEE03D36}" type="presOf" srcId="{7AF1C669-2CB6-4EB9-9288-9A4584CDEE71}" destId="{84D29FB4-07D4-4748-B09A-83B7A7E14FDA}" srcOrd="0" destOrd="0" presId="urn:microsoft.com/office/officeart/2005/8/layout/hList7"/>
    <dgm:cxn modelId="{86A85F5E-6C6D-470B-9F05-EBCE75611C90}" srcId="{94B452C2-5C31-4400-A0BE-AA44688D0248}" destId="{7AF1C669-2CB6-4EB9-9288-9A4584CDEE71}" srcOrd="0" destOrd="0" parTransId="{362FC628-18C5-473E-BF08-6949D4D37A4E}" sibTransId="{110CB8B1-26E3-4283-8654-C364CE8B1D23}"/>
    <dgm:cxn modelId="{A801DE66-ED5D-40D7-867D-854B67ED0B15}" type="presOf" srcId="{7AF1C669-2CB6-4EB9-9288-9A4584CDEE71}" destId="{22CEB4A3-F2B1-49BB-B8BC-37396A3586E1}" srcOrd="1" destOrd="0" presId="urn:microsoft.com/office/officeart/2005/8/layout/hList7"/>
    <dgm:cxn modelId="{ED2BB051-492B-4B4C-89D5-9B740903AD43}" type="presOf" srcId="{4402024D-BFEF-4FD6-AA3F-13684AA656C6}" destId="{CF820939-C935-47C6-B6B0-E7E483851192}" srcOrd="1" destOrd="0" presId="urn:microsoft.com/office/officeart/2005/8/layout/hList7"/>
    <dgm:cxn modelId="{9580CA54-6DDE-48AB-AF6B-AACB2C31D9E2}" type="presOf" srcId="{DE3489AE-6C2B-4553-BAD8-F2B43037170C}" destId="{340F9324-9E92-4549-9F39-84113271A110}" srcOrd="0" destOrd="0" presId="urn:microsoft.com/office/officeart/2005/8/layout/hList7"/>
    <dgm:cxn modelId="{A60E1878-BBA6-4B92-B86E-A9055FFF1AA9}" type="presOf" srcId="{B9CA3715-6E03-4575-B438-A5304B7EBDAF}" destId="{D2F169CB-ABD4-426D-B2D4-CDE76EBE864E}" srcOrd="0" destOrd="0" presId="urn:microsoft.com/office/officeart/2005/8/layout/hList7"/>
    <dgm:cxn modelId="{EA961F87-6DE2-4E91-9568-F54706823DFD}" type="presOf" srcId="{110CB8B1-26E3-4283-8654-C364CE8B1D23}" destId="{CD101E21-8734-403D-8357-4098DF92AEB9}" srcOrd="0" destOrd="0" presId="urn:microsoft.com/office/officeart/2005/8/layout/hList7"/>
    <dgm:cxn modelId="{37BC928C-5980-4359-93FE-DB089E815BF3}" type="presOf" srcId="{33D36E84-6F0D-45F4-956A-E6D16412EF9D}" destId="{43BE02D7-B1A4-4468-B169-65AA2207BD3C}" srcOrd="0" destOrd="0" presId="urn:microsoft.com/office/officeart/2005/8/layout/hList7"/>
    <dgm:cxn modelId="{34B186B2-343D-41F0-A501-CAA5ABB7C7ED}" type="presOf" srcId="{94B452C2-5C31-4400-A0BE-AA44688D0248}" destId="{8437CA90-6739-4546-B0F2-FC0D7949435C}" srcOrd="0" destOrd="0" presId="urn:microsoft.com/office/officeart/2005/8/layout/hList7"/>
    <dgm:cxn modelId="{FD7B21BA-8905-4E1B-BFDB-99DEB9313BD9}" type="presOf" srcId="{B9CA3715-6E03-4575-B438-A5304B7EBDAF}" destId="{0BA61779-D8C8-4A93-8DBA-EE0F925CE14D}" srcOrd="1" destOrd="0" presId="urn:microsoft.com/office/officeart/2005/8/layout/hList7"/>
    <dgm:cxn modelId="{0AF096BB-C409-4DAF-B085-FD35153617C6}" type="presOf" srcId="{9119978B-9938-4917-B7AB-C026A2CDAE65}" destId="{621AB255-2142-404C-9D2B-C4CCC2F46EF5}" srcOrd="1" destOrd="0" presId="urn:microsoft.com/office/officeart/2005/8/layout/hList7"/>
    <dgm:cxn modelId="{55E69DF2-0023-437F-A5B0-0B34E785ACE5}" srcId="{94B452C2-5C31-4400-A0BE-AA44688D0248}" destId="{B9CA3715-6E03-4575-B438-A5304B7EBDAF}" srcOrd="3" destOrd="0" parTransId="{95576FE8-2155-4A1E-B2E4-165952FA4C10}" sibTransId="{78FCAA54-BA7A-48A5-956D-FF21CA3422D9}"/>
    <dgm:cxn modelId="{17D9BE4F-DB67-452A-B3AF-937A4C39C7D9}" type="presParOf" srcId="{8437CA90-6739-4546-B0F2-FC0D7949435C}" destId="{C833FC9A-3076-4775-B646-32B740CFDE05}" srcOrd="0" destOrd="0" presId="urn:microsoft.com/office/officeart/2005/8/layout/hList7"/>
    <dgm:cxn modelId="{F5BD042A-8ED2-4819-8B35-3F9980EA0BF7}" type="presParOf" srcId="{8437CA90-6739-4546-B0F2-FC0D7949435C}" destId="{26B0B714-7BE0-4FF5-A9B2-9FA8370E38B4}" srcOrd="1" destOrd="0" presId="urn:microsoft.com/office/officeart/2005/8/layout/hList7"/>
    <dgm:cxn modelId="{0D9D18E0-C2E7-4861-AF8F-A16E9555CB7B}" type="presParOf" srcId="{26B0B714-7BE0-4FF5-A9B2-9FA8370E38B4}" destId="{824834D6-325E-4F06-942C-09772CF822B4}" srcOrd="0" destOrd="0" presId="urn:microsoft.com/office/officeart/2005/8/layout/hList7"/>
    <dgm:cxn modelId="{9230AB7C-98D0-4C39-8C34-BD77FC94D4CD}" type="presParOf" srcId="{824834D6-325E-4F06-942C-09772CF822B4}" destId="{84D29FB4-07D4-4748-B09A-83B7A7E14FDA}" srcOrd="0" destOrd="0" presId="urn:microsoft.com/office/officeart/2005/8/layout/hList7"/>
    <dgm:cxn modelId="{E539F82C-72A9-4D6D-9AF4-91CEA271F21B}" type="presParOf" srcId="{824834D6-325E-4F06-942C-09772CF822B4}" destId="{22CEB4A3-F2B1-49BB-B8BC-37396A3586E1}" srcOrd="1" destOrd="0" presId="urn:microsoft.com/office/officeart/2005/8/layout/hList7"/>
    <dgm:cxn modelId="{6A9795D0-C6D6-4082-A485-73042932021A}" type="presParOf" srcId="{824834D6-325E-4F06-942C-09772CF822B4}" destId="{9C729799-4F23-4145-927F-640C49FA40AE}" srcOrd="2" destOrd="0" presId="urn:microsoft.com/office/officeart/2005/8/layout/hList7"/>
    <dgm:cxn modelId="{20BFFFD6-D9FF-489D-9DB1-04EB9759EDE9}" type="presParOf" srcId="{824834D6-325E-4F06-942C-09772CF822B4}" destId="{B3F8F109-0532-4F70-9D9F-E09EED2349D3}" srcOrd="3" destOrd="0" presId="urn:microsoft.com/office/officeart/2005/8/layout/hList7"/>
    <dgm:cxn modelId="{1F0CDAA6-C1E9-4479-9F69-E32703BF2D95}" type="presParOf" srcId="{26B0B714-7BE0-4FF5-A9B2-9FA8370E38B4}" destId="{CD101E21-8734-403D-8357-4098DF92AEB9}" srcOrd="1" destOrd="0" presId="urn:microsoft.com/office/officeart/2005/8/layout/hList7"/>
    <dgm:cxn modelId="{2558371E-27E3-483D-80E1-E2151957B71E}" type="presParOf" srcId="{26B0B714-7BE0-4FF5-A9B2-9FA8370E38B4}" destId="{FEE685B6-4D91-4175-958D-BE6C597E1826}" srcOrd="2" destOrd="0" presId="urn:microsoft.com/office/officeart/2005/8/layout/hList7"/>
    <dgm:cxn modelId="{8CAF0E7D-D696-4C39-ACFC-24DBB1B325D4}" type="presParOf" srcId="{FEE685B6-4D91-4175-958D-BE6C597E1826}" destId="{1CA083FD-357F-4E2C-BDF4-1B1DD2679FC7}" srcOrd="0" destOrd="0" presId="urn:microsoft.com/office/officeart/2005/8/layout/hList7"/>
    <dgm:cxn modelId="{C9FC8BE2-37D2-4FDB-B1C2-7FB63380516C}" type="presParOf" srcId="{FEE685B6-4D91-4175-958D-BE6C597E1826}" destId="{CF820939-C935-47C6-B6B0-E7E483851192}" srcOrd="1" destOrd="0" presId="urn:microsoft.com/office/officeart/2005/8/layout/hList7"/>
    <dgm:cxn modelId="{8EFD0190-716A-424B-A249-CCFFDAD8D253}" type="presParOf" srcId="{FEE685B6-4D91-4175-958D-BE6C597E1826}" destId="{86E90B5C-A0C2-4D49-8057-8ED700A342A5}" srcOrd="2" destOrd="0" presId="urn:microsoft.com/office/officeart/2005/8/layout/hList7"/>
    <dgm:cxn modelId="{BBE3548E-48B5-43C7-8BB9-7F1BC86BF7F4}" type="presParOf" srcId="{FEE685B6-4D91-4175-958D-BE6C597E1826}" destId="{B0BD38C6-B220-4C25-8B9A-CA638F235C65}" srcOrd="3" destOrd="0" presId="urn:microsoft.com/office/officeart/2005/8/layout/hList7"/>
    <dgm:cxn modelId="{F2058D78-F4F3-4978-B9C9-805B96CB4A93}" type="presParOf" srcId="{26B0B714-7BE0-4FF5-A9B2-9FA8370E38B4}" destId="{43BE02D7-B1A4-4468-B169-65AA2207BD3C}" srcOrd="3" destOrd="0" presId="urn:microsoft.com/office/officeart/2005/8/layout/hList7"/>
    <dgm:cxn modelId="{CDC6BD93-7974-4B3A-A848-9F4D8F8CAEA0}" type="presParOf" srcId="{26B0B714-7BE0-4FF5-A9B2-9FA8370E38B4}" destId="{53A73178-90CD-4CDA-BB7F-71930302846C}" srcOrd="4" destOrd="0" presId="urn:microsoft.com/office/officeart/2005/8/layout/hList7"/>
    <dgm:cxn modelId="{F4D953BB-3E04-45CA-BC53-A5FF71EC324C}" type="presParOf" srcId="{53A73178-90CD-4CDA-BB7F-71930302846C}" destId="{836BCCAD-386E-493F-AA1D-75A70D722664}" srcOrd="0" destOrd="0" presId="urn:microsoft.com/office/officeart/2005/8/layout/hList7"/>
    <dgm:cxn modelId="{02F125EC-E548-48CE-859E-CB9DAB6D34DC}" type="presParOf" srcId="{53A73178-90CD-4CDA-BB7F-71930302846C}" destId="{621AB255-2142-404C-9D2B-C4CCC2F46EF5}" srcOrd="1" destOrd="0" presId="urn:microsoft.com/office/officeart/2005/8/layout/hList7"/>
    <dgm:cxn modelId="{259C4433-04C3-4F88-9A56-6856860DEDD9}" type="presParOf" srcId="{53A73178-90CD-4CDA-BB7F-71930302846C}" destId="{7BD1E0E3-C057-434A-A646-5693E8FCD4FB}" srcOrd="2" destOrd="0" presId="urn:microsoft.com/office/officeart/2005/8/layout/hList7"/>
    <dgm:cxn modelId="{F1A588B6-606B-4F85-95A8-79190E869420}" type="presParOf" srcId="{53A73178-90CD-4CDA-BB7F-71930302846C}" destId="{9FD589FF-459B-4395-A330-3BF22C6D19DB}" srcOrd="3" destOrd="0" presId="urn:microsoft.com/office/officeart/2005/8/layout/hList7"/>
    <dgm:cxn modelId="{8EBE882A-141A-4E3C-B8E1-4AAF12091147}" type="presParOf" srcId="{26B0B714-7BE0-4FF5-A9B2-9FA8370E38B4}" destId="{340F9324-9E92-4549-9F39-84113271A110}" srcOrd="5" destOrd="0" presId="urn:microsoft.com/office/officeart/2005/8/layout/hList7"/>
    <dgm:cxn modelId="{1581DACA-8428-442D-890A-4CFB780C564E}" type="presParOf" srcId="{26B0B714-7BE0-4FF5-A9B2-9FA8370E38B4}" destId="{4871B1BA-77F6-4D47-988E-4396E5BDA0FD}" srcOrd="6" destOrd="0" presId="urn:microsoft.com/office/officeart/2005/8/layout/hList7"/>
    <dgm:cxn modelId="{A9312ABA-FCEF-412D-8AF5-6D4161E8AEFB}" type="presParOf" srcId="{4871B1BA-77F6-4D47-988E-4396E5BDA0FD}" destId="{D2F169CB-ABD4-426D-B2D4-CDE76EBE864E}" srcOrd="0" destOrd="0" presId="urn:microsoft.com/office/officeart/2005/8/layout/hList7"/>
    <dgm:cxn modelId="{B9418E93-EAE9-454A-8BFF-7676A0E9E815}" type="presParOf" srcId="{4871B1BA-77F6-4D47-988E-4396E5BDA0FD}" destId="{0BA61779-D8C8-4A93-8DBA-EE0F925CE14D}" srcOrd="1" destOrd="0" presId="urn:microsoft.com/office/officeart/2005/8/layout/hList7"/>
    <dgm:cxn modelId="{1326207E-8FC1-444C-8DAF-6A083838357F}" type="presParOf" srcId="{4871B1BA-77F6-4D47-988E-4396E5BDA0FD}" destId="{0B5D4ABB-1EE9-4F72-A669-A7539BAFB751}" srcOrd="2" destOrd="0" presId="urn:microsoft.com/office/officeart/2005/8/layout/hList7"/>
    <dgm:cxn modelId="{BDAB4EC8-84FE-4FE6-B257-6C87AC3DF886}" type="presParOf" srcId="{4871B1BA-77F6-4D47-988E-4396E5BDA0FD}" destId="{46CC6A4D-E9C1-4CDB-A467-2E5D35350CF3}"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6E00635-CFC2-4E7C-A3DF-D28FB9C03F9D}" type="doc">
      <dgm:prSet loTypeId="urn:microsoft.com/office/officeart/2005/8/layout/process2" loCatId="process" qsTypeId="urn:microsoft.com/office/officeart/2005/8/quickstyle/simple1" qsCatId="simple" csTypeId="urn:microsoft.com/office/officeart/2005/8/colors/accent3_2" csCatId="accent3" phldr="1"/>
      <dgm:spPr/>
    </dgm:pt>
    <dgm:pt modelId="{090D9C60-2356-44E9-8AE8-6891EB7DF394}">
      <dgm:prSet phldrT="[Text]" custT="1"/>
      <dgm:spPr/>
      <dgm:t>
        <a:bodyPr/>
        <a:lstStyle/>
        <a:p>
          <a:r>
            <a:rPr lang="en-GB" sz="2400" dirty="0"/>
            <a:t>A person commits robbery if they </a:t>
          </a:r>
          <a:r>
            <a:rPr lang="en-GB" sz="2400" b="1" i="1" u="sng" dirty="0"/>
            <a:t>steal</a:t>
          </a:r>
          <a:r>
            <a:rPr lang="en-GB" sz="2400" dirty="0"/>
            <a:t> &amp; </a:t>
          </a:r>
          <a:r>
            <a:rPr lang="en-GB" sz="2400" b="1" i="1" u="sng" dirty="0"/>
            <a:t>immediately before </a:t>
          </a:r>
          <a:r>
            <a:rPr lang="en-GB" sz="2400" dirty="0"/>
            <a:t>doing so or</a:t>
          </a:r>
        </a:p>
      </dgm:t>
    </dgm:pt>
    <dgm:pt modelId="{E091CFD6-7B95-4E8A-BE48-3894F4833702}" type="parTrans" cxnId="{30D74AF5-F42D-41B2-8A9D-DAA4E14C67F3}">
      <dgm:prSet/>
      <dgm:spPr/>
      <dgm:t>
        <a:bodyPr/>
        <a:lstStyle/>
        <a:p>
          <a:endParaRPr lang="en-GB"/>
        </a:p>
      </dgm:t>
    </dgm:pt>
    <dgm:pt modelId="{C07D17AF-DA90-4907-8855-A5D109EB1F79}" type="sibTrans" cxnId="{30D74AF5-F42D-41B2-8A9D-DAA4E14C67F3}">
      <dgm:prSet/>
      <dgm:spPr/>
      <dgm:t>
        <a:bodyPr/>
        <a:lstStyle/>
        <a:p>
          <a:endParaRPr lang="en-GB"/>
        </a:p>
      </dgm:t>
    </dgm:pt>
    <dgm:pt modelId="{16423288-119F-4F43-A13B-4E466387048D}">
      <dgm:prSet phldrT="[Text]" custT="1"/>
      <dgm:spPr/>
      <dgm:t>
        <a:bodyPr/>
        <a:lstStyle/>
        <a:p>
          <a:r>
            <a:rPr lang="en-GB" sz="2400" b="1" i="1" u="sng" dirty="0"/>
            <a:t>at the time </a:t>
          </a:r>
          <a:r>
            <a:rPr lang="en-GB" sz="2400" dirty="0"/>
            <a:t>of doing so &amp; </a:t>
          </a:r>
          <a:r>
            <a:rPr lang="en-GB" sz="2400" b="1" u="sng" dirty="0"/>
            <a:t>in order to do so</a:t>
          </a:r>
        </a:p>
      </dgm:t>
    </dgm:pt>
    <dgm:pt modelId="{F13EBF83-EC40-45A0-BAEA-D5085D4F8684}" type="parTrans" cxnId="{A82ED257-366B-4EC3-B1E8-40729C703C34}">
      <dgm:prSet/>
      <dgm:spPr/>
      <dgm:t>
        <a:bodyPr/>
        <a:lstStyle/>
        <a:p>
          <a:endParaRPr lang="en-GB"/>
        </a:p>
      </dgm:t>
    </dgm:pt>
    <dgm:pt modelId="{F292A230-C2DC-4816-81FE-A2554F26DE2E}" type="sibTrans" cxnId="{A82ED257-366B-4EC3-B1E8-40729C703C34}">
      <dgm:prSet/>
      <dgm:spPr/>
      <dgm:t>
        <a:bodyPr/>
        <a:lstStyle/>
        <a:p>
          <a:endParaRPr lang="en-GB"/>
        </a:p>
      </dgm:t>
    </dgm:pt>
    <dgm:pt modelId="{B04464C6-FA9A-48EC-AF62-85D2CFFAFEE8}">
      <dgm:prSet phldrT="[Text]" custT="1"/>
      <dgm:spPr/>
      <dgm:t>
        <a:bodyPr/>
        <a:lstStyle/>
        <a:p>
          <a:r>
            <a:rPr lang="en-GB" sz="2400" b="1" i="1" u="sng" dirty="0"/>
            <a:t>uses force </a:t>
          </a:r>
          <a:r>
            <a:rPr lang="en-GB" sz="2400" dirty="0"/>
            <a:t>on any person or </a:t>
          </a:r>
          <a:r>
            <a:rPr lang="en-GB" sz="2400" b="1" u="sng" dirty="0"/>
            <a:t>puts or seeks </a:t>
          </a:r>
          <a:r>
            <a:rPr lang="en-GB" sz="2400" dirty="0"/>
            <a:t>to put any person </a:t>
          </a:r>
          <a:r>
            <a:rPr lang="en-GB" sz="2400" b="1" i="1" u="sng" dirty="0"/>
            <a:t>in fear </a:t>
          </a:r>
          <a:r>
            <a:rPr lang="en-GB" sz="2400" dirty="0"/>
            <a:t>of being then &amp; there subjected to force</a:t>
          </a:r>
        </a:p>
      </dgm:t>
    </dgm:pt>
    <dgm:pt modelId="{DCB5A759-0469-49A9-B38D-9851E9CDE668}" type="parTrans" cxnId="{FBE569EC-DA2D-48FE-94F7-A58274D06485}">
      <dgm:prSet/>
      <dgm:spPr/>
      <dgm:t>
        <a:bodyPr/>
        <a:lstStyle/>
        <a:p>
          <a:endParaRPr lang="en-GB"/>
        </a:p>
      </dgm:t>
    </dgm:pt>
    <dgm:pt modelId="{2D69481A-4917-4171-A269-E68941720187}" type="sibTrans" cxnId="{FBE569EC-DA2D-48FE-94F7-A58274D06485}">
      <dgm:prSet/>
      <dgm:spPr/>
      <dgm:t>
        <a:bodyPr/>
        <a:lstStyle/>
        <a:p>
          <a:endParaRPr lang="en-GB"/>
        </a:p>
      </dgm:t>
    </dgm:pt>
    <dgm:pt modelId="{4921E89F-5037-4085-8410-61E04C4A2002}" type="pres">
      <dgm:prSet presAssocID="{A6E00635-CFC2-4E7C-A3DF-D28FB9C03F9D}" presName="linearFlow" presStyleCnt="0">
        <dgm:presLayoutVars>
          <dgm:resizeHandles val="exact"/>
        </dgm:presLayoutVars>
      </dgm:prSet>
      <dgm:spPr/>
    </dgm:pt>
    <dgm:pt modelId="{A8BB1718-9BD1-4C7F-BBF6-74A8DAF171A0}" type="pres">
      <dgm:prSet presAssocID="{090D9C60-2356-44E9-8AE8-6891EB7DF394}" presName="node" presStyleLbl="node1" presStyleIdx="0" presStyleCnt="3" custScaleX="243140">
        <dgm:presLayoutVars>
          <dgm:bulletEnabled val="1"/>
        </dgm:presLayoutVars>
      </dgm:prSet>
      <dgm:spPr/>
    </dgm:pt>
    <dgm:pt modelId="{9FCDB88B-D46B-4C16-A2D6-AABCCC76513F}" type="pres">
      <dgm:prSet presAssocID="{C07D17AF-DA90-4907-8855-A5D109EB1F79}" presName="sibTrans" presStyleLbl="sibTrans2D1" presStyleIdx="0" presStyleCnt="2"/>
      <dgm:spPr/>
    </dgm:pt>
    <dgm:pt modelId="{6CD8A07A-67E5-498F-9599-40B5A14F0C84}" type="pres">
      <dgm:prSet presAssocID="{C07D17AF-DA90-4907-8855-A5D109EB1F79}" presName="connectorText" presStyleLbl="sibTrans2D1" presStyleIdx="0" presStyleCnt="2"/>
      <dgm:spPr/>
    </dgm:pt>
    <dgm:pt modelId="{E0F5532D-4B5E-4F39-B439-7185C2143849}" type="pres">
      <dgm:prSet presAssocID="{16423288-119F-4F43-A13B-4E466387048D}" presName="node" presStyleLbl="node1" presStyleIdx="1" presStyleCnt="3" custScaleX="244531" custScaleY="57785">
        <dgm:presLayoutVars>
          <dgm:bulletEnabled val="1"/>
        </dgm:presLayoutVars>
      </dgm:prSet>
      <dgm:spPr/>
    </dgm:pt>
    <dgm:pt modelId="{507E6DD8-A868-4656-AF1B-F8C5201EA5B7}" type="pres">
      <dgm:prSet presAssocID="{F292A230-C2DC-4816-81FE-A2554F26DE2E}" presName="sibTrans" presStyleLbl="sibTrans2D1" presStyleIdx="1" presStyleCnt="2"/>
      <dgm:spPr/>
    </dgm:pt>
    <dgm:pt modelId="{6443EA83-83F6-4CFA-AE7C-BE5FEE67CC46}" type="pres">
      <dgm:prSet presAssocID="{F292A230-C2DC-4816-81FE-A2554F26DE2E}" presName="connectorText" presStyleLbl="sibTrans2D1" presStyleIdx="1" presStyleCnt="2"/>
      <dgm:spPr/>
    </dgm:pt>
    <dgm:pt modelId="{4DCC8728-213B-4C6A-9E23-7CFC07D8C87F}" type="pres">
      <dgm:prSet presAssocID="{B04464C6-FA9A-48EC-AF62-85D2CFFAFEE8}" presName="node" presStyleLbl="node1" presStyleIdx="2" presStyleCnt="3" custScaleX="243140">
        <dgm:presLayoutVars>
          <dgm:bulletEnabled val="1"/>
        </dgm:presLayoutVars>
      </dgm:prSet>
      <dgm:spPr/>
    </dgm:pt>
  </dgm:ptLst>
  <dgm:cxnLst>
    <dgm:cxn modelId="{D0683827-098C-4292-9ADF-6B3701FE087F}" type="presOf" srcId="{A6E00635-CFC2-4E7C-A3DF-D28FB9C03F9D}" destId="{4921E89F-5037-4085-8410-61E04C4A2002}" srcOrd="0" destOrd="0" presId="urn:microsoft.com/office/officeart/2005/8/layout/process2"/>
    <dgm:cxn modelId="{88DFBF2A-E614-4CA3-B285-607467ED572E}" type="presOf" srcId="{16423288-119F-4F43-A13B-4E466387048D}" destId="{E0F5532D-4B5E-4F39-B439-7185C2143849}" srcOrd="0" destOrd="0" presId="urn:microsoft.com/office/officeart/2005/8/layout/process2"/>
    <dgm:cxn modelId="{DEB7612C-98E8-4415-BA4C-0231B5CF2DC9}" type="presOf" srcId="{C07D17AF-DA90-4907-8855-A5D109EB1F79}" destId="{6CD8A07A-67E5-498F-9599-40B5A14F0C84}" srcOrd="1" destOrd="0" presId="urn:microsoft.com/office/officeart/2005/8/layout/process2"/>
    <dgm:cxn modelId="{0D45D15E-663E-4EB1-822D-52BFC33F61F2}" type="presOf" srcId="{090D9C60-2356-44E9-8AE8-6891EB7DF394}" destId="{A8BB1718-9BD1-4C7F-BBF6-74A8DAF171A0}" srcOrd="0" destOrd="0" presId="urn:microsoft.com/office/officeart/2005/8/layout/process2"/>
    <dgm:cxn modelId="{B3CF1163-FECB-4493-9DF7-62AF68295097}" type="presOf" srcId="{F292A230-C2DC-4816-81FE-A2554F26DE2E}" destId="{507E6DD8-A868-4656-AF1B-F8C5201EA5B7}" srcOrd="0" destOrd="0" presId="urn:microsoft.com/office/officeart/2005/8/layout/process2"/>
    <dgm:cxn modelId="{5CF5BC44-2D43-4C6B-B08C-7B631947C27E}" type="presOf" srcId="{C07D17AF-DA90-4907-8855-A5D109EB1F79}" destId="{9FCDB88B-D46B-4C16-A2D6-AABCCC76513F}" srcOrd="0" destOrd="0" presId="urn:microsoft.com/office/officeart/2005/8/layout/process2"/>
    <dgm:cxn modelId="{40F6786E-316F-47D4-A39A-EC1462D4ED0A}" type="presOf" srcId="{F292A230-C2DC-4816-81FE-A2554F26DE2E}" destId="{6443EA83-83F6-4CFA-AE7C-BE5FEE67CC46}" srcOrd="1" destOrd="0" presId="urn:microsoft.com/office/officeart/2005/8/layout/process2"/>
    <dgm:cxn modelId="{A82ED257-366B-4EC3-B1E8-40729C703C34}" srcId="{A6E00635-CFC2-4E7C-A3DF-D28FB9C03F9D}" destId="{16423288-119F-4F43-A13B-4E466387048D}" srcOrd="1" destOrd="0" parTransId="{F13EBF83-EC40-45A0-BAEA-D5085D4F8684}" sibTransId="{F292A230-C2DC-4816-81FE-A2554F26DE2E}"/>
    <dgm:cxn modelId="{FBE569EC-DA2D-48FE-94F7-A58274D06485}" srcId="{A6E00635-CFC2-4E7C-A3DF-D28FB9C03F9D}" destId="{B04464C6-FA9A-48EC-AF62-85D2CFFAFEE8}" srcOrd="2" destOrd="0" parTransId="{DCB5A759-0469-49A9-B38D-9851E9CDE668}" sibTransId="{2D69481A-4917-4171-A269-E68941720187}"/>
    <dgm:cxn modelId="{30D74AF5-F42D-41B2-8A9D-DAA4E14C67F3}" srcId="{A6E00635-CFC2-4E7C-A3DF-D28FB9C03F9D}" destId="{090D9C60-2356-44E9-8AE8-6891EB7DF394}" srcOrd="0" destOrd="0" parTransId="{E091CFD6-7B95-4E8A-BE48-3894F4833702}" sibTransId="{C07D17AF-DA90-4907-8855-A5D109EB1F79}"/>
    <dgm:cxn modelId="{D4CEEFFD-5775-4705-8178-EFE5B088B78A}" type="presOf" srcId="{B04464C6-FA9A-48EC-AF62-85D2CFFAFEE8}" destId="{4DCC8728-213B-4C6A-9E23-7CFC07D8C87F}" srcOrd="0" destOrd="0" presId="urn:microsoft.com/office/officeart/2005/8/layout/process2"/>
    <dgm:cxn modelId="{8958DBDF-CBD4-4344-87E3-82CA26F8B966}" type="presParOf" srcId="{4921E89F-5037-4085-8410-61E04C4A2002}" destId="{A8BB1718-9BD1-4C7F-BBF6-74A8DAF171A0}" srcOrd="0" destOrd="0" presId="urn:microsoft.com/office/officeart/2005/8/layout/process2"/>
    <dgm:cxn modelId="{0CD1995E-3998-4FB4-861D-4329182FD561}" type="presParOf" srcId="{4921E89F-5037-4085-8410-61E04C4A2002}" destId="{9FCDB88B-D46B-4C16-A2D6-AABCCC76513F}" srcOrd="1" destOrd="0" presId="urn:microsoft.com/office/officeart/2005/8/layout/process2"/>
    <dgm:cxn modelId="{291B284A-5943-4C8C-85C6-001A01C12230}" type="presParOf" srcId="{9FCDB88B-D46B-4C16-A2D6-AABCCC76513F}" destId="{6CD8A07A-67E5-498F-9599-40B5A14F0C84}" srcOrd="0" destOrd="0" presId="urn:microsoft.com/office/officeart/2005/8/layout/process2"/>
    <dgm:cxn modelId="{C3D039C0-31C7-4581-BC3F-094331792378}" type="presParOf" srcId="{4921E89F-5037-4085-8410-61E04C4A2002}" destId="{E0F5532D-4B5E-4F39-B439-7185C2143849}" srcOrd="2" destOrd="0" presId="urn:microsoft.com/office/officeart/2005/8/layout/process2"/>
    <dgm:cxn modelId="{7158C84B-970F-4D07-9B59-3721AFF683D9}" type="presParOf" srcId="{4921E89F-5037-4085-8410-61E04C4A2002}" destId="{507E6DD8-A868-4656-AF1B-F8C5201EA5B7}" srcOrd="3" destOrd="0" presId="urn:microsoft.com/office/officeart/2005/8/layout/process2"/>
    <dgm:cxn modelId="{1D62FE53-9877-4159-9AA0-3E11DB19AF0A}" type="presParOf" srcId="{507E6DD8-A868-4656-AF1B-F8C5201EA5B7}" destId="{6443EA83-83F6-4CFA-AE7C-BE5FEE67CC46}" srcOrd="0" destOrd="0" presId="urn:microsoft.com/office/officeart/2005/8/layout/process2"/>
    <dgm:cxn modelId="{FB8303EC-8B86-4418-A267-87CA0590A555}" type="presParOf" srcId="{4921E89F-5037-4085-8410-61E04C4A2002}" destId="{4DCC8728-213B-4C6A-9E23-7CFC07D8C87F}" srcOrd="4"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36A103CB-8B4A-4A1C-9E31-13CFC5F0D5CF}" type="doc">
      <dgm:prSet loTypeId="urn:microsoft.com/office/officeart/2005/8/layout/process1" loCatId="process" qsTypeId="urn:microsoft.com/office/officeart/2005/8/quickstyle/simple1" qsCatId="simple" csTypeId="urn:microsoft.com/office/officeart/2005/8/colors/accent1_3" csCatId="accent1" phldr="1"/>
      <dgm:spPr/>
    </dgm:pt>
    <dgm:pt modelId="{03487B14-0891-4A7D-AA92-D26A8EE23701}">
      <dgm:prSet phldrT="[Text]" custT="1"/>
      <dgm:spPr/>
      <dgm:t>
        <a:bodyPr/>
        <a:lstStyle/>
        <a:p>
          <a:r>
            <a:rPr lang="en-GB" sz="1600" dirty="0"/>
            <a:t>Information is the very life-blood of policing. It may be original &amp; generated by you. It may come from the public or other officers or be fed to you by partner agencies &amp; other sources</a:t>
          </a:r>
        </a:p>
      </dgm:t>
    </dgm:pt>
    <dgm:pt modelId="{9774387A-78BF-481B-B5B1-A7AEAF48F0DE}" type="parTrans" cxnId="{697116DC-D981-4265-8018-4CCFBAC9BB8E}">
      <dgm:prSet/>
      <dgm:spPr/>
      <dgm:t>
        <a:bodyPr/>
        <a:lstStyle/>
        <a:p>
          <a:endParaRPr lang="en-GB"/>
        </a:p>
      </dgm:t>
    </dgm:pt>
    <dgm:pt modelId="{AE731F44-34B7-4618-BFC9-4EBFB917D296}" type="sibTrans" cxnId="{697116DC-D981-4265-8018-4CCFBAC9BB8E}">
      <dgm:prSet/>
      <dgm:spPr/>
      <dgm:t>
        <a:bodyPr/>
        <a:lstStyle/>
        <a:p>
          <a:endParaRPr lang="en-GB"/>
        </a:p>
      </dgm:t>
    </dgm:pt>
    <dgm:pt modelId="{D5AE3FED-D6D1-4C20-9F7C-D3F952859B9D}">
      <dgm:prSet phldrT="[Text]" custT="1"/>
      <dgm:spPr/>
      <dgm:t>
        <a:bodyPr/>
        <a:lstStyle/>
        <a:p>
          <a:r>
            <a:rPr lang="en-GB" sz="1800" dirty="0"/>
            <a:t>Police information is: </a:t>
          </a:r>
          <a:br>
            <a:rPr lang="en-GB" sz="1800" dirty="0"/>
          </a:br>
          <a:r>
            <a:rPr lang="en-GB" sz="1800" dirty="0"/>
            <a:t>All the information obtained &amp; recorded for a policing purpose</a:t>
          </a:r>
        </a:p>
      </dgm:t>
    </dgm:pt>
    <dgm:pt modelId="{28202241-C61B-4285-BD90-FD36247EE5D8}" type="parTrans" cxnId="{9BC551E5-7668-438D-AA6B-3CF8F576C8C0}">
      <dgm:prSet/>
      <dgm:spPr/>
      <dgm:t>
        <a:bodyPr/>
        <a:lstStyle/>
        <a:p>
          <a:endParaRPr lang="en-GB"/>
        </a:p>
      </dgm:t>
    </dgm:pt>
    <dgm:pt modelId="{8FEF13B1-67BA-431D-B0AE-C134B9FEAB7B}" type="sibTrans" cxnId="{9BC551E5-7668-438D-AA6B-3CF8F576C8C0}">
      <dgm:prSet/>
      <dgm:spPr/>
      <dgm:t>
        <a:bodyPr/>
        <a:lstStyle/>
        <a:p>
          <a:endParaRPr lang="en-GB"/>
        </a:p>
      </dgm:t>
    </dgm:pt>
    <dgm:pt modelId="{E031D6AC-57AF-4973-BE91-EA7AEB2DFB33}" type="pres">
      <dgm:prSet presAssocID="{36A103CB-8B4A-4A1C-9E31-13CFC5F0D5CF}" presName="Name0" presStyleCnt="0">
        <dgm:presLayoutVars>
          <dgm:dir/>
          <dgm:resizeHandles val="exact"/>
        </dgm:presLayoutVars>
      </dgm:prSet>
      <dgm:spPr/>
    </dgm:pt>
    <dgm:pt modelId="{A98C8997-06D6-4829-80B6-02C8ABB3014B}" type="pres">
      <dgm:prSet presAssocID="{03487B14-0891-4A7D-AA92-D26A8EE23701}" presName="node" presStyleLbl="node1" presStyleIdx="0" presStyleCnt="2" custScaleX="69743" custScaleY="210437">
        <dgm:presLayoutVars>
          <dgm:bulletEnabled val="1"/>
        </dgm:presLayoutVars>
      </dgm:prSet>
      <dgm:spPr/>
    </dgm:pt>
    <dgm:pt modelId="{0F55E47F-3CE6-497F-9A9F-50709D421498}" type="pres">
      <dgm:prSet presAssocID="{AE731F44-34B7-4618-BFC9-4EBFB917D296}" presName="sibTrans" presStyleLbl="sibTrans2D1" presStyleIdx="0" presStyleCnt="1"/>
      <dgm:spPr/>
    </dgm:pt>
    <dgm:pt modelId="{69317F5B-6830-4410-9AA5-72B0EC7F5460}" type="pres">
      <dgm:prSet presAssocID="{AE731F44-34B7-4618-BFC9-4EBFB917D296}" presName="connectorText" presStyleLbl="sibTrans2D1" presStyleIdx="0" presStyleCnt="1"/>
      <dgm:spPr/>
    </dgm:pt>
    <dgm:pt modelId="{0298B860-DB12-472B-8F99-0A80F5652F76}" type="pres">
      <dgm:prSet presAssocID="{D5AE3FED-D6D1-4C20-9F7C-D3F952859B9D}" presName="node" presStyleLbl="node1" presStyleIdx="1" presStyleCnt="2" custScaleX="69873" custScaleY="210437" custLinFactNeighborX="-14460" custLinFactNeighborY="-1763">
        <dgm:presLayoutVars>
          <dgm:bulletEnabled val="1"/>
        </dgm:presLayoutVars>
      </dgm:prSet>
      <dgm:spPr/>
    </dgm:pt>
  </dgm:ptLst>
  <dgm:cxnLst>
    <dgm:cxn modelId="{D0AC744E-C8BC-473B-AB4D-E3962C7C7844}" type="presOf" srcId="{AE731F44-34B7-4618-BFC9-4EBFB917D296}" destId="{0F55E47F-3CE6-497F-9A9F-50709D421498}" srcOrd="0" destOrd="0" presId="urn:microsoft.com/office/officeart/2005/8/layout/process1"/>
    <dgm:cxn modelId="{2C0554BB-79FA-40BC-A01F-61924F4D82B5}" type="presOf" srcId="{36A103CB-8B4A-4A1C-9E31-13CFC5F0D5CF}" destId="{E031D6AC-57AF-4973-BE91-EA7AEB2DFB33}" srcOrd="0" destOrd="0" presId="urn:microsoft.com/office/officeart/2005/8/layout/process1"/>
    <dgm:cxn modelId="{697116DC-D981-4265-8018-4CCFBAC9BB8E}" srcId="{36A103CB-8B4A-4A1C-9E31-13CFC5F0D5CF}" destId="{03487B14-0891-4A7D-AA92-D26A8EE23701}" srcOrd="0" destOrd="0" parTransId="{9774387A-78BF-481B-B5B1-A7AEAF48F0DE}" sibTransId="{AE731F44-34B7-4618-BFC9-4EBFB917D296}"/>
    <dgm:cxn modelId="{087699E1-B1EB-4EFC-A0DD-3DBE3990C273}" type="presOf" srcId="{03487B14-0891-4A7D-AA92-D26A8EE23701}" destId="{A98C8997-06D6-4829-80B6-02C8ABB3014B}" srcOrd="0" destOrd="0" presId="urn:microsoft.com/office/officeart/2005/8/layout/process1"/>
    <dgm:cxn modelId="{9BC551E5-7668-438D-AA6B-3CF8F576C8C0}" srcId="{36A103CB-8B4A-4A1C-9E31-13CFC5F0D5CF}" destId="{D5AE3FED-D6D1-4C20-9F7C-D3F952859B9D}" srcOrd="1" destOrd="0" parTransId="{28202241-C61B-4285-BD90-FD36247EE5D8}" sibTransId="{8FEF13B1-67BA-431D-B0AE-C134B9FEAB7B}"/>
    <dgm:cxn modelId="{77822AEF-190B-4C3A-ABE6-DC4DD0B71E4C}" type="presOf" srcId="{AE731F44-34B7-4618-BFC9-4EBFB917D296}" destId="{69317F5B-6830-4410-9AA5-72B0EC7F5460}" srcOrd="1" destOrd="0" presId="urn:microsoft.com/office/officeart/2005/8/layout/process1"/>
    <dgm:cxn modelId="{20B98EEF-E76A-429E-8831-460FB2CB03C0}" type="presOf" srcId="{D5AE3FED-D6D1-4C20-9F7C-D3F952859B9D}" destId="{0298B860-DB12-472B-8F99-0A80F5652F76}" srcOrd="0" destOrd="0" presId="urn:microsoft.com/office/officeart/2005/8/layout/process1"/>
    <dgm:cxn modelId="{CA2B40EB-3130-407A-BF30-172434FF6F8D}" type="presParOf" srcId="{E031D6AC-57AF-4973-BE91-EA7AEB2DFB33}" destId="{A98C8997-06D6-4829-80B6-02C8ABB3014B}" srcOrd="0" destOrd="0" presId="urn:microsoft.com/office/officeart/2005/8/layout/process1"/>
    <dgm:cxn modelId="{CFC10F62-A288-4C71-8C49-5C2C4DBB0630}" type="presParOf" srcId="{E031D6AC-57AF-4973-BE91-EA7AEB2DFB33}" destId="{0F55E47F-3CE6-497F-9A9F-50709D421498}" srcOrd="1" destOrd="0" presId="urn:microsoft.com/office/officeart/2005/8/layout/process1"/>
    <dgm:cxn modelId="{3DDCD78E-53B2-4F4E-A885-B2C561BEAA94}" type="presParOf" srcId="{0F55E47F-3CE6-497F-9A9F-50709D421498}" destId="{69317F5B-6830-4410-9AA5-72B0EC7F5460}" srcOrd="0" destOrd="0" presId="urn:microsoft.com/office/officeart/2005/8/layout/process1"/>
    <dgm:cxn modelId="{015859F5-73F4-4579-BC54-1AF661DF7D70}" type="presParOf" srcId="{E031D6AC-57AF-4973-BE91-EA7AEB2DFB33}" destId="{0298B860-DB12-472B-8F99-0A80F5652F76}" srcOrd="2"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0E396623-089E-4C12-A5F5-3DB2F9001D5D}" type="doc">
      <dgm:prSet loTypeId="urn:microsoft.com/office/officeart/2005/8/layout/cycle3" loCatId="cycle" qsTypeId="urn:microsoft.com/office/officeart/2005/8/quickstyle/simple1" qsCatId="simple" csTypeId="urn:microsoft.com/office/officeart/2005/8/colors/accent1_3" csCatId="accent1" phldr="1"/>
      <dgm:spPr/>
      <dgm:t>
        <a:bodyPr/>
        <a:lstStyle/>
        <a:p>
          <a:endParaRPr lang="en-GB"/>
        </a:p>
      </dgm:t>
    </dgm:pt>
    <dgm:pt modelId="{15D5596F-9212-4B50-8676-D145328AA55C}">
      <dgm:prSet phldrT="[Text]" custT="1"/>
      <dgm:spPr/>
      <dgm:t>
        <a:bodyPr/>
        <a:lstStyle/>
        <a:p>
          <a:r>
            <a:rPr lang="en-GB" sz="2600" dirty="0"/>
            <a:t>Direction</a:t>
          </a:r>
        </a:p>
      </dgm:t>
    </dgm:pt>
    <dgm:pt modelId="{891D2953-916A-4D4D-9FAE-35C35C5938FE}" type="parTrans" cxnId="{0F926165-4A75-4E9D-8348-5BB0BCCC9920}">
      <dgm:prSet/>
      <dgm:spPr/>
      <dgm:t>
        <a:bodyPr/>
        <a:lstStyle/>
        <a:p>
          <a:endParaRPr lang="en-GB"/>
        </a:p>
      </dgm:t>
    </dgm:pt>
    <dgm:pt modelId="{CC92165C-31A3-47F0-9812-CADAC573704D}" type="sibTrans" cxnId="{0F926165-4A75-4E9D-8348-5BB0BCCC9920}">
      <dgm:prSet/>
      <dgm:spPr/>
      <dgm:t>
        <a:bodyPr/>
        <a:lstStyle/>
        <a:p>
          <a:endParaRPr lang="en-GB"/>
        </a:p>
      </dgm:t>
    </dgm:pt>
    <dgm:pt modelId="{3BC4E993-40A3-487E-9E3F-BBF5C7B4A048}">
      <dgm:prSet phldrT="[Text]" custT="1"/>
      <dgm:spPr/>
      <dgm:t>
        <a:bodyPr/>
        <a:lstStyle/>
        <a:p>
          <a:r>
            <a:rPr lang="en-GB" sz="2600"/>
            <a:t>Collection</a:t>
          </a:r>
          <a:endParaRPr lang="en-GB" sz="2600" dirty="0"/>
        </a:p>
      </dgm:t>
    </dgm:pt>
    <dgm:pt modelId="{BBC6C92E-F7BA-4649-9CD9-020C77DA96D5}" type="parTrans" cxnId="{9FBAEBE6-B48F-4BFA-93D9-32CED3DD27F8}">
      <dgm:prSet/>
      <dgm:spPr/>
      <dgm:t>
        <a:bodyPr/>
        <a:lstStyle/>
        <a:p>
          <a:endParaRPr lang="en-GB"/>
        </a:p>
      </dgm:t>
    </dgm:pt>
    <dgm:pt modelId="{42E838CD-3417-4EDC-B50A-BA7A3453808E}" type="sibTrans" cxnId="{9FBAEBE6-B48F-4BFA-93D9-32CED3DD27F8}">
      <dgm:prSet/>
      <dgm:spPr/>
      <dgm:t>
        <a:bodyPr/>
        <a:lstStyle/>
        <a:p>
          <a:endParaRPr lang="en-GB"/>
        </a:p>
      </dgm:t>
    </dgm:pt>
    <dgm:pt modelId="{304804B9-4D3F-41C2-9A40-99D876A31856}">
      <dgm:prSet phldrT="[Text]" custT="1"/>
      <dgm:spPr/>
      <dgm:t>
        <a:bodyPr/>
        <a:lstStyle/>
        <a:p>
          <a:r>
            <a:rPr lang="en-GB" sz="2600"/>
            <a:t>Evaluation</a:t>
          </a:r>
          <a:endParaRPr lang="en-GB" sz="2600" dirty="0"/>
        </a:p>
      </dgm:t>
    </dgm:pt>
    <dgm:pt modelId="{0A7D279B-0DE9-4CD1-AD83-202500802BA8}" type="parTrans" cxnId="{1728AEAF-DEDE-415B-84B8-5B54B4D96066}">
      <dgm:prSet/>
      <dgm:spPr/>
      <dgm:t>
        <a:bodyPr/>
        <a:lstStyle/>
        <a:p>
          <a:endParaRPr lang="en-GB"/>
        </a:p>
      </dgm:t>
    </dgm:pt>
    <dgm:pt modelId="{4C431D28-499B-40AF-89F9-BEC101E66B6F}" type="sibTrans" cxnId="{1728AEAF-DEDE-415B-84B8-5B54B4D96066}">
      <dgm:prSet/>
      <dgm:spPr/>
      <dgm:t>
        <a:bodyPr/>
        <a:lstStyle/>
        <a:p>
          <a:endParaRPr lang="en-GB"/>
        </a:p>
      </dgm:t>
    </dgm:pt>
    <dgm:pt modelId="{EEDAD27D-D692-45B2-B82D-9EB518271018}">
      <dgm:prSet phldrT="[Text]" custT="1"/>
      <dgm:spPr/>
      <dgm:t>
        <a:bodyPr/>
        <a:lstStyle/>
        <a:p>
          <a:r>
            <a:rPr lang="en-GB" sz="2600"/>
            <a:t>Analysis</a:t>
          </a:r>
          <a:endParaRPr lang="en-GB" sz="2600" dirty="0"/>
        </a:p>
      </dgm:t>
    </dgm:pt>
    <dgm:pt modelId="{5E9F72D1-8B63-43EF-B6F9-4EC51516F2B7}" type="parTrans" cxnId="{E29DE230-876A-488C-AB1A-02569F8BE61B}">
      <dgm:prSet/>
      <dgm:spPr/>
      <dgm:t>
        <a:bodyPr/>
        <a:lstStyle/>
        <a:p>
          <a:endParaRPr lang="en-GB"/>
        </a:p>
      </dgm:t>
    </dgm:pt>
    <dgm:pt modelId="{62E5B463-2742-46EF-98DF-D866BCD70EF8}" type="sibTrans" cxnId="{E29DE230-876A-488C-AB1A-02569F8BE61B}">
      <dgm:prSet/>
      <dgm:spPr/>
      <dgm:t>
        <a:bodyPr/>
        <a:lstStyle/>
        <a:p>
          <a:endParaRPr lang="en-GB"/>
        </a:p>
      </dgm:t>
    </dgm:pt>
    <dgm:pt modelId="{9834DA85-F4DB-4665-96FA-A155D879DDE8}">
      <dgm:prSet phldrT="[Text]" custT="1"/>
      <dgm:spPr/>
      <dgm:t>
        <a:bodyPr/>
        <a:lstStyle/>
        <a:p>
          <a:r>
            <a:rPr lang="en-GB" sz="2600"/>
            <a:t>Dissemination</a:t>
          </a:r>
          <a:endParaRPr lang="en-GB" sz="2600" dirty="0"/>
        </a:p>
      </dgm:t>
    </dgm:pt>
    <dgm:pt modelId="{40EFD09B-4F34-4657-9A48-590F9C3FAEF9}" type="parTrans" cxnId="{BCA1B142-B141-4CBA-8702-5702E8ED56DD}">
      <dgm:prSet/>
      <dgm:spPr/>
      <dgm:t>
        <a:bodyPr/>
        <a:lstStyle/>
        <a:p>
          <a:endParaRPr lang="en-GB"/>
        </a:p>
      </dgm:t>
    </dgm:pt>
    <dgm:pt modelId="{B580622E-A224-43AE-B764-B26CC27886CA}" type="sibTrans" cxnId="{BCA1B142-B141-4CBA-8702-5702E8ED56DD}">
      <dgm:prSet/>
      <dgm:spPr/>
      <dgm:t>
        <a:bodyPr/>
        <a:lstStyle/>
        <a:p>
          <a:endParaRPr lang="en-GB"/>
        </a:p>
      </dgm:t>
    </dgm:pt>
    <dgm:pt modelId="{78B3C871-57EE-47E9-8ACB-47F3DB3331D6}" type="pres">
      <dgm:prSet presAssocID="{0E396623-089E-4C12-A5F5-3DB2F9001D5D}" presName="Name0" presStyleCnt="0">
        <dgm:presLayoutVars>
          <dgm:dir/>
          <dgm:resizeHandles val="exact"/>
        </dgm:presLayoutVars>
      </dgm:prSet>
      <dgm:spPr/>
    </dgm:pt>
    <dgm:pt modelId="{DD2585FD-65BB-4851-A34A-5688F44A62F3}" type="pres">
      <dgm:prSet presAssocID="{0E396623-089E-4C12-A5F5-3DB2F9001D5D}" presName="cycle" presStyleCnt="0"/>
      <dgm:spPr/>
    </dgm:pt>
    <dgm:pt modelId="{A967219A-B39F-408D-9003-C9CBCE2A15D6}" type="pres">
      <dgm:prSet presAssocID="{15D5596F-9212-4B50-8676-D145328AA55C}" presName="nodeFirstNode" presStyleLbl="node1" presStyleIdx="0" presStyleCnt="5">
        <dgm:presLayoutVars>
          <dgm:bulletEnabled val="1"/>
        </dgm:presLayoutVars>
      </dgm:prSet>
      <dgm:spPr/>
    </dgm:pt>
    <dgm:pt modelId="{5A1BDDEE-A33C-4B95-9EC6-602100108C19}" type="pres">
      <dgm:prSet presAssocID="{CC92165C-31A3-47F0-9812-CADAC573704D}" presName="sibTransFirstNode" presStyleLbl="bgShp" presStyleIdx="0" presStyleCnt="1"/>
      <dgm:spPr/>
    </dgm:pt>
    <dgm:pt modelId="{EDBD58E2-8854-4692-B81B-291CACB92EFB}" type="pres">
      <dgm:prSet presAssocID="{3BC4E993-40A3-487E-9E3F-BBF5C7B4A048}" presName="nodeFollowingNodes" presStyleLbl="node1" presStyleIdx="1" presStyleCnt="5">
        <dgm:presLayoutVars>
          <dgm:bulletEnabled val="1"/>
        </dgm:presLayoutVars>
      </dgm:prSet>
      <dgm:spPr/>
    </dgm:pt>
    <dgm:pt modelId="{7DEDDA5F-A8C5-45C4-B8B9-47D95F3122D1}" type="pres">
      <dgm:prSet presAssocID="{304804B9-4D3F-41C2-9A40-99D876A31856}" presName="nodeFollowingNodes" presStyleLbl="node1" presStyleIdx="2" presStyleCnt="5">
        <dgm:presLayoutVars>
          <dgm:bulletEnabled val="1"/>
        </dgm:presLayoutVars>
      </dgm:prSet>
      <dgm:spPr/>
    </dgm:pt>
    <dgm:pt modelId="{4B99D4AE-9A1E-437E-97D7-ADA5F44BA387}" type="pres">
      <dgm:prSet presAssocID="{EEDAD27D-D692-45B2-B82D-9EB518271018}" presName="nodeFollowingNodes" presStyleLbl="node1" presStyleIdx="3" presStyleCnt="5">
        <dgm:presLayoutVars>
          <dgm:bulletEnabled val="1"/>
        </dgm:presLayoutVars>
      </dgm:prSet>
      <dgm:spPr/>
    </dgm:pt>
    <dgm:pt modelId="{FA4ECC99-A57F-49FC-B075-7132BCCEF340}" type="pres">
      <dgm:prSet presAssocID="{9834DA85-F4DB-4665-96FA-A155D879DDE8}" presName="nodeFollowingNodes" presStyleLbl="node1" presStyleIdx="4" presStyleCnt="5">
        <dgm:presLayoutVars>
          <dgm:bulletEnabled val="1"/>
        </dgm:presLayoutVars>
      </dgm:prSet>
      <dgm:spPr/>
    </dgm:pt>
  </dgm:ptLst>
  <dgm:cxnLst>
    <dgm:cxn modelId="{E29DE230-876A-488C-AB1A-02569F8BE61B}" srcId="{0E396623-089E-4C12-A5F5-3DB2F9001D5D}" destId="{EEDAD27D-D692-45B2-B82D-9EB518271018}" srcOrd="3" destOrd="0" parTransId="{5E9F72D1-8B63-43EF-B6F9-4EC51516F2B7}" sibTransId="{62E5B463-2742-46EF-98DF-D866BCD70EF8}"/>
    <dgm:cxn modelId="{BCA1B142-B141-4CBA-8702-5702E8ED56DD}" srcId="{0E396623-089E-4C12-A5F5-3DB2F9001D5D}" destId="{9834DA85-F4DB-4665-96FA-A155D879DDE8}" srcOrd="4" destOrd="0" parTransId="{40EFD09B-4F34-4657-9A48-590F9C3FAEF9}" sibTransId="{B580622E-A224-43AE-B764-B26CC27886CA}"/>
    <dgm:cxn modelId="{0F444844-9810-4BB4-89B1-4A7E7A6A135D}" type="presOf" srcId="{0E396623-089E-4C12-A5F5-3DB2F9001D5D}" destId="{78B3C871-57EE-47E9-8ACB-47F3DB3331D6}" srcOrd="0" destOrd="0" presId="urn:microsoft.com/office/officeart/2005/8/layout/cycle3"/>
    <dgm:cxn modelId="{0F926165-4A75-4E9D-8348-5BB0BCCC9920}" srcId="{0E396623-089E-4C12-A5F5-3DB2F9001D5D}" destId="{15D5596F-9212-4B50-8676-D145328AA55C}" srcOrd="0" destOrd="0" parTransId="{891D2953-916A-4D4D-9FAE-35C35C5938FE}" sibTransId="{CC92165C-31A3-47F0-9812-CADAC573704D}"/>
    <dgm:cxn modelId="{AFAC9969-4491-4999-89D3-46B0E1D33E07}" type="presOf" srcId="{15D5596F-9212-4B50-8676-D145328AA55C}" destId="{A967219A-B39F-408D-9003-C9CBCE2A15D6}" srcOrd="0" destOrd="0" presId="urn:microsoft.com/office/officeart/2005/8/layout/cycle3"/>
    <dgm:cxn modelId="{B942EE52-58B0-491D-868E-EC6F10837401}" type="presOf" srcId="{EEDAD27D-D692-45B2-B82D-9EB518271018}" destId="{4B99D4AE-9A1E-437E-97D7-ADA5F44BA387}" srcOrd="0" destOrd="0" presId="urn:microsoft.com/office/officeart/2005/8/layout/cycle3"/>
    <dgm:cxn modelId="{58706378-07DE-4C95-8FA9-067BB9D76467}" type="presOf" srcId="{304804B9-4D3F-41C2-9A40-99D876A31856}" destId="{7DEDDA5F-A8C5-45C4-B8B9-47D95F3122D1}" srcOrd="0" destOrd="0" presId="urn:microsoft.com/office/officeart/2005/8/layout/cycle3"/>
    <dgm:cxn modelId="{1728AEAF-DEDE-415B-84B8-5B54B4D96066}" srcId="{0E396623-089E-4C12-A5F5-3DB2F9001D5D}" destId="{304804B9-4D3F-41C2-9A40-99D876A31856}" srcOrd="2" destOrd="0" parTransId="{0A7D279B-0DE9-4CD1-AD83-202500802BA8}" sibTransId="{4C431D28-499B-40AF-89F9-BEC101E66B6F}"/>
    <dgm:cxn modelId="{2C95F0E0-E087-4002-9DED-ADA9B1164C51}" type="presOf" srcId="{9834DA85-F4DB-4665-96FA-A155D879DDE8}" destId="{FA4ECC99-A57F-49FC-B075-7132BCCEF340}" srcOrd="0" destOrd="0" presId="urn:microsoft.com/office/officeart/2005/8/layout/cycle3"/>
    <dgm:cxn modelId="{9FBAEBE6-B48F-4BFA-93D9-32CED3DD27F8}" srcId="{0E396623-089E-4C12-A5F5-3DB2F9001D5D}" destId="{3BC4E993-40A3-487E-9E3F-BBF5C7B4A048}" srcOrd="1" destOrd="0" parTransId="{BBC6C92E-F7BA-4649-9CD9-020C77DA96D5}" sibTransId="{42E838CD-3417-4EDC-B50A-BA7A3453808E}"/>
    <dgm:cxn modelId="{0CBEDDF4-4975-47FD-BA61-1F6A3F03624F}" type="presOf" srcId="{3BC4E993-40A3-487E-9E3F-BBF5C7B4A048}" destId="{EDBD58E2-8854-4692-B81B-291CACB92EFB}" srcOrd="0" destOrd="0" presId="urn:microsoft.com/office/officeart/2005/8/layout/cycle3"/>
    <dgm:cxn modelId="{590B1CFD-CC4C-4B3A-A7CC-DB8D15E776A4}" type="presOf" srcId="{CC92165C-31A3-47F0-9812-CADAC573704D}" destId="{5A1BDDEE-A33C-4B95-9EC6-602100108C19}" srcOrd="0" destOrd="0" presId="urn:microsoft.com/office/officeart/2005/8/layout/cycle3"/>
    <dgm:cxn modelId="{217E0B12-EC97-490A-A015-46D14B4A96AA}" type="presParOf" srcId="{78B3C871-57EE-47E9-8ACB-47F3DB3331D6}" destId="{DD2585FD-65BB-4851-A34A-5688F44A62F3}" srcOrd="0" destOrd="0" presId="urn:microsoft.com/office/officeart/2005/8/layout/cycle3"/>
    <dgm:cxn modelId="{BCC309F2-8614-49B2-8EFB-5F5D3122BA8D}" type="presParOf" srcId="{DD2585FD-65BB-4851-A34A-5688F44A62F3}" destId="{A967219A-B39F-408D-9003-C9CBCE2A15D6}" srcOrd="0" destOrd="0" presId="urn:microsoft.com/office/officeart/2005/8/layout/cycle3"/>
    <dgm:cxn modelId="{2C4B8BE3-A349-4DF8-8C8A-2D3855BE8D67}" type="presParOf" srcId="{DD2585FD-65BB-4851-A34A-5688F44A62F3}" destId="{5A1BDDEE-A33C-4B95-9EC6-602100108C19}" srcOrd="1" destOrd="0" presId="urn:microsoft.com/office/officeart/2005/8/layout/cycle3"/>
    <dgm:cxn modelId="{4180599D-DDB2-4FA3-9361-0C58A6862B31}" type="presParOf" srcId="{DD2585FD-65BB-4851-A34A-5688F44A62F3}" destId="{EDBD58E2-8854-4692-B81B-291CACB92EFB}" srcOrd="2" destOrd="0" presId="urn:microsoft.com/office/officeart/2005/8/layout/cycle3"/>
    <dgm:cxn modelId="{58E72E80-0C49-4B95-AD80-EA259E1AE724}" type="presParOf" srcId="{DD2585FD-65BB-4851-A34A-5688F44A62F3}" destId="{7DEDDA5F-A8C5-45C4-B8B9-47D95F3122D1}" srcOrd="3" destOrd="0" presId="urn:microsoft.com/office/officeart/2005/8/layout/cycle3"/>
    <dgm:cxn modelId="{890A3147-25A1-4753-930F-7EA0E6A46A90}" type="presParOf" srcId="{DD2585FD-65BB-4851-A34A-5688F44A62F3}" destId="{4B99D4AE-9A1E-437E-97D7-ADA5F44BA387}" srcOrd="4" destOrd="0" presId="urn:microsoft.com/office/officeart/2005/8/layout/cycle3"/>
    <dgm:cxn modelId="{230452EC-13CF-4695-9122-13A2FA9B00A2}" type="presParOf" srcId="{DD2585FD-65BB-4851-A34A-5688F44A62F3}" destId="{FA4ECC99-A57F-49FC-B075-7132BCCEF340}"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C79089A-91ED-470B-9621-4F8BA93764EE}"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39F274B-1F09-4ECF-9C7A-FE64A4CB5C07}">
      <dgm:prSet/>
      <dgm:spPr/>
      <dgm:t>
        <a:bodyPr/>
        <a:lstStyle/>
        <a:p>
          <a:r>
            <a:rPr lang="en-US" b="1" baseline="0"/>
            <a:t>What do you know?</a:t>
          </a:r>
          <a:endParaRPr lang="en-US"/>
        </a:p>
      </dgm:t>
    </dgm:pt>
    <dgm:pt modelId="{C5AA9BF5-2CB9-41F8-9742-38954217DBC1}" type="parTrans" cxnId="{AEEAD5C3-9D84-4F79-8015-FE7C3AEDC85C}">
      <dgm:prSet/>
      <dgm:spPr/>
      <dgm:t>
        <a:bodyPr/>
        <a:lstStyle/>
        <a:p>
          <a:endParaRPr lang="en-US"/>
        </a:p>
      </dgm:t>
    </dgm:pt>
    <dgm:pt modelId="{A35BB828-3663-418A-BB0E-8A41BAEC498A}" type="sibTrans" cxnId="{AEEAD5C3-9D84-4F79-8015-FE7C3AEDC85C}">
      <dgm:prSet/>
      <dgm:spPr/>
      <dgm:t>
        <a:bodyPr/>
        <a:lstStyle/>
        <a:p>
          <a:endParaRPr lang="en-US"/>
        </a:p>
      </dgm:t>
    </dgm:pt>
    <dgm:pt modelId="{AB3600DB-46C3-470C-91E9-DE3519D611D0}">
      <dgm:prSet/>
      <dgm:spPr/>
      <dgm:t>
        <a:bodyPr/>
        <a:lstStyle/>
        <a:p>
          <a:r>
            <a:rPr lang="en-US" b="1" baseline="0"/>
            <a:t>What will you do?</a:t>
          </a:r>
          <a:endParaRPr lang="en-US"/>
        </a:p>
      </dgm:t>
    </dgm:pt>
    <dgm:pt modelId="{FB69BB3A-D25F-4CD4-A39B-12874ACB10CE}" type="parTrans" cxnId="{06014790-80E3-4B29-9EE9-A2A337E3D2B7}">
      <dgm:prSet/>
      <dgm:spPr/>
      <dgm:t>
        <a:bodyPr/>
        <a:lstStyle/>
        <a:p>
          <a:endParaRPr lang="en-US"/>
        </a:p>
      </dgm:t>
    </dgm:pt>
    <dgm:pt modelId="{38A314F4-4D89-4145-944F-E05436E01A95}" type="sibTrans" cxnId="{06014790-80E3-4B29-9EE9-A2A337E3D2B7}">
      <dgm:prSet/>
      <dgm:spPr/>
      <dgm:t>
        <a:bodyPr/>
        <a:lstStyle/>
        <a:p>
          <a:endParaRPr lang="en-US"/>
        </a:p>
      </dgm:t>
    </dgm:pt>
    <dgm:pt modelId="{0ECE6FDD-9145-4CC3-BEC4-022EA826D712}">
      <dgm:prSet/>
      <dgm:spPr/>
      <dgm:t>
        <a:bodyPr/>
        <a:lstStyle/>
        <a:p>
          <a:r>
            <a:rPr lang="en-US" b="1" baseline="0"/>
            <a:t>How?</a:t>
          </a:r>
          <a:endParaRPr lang="en-US"/>
        </a:p>
      </dgm:t>
    </dgm:pt>
    <dgm:pt modelId="{4B7F6E99-E9F0-4850-9C56-97186E293A3C}" type="parTrans" cxnId="{BCA1406A-2DE4-402B-922C-034570D3A89E}">
      <dgm:prSet/>
      <dgm:spPr/>
      <dgm:t>
        <a:bodyPr/>
        <a:lstStyle/>
        <a:p>
          <a:endParaRPr lang="en-US"/>
        </a:p>
      </dgm:t>
    </dgm:pt>
    <dgm:pt modelId="{BE421994-D86B-44CE-8DBC-57D3CCBF218E}" type="sibTrans" cxnId="{BCA1406A-2DE4-402B-922C-034570D3A89E}">
      <dgm:prSet/>
      <dgm:spPr/>
      <dgm:t>
        <a:bodyPr/>
        <a:lstStyle/>
        <a:p>
          <a:endParaRPr lang="en-US"/>
        </a:p>
      </dgm:t>
    </dgm:pt>
    <dgm:pt modelId="{6B71F234-013D-417C-B5F9-F835CF1B7026}" type="pres">
      <dgm:prSet presAssocID="{4C79089A-91ED-470B-9621-4F8BA93764EE}" presName="root" presStyleCnt="0">
        <dgm:presLayoutVars>
          <dgm:dir/>
          <dgm:resizeHandles val="exact"/>
        </dgm:presLayoutVars>
      </dgm:prSet>
      <dgm:spPr/>
    </dgm:pt>
    <dgm:pt modelId="{88E6D6D0-A0A4-440A-B726-B1BE5F776F13}" type="pres">
      <dgm:prSet presAssocID="{039F274B-1F09-4ECF-9C7A-FE64A4CB5C07}" presName="compNode" presStyleCnt="0"/>
      <dgm:spPr/>
    </dgm:pt>
    <dgm:pt modelId="{4FCAC187-C998-4D80-A5A8-9195D21F6054}" type="pres">
      <dgm:prSet presAssocID="{039F274B-1F09-4ECF-9C7A-FE64A4CB5C0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 mark"/>
        </a:ext>
      </dgm:extLst>
    </dgm:pt>
    <dgm:pt modelId="{6DA6A652-63BC-4576-8B11-D32B8E314C00}" type="pres">
      <dgm:prSet presAssocID="{039F274B-1F09-4ECF-9C7A-FE64A4CB5C07}" presName="spaceRect" presStyleCnt="0"/>
      <dgm:spPr/>
    </dgm:pt>
    <dgm:pt modelId="{372E6C13-205F-47A0-AB8C-0F2A44C8E19E}" type="pres">
      <dgm:prSet presAssocID="{039F274B-1F09-4ECF-9C7A-FE64A4CB5C07}" presName="textRect" presStyleLbl="revTx" presStyleIdx="0" presStyleCnt="3">
        <dgm:presLayoutVars>
          <dgm:chMax val="1"/>
          <dgm:chPref val="1"/>
        </dgm:presLayoutVars>
      </dgm:prSet>
      <dgm:spPr/>
    </dgm:pt>
    <dgm:pt modelId="{05F85590-5845-438E-BA81-E1F1C99EBCE2}" type="pres">
      <dgm:prSet presAssocID="{A35BB828-3663-418A-BB0E-8A41BAEC498A}" presName="sibTrans" presStyleCnt="0"/>
      <dgm:spPr/>
    </dgm:pt>
    <dgm:pt modelId="{D01DBCAF-BC42-475E-BF72-ED5D2F70246F}" type="pres">
      <dgm:prSet presAssocID="{AB3600DB-46C3-470C-91E9-DE3519D611D0}" presName="compNode" presStyleCnt="0"/>
      <dgm:spPr/>
    </dgm:pt>
    <dgm:pt modelId="{3CC1653F-317B-4A7E-871B-2CEC22911F9E}" type="pres">
      <dgm:prSet presAssocID="{AB3600DB-46C3-470C-91E9-DE3519D611D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s"/>
        </a:ext>
      </dgm:extLst>
    </dgm:pt>
    <dgm:pt modelId="{690FD76F-3D90-411F-869C-D548064A6523}" type="pres">
      <dgm:prSet presAssocID="{AB3600DB-46C3-470C-91E9-DE3519D611D0}" presName="spaceRect" presStyleCnt="0"/>
      <dgm:spPr/>
    </dgm:pt>
    <dgm:pt modelId="{F43ECBBD-18F7-434F-AF50-7CD39715D370}" type="pres">
      <dgm:prSet presAssocID="{AB3600DB-46C3-470C-91E9-DE3519D611D0}" presName="textRect" presStyleLbl="revTx" presStyleIdx="1" presStyleCnt="3">
        <dgm:presLayoutVars>
          <dgm:chMax val="1"/>
          <dgm:chPref val="1"/>
        </dgm:presLayoutVars>
      </dgm:prSet>
      <dgm:spPr/>
    </dgm:pt>
    <dgm:pt modelId="{3D8E66AC-7337-4B1B-B4FB-F41D6213882C}" type="pres">
      <dgm:prSet presAssocID="{38A314F4-4D89-4145-944F-E05436E01A95}" presName="sibTrans" presStyleCnt="0"/>
      <dgm:spPr/>
    </dgm:pt>
    <dgm:pt modelId="{BEE7D580-AD03-4821-8505-8719ADA5A864}" type="pres">
      <dgm:prSet presAssocID="{0ECE6FDD-9145-4CC3-BEC4-022EA826D712}" presName="compNode" presStyleCnt="0"/>
      <dgm:spPr/>
    </dgm:pt>
    <dgm:pt modelId="{80BD7E4D-BBDC-4F6E-9D3D-95CF9BAEFE70}" type="pres">
      <dgm:prSet presAssocID="{0ECE6FDD-9145-4CC3-BEC4-022EA826D71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redit card"/>
        </a:ext>
      </dgm:extLst>
    </dgm:pt>
    <dgm:pt modelId="{0BB10B07-3FF4-4B1E-B4FA-8560E3A98803}" type="pres">
      <dgm:prSet presAssocID="{0ECE6FDD-9145-4CC3-BEC4-022EA826D712}" presName="spaceRect" presStyleCnt="0"/>
      <dgm:spPr/>
    </dgm:pt>
    <dgm:pt modelId="{8996E0C6-0C0E-4583-A57C-6F99E596EAB2}" type="pres">
      <dgm:prSet presAssocID="{0ECE6FDD-9145-4CC3-BEC4-022EA826D712}" presName="textRect" presStyleLbl="revTx" presStyleIdx="2" presStyleCnt="3">
        <dgm:presLayoutVars>
          <dgm:chMax val="1"/>
          <dgm:chPref val="1"/>
        </dgm:presLayoutVars>
      </dgm:prSet>
      <dgm:spPr/>
    </dgm:pt>
  </dgm:ptLst>
  <dgm:cxnLst>
    <dgm:cxn modelId="{BCA1406A-2DE4-402B-922C-034570D3A89E}" srcId="{4C79089A-91ED-470B-9621-4F8BA93764EE}" destId="{0ECE6FDD-9145-4CC3-BEC4-022EA826D712}" srcOrd="2" destOrd="0" parTransId="{4B7F6E99-E9F0-4850-9C56-97186E293A3C}" sibTransId="{BE421994-D86B-44CE-8DBC-57D3CCBF218E}"/>
    <dgm:cxn modelId="{E6765E6F-CCE0-40AE-912C-132E8470C13F}" type="presOf" srcId="{039F274B-1F09-4ECF-9C7A-FE64A4CB5C07}" destId="{372E6C13-205F-47A0-AB8C-0F2A44C8E19E}" srcOrd="0" destOrd="0" presId="urn:microsoft.com/office/officeart/2018/2/layout/IconLabelList"/>
    <dgm:cxn modelId="{06014790-80E3-4B29-9EE9-A2A337E3D2B7}" srcId="{4C79089A-91ED-470B-9621-4F8BA93764EE}" destId="{AB3600DB-46C3-470C-91E9-DE3519D611D0}" srcOrd="1" destOrd="0" parTransId="{FB69BB3A-D25F-4CD4-A39B-12874ACB10CE}" sibTransId="{38A314F4-4D89-4145-944F-E05436E01A95}"/>
    <dgm:cxn modelId="{F2593E95-8C31-4792-8369-FFE2DB993B52}" type="presOf" srcId="{AB3600DB-46C3-470C-91E9-DE3519D611D0}" destId="{F43ECBBD-18F7-434F-AF50-7CD39715D370}" srcOrd="0" destOrd="0" presId="urn:microsoft.com/office/officeart/2018/2/layout/IconLabelList"/>
    <dgm:cxn modelId="{824FD4C3-25A4-49FD-B2F0-F380BBEF9562}" type="presOf" srcId="{4C79089A-91ED-470B-9621-4F8BA93764EE}" destId="{6B71F234-013D-417C-B5F9-F835CF1B7026}" srcOrd="0" destOrd="0" presId="urn:microsoft.com/office/officeart/2018/2/layout/IconLabelList"/>
    <dgm:cxn modelId="{AEEAD5C3-9D84-4F79-8015-FE7C3AEDC85C}" srcId="{4C79089A-91ED-470B-9621-4F8BA93764EE}" destId="{039F274B-1F09-4ECF-9C7A-FE64A4CB5C07}" srcOrd="0" destOrd="0" parTransId="{C5AA9BF5-2CB9-41F8-9742-38954217DBC1}" sibTransId="{A35BB828-3663-418A-BB0E-8A41BAEC498A}"/>
    <dgm:cxn modelId="{666E58E3-CB65-4E10-AD7A-68E00BB9FAE6}" type="presOf" srcId="{0ECE6FDD-9145-4CC3-BEC4-022EA826D712}" destId="{8996E0C6-0C0E-4583-A57C-6F99E596EAB2}" srcOrd="0" destOrd="0" presId="urn:microsoft.com/office/officeart/2018/2/layout/IconLabelList"/>
    <dgm:cxn modelId="{72231450-6AA2-496E-97EC-29978D638DDE}" type="presParOf" srcId="{6B71F234-013D-417C-B5F9-F835CF1B7026}" destId="{88E6D6D0-A0A4-440A-B726-B1BE5F776F13}" srcOrd="0" destOrd="0" presId="urn:microsoft.com/office/officeart/2018/2/layout/IconLabelList"/>
    <dgm:cxn modelId="{0DD40766-AEC9-4A12-B053-CC1426BACB55}" type="presParOf" srcId="{88E6D6D0-A0A4-440A-B726-B1BE5F776F13}" destId="{4FCAC187-C998-4D80-A5A8-9195D21F6054}" srcOrd="0" destOrd="0" presId="urn:microsoft.com/office/officeart/2018/2/layout/IconLabelList"/>
    <dgm:cxn modelId="{E582F4A2-DCB3-4A9E-AA4F-7B6650B908D0}" type="presParOf" srcId="{88E6D6D0-A0A4-440A-B726-B1BE5F776F13}" destId="{6DA6A652-63BC-4576-8B11-D32B8E314C00}" srcOrd="1" destOrd="0" presId="urn:microsoft.com/office/officeart/2018/2/layout/IconLabelList"/>
    <dgm:cxn modelId="{5ECB1999-46DE-43A2-AC95-71151B1E0812}" type="presParOf" srcId="{88E6D6D0-A0A4-440A-B726-B1BE5F776F13}" destId="{372E6C13-205F-47A0-AB8C-0F2A44C8E19E}" srcOrd="2" destOrd="0" presId="urn:microsoft.com/office/officeart/2018/2/layout/IconLabelList"/>
    <dgm:cxn modelId="{33C15DEE-6777-4E03-A795-D9337E46B78B}" type="presParOf" srcId="{6B71F234-013D-417C-B5F9-F835CF1B7026}" destId="{05F85590-5845-438E-BA81-E1F1C99EBCE2}" srcOrd="1" destOrd="0" presId="urn:microsoft.com/office/officeart/2018/2/layout/IconLabelList"/>
    <dgm:cxn modelId="{D3D30854-1EE8-4719-B193-F5B73D73129D}" type="presParOf" srcId="{6B71F234-013D-417C-B5F9-F835CF1B7026}" destId="{D01DBCAF-BC42-475E-BF72-ED5D2F70246F}" srcOrd="2" destOrd="0" presId="urn:microsoft.com/office/officeart/2018/2/layout/IconLabelList"/>
    <dgm:cxn modelId="{5B332F1C-5A92-4798-A74D-05BA268FDF74}" type="presParOf" srcId="{D01DBCAF-BC42-475E-BF72-ED5D2F70246F}" destId="{3CC1653F-317B-4A7E-871B-2CEC22911F9E}" srcOrd="0" destOrd="0" presId="urn:microsoft.com/office/officeart/2018/2/layout/IconLabelList"/>
    <dgm:cxn modelId="{21B32FE3-7FE2-42FC-B7AA-4008E8B8E7EA}" type="presParOf" srcId="{D01DBCAF-BC42-475E-BF72-ED5D2F70246F}" destId="{690FD76F-3D90-411F-869C-D548064A6523}" srcOrd="1" destOrd="0" presId="urn:microsoft.com/office/officeart/2018/2/layout/IconLabelList"/>
    <dgm:cxn modelId="{7B312EA6-60DF-47B2-9ABA-F803F27380BF}" type="presParOf" srcId="{D01DBCAF-BC42-475E-BF72-ED5D2F70246F}" destId="{F43ECBBD-18F7-434F-AF50-7CD39715D370}" srcOrd="2" destOrd="0" presId="urn:microsoft.com/office/officeart/2018/2/layout/IconLabelList"/>
    <dgm:cxn modelId="{7B0D8F39-7D68-4598-B2F2-FDEE061AC8F9}" type="presParOf" srcId="{6B71F234-013D-417C-B5F9-F835CF1B7026}" destId="{3D8E66AC-7337-4B1B-B4FB-F41D6213882C}" srcOrd="3" destOrd="0" presId="urn:microsoft.com/office/officeart/2018/2/layout/IconLabelList"/>
    <dgm:cxn modelId="{20F2A5A6-D02C-4F57-B01E-3B16A776C8FD}" type="presParOf" srcId="{6B71F234-013D-417C-B5F9-F835CF1B7026}" destId="{BEE7D580-AD03-4821-8505-8719ADA5A864}" srcOrd="4" destOrd="0" presId="urn:microsoft.com/office/officeart/2018/2/layout/IconLabelList"/>
    <dgm:cxn modelId="{C7A95367-79FC-4287-AEBC-A134ED7E57F1}" type="presParOf" srcId="{BEE7D580-AD03-4821-8505-8719ADA5A864}" destId="{80BD7E4D-BBDC-4F6E-9D3D-95CF9BAEFE70}" srcOrd="0" destOrd="0" presId="urn:microsoft.com/office/officeart/2018/2/layout/IconLabelList"/>
    <dgm:cxn modelId="{EABE1335-80C6-4AD6-91CA-A575441FDACC}" type="presParOf" srcId="{BEE7D580-AD03-4821-8505-8719ADA5A864}" destId="{0BB10B07-3FF4-4B1E-B4FA-8560E3A98803}" srcOrd="1" destOrd="0" presId="urn:microsoft.com/office/officeart/2018/2/layout/IconLabelList"/>
    <dgm:cxn modelId="{4EA38E18-5089-48AD-9BE7-7F57A0C7A19D}" type="presParOf" srcId="{BEE7D580-AD03-4821-8505-8719ADA5A864}" destId="{8996E0C6-0C0E-4583-A57C-6F99E596EAB2}"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9D3185C-C673-4F84-B288-D3B90C22C85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CD9BC6A-7060-4AB3-B3B8-B79D147FD58D}">
      <dgm:prSet/>
      <dgm:spPr/>
      <dgm:t>
        <a:bodyPr/>
        <a:lstStyle/>
        <a:p>
          <a:r>
            <a:rPr lang="en-GB"/>
            <a:t>Provides many insights into what is happening and why. </a:t>
          </a:r>
          <a:endParaRPr lang="en-US"/>
        </a:p>
      </dgm:t>
    </dgm:pt>
    <dgm:pt modelId="{0129938D-C4CA-48C7-A6BA-C420E297A46A}" type="parTrans" cxnId="{8E1932DA-6C67-4A1D-993F-4AC20C783A80}">
      <dgm:prSet/>
      <dgm:spPr/>
      <dgm:t>
        <a:bodyPr/>
        <a:lstStyle/>
        <a:p>
          <a:endParaRPr lang="en-US"/>
        </a:p>
      </dgm:t>
    </dgm:pt>
    <dgm:pt modelId="{18949E90-789B-41CF-8765-52365BBA6BDD}" type="sibTrans" cxnId="{8E1932DA-6C67-4A1D-993F-4AC20C783A80}">
      <dgm:prSet/>
      <dgm:spPr/>
      <dgm:t>
        <a:bodyPr/>
        <a:lstStyle/>
        <a:p>
          <a:endParaRPr lang="en-US"/>
        </a:p>
      </dgm:t>
    </dgm:pt>
    <dgm:pt modelId="{1BD883B1-C14C-4A8D-9E4B-FF794350DD5D}">
      <dgm:prSet/>
      <dgm:spPr/>
      <dgm:t>
        <a:bodyPr/>
        <a:lstStyle/>
        <a:p>
          <a:r>
            <a:rPr lang="en-GB"/>
            <a:t>It clarifies and details the following:</a:t>
          </a:r>
          <a:endParaRPr lang="en-US"/>
        </a:p>
      </dgm:t>
    </dgm:pt>
    <dgm:pt modelId="{FA87956C-C9DB-4869-AB9C-EDAC5FCE4315}" type="parTrans" cxnId="{C3168EDF-2281-4E7D-9CEA-457316777E1F}">
      <dgm:prSet/>
      <dgm:spPr/>
      <dgm:t>
        <a:bodyPr/>
        <a:lstStyle/>
        <a:p>
          <a:endParaRPr lang="en-US"/>
        </a:p>
      </dgm:t>
    </dgm:pt>
    <dgm:pt modelId="{072536C2-33C1-4393-B7EB-75574CFB9EB0}" type="sibTrans" cxnId="{C3168EDF-2281-4E7D-9CEA-457316777E1F}">
      <dgm:prSet/>
      <dgm:spPr/>
      <dgm:t>
        <a:bodyPr/>
        <a:lstStyle/>
        <a:p>
          <a:endParaRPr lang="en-US"/>
        </a:p>
      </dgm:t>
    </dgm:pt>
    <dgm:pt modelId="{C52647EA-D290-4298-BC83-EE9158B33055}">
      <dgm:prSet/>
      <dgm:spPr/>
      <dgm:t>
        <a:bodyPr/>
        <a:lstStyle/>
        <a:p>
          <a:r>
            <a:rPr lang="en-GB"/>
            <a:t>What has happened</a:t>
          </a:r>
          <a:endParaRPr lang="en-US"/>
        </a:p>
      </dgm:t>
    </dgm:pt>
    <dgm:pt modelId="{54264E4C-56EC-4CD7-AB94-6C400083919B}" type="parTrans" cxnId="{DCCBAFB5-C362-495E-80A5-D4261FBA7D60}">
      <dgm:prSet/>
      <dgm:spPr/>
      <dgm:t>
        <a:bodyPr/>
        <a:lstStyle/>
        <a:p>
          <a:endParaRPr lang="en-US"/>
        </a:p>
      </dgm:t>
    </dgm:pt>
    <dgm:pt modelId="{67C651CF-FE79-4573-B307-F3A0BE64F174}" type="sibTrans" cxnId="{DCCBAFB5-C362-495E-80A5-D4261FBA7D60}">
      <dgm:prSet/>
      <dgm:spPr/>
      <dgm:t>
        <a:bodyPr/>
        <a:lstStyle/>
        <a:p>
          <a:endParaRPr lang="en-US"/>
        </a:p>
      </dgm:t>
    </dgm:pt>
    <dgm:pt modelId="{BF1AF1C1-BED1-4F2A-9C1E-8261510A3485}">
      <dgm:prSet/>
      <dgm:spPr/>
      <dgm:t>
        <a:bodyPr/>
        <a:lstStyle/>
        <a:p>
          <a:r>
            <a:rPr lang="en-GB"/>
            <a:t>Why this is important </a:t>
          </a:r>
          <a:endParaRPr lang="en-US"/>
        </a:p>
      </dgm:t>
    </dgm:pt>
    <dgm:pt modelId="{DA49F27F-2B22-4833-A906-15269642E657}" type="parTrans" cxnId="{6003700D-C49B-488E-8034-6AFF53B296BE}">
      <dgm:prSet/>
      <dgm:spPr/>
      <dgm:t>
        <a:bodyPr/>
        <a:lstStyle/>
        <a:p>
          <a:endParaRPr lang="en-US"/>
        </a:p>
      </dgm:t>
    </dgm:pt>
    <dgm:pt modelId="{6AFAC466-BF66-4ED5-A262-13DB0739C1D8}" type="sibTrans" cxnId="{6003700D-C49B-488E-8034-6AFF53B296BE}">
      <dgm:prSet/>
      <dgm:spPr/>
      <dgm:t>
        <a:bodyPr/>
        <a:lstStyle/>
        <a:p>
          <a:endParaRPr lang="en-US"/>
        </a:p>
      </dgm:t>
    </dgm:pt>
    <dgm:pt modelId="{F08783D4-7BDE-48F5-948F-AA93965FB08D}">
      <dgm:prSet/>
      <dgm:spPr/>
      <dgm:t>
        <a:bodyPr/>
        <a:lstStyle/>
        <a:p>
          <a:r>
            <a:rPr lang="en-GB"/>
            <a:t>Context around the bigger picture </a:t>
          </a:r>
          <a:endParaRPr lang="en-US"/>
        </a:p>
      </dgm:t>
    </dgm:pt>
    <dgm:pt modelId="{7E674210-5E7C-4A15-90DF-F14B4614B5B9}" type="parTrans" cxnId="{FE7E836E-25AD-494C-9EFA-010C72A25E7D}">
      <dgm:prSet/>
      <dgm:spPr/>
      <dgm:t>
        <a:bodyPr/>
        <a:lstStyle/>
        <a:p>
          <a:endParaRPr lang="en-US"/>
        </a:p>
      </dgm:t>
    </dgm:pt>
    <dgm:pt modelId="{7C05C5CD-CA84-47B9-B9C9-05D2195D2C29}" type="sibTrans" cxnId="{FE7E836E-25AD-494C-9EFA-010C72A25E7D}">
      <dgm:prSet/>
      <dgm:spPr/>
      <dgm:t>
        <a:bodyPr/>
        <a:lstStyle/>
        <a:p>
          <a:endParaRPr lang="en-US"/>
        </a:p>
      </dgm:t>
    </dgm:pt>
    <dgm:pt modelId="{4FFFCE88-014D-4CE6-AA2F-9FDA9F108B6A}">
      <dgm:prSet/>
      <dgm:spPr/>
      <dgm:t>
        <a:bodyPr/>
        <a:lstStyle/>
        <a:p>
          <a:r>
            <a:rPr lang="en-GB"/>
            <a:t>What could happen next</a:t>
          </a:r>
          <a:endParaRPr lang="en-US"/>
        </a:p>
      </dgm:t>
    </dgm:pt>
    <dgm:pt modelId="{90784696-1F47-47DF-BA70-88DD48A9CF4E}" type="parTrans" cxnId="{B695DD10-D1EC-44AD-BE7E-A6DED390741C}">
      <dgm:prSet/>
      <dgm:spPr/>
      <dgm:t>
        <a:bodyPr/>
        <a:lstStyle/>
        <a:p>
          <a:endParaRPr lang="en-US"/>
        </a:p>
      </dgm:t>
    </dgm:pt>
    <dgm:pt modelId="{CED6AEC3-5152-4EC1-8EF7-DA28337E977D}" type="sibTrans" cxnId="{B695DD10-D1EC-44AD-BE7E-A6DED390741C}">
      <dgm:prSet/>
      <dgm:spPr/>
      <dgm:t>
        <a:bodyPr/>
        <a:lstStyle/>
        <a:p>
          <a:endParaRPr lang="en-US"/>
        </a:p>
      </dgm:t>
    </dgm:pt>
    <dgm:pt modelId="{DEF2CD52-2E27-4DCF-A5B8-AB26A878F206}" type="pres">
      <dgm:prSet presAssocID="{99D3185C-C673-4F84-B288-D3B90C22C858}" presName="linear" presStyleCnt="0">
        <dgm:presLayoutVars>
          <dgm:animLvl val="lvl"/>
          <dgm:resizeHandles val="exact"/>
        </dgm:presLayoutVars>
      </dgm:prSet>
      <dgm:spPr/>
    </dgm:pt>
    <dgm:pt modelId="{10F30A9A-9623-4DCF-9EA5-073FD42CBDB2}" type="pres">
      <dgm:prSet presAssocID="{2CD9BC6A-7060-4AB3-B3B8-B79D147FD58D}" presName="parentText" presStyleLbl="node1" presStyleIdx="0" presStyleCnt="6">
        <dgm:presLayoutVars>
          <dgm:chMax val="0"/>
          <dgm:bulletEnabled val="1"/>
        </dgm:presLayoutVars>
      </dgm:prSet>
      <dgm:spPr/>
    </dgm:pt>
    <dgm:pt modelId="{29A1783D-440C-4F02-A4F5-84BC618CFA44}" type="pres">
      <dgm:prSet presAssocID="{18949E90-789B-41CF-8765-52365BBA6BDD}" presName="spacer" presStyleCnt="0"/>
      <dgm:spPr/>
    </dgm:pt>
    <dgm:pt modelId="{F4120AB6-2C18-4ECA-BFA6-95DDE90747E7}" type="pres">
      <dgm:prSet presAssocID="{1BD883B1-C14C-4A8D-9E4B-FF794350DD5D}" presName="parentText" presStyleLbl="node1" presStyleIdx="1" presStyleCnt="6">
        <dgm:presLayoutVars>
          <dgm:chMax val="0"/>
          <dgm:bulletEnabled val="1"/>
        </dgm:presLayoutVars>
      </dgm:prSet>
      <dgm:spPr/>
    </dgm:pt>
    <dgm:pt modelId="{DB7DEDEF-1732-402E-BAAF-C99D96B5C490}" type="pres">
      <dgm:prSet presAssocID="{072536C2-33C1-4393-B7EB-75574CFB9EB0}" presName="spacer" presStyleCnt="0"/>
      <dgm:spPr/>
    </dgm:pt>
    <dgm:pt modelId="{1317D0CF-BF8F-4B2C-9285-A6CD7323865E}" type="pres">
      <dgm:prSet presAssocID="{C52647EA-D290-4298-BC83-EE9158B33055}" presName="parentText" presStyleLbl="node1" presStyleIdx="2" presStyleCnt="6">
        <dgm:presLayoutVars>
          <dgm:chMax val="0"/>
          <dgm:bulletEnabled val="1"/>
        </dgm:presLayoutVars>
      </dgm:prSet>
      <dgm:spPr/>
    </dgm:pt>
    <dgm:pt modelId="{1EB4D347-E18C-44B8-A1E1-3E73DAF08D2E}" type="pres">
      <dgm:prSet presAssocID="{67C651CF-FE79-4573-B307-F3A0BE64F174}" presName="spacer" presStyleCnt="0"/>
      <dgm:spPr/>
    </dgm:pt>
    <dgm:pt modelId="{C8F6EFBA-3DC2-41D6-BABD-9B3DE46E1296}" type="pres">
      <dgm:prSet presAssocID="{BF1AF1C1-BED1-4F2A-9C1E-8261510A3485}" presName="parentText" presStyleLbl="node1" presStyleIdx="3" presStyleCnt="6">
        <dgm:presLayoutVars>
          <dgm:chMax val="0"/>
          <dgm:bulletEnabled val="1"/>
        </dgm:presLayoutVars>
      </dgm:prSet>
      <dgm:spPr/>
    </dgm:pt>
    <dgm:pt modelId="{5A0A5337-E0DE-40F8-BC9B-AA4088CA6C2C}" type="pres">
      <dgm:prSet presAssocID="{6AFAC466-BF66-4ED5-A262-13DB0739C1D8}" presName="spacer" presStyleCnt="0"/>
      <dgm:spPr/>
    </dgm:pt>
    <dgm:pt modelId="{72ECA19B-4F68-44EC-89A8-A4374686A89F}" type="pres">
      <dgm:prSet presAssocID="{F08783D4-7BDE-48F5-948F-AA93965FB08D}" presName="parentText" presStyleLbl="node1" presStyleIdx="4" presStyleCnt="6">
        <dgm:presLayoutVars>
          <dgm:chMax val="0"/>
          <dgm:bulletEnabled val="1"/>
        </dgm:presLayoutVars>
      </dgm:prSet>
      <dgm:spPr/>
    </dgm:pt>
    <dgm:pt modelId="{C8A67F5E-8715-40BE-911B-8FF230CD923F}" type="pres">
      <dgm:prSet presAssocID="{7C05C5CD-CA84-47B9-B9C9-05D2195D2C29}" presName="spacer" presStyleCnt="0"/>
      <dgm:spPr/>
    </dgm:pt>
    <dgm:pt modelId="{391524BF-3DA4-4B15-8701-1E22DB5C6CF7}" type="pres">
      <dgm:prSet presAssocID="{4FFFCE88-014D-4CE6-AA2F-9FDA9F108B6A}" presName="parentText" presStyleLbl="node1" presStyleIdx="5" presStyleCnt="6">
        <dgm:presLayoutVars>
          <dgm:chMax val="0"/>
          <dgm:bulletEnabled val="1"/>
        </dgm:presLayoutVars>
      </dgm:prSet>
      <dgm:spPr/>
    </dgm:pt>
  </dgm:ptLst>
  <dgm:cxnLst>
    <dgm:cxn modelId="{6003700D-C49B-488E-8034-6AFF53B296BE}" srcId="{99D3185C-C673-4F84-B288-D3B90C22C858}" destId="{BF1AF1C1-BED1-4F2A-9C1E-8261510A3485}" srcOrd="3" destOrd="0" parTransId="{DA49F27F-2B22-4833-A906-15269642E657}" sibTransId="{6AFAC466-BF66-4ED5-A262-13DB0739C1D8}"/>
    <dgm:cxn modelId="{B695DD10-D1EC-44AD-BE7E-A6DED390741C}" srcId="{99D3185C-C673-4F84-B288-D3B90C22C858}" destId="{4FFFCE88-014D-4CE6-AA2F-9FDA9F108B6A}" srcOrd="5" destOrd="0" parTransId="{90784696-1F47-47DF-BA70-88DD48A9CF4E}" sibTransId="{CED6AEC3-5152-4EC1-8EF7-DA28337E977D}"/>
    <dgm:cxn modelId="{B23D4D1F-CBC4-43C1-992F-612FA98A1A55}" type="presOf" srcId="{99D3185C-C673-4F84-B288-D3B90C22C858}" destId="{DEF2CD52-2E27-4DCF-A5B8-AB26A878F206}" srcOrd="0" destOrd="0" presId="urn:microsoft.com/office/officeart/2005/8/layout/vList2"/>
    <dgm:cxn modelId="{EDDD3930-7CCC-4A12-A30D-F95DE3945F89}" type="presOf" srcId="{BF1AF1C1-BED1-4F2A-9C1E-8261510A3485}" destId="{C8F6EFBA-3DC2-41D6-BABD-9B3DE46E1296}" srcOrd="0" destOrd="0" presId="urn:microsoft.com/office/officeart/2005/8/layout/vList2"/>
    <dgm:cxn modelId="{B6F6D13F-4EEE-45E7-9D4D-4E42815E6340}" type="presOf" srcId="{4FFFCE88-014D-4CE6-AA2F-9FDA9F108B6A}" destId="{391524BF-3DA4-4B15-8701-1E22DB5C6CF7}" srcOrd="0" destOrd="0" presId="urn:microsoft.com/office/officeart/2005/8/layout/vList2"/>
    <dgm:cxn modelId="{A2D4896B-3E1A-41FC-B6E5-69B76DE49B58}" type="presOf" srcId="{1BD883B1-C14C-4A8D-9E4B-FF794350DD5D}" destId="{F4120AB6-2C18-4ECA-BFA6-95DDE90747E7}" srcOrd="0" destOrd="0" presId="urn:microsoft.com/office/officeart/2005/8/layout/vList2"/>
    <dgm:cxn modelId="{FE7E836E-25AD-494C-9EFA-010C72A25E7D}" srcId="{99D3185C-C673-4F84-B288-D3B90C22C858}" destId="{F08783D4-7BDE-48F5-948F-AA93965FB08D}" srcOrd="4" destOrd="0" parTransId="{7E674210-5E7C-4A15-90DF-F14B4614B5B9}" sibTransId="{7C05C5CD-CA84-47B9-B9C9-05D2195D2C29}"/>
    <dgm:cxn modelId="{DCCBAFB5-C362-495E-80A5-D4261FBA7D60}" srcId="{99D3185C-C673-4F84-B288-D3B90C22C858}" destId="{C52647EA-D290-4298-BC83-EE9158B33055}" srcOrd="2" destOrd="0" parTransId="{54264E4C-56EC-4CD7-AB94-6C400083919B}" sibTransId="{67C651CF-FE79-4573-B307-F3A0BE64F174}"/>
    <dgm:cxn modelId="{E280B8BA-F36E-4E1A-A11C-73C1AFE0782B}" type="presOf" srcId="{2CD9BC6A-7060-4AB3-B3B8-B79D147FD58D}" destId="{10F30A9A-9623-4DCF-9EA5-073FD42CBDB2}" srcOrd="0" destOrd="0" presId="urn:microsoft.com/office/officeart/2005/8/layout/vList2"/>
    <dgm:cxn modelId="{7F7C96CF-6167-4E9F-BBAE-1BD3B009665A}" type="presOf" srcId="{C52647EA-D290-4298-BC83-EE9158B33055}" destId="{1317D0CF-BF8F-4B2C-9285-A6CD7323865E}" srcOrd="0" destOrd="0" presId="urn:microsoft.com/office/officeart/2005/8/layout/vList2"/>
    <dgm:cxn modelId="{8E1932DA-6C67-4A1D-993F-4AC20C783A80}" srcId="{99D3185C-C673-4F84-B288-D3B90C22C858}" destId="{2CD9BC6A-7060-4AB3-B3B8-B79D147FD58D}" srcOrd="0" destOrd="0" parTransId="{0129938D-C4CA-48C7-A6BA-C420E297A46A}" sibTransId="{18949E90-789B-41CF-8765-52365BBA6BDD}"/>
    <dgm:cxn modelId="{C3168EDF-2281-4E7D-9CEA-457316777E1F}" srcId="{99D3185C-C673-4F84-B288-D3B90C22C858}" destId="{1BD883B1-C14C-4A8D-9E4B-FF794350DD5D}" srcOrd="1" destOrd="0" parTransId="{FA87956C-C9DB-4869-AB9C-EDAC5FCE4315}" sibTransId="{072536C2-33C1-4393-B7EB-75574CFB9EB0}"/>
    <dgm:cxn modelId="{91C41DFB-5CC6-43F9-BC52-D8FC3085AC96}" type="presOf" srcId="{F08783D4-7BDE-48F5-948F-AA93965FB08D}" destId="{72ECA19B-4F68-44EC-89A8-A4374686A89F}" srcOrd="0" destOrd="0" presId="urn:microsoft.com/office/officeart/2005/8/layout/vList2"/>
    <dgm:cxn modelId="{302BB1E1-3948-4681-9ADC-143B6D158DDE}" type="presParOf" srcId="{DEF2CD52-2E27-4DCF-A5B8-AB26A878F206}" destId="{10F30A9A-9623-4DCF-9EA5-073FD42CBDB2}" srcOrd="0" destOrd="0" presId="urn:microsoft.com/office/officeart/2005/8/layout/vList2"/>
    <dgm:cxn modelId="{22FDF917-2600-420D-AD97-E79DDA62936E}" type="presParOf" srcId="{DEF2CD52-2E27-4DCF-A5B8-AB26A878F206}" destId="{29A1783D-440C-4F02-A4F5-84BC618CFA44}" srcOrd="1" destOrd="0" presId="urn:microsoft.com/office/officeart/2005/8/layout/vList2"/>
    <dgm:cxn modelId="{45B156A1-07FB-4AB9-997D-7D536EB3E089}" type="presParOf" srcId="{DEF2CD52-2E27-4DCF-A5B8-AB26A878F206}" destId="{F4120AB6-2C18-4ECA-BFA6-95DDE90747E7}" srcOrd="2" destOrd="0" presId="urn:microsoft.com/office/officeart/2005/8/layout/vList2"/>
    <dgm:cxn modelId="{6299B976-8128-40E2-B9FF-74F75E3F5620}" type="presParOf" srcId="{DEF2CD52-2E27-4DCF-A5B8-AB26A878F206}" destId="{DB7DEDEF-1732-402E-BAAF-C99D96B5C490}" srcOrd="3" destOrd="0" presId="urn:microsoft.com/office/officeart/2005/8/layout/vList2"/>
    <dgm:cxn modelId="{48100136-2BD9-4D7E-A03F-918094D5BA7B}" type="presParOf" srcId="{DEF2CD52-2E27-4DCF-A5B8-AB26A878F206}" destId="{1317D0CF-BF8F-4B2C-9285-A6CD7323865E}" srcOrd="4" destOrd="0" presId="urn:microsoft.com/office/officeart/2005/8/layout/vList2"/>
    <dgm:cxn modelId="{1CAF638B-E82B-4113-A424-2E49318AC108}" type="presParOf" srcId="{DEF2CD52-2E27-4DCF-A5B8-AB26A878F206}" destId="{1EB4D347-E18C-44B8-A1E1-3E73DAF08D2E}" srcOrd="5" destOrd="0" presId="urn:microsoft.com/office/officeart/2005/8/layout/vList2"/>
    <dgm:cxn modelId="{C061E268-9A73-44B6-9DF0-FD3DC2C589DC}" type="presParOf" srcId="{DEF2CD52-2E27-4DCF-A5B8-AB26A878F206}" destId="{C8F6EFBA-3DC2-41D6-BABD-9B3DE46E1296}" srcOrd="6" destOrd="0" presId="urn:microsoft.com/office/officeart/2005/8/layout/vList2"/>
    <dgm:cxn modelId="{9472193B-91A8-4761-94F5-FBB1C33BC8F9}" type="presParOf" srcId="{DEF2CD52-2E27-4DCF-A5B8-AB26A878F206}" destId="{5A0A5337-E0DE-40F8-BC9B-AA4088CA6C2C}" srcOrd="7" destOrd="0" presId="urn:microsoft.com/office/officeart/2005/8/layout/vList2"/>
    <dgm:cxn modelId="{815E00EF-51BF-4E4D-9D64-CE4C23E8EB7A}" type="presParOf" srcId="{DEF2CD52-2E27-4DCF-A5B8-AB26A878F206}" destId="{72ECA19B-4F68-44EC-89A8-A4374686A89F}" srcOrd="8" destOrd="0" presId="urn:microsoft.com/office/officeart/2005/8/layout/vList2"/>
    <dgm:cxn modelId="{6A73AFA9-E83E-4643-B0CA-597BB13FC95A}" type="presParOf" srcId="{DEF2CD52-2E27-4DCF-A5B8-AB26A878F206}" destId="{C8A67F5E-8715-40BE-911B-8FF230CD923F}" srcOrd="9" destOrd="0" presId="urn:microsoft.com/office/officeart/2005/8/layout/vList2"/>
    <dgm:cxn modelId="{D38E23CC-AD44-4DBC-9BC5-1A0B11FB18E5}" type="presParOf" srcId="{DEF2CD52-2E27-4DCF-A5B8-AB26A878F206}" destId="{391524BF-3DA4-4B15-8701-1E22DB5C6CF7}"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89C9910-8F41-4C82-9527-C4557CAC70A6}" type="doc">
      <dgm:prSet loTypeId="urn:microsoft.com/office/officeart/2005/8/layout/pyramid2" loCatId="list" qsTypeId="urn:microsoft.com/office/officeart/2005/8/quickstyle/simple1" qsCatId="simple" csTypeId="urn:microsoft.com/office/officeart/2005/8/colors/colorful4" csCatId="colorful" phldr="1"/>
      <dgm:spPr/>
    </dgm:pt>
    <dgm:pt modelId="{EFAF4385-97D2-4BAA-AEE8-1DE7237D1721}">
      <dgm:prSet phldrT="[Text]" custT="1"/>
      <dgm:spPr/>
      <dgm:t>
        <a:bodyPr/>
        <a:lstStyle/>
        <a:p>
          <a:r>
            <a:rPr lang="en-US" sz="2400" dirty="0"/>
            <a:t>Welfare</a:t>
          </a:r>
        </a:p>
      </dgm:t>
    </dgm:pt>
    <dgm:pt modelId="{C5F50BC2-6131-4AB7-8EDB-536F5B2D0370}" type="parTrans" cxnId="{B2F934AD-CBC4-4AA4-B71E-77DF40FB6E31}">
      <dgm:prSet/>
      <dgm:spPr/>
      <dgm:t>
        <a:bodyPr/>
        <a:lstStyle/>
        <a:p>
          <a:endParaRPr lang="en-US"/>
        </a:p>
      </dgm:t>
    </dgm:pt>
    <dgm:pt modelId="{B5BD52D9-5FA4-4A73-802A-422E339391E6}" type="sibTrans" cxnId="{B2F934AD-CBC4-4AA4-B71E-77DF40FB6E31}">
      <dgm:prSet/>
      <dgm:spPr/>
      <dgm:t>
        <a:bodyPr/>
        <a:lstStyle/>
        <a:p>
          <a:endParaRPr lang="en-US"/>
        </a:p>
      </dgm:t>
    </dgm:pt>
    <dgm:pt modelId="{62CDC569-9A90-4A24-A95C-3B71A6535809}">
      <dgm:prSet phldrT="[Text]" custT="1"/>
      <dgm:spPr/>
      <dgm:t>
        <a:bodyPr/>
        <a:lstStyle/>
        <a:p>
          <a:r>
            <a:rPr lang="en-US" sz="2400" dirty="0"/>
            <a:t>Security</a:t>
          </a:r>
        </a:p>
      </dgm:t>
    </dgm:pt>
    <dgm:pt modelId="{94BFE359-3AF3-4EB2-9FBA-875BC749C67B}" type="parTrans" cxnId="{933A4CA4-8EBA-4815-B944-EA9B35AEF00F}">
      <dgm:prSet/>
      <dgm:spPr/>
      <dgm:t>
        <a:bodyPr/>
        <a:lstStyle/>
        <a:p>
          <a:endParaRPr lang="en-US"/>
        </a:p>
      </dgm:t>
    </dgm:pt>
    <dgm:pt modelId="{F436436E-00D8-4721-AD15-10698EFD1150}" type="sibTrans" cxnId="{933A4CA4-8EBA-4815-B944-EA9B35AEF00F}">
      <dgm:prSet/>
      <dgm:spPr/>
      <dgm:t>
        <a:bodyPr/>
        <a:lstStyle/>
        <a:p>
          <a:endParaRPr lang="en-US"/>
        </a:p>
      </dgm:t>
    </dgm:pt>
    <dgm:pt modelId="{B751B345-3739-4FE0-8C75-3A1C6FBC52B4}">
      <dgm:prSet phldrT="[Text]" custT="1"/>
      <dgm:spPr/>
      <dgm:t>
        <a:bodyPr/>
        <a:lstStyle/>
        <a:p>
          <a:r>
            <a:rPr lang="en-US" sz="2400" dirty="0"/>
            <a:t>Legal Rights</a:t>
          </a:r>
        </a:p>
      </dgm:t>
    </dgm:pt>
    <dgm:pt modelId="{CF8C755F-1BD0-4FFE-96B5-2ACFB798FD16}" type="parTrans" cxnId="{06967223-D8A7-486A-9307-8FDBB5A92A5E}">
      <dgm:prSet/>
      <dgm:spPr/>
      <dgm:t>
        <a:bodyPr/>
        <a:lstStyle/>
        <a:p>
          <a:endParaRPr lang="en-US"/>
        </a:p>
      </dgm:t>
    </dgm:pt>
    <dgm:pt modelId="{7B000FA2-61BA-41FF-AFFC-8599102A8529}" type="sibTrans" cxnId="{06967223-D8A7-486A-9307-8FDBB5A92A5E}">
      <dgm:prSet/>
      <dgm:spPr/>
      <dgm:t>
        <a:bodyPr/>
        <a:lstStyle/>
        <a:p>
          <a:endParaRPr lang="en-US"/>
        </a:p>
      </dgm:t>
    </dgm:pt>
    <dgm:pt modelId="{6FCA0882-2E73-43AE-A788-A0959DB99661}" type="pres">
      <dgm:prSet presAssocID="{589C9910-8F41-4C82-9527-C4557CAC70A6}" presName="compositeShape" presStyleCnt="0">
        <dgm:presLayoutVars>
          <dgm:dir/>
          <dgm:resizeHandles/>
        </dgm:presLayoutVars>
      </dgm:prSet>
      <dgm:spPr/>
    </dgm:pt>
    <dgm:pt modelId="{BEA46419-7D2A-4D1B-B40D-DD93BD609828}" type="pres">
      <dgm:prSet presAssocID="{589C9910-8F41-4C82-9527-C4557CAC70A6}" presName="pyramid" presStyleLbl="node1" presStyleIdx="0" presStyleCnt="1"/>
      <dgm:spPr/>
    </dgm:pt>
    <dgm:pt modelId="{56830D93-A2AF-4560-A8F2-2374394C365D}" type="pres">
      <dgm:prSet presAssocID="{589C9910-8F41-4C82-9527-C4557CAC70A6}" presName="theList" presStyleCnt="0"/>
      <dgm:spPr/>
    </dgm:pt>
    <dgm:pt modelId="{79D9BCD6-5371-40CD-AFA4-251209D1B1AB}" type="pres">
      <dgm:prSet presAssocID="{EFAF4385-97D2-4BAA-AEE8-1DE7237D1721}" presName="aNode" presStyleLbl="fgAcc1" presStyleIdx="0" presStyleCnt="3">
        <dgm:presLayoutVars>
          <dgm:bulletEnabled val="1"/>
        </dgm:presLayoutVars>
      </dgm:prSet>
      <dgm:spPr/>
    </dgm:pt>
    <dgm:pt modelId="{22FCF455-CB50-47E0-A982-2AF3BB4A6087}" type="pres">
      <dgm:prSet presAssocID="{EFAF4385-97D2-4BAA-AEE8-1DE7237D1721}" presName="aSpace" presStyleCnt="0"/>
      <dgm:spPr/>
    </dgm:pt>
    <dgm:pt modelId="{AB473F68-8082-4F7C-A95B-D74E7178134A}" type="pres">
      <dgm:prSet presAssocID="{62CDC569-9A90-4A24-A95C-3B71A6535809}" presName="aNode" presStyleLbl="fgAcc1" presStyleIdx="1" presStyleCnt="3">
        <dgm:presLayoutVars>
          <dgm:bulletEnabled val="1"/>
        </dgm:presLayoutVars>
      </dgm:prSet>
      <dgm:spPr/>
    </dgm:pt>
    <dgm:pt modelId="{D70D094A-1780-472B-95E5-6EF6CC8628CC}" type="pres">
      <dgm:prSet presAssocID="{62CDC569-9A90-4A24-A95C-3B71A6535809}" presName="aSpace" presStyleCnt="0"/>
      <dgm:spPr/>
    </dgm:pt>
    <dgm:pt modelId="{DA58AB57-E191-4D90-B77C-9BABB7B6887D}" type="pres">
      <dgm:prSet presAssocID="{B751B345-3739-4FE0-8C75-3A1C6FBC52B4}" presName="aNode" presStyleLbl="fgAcc1" presStyleIdx="2" presStyleCnt="3">
        <dgm:presLayoutVars>
          <dgm:bulletEnabled val="1"/>
        </dgm:presLayoutVars>
      </dgm:prSet>
      <dgm:spPr/>
    </dgm:pt>
    <dgm:pt modelId="{AE18E3C6-241D-4D3E-81E9-A8314535DCBA}" type="pres">
      <dgm:prSet presAssocID="{B751B345-3739-4FE0-8C75-3A1C6FBC52B4}" presName="aSpace" presStyleCnt="0"/>
      <dgm:spPr/>
    </dgm:pt>
  </dgm:ptLst>
  <dgm:cxnLst>
    <dgm:cxn modelId="{3C02AA11-3573-4DE2-928D-BB940A24BCE3}" type="presOf" srcId="{EFAF4385-97D2-4BAA-AEE8-1DE7237D1721}" destId="{79D9BCD6-5371-40CD-AFA4-251209D1B1AB}" srcOrd="0" destOrd="0" presId="urn:microsoft.com/office/officeart/2005/8/layout/pyramid2"/>
    <dgm:cxn modelId="{06967223-D8A7-486A-9307-8FDBB5A92A5E}" srcId="{589C9910-8F41-4C82-9527-C4557CAC70A6}" destId="{B751B345-3739-4FE0-8C75-3A1C6FBC52B4}" srcOrd="2" destOrd="0" parTransId="{CF8C755F-1BD0-4FFE-96B5-2ACFB798FD16}" sibTransId="{7B000FA2-61BA-41FF-AFFC-8599102A8529}"/>
    <dgm:cxn modelId="{719D8225-8EA0-4FAF-A6D8-46A1676AF4EE}" type="presOf" srcId="{589C9910-8F41-4C82-9527-C4557CAC70A6}" destId="{6FCA0882-2E73-43AE-A788-A0959DB99661}" srcOrd="0" destOrd="0" presId="urn:microsoft.com/office/officeart/2005/8/layout/pyramid2"/>
    <dgm:cxn modelId="{933A4CA4-8EBA-4815-B944-EA9B35AEF00F}" srcId="{589C9910-8F41-4C82-9527-C4557CAC70A6}" destId="{62CDC569-9A90-4A24-A95C-3B71A6535809}" srcOrd="1" destOrd="0" parTransId="{94BFE359-3AF3-4EB2-9FBA-875BC749C67B}" sibTransId="{F436436E-00D8-4721-AD15-10698EFD1150}"/>
    <dgm:cxn modelId="{22B487A6-7FC2-4E59-9711-695325710907}" type="presOf" srcId="{62CDC569-9A90-4A24-A95C-3B71A6535809}" destId="{AB473F68-8082-4F7C-A95B-D74E7178134A}" srcOrd="0" destOrd="0" presId="urn:microsoft.com/office/officeart/2005/8/layout/pyramid2"/>
    <dgm:cxn modelId="{B2F934AD-CBC4-4AA4-B71E-77DF40FB6E31}" srcId="{589C9910-8F41-4C82-9527-C4557CAC70A6}" destId="{EFAF4385-97D2-4BAA-AEE8-1DE7237D1721}" srcOrd="0" destOrd="0" parTransId="{C5F50BC2-6131-4AB7-8EDB-536F5B2D0370}" sibTransId="{B5BD52D9-5FA4-4A73-802A-422E339391E6}"/>
    <dgm:cxn modelId="{4F87FDDF-EB28-4FCD-A712-59FA87AD138D}" type="presOf" srcId="{B751B345-3739-4FE0-8C75-3A1C6FBC52B4}" destId="{DA58AB57-E191-4D90-B77C-9BABB7B6887D}" srcOrd="0" destOrd="0" presId="urn:microsoft.com/office/officeart/2005/8/layout/pyramid2"/>
    <dgm:cxn modelId="{5869F5C6-6888-4C16-A9F0-D171C1DE361E}" type="presParOf" srcId="{6FCA0882-2E73-43AE-A788-A0959DB99661}" destId="{BEA46419-7D2A-4D1B-B40D-DD93BD609828}" srcOrd="0" destOrd="0" presId="urn:microsoft.com/office/officeart/2005/8/layout/pyramid2"/>
    <dgm:cxn modelId="{056457B4-9B2A-4A80-BE2F-DED7926F0B60}" type="presParOf" srcId="{6FCA0882-2E73-43AE-A788-A0959DB99661}" destId="{56830D93-A2AF-4560-A8F2-2374394C365D}" srcOrd="1" destOrd="0" presId="urn:microsoft.com/office/officeart/2005/8/layout/pyramid2"/>
    <dgm:cxn modelId="{03682E7B-31D9-4102-80FB-D5CE591E48FB}" type="presParOf" srcId="{56830D93-A2AF-4560-A8F2-2374394C365D}" destId="{79D9BCD6-5371-40CD-AFA4-251209D1B1AB}" srcOrd="0" destOrd="0" presId="urn:microsoft.com/office/officeart/2005/8/layout/pyramid2"/>
    <dgm:cxn modelId="{F3C0EA6D-2CA3-4657-9C23-056A00347CC3}" type="presParOf" srcId="{56830D93-A2AF-4560-A8F2-2374394C365D}" destId="{22FCF455-CB50-47E0-A982-2AF3BB4A6087}" srcOrd="1" destOrd="0" presId="urn:microsoft.com/office/officeart/2005/8/layout/pyramid2"/>
    <dgm:cxn modelId="{5F61AA8B-9094-44F9-A27A-88357F67863C}" type="presParOf" srcId="{56830D93-A2AF-4560-A8F2-2374394C365D}" destId="{AB473F68-8082-4F7C-A95B-D74E7178134A}" srcOrd="2" destOrd="0" presId="urn:microsoft.com/office/officeart/2005/8/layout/pyramid2"/>
    <dgm:cxn modelId="{75F3A1F5-3D21-41C3-8725-53896EE6C93B}" type="presParOf" srcId="{56830D93-A2AF-4560-A8F2-2374394C365D}" destId="{D70D094A-1780-472B-95E5-6EF6CC8628CC}" srcOrd="3" destOrd="0" presId="urn:microsoft.com/office/officeart/2005/8/layout/pyramid2"/>
    <dgm:cxn modelId="{D8D4128E-2A83-47AE-A4EF-0CE6D11D5183}" type="presParOf" srcId="{56830D93-A2AF-4560-A8F2-2374394C365D}" destId="{DA58AB57-E191-4D90-B77C-9BABB7B6887D}" srcOrd="4" destOrd="0" presId="urn:microsoft.com/office/officeart/2005/8/layout/pyramid2"/>
    <dgm:cxn modelId="{270D93C4-2E54-4587-8A2D-DDCDEC3979DB}" type="presParOf" srcId="{56830D93-A2AF-4560-A8F2-2374394C365D}" destId="{AE18E3C6-241D-4D3E-81E9-A8314535DCBA}"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C573726-E6BF-4FCA-B1F5-174031F6F0E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US"/>
        </a:p>
      </dgm:t>
    </dgm:pt>
    <dgm:pt modelId="{9DB0C4C2-F45A-4564-B65C-FC6A33BE041A}">
      <dgm:prSet phldrT="[Text]" custT="1"/>
      <dgm:spPr>
        <a:solidFill>
          <a:schemeClr val="accent2">
            <a:lumMod val="20000"/>
            <a:lumOff val="80000"/>
          </a:schemeClr>
        </a:solidFill>
        <a:ln>
          <a:solidFill>
            <a:schemeClr val="tx1"/>
          </a:solidFill>
        </a:ln>
      </dgm:spPr>
      <dgm:t>
        <a:bodyPr/>
        <a:lstStyle/>
        <a:p>
          <a:r>
            <a:rPr lang="en-US" sz="2400" dirty="0">
              <a:solidFill>
                <a:schemeClr val="tx1"/>
              </a:solidFill>
            </a:rPr>
            <a:t>AA’s are called to the police station as an important safeguard, providing independent support to detainee’s who are:</a:t>
          </a:r>
        </a:p>
      </dgm:t>
    </dgm:pt>
    <dgm:pt modelId="{4832D5F4-9F5B-4737-B494-8C3314FC3650}" type="parTrans" cxnId="{D72CF3EB-152F-46C7-B856-BEF9A2EAAAAA}">
      <dgm:prSet/>
      <dgm:spPr/>
      <dgm:t>
        <a:bodyPr/>
        <a:lstStyle/>
        <a:p>
          <a:endParaRPr lang="en-US"/>
        </a:p>
      </dgm:t>
    </dgm:pt>
    <dgm:pt modelId="{8E1DF05D-AE8A-47FF-BBEF-26BEBDB18C61}" type="sibTrans" cxnId="{D72CF3EB-152F-46C7-B856-BEF9A2EAAAAA}">
      <dgm:prSet/>
      <dgm:spPr/>
      <dgm:t>
        <a:bodyPr/>
        <a:lstStyle/>
        <a:p>
          <a:endParaRPr lang="en-US"/>
        </a:p>
      </dgm:t>
    </dgm:pt>
    <dgm:pt modelId="{8FE17A39-08FE-4A80-AF87-F0BEDC0A2F4D}">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Aged 18 or under or</a:t>
          </a:r>
        </a:p>
      </dgm:t>
    </dgm:pt>
    <dgm:pt modelId="{FEA9E8C4-67A7-4712-AA0C-3767246E6470}" type="parTrans" cxnId="{D0F99049-EFCD-41F5-A87F-0B8AA3E71B9C}">
      <dgm:prSet/>
      <dgm:spPr/>
      <dgm:t>
        <a:bodyPr/>
        <a:lstStyle/>
        <a:p>
          <a:endParaRPr lang="en-US"/>
        </a:p>
      </dgm:t>
    </dgm:pt>
    <dgm:pt modelId="{C284AA9B-3F3A-4503-AD2E-F1AF5286B541}" type="sibTrans" cxnId="{D0F99049-EFCD-41F5-A87F-0B8AA3E71B9C}">
      <dgm:prSet/>
      <dgm:spPr/>
      <dgm:t>
        <a:bodyPr/>
        <a:lstStyle/>
        <a:p>
          <a:endParaRPr lang="en-US"/>
        </a:p>
      </dgm:t>
    </dgm:pt>
    <dgm:pt modelId="{CEBDA387-C6B5-4E91-872D-CA1D574E8A47}">
      <dgm:prSet phldrT="[Text]" custT="1"/>
      <dgm:spPr>
        <a:solidFill>
          <a:schemeClr val="accent2">
            <a:lumMod val="60000"/>
            <a:lumOff val="40000"/>
            <a:alpha val="90000"/>
          </a:schemeClr>
        </a:solidFill>
        <a:ln>
          <a:solidFill>
            <a:schemeClr val="tx1">
              <a:alpha val="90000"/>
            </a:schemeClr>
          </a:solidFill>
        </a:ln>
      </dgm:spPr>
      <dgm:t>
        <a:bodyPr/>
        <a:lstStyle/>
        <a:p>
          <a:r>
            <a:rPr lang="en-US" sz="2400" dirty="0"/>
            <a:t>Maybe mentally disordered /vulnerable</a:t>
          </a:r>
        </a:p>
      </dgm:t>
    </dgm:pt>
    <dgm:pt modelId="{F47593D7-9DA8-4E85-948B-A878FB4E9DF6}" type="parTrans" cxnId="{97A65ED3-3DF4-4DDF-93FD-33AB5A86CA90}">
      <dgm:prSet/>
      <dgm:spPr/>
      <dgm:t>
        <a:bodyPr/>
        <a:lstStyle/>
        <a:p>
          <a:endParaRPr lang="en-US"/>
        </a:p>
      </dgm:t>
    </dgm:pt>
    <dgm:pt modelId="{1FCFEDAE-3B8B-4BC4-9C1F-1C8D3851EF28}" type="sibTrans" cxnId="{97A65ED3-3DF4-4DDF-93FD-33AB5A86CA90}">
      <dgm:prSet/>
      <dgm:spPr/>
      <dgm:t>
        <a:bodyPr/>
        <a:lstStyle/>
        <a:p>
          <a:endParaRPr lang="en-US"/>
        </a:p>
      </dgm:t>
    </dgm:pt>
    <dgm:pt modelId="{89801180-ABF5-40B3-8201-8761DE444AE4}" type="pres">
      <dgm:prSet presAssocID="{AC573726-E6BF-4FCA-B1F5-174031F6F0EB}" presName="Name0" presStyleCnt="0">
        <dgm:presLayoutVars>
          <dgm:dir/>
          <dgm:animLvl val="lvl"/>
          <dgm:resizeHandles val="exact"/>
        </dgm:presLayoutVars>
      </dgm:prSet>
      <dgm:spPr/>
    </dgm:pt>
    <dgm:pt modelId="{E673A95D-DD5E-4BDC-8575-A50C6D411A09}" type="pres">
      <dgm:prSet presAssocID="{9DB0C4C2-F45A-4564-B65C-FC6A33BE041A}" presName="boxAndChildren" presStyleCnt="0"/>
      <dgm:spPr/>
    </dgm:pt>
    <dgm:pt modelId="{68AEEDA8-7F4A-4EE9-839F-4B972A1D97A9}" type="pres">
      <dgm:prSet presAssocID="{9DB0C4C2-F45A-4564-B65C-FC6A33BE041A}" presName="parentTextBox" presStyleLbl="node1" presStyleIdx="0" presStyleCnt="1"/>
      <dgm:spPr/>
    </dgm:pt>
    <dgm:pt modelId="{2B366A3F-7ECA-4CE8-BAE7-59D965D9A55A}" type="pres">
      <dgm:prSet presAssocID="{9DB0C4C2-F45A-4564-B65C-FC6A33BE041A}" presName="entireBox" presStyleLbl="node1" presStyleIdx="0" presStyleCnt="1"/>
      <dgm:spPr/>
    </dgm:pt>
    <dgm:pt modelId="{B585BA98-685B-4B04-9E11-6ED22E2DCEEF}" type="pres">
      <dgm:prSet presAssocID="{9DB0C4C2-F45A-4564-B65C-FC6A33BE041A}" presName="descendantBox" presStyleCnt="0"/>
      <dgm:spPr/>
    </dgm:pt>
    <dgm:pt modelId="{6F14771E-845B-4596-946A-FF081D075A32}" type="pres">
      <dgm:prSet presAssocID="{8FE17A39-08FE-4A80-AF87-F0BEDC0A2F4D}" presName="childTextBox" presStyleLbl="fgAccFollowNode1" presStyleIdx="0" presStyleCnt="2">
        <dgm:presLayoutVars>
          <dgm:bulletEnabled val="1"/>
        </dgm:presLayoutVars>
      </dgm:prSet>
      <dgm:spPr/>
    </dgm:pt>
    <dgm:pt modelId="{B1EB0DD4-C138-4067-A875-E3B477B84400}" type="pres">
      <dgm:prSet presAssocID="{CEBDA387-C6B5-4E91-872D-CA1D574E8A47}" presName="childTextBox" presStyleLbl="fgAccFollowNode1" presStyleIdx="1" presStyleCnt="2">
        <dgm:presLayoutVars>
          <dgm:bulletEnabled val="1"/>
        </dgm:presLayoutVars>
      </dgm:prSet>
      <dgm:spPr/>
    </dgm:pt>
  </dgm:ptLst>
  <dgm:cxnLst>
    <dgm:cxn modelId="{6CAF0B22-08AF-4048-B887-5B9B33180FBF}" type="presOf" srcId="{CEBDA387-C6B5-4E91-872D-CA1D574E8A47}" destId="{B1EB0DD4-C138-4067-A875-E3B477B84400}" srcOrd="0" destOrd="0" presId="urn:microsoft.com/office/officeart/2005/8/layout/process4"/>
    <dgm:cxn modelId="{ADB79125-C1A0-4D6D-9E18-78A7495259A4}" type="presOf" srcId="{AC573726-E6BF-4FCA-B1F5-174031F6F0EB}" destId="{89801180-ABF5-40B3-8201-8761DE444AE4}" srcOrd="0" destOrd="0" presId="urn:microsoft.com/office/officeart/2005/8/layout/process4"/>
    <dgm:cxn modelId="{33E62969-7949-44DD-A1F4-F11FB9DD2638}" type="presOf" srcId="{9DB0C4C2-F45A-4564-B65C-FC6A33BE041A}" destId="{68AEEDA8-7F4A-4EE9-839F-4B972A1D97A9}" srcOrd="0" destOrd="0" presId="urn:microsoft.com/office/officeart/2005/8/layout/process4"/>
    <dgm:cxn modelId="{D0F99049-EFCD-41F5-A87F-0B8AA3E71B9C}" srcId="{9DB0C4C2-F45A-4564-B65C-FC6A33BE041A}" destId="{8FE17A39-08FE-4A80-AF87-F0BEDC0A2F4D}" srcOrd="0" destOrd="0" parTransId="{FEA9E8C4-67A7-4712-AA0C-3767246E6470}" sibTransId="{C284AA9B-3F3A-4503-AD2E-F1AF5286B541}"/>
    <dgm:cxn modelId="{916E048A-C6D0-4E2A-B900-71252C0D6E45}" type="presOf" srcId="{8FE17A39-08FE-4A80-AF87-F0BEDC0A2F4D}" destId="{6F14771E-845B-4596-946A-FF081D075A32}" srcOrd="0" destOrd="0" presId="urn:microsoft.com/office/officeart/2005/8/layout/process4"/>
    <dgm:cxn modelId="{C55A4E99-AFD8-42C0-98BB-4CABE0143D82}" type="presOf" srcId="{9DB0C4C2-F45A-4564-B65C-FC6A33BE041A}" destId="{2B366A3F-7ECA-4CE8-BAE7-59D965D9A55A}" srcOrd="1" destOrd="0" presId="urn:microsoft.com/office/officeart/2005/8/layout/process4"/>
    <dgm:cxn modelId="{97A65ED3-3DF4-4DDF-93FD-33AB5A86CA90}" srcId="{9DB0C4C2-F45A-4564-B65C-FC6A33BE041A}" destId="{CEBDA387-C6B5-4E91-872D-CA1D574E8A47}" srcOrd="1" destOrd="0" parTransId="{F47593D7-9DA8-4E85-948B-A878FB4E9DF6}" sibTransId="{1FCFEDAE-3B8B-4BC4-9C1F-1C8D3851EF28}"/>
    <dgm:cxn modelId="{D72CF3EB-152F-46C7-B856-BEF9A2EAAAAA}" srcId="{AC573726-E6BF-4FCA-B1F5-174031F6F0EB}" destId="{9DB0C4C2-F45A-4564-B65C-FC6A33BE041A}" srcOrd="0" destOrd="0" parTransId="{4832D5F4-9F5B-4737-B494-8C3314FC3650}" sibTransId="{8E1DF05D-AE8A-47FF-BBEF-26BEBDB18C61}"/>
    <dgm:cxn modelId="{DCF5910F-EEBB-4C12-ABB3-66895BC0EE6A}" type="presParOf" srcId="{89801180-ABF5-40B3-8201-8761DE444AE4}" destId="{E673A95D-DD5E-4BDC-8575-A50C6D411A09}" srcOrd="0" destOrd="0" presId="urn:microsoft.com/office/officeart/2005/8/layout/process4"/>
    <dgm:cxn modelId="{9D6CAE9B-7A43-4575-BF95-46F444A68F4A}" type="presParOf" srcId="{E673A95D-DD5E-4BDC-8575-A50C6D411A09}" destId="{68AEEDA8-7F4A-4EE9-839F-4B972A1D97A9}" srcOrd="0" destOrd="0" presId="urn:microsoft.com/office/officeart/2005/8/layout/process4"/>
    <dgm:cxn modelId="{CA4BCB1D-BEC8-40A0-A86F-9D23247372EB}" type="presParOf" srcId="{E673A95D-DD5E-4BDC-8575-A50C6D411A09}" destId="{2B366A3F-7ECA-4CE8-BAE7-59D965D9A55A}" srcOrd="1" destOrd="0" presId="urn:microsoft.com/office/officeart/2005/8/layout/process4"/>
    <dgm:cxn modelId="{6A21B40A-FFA0-433A-B8E0-A217E9D4A72E}" type="presParOf" srcId="{E673A95D-DD5E-4BDC-8575-A50C6D411A09}" destId="{B585BA98-685B-4B04-9E11-6ED22E2DCEEF}" srcOrd="2" destOrd="0" presId="urn:microsoft.com/office/officeart/2005/8/layout/process4"/>
    <dgm:cxn modelId="{E22F7964-1262-4EBE-B245-7E889DB311F9}" type="presParOf" srcId="{B585BA98-685B-4B04-9E11-6ED22E2DCEEF}" destId="{6F14771E-845B-4596-946A-FF081D075A32}" srcOrd="0" destOrd="0" presId="urn:microsoft.com/office/officeart/2005/8/layout/process4"/>
    <dgm:cxn modelId="{5F55FD3E-098D-4084-94EF-7AF9647105AB}" type="presParOf" srcId="{B585BA98-685B-4B04-9E11-6ED22E2DCEEF}" destId="{B1EB0DD4-C138-4067-A875-E3B477B84400}" srcOrd="1" destOrd="0" presId="urn:microsoft.com/office/officeart/2005/8/layout/process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7AAB6FC1-7DE4-4E26-BE7A-EEC1F2967CA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2AFA390-4A7C-4DD5-90F7-F30BBC7C3B73}">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Support, advise &amp; assist the detainee</a:t>
          </a:r>
        </a:p>
      </dgm:t>
    </dgm:pt>
    <dgm:pt modelId="{3E1099B3-4319-4F09-ABB2-3A73AFFBFD91}" type="parTrans" cxnId="{DA63EA78-D0AF-43B8-82C1-92A47D28D3EA}">
      <dgm:prSet/>
      <dgm:spPr/>
      <dgm:t>
        <a:bodyPr/>
        <a:lstStyle/>
        <a:p>
          <a:endParaRPr lang="en-US"/>
        </a:p>
      </dgm:t>
    </dgm:pt>
    <dgm:pt modelId="{289C5667-0028-45C4-B7F3-22E9826CCEA9}" type="sibTrans" cxnId="{DA63EA78-D0AF-43B8-82C1-92A47D28D3EA}">
      <dgm:prSet/>
      <dgm:spPr/>
      <dgm:t>
        <a:bodyPr/>
        <a:lstStyle/>
        <a:p>
          <a:endParaRPr lang="en-US"/>
        </a:p>
      </dgm:t>
    </dgm:pt>
    <dgm:pt modelId="{076A3825-AF43-4AC3-9F50-97E7700461AB}">
      <dgm:prSet phldrT="[Text]" custT="1"/>
      <dgm:spPr>
        <a:solidFill>
          <a:schemeClr val="accent2">
            <a:lumMod val="60000"/>
            <a:lumOff val="40000"/>
          </a:schemeClr>
        </a:solidFill>
        <a:ln>
          <a:solidFill>
            <a:schemeClr val="tx1"/>
          </a:solidFill>
        </a:ln>
      </dgm:spPr>
      <dgm:t>
        <a:bodyPr/>
        <a:lstStyle/>
        <a:p>
          <a:r>
            <a:rPr lang="en-US" sz="2400" dirty="0">
              <a:solidFill>
                <a:schemeClr val="tx1"/>
              </a:solidFill>
            </a:rPr>
            <a:t>Ensure that the police act fairly &amp; respect the rights of the detainee</a:t>
          </a:r>
        </a:p>
      </dgm:t>
    </dgm:pt>
    <dgm:pt modelId="{C2E9813A-05F2-4D12-9713-BD0E93C2E127}" type="parTrans" cxnId="{C75E27FF-CBB0-4955-A570-6C6E20FF54BE}">
      <dgm:prSet/>
      <dgm:spPr/>
      <dgm:t>
        <a:bodyPr/>
        <a:lstStyle/>
        <a:p>
          <a:endParaRPr lang="en-US"/>
        </a:p>
      </dgm:t>
    </dgm:pt>
    <dgm:pt modelId="{30A3D3FE-3935-4E8F-85D2-92F1DF60FD90}" type="sibTrans" cxnId="{C75E27FF-CBB0-4955-A570-6C6E20FF54BE}">
      <dgm:prSet/>
      <dgm:spPr/>
      <dgm:t>
        <a:bodyPr/>
        <a:lstStyle/>
        <a:p>
          <a:endParaRPr lang="en-US"/>
        </a:p>
      </dgm:t>
    </dgm:pt>
    <dgm:pt modelId="{69694AD3-C84D-4EA8-AC6C-22136F2DE0DE}">
      <dgm:prSet phldrT="[Text]" custT="1"/>
      <dgm:spPr>
        <a:solidFill>
          <a:schemeClr val="accent2">
            <a:lumMod val="60000"/>
            <a:lumOff val="40000"/>
          </a:schemeClr>
        </a:solidFill>
        <a:ln>
          <a:solidFill>
            <a:schemeClr val="tx1"/>
          </a:solidFill>
        </a:ln>
      </dgm:spPr>
      <dgm:t>
        <a:bodyPr/>
        <a:lstStyle/>
        <a:p>
          <a:r>
            <a:rPr lang="en-US" sz="2100" dirty="0">
              <a:solidFill>
                <a:schemeClr val="tx1"/>
              </a:solidFill>
            </a:rPr>
            <a:t>Help communication between the detainee, the police &amp; others</a:t>
          </a:r>
        </a:p>
      </dgm:t>
    </dgm:pt>
    <dgm:pt modelId="{60940251-B15B-4813-ABBF-1E76C5A8957E}" type="parTrans" cxnId="{92DEB365-415C-49C0-A3B1-1544970046F3}">
      <dgm:prSet/>
      <dgm:spPr/>
      <dgm:t>
        <a:bodyPr/>
        <a:lstStyle/>
        <a:p>
          <a:endParaRPr lang="en-US"/>
        </a:p>
      </dgm:t>
    </dgm:pt>
    <dgm:pt modelId="{E8E6F656-1EC7-4765-9459-B2A77FAFEAAE}" type="sibTrans" cxnId="{92DEB365-415C-49C0-A3B1-1544970046F3}">
      <dgm:prSet/>
      <dgm:spPr/>
      <dgm:t>
        <a:bodyPr/>
        <a:lstStyle/>
        <a:p>
          <a:endParaRPr lang="en-US"/>
        </a:p>
      </dgm:t>
    </dgm:pt>
    <dgm:pt modelId="{3921E41B-42C4-4C61-85AD-F6D9515DB27F}" type="pres">
      <dgm:prSet presAssocID="{7AAB6FC1-7DE4-4E26-BE7A-EEC1F2967CA7}" presName="diagram" presStyleCnt="0">
        <dgm:presLayoutVars>
          <dgm:dir/>
          <dgm:resizeHandles val="exact"/>
        </dgm:presLayoutVars>
      </dgm:prSet>
      <dgm:spPr/>
    </dgm:pt>
    <dgm:pt modelId="{70BAD974-F84C-467F-A0E9-A4C57C3E3AD5}" type="pres">
      <dgm:prSet presAssocID="{B2AFA390-4A7C-4DD5-90F7-F30BBC7C3B73}" presName="node" presStyleLbl="node1" presStyleIdx="0" presStyleCnt="3" custScaleX="196555" custLinFactX="-44209" custLinFactNeighborX="-100000" custLinFactNeighborY="-5">
        <dgm:presLayoutVars>
          <dgm:bulletEnabled val="1"/>
        </dgm:presLayoutVars>
      </dgm:prSet>
      <dgm:spPr/>
    </dgm:pt>
    <dgm:pt modelId="{37B27740-ABA2-4916-91C0-293374C03E67}" type="pres">
      <dgm:prSet presAssocID="{289C5667-0028-45C4-B7F3-22E9826CCEA9}" presName="sibTrans" presStyleCnt="0"/>
      <dgm:spPr/>
    </dgm:pt>
    <dgm:pt modelId="{C30842D1-64DC-4C5D-857F-DA6AF2C71C68}" type="pres">
      <dgm:prSet presAssocID="{076A3825-AF43-4AC3-9F50-97E7700461AB}" presName="node" presStyleLbl="node1" presStyleIdx="1" presStyleCnt="3" custScaleX="330484" custLinFactNeighborX="2247" custLinFactNeighborY="6">
        <dgm:presLayoutVars>
          <dgm:bulletEnabled val="1"/>
        </dgm:presLayoutVars>
      </dgm:prSet>
      <dgm:spPr/>
    </dgm:pt>
    <dgm:pt modelId="{AFC7CD1D-F882-4060-9CBF-F47CEE996D00}" type="pres">
      <dgm:prSet presAssocID="{30A3D3FE-3935-4E8F-85D2-92F1DF60FD90}" presName="sibTrans" presStyleCnt="0"/>
      <dgm:spPr/>
    </dgm:pt>
    <dgm:pt modelId="{FF58745D-26F6-46B7-A804-4ACB4D1CA653}" type="pres">
      <dgm:prSet presAssocID="{69694AD3-C84D-4EA8-AC6C-22136F2DE0DE}" presName="node" presStyleLbl="node1" presStyleIdx="2" presStyleCnt="3" custScaleX="203801" custLinFactX="20174" custLinFactNeighborX="100000" custLinFactNeighborY="-3364">
        <dgm:presLayoutVars>
          <dgm:bulletEnabled val="1"/>
        </dgm:presLayoutVars>
      </dgm:prSet>
      <dgm:spPr/>
    </dgm:pt>
  </dgm:ptLst>
  <dgm:cxnLst>
    <dgm:cxn modelId="{92DEB365-415C-49C0-A3B1-1544970046F3}" srcId="{7AAB6FC1-7DE4-4E26-BE7A-EEC1F2967CA7}" destId="{69694AD3-C84D-4EA8-AC6C-22136F2DE0DE}" srcOrd="2" destOrd="0" parTransId="{60940251-B15B-4813-ABBF-1E76C5A8957E}" sibTransId="{E8E6F656-1EC7-4765-9459-B2A77FAFEAAE}"/>
    <dgm:cxn modelId="{77146178-FFF7-4DED-AAC0-DA008619D53E}" type="presOf" srcId="{69694AD3-C84D-4EA8-AC6C-22136F2DE0DE}" destId="{FF58745D-26F6-46B7-A804-4ACB4D1CA653}" srcOrd="0" destOrd="0" presId="urn:microsoft.com/office/officeart/2005/8/layout/default"/>
    <dgm:cxn modelId="{DA63EA78-D0AF-43B8-82C1-92A47D28D3EA}" srcId="{7AAB6FC1-7DE4-4E26-BE7A-EEC1F2967CA7}" destId="{B2AFA390-4A7C-4DD5-90F7-F30BBC7C3B73}" srcOrd="0" destOrd="0" parTransId="{3E1099B3-4319-4F09-ABB2-3A73AFFBFD91}" sibTransId="{289C5667-0028-45C4-B7F3-22E9826CCEA9}"/>
    <dgm:cxn modelId="{9E3D0C7D-49F2-458C-87EA-00F3E418DB40}" type="presOf" srcId="{7AAB6FC1-7DE4-4E26-BE7A-EEC1F2967CA7}" destId="{3921E41B-42C4-4C61-85AD-F6D9515DB27F}" srcOrd="0" destOrd="0" presId="urn:microsoft.com/office/officeart/2005/8/layout/default"/>
    <dgm:cxn modelId="{43399C82-5887-4B3E-8BF8-A1E280136DC3}" type="presOf" srcId="{B2AFA390-4A7C-4DD5-90F7-F30BBC7C3B73}" destId="{70BAD974-F84C-467F-A0E9-A4C57C3E3AD5}" srcOrd="0" destOrd="0" presId="urn:microsoft.com/office/officeart/2005/8/layout/default"/>
    <dgm:cxn modelId="{535B51E0-0030-4534-AE1A-B2F69CCADAD8}" type="presOf" srcId="{076A3825-AF43-4AC3-9F50-97E7700461AB}" destId="{C30842D1-64DC-4C5D-857F-DA6AF2C71C68}" srcOrd="0" destOrd="0" presId="urn:microsoft.com/office/officeart/2005/8/layout/default"/>
    <dgm:cxn modelId="{C75E27FF-CBB0-4955-A570-6C6E20FF54BE}" srcId="{7AAB6FC1-7DE4-4E26-BE7A-EEC1F2967CA7}" destId="{076A3825-AF43-4AC3-9F50-97E7700461AB}" srcOrd="1" destOrd="0" parTransId="{C2E9813A-05F2-4D12-9713-BD0E93C2E127}" sibTransId="{30A3D3FE-3935-4E8F-85D2-92F1DF60FD90}"/>
    <dgm:cxn modelId="{5D579533-FE93-4342-8417-8E1DB1023E93}" type="presParOf" srcId="{3921E41B-42C4-4C61-85AD-F6D9515DB27F}" destId="{70BAD974-F84C-467F-A0E9-A4C57C3E3AD5}" srcOrd="0" destOrd="0" presId="urn:microsoft.com/office/officeart/2005/8/layout/default"/>
    <dgm:cxn modelId="{6EDDDCCB-1BA8-4A50-984B-E1CF8F88065B}" type="presParOf" srcId="{3921E41B-42C4-4C61-85AD-F6D9515DB27F}" destId="{37B27740-ABA2-4916-91C0-293374C03E67}" srcOrd="1" destOrd="0" presId="urn:microsoft.com/office/officeart/2005/8/layout/default"/>
    <dgm:cxn modelId="{EBDD7B3E-12EB-4157-AD77-EE09C1AA3C6F}" type="presParOf" srcId="{3921E41B-42C4-4C61-85AD-F6D9515DB27F}" destId="{C30842D1-64DC-4C5D-857F-DA6AF2C71C68}" srcOrd="2" destOrd="0" presId="urn:microsoft.com/office/officeart/2005/8/layout/default"/>
    <dgm:cxn modelId="{FA405049-340D-42FE-B4CE-2012E754DF81}" type="presParOf" srcId="{3921E41B-42C4-4C61-85AD-F6D9515DB27F}" destId="{AFC7CD1D-F882-4060-9CBF-F47CEE996D00}" srcOrd="3" destOrd="0" presId="urn:microsoft.com/office/officeart/2005/8/layout/default"/>
    <dgm:cxn modelId="{B742AF02-CF2D-4F94-AB33-FB9D35E82E49}" type="presParOf" srcId="{3921E41B-42C4-4C61-85AD-F6D9515DB27F}" destId="{FF58745D-26F6-46B7-A804-4ACB4D1CA653}" srcOrd="4" destOrd="0" presId="urn:microsoft.com/office/officeart/2005/8/layout/default"/>
  </dgm:cxnLst>
  <dgm:bg/>
  <dgm:whole/>
  <dgm:extLst>
    <a:ext uri="http://schemas.microsoft.com/office/drawing/2008/diagram">
      <dsp:dataModelExt xmlns:dsp="http://schemas.microsoft.com/office/drawing/2008/diagram" relId="rId14"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722C51A-D394-4491-96C2-2F59A5ECCFC5}" type="doc">
      <dgm:prSet loTypeId="urn:microsoft.com/office/officeart/2009/3/layout/IncreasingArrowsProcess" loCatId="process" qsTypeId="urn:microsoft.com/office/officeart/2005/8/quickstyle/simple1" qsCatId="simple" csTypeId="urn:microsoft.com/office/officeart/2005/8/colors/colorful5" csCatId="colorful" phldr="1"/>
      <dgm:spPr/>
      <dgm:t>
        <a:bodyPr/>
        <a:lstStyle/>
        <a:p>
          <a:endParaRPr lang="en-US"/>
        </a:p>
      </dgm:t>
    </dgm:pt>
    <dgm:pt modelId="{ECB7D02A-D892-42AA-AD8D-35CED034440F}">
      <dgm:prSet phldrT="[Text]" custT="1"/>
      <dgm:spPr/>
      <dgm:t>
        <a:bodyPr/>
        <a:lstStyle/>
        <a:p>
          <a:r>
            <a:rPr lang="en-US" sz="2800"/>
            <a:t>Section 16 Vulnerable</a:t>
          </a:r>
          <a:endParaRPr lang="en-US" sz="2800" dirty="0"/>
        </a:p>
      </dgm:t>
    </dgm:pt>
    <dgm:pt modelId="{C1A414DB-8436-4336-994A-1AE972EF787A}" type="parTrans" cxnId="{04DD5ADB-BFA8-4FF1-BB99-298910B4D12E}">
      <dgm:prSet/>
      <dgm:spPr/>
      <dgm:t>
        <a:bodyPr/>
        <a:lstStyle/>
        <a:p>
          <a:endParaRPr lang="en-US"/>
        </a:p>
      </dgm:t>
    </dgm:pt>
    <dgm:pt modelId="{F004F89A-FA83-4E68-8BE2-D5E61ECED0FB}" type="sibTrans" cxnId="{04DD5ADB-BFA8-4FF1-BB99-298910B4D12E}">
      <dgm:prSet/>
      <dgm:spPr/>
      <dgm:t>
        <a:bodyPr/>
        <a:lstStyle/>
        <a:p>
          <a:endParaRPr lang="en-US"/>
        </a:p>
      </dgm:t>
    </dgm:pt>
    <dgm:pt modelId="{A06170DF-9F95-4CA7-84B2-C2883F59BEE1}">
      <dgm:prSet phldrT="[Text]" custT="1"/>
      <dgm:spPr/>
      <dgm:t>
        <a:bodyPr/>
        <a:lstStyle/>
        <a:p>
          <a:r>
            <a:rPr lang="en-US" sz="2400" dirty="0"/>
            <a:t>Under 18</a:t>
          </a:r>
        </a:p>
        <a:p>
          <a:r>
            <a:rPr lang="en-US" sz="2400" dirty="0"/>
            <a:t>Mental Illness</a:t>
          </a:r>
        </a:p>
        <a:p>
          <a:r>
            <a:rPr lang="en-US" sz="2400" dirty="0"/>
            <a:t>Learning Disability</a:t>
          </a:r>
        </a:p>
        <a:p>
          <a:r>
            <a:rPr lang="en-US" sz="2400" dirty="0"/>
            <a:t>Physical Disability</a:t>
          </a:r>
        </a:p>
      </dgm:t>
    </dgm:pt>
    <dgm:pt modelId="{3A6278D5-EA3B-463D-8F3B-9EA0AE8F3B2A}" type="parTrans" cxnId="{84D87892-9737-4913-962D-D0EA47BA7DCD}">
      <dgm:prSet/>
      <dgm:spPr/>
      <dgm:t>
        <a:bodyPr/>
        <a:lstStyle/>
        <a:p>
          <a:endParaRPr lang="en-US"/>
        </a:p>
      </dgm:t>
    </dgm:pt>
    <dgm:pt modelId="{1B40EA3D-251A-4283-B81D-9A88C4A72C61}" type="sibTrans" cxnId="{84D87892-9737-4913-962D-D0EA47BA7DCD}">
      <dgm:prSet/>
      <dgm:spPr/>
      <dgm:t>
        <a:bodyPr/>
        <a:lstStyle/>
        <a:p>
          <a:endParaRPr lang="en-US"/>
        </a:p>
      </dgm:t>
    </dgm:pt>
    <dgm:pt modelId="{3FA5AC86-7FBF-4A84-A428-CA0DBEEF500E}">
      <dgm:prSet phldrT="[Text]" custT="1"/>
      <dgm:spPr/>
      <dgm:t>
        <a:bodyPr/>
        <a:lstStyle/>
        <a:p>
          <a:r>
            <a:rPr lang="en-US" sz="2800"/>
            <a:t>Section 17 Intimidated</a:t>
          </a:r>
          <a:endParaRPr lang="en-US" sz="2800" dirty="0"/>
        </a:p>
      </dgm:t>
    </dgm:pt>
    <dgm:pt modelId="{84DFB74B-566E-4F9C-916A-5BD6737EA649}" type="parTrans" cxnId="{AB48ED14-66A8-47FF-9DAD-92AACCA47ACC}">
      <dgm:prSet/>
      <dgm:spPr/>
      <dgm:t>
        <a:bodyPr/>
        <a:lstStyle/>
        <a:p>
          <a:endParaRPr lang="en-US"/>
        </a:p>
      </dgm:t>
    </dgm:pt>
    <dgm:pt modelId="{6DBC74F0-1617-4071-99E3-CCE9C90E4CA8}" type="sibTrans" cxnId="{AB48ED14-66A8-47FF-9DAD-92AACCA47ACC}">
      <dgm:prSet/>
      <dgm:spPr/>
      <dgm:t>
        <a:bodyPr/>
        <a:lstStyle/>
        <a:p>
          <a:endParaRPr lang="en-US"/>
        </a:p>
      </dgm:t>
    </dgm:pt>
    <dgm:pt modelId="{7B78C44E-439C-4889-81F1-1739C806D74B}">
      <dgm:prSet phldrT="[Text]" custT="1"/>
      <dgm:spPr/>
      <dgm:t>
        <a:bodyPr/>
        <a:lstStyle/>
        <a:p>
          <a:r>
            <a:rPr lang="en-US" sz="2400" dirty="0"/>
            <a:t>Suffering from fear or distress</a:t>
          </a:r>
        </a:p>
      </dgm:t>
    </dgm:pt>
    <dgm:pt modelId="{DD86D8FD-807B-4B20-964F-31FD056C1897}" type="parTrans" cxnId="{465FF414-7BA9-4029-A0D4-0B84B458CD5A}">
      <dgm:prSet/>
      <dgm:spPr/>
      <dgm:t>
        <a:bodyPr/>
        <a:lstStyle/>
        <a:p>
          <a:endParaRPr lang="en-US"/>
        </a:p>
      </dgm:t>
    </dgm:pt>
    <dgm:pt modelId="{5A342C07-F420-426F-AE07-3E119693294A}" type="sibTrans" cxnId="{465FF414-7BA9-4029-A0D4-0B84B458CD5A}">
      <dgm:prSet/>
      <dgm:spPr/>
      <dgm:t>
        <a:bodyPr/>
        <a:lstStyle/>
        <a:p>
          <a:endParaRPr lang="en-US"/>
        </a:p>
      </dgm:t>
    </dgm:pt>
    <dgm:pt modelId="{F5CF0DB3-A088-4AED-ABB7-0B4110572029}" type="pres">
      <dgm:prSet presAssocID="{0722C51A-D394-4491-96C2-2F59A5ECCFC5}" presName="Name0" presStyleCnt="0">
        <dgm:presLayoutVars>
          <dgm:chMax val="5"/>
          <dgm:chPref val="5"/>
          <dgm:dir/>
          <dgm:animLvl val="lvl"/>
        </dgm:presLayoutVars>
      </dgm:prSet>
      <dgm:spPr/>
    </dgm:pt>
    <dgm:pt modelId="{02E3912C-24D8-4A4F-B551-379D11282FC9}" type="pres">
      <dgm:prSet presAssocID="{ECB7D02A-D892-42AA-AD8D-35CED034440F}" presName="parentText1" presStyleLbl="node1" presStyleIdx="0" presStyleCnt="2">
        <dgm:presLayoutVars>
          <dgm:chMax/>
          <dgm:chPref val="3"/>
          <dgm:bulletEnabled val="1"/>
        </dgm:presLayoutVars>
      </dgm:prSet>
      <dgm:spPr/>
    </dgm:pt>
    <dgm:pt modelId="{11C9C4A5-8B65-4712-9EF8-311E9D064252}" type="pres">
      <dgm:prSet presAssocID="{ECB7D02A-D892-42AA-AD8D-35CED034440F}" presName="childText1" presStyleLbl="solidAlignAcc1" presStyleIdx="0" presStyleCnt="2">
        <dgm:presLayoutVars>
          <dgm:chMax val="0"/>
          <dgm:chPref val="0"/>
          <dgm:bulletEnabled val="1"/>
        </dgm:presLayoutVars>
      </dgm:prSet>
      <dgm:spPr/>
    </dgm:pt>
    <dgm:pt modelId="{B4F4EABC-B8FC-46E5-BE15-908AC3E57315}" type="pres">
      <dgm:prSet presAssocID="{3FA5AC86-7FBF-4A84-A428-CA0DBEEF500E}" presName="parentText2" presStyleLbl="node1" presStyleIdx="1" presStyleCnt="2">
        <dgm:presLayoutVars>
          <dgm:chMax/>
          <dgm:chPref val="3"/>
          <dgm:bulletEnabled val="1"/>
        </dgm:presLayoutVars>
      </dgm:prSet>
      <dgm:spPr/>
    </dgm:pt>
    <dgm:pt modelId="{071FF939-D9D6-4955-81E3-875E414670E6}" type="pres">
      <dgm:prSet presAssocID="{3FA5AC86-7FBF-4A84-A428-CA0DBEEF500E}" presName="childText2" presStyleLbl="solidAlignAcc1" presStyleIdx="1" presStyleCnt="2">
        <dgm:presLayoutVars>
          <dgm:chMax val="0"/>
          <dgm:chPref val="0"/>
          <dgm:bulletEnabled val="1"/>
        </dgm:presLayoutVars>
      </dgm:prSet>
      <dgm:spPr/>
    </dgm:pt>
  </dgm:ptLst>
  <dgm:cxnLst>
    <dgm:cxn modelId="{7A390601-BFFB-4A06-A170-8D65EFEE6879}" type="presOf" srcId="{7B78C44E-439C-4889-81F1-1739C806D74B}" destId="{071FF939-D9D6-4955-81E3-875E414670E6}" srcOrd="0" destOrd="0" presId="urn:microsoft.com/office/officeart/2009/3/layout/IncreasingArrowsProcess"/>
    <dgm:cxn modelId="{AB48ED14-66A8-47FF-9DAD-92AACCA47ACC}" srcId="{0722C51A-D394-4491-96C2-2F59A5ECCFC5}" destId="{3FA5AC86-7FBF-4A84-A428-CA0DBEEF500E}" srcOrd="1" destOrd="0" parTransId="{84DFB74B-566E-4F9C-916A-5BD6737EA649}" sibTransId="{6DBC74F0-1617-4071-99E3-CCE9C90E4CA8}"/>
    <dgm:cxn modelId="{465FF414-7BA9-4029-A0D4-0B84B458CD5A}" srcId="{3FA5AC86-7FBF-4A84-A428-CA0DBEEF500E}" destId="{7B78C44E-439C-4889-81F1-1739C806D74B}" srcOrd="0" destOrd="0" parTransId="{DD86D8FD-807B-4B20-964F-31FD056C1897}" sibTransId="{5A342C07-F420-426F-AE07-3E119693294A}"/>
    <dgm:cxn modelId="{94708133-2A07-4169-A2BC-210F0C9F5EFD}" type="presOf" srcId="{ECB7D02A-D892-42AA-AD8D-35CED034440F}" destId="{02E3912C-24D8-4A4F-B551-379D11282FC9}" srcOrd="0" destOrd="0" presId="urn:microsoft.com/office/officeart/2009/3/layout/IncreasingArrowsProcess"/>
    <dgm:cxn modelId="{84D87892-9737-4913-962D-D0EA47BA7DCD}" srcId="{ECB7D02A-D892-42AA-AD8D-35CED034440F}" destId="{A06170DF-9F95-4CA7-84B2-C2883F59BEE1}" srcOrd="0" destOrd="0" parTransId="{3A6278D5-EA3B-463D-8F3B-9EA0AE8F3B2A}" sibTransId="{1B40EA3D-251A-4283-B81D-9A88C4A72C61}"/>
    <dgm:cxn modelId="{8C0977B1-6343-4A2E-9F59-C7E61F05D255}" type="presOf" srcId="{0722C51A-D394-4491-96C2-2F59A5ECCFC5}" destId="{F5CF0DB3-A088-4AED-ABB7-0B4110572029}" srcOrd="0" destOrd="0" presId="urn:microsoft.com/office/officeart/2009/3/layout/IncreasingArrowsProcess"/>
    <dgm:cxn modelId="{97E86CB4-93A2-4FEE-BD04-DF4046086CBE}" type="presOf" srcId="{3FA5AC86-7FBF-4A84-A428-CA0DBEEF500E}" destId="{B4F4EABC-B8FC-46E5-BE15-908AC3E57315}" srcOrd="0" destOrd="0" presId="urn:microsoft.com/office/officeart/2009/3/layout/IncreasingArrowsProcess"/>
    <dgm:cxn modelId="{D9FE08CE-0803-451A-AB4A-82F3A09B663B}" type="presOf" srcId="{A06170DF-9F95-4CA7-84B2-C2883F59BEE1}" destId="{11C9C4A5-8B65-4712-9EF8-311E9D064252}" srcOrd="0" destOrd="0" presId="urn:microsoft.com/office/officeart/2009/3/layout/IncreasingArrowsProcess"/>
    <dgm:cxn modelId="{04DD5ADB-BFA8-4FF1-BB99-298910B4D12E}" srcId="{0722C51A-D394-4491-96C2-2F59A5ECCFC5}" destId="{ECB7D02A-D892-42AA-AD8D-35CED034440F}" srcOrd="0" destOrd="0" parTransId="{C1A414DB-8436-4336-994A-1AE972EF787A}" sibTransId="{F004F89A-FA83-4E68-8BE2-D5E61ECED0FB}"/>
    <dgm:cxn modelId="{B0893D95-0B10-4D95-A402-D24ADE317B8A}" type="presParOf" srcId="{F5CF0DB3-A088-4AED-ABB7-0B4110572029}" destId="{02E3912C-24D8-4A4F-B551-379D11282FC9}" srcOrd="0" destOrd="0" presId="urn:microsoft.com/office/officeart/2009/3/layout/IncreasingArrowsProcess"/>
    <dgm:cxn modelId="{C1E8B8B4-9776-4FED-BD4C-1BB46C0D7819}" type="presParOf" srcId="{F5CF0DB3-A088-4AED-ABB7-0B4110572029}" destId="{11C9C4A5-8B65-4712-9EF8-311E9D064252}" srcOrd="1" destOrd="0" presId="urn:microsoft.com/office/officeart/2009/3/layout/IncreasingArrowsProcess"/>
    <dgm:cxn modelId="{A3B8C60F-52D4-47CB-9BDB-9A88625F5649}" type="presParOf" srcId="{F5CF0DB3-A088-4AED-ABB7-0B4110572029}" destId="{B4F4EABC-B8FC-46E5-BE15-908AC3E57315}" srcOrd="2" destOrd="0" presId="urn:microsoft.com/office/officeart/2009/3/layout/IncreasingArrowsProcess"/>
    <dgm:cxn modelId="{8BF624CB-3CBA-4475-A938-C9358A188A1F}" type="presParOf" srcId="{F5CF0DB3-A088-4AED-ABB7-0B4110572029}" destId="{071FF939-D9D6-4955-81E3-875E414670E6}" srcOrd="3"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DF1F63-2763-4135-A1DA-ECB7B98BD17C}">
      <dsp:nvSpPr>
        <dsp:cNvPr id="0" name=""/>
        <dsp:cNvSpPr/>
      </dsp:nvSpPr>
      <dsp:spPr>
        <a:xfrm>
          <a:off x="1494" y="0"/>
          <a:ext cx="3806324" cy="3504022"/>
        </a:xfrm>
        <a:prstGeom prst="roundRect">
          <a:avLst>
            <a:gd name="adj" fmla="val 5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Reactive</a:t>
          </a:r>
          <a:endParaRPr lang="en-US" sz="2600" kern="1200" dirty="0"/>
        </a:p>
      </dsp:txBody>
      <dsp:txXfrm rot="16200000">
        <a:off x="-1054522" y="1056016"/>
        <a:ext cx="2873298" cy="761264"/>
      </dsp:txXfrm>
    </dsp:sp>
    <dsp:sp modelId="{7E8336F9-CC29-4DC2-9527-D2D0F4A0AB5F}">
      <dsp:nvSpPr>
        <dsp:cNvPr id="0" name=""/>
        <dsp:cNvSpPr/>
      </dsp:nvSpPr>
      <dsp:spPr>
        <a:xfrm>
          <a:off x="762759" y="0"/>
          <a:ext cx="2835711" cy="350402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dirty="0"/>
            <a:t>This starts with the discovery of a crime &amp; seeks to bring offenders to justice by uncovering material that identifies suspects &amp; provides sufficient evidence to enable a court to determine their guilt</a:t>
          </a:r>
        </a:p>
      </dsp:txBody>
      <dsp:txXfrm>
        <a:off x="762759" y="0"/>
        <a:ext cx="2835711" cy="3504022"/>
      </dsp:txXfrm>
    </dsp:sp>
    <dsp:sp modelId="{DA0AF2C6-6BB1-4772-88CE-8D1B7A36BDBB}">
      <dsp:nvSpPr>
        <dsp:cNvPr id="0" name=""/>
        <dsp:cNvSpPr/>
      </dsp:nvSpPr>
      <dsp:spPr>
        <a:xfrm>
          <a:off x="3941040" y="0"/>
          <a:ext cx="3806324" cy="3504022"/>
        </a:xfrm>
        <a:prstGeom prst="roundRect">
          <a:avLst>
            <a:gd name="adj" fmla="val 5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89154" rIns="115570" bIns="0" numCol="1" spcCol="1270" anchor="t" anchorCtr="0">
          <a:noAutofit/>
        </a:bodyPr>
        <a:lstStyle/>
        <a:p>
          <a:pPr marL="0" lvl="0" indent="0" algn="r" defTabSz="1155700">
            <a:lnSpc>
              <a:spcPct val="90000"/>
            </a:lnSpc>
            <a:spcBef>
              <a:spcPct val="0"/>
            </a:spcBef>
            <a:spcAft>
              <a:spcPct val="35000"/>
            </a:spcAft>
            <a:buNone/>
          </a:pPr>
          <a:r>
            <a:rPr lang="en-US" sz="2600" kern="1200"/>
            <a:t>Proactive</a:t>
          </a:r>
          <a:endParaRPr lang="en-US" sz="2600" kern="1200" dirty="0"/>
        </a:p>
      </dsp:txBody>
      <dsp:txXfrm rot="16200000">
        <a:off x="2885023" y="1056016"/>
        <a:ext cx="2873298" cy="761264"/>
      </dsp:txXfrm>
    </dsp:sp>
    <dsp:sp modelId="{AEFFE743-B824-4830-A4C5-EA90239FB717}">
      <dsp:nvSpPr>
        <dsp:cNvPr id="0" name=""/>
        <dsp:cNvSpPr/>
      </dsp:nvSpPr>
      <dsp:spPr>
        <a:xfrm rot="5400000">
          <a:off x="3702690" y="2717303"/>
          <a:ext cx="514761" cy="570948"/>
        </a:xfrm>
        <a:prstGeom prst="flowChartExtract">
          <a:avLst/>
        </a:prstGeom>
        <a:solidFill>
          <a:schemeClr val="lt1">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E16E3B2-35B5-40DF-8750-054BD60AEB43}">
      <dsp:nvSpPr>
        <dsp:cNvPr id="0" name=""/>
        <dsp:cNvSpPr/>
      </dsp:nvSpPr>
      <dsp:spPr>
        <a:xfrm>
          <a:off x="4702305" y="0"/>
          <a:ext cx="2835711" cy="3504022"/>
        </a:xfrm>
        <a:prstGeom prst="rect">
          <a:avLst/>
        </a:prstGeom>
        <a:noFill/>
        <a:ln w="15875"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82296" rIns="0" bIns="0" numCol="1" spcCol="1270" anchor="t" anchorCtr="0">
          <a:noAutofit/>
        </a:bodyPr>
        <a:lstStyle/>
        <a:p>
          <a:pPr marL="0" lvl="0" indent="0" algn="l" defTabSz="1066800">
            <a:lnSpc>
              <a:spcPct val="90000"/>
            </a:lnSpc>
            <a:spcBef>
              <a:spcPct val="0"/>
            </a:spcBef>
            <a:spcAft>
              <a:spcPct val="35000"/>
            </a:spcAft>
            <a:buNone/>
          </a:pPr>
          <a:r>
            <a:rPr lang="en-US" sz="2400" kern="1200"/>
            <a:t>This usually starts with an intelligence analysis that a particular individual or group is involved in criminal enterprise</a:t>
          </a:r>
          <a:endParaRPr lang="en-US" sz="2400" kern="1200" dirty="0"/>
        </a:p>
      </dsp:txBody>
      <dsp:txXfrm>
        <a:off x="4702305" y="0"/>
        <a:ext cx="2835711" cy="35040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775DCB-23AB-7D41-8AA3-94855295C7EF}">
      <dsp:nvSpPr>
        <dsp:cNvPr id="0" name=""/>
        <dsp:cNvSpPr/>
      </dsp:nvSpPr>
      <dsp:spPr>
        <a:xfrm>
          <a:off x="0" y="3100718"/>
          <a:ext cx="6713552" cy="101772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C</a:t>
          </a:r>
          <a:r>
            <a:rPr lang="en-GB" sz="1800" b="0" i="0" kern="1200"/>
            <a:t>rimes that the police believe may be committed, for example, when premises or individuals are kept under observation for a period of time, with a view to the possible institution of criminal proceedings</a:t>
          </a:r>
          <a:endParaRPr lang="en-US" sz="1800" kern="1200"/>
        </a:p>
      </dsp:txBody>
      <dsp:txXfrm>
        <a:off x="0" y="3100718"/>
        <a:ext cx="6713552" cy="1017725"/>
      </dsp:txXfrm>
    </dsp:sp>
    <dsp:sp modelId="{257D0BF1-4588-6341-B4AF-AC1BD4C22AE2}">
      <dsp:nvSpPr>
        <dsp:cNvPr id="0" name=""/>
        <dsp:cNvSpPr/>
      </dsp:nvSpPr>
      <dsp:spPr>
        <a:xfrm rot="10800000">
          <a:off x="0" y="1550723"/>
          <a:ext cx="6713552" cy="1565261"/>
        </a:xfrm>
        <a:prstGeom prst="upArrowCallou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a:t>I</a:t>
          </a:r>
          <a:r>
            <a:rPr lang="en-GB" sz="1800" b="0" i="0" kern="1200"/>
            <a:t>dentifying whether a crime has </a:t>
          </a:r>
          <a:r>
            <a:rPr lang="en-GB" sz="1800" b="0" i="1" kern="1200"/>
            <a:t>actually</a:t>
          </a:r>
          <a:r>
            <a:rPr lang="en-GB" sz="1800" b="0" i="0" kern="1200"/>
            <a:t> been committed, with a view to commencing criminal proceedings</a:t>
          </a:r>
          <a:endParaRPr lang="en-US" sz="1800" kern="1200"/>
        </a:p>
      </dsp:txBody>
      <dsp:txXfrm rot="10800000">
        <a:off x="0" y="1550723"/>
        <a:ext cx="6713552" cy="1017060"/>
      </dsp:txXfrm>
    </dsp:sp>
    <dsp:sp modelId="{D070FF4D-1232-0249-8C68-C8A3C9E1477A}">
      <dsp:nvSpPr>
        <dsp:cNvPr id="0" name=""/>
        <dsp:cNvSpPr/>
      </dsp:nvSpPr>
      <dsp:spPr>
        <a:xfrm rot="10800000">
          <a:off x="0" y="728"/>
          <a:ext cx="6713552" cy="1565261"/>
        </a:xfrm>
        <a:prstGeom prst="upArrowCallou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GB" sz="1800" kern="1200" dirty="0"/>
            <a:t>C</a:t>
          </a:r>
          <a:r>
            <a:rPr lang="en-GB" sz="1800" b="0" i="0" kern="1200" dirty="0"/>
            <a:t>rimes that have been committed</a:t>
          </a:r>
          <a:endParaRPr lang="en-US" sz="1800" kern="1200" dirty="0"/>
        </a:p>
      </dsp:txBody>
      <dsp:txXfrm rot="10800000">
        <a:off x="0" y="728"/>
        <a:ext cx="6713552" cy="10170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051F57-E43C-4E48-929F-13DDFB494871}">
      <dsp:nvSpPr>
        <dsp:cNvPr id="0" name=""/>
        <dsp:cNvSpPr/>
      </dsp:nvSpPr>
      <dsp:spPr>
        <a:xfrm>
          <a:off x="0" y="666066"/>
          <a:ext cx="6263640" cy="999938"/>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The National Decision Model is the basis of decision making </a:t>
          </a:r>
        </a:p>
      </dsp:txBody>
      <dsp:txXfrm>
        <a:off x="48813" y="714879"/>
        <a:ext cx="6166014" cy="902312"/>
      </dsp:txXfrm>
    </dsp:sp>
    <dsp:sp modelId="{9B586F7D-2288-974D-8A10-BBDE9D37FC5D}">
      <dsp:nvSpPr>
        <dsp:cNvPr id="0" name=""/>
        <dsp:cNvSpPr/>
      </dsp:nvSpPr>
      <dsp:spPr>
        <a:xfrm>
          <a:off x="0" y="1723605"/>
          <a:ext cx="6263640" cy="999938"/>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THRIVE provides a framework to support our decision making, informing a holistic understanding of the situation. </a:t>
          </a:r>
        </a:p>
      </dsp:txBody>
      <dsp:txXfrm>
        <a:off x="48813" y="1772418"/>
        <a:ext cx="6166014" cy="902312"/>
      </dsp:txXfrm>
    </dsp:sp>
    <dsp:sp modelId="{92F72F98-7C57-E547-B1BC-48B099E63A2C}">
      <dsp:nvSpPr>
        <dsp:cNvPr id="0" name=""/>
        <dsp:cNvSpPr/>
      </dsp:nvSpPr>
      <dsp:spPr>
        <a:xfrm>
          <a:off x="0" y="2781143"/>
          <a:ext cx="6263640" cy="999938"/>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THRIVE is an integral part of our ethical decision making. </a:t>
          </a:r>
        </a:p>
      </dsp:txBody>
      <dsp:txXfrm>
        <a:off x="48813" y="2829956"/>
        <a:ext cx="6166014" cy="902312"/>
      </dsp:txXfrm>
    </dsp:sp>
    <dsp:sp modelId="{8350F9F8-6B7A-594A-8005-253704955D86}">
      <dsp:nvSpPr>
        <dsp:cNvPr id="0" name=""/>
        <dsp:cNvSpPr/>
      </dsp:nvSpPr>
      <dsp:spPr>
        <a:xfrm>
          <a:off x="0" y="3838682"/>
          <a:ext cx="6263640" cy="999938"/>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THRIVE will be used to assess situations where decision making, and management of risk has a range of considerations and responses related to the circumstances. </a:t>
          </a:r>
        </a:p>
      </dsp:txBody>
      <dsp:txXfrm>
        <a:off x="48813" y="3887495"/>
        <a:ext cx="6166014" cy="90231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C5B066-631F-9C4A-BF1E-3F5998101AED}">
      <dsp:nvSpPr>
        <dsp:cNvPr id="0" name=""/>
        <dsp:cNvSpPr/>
      </dsp:nvSpPr>
      <dsp:spPr>
        <a:xfrm>
          <a:off x="0" y="0"/>
          <a:ext cx="9799782" cy="0"/>
        </a:xfrm>
        <a:prstGeom prst="line">
          <a:avLst/>
        </a:prstGeom>
        <a:solidFill>
          <a:schemeClr val="accent2">
            <a:shade val="80000"/>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96F269-7043-164A-8A8A-F1F8B8EBC32C}">
      <dsp:nvSpPr>
        <dsp:cNvPr id="0" name=""/>
        <dsp:cNvSpPr/>
      </dsp:nvSpPr>
      <dsp:spPr>
        <a:xfrm>
          <a:off x="0" y="0"/>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Commence upon arrival</a:t>
          </a:r>
          <a:endParaRPr lang="en-US" sz="2400" kern="1200" dirty="0"/>
        </a:p>
      </dsp:txBody>
      <dsp:txXfrm>
        <a:off x="0" y="0"/>
        <a:ext cx="9799782" cy="638094"/>
      </dsp:txXfrm>
    </dsp:sp>
    <dsp:sp modelId="{889B0F4F-21FB-BD43-88F1-A37BEFE0FEB0}">
      <dsp:nvSpPr>
        <dsp:cNvPr id="0" name=""/>
        <dsp:cNvSpPr/>
      </dsp:nvSpPr>
      <dsp:spPr>
        <a:xfrm>
          <a:off x="0" y="638094"/>
          <a:ext cx="9799782" cy="0"/>
        </a:xfrm>
        <a:prstGeom prst="line">
          <a:avLst/>
        </a:prstGeom>
        <a:solidFill>
          <a:schemeClr val="accent2">
            <a:shade val="80000"/>
            <a:hueOff val="74227"/>
            <a:satOff val="-3180"/>
            <a:lumOff val="4385"/>
            <a:alphaOff val="0"/>
          </a:schemeClr>
        </a:solidFill>
        <a:ln w="15875" cap="flat" cmpd="sng" algn="ctr">
          <a:solidFill>
            <a:schemeClr val="accent2">
              <a:shade val="80000"/>
              <a:hueOff val="74227"/>
              <a:satOff val="-3180"/>
              <a:lumOff val="438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561905-510A-6242-AA2F-3ACA417F1575}">
      <dsp:nvSpPr>
        <dsp:cNvPr id="0" name=""/>
        <dsp:cNvSpPr/>
      </dsp:nvSpPr>
      <dsp:spPr>
        <a:xfrm>
          <a:off x="0" y="638094"/>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Date</a:t>
          </a:r>
          <a:endParaRPr lang="en-US" sz="2400" kern="1200" dirty="0"/>
        </a:p>
      </dsp:txBody>
      <dsp:txXfrm>
        <a:off x="0" y="638094"/>
        <a:ext cx="9799782" cy="638094"/>
      </dsp:txXfrm>
    </dsp:sp>
    <dsp:sp modelId="{953007B5-119E-DC4B-9929-6C1C22D9377D}">
      <dsp:nvSpPr>
        <dsp:cNvPr id="0" name=""/>
        <dsp:cNvSpPr/>
      </dsp:nvSpPr>
      <dsp:spPr>
        <a:xfrm>
          <a:off x="0" y="1276189"/>
          <a:ext cx="9799782" cy="0"/>
        </a:xfrm>
        <a:prstGeom prst="line">
          <a:avLst/>
        </a:prstGeom>
        <a:solidFill>
          <a:schemeClr val="accent2">
            <a:shade val="80000"/>
            <a:hueOff val="148455"/>
            <a:satOff val="-6359"/>
            <a:lumOff val="8771"/>
            <a:alphaOff val="0"/>
          </a:schemeClr>
        </a:solidFill>
        <a:ln w="15875" cap="flat" cmpd="sng" algn="ctr">
          <a:solidFill>
            <a:schemeClr val="accent2">
              <a:shade val="80000"/>
              <a:hueOff val="148455"/>
              <a:satOff val="-6359"/>
              <a:lumOff val="877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E55132-5117-964F-8B1B-CBD9DD65DD85}">
      <dsp:nvSpPr>
        <dsp:cNvPr id="0" name=""/>
        <dsp:cNvSpPr/>
      </dsp:nvSpPr>
      <dsp:spPr>
        <a:xfrm>
          <a:off x="0" y="1276188"/>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When? Where? What?</a:t>
          </a:r>
          <a:endParaRPr lang="en-US" sz="2400" kern="1200" dirty="0"/>
        </a:p>
      </dsp:txBody>
      <dsp:txXfrm>
        <a:off x="0" y="1276188"/>
        <a:ext cx="9799782" cy="638094"/>
      </dsp:txXfrm>
    </dsp:sp>
    <dsp:sp modelId="{F1B1FA56-1EDC-DB48-A30A-414FD6BD06B6}">
      <dsp:nvSpPr>
        <dsp:cNvPr id="0" name=""/>
        <dsp:cNvSpPr/>
      </dsp:nvSpPr>
      <dsp:spPr>
        <a:xfrm>
          <a:off x="0" y="1914283"/>
          <a:ext cx="9799782" cy="0"/>
        </a:xfrm>
        <a:prstGeom prst="line">
          <a:avLst/>
        </a:prstGeom>
        <a:solidFill>
          <a:schemeClr val="accent2">
            <a:shade val="80000"/>
            <a:hueOff val="222682"/>
            <a:satOff val="-9539"/>
            <a:lumOff val="13156"/>
            <a:alphaOff val="0"/>
          </a:schemeClr>
        </a:solidFill>
        <a:ln w="15875" cap="flat" cmpd="sng" algn="ctr">
          <a:solidFill>
            <a:schemeClr val="accent2">
              <a:shade val="80000"/>
              <a:hueOff val="222682"/>
              <a:satOff val="-9539"/>
              <a:lumOff val="1315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593682F-7522-F446-A51E-33A56642F022}">
      <dsp:nvSpPr>
        <dsp:cNvPr id="0" name=""/>
        <dsp:cNvSpPr/>
      </dsp:nvSpPr>
      <dsp:spPr>
        <a:xfrm>
          <a:off x="0" y="1914283"/>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Name</a:t>
          </a:r>
          <a:endParaRPr lang="en-US" sz="2400" kern="1200" dirty="0"/>
        </a:p>
      </dsp:txBody>
      <dsp:txXfrm>
        <a:off x="0" y="1914283"/>
        <a:ext cx="9799782" cy="638094"/>
      </dsp:txXfrm>
    </dsp:sp>
    <dsp:sp modelId="{B1294AE8-75BD-F94E-9F4F-21C9E292C64A}">
      <dsp:nvSpPr>
        <dsp:cNvPr id="0" name=""/>
        <dsp:cNvSpPr/>
      </dsp:nvSpPr>
      <dsp:spPr>
        <a:xfrm>
          <a:off x="0" y="2552378"/>
          <a:ext cx="9799782" cy="0"/>
        </a:xfrm>
        <a:prstGeom prst="line">
          <a:avLst/>
        </a:prstGeom>
        <a:solidFill>
          <a:schemeClr val="accent2">
            <a:shade val="80000"/>
            <a:hueOff val="296910"/>
            <a:satOff val="-12718"/>
            <a:lumOff val="17542"/>
            <a:alphaOff val="0"/>
          </a:schemeClr>
        </a:solidFill>
        <a:ln w="15875" cap="flat" cmpd="sng" algn="ctr">
          <a:solidFill>
            <a:schemeClr val="accent2">
              <a:shade val="80000"/>
              <a:hueOff val="296910"/>
              <a:satOff val="-12718"/>
              <a:lumOff val="1754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A342497-336A-F447-A3B9-27FD20687706}">
      <dsp:nvSpPr>
        <dsp:cNvPr id="0" name=""/>
        <dsp:cNvSpPr/>
      </dsp:nvSpPr>
      <dsp:spPr>
        <a:xfrm>
          <a:off x="0" y="255237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entered scene</a:t>
          </a:r>
          <a:endParaRPr lang="en-US" sz="2400" kern="1200" dirty="0"/>
        </a:p>
      </dsp:txBody>
      <dsp:txXfrm>
        <a:off x="0" y="2552377"/>
        <a:ext cx="9799782" cy="638094"/>
      </dsp:txXfrm>
    </dsp:sp>
    <dsp:sp modelId="{671AB5B5-1A79-E34B-9F69-7FB693815ADE}">
      <dsp:nvSpPr>
        <dsp:cNvPr id="0" name=""/>
        <dsp:cNvSpPr/>
      </dsp:nvSpPr>
      <dsp:spPr>
        <a:xfrm>
          <a:off x="0" y="3190472"/>
          <a:ext cx="9799782" cy="0"/>
        </a:xfrm>
        <a:prstGeom prst="line">
          <a:avLst/>
        </a:prstGeom>
        <a:solidFill>
          <a:schemeClr val="accent2">
            <a:shade val="80000"/>
            <a:hueOff val="371137"/>
            <a:satOff val="-15898"/>
            <a:lumOff val="21927"/>
            <a:alphaOff val="0"/>
          </a:schemeClr>
        </a:solidFill>
        <a:ln w="15875" cap="flat" cmpd="sng" algn="ctr">
          <a:solidFill>
            <a:schemeClr val="accent2">
              <a:shade val="80000"/>
              <a:hueOff val="371137"/>
              <a:satOff val="-15898"/>
              <a:lumOff val="21927"/>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591053-97BB-3A4C-B9CC-83770F676D24}">
      <dsp:nvSpPr>
        <dsp:cNvPr id="0" name=""/>
        <dsp:cNvSpPr/>
      </dsp:nvSpPr>
      <dsp:spPr>
        <a:xfrm>
          <a:off x="0" y="3190472"/>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Time left</a:t>
          </a:r>
          <a:endParaRPr lang="en-US" sz="2400" kern="1200" dirty="0"/>
        </a:p>
      </dsp:txBody>
      <dsp:txXfrm>
        <a:off x="0" y="3190472"/>
        <a:ext cx="9799782" cy="638094"/>
      </dsp:txXfrm>
    </dsp:sp>
    <dsp:sp modelId="{17ED15ED-55B1-2848-AD11-9A4D6EC47C26}">
      <dsp:nvSpPr>
        <dsp:cNvPr id="0" name=""/>
        <dsp:cNvSpPr/>
      </dsp:nvSpPr>
      <dsp:spPr>
        <a:xfrm>
          <a:off x="0" y="3828566"/>
          <a:ext cx="9799782" cy="0"/>
        </a:xfrm>
        <a:prstGeom prst="line">
          <a:avLst/>
        </a:prstGeom>
        <a:solidFill>
          <a:schemeClr val="accent2">
            <a:shade val="80000"/>
            <a:hueOff val="445365"/>
            <a:satOff val="-19077"/>
            <a:lumOff val="26313"/>
            <a:alphaOff val="0"/>
          </a:schemeClr>
        </a:solidFill>
        <a:ln w="15875" cap="flat" cmpd="sng" algn="ctr">
          <a:solidFill>
            <a:schemeClr val="accent2">
              <a:shade val="80000"/>
              <a:hueOff val="445365"/>
              <a:satOff val="-19077"/>
              <a:lumOff val="2631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AC24BD6-48E4-1148-959E-5461716FA569}">
      <dsp:nvSpPr>
        <dsp:cNvPr id="0" name=""/>
        <dsp:cNvSpPr/>
      </dsp:nvSpPr>
      <dsp:spPr>
        <a:xfrm>
          <a:off x="0" y="3828567"/>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Who the log is handed to</a:t>
          </a:r>
          <a:endParaRPr lang="en-US" sz="2400" kern="1200" dirty="0"/>
        </a:p>
      </dsp:txBody>
      <dsp:txXfrm>
        <a:off x="0" y="3828567"/>
        <a:ext cx="9799782" cy="638094"/>
      </dsp:txXfrm>
    </dsp:sp>
    <dsp:sp modelId="{BA407074-57C3-3047-9075-A476C97FA840}">
      <dsp:nvSpPr>
        <dsp:cNvPr id="0" name=""/>
        <dsp:cNvSpPr/>
      </dsp:nvSpPr>
      <dsp:spPr>
        <a:xfrm>
          <a:off x="0" y="4466661"/>
          <a:ext cx="9799782" cy="0"/>
        </a:xfrm>
        <a:prstGeom prst="line">
          <a:avLst/>
        </a:prstGeom>
        <a:solidFill>
          <a:schemeClr val="accent2">
            <a:shade val="80000"/>
            <a:hueOff val="519592"/>
            <a:satOff val="-22257"/>
            <a:lumOff val="30698"/>
            <a:alphaOff val="0"/>
          </a:schemeClr>
        </a:solidFill>
        <a:ln w="15875" cap="flat" cmpd="sng" algn="ctr">
          <a:solidFill>
            <a:schemeClr val="accent2">
              <a:shade val="80000"/>
              <a:hueOff val="519592"/>
              <a:satOff val="-22257"/>
              <a:lumOff val="3069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446515-A29C-D142-A4D8-4B5D2103F5C3}">
      <dsp:nvSpPr>
        <dsp:cNvPr id="0" name=""/>
        <dsp:cNvSpPr/>
      </dsp:nvSpPr>
      <dsp:spPr>
        <a:xfrm>
          <a:off x="0" y="4466661"/>
          <a:ext cx="9799782" cy="6380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Signature</a:t>
          </a:r>
          <a:endParaRPr lang="en-US" sz="2400" kern="1200" dirty="0"/>
        </a:p>
      </dsp:txBody>
      <dsp:txXfrm>
        <a:off x="0" y="4466661"/>
        <a:ext cx="9799782" cy="63809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4BBB8C-E505-4E07-B98D-DBC98C311B35}">
      <dsp:nvSpPr>
        <dsp:cNvPr id="0" name=""/>
        <dsp:cNvSpPr/>
      </dsp:nvSpPr>
      <dsp:spPr>
        <a:xfrm>
          <a:off x="0" y="3189473"/>
          <a:ext cx="7272807" cy="1046856"/>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18</a:t>
          </a:r>
          <a:endParaRPr lang="en-US" sz="2400" kern="1200" dirty="0"/>
        </a:p>
      </dsp:txBody>
      <dsp:txXfrm>
        <a:off x="0" y="3189473"/>
        <a:ext cx="7272807" cy="565302"/>
      </dsp:txXfrm>
    </dsp:sp>
    <dsp:sp modelId="{20C47A44-4D27-42E2-A0AE-9BBCF068D773}">
      <dsp:nvSpPr>
        <dsp:cNvPr id="0" name=""/>
        <dsp:cNvSpPr/>
      </dsp:nvSpPr>
      <dsp:spPr>
        <a:xfrm>
          <a:off x="0" y="3733838"/>
          <a:ext cx="7272807" cy="481553"/>
        </a:xfrm>
        <a:prstGeom prst="rect">
          <a:avLst/>
        </a:prstGeom>
        <a:solidFill>
          <a:schemeClr val="accent4">
            <a:tint val="40000"/>
            <a:alpha val="90000"/>
            <a:hueOff val="0"/>
            <a:satOff val="0"/>
            <a:lumOff val="0"/>
            <a:alphaOff val="0"/>
          </a:schemeClr>
        </a:solidFill>
        <a:ln w="1587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Entry &amp; search after arrest (triable either way or indictable only)</a:t>
          </a:r>
        </a:p>
      </dsp:txBody>
      <dsp:txXfrm>
        <a:off x="0" y="3733838"/>
        <a:ext cx="7272807" cy="481553"/>
      </dsp:txXfrm>
    </dsp:sp>
    <dsp:sp modelId="{BBEDCFE2-4F0F-49D9-ACEA-8E4E0A14DA4F}">
      <dsp:nvSpPr>
        <dsp:cNvPr id="0" name=""/>
        <dsp:cNvSpPr/>
      </dsp:nvSpPr>
      <dsp:spPr>
        <a:xfrm rot="10800000">
          <a:off x="0" y="1595111"/>
          <a:ext cx="7272807" cy="1610065"/>
        </a:xfrm>
        <a:prstGeom prst="upArrowCallout">
          <a:avLst/>
        </a:prstGeom>
        <a:solidFill>
          <a:schemeClr val="accent4">
            <a:hueOff val="-764177"/>
            <a:satOff val="-5123"/>
            <a:lumOff val="-529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32</a:t>
          </a:r>
          <a:endParaRPr lang="en-US" sz="2400" kern="1200" dirty="0"/>
        </a:p>
      </dsp:txBody>
      <dsp:txXfrm rot="-10800000">
        <a:off x="0" y="1595111"/>
        <a:ext cx="7272807" cy="565132"/>
      </dsp:txXfrm>
    </dsp:sp>
    <dsp:sp modelId="{3C16D02B-476C-4A4D-B3C6-1FB5D8CAF7E5}">
      <dsp:nvSpPr>
        <dsp:cNvPr id="0" name=""/>
        <dsp:cNvSpPr/>
      </dsp:nvSpPr>
      <dsp:spPr>
        <a:xfrm>
          <a:off x="0" y="2160244"/>
          <a:ext cx="7272807" cy="481409"/>
        </a:xfrm>
        <a:prstGeom prst="rect">
          <a:avLst/>
        </a:prstGeom>
        <a:solidFill>
          <a:schemeClr val="accent4">
            <a:tint val="40000"/>
            <a:alpha val="90000"/>
            <a:hueOff val="-724163"/>
            <a:satOff val="-9914"/>
            <a:lumOff val="-1313"/>
            <a:alphaOff val="0"/>
          </a:schemeClr>
        </a:solidFill>
        <a:ln w="15875" cap="flat" cmpd="sng" algn="ctr">
          <a:solidFill>
            <a:schemeClr val="accent4">
              <a:tint val="40000"/>
              <a:alpha val="90000"/>
              <a:hueOff val="-724163"/>
              <a:satOff val="-9914"/>
              <a:lumOff val="-131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Search of premises where arrested person is/has recently come from</a:t>
          </a:r>
        </a:p>
      </dsp:txBody>
      <dsp:txXfrm>
        <a:off x="0" y="2160244"/>
        <a:ext cx="7272807" cy="481409"/>
      </dsp:txXfrm>
    </dsp:sp>
    <dsp:sp modelId="{0A59E393-75B6-41C4-8F63-F000728AB8A9}">
      <dsp:nvSpPr>
        <dsp:cNvPr id="0" name=""/>
        <dsp:cNvSpPr/>
      </dsp:nvSpPr>
      <dsp:spPr>
        <a:xfrm rot="10800000">
          <a:off x="0" y="748"/>
          <a:ext cx="7272807" cy="1610065"/>
        </a:xfrm>
        <a:prstGeom prst="upArrowCallout">
          <a:avLst/>
        </a:prstGeom>
        <a:solidFill>
          <a:schemeClr val="accent4">
            <a:hueOff val="-1528355"/>
            <a:satOff val="-10245"/>
            <a:lumOff val="-1058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a:t>PACE Section 17</a:t>
          </a:r>
          <a:endParaRPr lang="en-US" sz="2400" kern="1200" dirty="0"/>
        </a:p>
      </dsp:txBody>
      <dsp:txXfrm rot="-10800000">
        <a:off x="0" y="748"/>
        <a:ext cx="7272807" cy="565132"/>
      </dsp:txXfrm>
    </dsp:sp>
    <dsp:sp modelId="{91557C6A-0A6E-4B72-924A-7187053FDFF2}">
      <dsp:nvSpPr>
        <dsp:cNvPr id="0" name=""/>
        <dsp:cNvSpPr/>
      </dsp:nvSpPr>
      <dsp:spPr>
        <a:xfrm>
          <a:off x="0" y="565881"/>
          <a:ext cx="7272807" cy="481409"/>
        </a:xfrm>
        <a:prstGeom prst="rect">
          <a:avLst/>
        </a:prstGeom>
        <a:solidFill>
          <a:schemeClr val="accent4">
            <a:tint val="40000"/>
            <a:alpha val="90000"/>
            <a:hueOff val="-1448327"/>
            <a:satOff val="-19828"/>
            <a:lumOff val="-2626"/>
            <a:alphaOff val="0"/>
          </a:schemeClr>
        </a:solidFill>
        <a:ln w="15875" cap="flat" cmpd="sng" algn="ctr">
          <a:solidFill>
            <a:schemeClr val="accent4">
              <a:tint val="40000"/>
              <a:alpha val="90000"/>
              <a:hueOff val="-1448327"/>
              <a:satOff val="-19828"/>
              <a:lumOff val="-262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25400" rIns="142240" bIns="25400" numCol="1" spcCol="1270" anchor="ctr" anchorCtr="0">
          <a:noAutofit/>
        </a:bodyPr>
        <a:lstStyle/>
        <a:p>
          <a:pPr marL="0" lvl="0" indent="0" algn="ctr" defTabSz="889000">
            <a:lnSpc>
              <a:spcPct val="90000"/>
            </a:lnSpc>
            <a:spcBef>
              <a:spcPct val="0"/>
            </a:spcBef>
            <a:spcAft>
              <a:spcPct val="35000"/>
            </a:spcAft>
            <a:buNone/>
          </a:pPr>
          <a:r>
            <a:rPr lang="en-US" sz="2000" kern="1200" dirty="0"/>
            <a:t>Entry for purpose of arrest/recapture/Saving life &amp; limb</a:t>
          </a:r>
        </a:p>
      </dsp:txBody>
      <dsp:txXfrm>
        <a:off x="0" y="565881"/>
        <a:ext cx="7272807" cy="4814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836A56-90F8-4689-824B-1CADB322D240}">
      <dsp:nvSpPr>
        <dsp:cNvPr id="0" name=""/>
        <dsp:cNvSpPr/>
      </dsp:nvSpPr>
      <dsp:spPr>
        <a:xfrm>
          <a:off x="0" y="0"/>
          <a:ext cx="8706610" cy="2081347"/>
        </a:xfrm>
        <a:prstGeom prst="roundRect">
          <a:avLst>
            <a:gd name="adj" fmla="val 10000"/>
          </a:avLst>
        </a:prstGeom>
        <a:gradFill rotWithShape="0">
          <a:gsLst>
            <a:gs pos="0">
              <a:schemeClr val="accent1">
                <a:hueOff val="0"/>
                <a:satOff val="0"/>
                <a:lumOff val="0"/>
                <a:alphaOff val="0"/>
                <a:tint val="100000"/>
                <a:shade val="85000"/>
                <a:satMod val="100000"/>
                <a:lumMod val="100000"/>
              </a:schemeClr>
            </a:gs>
            <a:gs pos="100000">
              <a:schemeClr val="accent1">
                <a:hueOff val="0"/>
                <a:satOff val="0"/>
                <a:lumOff val="0"/>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Recapturing a person unlawfully at large &amp; whom he is pursuing</a:t>
          </a:r>
        </a:p>
      </dsp:txBody>
      <dsp:txXfrm>
        <a:off x="1949456" y="0"/>
        <a:ext cx="6757153" cy="2081347"/>
      </dsp:txXfrm>
    </dsp:sp>
    <dsp:sp modelId="{B2D7AF64-8882-4F08-81C9-B997C8C5891A}">
      <dsp:nvSpPr>
        <dsp:cNvPr id="0" name=""/>
        <dsp:cNvSpPr/>
      </dsp:nvSpPr>
      <dsp:spPr>
        <a:xfrm>
          <a:off x="208134" y="208134"/>
          <a:ext cx="1741322" cy="1665078"/>
        </a:xfrm>
        <a:prstGeom prst="roundRect">
          <a:avLst>
            <a:gd name="adj" fmla="val 10000"/>
          </a:avLst>
        </a:prstGeom>
        <a:solidFill>
          <a:schemeClr val="accent1">
            <a:tint val="50000"/>
            <a:hueOff val="0"/>
            <a:satOff val="0"/>
            <a:lumOff val="0"/>
            <a:alphaOff val="0"/>
          </a:schemeClr>
        </a:solidFill>
        <a:ln>
          <a:noFill/>
        </a:ln>
        <a:effectLst>
          <a:outerShdw blurRad="50800" dist="12700" dir="5400000" algn="ctr" rotWithShape="0">
            <a:srgbClr val="000000">
              <a:alpha val="50000"/>
            </a:srgbClr>
          </a:outerShdw>
        </a:effectLst>
      </dsp:spPr>
      <dsp:style>
        <a:lnRef idx="0">
          <a:scrgbClr r="0" g="0" b="0"/>
        </a:lnRef>
        <a:fillRef idx="1">
          <a:scrgbClr r="0" g="0" b="0"/>
        </a:fillRef>
        <a:effectRef idx="2">
          <a:scrgbClr r="0" g="0" b="0"/>
        </a:effectRef>
        <a:fontRef idx="minor"/>
      </dsp:style>
    </dsp:sp>
    <dsp:sp modelId="{219F71F0-7D72-4C35-B3DE-AA101368C6D6}">
      <dsp:nvSpPr>
        <dsp:cNvPr id="0" name=""/>
        <dsp:cNvSpPr/>
      </dsp:nvSpPr>
      <dsp:spPr>
        <a:xfrm>
          <a:off x="0" y="2290550"/>
          <a:ext cx="8706610" cy="2081347"/>
        </a:xfrm>
        <a:prstGeom prst="roundRect">
          <a:avLst>
            <a:gd name="adj" fmla="val 10000"/>
          </a:avLst>
        </a:prstGeom>
        <a:gradFill rotWithShape="0">
          <a:gsLst>
            <a:gs pos="0">
              <a:schemeClr val="accent1">
                <a:hueOff val="0"/>
                <a:satOff val="0"/>
                <a:lumOff val="0"/>
                <a:alphaOff val="0"/>
                <a:tint val="100000"/>
                <a:shade val="85000"/>
                <a:satMod val="100000"/>
                <a:lumMod val="100000"/>
              </a:schemeClr>
            </a:gs>
            <a:gs pos="100000">
              <a:schemeClr val="accent1">
                <a:hueOff val="0"/>
                <a:satOff val="0"/>
                <a:lumOff val="0"/>
                <a:alphaOff val="0"/>
                <a:tint val="90000"/>
                <a:shade val="100000"/>
                <a:satMod val="150000"/>
                <a:lumMod val="100000"/>
              </a:schemeClr>
            </a:gs>
          </a:gsLst>
          <a:path path="circle">
            <a:fillToRect l="100000" t="100000" r="100000" b="100000"/>
          </a:path>
        </a:gradFill>
        <a:ln>
          <a:noFill/>
        </a:ln>
        <a:effectLst>
          <a:outerShdw blurRad="50800" dist="12700" dir="5400000" algn="ctr"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endParaRPr lang="en-US" sz="2400" kern="1200" dirty="0"/>
        </a:p>
        <a:p>
          <a:pPr marL="0" lvl="0" indent="0" algn="ctr" defTabSz="1066800">
            <a:lnSpc>
              <a:spcPct val="90000"/>
            </a:lnSpc>
            <a:spcBef>
              <a:spcPct val="0"/>
            </a:spcBef>
            <a:spcAft>
              <a:spcPct val="35000"/>
            </a:spcAft>
            <a:buNone/>
          </a:pPr>
          <a:r>
            <a:rPr lang="en-US" sz="2400" kern="1200" dirty="0"/>
            <a:t>Saving life &amp; limb or preventing serious damage to property</a:t>
          </a:r>
        </a:p>
      </dsp:txBody>
      <dsp:txXfrm>
        <a:off x="1949456" y="2290550"/>
        <a:ext cx="6757153" cy="2081347"/>
      </dsp:txXfrm>
    </dsp:sp>
    <dsp:sp modelId="{ABAEBE4A-D888-4D90-83AC-21101AAA0ACC}">
      <dsp:nvSpPr>
        <dsp:cNvPr id="0" name=""/>
        <dsp:cNvSpPr/>
      </dsp:nvSpPr>
      <dsp:spPr>
        <a:xfrm>
          <a:off x="208134" y="2497617"/>
          <a:ext cx="1741322" cy="1665078"/>
        </a:xfrm>
        <a:prstGeom prst="roundRect">
          <a:avLst>
            <a:gd name="adj" fmla="val 10000"/>
          </a:avLst>
        </a:prstGeom>
        <a:solidFill>
          <a:schemeClr val="accent1">
            <a:tint val="50000"/>
            <a:hueOff val="0"/>
            <a:satOff val="0"/>
            <a:lumOff val="0"/>
            <a:alphaOff val="0"/>
          </a:schemeClr>
        </a:solidFill>
        <a:ln>
          <a:noFill/>
        </a:ln>
        <a:effectLst>
          <a:outerShdw blurRad="50800" dist="12700" dir="5400000" algn="ctr" rotWithShape="0">
            <a:srgbClr val="000000">
              <a:alpha val="50000"/>
            </a:srgbClr>
          </a:outerShdw>
        </a:effectLst>
      </dsp:spPr>
      <dsp:style>
        <a:lnRef idx="0">
          <a:scrgbClr r="0" g="0" b="0"/>
        </a:lnRef>
        <a:fillRef idx="1">
          <a:scrgbClr r="0" g="0" b="0"/>
        </a:fillRef>
        <a:effectRef idx="2">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5F7830-2A90-4717-A921-7C63A9620590}">
      <dsp:nvSpPr>
        <dsp:cNvPr id="0" name=""/>
        <dsp:cNvSpPr/>
      </dsp:nvSpPr>
      <dsp:spPr>
        <a:xfrm>
          <a:off x="93526" y="1861"/>
          <a:ext cx="2772378" cy="1663426"/>
        </a:xfrm>
        <a:prstGeom prst="roundRect">
          <a:avLst>
            <a:gd name="adj" fmla="val 10000"/>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 Constable who is lawfully on any premises may seize anything which is:</a:t>
          </a:r>
          <a:endParaRPr lang="en-US" sz="2000" kern="1200" dirty="0"/>
        </a:p>
      </dsp:txBody>
      <dsp:txXfrm>
        <a:off x="142246" y="50581"/>
        <a:ext cx="2674938" cy="1565986"/>
      </dsp:txXfrm>
    </dsp:sp>
    <dsp:sp modelId="{C07E445E-5EB1-4737-9A37-3C1BB3676A4A}">
      <dsp:nvSpPr>
        <dsp:cNvPr id="0" name=""/>
        <dsp:cNvSpPr/>
      </dsp:nvSpPr>
      <dsp:spPr>
        <a:xfrm>
          <a:off x="3109873" y="489800"/>
          <a:ext cx="587744" cy="687549"/>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3109873" y="627310"/>
        <a:ext cx="411421" cy="412529"/>
      </dsp:txXfrm>
    </dsp:sp>
    <dsp:sp modelId="{C323610D-70FA-43A1-8205-5F79C8096E0F}">
      <dsp:nvSpPr>
        <dsp:cNvPr id="0" name=""/>
        <dsp:cNvSpPr/>
      </dsp:nvSpPr>
      <dsp:spPr>
        <a:xfrm>
          <a:off x="3974855" y="1861"/>
          <a:ext cx="2772378" cy="1663426"/>
        </a:xfrm>
        <a:prstGeom prst="roundRect">
          <a:avLst>
            <a:gd name="adj" fmla="val 10000"/>
          </a:avLst>
        </a:prstGeom>
        <a:solidFill>
          <a:schemeClr val="accent1">
            <a:shade val="80000"/>
            <a:hueOff val="148730"/>
            <a:satOff val="-3019"/>
            <a:lumOff val="1022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Covered by a warrant</a:t>
          </a:r>
          <a:endParaRPr lang="en-US" sz="2000" kern="1200" dirty="0"/>
        </a:p>
      </dsp:txBody>
      <dsp:txXfrm>
        <a:off x="4023575" y="50581"/>
        <a:ext cx="2674938" cy="1565986"/>
      </dsp:txXfrm>
    </dsp:sp>
    <dsp:sp modelId="{3E0E8940-7A07-4AAC-92FE-959235BB251B}">
      <dsp:nvSpPr>
        <dsp:cNvPr id="0" name=""/>
        <dsp:cNvSpPr/>
      </dsp:nvSpPr>
      <dsp:spPr>
        <a:xfrm rot="5400000">
          <a:off x="5067172" y="1859355"/>
          <a:ext cx="587744" cy="687549"/>
        </a:xfrm>
        <a:prstGeom prst="rightArrow">
          <a:avLst>
            <a:gd name="adj1" fmla="val 60000"/>
            <a:gd name="adj2" fmla="val 50000"/>
          </a:avLst>
        </a:prstGeom>
        <a:solidFill>
          <a:schemeClr val="accent1">
            <a:shade val="90000"/>
            <a:hueOff val="223106"/>
            <a:satOff val="-4301"/>
            <a:lumOff val="1406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rot="-5400000">
        <a:off x="5154780" y="1909258"/>
        <a:ext cx="412529" cy="411421"/>
      </dsp:txXfrm>
    </dsp:sp>
    <dsp:sp modelId="{BAE1E8C5-C8E2-4803-BEC7-A40EBBDE1A8C}">
      <dsp:nvSpPr>
        <dsp:cNvPr id="0" name=""/>
        <dsp:cNvSpPr/>
      </dsp:nvSpPr>
      <dsp:spPr>
        <a:xfrm>
          <a:off x="3974855" y="2774240"/>
          <a:ext cx="2772378" cy="1663426"/>
        </a:xfrm>
        <a:prstGeom prst="roundRect">
          <a:avLst>
            <a:gd name="adj" fmla="val 10000"/>
          </a:avLst>
        </a:prstGeom>
        <a:solidFill>
          <a:schemeClr val="accent1">
            <a:shade val="80000"/>
            <a:hueOff val="297461"/>
            <a:satOff val="-6039"/>
            <a:lumOff val="2045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Anything they have reasonable grounds for believing is evidence of an offence</a:t>
          </a:r>
        </a:p>
      </dsp:txBody>
      <dsp:txXfrm>
        <a:off x="4023575" y="2822960"/>
        <a:ext cx="2674938" cy="1565986"/>
      </dsp:txXfrm>
    </dsp:sp>
    <dsp:sp modelId="{9CA685C1-AAAE-4AD3-A58E-20D15AFB2EF4}">
      <dsp:nvSpPr>
        <dsp:cNvPr id="0" name=""/>
        <dsp:cNvSpPr/>
      </dsp:nvSpPr>
      <dsp:spPr>
        <a:xfrm rot="10800000">
          <a:off x="3143142" y="3262178"/>
          <a:ext cx="587744" cy="687549"/>
        </a:xfrm>
        <a:prstGeom prst="rightArrow">
          <a:avLst>
            <a:gd name="adj1" fmla="val 60000"/>
            <a:gd name="adj2" fmla="val 50000"/>
          </a:avLst>
        </a:prstGeom>
        <a:solidFill>
          <a:schemeClr val="accent1">
            <a:shade val="90000"/>
            <a:hueOff val="446212"/>
            <a:satOff val="-8602"/>
            <a:lumOff val="2812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rot="10800000">
        <a:off x="3319465" y="3399688"/>
        <a:ext cx="411421" cy="412529"/>
      </dsp:txXfrm>
    </dsp:sp>
    <dsp:sp modelId="{B382C747-BFDC-4966-853E-3DE2E22EEA86}">
      <dsp:nvSpPr>
        <dsp:cNvPr id="0" name=""/>
        <dsp:cNvSpPr/>
      </dsp:nvSpPr>
      <dsp:spPr>
        <a:xfrm>
          <a:off x="93526" y="2774240"/>
          <a:ext cx="2772378" cy="1663426"/>
        </a:xfrm>
        <a:prstGeom prst="roundRect">
          <a:avLst>
            <a:gd name="adj" fmla="val 10000"/>
          </a:avLst>
        </a:prstGeom>
        <a:solidFill>
          <a:schemeClr val="accent1">
            <a:shade val="80000"/>
            <a:hueOff val="446191"/>
            <a:satOff val="-9058"/>
            <a:lumOff val="306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Anything that has been obtained in consequence of the commission of an offence</a:t>
          </a:r>
          <a:endParaRPr lang="en-US" sz="2000" kern="1200" dirty="0"/>
        </a:p>
      </dsp:txBody>
      <dsp:txXfrm>
        <a:off x="142246" y="2822960"/>
        <a:ext cx="2674938" cy="156598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CFFA8-133E-4EA1-8BFC-6FE9F844C363}">
      <dsp:nvSpPr>
        <dsp:cNvPr id="0" name=""/>
        <dsp:cNvSpPr/>
      </dsp:nvSpPr>
      <dsp:spPr>
        <a:xfrm>
          <a:off x="545384" y="2592"/>
          <a:ext cx="3229711" cy="606183"/>
        </a:xfrm>
        <a:prstGeom prst="roundRect">
          <a:avLst>
            <a:gd name="adj" fmla="val 10000"/>
          </a:avLst>
        </a:prstGeom>
        <a:solidFill>
          <a:schemeClr val="accent3">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C</a:t>
          </a:r>
          <a:r>
            <a:rPr lang="en-US" sz="2400" kern="1200"/>
            <a:t>oncealed</a:t>
          </a:r>
          <a:endParaRPr lang="en-US" sz="2400" kern="1200" dirty="0"/>
        </a:p>
      </dsp:txBody>
      <dsp:txXfrm>
        <a:off x="563138" y="20346"/>
        <a:ext cx="3194203" cy="570675"/>
      </dsp:txXfrm>
    </dsp:sp>
    <dsp:sp modelId="{A7E96A1C-6FB8-40B4-BFA4-0B5474AB2F8B}">
      <dsp:nvSpPr>
        <dsp:cNvPr id="0" name=""/>
        <dsp:cNvSpPr/>
      </dsp:nvSpPr>
      <dsp:spPr>
        <a:xfrm rot="5400000">
          <a:off x="2046580" y="623930"/>
          <a:ext cx="227318" cy="272782"/>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78405" y="646662"/>
        <a:ext cx="163670" cy="159123"/>
      </dsp:txXfrm>
    </dsp:sp>
    <dsp:sp modelId="{BAB31F42-6FEA-457A-97B9-7FCFCF14B0F6}">
      <dsp:nvSpPr>
        <dsp:cNvPr id="0" name=""/>
        <dsp:cNvSpPr/>
      </dsp:nvSpPr>
      <dsp:spPr>
        <a:xfrm>
          <a:off x="545384" y="911868"/>
          <a:ext cx="3229711" cy="606183"/>
        </a:xfrm>
        <a:prstGeom prst="roundRect">
          <a:avLst>
            <a:gd name="adj" fmla="val 10000"/>
          </a:avLst>
        </a:prstGeom>
        <a:solidFill>
          <a:schemeClr val="accent3">
            <a:shade val="80000"/>
            <a:hueOff val="22346"/>
            <a:satOff val="-2905"/>
            <a:lumOff val="740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L</a:t>
          </a:r>
          <a:r>
            <a:rPr lang="en-US" sz="2400" kern="1200"/>
            <a:t>ost</a:t>
          </a:r>
          <a:endParaRPr lang="en-US" sz="2400" kern="1200" dirty="0"/>
        </a:p>
      </dsp:txBody>
      <dsp:txXfrm>
        <a:off x="563138" y="929622"/>
        <a:ext cx="3194203" cy="570675"/>
      </dsp:txXfrm>
    </dsp:sp>
    <dsp:sp modelId="{C29397A2-8F27-4821-B011-23A55CCA3CB9}">
      <dsp:nvSpPr>
        <dsp:cNvPr id="0" name=""/>
        <dsp:cNvSpPr/>
      </dsp:nvSpPr>
      <dsp:spPr>
        <a:xfrm rot="5400000">
          <a:off x="2046580" y="1533206"/>
          <a:ext cx="227318" cy="272782"/>
        </a:xfrm>
        <a:prstGeom prst="rightArrow">
          <a:avLst>
            <a:gd name="adj1" fmla="val 60000"/>
            <a:gd name="adj2" fmla="val 50000"/>
          </a:avLst>
        </a:prstGeom>
        <a:solidFill>
          <a:schemeClr val="accent3">
            <a:shade val="90000"/>
            <a:hueOff val="29785"/>
            <a:satOff val="-3737"/>
            <a:lumOff val="9029"/>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78405" y="1555938"/>
        <a:ext cx="163670" cy="159123"/>
      </dsp:txXfrm>
    </dsp:sp>
    <dsp:sp modelId="{EBED071A-1864-4416-B14F-929459B212A7}">
      <dsp:nvSpPr>
        <dsp:cNvPr id="0" name=""/>
        <dsp:cNvSpPr/>
      </dsp:nvSpPr>
      <dsp:spPr>
        <a:xfrm>
          <a:off x="545384" y="1821144"/>
          <a:ext cx="3229711" cy="606183"/>
        </a:xfrm>
        <a:prstGeom prst="roundRect">
          <a:avLst>
            <a:gd name="adj" fmla="val 10000"/>
          </a:avLst>
        </a:prstGeom>
        <a:solidFill>
          <a:schemeClr val="accent3">
            <a:shade val="80000"/>
            <a:hueOff val="44691"/>
            <a:satOff val="-5811"/>
            <a:lumOff val="1481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A</a:t>
          </a:r>
          <a:r>
            <a:rPr lang="en-US" sz="2400" kern="1200"/>
            <a:t>ltered</a:t>
          </a:r>
          <a:endParaRPr lang="en-US" sz="2400" kern="1200" dirty="0"/>
        </a:p>
      </dsp:txBody>
      <dsp:txXfrm>
        <a:off x="563138" y="1838898"/>
        <a:ext cx="3194203" cy="570675"/>
      </dsp:txXfrm>
    </dsp:sp>
    <dsp:sp modelId="{868DB2D1-4BB2-4981-BDA5-BD7DD09DFE3A}">
      <dsp:nvSpPr>
        <dsp:cNvPr id="0" name=""/>
        <dsp:cNvSpPr/>
      </dsp:nvSpPr>
      <dsp:spPr>
        <a:xfrm rot="5400000">
          <a:off x="2046580" y="2442482"/>
          <a:ext cx="227318" cy="272782"/>
        </a:xfrm>
        <a:prstGeom prst="rightArrow">
          <a:avLst>
            <a:gd name="adj1" fmla="val 60000"/>
            <a:gd name="adj2" fmla="val 50000"/>
          </a:avLst>
        </a:prstGeom>
        <a:solidFill>
          <a:schemeClr val="accent3">
            <a:shade val="90000"/>
            <a:hueOff val="59571"/>
            <a:satOff val="-7475"/>
            <a:lumOff val="1805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78405" y="2465214"/>
        <a:ext cx="163670" cy="159123"/>
      </dsp:txXfrm>
    </dsp:sp>
    <dsp:sp modelId="{E85FEA01-6DCF-4AE9-A48A-D4E99B607A42}">
      <dsp:nvSpPr>
        <dsp:cNvPr id="0" name=""/>
        <dsp:cNvSpPr/>
      </dsp:nvSpPr>
      <dsp:spPr>
        <a:xfrm>
          <a:off x="653041" y="2730419"/>
          <a:ext cx="3014396" cy="606183"/>
        </a:xfrm>
        <a:prstGeom prst="roundRect">
          <a:avLst>
            <a:gd name="adj" fmla="val 10000"/>
          </a:avLst>
        </a:prstGeom>
        <a:solidFill>
          <a:schemeClr val="accent3">
            <a:shade val="80000"/>
            <a:hueOff val="67037"/>
            <a:satOff val="-8716"/>
            <a:lumOff val="2221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D</a:t>
          </a:r>
          <a:r>
            <a:rPr lang="en-US" sz="2400" kern="1200"/>
            <a:t>amaged</a:t>
          </a:r>
          <a:endParaRPr lang="en-US" sz="2400" kern="1200" dirty="0"/>
        </a:p>
      </dsp:txBody>
      <dsp:txXfrm>
        <a:off x="670795" y="2748173"/>
        <a:ext cx="2978888" cy="570675"/>
      </dsp:txXfrm>
    </dsp:sp>
    <dsp:sp modelId="{64E300F4-4BBD-4305-8BD6-F74FAB64081E}">
      <dsp:nvSpPr>
        <dsp:cNvPr id="0" name=""/>
        <dsp:cNvSpPr/>
      </dsp:nvSpPr>
      <dsp:spPr>
        <a:xfrm rot="5400000">
          <a:off x="2046580" y="3351758"/>
          <a:ext cx="227318" cy="272782"/>
        </a:xfrm>
        <a:prstGeom prst="rightArrow">
          <a:avLst>
            <a:gd name="adj1" fmla="val 60000"/>
            <a:gd name="adj2" fmla="val 50000"/>
          </a:avLst>
        </a:prstGeom>
        <a:solidFill>
          <a:schemeClr val="accent3">
            <a:shade val="90000"/>
            <a:hueOff val="89356"/>
            <a:satOff val="-11212"/>
            <a:lumOff val="27086"/>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078405" y="3374490"/>
        <a:ext cx="163670" cy="159123"/>
      </dsp:txXfrm>
    </dsp:sp>
    <dsp:sp modelId="{B7436FB3-5405-4E56-BB1E-1AF689CE4C2C}">
      <dsp:nvSpPr>
        <dsp:cNvPr id="0" name=""/>
        <dsp:cNvSpPr/>
      </dsp:nvSpPr>
      <dsp:spPr>
        <a:xfrm>
          <a:off x="653041" y="3639695"/>
          <a:ext cx="3014396" cy="606183"/>
        </a:xfrm>
        <a:prstGeom prst="roundRect">
          <a:avLst>
            <a:gd name="adj" fmla="val 10000"/>
          </a:avLst>
        </a:prstGeom>
        <a:solidFill>
          <a:schemeClr val="accent3">
            <a:shade val="80000"/>
            <a:hueOff val="89382"/>
            <a:satOff val="-11622"/>
            <a:lumOff val="2962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i="1" u="sng" kern="1200"/>
            <a:t>D</a:t>
          </a:r>
          <a:r>
            <a:rPr lang="en-US" sz="2400" kern="1200"/>
            <a:t>estroyed</a:t>
          </a:r>
          <a:endParaRPr lang="en-US" sz="2400" kern="1200" dirty="0"/>
        </a:p>
      </dsp:txBody>
      <dsp:txXfrm>
        <a:off x="670795" y="3657449"/>
        <a:ext cx="2978888" cy="57067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1A3EE3-6246-AA41-B015-8873471E0908}">
      <dsp:nvSpPr>
        <dsp:cNvPr id="0" name=""/>
        <dsp:cNvSpPr/>
      </dsp:nvSpPr>
      <dsp:spPr>
        <a:xfrm>
          <a:off x="0" y="374606"/>
          <a:ext cx="6713552" cy="579600"/>
        </a:xfrm>
        <a:prstGeom prst="rect">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5CBDDCC-70E5-5B43-83D8-B8798338EF64}">
      <dsp:nvSpPr>
        <dsp:cNvPr id="0" name=""/>
        <dsp:cNvSpPr/>
      </dsp:nvSpPr>
      <dsp:spPr>
        <a:xfrm>
          <a:off x="335677" y="35126"/>
          <a:ext cx="4699486" cy="67896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629" tIns="0" rIns="177629" bIns="0" numCol="1" spcCol="1270" anchor="ctr" anchorCtr="0">
          <a:noAutofit/>
        </a:bodyPr>
        <a:lstStyle/>
        <a:p>
          <a:pPr marL="0" lvl="0" indent="0" algn="l" defTabSz="1022350">
            <a:lnSpc>
              <a:spcPct val="90000"/>
            </a:lnSpc>
            <a:spcBef>
              <a:spcPct val="0"/>
            </a:spcBef>
            <a:spcAft>
              <a:spcPct val="35000"/>
            </a:spcAft>
            <a:buNone/>
          </a:pPr>
          <a:r>
            <a:rPr lang="en-US" sz="2300" kern="1200"/>
            <a:t>Section 1 – Theft </a:t>
          </a:r>
        </a:p>
      </dsp:txBody>
      <dsp:txXfrm>
        <a:off x="368821" y="68270"/>
        <a:ext cx="4633198" cy="612672"/>
      </dsp:txXfrm>
    </dsp:sp>
    <dsp:sp modelId="{5CE4477B-D702-2940-958F-8BF93E11B2E2}">
      <dsp:nvSpPr>
        <dsp:cNvPr id="0" name=""/>
        <dsp:cNvSpPr/>
      </dsp:nvSpPr>
      <dsp:spPr>
        <a:xfrm>
          <a:off x="0" y="1417886"/>
          <a:ext cx="6713552" cy="579600"/>
        </a:xfrm>
        <a:prstGeom prst="rect">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078CBD-C1ED-3D40-ADAE-29403D4B3F22}">
      <dsp:nvSpPr>
        <dsp:cNvPr id="0" name=""/>
        <dsp:cNvSpPr/>
      </dsp:nvSpPr>
      <dsp:spPr>
        <a:xfrm>
          <a:off x="335677" y="1078406"/>
          <a:ext cx="4699486" cy="67896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629" tIns="0" rIns="177629" bIns="0" numCol="1" spcCol="1270" anchor="ctr" anchorCtr="0">
          <a:noAutofit/>
        </a:bodyPr>
        <a:lstStyle/>
        <a:p>
          <a:pPr marL="0" lvl="0" indent="0" algn="l" defTabSz="1022350">
            <a:lnSpc>
              <a:spcPct val="90000"/>
            </a:lnSpc>
            <a:spcBef>
              <a:spcPct val="0"/>
            </a:spcBef>
            <a:spcAft>
              <a:spcPct val="35000"/>
            </a:spcAft>
            <a:buNone/>
          </a:pPr>
          <a:r>
            <a:rPr lang="en-US" sz="2300" kern="1200"/>
            <a:t>Section 8 – Robbery </a:t>
          </a:r>
        </a:p>
      </dsp:txBody>
      <dsp:txXfrm>
        <a:off x="368821" y="1111550"/>
        <a:ext cx="4633198" cy="612672"/>
      </dsp:txXfrm>
    </dsp:sp>
    <dsp:sp modelId="{63B1EA29-0FF7-1E46-ACFB-82D1AC4D33BF}">
      <dsp:nvSpPr>
        <dsp:cNvPr id="0" name=""/>
        <dsp:cNvSpPr/>
      </dsp:nvSpPr>
      <dsp:spPr>
        <a:xfrm>
          <a:off x="0" y="2461166"/>
          <a:ext cx="6713552" cy="579600"/>
        </a:xfrm>
        <a:prstGeom prst="rect">
          <a:avLst/>
        </a:prstGeom>
        <a:solidFill>
          <a:schemeClr val="lt1">
            <a:alpha val="90000"/>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1C11A9B-915F-7C49-9702-F94A5A4790FE}">
      <dsp:nvSpPr>
        <dsp:cNvPr id="0" name=""/>
        <dsp:cNvSpPr/>
      </dsp:nvSpPr>
      <dsp:spPr>
        <a:xfrm>
          <a:off x="335677" y="2121686"/>
          <a:ext cx="4699486" cy="678960"/>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629" tIns="0" rIns="177629" bIns="0" numCol="1" spcCol="1270" anchor="ctr" anchorCtr="0">
          <a:noAutofit/>
        </a:bodyPr>
        <a:lstStyle/>
        <a:p>
          <a:pPr marL="0" lvl="0" indent="0" algn="l" defTabSz="1022350">
            <a:lnSpc>
              <a:spcPct val="90000"/>
            </a:lnSpc>
            <a:spcBef>
              <a:spcPct val="0"/>
            </a:spcBef>
            <a:spcAft>
              <a:spcPct val="35000"/>
            </a:spcAft>
            <a:buNone/>
          </a:pPr>
          <a:r>
            <a:rPr lang="en-US" sz="2300" kern="1200"/>
            <a:t>Section 91A/91B – Burglary</a:t>
          </a:r>
        </a:p>
      </dsp:txBody>
      <dsp:txXfrm>
        <a:off x="368821" y="2154830"/>
        <a:ext cx="4633198" cy="612672"/>
      </dsp:txXfrm>
    </dsp:sp>
    <dsp:sp modelId="{696B157C-17CB-8545-83AB-60AEFE1223E8}">
      <dsp:nvSpPr>
        <dsp:cNvPr id="0" name=""/>
        <dsp:cNvSpPr/>
      </dsp:nvSpPr>
      <dsp:spPr>
        <a:xfrm>
          <a:off x="0" y="3504446"/>
          <a:ext cx="6713552" cy="579600"/>
        </a:xfrm>
        <a:prstGeom prst="rect">
          <a:avLst/>
        </a:prstGeom>
        <a:solidFill>
          <a:schemeClr val="lt1">
            <a:alpha val="90000"/>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2B46C50-4B86-B948-9DCB-D45974B80DA4}">
      <dsp:nvSpPr>
        <dsp:cNvPr id="0" name=""/>
        <dsp:cNvSpPr/>
      </dsp:nvSpPr>
      <dsp:spPr>
        <a:xfrm>
          <a:off x="335677" y="3164966"/>
          <a:ext cx="4699486" cy="678960"/>
        </a:xfrm>
        <a:prstGeom prst="round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629" tIns="0" rIns="177629" bIns="0" numCol="1" spcCol="1270" anchor="ctr" anchorCtr="0">
          <a:noAutofit/>
        </a:bodyPr>
        <a:lstStyle/>
        <a:p>
          <a:pPr marL="0" lvl="0" indent="0" algn="l" defTabSz="1022350">
            <a:lnSpc>
              <a:spcPct val="90000"/>
            </a:lnSpc>
            <a:spcBef>
              <a:spcPct val="0"/>
            </a:spcBef>
            <a:spcAft>
              <a:spcPct val="35000"/>
            </a:spcAft>
            <a:buNone/>
          </a:pPr>
          <a:r>
            <a:rPr lang="en-US" sz="2300" kern="1200"/>
            <a:t>Section 10.- Aggravated Burglary  </a:t>
          </a:r>
        </a:p>
      </dsp:txBody>
      <dsp:txXfrm>
        <a:off x="368821" y="3198110"/>
        <a:ext cx="4633198" cy="6126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D29FB4-07D4-4748-B09A-83B7A7E14FDA}">
      <dsp:nvSpPr>
        <dsp:cNvPr id="0" name=""/>
        <dsp:cNvSpPr/>
      </dsp:nvSpPr>
      <dsp:spPr>
        <a:xfrm>
          <a:off x="2055" y="0"/>
          <a:ext cx="2154797" cy="349398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227584" numCol="1" spcCol="1270" anchor="ctr" anchorCtr="0">
          <a:noAutofit/>
        </a:bodyPr>
        <a:lstStyle/>
        <a:p>
          <a:pPr marL="0" lvl="0" indent="0" algn="ctr" defTabSz="1422400">
            <a:lnSpc>
              <a:spcPct val="90000"/>
            </a:lnSpc>
            <a:spcBef>
              <a:spcPct val="0"/>
            </a:spcBef>
            <a:spcAft>
              <a:spcPct val="35000"/>
            </a:spcAft>
            <a:buNone/>
          </a:pPr>
          <a:r>
            <a:rPr lang="en-US" sz="3200" b="1" i="1" u="sng" kern="1200" dirty="0">
              <a:solidFill>
                <a:schemeClr val="accent1"/>
              </a:solidFill>
            </a:rPr>
            <a:t>W</a:t>
          </a:r>
          <a:r>
            <a:rPr lang="en-US" sz="2400" kern="1200" dirty="0"/>
            <a:t>eapon of offence </a:t>
          </a:r>
          <a:r>
            <a:rPr lang="en-US" sz="2400" kern="1200" dirty="0">
              <a:solidFill>
                <a:schemeClr val="accent1"/>
              </a:solidFill>
            </a:rPr>
            <a:t>OR</a:t>
          </a:r>
        </a:p>
      </dsp:txBody>
      <dsp:txXfrm>
        <a:off x="2055" y="1397594"/>
        <a:ext cx="2154797" cy="1397594"/>
      </dsp:txXfrm>
    </dsp:sp>
    <dsp:sp modelId="{B3F8F109-0532-4F70-9D9F-E09EED2349D3}">
      <dsp:nvSpPr>
        <dsp:cNvPr id="0" name=""/>
        <dsp:cNvSpPr/>
      </dsp:nvSpPr>
      <dsp:spPr>
        <a:xfrm>
          <a:off x="172217" y="209639"/>
          <a:ext cx="1814474" cy="1163497"/>
        </a:xfrm>
        <a:prstGeom prst="ellipse">
          <a:avLst/>
        </a:prstGeom>
        <a:solidFill>
          <a:schemeClr val="accent1">
            <a:tint val="4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A083FD-357F-4E2C-BDF4-1B1DD2679FC7}">
      <dsp:nvSpPr>
        <dsp:cNvPr id="0" name=""/>
        <dsp:cNvSpPr/>
      </dsp:nvSpPr>
      <dsp:spPr>
        <a:xfrm>
          <a:off x="2221496" y="0"/>
          <a:ext cx="2154797" cy="349398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any </a:t>
          </a:r>
          <a:r>
            <a:rPr lang="en-US" sz="3200" b="1" i="1" u="sng" kern="1200" dirty="0">
              <a:solidFill>
                <a:schemeClr val="accent1"/>
              </a:solidFill>
            </a:rPr>
            <a:t>I</a:t>
          </a:r>
          <a:r>
            <a:rPr lang="en-US" sz="2400" kern="1200" dirty="0"/>
            <a:t>mitation firearm </a:t>
          </a:r>
          <a:r>
            <a:rPr lang="en-US" sz="2400" kern="1200" dirty="0">
              <a:solidFill>
                <a:schemeClr val="accent1"/>
              </a:solidFill>
            </a:rPr>
            <a:t>OR</a:t>
          </a:r>
        </a:p>
      </dsp:txBody>
      <dsp:txXfrm>
        <a:off x="2221496" y="1397594"/>
        <a:ext cx="2154797" cy="1397594"/>
      </dsp:txXfrm>
    </dsp:sp>
    <dsp:sp modelId="{B0BD38C6-B220-4C25-8B9A-CA638F235C65}">
      <dsp:nvSpPr>
        <dsp:cNvPr id="0" name=""/>
        <dsp:cNvSpPr/>
      </dsp:nvSpPr>
      <dsp:spPr>
        <a:xfrm>
          <a:off x="2461020" y="209639"/>
          <a:ext cx="1675750" cy="1163497"/>
        </a:xfrm>
        <a:prstGeom prst="ellipse">
          <a:avLst/>
        </a:prstGeom>
        <a:solidFill>
          <a:schemeClr val="accent1">
            <a:tint val="4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36BCCAD-386E-493F-AA1D-75A70D722664}">
      <dsp:nvSpPr>
        <dsp:cNvPr id="0" name=""/>
        <dsp:cNvSpPr/>
      </dsp:nvSpPr>
      <dsp:spPr>
        <a:xfrm>
          <a:off x="4440937" y="0"/>
          <a:ext cx="2154797" cy="349398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any </a:t>
          </a:r>
          <a:r>
            <a:rPr lang="en-US" sz="3200" b="1" i="1" u="sng" kern="1200" dirty="0">
              <a:solidFill>
                <a:schemeClr val="accent1"/>
              </a:solidFill>
            </a:rPr>
            <a:t>F</a:t>
          </a:r>
          <a:r>
            <a:rPr lang="en-US" sz="2400" kern="1200" dirty="0"/>
            <a:t>IREARM OR</a:t>
          </a:r>
        </a:p>
      </dsp:txBody>
      <dsp:txXfrm>
        <a:off x="4440937" y="1397594"/>
        <a:ext cx="2154797" cy="1397594"/>
      </dsp:txXfrm>
    </dsp:sp>
    <dsp:sp modelId="{9FD589FF-459B-4395-A330-3BF22C6D19DB}">
      <dsp:nvSpPr>
        <dsp:cNvPr id="0" name=""/>
        <dsp:cNvSpPr/>
      </dsp:nvSpPr>
      <dsp:spPr>
        <a:xfrm>
          <a:off x="4700403" y="209639"/>
          <a:ext cx="1635866" cy="1163497"/>
        </a:xfrm>
        <a:prstGeom prst="ellipse">
          <a:avLst/>
        </a:prstGeom>
        <a:solidFill>
          <a:schemeClr val="accent1">
            <a:tint val="4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2F169CB-ABD4-426D-B2D4-CDE76EBE864E}">
      <dsp:nvSpPr>
        <dsp:cNvPr id="0" name=""/>
        <dsp:cNvSpPr/>
      </dsp:nvSpPr>
      <dsp:spPr>
        <a:xfrm>
          <a:off x="6660379" y="0"/>
          <a:ext cx="2154797" cy="3493987"/>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t>any </a:t>
          </a:r>
          <a:r>
            <a:rPr lang="en-US" sz="3200" b="1" i="1" u="sng" kern="1200" dirty="0">
              <a:solidFill>
                <a:schemeClr val="accent1"/>
              </a:solidFill>
            </a:rPr>
            <a:t>E</a:t>
          </a:r>
          <a:r>
            <a:rPr lang="en-US" sz="2400" kern="1200" dirty="0"/>
            <a:t>xplosive</a:t>
          </a:r>
        </a:p>
      </dsp:txBody>
      <dsp:txXfrm>
        <a:off x="6660379" y="1397594"/>
        <a:ext cx="2154797" cy="1397594"/>
      </dsp:txXfrm>
    </dsp:sp>
    <dsp:sp modelId="{46CC6A4D-E9C1-4CDB-A467-2E5D35350CF3}">
      <dsp:nvSpPr>
        <dsp:cNvPr id="0" name=""/>
        <dsp:cNvSpPr/>
      </dsp:nvSpPr>
      <dsp:spPr>
        <a:xfrm>
          <a:off x="6915068" y="209639"/>
          <a:ext cx="1645418" cy="1163497"/>
        </a:xfrm>
        <a:prstGeom prst="ellipse">
          <a:avLst/>
        </a:prstGeom>
        <a:solidFill>
          <a:schemeClr val="accent1">
            <a:tint val="40000"/>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833FC9A-3076-4775-B646-32B740CFDE05}">
      <dsp:nvSpPr>
        <dsp:cNvPr id="0" name=""/>
        <dsp:cNvSpPr/>
      </dsp:nvSpPr>
      <dsp:spPr>
        <a:xfrm>
          <a:off x="352689" y="2795189"/>
          <a:ext cx="8111853" cy="524098"/>
        </a:xfrm>
        <a:prstGeom prst="leftRightArrow">
          <a:avLst/>
        </a:prstGeom>
        <a:solidFill>
          <a:schemeClr val="accent1">
            <a:tint val="6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BB1718-9BD1-4C7F-BBF6-74A8DAF171A0}">
      <dsp:nvSpPr>
        <dsp:cNvPr id="0" name=""/>
        <dsp:cNvSpPr/>
      </dsp:nvSpPr>
      <dsp:spPr>
        <a:xfrm>
          <a:off x="17218" y="3711"/>
          <a:ext cx="6019575" cy="122292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kern="1200" dirty="0"/>
            <a:t>A person commits robbery if they </a:t>
          </a:r>
          <a:r>
            <a:rPr lang="en-GB" sz="2400" b="1" i="1" u="sng" kern="1200" dirty="0"/>
            <a:t>steal</a:t>
          </a:r>
          <a:r>
            <a:rPr lang="en-GB" sz="2400" kern="1200" dirty="0"/>
            <a:t> &amp; </a:t>
          </a:r>
          <a:r>
            <a:rPr lang="en-GB" sz="2400" b="1" i="1" u="sng" kern="1200" dirty="0"/>
            <a:t>immediately before </a:t>
          </a:r>
          <a:r>
            <a:rPr lang="en-GB" sz="2400" kern="1200" dirty="0"/>
            <a:t>doing so or</a:t>
          </a:r>
        </a:p>
      </dsp:txBody>
      <dsp:txXfrm>
        <a:off x="53036" y="39529"/>
        <a:ext cx="5947939" cy="1151291"/>
      </dsp:txXfrm>
    </dsp:sp>
    <dsp:sp modelId="{9FCDB88B-D46B-4C16-A2D6-AABCCC76513F}">
      <dsp:nvSpPr>
        <dsp:cNvPr id="0" name=""/>
        <dsp:cNvSpPr/>
      </dsp:nvSpPr>
      <dsp:spPr>
        <a:xfrm rot="5400000">
          <a:off x="2797707" y="1257212"/>
          <a:ext cx="458597" cy="550317"/>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GB" sz="2500" kern="1200"/>
        </a:p>
      </dsp:txBody>
      <dsp:txXfrm rot="-5400000">
        <a:off x="2861911" y="1303072"/>
        <a:ext cx="330191" cy="321018"/>
      </dsp:txXfrm>
    </dsp:sp>
    <dsp:sp modelId="{E0F5532D-4B5E-4F39-B439-7185C2143849}">
      <dsp:nvSpPr>
        <dsp:cNvPr id="0" name=""/>
        <dsp:cNvSpPr/>
      </dsp:nvSpPr>
      <dsp:spPr>
        <a:xfrm>
          <a:off x="0" y="1838102"/>
          <a:ext cx="6054013" cy="706668"/>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t>at the time </a:t>
          </a:r>
          <a:r>
            <a:rPr lang="en-GB" sz="2400" kern="1200" dirty="0"/>
            <a:t>of doing so &amp; </a:t>
          </a:r>
          <a:r>
            <a:rPr lang="en-GB" sz="2400" b="1" u="sng" kern="1200" dirty="0"/>
            <a:t>in order to do so</a:t>
          </a:r>
        </a:p>
      </dsp:txBody>
      <dsp:txXfrm>
        <a:off x="20698" y="1858800"/>
        <a:ext cx="6012617" cy="665272"/>
      </dsp:txXfrm>
    </dsp:sp>
    <dsp:sp modelId="{507E6DD8-A868-4656-AF1B-F8C5201EA5B7}">
      <dsp:nvSpPr>
        <dsp:cNvPr id="0" name=""/>
        <dsp:cNvSpPr/>
      </dsp:nvSpPr>
      <dsp:spPr>
        <a:xfrm rot="5400000">
          <a:off x="2797707" y="2575344"/>
          <a:ext cx="458597" cy="550317"/>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endParaRPr lang="en-GB" sz="2500" kern="1200"/>
        </a:p>
      </dsp:txBody>
      <dsp:txXfrm rot="-5400000">
        <a:off x="2861911" y="2621204"/>
        <a:ext cx="330191" cy="321018"/>
      </dsp:txXfrm>
    </dsp:sp>
    <dsp:sp modelId="{4DCC8728-213B-4C6A-9E23-7CFC07D8C87F}">
      <dsp:nvSpPr>
        <dsp:cNvPr id="0" name=""/>
        <dsp:cNvSpPr/>
      </dsp:nvSpPr>
      <dsp:spPr>
        <a:xfrm>
          <a:off x="17218" y="3156235"/>
          <a:ext cx="6019575" cy="122292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i="1" u="sng" kern="1200" dirty="0"/>
            <a:t>uses force </a:t>
          </a:r>
          <a:r>
            <a:rPr lang="en-GB" sz="2400" kern="1200" dirty="0"/>
            <a:t>on any person or </a:t>
          </a:r>
          <a:r>
            <a:rPr lang="en-GB" sz="2400" b="1" u="sng" kern="1200" dirty="0"/>
            <a:t>puts or seeks </a:t>
          </a:r>
          <a:r>
            <a:rPr lang="en-GB" sz="2400" kern="1200" dirty="0"/>
            <a:t>to put any person </a:t>
          </a:r>
          <a:r>
            <a:rPr lang="en-GB" sz="2400" b="1" i="1" u="sng" kern="1200" dirty="0"/>
            <a:t>in fear </a:t>
          </a:r>
          <a:r>
            <a:rPr lang="en-GB" sz="2400" kern="1200" dirty="0"/>
            <a:t>of being then &amp; there subjected to force</a:t>
          </a:r>
        </a:p>
      </dsp:txBody>
      <dsp:txXfrm>
        <a:off x="53036" y="3192053"/>
        <a:ext cx="5947939" cy="115129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8C8997-06D6-4829-80B6-02C8ABB3014B}">
      <dsp:nvSpPr>
        <dsp:cNvPr id="0" name=""/>
        <dsp:cNvSpPr/>
      </dsp:nvSpPr>
      <dsp:spPr>
        <a:xfrm>
          <a:off x="478" y="57219"/>
          <a:ext cx="2016114" cy="3649958"/>
        </a:xfrm>
        <a:prstGeom prst="roundRect">
          <a:avLst>
            <a:gd name="adj" fmla="val 10000"/>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Information is the very life-blood of policing. It may be original &amp; generated by you. It may come from the public or other officers or be fed to you by partner agencies &amp; other sources</a:t>
          </a:r>
        </a:p>
      </dsp:txBody>
      <dsp:txXfrm>
        <a:off x="59528" y="116269"/>
        <a:ext cx="1898014" cy="3531858"/>
      </dsp:txXfrm>
    </dsp:sp>
    <dsp:sp modelId="{0F55E47F-3CE6-497F-9A9F-50709D421498}">
      <dsp:nvSpPr>
        <dsp:cNvPr id="0" name=""/>
        <dsp:cNvSpPr/>
      </dsp:nvSpPr>
      <dsp:spPr>
        <a:xfrm rot="21565043">
          <a:off x="2263857" y="1508311"/>
          <a:ext cx="524254" cy="716912"/>
        </a:xfrm>
        <a:prstGeom prst="rightArrow">
          <a:avLst>
            <a:gd name="adj1" fmla="val 60000"/>
            <a:gd name="adj2" fmla="val 50000"/>
          </a:avLst>
        </a:prstGeom>
        <a:solidFill>
          <a:schemeClr val="accent1">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511300">
            <a:lnSpc>
              <a:spcPct val="90000"/>
            </a:lnSpc>
            <a:spcBef>
              <a:spcPct val="0"/>
            </a:spcBef>
            <a:spcAft>
              <a:spcPct val="35000"/>
            </a:spcAft>
            <a:buNone/>
          </a:pPr>
          <a:endParaRPr lang="en-GB" sz="3400" kern="1200"/>
        </a:p>
      </dsp:txBody>
      <dsp:txXfrm>
        <a:off x="2263861" y="1652493"/>
        <a:ext cx="366978" cy="430148"/>
      </dsp:txXfrm>
    </dsp:sp>
    <dsp:sp modelId="{0298B860-DB12-472B-8F99-0A80F5652F76}">
      <dsp:nvSpPr>
        <dsp:cNvPr id="0" name=""/>
        <dsp:cNvSpPr/>
      </dsp:nvSpPr>
      <dsp:spPr>
        <a:xfrm>
          <a:off x="3005701" y="26640"/>
          <a:ext cx="2019872" cy="3649958"/>
        </a:xfrm>
        <a:prstGeom prst="roundRect">
          <a:avLst>
            <a:gd name="adj" fmla="val 10000"/>
          </a:avLst>
        </a:prstGeom>
        <a:solidFill>
          <a:schemeClr val="accent1">
            <a:shade val="80000"/>
            <a:hueOff val="446191"/>
            <a:satOff val="-9058"/>
            <a:lumOff val="306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Police information is: </a:t>
          </a:r>
          <a:br>
            <a:rPr lang="en-GB" sz="1800" kern="1200" dirty="0"/>
          </a:br>
          <a:r>
            <a:rPr lang="en-GB" sz="1800" kern="1200" dirty="0"/>
            <a:t>All the information obtained &amp; recorded for a policing purpose</a:t>
          </a:r>
        </a:p>
      </dsp:txBody>
      <dsp:txXfrm>
        <a:off x="3064861" y="85800"/>
        <a:ext cx="1901552" cy="353163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1BDDEE-A33C-4B95-9EC6-602100108C19}">
      <dsp:nvSpPr>
        <dsp:cNvPr id="0" name=""/>
        <dsp:cNvSpPr/>
      </dsp:nvSpPr>
      <dsp:spPr>
        <a:xfrm>
          <a:off x="1454067" y="-29742"/>
          <a:ext cx="4868728" cy="4868728"/>
        </a:xfrm>
        <a:prstGeom prst="circularArrow">
          <a:avLst>
            <a:gd name="adj1" fmla="val 5544"/>
            <a:gd name="adj2" fmla="val 330680"/>
            <a:gd name="adj3" fmla="val 13777418"/>
            <a:gd name="adj4" fmla="val 17385056"/>
            <a:gd name="adj5" fmla="val 5757"/>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967219A-B39F-408D-9003-C9CBCE2A15D6}">
      <dsp:nvSpPr>
        <dsp:cNvPr id="0" name=""/>
        <dsp:cNvSpPr/>
      </dsp:nvSpPr>
      <dsp:spPr>
        <a:xfrm>
          <a:off x="2749242" y="721"/>
          <a:ext cx="2278378" cy="1139189"/>
        </a:xfrm>
        <a:prstGeom prst="roundRect">
          <a:avLst/>
        </a:prstGeom>
        <a:solidFill>
          <a:schemeClr val="accent1">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dirty="0"/>
            <a:t>Direction</a:t>
          </a:r>
        </a:p>
      </dsp:txBody>
      <dsp:txXfrm>
        <a:off x="2804853" y="56332"/>
        <a:ext cx="2167156" cy="1027967"/>
      </dsp:txXfrm>
    </dsp:sp>
    <dsp:sp modelId="{EDBD58E2-8854-4692-B81B-291CACB92EFB}">
      <dsp:nvSpPr>
        <dsp:cNvPr id="0" name=""/>
        <dsp:cNvSpPr/>
      </dsp:nvSpPr>
      <dsp:spPr>
        <a:xfrm>
          <a:off x="4723842" y="1435352"/>
          <a:ext cx="2278378" cy="1139189"/>
        </a:xfrm>
        <a:prstGeom prst="roundRect">
          <a:avLst/>
        </a:prstGeom>
        <a:solidFill>
          <a:schemeClr val="accent1">
            <a:shade val="80000"/>
            <a:hueOff val="111548"/>
            <a:satOff val="-2264"/>
            <a:lumOff val="76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Collection</a:t>
          </a:r>
          <a:endParaRPr lang="en-GB" sz="2600" kern="1200" dirty="0"/>
        </a:p>
      </dsp:txBody>
      <dsp:txXfrm>
        <a:off x="4779453" y="1490963"/>
        <a:ext cx="2167156" cy="1027967"/>
      </dsp:txXfrm>
    </dsp:sp>
    <dsp:sp modelId="{7DEDDA5F-A8C5-45C4-B8B9-47D95F3122D1}">
      <dsp:nvSpPr>
        <dsp:cNvPr id="0" name=""/>
        <dsp:cNvSpPr/>
      </dsp:nvSpPr>
      <dsp:spPr>
        <a:xfrm>
          <a:off x="3969612" y="3756633"/>
          <a:ext cx="2278378" cy="1139189"/>
        </a:xfrm>
        <a:prstGeom prst="roundRect">
          <a:avLst/>
        </a:prstGeom>
        <a:solidFill>
          <a:schemeClr val="accent1">
            <a:shade val="80000"/>
            <a:hueOff val="223096"/>
            <a:satOff val="-4529"/>
            <a:lumOff val="1533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Evaluation</a:t>
          </a:r>
          <a:endParaRPr lang="en-GB" sz="2600" kern="1200" dirty="0"/>
        </a:p>
      </dsp:txBody>
      <dsp:txXfrm>
        <a:off x="4025223" y="3812244"/>
        <a:ext cx="2167156" cy="1027967"/>
      </dsp:txXfrm>
    </dsp:sp>
    <dsp:sp modelId="{4B99D4AE-9A1E-437E-97D7-ADA5F44BA387}">
      <dsp:nvSpPr>
        <dsp:cNvPr id="0" name=""/>
        <dsp:cNvSpPr/>
      </dsp:nvSpPr>
      <dsp:spPr>
        <a:xfrm>
          <a:off x="1528873" y="3756633"/>
          <a:ext cx="2278378" cy="1139189"/>
        </a:xfrm>
        <a:prstGeom prst="roundRect">
          <a:avLst/>
        </a:prstGeom>
        <a:solidFill>
          <a:schemeClr val="accent1">
            <a:shade val="80000"/>
            <a:hueOff val="334644"/>
            <a:satOff val="-6793"/>
            <a:lumOff val="2300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Analysis</a:t>
          </a:r>
          <a:endParaRPr lang="en-GB" sz="2600" kern="1200" dirty="0"/>
        </a:p>
      </dsp:txBody>
      <dsp:txXfrm>
        <a:off x="1584484" y="3812244"/>
        <a:ext cx="2167156" cy="1027967"/>
      </dsp:txXfrm>
    </dsp:sp>
    <dsp:sp modelId="{FA4ECC99-A57F-49FC-B075-7132BCCEF340}">
      <dsp:nvSpPr>
        <dsp:cNvPr id="0" name=""/>
        <dsp:cNvSpPr/>
      </dsp:nvSpPr>
      <dsp:spPr>
        <a:xfrm>
          <a:off x="774643" y="1435352"/>
          <a:ext cx="2278378" cy="1139189"/>
        </a:xfrm>
        <a:prstGeom prst="roundRect">
          <a:avLst/>
        </a:prstGeom>
        <a:solidFill>
          <a:schemeClr val="accent1">
            <a:shade val="80000"/>
            <a:hueOff val="446191"/>
            <a:satOff val="-9058"/>
            <a:lumOff val="306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GB" sz="2600" kern="1200"/>
            <a:t>Dissemination</a:t>
          </a:r>
          <a:endParaRPr lang="en-GB" sz="2600" kern="1200" dirty="0"/>
        </a:p>
      </dsp:txBody>
      <dsp:txXfrm>
        <a:off x="830254" y="1490963"/>
        <a:ext cx="2167156" cy="102796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CAC187-C998-4D80-A5A8-9195D21F6054}">
      <dsp:nvSpPr>
        <dsp:cNvPr id="0" name=""/>
        <dsp:cNvSpPr/>
      </dsp:nvSpPr>
      <dsp:spPr>
        <a:xfrm>
          <a:off x="991403" y="512910"/>
          <a:ext cx="1261973" cy="126197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72E6C13-205F-47A0-AB8C-0F2A44C8E19E}">
      <dsp:nvSpPr>
        <dsp:cNvPr id="0" name=""/>
        <dsp:cNvSpPr/>
      </dsp:nvSpPr>
      <dsp:spPr>
        <a:xfrm>
          <a:off x="220197" y="2124677"/>
          <a:ext cx="28043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pPr>
          <a:r>
            <a:rPr lang="en-US" sz="2800" b="1" kern="1200" baseline="0"/>
            <a:t>What do you know?</a:t>
          </a:r>
          <a:endParaRPr lang="en-US" sz="2800" kern="1200"/>
        </a:p>
      </dsp:txBody>
      <dsp:txXfrm>
        <a:off x="220197" y="2124677"/>
        <a:ext cx="2804385" cy="720000"/>
      </dsp:txXfrm>
    </dsp:sp>
    <dsp:sp modelId="{3CC1653F-317B-4A7E-871B-2CEC22911F9E}">
      <dsp:nvSpPr>
        <dsp:cNvPr id="0" name=""/>
        <dsp:cNvSpPr/>
      </dsp:nvSpPr>
      <dsp:spPr>
        <a:xfrm>
          <a:off x="4286556" y="512910"/>
          <a:ext cx="1261973" cy="126197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43ECBBD-18F7-434F-AF50-7CD39715D370}">
      <dsp:nvSpPr>
        <dsp:cNvPr id="0" name=""/>
        <dsp:cNvSpPr/>
      </dsp:nvSpPr>
      <dsp:spPr>
        <a:xfrm>
          <a:off x="3515350" y="2124677"/>
          <a:ext cx="28043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pPr>
          <a:r>
            <a:rPr lang="en-US" sz="2800" b="1" kern="1200" baseline="0"/>
            <a:t>What will you do?</a:t>
          </a:r>
          <a:endParaRPr lang="en-US" sz="2800" kern="1200"/>
        </a:p>
      </dsp:txBody>
      <dsp:txXfrm>
        <a:off x="3515350" y="2124677"/>
        <a:ext cx="2804385" cy="720000"/>
      </dsp:txXfrm>
    </dsp:sp>
    <dsp:sp modelId="{80BD7E4D-BBDC-4F6E-9D3D-95CF9BAEFE70}">
      <dsp:nvSpPr>
        <dsp:cNvPr id="0" name=""/>
        <dsp:cNvSpPr/>
      </dsp:nvSpPr>
      <dsp:spPr>
        <a:xfrm>
          <a:off x="7581710" y="512910"/>
          <a:ext cx="1261973" cy="126197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96E0C6-0C0E-4583-A57C-6F99E596EAB2}">
      <dsp:nvSpPr>
        <dsp:cNvPr id="0" name=""/>
        <dsp:cNvSpPr/>
      </dsp:nvSpPr>
      <dsp:spPr>
        <a:xfrm>
          <a:off x="6810503" y="2124677"/>
          <a:ext cx="2804385"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244600">
            <a:lnSpc>
              <a:spcPct val="90000"/>
            </a:lnSpc>
            <a:spcBef>
              <a:spcPct val="0"/>
            </a:spcBef>
            <a:spcAft>
              <a:spcPct val="35000"/>
            </a:spcAft>
            <a:buNone/>
          </a:pPr>
          <a:r>
            <a:rPr lang="en-US" sz="2800" b="1" kern="1200" baseline="0"/>
            <a:t>How?</a:t>
          </a:r>
          <a:endParaRPr lang="en-US" sz="2800" kern="1200"/>
        </a:p>
      </dsp:txBody>
      <dsp:txXfrm>
        <a:off x="6810503" y="2124677"/>
        <a:ext cx="2804385" cy="72000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F30A9A-9623-4DCF-9EA5-073FD42CBDB2}">
      <dsp:nvSpPr>
        <dsp:cNvPr id="0" name=""/>
        <dsp:cNvSpPr/>
      </dsp:nvSpPr>
      <dsp:spPr>
        <a:xfrm>
          <a:off x="0" y="44592"/>
          <a:ext cx="9720262" cy="59319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Provides many insights into what is happening and why. </a:t>
          </a:r>
          <a:endParaRPr lang="en-US" sz="2600" kern="1200"/>
        </a:p>
      </dsp:txBody>
      <dsp:txXfrm>
        <a:off x="28957" y="73549"/>
        <a:ext cx="9662348" cy="535276"/>
      </dsp:txXfrm>
    </dsp:sp>
    <dsp:sp modelId="{F4120AB6-2C18-4ECA-BFA6-95DDE90747E7}">
      <dsp:nvSpPr>
        <dsp:cNvPr id="0" name=""/>
        <dsp:cNvSpPr/>
      </dsp:nvSpPr>
      <dsp:spPr>
        <a:xfrm>
          <a:off x="0" y="712662"/>
          <a:ext cx="9720262" cy="59319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It clarifies and details the following:</a:t>
          </a:r>
          <a:endParaRPr lang="en-US" sz="2600" kern="1200"/>
        </a:p>
      </dsp:txBody>
      <dsp:txXfrm>
        <a:off x="28957" y="741619"/>
        <a:ext cx="9662348" cy="535276"/>
      </dsp:txXfrm>
    </dsp:sp>
    <dsp:sp modelId="{1317D0CF-BF8F-4B2C-9285-A6CD7323865E}">
      <dsp:nvSpPr>
        <dsp:cNvPr id="0" name=""/>
        <dsp:cNvSpPr/>
      </dsp:nvSpPr>
      <dsp:spPr>
        <a:xfrm>
          <a:off x="0" y="1380732"/>
          <a:ext cx="9720262" cy="59319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What has happened</a:t>
          </a:r>
          <a:endParaRPr lang="en-US" sz="2600" kern="1200"/>
        </a:p>
      </dsp:txBody>
      <dsp:txXfrm>
        <a:off x="28957" y="1409689"/>
        <a:ext cx="9662348" cy="535276"/>
      </dsp:txXfrm>
    </dsp:sp>
    <dsp:sp modelId="{C8F6EFBA-3DC2-41D6-BABD-9B3DE46E1296}">
      <dsp:nvSpPr>
        <dsp:cNvPr id="0" name=""/>
        <dsp:cNvSpPr/>
      </dsp:nvSpPr>
      <dsp:spPr>
        <a:xfrm>
          <a:off x="0" y="2048802"/>
          <a:ext cx="9720262" cy="59319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Why this is important </a:t>
          </a:r>
          <a:endParaRPr lang="en-US" sz="2600" kern="1200"/>
        </a:p>
      </dsp:txBody>
      <dsp:txXfrm>
        <a:off x="28957" y="2077759"/>
        <a:ext cx="9662348" cy="535276"/>
      </dsp:txXfrm>
    </dsp:sp>
    <dsp:sp modelId="{72ECA19B-4F68-44EC-89A8-A4374686A89F}">
      <dsp:nvSpPr>
        <dsp:cNvPr id="0" name=""/>
        <dsp:cNvSpPr/>
      </dsp:nvSpPr>
      <dsp:spPr>
        <a:xfrm>
          <a:off x="0" y="2716872"/>
          <a:ext cx="9720262" cy="59319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Context around the bigger picture </a:t>
          </a:r>
          <a:endParaRPr lang="en-US" sz="2600" kern="1200"/>
        </a:p>
      </dsp:txBody>
      <dsp:txXfrm>
        <a:off x="28957" y="2745829"/>
        <a:ext cx="9662348" cy="535276"/>
      </dsp:txXfrm>
    </dsp:sp>
    <dsp:sp modelId="{391524BF-3DA4-4B15-8701-1E22DB5C6CF7}">
      <dsp:nvSpPr>
        <dsp:cNvPr id="0" name=""/>
        <dsp:cNvSpPr/>
      </dsp:nvSpPr>
      <dsp:spPr>
        <a:xfrm>
          <a:off x="0" y="3384942"/>
          <a:ext cx="9720262" cy="59319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What could happen next</a:t>
          </a:r>
          <a:endParaRPr lang="en-US" sz="2600" kern="1200"/>
        </a:p>
      </dsp:txBody>
      <dsp:txXfrm>
        <a:off x="28957" y="3413899"/>
        <a:ext cx="9662348" cy="53527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46419-7D2A-4D1B-B40D-DD93BD609828}">
      <dsp:nvSpPr>
        <dsp:cNvPr id="0" name=""/>
        <dsp:cNvSpPr/>
      </dsp:nvSpPr>
      <dsp:spPr>
        <a:xfrm>
          <a:off x="841350" y="0"/>
          <a:ext cx="3879227" cy="3879227"/>
        </a:xfrm>
        <a:prstGeom prst="triangle">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D9BCD6-5371-40CD-AFA4-251209D1B1AB}">
      <dsp:nvSpPr>
        <dsp:cNvPr id="0" name=""/>
        <dsp:cNvSpPr/>
      </dsp:nvSpPr>
      <dsp:spPr>
        <a:xfrm>
          <a:off x="2780963" y="390006"/>
          <a:ext cx="2521497" cy="918285"/>
        </a:xfrm>
        <a:prstGeom prst="roundRect">
          <a:avLst/>
        </a:prstGeom>
        <a:solidFill>
          <a:schemeClr val="lt1">
            <a:alpha val="90000"/>
            <a:hueOff val="0"/>
            <a:satOff val="0"/>
            <a:lumOff val="0"/>
            <a:alphaOff val="0"/>
          </a:schemeClr>
        </a:solidFill>
        <a:ln w="1587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Welfare</a:t>
          </a:r>
        </a:p>
      </dsp:txBody>
      <dsp:txXfrm>
        <a:off x="2825790" y="434833"/>
        <a:ext cx="2431843" cy="828631"/>
      </dsp:txXfrm>
    </dsp:sp>
    <dsp:sp modelId="{AB473F68-8082-4F7C-A95B-D74E7178134A}">
      <dsp:nvSpPr>
        <dsp:cNvPr id="0" name=""/>
        <dsp:cNvSpPr/>
      </dsp:nvSpPr>
      <dsp:spPr>
        <a:xfrm>
          <a:off x="2780963" y="1423077"/>
          <a:ext cx="2521497" cy="918285"/>
        </a:xfrm>
        <a:prstGeom prst="roundRect">
          <a:avLst/>
        </a:prstGeom>
        <a:solidFill>
          <a:schemeClr val="lt1">
            <a:alpha val="90000"/>
            <a:hueOff val="0"/>
            <a:satOff val="0"/>
            <a:lumOff val="0"/>
            <a:alphaOff val="0"/>
          </a:schemeClr>
        </a:solidFill>
        <a:ln w="15875" cap="flat" cmpd="sng" algn="ctr">
          <a:solidFill>
            <a:schemeClr val="accent4">
              <a:hueOff val="-764177"/>
              <a:satOff val="-5123"/>
              <a:lumOff val="-529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Security</a:t>
          </a:r>
        </a:p>
      </dsp:txBody>
      <dsp:txXfrm>
        <a:off x="2825790" y="1467904"/>
        <a:ext cx="2431843" cy="828631"/>
      </dsp:txXfrm>
    </dsp:sp>
    <dsp:sp modelId="{DA58AB57-E191-4D90-B77C-9BABB7B6887D}">
      <dsp:nvSpPr>
        <dsp:cNvPr id="0" name=""/>
        <dsp:cNvSpPr/>
      </dsp:nvSpPr>
      <dsp:spPr>
        <a:xfrm>
          <a:off x="2780963" y="2456149"/>
          <a:ext cx="2521497" cy="918285"/>
        </a:xfrm>
        <a:prstGeom prst="roundRect">
          <a:avLst/>
        </a:prstGeom>
        <a:solidFill>
          <a:schemeClr val="lt1">
            <a:alpha val="90000"/>
            <a:hueOff val="0"/>
            <a:satOff val="0"/>
            <a:lumOff val="0"/>
            <a:alphaOff val="0"/>
          </a:schemeClr>
        </a:solidFill>
        <a:ln w="15875" cap="flat" cmpd="sng" algn="ctr">
          <a:solidFill>
            <a:schemeClr val="accent4">
              <a:hueOff val="-1528355"/>
              <a:satOff val="-10245"/>
              <a:lumOff val="-1058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Legal Rights</a:t>
          </a:r>
        </a:p>
      </dsp:txBody>
      <dsp:txXfrm>
        <a:off x="2825790" y="2500976"/>
        <a:ext cx="2431843" cy="828631"/>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366A3F-7ECA-4CE8-BAE7-59D965D9A55A}">
      <dsp:nvSpPr>
        <dsp:cNvPr id="0" name=""/>
        <dsp:cNvSpPr/>
      </dsp:nvSpPr>
      <dsp:spPr>
        <a:xfrm>
          <a:off x="0" y="865"/>
          <a:ext cx="7783283" cy="1769879"/>
        </a:xfrm>
        <a:prstGeom prst="rect">
          <a:avLst/>
        </a:prstGeom>
        <a:solidFill>
          <a:schemeClr val="accent2">
            <a:lumMod val="20000"/>
            <a:lumOff val="8000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AA’s are called to the police station as an important safeguard, providing independent support to detainee’s who are:</a:t>
          </a:r>
        </a:p>
      </dsp:txBody>
      <dsp:txXfrm>
        <a:off x="0" y="865"/>
        <a:ext cx="7783283" cy="955735"/>
      </dsp:txXfrm>
    </dsp:sp>
    <dsp:sp modelId="{6F14771E-845B-4596-946A-FF081D075A32}">
      <dsp:nvSpPr>
        <dsp:cNvPr id="0" name=""/>
        <dsp:cNvSpPr/>
      </dsp:nvSpPr>
      <dsp:spPr>
        <a:xfrm>
          <a:off x="0" y="921202"/>
          <a:ext cx="3891641" cy="814144"/>
        </a:xfrm>
        <a:prstGeom prst="rect">
          <a:avLst/>
        </a:prstGeom>
        <a:solidFill>
          <a:schemeClr val="accent2">
            <a:lumMod val="60000"/>
            <a:lumOff val="40000"/>
            <a:alpha val="9000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Aged 18 or under or</a:t>
          </a:r>
        </a:p>
      </dsp:txBody>
      <dsp:txXfrm>
        <a:off x="0" y="921202"/>
        <a:ext cx="3891641" cy="814144"/>
      </dsp:txXfrm>
    </dsp:sp>
    <dsp:sp modelId="{B1EB0DD4-C138-4067-A875-E3B477B84400}">
      <dsp:nvSpPr>
        <dsp:cNvPr id="0" name=""/>
        <dsp:cNvSpPr/>
      </dsp:nvSpPr>
      <dsp:spPr>
        <a:xfrm>
          <a:off x="3891641" y="921202"/>
          <a:ext cx="3891641" cy="814144"/>
        </a:xfrm>
        <a:prstGeom prst="rect">
          <a:avLst/>
        </a:prstGeom>
        <a:solidFill>
          <a:schemeClr val="accent2">
            <a:lumMod val="60000"/>
            <a:lumOff val="40000"/>
            <a:alpha val="9000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marL="0" lvl="0" indent="0" algn="ctr" defTabSz="1066800">
            <a:lnSpc>
              <a:spcPct val="90000"/>
            </a:lnSpc>
            <a:spcBef>
              <a:spcPct val="0"/>
            </a:spcBef>
            <a:spcAft>
              <a:spcPct val="35000"/>
            </a:spcAft>
            <a:buNone/>
          </a:pPr>
          <a:r>
            <a:rPr lang="en-US" sz="2400" kern="1200" dirty="0"/>
            <a:t>Maybe mentally disordered /vulnerable</a:t>
          </a:r>
        </a:p>
      </dsp:txBody>
      <dsp:txXfrm>
        <a:off x="3891641" y="921202"/>
        <a:ext cx="3891641" cy="81414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BAD974-F84C-467F-A0E9-A4C57C3E3AD5}">
      <dsp:nvSpPr>
        <dsp:cNvPr id="0" name=""/>
        <dsp:cNvSpPr/>
      </dsp:nvSpPr>
      <dsp:spPr>
        <a:xfrm>
          <a:off x="0" y="95975"/>
          <a:ext cx="3021834" cy="922439"/>
        </a:xfrm>
        <a:prstGeom prst="rect">
          <a:avLst/>
        </a:prstGeom>
        <a:solidFill>
          <a:schemeClr val="accent2">
            <a:lumMod val="60000"/>
            <a:lumOff val="4000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Support, advise &amp; assist the detainee</a:t>
          </a:r>
        </a:p>
      </dsp:txBody>
      <dsp:txXfrm>
        <a:off x="0" y="95975"/>
        <a:ext cx="3021834" cy="922439"/>
      </dsp:txXfrm>
    </dsp:sp>
    <dsp:sp modelId="{C30842D1-64DC-4C5D-857F-DA6AF2C71C68}">
      <dsp:nvSpPr>
        <dsp:cNvPr id="0" name=""/>
        <dsp:cNvSpPr/>
      </dsp:nvSpPr>
      <dsp:spPr>
        <a:xfrm>
          <a:off x="3215651" y="96076"/>
          <a:ext cx="5080856" cy="922439"/>
        </a:xfrm>
        <a:prstGeom prst="rect">
          <a:avLst/>
        </a:prstGeom>
        <a:solidFill>
          <a:schemeClr val="accent2">
            <a:lumMod val="60000"/>
            <a:lumOff val="4000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solidFill>
                <a:schemeClr val="tx1"/>
              </a:solidFill>
            </a:rPr>
            <a:t>Ensure that the police act fairly &amp; respect the rights of the detainee</a:t>
          </a:r>
        </a:p>
      </dsp:txBody>
      <dsp:txXfrm>
        <a:off x="3215651" y="96076"/>
        <a:ext cx="5080856" cy="922439"/>
      </dsp:txXfrm>
    </dsp:sp>
    <dsp:sp modelId="{FF58745D-26F6-46B7-A804-4ACB4D1CA653}">
      <dsp:nvSpPr>
        <dsp:cNvPr id="0" name=""/>
        <dsp:cNvSpPr/>
      </dsp:nvSpPr>
      <dsp:spPr>
        <a:xfrm>
          <a:off x="8421234" y="64990"/>
          <a:ext cx="3133233" cy="922439"/>
        </a:xfrm>
        <a:prstGeom prst="rect">
          <a:avLst/>
        </a:prstGeom>
        <a:solidFill>
          <a:schemeClr val="accent2">
            <a:lumMod val="60000"/>
            <a:lumOff val="40000"/>
          </a:schemeClr>
        </a:solidFill>
        <a:ln w="15875"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chemeClr val="tx1"/>
              </a:solidFill>
            </a:rPr>
            <a:t>Help communication between the detainee, the police &amp; others</a:t>
          </a:r>
        </a:p>
      </dsp:txBody>
      <dsp:txXfrm>
        <a:off x="8421234" y="64990"/>
        <a:ext cx="3133233" cy="92243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E3912C-24D8-4A4F-B551-379D11282FC9}">
      <dsp:nvSpPr>
        <dsp:cNvPr id="0" name=""/>
        <dsp:cNvSpPr/>
      </dsp:nvSpPr>
      <dsp:spPr>
        <a:xfrm>
          <a:off x="0" y="548410"/>
          <a:ext cx="8887011" cy="1294392"/>
        </a:xfrm>
        <a:prstGeom prst="rightArrow">
          <a:avLst>
            <a:gd name="adj1" fmla="val 50000"/>
            <a:gd name="adj2" fmla="val 50000"/>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05485" numCol="1" spcCol="1270" anchor="ctr" anchorCtr="0">
          <a:noAutofit/>
        </a:bodyPr>
        <a:lstStyle/>
        <a:p>
          <a:pPr marL="0" lvl="0" indent="0" algn="l" defTabSz="1244600">
            <a:lnSpc>
              <a:spcPct val="90000"/>
            </a:lnSpc>
            <a:spcBef>
              <a:spcPct val="0"/>
            </a:spcBef>
            <a:spcAft>
              <a:spcPct val="35000"/>
            </a:spcAft>
            <a:buNone/>
          </a:pPr>
          <a:r>
            <a:rPr lang="en-US" sz="2800" kern="1200"/>
            <a:t>Section 16 Vulnerable</a:t>
          </a:r>
          <a:endParaRPr lang="en-US" sz="2800" kern="1200" dirty="0"/>
        </a:p>
      </dsp:txBody>
      <dsp:txXfrm>
        <a:off x="0" y="872008"/>
        <a:ext cx="8563413" cy="647196"/>
      </dsp:txXfrm>
    </dsp:sp>
    <dsp:sp modelId="{11C9C4A5-8B65-4712-9EF8-311E9D064252}">
      <dsp:nvSpPr>
        <dsp:cNvPr id="0" name=""/>
        <dsp:cNvSpPr/>
      </dsp:nvSpPr>
      <dsp:spPr>
        <a:xfrm>
          <a:off x="0" y="1549782"/>
          <a:ext cx="4105799" cy="2889154"/>
        </a:xfrm>
        <a:prstGeom prst="rect">
          <a:avLst/>
        </a:prstGeom>
        <a:solidFill>
          <a:schemeClr val="lt1">
            <a:hueOff val="0"/>
            <a:satOff val="0"/>
            <a:lumOff val="0"/>
            <a:alphaOff val="0"/>
          </a:schemeClr>
        </a:solidFill>
        <a:ln w="15875"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Under 18</a:t>
          </a:r>
        </a:p>
        <a:p>
          <a:pPr marL="0" lvl="0" indent="0" algn="l" defTabSz="1066800">
            <a:lnSpc>
              <a:spcPct val="90000"/>
            </a:lnSpc>
            <a:spcBef>
              <a:spcPct val="0"/>
            </a:spcBef>
            <a:spcAft>
              <a:spcPct val="35000"/>
            </a:spcAft>
            <a:buNone/>
          </a:pPr>
          <a:r>
            <a:rPr lang="en-US" sz="2400" kern="1200" dirty="0"/>
            <a:t>Mental Illness</a:t>
          </a:r>
        </a:p>
        <a:p>
          <a:pPr marL="0" lvl="0" indent="0" algn="l" defTabSz="1066800">
            <a:lnSpc>
              <a:spcPct val="90000"/>
            </a:lnSpc>
            <a:spcBef>
              <a:spcPct val="0"/>
            </a:spcBef>
            <a:spcAft>
              <a:spcPct val="35000"/>
            </a:spcAft>
            <a:buNone/>
          </a:pPr>
          <a:r>
            <a:rPr lang="en-US" sz="2400" kern="1200" dirty="0"/>
            <a:t>Learning Disability</a:t>
          </a:r>
        </a:p>
        <a:p>
          <a:pPr marL="0" lvl="0" indent="0" algn="l" defTabSz="1066800">
            <a:lnSpc>
              <a:spcPct val="90000"/>
            </a:lnSpc>
            <a:spcBef>
              <a:spcPct val="0"/>
            </a:spcBef>
            <a:spcAft>
              <a:spcPct val="35000"/>
            </a:spcAft>
            <a:buNone/>
          </a:pPr>
          <a:r>
            <a:rPr lang="en-US" sz="2400" kern="1200" dirty="0"/>
            <a:t>Physical Disability</a:t>
          </a:r>
        </a:p>
      </dsp:txBody>
      <dsp:txXfrm>
        <a:off x="0" y="1549782"/>
        <a:ext cx="4105799" cy="2889154"/>
      </dsp:txXfrm>
    </dsp:sp>
    <dsp:sp modelId="{B4F4EABC-B8FC-46E5-BE15-908AC3E57315}">
      <dsp:nvSpPr>
        <dsp:cNvPr id="0" name=""/>
        <dsp:cNvSpPr/>
      </dsp:nvSpPr>
      <dsp:spPr>
        <a:xfrm>
          <a:off x="4105799" y="979730"/>
          <a:ext cx="4781212" cy="1294392"/>
        </a:xfrm>
        <a:prstGeom prst="rightArrow">
          <a:avLst>
            <a:gd name="adj1" fmla="val 50000"/>
            <a:gd name="adj2" fmla="val 50000"/>
          </a:avLst>
        </a:prstGeom>
        <a:solidFill>
          <a:schemeClr val="accent5">
            <a:hueOff val="2356783"/>
            <a:satOff val="-11270"/>
            <a:lumOff val="1235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05485" numCol="1" spcCol="1270" anchor="ctr" anchorCtr="0">
          <a:noAutofit/>
        </a:bodyPr>
        <a:lstStyle/>
        <a:p>
          <a:pPr marL="0" lvl="0" indent="0" algn="l" defTabSz="1244600">
            <a:lnSpc>
              <a:spcPct val="90000"/>
            </a:lnSpc>
            <a:spcBef>
              <a:spcPct val="0"/>
            </a:spcBef>
            <a:spcAft>
              <a:spcPct val="35000"/>
            </a:spcAft>
            <a:buNone/>
          </a:pPr>
          <a:r>
            <a:rPr lang="en-US" sz="2800" kern="1200"/>
            <a:t>Section 17 Intimidated</a:t>
          </a:r>
          <a:endParaRPr lang="en-US" sz="2800" kern="1200" dirty="0"/>
        </a:p>
      </dsp:txBody>
      <dsp:txXfrm>
        <a:off x="4105799" y="1303328"/>
        <a:ext cx="4457614" cy="647196"/>
      </dsp:txXfrm>
    </dsp:sp>
    <dsp:sp modelId="{071FF939-D9D6-4955-81E3-875E414670E6}">
      <dsp:nvSpPr>
        <dsp:cNvPr id="0" name=""/>
        <dsp:cNvSpPr/>
      </dsp:nvSpPr>
      <dsp:spPr>
        <a:xfrm>
          <a:off x="4105799" y="1981102"/>
          <a:ext cx="4105799" cy="2889154"/>
        </a:xfrm>
        <a:prstGeom prst="rect">
          <a:avLst/>
        </a:prstGeom>
        <a:solidFill>
          <a:schemeClr val="lt1">
            <a:hueOff val="0"/>
            <a:satOff val="0"/>
            <a:lumOff val="0"/>
            <a:alphaOff val="0"/>
          </a:schemeClr>
        </a:solidFill>
        <a:ln w="15875" cap="flat" cmpd="sng" algn="ctr">
          <a:solidFill>
            <a:schemeClr val="accent5">
              <a:hueOff val="2356783"/>
              <a:satOff val="-11270"/>
              <a:lumOff val="1235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Suffering from fear or distress</a:t>
          </a:r>
        </a:p>
      </dsp:txBody>
      <dsp:txXfrm>
        <a:off x="4105799" y="1981102"/>
        <a:ext cx="4105799" cy="288915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C6AFC5-D788-F548-B7A8-230633FF0381}" type="datetimeFigureOut">
              <a:rPr lang="en-US" smtClean="0"/>
              <a:t>3/12/2025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755948-B7B8-0842-90A3-F811E52E8546}" type="slidenum">
              <a:rPr lang="en-US" smtClean="0"/>
              <a:t>‹#›</a:t>
            </a:fld>
            <a:endParaRPr lang="en-US"/>
          </a:p>
        </p:txBody>
      </p:sp>
    </p:spTree>
    <p:extLst>
      <p:ext uri="{BB962C8B-B14F-4D97-AF65-F5344CB8AC3E}">
        <p14:creationId xmlns:p14="http://schemas.microsoft.com/office/powerpoint/2010/main" val="8020188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F755948-B7B8-0842-90A3-F811E52E8546}" type="slidenum">
              <a:rPr lang="en-US" smtClean="0"/>
              <a:t>1</a:t>
            </a:fld>
            <a:endParaRPr lang="en-US"/>
          </a:p>
        </p:txBody>
      </p:sp>
    </p:spTree>
    <p:extLst>
      <p:ext uri="{BB962C8B-B14F-4D97-AF65-F5344CB8AC3E}">
        <p14:creationId xmlns:p14="http://schemas.microsoft.com/office/powerpoint/2010/main" val="30385840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90752">
              <a:defRPr/>
            </a:pPr>
            <a:r>
              <a:rPr lang="en-GB" b="1" dirty="0">
                <a:solidFill>
                  <a:prstClr val="black"/>
                </a:solidFill>
                <a:cs typeface="Arial" panose="020B0604020202020204" pitchFamily="34" charset="0"/>
              </a:rPr>
              <a:t>Reactive: </a:t>
            </a:r>
            <a:r>
              <a:rPr lang="en-GB" dirty="0">
                <a:solidFill>
                  <a:prstClr val="black"/>
                </a:solidFill>
                <a:cs typeface="Arial" panose="020B0604020202020204" pitchFamily="34" charset="0"/>
              </a:rPr>
              <a:t>This starts with the discovery of a crime and seeks to bring offenders to justice by uncovering material that identifies suspects and provides sufficient evidence to enable a court to determine their guilt. The technique of reactive investigations focuses on interviewing victims, witnesses and suspects, the examination of scenes and the development of forensic links between suspects and the offence. </a:t>
            </a:r>
          </a:p>
          <a:p>
            <a:pPr defTabSz="990752">
              <a:defRPr/>
            </a:pPr>
            <a:endParaRPr lang="en-GB" b="1" dirty="0">
              <a:solidFill>
                <a:prstClr val="black"/>
              </a:solidFill>
              <a:cs typeface="Arial" panose="020B0604020202020204" pitchFamily="34" charset="0"/>
            </a:endParaRPr>
          </a:p>
          <a:p>
            <a:pPr defTabSz="990752">
              <a:defRPr/>
            </a:pPr>
            <a:r>
              <a:rPr lang="en-GB" b="1" dirty="0">
                <a:solidFill>
                  <a:prstClr val="black"/>
                </a:solidFill>
                <a:cs typeface="Arial" panose="020B0604020202020204" pitchFamily="34" charset="0"/>
              </a:rPr>
              <a:t>Proactive : </a:t>
            </a:r>
            <a:r>
              <a:rPr lang="en-GB" dirty="0">
                <a:solidFill>
                  <a:prstClr val="black"/>
                </a:solidFill>
                <a:cs typeface="Arial" panose="020B0604020202020204" pitchFamily="34" charset="0"/>
              </a:rPr>
              <a:t>The proactive method usually starts with an intelligence analysis that a particular individual or group is involved in criminal enterprise. This is often organised crime such as drug dealing, fraud or people trafficking. Individual instances of such offending are rarely reported to the police and so generally the techniques of reactive investigation cannot be used. As a result investigators generally use a range of covert surveillance techniques, which are designed to link offenders to the criminal enterprise. These techniques are often complemented by financial investigations and forensic science techniques.  </a:t>
            </a:r>
          </a:p>
          <a:p>
            <a:pPr defTabSz="990752">
              <a:defRPr/>
            </a:pPr>
            <a:r>
              <a:rPr lang="en-GB" dirty="0">
                <a:solidFill>
                  <a:prstClr val="black"/>
                </a:solidFill>
                <a:cs typeface="Arial" panose="020B0604020202020204" pitchFamily="34" charset="0"/>
              </a:rPr>
              <a:t>At PIP level 1 It is expected that you will be involved mainly in reactive investigations. </a:t>
            </a:r>
          </a:p>
          <a:p>
            <a:endParaRPr lang="en-GB" dirty="0"/>
          </a:p>
        </p:txBody>
      </p:sp>
      <p:sp>
        <p:nvSpPr>
          <p:cNvPr id="4" name="Slide Number Placeholder 3"/>
          <p:cNvSpPr>
            <a:spLocks noGrp="1"/>
          </p:cNvSpPr>
          <p:nvPr>
            <p:ph type="sldNum" sz="quarter" idx="10"/>
          </p:nvPr>
        </p:nvSpPr>
        <p:spPr/>
        <p:txBody>
          <a:bodyPr/>
          <a:lstStyle/>
          <a:p>
            <a:fld id="{5D988599-AAFC-4498-B638-E4222DFD929F}" type="slidenum">
              <a:rPr lang="en-GB" smtClean="0"/>
              <a:t>5</a:t>
            </a:fld>
            <a:endParaRPr lang="en-GB"/>
          </a:p>
        </p:txBody>
      </p:sp>
    </p:spTree>
    <p:extLst>
      <p:ext uri="{BB962C8B-B14F-4D97-AF65-F5344CB8AC3E}">
        <p14:creationId xmlns:p14="http://schemas.microsoft.com/office/powerpoint/2010/main" val="37757718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800" dirty="0"/>
          </a:p>
        </p:txBody>
      </p:sp>
      <p:sp>
        <p:nvSpPr>
          <p:cNvPr id="4" name="Slide Number Placeholder 3"/>
          <p:cNvSpPr>
            <a:spLocks noGrp="1"/>
          </p:cNvSpPr>
          <p:nvPr>
            <p:ph type="sldNum" sz="quarter" idx="5"/>
          </p:nvPr>
        </p:nvSpPr>
        <p:spPr/>
        <p:txBody>
          <a:bodyPr/>
          <a:lstStyle/>
          <a:p>
            <a:fld id="{5C7059A3-74E6-104D-9360-E0BD558F742E}" type="slidenum">
              <a:rPr lang="en-GB" smtClean="0"/>
              <a:t>7</a:t>
            </a:fld>
            <a:endParaRPr lang="en-GB"/>
          </a:p>
        </p:txBody>
      </p:sp>
    </p:spTree>
    <p:extLst>
      <p:ext uri="{BB962C8B-B14F-4D97-AF65-F5344CB8AC3E}">
        <p14:creationId xmlns:p14="http://schemas.microsoft.com/office/powerpoint/2010/main" val="14509259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8</a:t>
            </a:fld>
            <a:endParaRPr lang="en-GB"/>
          </a:p>
        </p:txBody>
      </p:sp>
    </p:spTree>
    <p:extLst>
      <p:ext uri="{BB962C8B-B14F-4D97-AF65-F5344CB8AC3E}">
        <p14:creationId xmlns:p14="http://schemas.microsoft.com/office/powerpoint/2010/main" val="2227718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8F4330B-7458-5943-B00D-60A0183F488D}" type="slidenum">
              <a:rPr lang="en-US" smtClean="0"/>
              <a:t>10</a:t>
            </a:fld>
            <a:endParaRPr lang="en-US"/>
          </a:p>
        </p:txBody>
      </p:sp>
    </p:spTree>
    <p:extLst>
      <p:ext uri="{BB962C8B-B14F-4D97-AF65-F5344CB8AC3E}">
        <p14:creationId xmlns:p14="http://schemas.microsoft.com/office/powerpoint/2010/main" val="25315339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56707D5-1E4F-1D4E-9495-59EA85188B08}" type="slidenum">
              <a:rPr lang="en-GB" smtClean="0"/>
              <a:t>12</a:t>
            </a:fld>
            <a:endParaRPr lang="en-GB"/>
          </a:p>
        </p:txBody>
      </p:sp>
    </p:spTree>
    <p:extLst>
      <p:ext uri="{BB962C8B-B14F-4D97-AF65-F5344CB8AC3E}">
        <p14:creationId xmlns:p14="http://schemas.microsoft.com/office/powerpoint/2010/main" val="6187782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Common formats of material include: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statements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documents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reports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physical exhibits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fingerprints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images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audio or video recordings</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17</a:t>
            </a:fld>
            <a:endParaRPr lang="en-GB"/>
          </a:p>
        </p:txBody>
      </p:sp>
    </p:spTree>
    <p:extLst>
      <p:ext uri="{BB962C8B-B14F-4D97-AF65-F5344CB8AC3E}">
        <p14:creationId xmlns:p14="http://schemas.microsoft.com/office/powerpoint/2010/main" val="646769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Question- Where will we obtain evidence from?</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 provide assistance within an investigation</a:t>
            </a:r>
          </a:p>
          <a:p>
            <a:endParaRPr lang="en-GB" dirty="0"/>
          </a:p>
        </p:txBody>
      </p:sp>
      <p:sp>
        <p:nvSpPr>
          <p:cNvPr id="4" name="Slide Number Placeholder 3"/>
          <p:cNvSpPr>
            <a:spLocks noGrp="1"/>
          </p:cNvSpPr>
          <p:nvPr>
            <p:ph type="sldNum" sz="quarter" idx="10"/>
          </p:nvPr>
        </p:nvSpPr>
        <p:spPr/>
        <p:txBody>
          <a:bodyPr/>
          <a:lstStyle/>
          <a:p>
            <a:fld id="{65821F20-3447-427A-A717-B1B8473CDB80}" type="slidenum">
              <a:rPr lang="en-GB" smtClean="0"/>
              <a:t>18</a:t>
            </a:fld>
            <a:endParaRPr lang="en-GB"/>
          </a:p>
        </p:txBody>
      </p:sp>
    </p:spTree>
    <p:extLst>
      <p:ext uri="{BB962C8B-B14F-4D97-AF65-F5344CB8AC3E}">
        <p14:creationId xmlns:p14="http://schemas.microsoft.com/office/powerpoint/2010/main" val="35179316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22</a:t>
            </a:fld>
            <a:endParaRPr lang="en-GB"/>
          </a:p>
        </p:txBody>
      </p:sp>
    </p:spTree>
    <p:extLst>
      <p:ext uri="{BB962C8B-B14F-4D97-AF65-F5344CB8AC3E}">
        <p14:creationId xmlns:p14="http://schemas.microsoft.com/office/powerpoint/2010/main" val="1812892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100" b="1" i="0" u="none" strike="noStrike" kern="1200" cap="none" spc="0" normalizeH="0" baseline="0" noProof="0" dirty="0">
                <a:ln>
                  <a:noFill/>
                </a:ln>
                <a:solidFill>
                  <a:srgbClr val="000000"/>
                </a:solidFill>
                <a:effectLst/>
                <a:uLnTx/>
                <a:uFillTx/>
                <a:latin typeface="Arial" charset="0"/>
                <a:ea typeface="+mn-ea"/>
                <a:cs typeface="+mn-cs"/>
              </a:rPr>
              <a:t>PACE Code G </a:t>
            </a:r>
            <a:r>
              <a:rPr kumimoji="0" lang="en-US" altLang="en-US" sz="1100" b="0" i="0" u="none" strike="noStrike" kern="1200" cap="none" spc="0" normalizeH="0" baseline="0" noProof="0" dirty="0">
                <a:ln>
                  <a:noFill/>
                </a:ln>
                <a:solidFill>
                  <a:srgbClr val="000000"/>
                </a:solidFill>
                <a:effectLst/>
                <a:uLnTx/>
                <a:uFillTx/>
                <a:latin typeface="Arial" charset="0"/>
                <a:ea typeface="+mn-ea"/>
                <a:cs typeface="+mn-cs"/>
              </a:rPr>
              <a:t>states that these two elements </a:t>
            </a:r>
            <a:r>
              <a:rPr kumimoji="0" lang="en-US" altLang="en-US" sz="1100" b="1" i="0" u="none" strike="noStrike" kern="1200" cap="none" spc="0" normalizeH="0" baseline="0" noProof="0" dirty="0">
                <a:ln>
                  <a:noFill/>
                </a:ln>
                <a:solidFill>
                  <a:srgbClr val="000000"/>
                </a:solidFill>
                <a:effectLst/>
                <a:uLnTx/>
                <a:uFillTx/>
                <a:latin typeface="Arial" charset="0"/>
                <a:ea typeface="+mn-ea"/>
                <a:cs typeface="+mn-cs"/>
              </a:rPr>
              <a:t>must be satisfied </a:t>
            </a:r>
            <a:r>
              <a:rPr kumimoji="0" lang="en-US" altLang="en-US" sz="1100" b="0" i="0" u="none" strike="noStrike" kern="1200" cap="none" spc="0" normalizeH="0" baseline="0" noProof="0" dirty="0">
                <a:ln>
                  <a:noFill/>
                </a:ln>
                <a:solidFill>
                  <a:srgbClr val="000000"/>
                </a:solidFill>
                <a:effectLst/>
                <a:uLnTx/>
                <a:uFillTx/>
                <a:latin typeface="Arial" charset="0"/>
                <a:ea typeface="+mn-ea"/>
                <a:cs typeface="+mn-cs"/>
              </a:rPr>
              <a:t>for a Sec 24 arrest to be lawful:</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mn-ea"/>
                <a:cs typeface="+mn-cs"/>
              </a:rPr>
              <a:t>If the provisions of the Act and this Code are not observed, both the arrest and the conduct of any subsequent investigation may be open to question.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altLang="en-US" sz="11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mn-ea"/>
                <a:cs typeface="+mn-cs"/>
              </a:rPr>
              <a:t>The law requires a person is informed of the '</a:t>
            </a:r>
            <a:r>
              <a:rPr kumimoji="0" lang="en-GB" altLang="en-US" sz="1100" b="1" i="0" u="none" strike="noStrike" kern="1200" cap="none" spc="0" normalizeH="0" baseline="0" noProof="0" dirty="0">
                <a:ln>
                  <a:noFill/>
                </a:ln>
                <a:solidFill>
                  <a:srgbClr val="000000"/>
                </a:solidFill>
                <a:effectLst/>
                <a:uLnTx/>
                <a:uFillTx/>
                <a:latin typeface="Arial" charset="0"/>
                <a:ea typeface="+mn-ea"/>
                <a:cs typeface="+mn-cs"/>
              </a:rPr>
              <a:t>grounds</a:t>
            </a:r>
            <a:r>
              <a:rPr kumimoji="0" lang="en-GB" altLang="en-US" sz="1100" b="0" i="0" u="none" strike="noStrike" kern="1200" cap="none" spc="0" normalizeH="0" baseline="0" noProof="0" dirty="0">
                <a:ln>
                  <a:noFill/>
                </a:ln>
                <a:solidFill>
                  <a:srgbClr val="000000"/>
                </a:solidFill>
                <a:effectLst/>
                <a:uLnTx/>
                <a:uFillTx/>
                <a:latin typeface="Arial" charset="0"/>
                <a:ea typeface="+mn-ea"/>
                <a:cs typeface="+mn-cs"/>
              </a:rPr>
              <a:t> for the arrest'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GB" altLang="en-US" sz="1100" b="0" i="0" u="none" strike="noStrike" kern="1200" cap="none" spc="0" normalizeH="0" baseline="0" noProof="0" dirty="0">
                <a:ln>
                  <a:noFill/>
                </a:ln>
                <a:solidFill>
                  <a:srgbClr val="000000"/>
                </a:solidFill>
                <a:effectLst/>
                <a:uLnTx/>
                <a:uFillTx/>
                <a:latin typeface="Arial" charset="0"/>
                <a:ea typeface="+mn-ea"/>
                <a:cs typeface="+mn-cs"/>
              </a:rPr>
              <a:t>(e.g. "I am arresting you on suspicion of stealing a stereo from a Ford Fiesta car in Acacia Ave yesterday"). </a:t>
            </a:r>
          </a:p>
          <a:p>
            <a:endParaRPr lang="en-GB" dirty="0"/>
          </a:p>
        </p:txBody>
      </p:sp>
      <p:sp>
        <p:nvSpPr>
          <p:cNvPr id="4" name="Slide Number Placeholder 3"/>
          <p:cNvSpPr>
            <a:spLocks noGrp="1"/>
          </p:cNvSpPr>
          <p:nvPr>
            <p:ph type="sldNum" sz="quarter" idx="10"/>
          </p:nvPr>
        </p:nvSpPr>
        <p:spPr/>
        <p:txBody>
          <a:bodyPr/>
          <a:lstStyle/>
          <a:p>
            <a:pPr>
              <a:defRPr/>
            </a:pPr>
            <a:fld id="{7279F223-0E9A-4A97-B623-3E882A234C75}" type="slidenum">
              <a:rPr lang="en-GB" smtClean="0"/>
              <a:pPr>
                <a:defRPr/>
              </a:pPr>
              <a:t>24</a:t>
            </a:fld>
            <a:endParaRPr lang="en-GB"/>
          </a:p>
        </p:txBody>
      </p:sp>
    </p:spTree>
    <p:extLst>
      <p:ext uri="{BB962C8B-B14F-4D97-AF65-F5344CB8AC3E}">
        <p14:creationId xmlns:p14="http://schemas.microsoft.com/office/powerpoint/2010/main" val="748616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a:ln/>
        </p:spPr>
      </p:sp>
      <p:sp>
        <p:nvSpPr>
          <p:cNvPr id="61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a:p>
            <a:endParaRPr lang="en-GB" altLang="en-US">
              <a:latin typeface="Arial" panose="020B0604020202020204" pitchFamily="34" charset="0"/>
            </a:endParaRPr>
          </a:p>
        </p:txBody>
      </p:sp>
      <p:sp>
        <p:nvSpPr>
          <p:cNvPr id="61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DDDC785-AF65-4057-ADA5-97C3C2E30FF9}" type="slidenum">
              <a:rPr lang="en-GB" altLang="en-US" smtClean="0"/>
              <a:pPr/>
              <a:t>25</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sz="1100" dirty="0">
              <a:latin typeface="Arial" panose="020B0604020202020204" pitchFamily="34" charset="0"/>
            </a:endParaRPr>
          </a:p>
        </p:txBody>
      </p:sp>
      <p:sp>
        <p:nvSpPr>
          <p:cNvPr id="10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40C3652-D6DA-485E-AB70-C5B65C0FD65D}" type="slidenum">
              <a:rPr lang="en-GB" altLang="en-US" smtClean="0"/>
              <a:pPr/>
              <a:t>26</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anose="020B0604020202020204" pitchFamily="34" charset="0"/>
            </a:endParaRPr>
          </a:p>
        </p:txBody>
      </p:sp>
      <p:sp>
        <p:nvSpPr>
          <p:cNvPr id="12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5257AC6-78E3-4F5F-8301-37CB673D05BA}" type="slidenum">
              <a:rPr lang="en-GB" altLang="en-US" smtClean="0"/>
              <a:pPr/>
              <a:t>27</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90000"/>
              </a:lnSpc>
            </a:pPr>
            <a:endParaRPr lang="en-GB" altLang="en-US" dirty="0">
              <a:latin typeface="Arial" panose="020B0604020202020204" pitchFamily="34" charset="0"/>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E181387-0E46-4AF5-9B27-B8DAACF8DA8C}" type="slidenum">
              <a:rPr lang="en-GB" altLang="en-US" smtClean="0"/>
              <a:pPr/>
              <a:t>28</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BC858B8-D289-4269-875E-668294D3E055}" type="slidenum">
              <a:rPr lang="en-GB" altLang="en-US" smtClean="0"/>
              <a:pPr/>
              <a:t>29</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26AD5-E695-F247-B03C-5506BE45B47A}" type="slidenum">
              <a:rPr lang="en-US" smtClean="0"/>
              <a:t>31</a:t>
            </a:fld>
            <a:endParaRPr lang="en-US"/>
          </a:p>
        </p:txBody>
      </p:sp>
    </p:spTree>
    <p:extLst>
      <p:ext uri="{BB962C8B-B14F-4D97-AF65-F5344CB8AC3E}">
        <p14:creationId xmlns:p14="http://schemas.microsoft.com/office/powerpoint/2010/main" val="37764170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32</a:t>
            </a:fld>
            <a:endParaRPr lang="en-GB" altLang="en-US"/>
          </a:p>
        </p:txBody>
      </p:sp>
    </p:spTree>
    <p:extLst>
      <p:ext uri="{BB962C8B-B14F-4D97-AF65-F5344CB8AC3E}">
        <p14:creationId xmlns:p14="http://schemas.microsoft.com/office/powerpoint/2010/main" val="22256476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33</a:t>
            </a:fld>
            <a:endParaRPr lang="en-GB" altLang="en-US"/>
          </a:p>
        </p:txBody>
      </p:sp>
    </p:spTree>
    <p:extLst>
      <p:ext uri="{BB962C8B-B14F-4D97-AF65-F5344CB8AC3E}">
        <p14:creationId xmlns:p14="http://schemas.microsoft.com/office/powerpoint/2010/main" val="33851690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34</a:t>
            </a:fld>
            <a:endParaRPr lang="en-GB" altLang="en-US"/>
          </a:p>
        </p:txBody>
      </p:sp>
    </p:spTree>
    <p:extLst>
      <p:ext uri="{BB962C8B-B14F-4D97-AF65-F5344CB8AC3E}">
        <p14:creationId xmlns:p14="http://schemas.microsoft.com/office/powerpoint/2010/main" val="262553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pPr>
                <a:defRPr/>
              </a:pPr>
              <a:t>35</a:t>
            </a:fld>
            <a:endParaRPr lang="en-GB" altLang="en-US"/>
          </a:p>
        </p:txBody>
      </p:sp>
    </p:spTree>
    <p:extLst>
      <p:ext uri="{BB962C8B-B14F-4D97-AF65-F5344CB8AC3E}">
        <p14:creationId xmlns:p14="http://schemas.microsoft.com/office/powerpoint/2010/main" val="36253401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90000"/>
              </a:lnSpc>
            </a:pPr>
            <a:endParaRPr lang="en-GB" altLang="en-US" dirty="0">
              <a:latin typeface="Arial" charset="0"/>
            </a:endParaRPr>
          </a:p>
          <a:p>
            <a:endParaRPr lang="en-GB" dirty="0"/>
          </a:p>
        </p:txBody>
      </p:sp>
      <p:sp>
        <p:nvSpPr>
          <p:cNvPr id="4" name="Slide Number Placeholder 3"/>
          <p:cNvSpPr>
            <a:spLocks noGrp="1"/>
          </p:cNvSpPr>
          <p:nvPr>
            <p:ph type="sldNum" sz="quarter" idx="5"/>
          </p:nvPr>
        </p:nvSpPr>
        <p:spPr/>
        <p:txBody>
          <a:bodyPr/>
          <a:lstStyle/>
          <a:p>
            <a:fld id="{66C13C87-6BFE-2A43-998D-094C8C444360}" type="slidenum">
              <a:rPr lang="en-US" smtClean="0"/>
              <a:t>38</a:t>
            </a:fld>
            <a:endParaRPr lang="en-US"/>
          </a:p>
        </p:txBody>
      </p:sp>
    </p:spTree>
    <p:extLst>
      <p:ext uri="{BB962C8B-B14F-4D97-AF65-F5344CB8AC3E}">
        <p14:creationId xmlns:p14="http://schemas.microsoft.com/office/powerpoint/2010/main" val="1280400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724025" y="152400"/>
            <a:ext cx="3017838" cy="1698625"/>
          </a:xfrm>
        </p:spPr>
      </p:sp>
      <p:sp>
        <p:nvSpPr>
          <p:cNvPr id="4" name="Slide Number Placeholder 3"/>
          <p:cNvSpPr>
            <a:spLocks noGrp="1"/>
          </p:cNvSpPr>
          <p:nvPr>
            <p:ph type="sldNum" sz="quarter" idx="10"/>
          </p:nvPr>
        </p:nvSpPr>
        <p:spPr/>
        <p:txBody>
          <a:bodyPr/>
          <a:lstStyle/>
          <a:p>
            <a:fld id="{9399293F-F3C1-4DBE-9ABE-39D87F4D905F}" type="slidenum">
              <a:rPr lang="en-GB" smtClean="0"/>
              <a:t>39</a:t>
            </a:fld>
            <a:endParaRPr lang="en-GB"/>
          </a:p>
        </p:txBody>
      </p:sp>
      <p:sp>
        <p:nvSpPr>
          <p:cNvPr id="5" name="Notes Placeholder 4"/>
          <p:cNvSpPr>
            <a:spLocks noGrp="1"/>
          </p:cNvSpPr>
          <p:nvPr>
            <p:ph type="body" sz="quarter" idx="11"/>
          </p:nvPr>
        </p:nvSpPr>
        <p:spPr>
          <a:xfrm>
            <a:off x="539750" y="2032000"/>
            <a:ext cx="5486400" cy="4959350"/>
          </a:xfrm>
        </p:spPr>
        <p:txBody>
          <a:bodyPr/>
          <a:lstStyle/>
          <a:p>
            <a:endParaRPr lang="en-GB" dirty="0"/>
          </a:p>
        </p:txBody>
      </p:sp>
    </p:spTree>
    <p:extLst>
      <p:ext uri="{BB962C8B-B14F-4D97-AF65-F5344CB8AC3E}">
        <p14:creationId xmlns:p14="http://schemas.microsoft.com/office/powerpoint/2010/main" val="32129221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a:latin typeface="Arial" panose="020B0604020202020204" pitchFamily="34" charset="0"/>
                <a:cs typeface="Arial" panose="020B0604020202020204" pitchFamily="34" charset="0"/>
              </a:rPr>
              <a:t>.</a:t>
            </a:r>
          </a:p>
          <a:p>
            <a:endParaRPr lang="en-GB" dirty="0"/>
          </a:p>
        </p:txBody>
      </p:sp>
      <p:sp>
        <p:nvSpPr>
          <p:cNvPr id="4" name="Slide Number Placeholder 3"/>
          <p:cNvSpPr>
            <a:spLocks noGrp="1"/>
          </p:cNvSpPr>
          <p:nvPr>
            <p:ph type="sldNum" sz="quarter" idx="10"/>
          </p:nvPr>
        </p:nvSpPr>
        <p:spPr/>
        <p:txBody>
          <a:bodyPr/>
          <a:lstStyle/>
          <a:p>
            <a:fld id="{D50CB648-1DB4-47A5-9693-F2517DF9D6F4}" type="slidenum">
              <a:rPr lang="en-GB" smtClean="0"/>
              <a:t>40</a:t>
            </a:fld>
            <a:endParaRPr lang="en-GB"/>
          </a:p>
        </p:txBody>
      </p:sp>
    </p:spTree>
    <p:extLst>
      <p:ext uri="{BB962C8B-B14F-4D97-AF65-F5344CB8AC3E}">
        <p14:creationId xmlns:p14="http://schemas.microsoft.com/office/powerpoint/2010/main" val="29047787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41</a:t>
            </a:fld>
            <a:endParaRPr lang="en-GB" altLang="en-US"/>
          </a:p>
        </p:txBody>
      </p:sp>
    </p:spTree>
    <p:extLst>
      <p:ext uri="{BB962C8B-B14F-4D97-AF65-F5344CB8AC3E}">
        <p14:creationId xmlns:p14="http://schemas.microsoft.com/office/powerpoint/2010/main" val="27294834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0000"/>
              </a:lnSpc>
            </a:pPr>
            <a:endParaRPr lang="en-GB" altLang="en-US" sz="1100" b="1" dirty="0"/>
          </a:p>
          <a:p>
            <a:endParaRPr lang="en-GB" dirty="0"/>
          </a:p>
        </p:txBody>
      </p:sp>
      <p:sp>
        <p:nvSpPr>
          <p:cNvPr id="4" name="Slide Number Placeholder 3"/>
          <p:cNvSpPr>
            <a:spLocks noGrp="1"/>
          </p:cNvSpPr>
          <p:nvPr>
            <p:ph type="sldNum" sz="quarter" idx="10"/>
          </p:nvPr>
        </p:nvSpPr>
        <p:spPr/>
        <p:txBody>
          <a:bodyPr/>
          <a:lstStyle/>
          <a:p>
            <a:pPr>
              <a:defRPr/>
            </a:pPr>
            <a:fld id="{CF0DE186-BF4D-471E-9774-3E75CCD4662E}" type="slidenum">
              <a:rPr lang="en-GB" altLang="en-US" smtClean="0"/>
              <a:pPr>
                <a:defRPr/>
              </a:pPr>
              <a:t>42</a:t>
            </a:fld>
            <a:endParaRPr lang="en-GB" altLang="en-US"/>
          </a:p>
        </p:txBody>
      </p:sp>
    </p:spTree>
    <p:extLst>
      <p:ext uri="{BB962C8B-B14F-4D97-AF65-F5344CB8AC3E}">
        <p14:creationId xmlns:p14="http://schemas.microsoft.com/office/powerpoint/2010/main" val="6797774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232C5E-B112-44CE-98D4-0F31255CA8E2}"/>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9E562F68-0AD1-5D20-4625-E0DA41189DC0}"/>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GB"/>
          </a:p>
        </p:txBody>
      </p:sp>
      <p:sp>
        <p:nvSpPr>
          <p:cNvPr id="4" name="Slide Number Placeholder 3">
            <a:extLst>
              <a:ext uri="{FF2B5EF4-FFF2-40B4-BE49-F238E27FC236}">
                <a16:creationId xmlns:a16="http://schemas.microsoft.com/office/drawing/2014/main" id="{DFD6020D-51D1-48C8-0EBC-5FD9CDEAF43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217D140-41DF-481E-805A-34A9109EB63B}" type="slidenum">
              <a:t>52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89C02A-3064-FD23-E70E-384EB2DD7081}"/>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E33A3058-DCC0-275F-EA89-D1DE1C9767DE}"/>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GB"/>
          </a:p>
        </p:txBody>
      </p:sp>
      <p:sp>
        <p:nvSpPr>
          <p:cNvPr id="4" name="Slide Number Placeholder 3">
            <a:extLst>
              <a:ext uri="{FF2B5EF4-FFF2-40B4-BE49-F238E27FC236}">
                <a16:creationId xmlns:a16="http://schemas.microsoft.com/office/drawing/2014/main" id="{9DD021FE-745D-57D7-A3C0-9ED151F58F3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D6773C6-F130-48C6-8838-05E3A7AD6B2C}" type="slidenum">
              <a:t>53</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7F3CA1-6FD8-C2D0-FBED-3AAB8A7E10BA}"/>
              </a:ext>
            </a:extLst>
          </p:cNvPr>
          <p:cNvSpPr>
            <a:spLocks noGrp="1" noRot="1" noChangeAspect="1"/>
          </p:cNvSpPr>
          <p:nvPr>
            <p:ph type="sldImg"/>
          </p:nvPr>
        </p:nvSpPr>
        <p:spPr>
          <a:xfrm>
            <a:off x="685800" y="1143000"/>
            <a:ext cx="5486400" cy="3086100"/>
          </a:xfrm>
          <a:noFill/>
          <a:ln w="12701">
            <a:solidFill>
              <a:srgbClr val="000000"/>
            </a:solidFill>
            <a:prstDash val="solid"/>
          </a:ln>
        </p:spPr>
      </p:sp>
      <p:sp>
        <p:nvSpPr>
          <p:cNvPr id="3" name="Notes Placeholder 2">
            <a:extLst>
              <a:ext uri="{FF2B5EF4-FFF2-40B4-BE49-F238E27FC236}">
                <a16:creationId xmlns:a16="http://schemas.microsoft.com/office/drawing/2014/main" id="{D632DAAE-CFB8-B67F-1633-E4F1A8C4DE19}"/>
              </a:ext>
            </a:extLst>
          </p:cNvPr>
          <p:cNvSpPr txBox="1">
            <a:spLocks noGrp="1"/>
          </p:cNvSpPr>
          <p:nvPr>
            <p:ph type="body" sz="quarter" idx="1"/>
          </p:nvPr>
        </p:nvSpPr>
        <p:spPr>
          <a:xfrm>
            <a:off x="685800" y="4400549"/>
            <a:ext cx="5486400" cy="3600450"/>
          </a:xfrm>
          <a:noFill/>
          <a:ln>
            <a:noFill/>
          </a:ln>
        </p:spPr>
        <p:txBody>
          <a:bodyPr wrap="square" anchor="t" anchorCtr="0" compatLnSpc="1">
            <a:noAutofit/>
          </a:bodyPr>
          <a:lstStyle/>
          <a:p>
            <a:endParaRPr lang="en-GB" dirty="0"/>
          </a:p>
        </p:txBody>
      </p:sp>
      <p:sp>
        <p:nvSpPr>
          <p:cNvPr id="4" name="Slide Number Placeholder 3">
            <a:extLst>
              <a:ext uri="{FF2B5EF4-FFF2-40B4-BE49-F238E27FC236}">
                <a16:creationId xmlns:a16="http://schemas.microsoft.com/office/drawing/2014/main" id="{024DB863-E093-520A-B703-58F71665659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4D47067-BBF8-470D-9716-718EC950BBCB}" type="slidenum">
              <a:t>54</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ltLang="en-US" dirty="0">
              <a:ea typeface="ＭＳ Ｐゴシック" panose="020B0600070205080204" pitchFamily="34" charset="-128"/>
            </a:endParaRPr>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fld id="{D26D4B66-53D9-4441-980D-888F0C5EDD5D}" type="slidenum">
              <a:rPr lang="en-GB" smtClean="0"/>
              <a:t>56</a:t>
            </a:fld>
            <a:endParaRPr lang="en-GB"/>
          </a:p>
        </p:txBody>
      </p:sp>
    </p:spTree>
    <p:extLst>
      <p:ext uri="{BB962C8B-B14F-4D97-AF65-F5344CB8AC3E}">
        <p14:creationId xmlns:p14="http://schemas.microsoft.com/office/powerpoint/2010/main" val="40946886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16051B0-A202-4E12-87BE-BCC1A5DEA03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83979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0779756-0621-4B22-8656-6E8645E497B5}"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382457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779756-0621-4B22-8656-6E8645E497B5}" type="slidenum">
              <a:rPr lang="en-GB" smtClean="0"/>
              <a:t>59</a:t>
            </a:fld>
            <a:endParaRPr lang="en-GB"/>
          </a:p>
        </p:txBody>
      </p:sp>
    </p:spTree>
    <p:extLst>
      <p:ext uri="{BB962C8B-B14F-4D97-AF65-F5344CB8AC3E}">
        <p14:creationId xmlns:p14="http://schemas.microsoft.com/office/powerpoint/2010/main" val="350879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88EA1CAB-439C-C54F-8065-0DF82AA14F7C}" type="datetimeFigureOut">
              <a:rPr lang="en-US" smtClean="0"/>
              <a:t>3/12/2025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7E2B90-2E94-5244-96C6-754276B71765}"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74221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EA1CAB-439C-C54F-8065-0DF82AA14F7C}" type="datetimeFigureOut">
              <a:rPr lang="en-US" smtClean="0"/>
              <a:t>3/12/2025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20228910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EA1CAB-439C-C54F-8065-0DF82AA14F7C}" type="datetimeFigureOut">
              <a:rPr lang="en-US" smtClean="0"/>
              <a:t>3/12/2025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7E2B90-2E94-5244-96C6-754276B71765}"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4929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EA1CAB-439C-C54F-8065-0DF82AA14F7C}" type="datetimeFigureOut">
              <a:rPr lang="en-US" smtClean="0"/>
              <a:t>3/12/2025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737197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EA1CAB-439C-C54F-8065-0DF82AA14F7C}" type="datetimeFigureOut">
              <a:rPr lang="en-US" smtClean="0"/>
              <a:t>3/12/2025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662750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EA1CAB-439C-C54F-8065-0DF82AA14F7C}" type="datetimeFigureOut">
              <a:rPr lang="en-US" smtClean="0"/>
              <a:t>3/12/2025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33974098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EA1CAB-439C-C54F-8065-0DF82AA14F7C}" type="datetimeFigureOut">
              <a:rPr lang="en-US" smtClean="0"/>
              <a:t>3/12/2025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8713446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EA1CAB-439C-C54F-8065-0DF82AA14F7C}" type="datetimeFigureOut">
              <a:rPr lang="en-US" smtClean="0"/>
              <a:t>3/12/2025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42858354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8EA1CAB-439C-C54F-8065-0DF82AA14F7C}" type="datetimeFigureOut">
              <a:rPr lang="en-US" smtClean="0"/>
              <a:t>3/12/2025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7E2B90-2E94-5244-96C6-754276B71765}"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3423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EA1CAB-439C-C54F-8065-0DF82AA14F7C}" type="datetimeFigureOut">
              <a:rPr lang="en-US" smtClean="0"/>
              <a:t>3/12/2025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7E2B90-2E94-5244-96C6-754276B71765}" type="slidenum">
              <a:rPr lang="en-US" smtClean="0"/>
              <a:t>‹#›</a:t>
            </a:fld>
            <a:endParaRPr lang="en-US"/>
          </a:p>
        </p:txBody>
      </p:sp>
    </p:spTree>
    <p:extLst>
      <p:ext uri="{BB962C8B-B14F-4D97-AF65-F5344CB8AC3E}">
        <p14:creationId xmlns:p14="http://schemas.microsoft.com/office/powerpoint/2010/main" val="29133545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EA1CAB-439C-C54F-8065-0DF82AA14F7C}" type="datetimeFigureOut">
              <a:rPr lang="en-US" smtClean="0"/>
              <a:t>3/12/2025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7E2B90-2E94-5244-96C6-754276B71765}"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5731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88EA1CAB-439C-C54F-8065-0DF82AA14F7C}" type="datetimeFigureOut">
              <a:rPr lang="en-US" smtClean="0"/>
              <a:t>3/12/2025</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US"/>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27E2B90-2E94-5244-96C6-754276B71765}"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66058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6.jpe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 Id="rId9" Type="http://schemas.openxmlformats.org/officeDocument/2006/relationships/image" Target="../media/image45.jpeg"/></Relationships>
</file>

<file path=ppt/slides/_rels/slide32.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33.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 Id="rId9" Type="http://schemas.openxmlformats.org/officeDocument/2006/relationships/image" Target="../media/image48.jpeg"/></Relationships>
</file>

<file path=ppt/slides/_rels/slide34.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image" Target="../media/image49.jpeg"/><Relationship Id="rId7" Type="http://schemas.openxmlformats.org/officeDocument/2006/relationships/diagramQuickStyle" Target="../diagrams/quickStyle7.xm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image" Target="../media/image50.jpeg"/><Relationship Id="rId9" Type="http://schemas.microsoft.com/office/2007/relationships/diagramDrawing" Target="../diagrams/drawing7.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51.jpe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image" Target="../media/image53.jpe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diagramColors" Target="../diagrams/colors10.xml"/><Relationship Id="rId11" Type="http://schemas.openxmlformats.org/officeDocument/2006/relationships/image" Target="../media/image56.jpeg"/><Relationship Id="rId5" Type="http://schemas.openxmlformats.org/officeDocument/2006/relationships/diagramQuickStyle" Target="../diagrams/quickStyle10.xml"/><Relationship Id="rId10" Type="http://schemas.openxmlformats.org/officeDocument/2006/relationships/image" Target="../media/image55.jpeg"/><Relationship Id="rId4" Type="http://schemas.openxmlformats.org/officeDocument/2006/relationships/diagramLayout" Target="../diagrams/layout10.xml"/><Relationship Id="rId9" Type="http://schemas.openxmlformats.org/officeDocument/2006/relationships/image" Target="../media/image54.jpeg"/></Relationships>
</file>

<file path=ppt/slides/_rels/slide40.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57.png"/><Relationship Id="rId7" Type="http://schemas.openxmlformats.org/officeDocument/2006/relationships/diagramColors" Target="../diagrams/colors11.xm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 Id="rId9" Type="http://schemas.openxmlformats.org/officeDocument/2006/relationships/image" Target="../media/image58.jpeg"/></Relationships>
</file>

<file path=ppt/slides/_rels/slide41.xml.rels><?xml version="1.0" encoding="UTF-8" standalone="yes"?>
<Relationships xmlns="http://schemas.openxmlformats.org/package/2006/relationships"><Relationship Id="rId8" Type="http://schemas.openxmlformats.org/officeDocument/2006/relationships/image" Target="../media/image59.jpeg"/><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42.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www.equalityhumanrights.com/en/human-rights/human-rights-act" TargetMode="External"/><Relationship Id="rId2" Type="http://schemas.openxmlformats.org/officeDocument/2006/relationships/hyperlink" Target="http://www.legislation.gov.uk/ukpga/2010/15/contents" TargetMode="Externa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57.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diagramColors" Target="../diagrams/colors17.xml"/><Relationship Id="rId13" Type="http://schemas.openxmlformats.org/officeDocument/2006/relationships/diagramColors" Target="../diagrams/colors18.xml"/><Relationship Id="rId3" Type="http://schemas.openxmlformats.org/officeDocument/2006/relationships/image" Target="../media/image71.emf"/><Relationship Id="rId7" Type="http://schemas.openxmlformats.org/officeDocument/2006/relationships/diagramQuickStyle" Target="../diagrams/quickStyle17.xml"/><Relationship Id="rId12" Type="http://schemas.openxmlformats.org/officeDocument/2006/relationships/diagramQuickStyle" Target="../diagrams/quickStyle18.xml"/><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diagramLayout" Target="../diagrams/layout17.xml"/><Relationship Id="rId11" Type="http://schemas.openxmlformats.org/officeDocument/2006/relationships/diagramLayout" Target="../diagrams/layout18.xml"/><Relationship Id="rId5" Type="http://schemas.openxmlformats.org/officeDocument/2006/relationships/diagramData" Target="../diagrams/data17.xml"/><Relationship Id="rId10" Type="http://schemas.openxmlformats.org/officeDocument/2006/relationships/diagramData" Target="../diagrams/data18.xml"/><Relationship Id="rId4" Type="http://schemas.openxmlformats.org/officeDocument/2006/relationships/image" Target="../media/image72.emf"/><Relationship Id="rId9" Type="http://schemas.microsoft.com/office/2007/relationships/diagramDrawing" Target="../diagrams/drawing17.xml"/><Relationship Id="rId14" Type="http://schemas.microsoft.com/office/2007/relationships/diagramDrawing" Target="../diagrams/drawing18.xml"/></Relationships>
</file>

<file path=ppt/slides/_rels/slide59.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375A7-6907-BD1E-2DAE-DABAA63D5D74}"/>
              </a:ext>
            </a:extLst>
          </p:cNvPr>
          <p:cNvSpPr>
            <a:spLocks noGrp="1"/>
          </p:cNvSpPr>
          <p:nvPr>
            <p:ph type="ctrTitle"/>
          </p:nvPr>
        </p:nvSpPr>
        <p:spPr>
          <a:xfrm>
            <a:off x="312621" y="4606636"/>
            <a:ext cx="5313116" cy="2387600"/>
          </a:xfrm>
        </p:spPr>
        <p:txBody>
          <a:bodyPr anchor="t">
            <a:normAutofit fontScale="90000"/>
          </a:bodyPr>
          <a:lstStyle/>
          <a:p>
            <a:pPr algn="l"/>
            <a:r>
              <a:rPr lang="en-US" sz="5400" dirty="0"/>
              <a:t>BMCP6008 Conducting Investigations – Exam revision (</a:t>
            </a:r>
            <a:r>
              <a:rPr lang="en-US" sz="5400" dirty="0" err="1"/>
              <a:t>resit</a:t>
            </a:r>
            <a:r>
              <a:rPr lang="en-US" sz="5400" dirty="0"/>
              <a:t>)</a:t>
            </a:r>
          </a:p>
        </p:txBody>
      </p:sp>
      <p:sp>
        <p:nvSpPr>
          <p:cNvPr id="3" name="Subtitle 2">
            <a:extLst>
              <a:ext uri="{FF2B5EF4-FFF2-40B4-BE49-F238E27FC236}">
                <a16:creationId xmlns:a16="http://schemas.microsoft.com/office/drawing/2014/main" id="{D4F24D55-CB73-89E3-F3D8-13F48386E7D0}"/>
              </a:ext>
            </a:extLst>
          </p:cNvPr>
          <p:cNvSpPr>
            <a:spLocks noGrp="1"/>
          </p:cNvSpPr>
          <p:nvPr>
            <p:ph type="subTitle" idx="1"/>
          </p:nvPr>
        </p:nvSpPr>
        <p:spPr>
          <a:xfrm>
            <a:off x="1113809" y="953037"/>
            <a:ext cx="4036333" cy="1709849"/>
          </a:xfrm>
        </p:spPr>
        <p:txBody>
          <a:bodyPr anchor="b">
            <a:normAutofit/>
          </a:bodyPr>
          <a:lstStyle/>
          <a:p>
            <a:pPr algn="l"/>
            <a:r>
              <a:rPr lang="en-US" sz="2000" dirty="0"/>
              <a:t>Workshop: Recap and Revise </a:t>
            </a:r>
          </a:p>
        </p:txBody>
      </p:sp>
      <p:pic>
        <p:nvPicPr>
          <p:cNvPr id="4" name="Picture 3" descr="A picture containing text, sky, outdoor, silhouette&#10;&#10;Description automatically generated">
            <a:extLst>
              <a:ext uri="{FF2B5EF4-FFF2-40B4-BE49-F238E27FC236}">
                <a16:creationId xmlns:a16="http://schemas.microsoft.com/office/drawing/2014/main" id="{E0E7636A-7267-C30F-6F30-CCF6059A410E}"/>
              </a:ext>
            </a:extLst>
          </p:cNvPr>
          <p:cNvPicPr>
            <a:picLocks noChangeAspect="1"/>
          </p:cNvPicPr>
          <p:nvPr/>
        </p:nvPicPr>
        <p:blipFill rotWithShape="1">
          <a:blip r:embed="rId3">
            <a:extLst>
              <a:ext uri="{28A0092B-C50C-407E-A947-70E740481C1C}">
                <a14:useLocalDpi xmlns:a14="http://schemas.microsoft.com/office/drawing/2010/main" val="0"/>
              </a:ext>
            </a:extLst>
          </a:blip>
          <a:srcRect l="13270" t="9091" r="22094"/>
          <a:stretch/>
        </p:blipFill>
        <p:spPr>
          <a:xfrm>
            <a:off x="5922492" y="1209739"/>
            <a:ext cx="5536001" cy="4379769"/>
          </a:xfrm>
          <a:prstGeom prst="rect">
            <a:avLst/>
          </a:prstGeom>
        </p:spPr>
      </p:pic>
    </p:spTree>
    <p:extLst>
      <p:ext uri="{BB962C8B-B14F-4D97-AF65-F5344CB8AC3E}">
        <p14:creationId xmlns:p14="http://schemas.microsoft.com/office/powerpoint/2010/main" val="9657730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9495D-3142-89F8-1968-725FBF651FC4}"/>
              </a:ext>
            </a:extLst>
          </p:cNvPr>
          <p:cNvSpPr>
            <a:spLocks noGrp="1"/>
          </p:cNvSpPr>
          <p:nvPr>
            <p:ph type="title"/>
          </p:nvPr>
        </p:nvSpPr>
        <p:spPr>
          <a:xfrm>
            <a:off x="630936" y="640080"/>
            <a:ext cx="4818888" cy="1481328"/>
          </a:xfrm>
        </p:spPr>
        <p:txBody>
          <a:bodyPr anchor="b">
            <a:normAutofit/>
          </a:bodyPr>
          <a:lstStyle/>
          <a:p>
            <a:r>
              <a:rPr lang="en-US" sz="5400"/>
              <a:t>EXAM DETAILS </a:t>
            </a:r>
          </a:p>
        </p:txBody>
      </p:sp>
      <p:sp>
        <p:nvSpPr>
          <p:cNvPr id="4" name="Content Placeholder 3">
            <a:extLst>
              <a:ext uri="{FF2B5EF4-FFF2-40B4-BE49-F238E27FC236}">
                <a16:creationId xmlns:a16="http://schemas.microsoft.com/office/drawing/2014/main" id="{DDD6EEA3-83E5-E9EC-8F8D-CAE52DAF9191}"/>
              </a:ext>
            </a:extLst>
          </p:cNvPr>
          <p:cNvSpPr>
            <a:spLocks noGrp="1"/>
          </p:cNvSpPr>
          <p:nvPr>
            <p:ph idx="1"/>
          </p:nvPr>
        </p:nvSpPr>
        <p:spPr>
          <a:xfrm>
            <a:off x="630936" y="2660904"/>
            <a:ext cx="4818888" cy="3547872"/>
          </a:xfrm>
        </p:spPr>
        <p:txBody>
          <a:bodyPr anchor="t">
            <a:normAutofit/>
          </a:bodyPr>
          <a:lstStyle/>
          <a:p>
            <a:pPr rtl="0" fontAlgn="base"/>
            <a:r>
              <a:rPr lang="en-GB" sz="2000" i="0" dirty="0" err="1">
                <a:effectLst/>
                <a:latin typeface="Arial" panose="020B0604020202020204" pitchFamily="34" charset="0"/>
              </a:rPr>
              <a:t>Date:</a:t>
            </a:r>
            <a:r>
              <a:rPr lang="en-GB" sz="2000" dirty="0" err="1">
                <a:latin typeface="Arial" panose="020B0604020202020204" pitchFamily="34" charset="0"/>
              </a:rPr>
              <a:t>To</a:t>
            </a:r>
            <a:r>
              <a:rPr lang="en-GB" sz="2000" dirty="0">
                <a:latin typeface="Arial" panose="020B0604020202020204" pitchFamily="34" charset="0"/>
              </a:rPr>
              <a:t> be confirmed by registry (please keep a close eye on your emails)</a:t>
            </a:r>
            <a:br>
              <a:rPr lang="en-GB" sz="2000" i="0" dirty="0">
                <a:effectLst/>
                <a:latin typeface="Arial" panose="020B0604020202020204" pitchFamily="34" charset="0"/>
              </a:rPr>
            </a:br>
            <a:endParaRPr lang="en-GB" sz="2000" i="0" dirty="0">
              <a:effectLst/>
              <a:latin typeface="Arial" panose="020B0604020202020204" pitchFamily="34" charset="0"/>
            </a:endParaRPr>
          </a:p>
          <a:p>
            <a:pPr rtl="0" fontAlgn="base"/>
            <a:r>
              <a:rPr lang="en-GB" sz="2000" i="0" dirty="0">
                <a:effectLst/>
                <a:latin typeface="Arial" panose="020B0604020202020204" pitchFamily="34" charset="0"/>
              </a:rPr>
              <a:t>Time: (2hrs) Time of exam to be set by registry</a:t>
            </a:r>
          </a:p>
          <a:p>
            <a:pPr rtl="0" fontAlgn="base"/>
            <a:r>
              <a:rPr lang="en-GB" sz="2000" i="0" dirty="0">
                <a:effectLst/>
                <a:latin typeface="Arial" panose="020B0604020202020204" pitchFamily="34" charset="0"/>
              </a:rPr>
              <a:t>Location: Waterfront, IQ Campus, University of Wales Trinity, Swansea SA1 8EW (Room </a:t>
            </a:r>
            <a:r>
              <a:rPr lang="en-GB" sz="2000" dirty="0">
                <a:latin typeface="Arial" panose="020B0604020202020204" pitchFamily="34" charset="0"/>
              </a:rPr>
              <a:t>tbc)</a:t>
            </a:r>
            <a:endParaRPr lang="en-GB" sz="2000" i="0" dirty="0">
              <a:effectLst/>
              <a:latin typeface="Arial" panose="020B0604020202020204" pitchFamily="34" charset="0"/>
            </a:endParaRPr>
          </a:p>
          <a:p>
            <a:endParaRPr lang="en-US" sz="2000" dirty="0"/>
          </a:p>
        </p:txBody>
      </p:sp>
      <p:pic>
        <p:nvPicPr>
          <p:cNvPr id="1026" name="Picture 2" descr="Exam Schedule and Exit Pass Information - Wayne High School">
            <a:extLst>
              <a:ext uri="{FF2B5EF4-FFF2-40B4-BE49-F238E27FC236}">
                <a16:creationId xmlns:a16="http://schemas.microsoft.com/office/drawing/2014/main" id="{09E3EBDC-2D4E-1658-17F0-DC64A6B89C4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287" r="18929"/>
          <a:stretch/>
        </p:blipFill>
        <p:spPr bwMode="auto">
          <a:xfrm>
            <a:off x="6145441" y="640080"/>
            <a:ext cx="5366181" cy="5577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433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Exam Schedule and Exit Pass Information - Wayne High School">
            <a:extLst>
              <a:ext uri="{FF2B5EF4-FFF2-40B4-BE49-F238E27FC236}">
                <a16:creationId xmlns:a16="http://schemas.microsoft.com/office/drawing/2014/main" id="{09E3EBDC-2D4E-1658-17F0-DC64A6B89C4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693" r="16336"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
        <p:nvSpPr>
          <p:cNvPr id="7" name="Title 6">
            <a:extLst>
              <a:ext uri="{FF2B5EF4-FFF2-40B4-BE49-F238E27FC236}">
                <a16:creationId xmlns:a16="http://schemas.microsoft.com/office/drawing/2014/main" id="{78DB52B6-E59D-D225-220C-850F0FFACA6B}"/>
              </a:ext>
            </a:extLst>
          </p:cNvPr>
          <p:cNvSpPr>
            <a:spLocks noGrp="1"/>
          </p:cNvSpPr>
          <p:nvPr>
            <p:ph type="title"/>
          </p:nvPr>
        </p:nvSpPr>
        <p:spPr>
          <a:xfrm>
            <a:off x="1517059" y="622256"/>
            <a:ext cx="10515600" cy="1325563"/>
          </a:xfrm>
        </p:spPr>
        <p:txBody>
          <a:bodyPr/>
          <a:lstStyle/>
          <a:p>
            <a:r>
              <a:rPr lang="en-US" dirty="0"/>
              <a:t>Exam Style</a:t>
            </a:r>
          </a:p>
        </p:txBody>
      </p:sp>
      <p:sp>
        <p:nvSpPr>
          <p:cNvPr id="4" name="Content Placeholder 3">
            <a:extLst>
              <a:ext uri="{FF2B5EF4-FFF2-40B4-BE49-F238E27FC236}">
                <a16:creationId xmlns:a16="http://schemas.microsoft.com/office/drawing/2014/main" id="{DE91D1CA-B23A-9230-DA73-9ADFD43E2886}"/>
              </a:ext>
            </a:extLst>
          </p:cNvPr>
          <p:cNvSpPr>
            <a:spLocks noGrp="1"/>
          </p:cNvSpPr>
          <p:nvPr>
            <p:ph idx="1"/>
          </p:nvPr>
        </p:nvSpPr>
        <p:spPr>
          <a:xfrm>
            <a:off x="350836" y="2312014"/>
            <a:ext cx="5188985" cy="4351338"/>
          </a:xfrm>
        </p:spPr>
        <p:txBody>
          <a:bodyPr/>
          <a:lstStyle/>
          <a:p>
            <a:pPr marL="0" indent="0" algn="ctr">
              <a:buNone/>
            </a:pPr>
            <a:endParaRPr lang="en-GB" dirty="0"/>
          </a:p>
          <a:p>
            <a:pPr marL="0" indent="0" algn="ctr">
              <a:buNone/>
            </a:pPr>
            <a:r>
              <a:rPr lang="en-US" dirty="0"/>
              <a:t>Short Answer Questions </a:t>
            </a:r>
          </a:p>
          <a:p>
            <a:pPr marL="0" indent="0" algn="ctr">
              <a:buNone/>
            </a:pPr>
            <a:r>
              <a:rPr lang="en-US" dirty="0"/>
              <a:t>25 Questions</a:t>
            </a:r>
          </a:p>
          <a:p>
            <a:pPr marL="0" indent="0" algn="ctr">
              <a:buNone/>
            </a:pPr>
            <a:endParaRPr lang="en-US" dirty="0"/>
          </a:p>
        </p:txBody>
      </p:sp>
    </p:spTree>
    <p:extLst>
      <p:ext uri="{BB962C8B-B14F-4D97-AF65-F5344CB8AC3E}">
        <p14:creationId xmlns:p14="http://schemas.microsoft.com/office/powerpoint/2010/main" val="954090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A03D3-CADA-7FE2-793A-EFEE5DCF97A3}"/>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600" kern="1200">
                <a:solidFill>
                  <a:schemeClr val="tx1"/>
                </a:solidFill>
                <a:latin typeface="+mj-lt"/>
                <a:ea typeface="+mj-ea"/>
                <a:cs typeface="+mj-cs"/>
              </a:rPr>
              <a:t>Key Topics: </a:t>
            </a:r>
          </a:p>
        </p:txBody>
      </p:sp>
      <p:pic>
        <p:nvPicPr>
          <p:cNvPr id="2050" name="Picture 2" descr="36,272 Revise Images, Stock Photos &amp; Vectors | Shutterstock">
            <a:extLst>
              <a:ext uri="{FF2B5EF4-FFF2-40B4-BE49-F238E27FC236}">
                <a16:creationId xmlns:a16="http://schemas.microsoft.com/office/drawing/2014/main" id="{52D3DDFC-7AD2-CADB-0857-036F8111211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1075059"/>
            <a:ext cx="7214616" cy="46804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64844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47981" y="164268"/>
            <a:ext cx="10638264" cy="584775"/>
          </a:xfrm>
          <a:prstGeom prst="rect">
            <a:avLst/>
          </a:prstGeom>
          <a:solidFill>
            <a:schemeClr val="accent2"/>
          </a:solidFill>
          <a:ln>
            <a:noFill/>
          </a:ln>
        </p:spPr>
        <p:txBody>
          <a:bodyPr wrap="square" rtlCol="0">
            <a:spAutoFit/>
          </a:bodyPr>
          <a:lstStyle/>
          <a:p>
            <a:pPr algn="ctr"/>
            <a:r>
              <a:rPr lang="en-GB" sz="3200" b="1" dirty="0">
                <a:solidFill>
                  <a:schemeClr val="bg1"/>
                </a:solidFill>
              </a:rPr>
              <a:t>Methods of Investigation</a:t>
            </a:r>
          </a:p>
        </p:txBody>
      </p:sp>
      <p:pic>
        <p:nvPicPr>
          <p:cNvPr id="6" name="Picture 5"/>
          <p:cNvPicPr>
            <a:picLocks noChangeAspect="1"/>
          </p:cNvPicPr>
          <p:nvPr/>
        </p:nvPicPr>
        <p:blipFill>
          <a:blip r:embed="rId3"/>
          <a:stretch>
            <a:fillRect/>
          </a:stretch>
        </p:blipFill>
        <p:spPr>
          <a:xfrm>
            <a:off x="9043690" y="2997013"/>
            <a:ext cx="2857836" cy="1965237"/>
          </a:xfrm>
          <a:prstGeom prst="rect">
            <a:avLst/>
          </a:prstGeom>
          <a:ln>
            <a:solidFill>
              <a:schemeClr val="tx1"/>
            </a:solidFill>
          </a:ln>
        </p:spPr>
      </p:pic>
      <p:sp>
        <p:nvSpPr>
          <p:cNvPr id="7" name="Down Arrow Callout 6"/>
          <p:cNvSpPr/>
          <p:nvPr/>
        </p:nvSpPr>
        <p:spPr>
          <a:xfrm>
            <a:off x="2860479" y="820722"/>
            <a:ext cx="6471041" cy="1348010"/>
          </a:xfrm>
          <a:prstGeom prst="downArrowCallou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There are </a:t>
            </a:r>
            <a:r>
              <a:rPr lang="en-GB" sz="2400" b="1" i="1" dirty="0">
                <a:solidFill>
                  <a:schemeClr val="tx1"/>
                </a:solidFill>
              </a:rPr>
              <a:t>two methods </a:t>
            </a:r>
            <a:r>
              <a:rPr lang="en-GB" sz="2400" dirty="0">
                <a:solidFill>
                  <a:schemeClr val="tx1"/>
                </a:solidFill>
              </a:rPr>
              <a:t>of criminal investigation</a:t>
            </a:r>
          </a:p>
        </p:txBody>
      </p:sp>
      <p:graphicFrame>
        <p:nvGraphicFramePr>
          <p:cNvPr id="8" name="Diagram 7"/>
          <p:cNvGraphicFramePr/>
          <p:nvPr/>
        </p:nvGraphicFramePr>
        <p:xfrm>
          <a:off x="971395" y="2227621"/>
          <a:ext cx="7748859" cy="350402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35013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A1DF1F63-2763-4135-A1DA-ECB7B98BD17C}"/>
                                            </p:graphicEl>
                                          </p:spTgt>
                                        </p:tgtEl>
                                        <p:attrNameLst>
                                          <p:attrName>style.visibility</p:attrName>
                                        </p:attrNameLst>
                                      </p:cBhvr>
                                      <p:to>
                                        <p:strVal val="visible"/>
                                      </p:to>
                                    </p:set>
                                    <p:animEffect transition="in" filter="fade">
                                      <p:cBhvr>
                                        <p:cTn id="12" dur="500"/>
                                        <p:tgtEl>
                                          <p:spTgt spid="8">
                                            <p:graphicEl>
                                              <a:dgm id="{A1DF1F63-2763-4135-A1DA-ECB7B98BD17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graphicEl>
                                              <a:dgm id="{7E8336F9-CC29-4DC2-9527-D2D0F4A0AB5F}"/>
                                            </p:graphicEl>
                                          </p:spTgt>
                                        </p:tgtEl>
                                        <p:attrNameLst>
                                          <p:attrName>style.visibility</p:attrName>
                                        </p:attrNameLst>
                                      </p:cBhvr>
                                      <p:to>
                                        <p:strVal val="visible"/>
                                      </p:to>
                                    </p:set>
                                    <p:animEffect transition="in" filter="fade">
                                      <p:cBhvr>
                                        <p:cTn id="17" dur="500"/>
                                        <p:tgtEl>
                                          <p:spTgt spid="8">
                                            <p:graphicEl>
                                              <a:dgm id="{7E8336F9-CC29-4DC2-9527-D2D0F4A0AB5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graphicEl>
                                              <a:dgm id="{AEFFE743-B824-4830-A4C5-EA90239FB717}"/>
                                            </p:graphicEl>
                                          </p:spTgt>
                                        </p:tgtEl>
                                        <p:attrNameLst>
                                          <p:attrName>style.visibility</p:attrName>
                                        </p:attrNameLst>
                                      </p:cBhvr>
                                      <p:to>
                                        <p:strVal val="visible"/>
                                      </p:to>
                                    </p:set>
                                    <p:animEffect transition="in" filter="fade">
                                      <p:cBhvr>
                                        <p:cTn id="22" dur="500"/>
                                        <p:tgtEl>
                                          <p:spTgt spid="8">
                                            <p:graphicEl>
                                              <a:dgm id="{AEFFE743-B824-4830-A4C5-EA90239FB717}"/>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
                                            <p:graphicEl>
                                              <a:dgm id="{DA0AF2C6-6BB1-4772-88CE-8D1B7A36BDBB}"/>
                                            </p:graphicEl>
                                          </p:spTgt>
                                        </p:tgtEl>
                                        <p:attrNameLst>
                                          <p:attrName>style.visibility</p:attrName>
                                        </p:attrNameLst>
                                      </p:cBhvr>
                                      <p:to>
                                        <p:strVal val="visible"/>
                                      </p:to>
                                    </p:set>
                                    <p:animEffect transition="in" filter="fade">
                                      <p:cBhvr>
                                        <p:cTn id="25" dur="500"/>
                                        <p:tgtEl>
                                          <p:spTgt spid="8">
                                            <p:graphicEl>
                                              <a:dgm id="{DA0AF2C6-6BB1-4772-88CE-8D1B7A36BDBB}"/>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8">
                                            <p:graphicEl>
                                              <a:dgm id="{BE16E3B2-35B5-40DF-8750-054BD60AEB43}"/>
                                            </p:graphicEl>
                                          </p:spTgt>
                                        </p:tgtEl>
                                        <p:attrNameLst>
                                          <p:attrName>style.visibility</p:attrName>
                                        </p:attrNameLst>
                                      </p:cBhvr>
                                      <p:to>
                                        <p:strVal val="visible"/>
                                      </p:to>
                                    </p:set>
                                    <p:animEffect transition="in" filter="fade">
                                      <p:cBhvr>
                                        <p:cTn id="30" dur="500"/>
                                        <p:tgtEl>
                                          <p:spTgt spid="8">
                                            <p:graphicEl>
                                              <a:dgm id="{BE16E3B2-35B5-40DF-8750-054BD60AEB4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8"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74E28-502E-A6F9-3361-E79690BCB2C5}"/>
              </a:ext>
            </a:extLst>
          </p:cNvPr>
          <p:cNvSpPr>
            <a:spLocks noGrp="1"/>
          </p:cNvSpPr>
          <p:nvPr>
            <p:ph type="title"/>
          </p:nvPr>
        </p:nvSpPr>
        <p:spPr>
          <a:xfrm>
            <a:off x="572493" y="238539"/>
            <a:ext cx="11018520" cy="1434415"/>
          </a:xfrm>
        </p:spPr>
        <p:txBody>
          <a:bodyPr anchor="b">
            <a:normAutofit fontScale="90000"/>
          </a:bodyPr>
          <a:lstStyle/>
          <a:p>
            <a:r>
              <a:rPr lang="en-GB" sz="4200" b="0" i="0">
                <a:effectLst/>
                <a:latin typeface="Gotham"/>
              </a:rPr>
              <a:t>Investigations may be carried out in relation to:</a:t>
            </a:r>
            <a:br>
              <a:rPr lang="en-GB" sz="4200" b="0" i="0">
                <a:effectLst/>
                <a:latin typeface="Gotham"/>
              </a:rPr>
            </a:br>
            <a:endParaRPr lang="en-US" sz="4200"/>
          </a:p>
        </p:txBody>
      </p:sp>
      <p:graphicFrame>
        <p:nvGraphicFramePr>
          <p:cNvPr id="6164" name="Content Placeholder 2">
            <a:extLst>
              <a:ext uri="{FF2B5EF4-FFF2-40B4-BE49-F238E27FC236}">
                <a16:creationId xmlns:a16="http://schemas.microsoft.com/office/drawing/2014/main" id="{4A65C095-30C9-BB72-684E-209E272B3B54}"/>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146" name="Picture 2" descr="Criminal Investigation">
            <a:extLst>
              <a:ext uri="{FF2B5EF4-FFF2-40B4-BE49-F238E27FC236}">
                <a16:creationId xmlns:a16="http://schemas.microsoft.com/office/drawing/2014/main" id="{FB52ECC2-821D-54E2-A192-4FAF8B6CECE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0105" r="16020"/>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455A3C2-D44F-C569-3FA4-42BDACFD576D}"/>
              </a:ext>
            </a:extLst>
          </p:cNvPr>
          <p:cNvSpPr txBox="1"/>
          <p:nvPr/>
        </p:nvSpPr>
        <p:spPr>
          <a:xfrm>
            <a:off x="9116726" y="6339578"/>
            <a:ext cx="2812026" cy="369332"/>
          </a:xfrm>
          <a:prstGeom prst="rect">
            <a:avLst/>
          </a:prstGeom>
          <a:noFill/>
        </p:spPr>
        <p:txBody>
          <a:bodyPr wrap="square" rtlCol="0">
            <a:spAutoFit/>
          </a:bodyPr>
          <a:lstStyle/>
          <a:p>
            <a:r>
              <a:rPr lang="en-US" dirty="0"/>
              <a:t>(College of Policing, 2021)</a:t>
            </a:r>
          </a:p>
        </p:txBody>
      </p:sp>
    </p:spTree>
    <p:extLst>
      <p:ext uri="{BB962C8B-B14F-4D97-AF65-F5344CB8AC3E}">
        <p14:creationId xmlns:p14="http://schemas.microsoft.com/office/powerpoint/2010/main" val="25343628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entagon 9">
            <a:extLst>
              <a:ext uri="{FF2B5EF4-FFF2-40B4-BE49-F238E27FC236}">
                <a16:creationId xmlns:a16="http://schemas.microsoft.com/office/drawing/2014/main" id="{47132B88-8625-3D40-9830-8E0DB6CC612E}"/>
              </a:ext>
            </a:extLst>
          </p:cNvPr>
          <p:cNvSpPr/>
          <p:nvPr/>
        </p:nvSpPr>
        <p:spPr>
          <a:xfrm>
            <a:off x="128337" y="206712"/>
            <a:ext cx="8053137" cy="1325563"/>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5101BA-7D0D-5049-B249-D26C1B25CBFC}"/>
              </a:ext>
            </a:extLst>
          </p:cNvPr>
          <p:cNvSpPr>
            <a:spLocks noGrp="1"/>
          </p:cNvSpPr>
          <p:nvPr>
            <p:ph type="title"/>
          </p:nvPr>
        </p:nvSpPr>
        <p:spPr>
          <a:xfrm>
            <a:off x="318590" y="276732"/>
            <a:ext cx="9810604" cy="1216024"/>
          </a:xfrm>
        </p:spPr>
        <p:txBody>
          <a:bodyPr>
            <a:normAutofit/>
          </a:bodyPr>
          <a:lstStyle/>
          <a:p>
            <a:r>
              <a:rPr lang="en-GB" dirty="0">
                <a:solidFill>
                  <a:schemeClr val="bg1"/>
                </a:solidFill>
              </a:rPr>
              <a:t>Investigative Mindset</a:t>
            </a:r>
          </a:p>
        </p:txBody>
      </p:sp>
      <p:sp>
        <p:nvSpPr>
          <p:cNvPr id="3" name="Content Placeholder 2">
            <a:extLst>
              <a:ext uri="{FF2B5EF4-FFF2-40B4-BE49-F238E27FC236}">
                <a16:creationId xmlns:a16="http://schemas.microsoft.com/office/drawing/2014/main" id="{52AB95A6-8AB9-1744-BD68-E4C5A00CCBA9}"/>
              </a:ext>
            </a:extLst>
          </p:cNvPr>
          <p:cNvSpPr>
            <a:spLocks noGrp="1"/>
          </p:cNvSpPr>
          <p:nvPr>
            <p:ph idx="1"/>
          </p:nvPr>
        </p:nvSpPr>
        <p:spPr>
          <a:xfrm>
            <a:off x="318590" y="2060893"/>
            <a:ext cx="4788505" cy="3846012"/>
          </a:xfrm>
        </p:spPr>
        <p:txBody>
          <a:bodyPr>
            <a:normAutofit/>
          </a:bodyPr>
          <a:lstStyle/>
          <a:p>
            <a:pPr marL="0" indent="0">
              <a:buNone/>
            </a:pPr>
            <a:r>
              <a:rPr lang="en-GB" u="sng" dirty="0"/>
              <a:t>Five Principles:</a:t>
            </a:r>
          </a:p>
          <a:p>
            <a:r>
              <a:rPr lang="en-GB" dirty="0"/>
              <a:t>Understanding the source of the material</a:t>
            </a:r>
          </a:p>
          <a:p>
            <a:r>
              <a:rPr lang="en-GB" dirty="0"/>
              <a:t>Planning and Preparation</a:t>
            </a:r>
          </a:p>
          <a:p>
            <a:r>
              <a:rPr lang="en-GB" dirty="0"/>
              <a:t>Examination</a:t>
            </a:r>
          </a:p>
          <a:p>
            <a:r>
              <a:rPr lang="en-GB" dirty="0"/>
              <a:t>Recording and collation </a:t>
            </a:r>
          </a:p>
          <a:p>
            <a:r>
              <a:rPr lang="en-GB" dirty="0"/>
              <a:t>Evaluation</a:t>
            </a:r>
          </a:p>
        </p:txBody>
      </p:sp>
      <p:pic>
        <p:nvPicPr>
          <p:cNvPr id="16" name="Graphic 15" descr="Magnifying glass">
            <a:extLst>
              <a:ext uri="{FF2B5EF4-FFF2-40B4-BE49-F238E27FC236}">
                <a16:creationId xmlns:a16="http://schemas.microsoft.com/office/drawing/2014/main" id="{375C419D-E332-4578-BA72-E9E74A9004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45989" y="214686"/>
            <a:ext cx="3846011" cy="3846011"/>
          </a:xfrm>
          <a:prstGeom prst="rect">
            <a:avLst/>
          </a:prstGeom>
        </p:spPr>
      </p:pic>
      <p:sp>
        <p:nvSpPr>
          <p:cNvPr id="4" name="TextBox 3">
            <a:extLst>
              <a:ext uri="{FF2B5EF4-FFF2-40B4-BE49-F238E27FC236}">
                <a16:creationId xmlns:a16="http://schemas.microsoft.com/office/drawing/2014/main" id="{CED6A950-B302-E944-9172-7913595F2FE5}"/>
              </a:ext>
            </a:extLst>
          </p:cNvPr>
          <p:cNvSpPr txBox="1"/>
          <p:nvPr/>
        </p:nvSpPr>
        <p:spPr>
          <a:xfrm>
            <a:off x="9144000" y="1353007"/>
            <a:ext cx="1436914" cy="707886"/>
          </a:xfrm>
          <a:prstGeom prst="rect">
            <a:avLst/>
          </a:prstGeom>
          <a:noFill/>
        </p:spPr>
        <p:txBody>
          <a:bodyPr wrap="square" rtlCol="0">
            <a:spAutoFit/>
          </a:bodyPr>
          <a:lstStyle/>
          <a:p>
            <a:pPr algn="ctr"/>
            <a:r>
              <a:rPr lang="en-US" sz="2000" dirty="0"/>
              <a:t>A B C</a:t>
            </a:r>
            <a:br>
              <a:rPr lang="en-US" sz="2000" dirty="0"/>
            </a:br>
            <a:r>
              <a:rPr lang="en-US" sz="2000" dirty="0"/>
              <a:t>APPROACH</a:t>
            </a:r>
          </a:p>
        </p:txBody>
      </p:sp>
      <p:pic>
        <p:nvPicPr>
          <p:cNvPr id="3074" name="Picture 2" descr="The Investigative Mindset - Keeping an Open Mind and Avoiding Cognitive  Bias.">
            <a:extLst>
              <a:ext uri="{FF2B5EF4-FFF2-40B4-BE49-F238E27FC236}">
                <a16:creationId xmlns:a16="http://schemas.microsoft.com/office/drawing/2014/main" id="{25B72D92-5AC8-4E45-AFE3-583311BDE8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76257" y="3749358"/>
            <a:ext cx="3886200" cy="2095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F3C97E-5611-59F2-CAB7-AD324771331C}"/>
              </a:ext>
            </a:extLst>
          </p:cNvPr>
          <p:cNvSpPr txBox="1"/>
          <p:nvPr/>
        </p:nvSpPr>
        <p:spPr>
          <a:xfrm>
            <a:off x="5976257" y="6211936"/>
            <a:ext cx="7358437" cy="369332"/>
          </a:xfrm>
          <a:prstGeom prst="rect">
            <a:avLst/>
          </a:prstGeom>
          <a:noFill/>
        </p:spPr>
        <p:txBody>
          <a:bodyPr wrap="square" rtlCol="0">
            <a:spAutoFit/>
          </a:bodyPr>
          <a:lstStyle/>
          <a:p>
            <a:r>
              <a:rPr lang="en-US" dirty="0"/>
              <a:t>We will look at this in more detail  over the next few weeks…</a:t>
            </a:r>
          </a:p>
        </p:txBody>
      </p:sp>
    </p:spTree>
    <p:extLst>
      <p:ext uri="{BB962C8B-B14F-4D97-AF65-F5344CB8AC3E}">
        <p14:creationId xmlns:p14="http://schemas.microsoft.com/office/powerpoint/2010/main" val="3156817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chart&#10;&#10;Description automatically generated">
            <a:extLst>
              <a:ext uri="{FF2B5EF4-FFF2-40B4-BE49-F238E27FC236}">
                <a16:creationId xmlns:a16="http://schemas.microsoft.com/office/drawing/2014/main" id="{447F809E-34DB-864F-9125-0844FC949C6D}"/>
              </a:ext>
            </a:extLst>
          </p:cNvPr>
          <p:cNvPicPr>
            <a:picLocks noChangeAspect="1"/>
          </p:cNvPicPr>
          <p:nvPr/>
        </p:nvPicPr>
        <p:blipFill>
          <a:blip r:embed="rId3"/>
          <a:stretch>
            <a:fillRect/>
          </a:stretch>
        </p:blipFill>
        <p:spPr>
          <a:xfrm>
            <a:off x="1695081" y="388919"/>
            <a:ext cx="8653682" cy="5942510"/>
          </a:xfrm>
          <a:prstGeom prst="rect">
            <a:avLst/>
          </a:prstGeom>
        </p:spPr>
      </p:pic>
    </p:spTree>
    <p:extLst>
      <p:ext uri="{BB962C8B-B14F-4D97-AF65-F5344CB8AC3E}">
        <p14:creationId xmlns:p14="http://schemas.microsoft.com/office/powerpoint/2010/main" val="8194461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4023-DFCC-AD46-A6CA-C1BDC6C5B657}"/>
              </a:ext>
            </a:extLst>
          </p:cNvPr>
          <p:cNvSpPr>
            <a:spLocks noGrp="1"/>
          </p:cNvSpPr>
          <p:nvPr>
            <p:ph type="title"/>
          </p:nvPr>
        </p:nvSpPr>
        <p:spPr>
          <a:xfrm>
            <a:off x="170936" y="-86497"/>
            <a:ext cx="10515600" cy="1325563"/>
          </a:xfrm>
        </p:spPr>
        <p:txBody>
          <a:bodyPr/>
          <a:lstStyle/>
          <a:p>
            <a:r>
              <a:rPr lang="en-GB" b="1" u="sng" dirty="0"/>
              <a:t>The National Decision Model (NDM)</a:t>
            </a:r>
          </a:p>
        </p:txBody>
      </p:sp>
      <p:pic>
        <p:nvPicPr>
          <p:cNvPr id="15362" name="Picture 2">
            <a:extLst>
              <a:ext uri="{FF2B5EF4-FFF2-40B4-BE49-F238E27FC236}">
                <a16:creationId xmlns:a16="http://schemas.microsoft.com/office/drawing/2014/main" id="{3F9E8189-5FFF-9046-9379-78F6195563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324" y="967683"/>
            <a:ext cx="9354066" cy="57331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0A0BDB8-40B3-A448-AFA8-D9788C448CBD}"/>
              </a:ext>
            </a:extLst>
          </p:cNvPr>
          <p:cNvSpPr txBox="1"/>
          <p:nvPr/>
        </p:nvSpPr>
        <p:spPr>
          <a:xfrm>
            <a:off x="7970108" y="1396314"/>
            <a:ext cx="3917092" cy="4801314"/>
          </a:xfrm>
          <a:prstGeom prst="rect">
            <a:avLst/>
          </a:prstGeom>
          <a:noFill/>
        </p:spPr>
        <p:txBody>
          <a:bodyPr wrap="square" rtlCol="0">
            <a:spAutoFit/>
          </a:bodyPr>
          <a:lstStyle/>
          <a:p>
            <a:pPr marL="285750" indent="-285750">
              <a:buFont typeface="Arial" panose="020B0604020202020204" pitchFamily="34" charset="0"/>
              <a:buChar char="•"/>
            </a:pPr>
            <a:r>
              <a:rPr lang="en-GB" dirty="0"/>
              <a:t>Helps everyone in policing make decisions </a:t>
            </a:r>
          </a:p>
          <a:p>
            <a:endParaRPr lang="en-GB" dirty="0"/>
          </a:p>
          <a:p>
            <a:pPr marL="285750" indent="-285750">
              <a:buFont typeface="Arial" panose="020B0604020202020204" pitchFamily="34" charset="0"/>
              <a:buChar char="•"/>
            </a:pPr>
            <a:r>
              <a:rPr lang="en-GB" dirty="0"/>
              <a:t>Provides a framework in which decisions can be examined and challenged </a:t>
            </a:r>
          </a:p>
          <a:p>
            <a:endParaRPr lang="en-GB" dirty="0"/>
          </a:p>
          <a:p>
            <a:pPr marL="285750" indent="-285750">
              <a:buFont typeface="Arial" panose="020B0604020202020204" pitchFamily="34" charset="0"/>
              <a:buChar char="•"/>
            </a:pPr>
            <a:r>
              <a:rPr lang="en-GB" dirty="0"/>
              <a:t>Encourages officers and staff to act in accordance with the Code of Ethics and use their discretion where appropriate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Reduces risk aversion and weighs the balance of resourcing against demand, threat and risk</a:t>
            </a:r>
          </a:p>
          <a:p>
            <a:endParaRPr lang="en-GB" dirty="0"/>
          </a:p>
          <a:p>
            <a:endParaRPr lang="en-GB" dirty="0"/>
          </a:p>
        </p:txBody>
      </p:sp>
    </p:spTree>
    <p:extLst>
      <p:ext uri="{BB962C8B-B14F-4D97-AF65-F5344CB8AC3E}">
        <p14:creationId xmlns:p14="http://schemas.microsoft.com/office/powerpoint/2010/main" val="11956981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DB0F83-4E20-5140-A1E1-A8F928FF1B00}"/>
              </a:ext>
            </a:extLst>
          </p:cNvPr>
          <p:cNvSpPr>
            <a:spLocks noGrp="1"/>
          </p:cNvSpPr>
          <p:nvPr>
            <p:ph type="title"/>
          </p:nvPr>
        </p:nvSpPr>
        <p:spPr>
          <a:xfrm>
            <a:off x="838200" y="585216"/>
            <a:ext cx="10515600" cy="1325563"/>
          </a:xfrm>
        </p:spPr>
        <p:txBody>
          <a:bodyPr>
            <a:normAutofit/>
          </a:bodyPr>
          <a:lstStyle/>
          <a:p>
            <a:r>
              <a:rPr lang="en-GB" b="1" dirty="0">
                <a:solidFill>
                  <a:schemeClr val="tx2"/>
                </a:solidFill>
              </a:rPr>
              <a:t>Discretion – what does it mean?</a:t>
            </a:r>
            <a:r>
              <a:rPr lang="en-GB" b="1" dirty="0">
                <a:solidFill>
                  <a:schemeClr val="bg1"/>
                </a:solidFill>
              </a:rPr>
              <a:t>? </a:t>
            </a:r>
          </a:p>
        </p:txBody>
      </p:sp>
      <p:sp>
        <p:nvSpPr>
          <p:cNvPr id="3" name="Content Placeholder 2">
            <a:extLst>
              <a:ext uri="{FF2B5EF4-FFF2-40B4-BE49-F238E27FC236}">
                <a16:creationId xmlns:a16="http://schemas.microsoft.com/office/drawing/2014/main" id="{26550576-B408-264D-A7EB-B2502846331E}"/>
              </a:ext>
            </a:extLst>
          </p:cNvPr>
          <p:cNvSpPr>
            <a:spLocks noGrp="1"/>
          </p:cNvSpPr>
          <p:nvPr>
            <p:ph idx="1"/>
          </p:nvPr>
        </p:nvSpPr>
        <p:spPr>
          <a:xfrm>
            <a:off x="7546848" y="2516777"/>
            <a:ext cx="3803904" cy="3660185"/>
          </a:xfrm>
        </p:spPr>
        <p:txBody>
          <a:bodyPr anchor="ctr">
            <a:normAutofit/>
          </a:bodyPr>
          <a:lstStyle/>
          <a:p>
            <a:pPr marL="0" indent="0">
              <a:buNone/>
            </a:pPr>
            <a:r>
              <a:rPr lang="en-GB" sz="2200" dirty="0"/>
              <a:t>1. What does the word discretion mean to you? </a:t>
            </a:r>
          </a:p>
          <a:p>
            <a:pPr marL="0" indent="0">
              <a:buNone/>
            </a:pPr>
            <a:endParaRPr lang="en-GB" sz="2200" dirty="0">
              <a:effectLst/>
            </a:endParaRPr>
          </a:p>
          <a:p>
            <a:pPr marL="0" indent="0">
              <a:buNone/>
            </a:pPr>
            <a:r>
              <a:rPr lang="en-GB" sz="2200" dirty="0"/>
              <a:t>2. Why do the police have discretion in dealing with persons? </a:t>
            </a:r>
            <a:endParaRPr lang="en-GB" sz="2200" dirty="0">
              <a:effectLst/>
            </a:endParaRPr>
          </a:p>
          <a:p>
            <a:pPr marL="0" indent="0">
              <a:buNone/>
            </a:pPr>
            <a:endParaRPr lang="en-GB" sz="2200" dirty="0"/>
          </a:p>
        </p:txBody>
      </p:sp>
      <p:pic>
        <p:nvPicPr>
          <p:cNvPr id="5" name="Picture 4" descr="Graphical user interface, text, application&#10;&#10;Description automatically generated">
            <a:extLst>
              <a:ext uri="{FF2B5EF4-FFF2-40B4-BE49-F238E27FC236}">
                <a16:creationId xmlns:a16="http://schemas.microsoft.com/office/drawing/2014/main" id="{545724C5-848D-AD41-980F-D3CB8559F148}"/>
              </a:ext>
            </a:extLst>
          </p:cNvPr>
          <p:cNvPicPr>
            <a:picLocks noChangeAspect="1"/>
          </p:cNvPicPr>
          <p:nvPr/>
        </p:nvPicPr>
        <p:blipFill rotWithShape="1">
          <a:blip r:embed="rId3"/>
          <a:srcRect r="10126" b="1"/>
          <a:stretch/>
        </p:blipFill>
        <p:spPr>
          <a:xfrm>
            <a:off x="548639" y="2281998"/>
            <a:ext cx="6236208" cy="3660185"/>
          </a:xfrm>
          <a:prstGeom prst="rect">
            <a:avLst/>
          </a:prstGeom>
        </p:spPr>
      </p:pic>
      <p:sp>
        <p:nvSpPr>
          <p:cNvPr id="8" name="TextBox 7">
            <a:extLst>
              <a:ext uri="{FF2B5EF4-FFF2-40B4-BE49-F238E27FC236}">
                <a16:creationId xmlns:a16="http://schemas.microsoft.com/office/drawing/2014/main" id="{8A956681-D3D2-4548-9204-9FD68CEB5C58}"/>
              </a:ext>
            </a:extLst>
          </p:cNvPr>
          <p:cNvSpPr txBox="1"/>
          <p:nvPr/>
        </p:nvSpPr>
        <p:spPr>
          <a:xfrm>
            <a:off x="8599662" y="6141197"/>
            <a:ext cx="6099586" cy="369332"/>
          </a:xfrm>
          <a:prstGeom prst="rect">
            <a:avLst/>
          </a:prstGeom>
          <a:noFill/>
        </p:spPr>
        <p:txBody>
          <a:bodyPr wrap="square">
            <a:spAutoFit/>
          </a:bodyPr>
          <a:lstStyle/>
          <a:p>
            <a:r>
              <a:rPr lang="en-GB" dirty="0"/>
              <a:t>(College of Policing, 2021) </a:t>
            </a:r>
          </a:p>
        </p:txBody>
      </p:sp>
    </p:spTree>
    <p:extLst>
      <p:ext uri="{BB962C8B-B14F-4D97-AF65-F5344CB8AC3E}">
        <p14:creationId xmlns:p14="http://schemas.microsoft.com/office/powerpoint/2010/main" val="215159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Graphical user interface, application&#10;&#10;Description automatically generated with medium confidence">
            <a:extLst>
              <a:ext uri="{FF2B5EF4-FFF2-40B4-BE49-F238E27FC236}">
                <a16:creationId xmlns:a16="http://schemas.microsoft.com/office/drawing/2014/main" id="{8385B29D-E62A-5946-8E5C-97CD8B355ABA}"/>
              </a:ext>
            </a:extLst>
          </p:cNvPr>
          <p:cNvPicPr>
            <a:picLocks noChangeAspect="1"/>
          </p:cNvPicPr>
          <p:nvPr/>
        </p:nvPicPr>
        <p:blipFill>
          <a:blip r:embed="rId2"/>
          <a:stretch>
            <a:fillRect/>
          </a:stretch>
        </p:blipFill>
        <p:spPr>
          <a:xfrm>
            <a:off x="528954" y="519619"/>
            <a:ext cx="10905066" cy="5316220"/>
          </a:xfrm>
          <a:prstGeom prst="rect">
            <a:avLst/>
          </a:prstGeom>
          <a:ln>
            <a:noFill/>
          </a:ln>
        </p:spPr>
      </p:pic>
    </p:spTree>
    <p:extLst>
      <p:ext uri="{BB962C8B-B14F-4D97-AF65-F5344CB8AC3E}">
        <p14:creationId xmlns:p14="http://schemas.microsoft.com/office/powerpoint/2010/main" val="2319261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AA1607-7447-394A-84F3-A97FB16109A3}"/>
              </a:ext>
            </a:extLst>
          </p:cNvPr>
          <p:cNvSpPr>
            <a:spLocks noGrp="1"/>
          </p:cNvSpPr>
          <p:nvPr>
            <p:ph type="title"/>
          </p:nvPr>
        </p:nvSpPr>
        <p:spPr>
          <a:xfrm>
            <a:off x="838200" y="585216"/>
            <a:ext cx="10515600" cy="1325563"/>
          </a:xfrm>
        </p:spPr>
        <p:txBody>
          <a:bodyPr>
            <a:normAutofit/>
          </a:bodyPr>
          <a:lstStyle/>
          <a:p>
            <a:r>
              <a:rPr lang="en-GB" dirty="0"/>
              <a:t>What are Human Rights?</a:t>
            </a:r>
          </a:p>
        </p:txBody>
      </p:sp>
      <p:sp>
        <p:nvSpPr>
          <p:cNvPr id="3" name="Content Placeholder 2">
            <a:extLst>
              <a:ext uri="{FF2B5EF4-FFF2-40B4-BE49-F238E27FC236}">
                <a16:creationId xmlns:a16="http://schemas.microsoft.com/office/drawing/2014/main" id="{DCEF945E-169B-444B-9475-611C26DC0E1A}"/>
              </a:ext>
            </a:extLst>
          </p:cNvPr>
          <p:cNvSpPr>
            <a:spLocks noGrp="1"/>
          </p:cNvSpPr>
          <p:nvPr>
            <p:ph idx="1"/>
          </p:nvPr>
        </p:nvSpPr>
        <p:spPr>
          <a:xfrm>
            <a:off x="3117273" y="1503219"/>
            <a:ext cx="8233479" cy="4673744"/>
          </a:xfrm>
        </p:spPr>
        <p:txBody>
          <a:bodyPr anchor="ctr">
            <a:normAutofit fontScale="77500" lnSpcReduction="20000"/>
          </a:bodyPr>
          <a:lstStyle/>
          <a:p>
            <a:pPr marL="0" indent="0">
              <a:buNone/>
            </a:pPr>
            <a:r>
              <a:rPr lang="en-GB" sz="2400" dirty="0"/>
              <a:t>There are 16 basic rights in the Human Rights Act 1998 – all taken from the European Convention on Human Rights </a:t>
            </a:r>
          </a:p>
          <a:p>
            <a:pPr marL="0" indent="0">
              <a:buNone/>
            </a:pPr>
            <a:endParaRPr lang="en-GB" sz="2400" dirty="0"/>
          </a:p>
          <a:p>
            <a:pPr marL="0" indent="0">
              <a:buNone/>
            </a:pPr>
            <a:r>
              <a:rPr lang="en-GB" sz="2400" b="1" u="sng" dirty="0"/>
              <a:t>They can be grouped into three broad types: </a:t>
            </a:r>
          </a:p>
          <a:p>
            <a:pPr marL="0" indent="0">
              <a:buNone/>
            </a:pPr>
            <a:endParaRPr lang="en-GB" sz="2400" dirty="0"/>
          </a:p>
          <a:p>
            <a:pPr marL="0" indent="0">
              <a:buNone/>
            </a:pPr>
            <a:r>
              <a:rPr lang="en-GB" sz="2400" b="1" u="sng" dirty="0"/>
              <a:t>Absolute rights </a:t>
            </a:r>
            <a:r>
              <a:rPr lang="en-GB" sz="2400" dirty="0"/>
              <a:t>– such as the right to protection from torture and inhuman and degrading treatment (Article 3). The state can never withhold or take away these rights. </a:t>
            </a:r>
          </a:p>
          <a:p>
            <a:pPr marL="0" indent="0">
              <a:buNone/>
            </a:pPr>
            <a:endParaRPr lang="en-GB" sz="2400" dirty="0"/>
          </a:p>
          <a:p>
            <a:pPr marL="0" indent="0">
              <a:buNone/>
            </a:pPr>
            <a:r>
              <a:rPr lang="en-GB" sz="2400" b="1" u="sng" dirty="0"/>
              <a:t>Limited rights </a:t>
            </a:r>
            <a:r>
              <a:rPr lang="en-GB" sz="2400" dirty="0"/>
              <a:t>– such as the right to liberty (Article 5). These rights may be limited under explicit and finite circumstances. </a:t>
            </a:r>
          </a:p>
          <a:p>
            <a:pPr marL="0" indent="0">
              <a:buNone/>
            </a:pPr>
            <a:endParaRPr lang="en-GB" sz="2400" dirty="0"/>
          </a:p>
          <a:p>
            <a:pPr marL="0" indent="0">
              <a:buNone/>
            </a:pPr>
            <a:r>
              <a:rPr lang="en-GB" sz="2400" b="1" u="sng" dirty="0"/>
              <a:t>Qualified rights </a:t>
            </a:r>
            <a:r>
              <a:rPr lang="en-GB" sz="2400" dirty="0"/>
              <a:t>– rights which require a balance between the rights of the individual and the needs of the wider community or state interest. These include: the right to respect for private and family life (Article 8) </a:t>
            </a:r>
          </a:p>
          <a:p>
            <a:endParaRPr lang="en-GB" sz="1200" dirty="0"/>
          </a:p>
        </p:txBody>
      </p:sp>
      <p:pic>
        <p:nvPicPr>
          <p:cNvPr id="2050" name="Picture 2" descr="Introduction to Human Rights - UK Human Rights Blog">
            <a:extLst>
              <a:ext uri="{FF2B5EF4-FFF2-40B4-BE49-F238E27FC236}">
                <a16:creationId xmlns:a16="http://schemas.microsoft.com/office/drawing/2014/main" id="{19A99E25-BA09-6341-9AD4-35374ABF41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745"/>
          <a:stretch/>
        </p:blipFill>
        <p:spPr bwMode="auto">
          <a:xfrm>
            <a:off x="841248" y="2516777"/>
            <a:ext cx="2220607" cy="2334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228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National decision model | College of Policing">
            <a:extLst>
              <a:ext uri="{FF2B5EF4-FFF2-40B4-BE49-F238E27FC236}">
                <a16:creationId xmlns:a16="http://schemas.microsoft.com/office/drawing/2014/main" id="{58571D4F-E59A-273B-44F8-236D1C3C0685}"/>
              </a:ext>
            </a:extLst>
          </p:cNvPr>
          <p:cNvPicPr>
            <a:picLocks noChangeAspect="1" noChangeArrowheads="1"/>
          </p:cNvPicPr>
          <p:nvPr/>
        </p:nvPicPr>
        <p:blipFill rotWithShape="1">
          <a:blip r:embed="rId2">
            <a:alphaModFix/>
            <a:extLst>
              <a:ext uri="{28A0092B-C50C-407E-A947-70E740481C1C}">
                <a14:useLocalDpi xmlns:a14="http://schemas.microsoft.com/office/drawing/2010/main" val="0"/>
              </a:ext>
            </a:extLst>
          </a:blip>
          <a:srcRect t="24962" r="-1" b="23108"/>
          <a:stretch/>
        </p:blipFill>
        <p:spPr bwMode="auto">
          <a:xfrm>
            <a:off x="4547937" y="-5"/>
            <a:ext cx="7644062" cy="3681406"/>
          </a:xfrm>
          <a:prstGeom prst="rect">
            <a:avLst/>
          </a:prstGeom>
          <a:solidFill>
            <a:schemeClr val="bg1"/>
          </a:solidFill>
        </p:spPr>
      </p:pic>
      <p:pic>
        <p:nvPicPr>
          <p:cNvPr id="1026" name="Picture 2" descr="Force contact &amp; control | Gwent Police">
            <a:extLst>
              <a:ext uri="{FF2B5EF4-FFF2-40B4-BE49-F238E27FC236}">
                <a16:creationId xmlns:a16="http://schemas.microsoft.com/office/drawing/2014/main" id="{391005C1-D72B-04E0-D3BE-36CE11C9240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1365" r="-1" b="16978"/>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E04D60B-150B-9837-284B-B8E1EA99B9D4}"/>
              </a:ext>
            </a:extLst>
          </p:cNvPr>
          <p:cNvSpPr>
            <a:spLocks noGrp="1"/>
          </p:cNvSpPr>
          <p:nvPr>
            <p:ph type="title"/>
          </p:nvPr>
        </p:nvSpPr>
        <p:spPr>
          <a:xfrm>
            <a:off x="280737" y="1829812"/>
            <a:ext cx="5395912" cy="2387600"/>
          </a:xfrm>
        </p:spPr>
        <p:txBody>
          <a:bodyPr vert="horz" lIns="91440" tIns="45720" rIns="91440" bIns="45720" rtlCol="0" anchor="b">
            <a:normAutofit/>
          </a:bodyPr>
          <a:lstStyle/>
          <a:p>
            <a:r>
              <a:rPr lang="en-US" sz="5000" kern="1200" dirty="0">
                <a:solidFill>
                  <a:schemeClr val="tx1">
                    <a:lumMod val="50000"/>
                    <a:lumOff val="50000"/>
                  </a:schemeClr>
                </a:solidFill>
                <a:latin typeface="+mj-lt"/>
                <a:ea typeface="+mj-ea"/>
                <a:cs typeface="+mj-cs"/>
              </a:rPr>
              <a:t>What happens when you dial 999/101? </a:t>
            </a:r>
          </a:p>
        </p:txBody>
      </p:sp>
    </p:spTree>
    <p:extLst>
      <p:ext uri="{BB962C8B-B14F-4D97-AF65-F5344CB8AC3E}">
        <p14:creationId xmlns:p14="http://schemas.microsoft.com/office/powerpoint/2010/main" val="412955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F0E8-15FD-8146-FBB2-C5BDF3BFE952}"/>
              </a:ext>
            </a:extLst>
          </p:cNvPr>
          <p:cNvSpPr>
            <a:spLocks noGrp="1"/>
          </p:cNvSpPr>
          <p:nvPr>
            <p:ph type="title"/>
          </p:nvPr>
        </p:nvSpPr>
        <p:spPr>
          <a:xfrm>
            <a:off x="333669" y="-1712554"/>
            <a:ext cx="3808268" cy="5504688"/>
          </a:xfrm>
        </p:spPr>
        <p:txBody>
          <a:bodyPr>
            <a:normAutofit/>
          </a:bodyPr>
          <a:lstStyle/>
          <a:p>
            <a:r>
              <a:rPr lang="en-US" sz="8000" b="1" dirty="0">
                <a:solidFill>
                  <a:schemeClr val="accent1">
                    <a:lumMod val="75000"/>
                  </a:schemeClr>
                </a:solidFill>
              </a:rPr>
              <a:t>THRIVE</a:t>
            </a:r>
            <a:r>
              <a:rPr lang="en-US" sz="6000" dirty="0">
                <a:solidFill>
                  <a:srgbClr val="FF0000"/>
                </a:solidFill>
              </a:rPr>
              <a:t> </a:t>
            </a:r>
          </a:p>
        </p:txBody>
      </p:sp>
      <p:graphicFrame>
        <p:nvGraphicFramePr>
          <p:cNvPr id="5" name="Content Placeholder 2">
            <a:extLst>
              <a:ext uri="{FF2B5EF4-FFF2-40B4-BE49-F238E27FC236}">
                <a16:creationId xmlns:a16="http://schemas.microsoft.com/office/drawing/2014/main" id="{D7A2CE15-75FD-9E60-9CD7-3F3B6D44712F}"/>
              </a:ext>
            </a:extLst>
          </p:cNvPr>
          <p:cNvGraphicFramePr>
            <a:graphicFrameLocks noGrp="1"/>
          </p:cNvGraphicFramePr>
          <p:nvPr>
            <p:ph idx="1"/>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B237CB07-C8FB-8CEA-48E8-DD3D9890C369}"/>
              </a:ext>
            </a:extLst>
          </p:cNvPr>
          <p:cNvSpPr txBox="1"/>
          <p:nvPr/>
        </p:nvSpPr>
        <p:spPr>
          <a:xfrm>
            <a:off x="483681" y="1806975"/>
            <a:ext cx="4045017" cy="3970318"/>
          </a:xfrm>
          <a:prstGeom prst="rect">
            <a:avLst/>
          </a:prstGeom>
          <a:noFill/>
        </p:spPr>
        <p:txBody>
          <a:bodyPr wrap="square">
            <a:spAutoFit/>
          </a:bodyPr>
          <a:lstStyle/>
          <a:p>
            <a:pPr marL="285750" indent="-285750">
              <a:buFont typeface="Arial" panose="020B0604020202020204" pitchFamily="34" charset="0"/>
              <a:buChar char="•"/>
            </a:pPr>
            <a:r>
              <a:rPr lang="en-GB" dirty="0"/>
              <a:t>All Police Officers and Staff who deal with calls for service, reports or the management of investigations from the public.</a:t>
            </a:r>
          </a:p>
          <a:p>
            <a:endParaRPr lang="en-GB" dirty="0"/>
          </a:p>
          <a:p>
            <a:pPr marL="285750" indent="-285750">
              <a:buFont typeface="Arial" panose="020B0604020202020204" pitchFamily="34" charset="0"/>
              <a:buChar char="•"/>
            </a:pPr>
            <a:r>
              <a:rPr lang="en-GB" dirty="0"/>
              <a:t>THRIVE is designed to jointly assess risk and decision making in a consistent way using the National Decision Model. </a:t>
            </a:r>
            <a:br>
              <a:rPr lang="en-GB" dirty="0"/>
            </a:br>
            <a:endParaRPr lang="en-GB" dirty="0"/>
          </a:p>
          <a:p>
            <a:pPr marL="285750" indent="-285750">
              <a:buFont typeface="Arial" panose="020B0604020202020204" pitchFamily="34" charset="0"/>
              <a:buChar char="•"/>
            </a:pPr>
            <a:r>
              <a:rPr lang="en-GB" dirty="0"/>
              <a:t>THRIVE aligns to the Code of Ethics and National Decision-Making model and helps police respond at pace. THRIVE </a:t>
            </a:r>
            <a:r>
              <a:rPr lang="en-GB"/>
              <a:t>has the </a:t>
            </a:r>
            <a:r>
              <a:rPr lang="en-GB" dirty="0"/>
              <a:t>values at its heart. </a:t>
            </a:r>
            <a:endParaRPr lang="en-US" dirty="0"/>
          </a:p>
        </p:txBody>
      </p:sp>
    </p:spTree>
    <p:extLst>
      <p:ext uri="{BB962C8B-B14F-4D97-AF65-F5344CB8AC3E}">
        <p14:creationId xmlns:p14="http://schemas.microsoft.com/office/powerpoint/2010/main" val="40175448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AE412251-3D7A-EA00-F7D5-0B00ABF165E1}"/>
              </a:ext>
            </a:extLst>
          </p:cNvPr>
          <p:cNvPicPr>
            <a:picLocks noChangeAspect="1"/>
          </p:cNvPicPr>
          <p:nvPr/>
        </p:nvPicPr>
        <p:blipFill>
          <a:blip r:embed="rId2"/>
          <a:stretch>
            <a:fillRect/>
          </a:stretch>
        </p:blipFill>
        <p:spPr>
          <a:xfrm>
            <a:off x="1671077" y="392672"/>
            <a:ext cx="8849846" cy="6072656"/>
          </a:xfrm>
          <a:prstGeom prst="rect">
            <a:avLst/>
          </a:prstGeom>
        </p:spPr>
      </p:pic>
    </p:spTree>
    <p:extLst>
      <p:ext uri="{BB962C8B-B14F-4D97-AF65-F5344CB8AC3E}">
        <p14:creationId xmlns:p14="http://schemas.microsoft.com/office/powerpoint/2010/main" val="2193119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able&#10;&#10;Description automatically generated with medium confidence">
            <a:extLst>
              <a:ext uri="{FF2B5EF4-FFF2-40B4-BE49-F238E27FC236}">
                <a16:creationId xmlns:a16="http://schemas.microsoft.com/office/drawing/2014/main" id="{E023D5DC-B8AD-27C6-FCD4-8D25226A8817}"/>
              </a:ext>
            </a:extLst>
          </p:cNvPr>
          <p:cNvPicPr>
            <a:picLocks noChangeAspect="1"/>
          </p:cNvPicPr>
          <p:nvPr/>
        </p:nvPicPr>
        <p:blipFill>
          <a:blip r:embed="rId2"/>
          <a:stretch>
            <a:fillRect/>
          </a:stretch>
        </p:blipFill>
        <p:spPr>
          <a:xfrm>
            <a:off x="643467" y="1316143"/>
            <a:ext cx="10905066" cy="4225714"/>
          </a:xfrm>
          <a:prstGeom prst="rect">
            <a:avLst/>
          </a:prstGeom>
        </p:spPr>
      </p:pic>
    </p:spTree>
    <p:extLst>
      <p:ext uri="{BB962C8B-B14F-4D97-AF65-F5344CB8AC3E}">
        <p14:creationId xmlns:p14="http://schemas.microsoft.com/office/powerpoint/2010/main" val="7707139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429768" y="411480"/>
            <a:ext cx="11201400" cy="110642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b="1">
                <a:latin typeface="+mj-lt"/>
                <a:ea typeface="+mj-ea"/>
                <a:cs typeface="+mj-cs"/>
              </a:rPr>
              <a:t>‘Material’ </a:t>
            </a:r>
            <a:r>
              <a:rPr lang="en-US" sz="3600">
                <a:latin typeface="+mj-lt"/>
                <a:ea typeface="+mj-ea"/>
                <a:cs typeface="+mj-cs"/>
              </a:rPr>
              <a:t> </a:t>
            </a:r>
            <a:br>
              <a:rPr lang="en-US" sz="3600">
                <a:latin typeface="+mj-lt"/>
                <a:ea typeface="+mj-ea"/>
                <a:cs typeface="+mj-cs"/>
              </a:rPr>
            </a:br>
            <a:r>
              <a:rPr lang="en-US" sz="3600">
                <a:latin typeface="+mj-lt"/>
                <a:ea typeface="+mj-ea"/>
                <a:cs typeface="+mj-cs"/>
              </a:rPr>
              <a:t>(Criminal Procedure and Investigations Act 1996)</a:t>
            </a:r>
            <a:endParaRPr lang="en-US" sz="3600" b="1">
              <a:latin typeface="+mj-lt"/>
              <a:ea typeface="+mj-ea"/>
              <a:cs typeface="+mj-cs"/>
            </a:endParaRPr>
          </a:p>
        </p:txBody>
      </p:sp>
      <p:pic>
        <p:nvPicPr>
          <p:cNvPr id="4098" name="Picture 2" descr="Evidence Bags, Paper and Plastic Sample Pack by Crime Scene : Amazon.co.uk:  Stationery &amp; Office Supplies">
            <a:extLst>
              <a:ext uri="{FF2B5EF4-FFF2-40B4-BE49-F238E27FC236}">
                <a16:creationId xmlns:a16="http://schemas.microsoft.com/office/drawing/2014/main" id="{DDA09EF4-6F1B-7941-B459-6F92668B979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78" r="-2" b="-2"/>
          <a:stretch/>
        </p:blipFill>
        <p:spPr bwMode="auto">
          <a:xfrm>
            <a:off x="429768" y="1721922"/>
            <a:ext cx="6704891" cy="4520559"/>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txBox="1">
            <a:spLocks/>
          </p:cNvSpPr>
          <p:nvPr/>
        </p:nvSpPr>
        <p:spPr>
          <a:xfrm>
            <a:off x="7938752" y="2020824"/>
            <a:ext cx="3455097" cy="3959352"/>
          </a:xfrm>
          <a:prstGeom prst="rect">
            <a:avLst/>
          </a:prstGeom>
        </p:spPr>
        <p:txBody>
          <a:bodyPr vert="horz" lIns="91440" tIns="45720" rIns="91440" bIns="45720" rtlCol="0" anchor="ct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0" marR="0" lvl="0" indent="0" fontAlgn="auto">
              <a:spcBef>
                <a:spcPts val="1200"/>
              </a:spcBef>
              <a:spcAft>
                <a:spcPts val="200"/>
              </a:spcAft>
              <a:buClr>
                <a:srgbClr val="E48312"/>
              </a:buClr>
              <a:buSzPct val="100000"/>
              <a:buNone/>
              <a:tabLst/>
              <a:defRPr/>
            </a:pPr>
            <a:r>
              <a:rPr kumimoji="0" lang="en-US" sz="1500" b="1" i="0" u="none" strike="noStrike" cap="none" spc="0" normalizeH="0" baseline="0" noProof="0" dirty="0">
                <a:ln>
                  <a:noFill/>
                </a:ln>
                <a:solidFill>
                  <a:schemeClr val="tx1"/>
                </a:solidFill>
                <a:effectLst/>
                <a:uLnTx/>
                <a:uFillTx/>
              </a:rPr>
              <a:t>Material is defined as:</a:t>
            </a:r>
            <a:br>
              <a:rPr kumimoji="0" lang="en-US" sz="1500" b="1" i="0" u="none" strike="noStrike" cap="none" spc="0" normalizeH="0" baseline="0" noProof="0" dirty="0">
                <a:ln>
                  <a:noFill/>
                </a:ln>
                <a:solidFill>
                  <a:schemeClr val="tx1"/>
                </a:solidFill>
                <a:effectLst/>
                <a:uLnTx/>
                <a:uFillTx/>
              </a:rPr>
            </a:br>
            <a:r>
              <a:rPr kumimoji="0" lang="en-US" sz="1500" b="1" i="0" u="none" strike="noStrike" cap="none" spc="0" normalizeH="0" noProof="0" dirty="0">
                <a:ln>
                  <a:noFill/>
                </a:ln>
                <a:solidFill>
                  <a:schemeClr val="tx1"/>
                </a:solidFill>
                <a:effectLst/>
                <a:uLnTx/>
                <a:uFillTx/>
              </a:rPr>
              <a:t> ‘</a:t>
            </a:r>
            <a:r>
              <a:rPr lang="en-US" sz="1500" i="1" dirty="0">
                <a:solidFill>
                  <a:schemeClr val="tx1"/>
                </a:solidFill>
              </a:rPr>
              <a:t>m</a:t>
            </a:r>
            <a:r>
              <a:rPr kumimoji="0" lang="en-US" sz="1500" i="1" u="none" strike="noStrike" cap="none" spc="0" normalizeH="0" baseline="0" noProof="0" dirty="0" err="1">
                <a:ln>
                  <a:noFill/>
                </a:ln>
                <a:solidFill>
                  <a:schemeClr val="tx1"/>
                </a:solidFill>
                <a:effectLst/>
                <a:uLnTx/>
                <a:uFillTx/>
              </a:rPr>
              <a:t>aterial</a:t>
            </a:r>
            <a:r>
              <a:rPr kumimoji="0" lang="en-US" sz="1500" i="1" u="none" strike="noStrike" cap="none" spc="0" normalizeH="0" baseline="0" noProof="0" dirty="0">
                <a:ln>
                  <a:noFill/>
                </a:ln>
                <a:solidFill>
                  <a:schemeClr val="tx1"/>
                </a:solidFill>
                <a:effectLst/>
                <a:uLnTx/>
                <a:uFillTx/>
              </a:rPr>
              <a:t> of any kind, including information and objects, which is obtained in the course of a criminal investigation, and which may be relevant to the investigation.’ </a:t>
            </a:r>
          </a:p>
          <a:p>
            <a:pPr marL="0" marR="0" lvl="0" indent="-228600" fontAlgn="auto">
              <a:spcBef>
                <a:spcPts val="1200"/>
              </a:spcBef>
              <a:spcAft>
                <a:spcPts val="200"/>
              </a:spcAft>
              <a:buClr>
                <a:srgbClr val="E48312"/>
              </a:buClr>
              <a:buSzPct val="100000"/>
              <a:buFont typeface="Arial" panose="020B0604020202020204" pitchFamily="34" charset="0"/>
              <a:buChar char="•"/>
              <a:tabLst/>
              <a:defRPr/>
            </a:pPr>
            <a:endParaRPr lang="en-US" sz="1500" i="1" dirty="0">
              <a:solidFill>
                <a:schemeClr val="tx1"/>
              </a:solidFill>
            </a:endParaRPr>
          </a:p>
          <a:p>
            <a:pPr marL="0" indent="-228600">
              <a:buClr>
                <a:srgbClr val="E48312"/>
              </a:buClr>
              <a:buFont typeface="Arial" panose="020B0604020202020204" pitchFamily="34" charset="0"/>
              <a:buChar char="•"/>
              <a:defRPr/>
            </a:pPr>
            <a:r>
              <a:rPr lang="en-US" sz="1500" dirty="0">
                <a:solidFill>
                  <a:schemeClr val="tx1"/>
                </a:solidFill>
              </a:rPr>
              <a:t>R</a:t>
            </a:r>
            <a:r>
              <a:rPr kumimoji="0" lang="en-US" sz="1500" i="0" u="none" strike="noStrike" cap="none" spc="0" normalizeH="0" baseline="0" noProof="0" dirty="0" err="1">
                <a:ln>
                  <a:noFill/>
                </a:ln>
                <a:solidFill>
                  <a:schemeClr val="tx1"/>
                </a:solidFill>
                <a:effectLst/>
                <a:uLnTx/>
                <a:uFillTx/>
              </a:rPr>
              <a:t>elevant</a:t>
            </a:r>
            <a:r>
              <a:rPr kumimoji="0" lang="en-US" sz="1500" i="0" u="none" strike="noStrike" cap="none" spc="0" normalizeH="0" baseline="0" noProof="0" dirty="0">
                <a:ln>
                  <a:noFill/>
                </a:ln>
                <a:solidFill>
                  <a:schemeClr val="tx1"/>
                </a:solidFill>
                <a:effectLst/>
                <a:uLnTx/>
                <a:uFillTx/>
              </a:rPr>
              <a:t> if: </a:t>
            </a:r>
          </a:p>
          <a:p>
            <a:pPr indent="-228600">
              <a:buClr>
                <a:srgbClr val="E48312"/>
              </a:buClr>
              <a:buFont typeface="Arial" panose="020B0604020202020204" pitchFamily="34" charset="0"/>
              <a:buChar char="•"/>
              <a:defRPr/>
            </a:pPr>
            <a:r>
              <a:rPr kumimoji="0" lang="en-US" sz="1500" i="0" u="none" strike="noStrike" cap="none" spc="0" normalizeH="0" baseline="0" noProof="0" dirty="0">
                <a:ln>
                  <a:noFill/>
                </a:ln>
                <a:solidFill>
                  <a:schemeClr val="tx1"/>
                </a:solidFill>
                <a:effectLst/>
                <a:uLnTx/>
                <a:uFillTx/>
              </a:rPr>
              <a:t>appears that it has some bearing on any offence under investigation, or</a:t>
            </a:r>
          </a:p>
          <a:p>
            <a:pPr indent="-228600">
              <a:buClr>
                <a:srgbClr val="E48312"/>
              </a:buClr>
              <a:buFont typeface="Arial" panose="020B0604020202020204" pitchFamily="34" charset="0"/>
              <a:buChar char="•"/>
              <a:defRPr/>
            </a:pPr>
            <a:r>
              <a:rPr lang="en-US" sz="1500" noProof="0" dirty="0">
                <a:solidFill>
                  <a:schemeClr val="tx1"/>
                </a:solidFill>
              </a:rPr>
              <a:t>o</a:t>
            </a:r>
            <a:r>
              <a:rPr kumimoji="0" lang="en-US" sz="1500" i="0" u="none" strike="noStrike" cap="none" spc="0" normalizeH="0" baseline="0" noProof="0" dirty="0">
                <a:ln>
                  <a:noFill/>
                </a:ln>
                <a:solidFill>
                  <a:schemeClr val="tx1"/>
                </a:solidFill>
                <a:effectLst/>
                <a:uLnTx/>
                <a:uFillTx/>
              </a:rPr>
              <a:t>n the surrounding circumstances of the case, unless it is incapable of having any impact on the case.</a:t>
            </a:r>
          </a:p>
        </p:txBody>
      </p:sp>
    </p:spTree>
    <p:extLst>
      <p:ext uri="{BB962C8B-B14F-4D97-AF65-F5344CB8AC3E}">
        <p14:creationId xmlns:p14="http://schemas.microsoft.com/office/powerpoint/2010/main" val="3285940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fade">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fade">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p:cNvSpPr>
          <p:nvPr/>
        </p:nvSpPr>
        <p:spPr>
          <a:xfrm>
            <a:off x="258736" y="1348142"/>
            <a:ext cx="7543800" cy="4377519"/>
          </a:xfrm>
          <a:prstGeom prst="rect">
            <a:avLst/>
          </a:prstGeom>
        </p:spPr>
        <p:txBody>
          <a:bodyPr vert="horz" lIns="0" tIns="45720" rIns="0" bIns="45720" rtlCol="0">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Physical evidence- documents, objects,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Forensic evidence- fingerprints, DNA,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Digital evidence- computer records, CCTV etc.</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Expert witness evidence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kumimoji="0" lang="en-GB" sz="2400" b="1" i="0" u="none" strike="noStrike" kern="1200" cap="none" spc="0" normalizeH="0" baseline="0" noProof="0" dirty="0">
                <a:ln>
                  <a:noFill/>
                </a:ln>
                <a:solidFill>
                  <a:srgbClr val="000000">
                    <a:lumMod val="75000"/>
                    <a:lumOff val="25000"/>
                  </a:srgbClr>
                </a:solidFill>
                <a:effectLst/>
                <a:uLnTx/>
                <a:uFillTx/>
                <a:latin typeface="Calibri" panose="020F0502020204030204"/>
                <a:ea typeface="+mn-ea"/>
                <a:cs typeface="+mn-cs"/>
              </a:rPr>
              <a:t>Intelligence</a:t>
            </a:r>
          </a:p>
          <a:p>
            <a:pPr marL="91440" marR="0" lvl="0" indent="-91440" algn="l" defTabSz="914400" rtl="0" eaLnBrk="1" fontAlgn="auto" latinLnBrk="0" hangingPunct="1">
              <a:lnSpc>
                <a:spcPct val="150000"/>
              </a:lnSpc>
              <a:spcBef>
                <a:spcPts val="1200"/>
              </a:spcBef>
              <a:spcAft>
                <a:spcPts val="200"/>
              </a:spcAft>
              <a:buClr>
                <a:srgbClr val="E48312"/>
              </a:buClr>
              <a:buSzPct val="100000"/>
              <a:buFont typeface="Calibri" panose="020F0502020204030204" pitchFamily="34" charset="0"/>
              <a:buChar char=" "/>
              <a:tabLst/>
              <a:defRPr/>
            </a:pPr>
            <a:r>
              <a:rPr lang="en-GB" sz="2400" b="1" dirty="0">
                <a:solidFill>
                  <a:srgbClr val="000000">
                    <a:lumMod val="75000"/>
                    <a:lumOff val="25000"/>
                  </a:srgbClr>
                </a:solidFill>
                <a:latin typeface="Calibri" panose="020F0502020204030204"/>
              </a:rPr>
              <a:t>…..and many more!</a:t>
            </a:r>
          </a:p>
        </p:txBody>
      </p:sp>
      <p:sp>
        <p:nvSpPr>
          <p:cNvPr id="6" name="TextBox 5"/>
          <p:cNvSpPr txBox="1"/>
          <p:nvPr/>
        </p:nvSpPr>
        <p:spPr>
          <a:xfrm>
            <a:off x="8000106" y="5224156"/>
            <a:ext cx="2520280" cy="64633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3600" b="1" i="0" u="none" strike="noStrike" kern="0" cap="none" spc="0" normalizeH="0" baseline="0" noProof="0" dirty="0">
                <a:ln>
                  <a:noFill/>
                </a:ln>
                <a:solidFill>
                  <a:srgbClr val="000000"/>
                </a:solidFill>
                <a:effectLst/>
                <a:uLnTx/>
                <a:uFillTx/>
              </a:rPr>
              <a:t>All Material</a:t>
            </a:r>
          </a:p>
        </p:txBody>
      </p:sp>
      <p:sp>
        <p:nvSpPr>
          <p:cNvPr id="7" name="TextBox 6"/>
          <p:cNvSpPr txBox="1"/>
          <p:nvPr/>
        </p:nvSpPr>
        <p:spPr>
          <a:xfrm>
            <a:off x="136753" y="191006"/>
            <a:ext cx="8280920" cy="584775"/>
          </a:xfrm>
          <a:prstGeom prst="rect">
            <a:avLst/>
          </a:prstGeom>
          <a:solidFill>
            <a:schemeClr val="accent6">
              <a:lumMod val="75000"/>
            </a:schemeClr>
          </a:solidFill>
        </p:spPr>
        <p:txBody>
          <a:bodyPr wrap="square" rtlCol="0">
            <a:spAutoFit/>
          </a:bodyPr>
          <a:lstStyle/>
          <a:p>
            <a:pPr algn="ctr"/>
            <a:r>
              <a:rPr lang="en-GB" sz="3200" b="1" dirty="0">
                <a:solidFill>
                  <a:schemeClr val="bg1"/>
                </a:solidFill>
              </a:rPr>
              <a:t>Evidence in Investigations</a:t>
            </a:r>
          </a:p>
        </p:txBody>
      </p:sp>
      <p:sp>
        <p:nvSpPr>
          <p:cNvPr id="3" name="Notched Right Arrow 2">
            <a:extLst>
              <a:ext uri="{FF2B5EF4-FFF2-40B4-BE49-F238E27FC236}">
                <a16:creationId xmlns:a16="http://schemas.microsoft.com/office/drawing/2014/main" id="{DB9F8AA3-7660-AD49-A304-78A2D9472575}"/>
              </a:ext>
            </a:extLst>
          </p:cNvPr>
          <p:cNvSpPr/>
          <p:nvPr/>
        </p:nvSpPr>
        <p:spPr>
          <a:xfrm>
            <a:off x="4732405" y="5224156"/>
            <a:ext cx="2727190" cy="669472"/>
          </a:xfrm>
          <a:prstGeom prst="notched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descr="Police Evidence Bag Photograph by Paul Rapson">
            <a:extLst>
              <a:ext uri="{FF2B5EF4-FFF2-40B4-BE49-F238E27FC236}">
                <a16:creationId xmlns:a16="http://schemas.microsoft.com/office/drawing/2014/main" id="{B01B68B6-271B-1F44-8231-D1EB488A6D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0928" y="2047754"/>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stretch>
            <a:fillRect/>
          </a:stretch>
        </p:blipFill>
        <p:spPr>
          <a:xfrm>
            <a:off x="9062675" y="525980"/>
            <a:ext cx="2621507" cy="2383743"/>
          </a:xfrm>
          <a:prstGeom prst="rect">
            <a:avLst/>
          </a:prstGeom>
        </p:spPr>
      </p:pic>
    </p:spTree>
    <p:extLst>
      <p:ext uri="{BB962C8B-B14F-4D97-AF65-F5344CB8AC3E}">
        <p14:creationId xmlns:p14="http://schemas.microsoft.com/office/powerpoint/2010/main" val="2863924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1" end="1"/>
                                            </p:txEl>
                                          </p:spTgt>
                                        </p:tgtEl>
                                        <p:attrNameLst>
                                          <p:attrName>style.visibility</p:attrName>
                                        </p:attrNameLst>
                                      </p:cBhvr>
                                      <p:to>
                                        <p:strVal val="visible"/>
                                      </p:to>
                                    </p:set>
                                    <p:animEffect transition="in" filter="fade">
                                      <p:cBhvr>
                                        <p:cTn id="16" dur="500"/>
                                        <p:tgtEl>
                                          <p:spTgt spid="4">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500"/>
                                        <p:tgtEl>
                                          <p:spTgt spid="4">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4">
                                            <p:txEl>
                                              <p:pRg st="3" end="3"/>
                                            </p:txEl>
                                          </p:spTgt>
                                        </p:tgtEl>
                                        <p:attrNameLst>
                                          <p:attrName>style.visibility</p:attrName>
                                        </p:attrNameLst>
                                      </p:cBhvr>
                                      <p:to>
                                        <p:strVal val="visible"/>
                                      </p:to>
                                    </p:set>
                                    <p:animEffect transition="in" filter="fade">
                                      <p:cBhvr>
                                        <p:cTn id="26" dur="500"/>
                                        <p:tgtEl>
                                          <p:spTgt spid="4">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500"/>
                                        <p:tgtEl>
                                          <p:spTgt spid="4">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4">
                                            <p:txEl>
                                              <p:pRg st="5" end="5"/>
                                            </p:txEl>
                                          </p:spTgt>
                                        </p:tgtEl>
                                        <p:attrNameLst>
                                          <p:attrName>style.visibility</p:attrName>
                                        </p:attrNameLst>
                                      </p:cBhvr>
                                      <p:to>
                                        <p:strVal val="visible"/>
                                      </p:to>
                                    </p:set>
                                    <p:animEffect transition="in" filter="fade">
                                      <p:cBhvr>
                                        <p:cTn id="36" dur="500"/>
                                        <p:tgtEl>
                                          <p:spTgt spid="4">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a:extLst>
              <a:ext uri="{FF2B5EF4-FFF2-40B4-BE49-F238E27FC236}">
                <a16:creationId xmlns:a16="http://schemas.microsoft.com/office/drawing/2014/main" id="{196B3AA5-237A-4B49-9AE9-70214033A920}"/>
              </a:ext>
            </a:extLst>
          </p:cNvPr>
          <p:cNvSpPr/>
          <p:nvPr/>
        </p:nvSpPr>
        <p:spPr>
          <a:xfrm>
            <a:off x="116006" y="210189"/>
            <a:ext cx="7847462" cy="941696"/>
          </a:xfrm>
          <a:prstGeom prst="homePlate">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DA29FCC0-71D3-A542-A444-09F07FC5473F}"/>
              </a:ext>
            </a:extLst>
          </p:cNvPr>
          <p:cNvSpPr>
            <a:spLocks noGrp="1"/>
          </p:cNvSpPr>
          <p:nvPr>
            <p:ph type="title"/>
          </p:nvPr>
        </p:nvSpPr>
        <p:spPr>
          <a:xfrm>
            <a:off x="251346" y="22106"/>
            <a:ext cx="10515600" cy="1325563"/>
          </a:xfrm>
        </p:spPr>
        <p:txBody>
          <a:bodyPr/>
          <a:lstStyle/>
          <a:p>
            <a:r>
              <a:rPr lang="en-GB" b="1" dirty="0"/>
              <a:t>Sources of Forensic Evidence </a:t>
            </a:r>
          </a:p>
        </p:txBody>
      </p:sp>
      <p:sp>
        <p:nvSpPr>
          <p:cNvPr id="3" name="Content Placeholder 2">
            <a:extLst>
              <a:ext uri="{FF2B5EF4-FFF2-40B4-BE49-F238E27FC236}">
                <a16:creationId xmlns:a16="http://schemas.microsoft.com/office/drawing/2014/main" id="{B3414C1E-DDD0-E546-A347-36F97126D6CC}"/>
              </a:ext>
            </a:extLst>
          </p:cNvPr>
          <p:cNvSpPr>
            <a:spLocks noGrp="1"/>
          </p:cNvSpPr>
          <p:nvPr>
            <p:ph idx="1"/>
          </p:nvPr>
        </p:nvSpPr>
        <p:spPr>
          <a:xfrm>
            <a:off x="116006" y="1609279"/>
            <a:ext cx="4906370" cy="4351338"/>
          </a:xfrm>
        </p:spPr>
        <p:txBody>
          <a:bodyPr/>
          <a:lstStyle/>
          <a:p>
            <a:pPr marL="0" indent="0">
              <a:buNone/>
            </a:pPr>
            <a:r>
              <a:rPr lang="en-GB" dirty="0"/>
              <a:t>Evidence can be collected and preserved from the following three sources</a:t>
            </a:r>
          </a:p>
          <a:p>
            <a:endParaRPr lang="en-GB" dirty="0"/>
          </a:p>
        </p:txBody>
      </p:sp>
      <p:sp>
        <p:nvSpPr>
          <p:cNvPr id="4" name="Triangle 3">
            <a:extLst>
              <a:ext uri="{FF2B5EF4-FFF2-40B4-BE49-F238E27FC236}">
                <a16:creationId xmlns:a16="http://schemas.microsoft.com/office/drawing/2014/main" id="{C98EDE3D-9F77-C042-A6BB-59F2DA50507A}"/>
              </a:ext>
            </a:extLst>
          </p:cNvPr>
          <p:cNvSpPr/>
          <p:nvPr/>
        </p:nvSpPr>
        <p:spPr>
          <a:xfrm>
            <a:off x="2988289" y="1656580"/>
            <a:ext cx="6132395" cy="4836308"/>
          </a:xfrm>
          <a:prstGeom prst="triangle">
            <a:avLst/>
          </a:prstGeom>
          <a:solidFill>
            <a:schemeClr val="accent6">
              <a:lumMod val="60000"/>
              <a:lumOff val="40000"/>
            </a:schemeClr>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Left-right-up Arrow 5">
            <a:extLst>
              <a:ext uri="{FF2B5EF4-FFF2-40B4-BE49-F238E27FC236}">
                <a16:creationId xmlns:a16="http://schemas.microsoft.com/office/drawing/2014/main" id="{D7A42DFC-7C01-9145-B69D-EFBDE9457FB9}"/>
              </a:ext>
            </a:extLst>
          </p:cNvPr>
          <p:cNvSpPr/>
          <p:nvPr/>
        </p:nvSpPr>
        <p:spPr>
          <a:xfrm>
            <a:off x="4552665" y="3167390"/>
            <a:ext cx="2926308" cy="2493003"/>
          </a:xfrm>
          <a:prstGeom prst="leftRightUpArrow">
            <a:avLst>
              <a:gd name="adj1" fmla="val 2358"/>
              <a:gd name="adj2" fmla="val 11731"/>
              <a:gd name="adj3" fmla="val 158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BA5EBFC-5B77-024C-8FCA-0CCF6F5B515A}"/>
              </a:ext>
            </a:extLst>
          </p:cNvPr>
          <p:cNvSpPr txBox="1"/>
          <p:nvPr/>
        </p:nvSpPr>
        <p:spPr>
          <a:xfrm>
            <a:off x="7090011" y="5727365"/>
            <a:ext cx="2870576" cy="523220"/>
          </a:xfrm>
          <a:prstGeom prst="rect">
            <a:avLst/>
          </a:prstGeom>
          <a:noFill/>
        </p:spPr>
        <p:txBody>
          <a:bodyPr wrap="square" rtlCol="0">
            <a:spAutoFit/>
          </a:bodyPr>
          <a:lstStyle/>
          <a:p>
            <a:r>
              <a:rPr lang="en-GB" sz="2800" dirty="0"/>
              <a:t>Location </a:t>
            </a:r>
          </a:p>
        </p:txBody>
      </p:sp>
      <p:sp>
        <p:nvSpPr>
          <p:cNvPr id="8" name="TextBox 7">
            <a:extLst>
              <a:ext uri="{FF2B5EF4-FFF2-40B4-BE49-F238E27FC236}">
                <a16:creationId xmlns:a16="http://schemas.microsoft.com/office/drawing/2014/main" id="{BB69D96B-6C60-8E44-A9DF-F5F188178910}"/>
              </a:ext>
            </a:extLst>
          </p:cNvPr>
          <p:cNvSpPr txBox="1"/>
          <p:nvPr/>
        </p:nvSpPr>
        <p:spPr>
          <a:xfrm>
            <a:off x="5501184" y="2577198"/>
            <a:ext cx="2141561" cy="523220"/>
          </a:xfrm>
          <a:prstGeom prst="rect">
            <a:avLst/>
          </a:prstGeom>
          <a:noFill/>
        </p:spPr>
        <p:txBody>
          <a:bodyPr wrap="square" rtlCol="0">
            <a:spAutoFit/>
          </a:bodyPr>
          <a:lstStyle/>
          <a:p>
            <a:r>
              <a:rPr lang="en-GB" sz="2800" dirty="0"/>
              <a:t>People</a:t>
            </a:r>
            <a:endParaRPr lang="en-GB" dirty="0"/>
          </a:p>
        </p:txBody>
      </p:sp>
      <p:sp>
        <p:nvSpPr>
          <p:cNvPr id="9" name="TextBox 8">
            <a:extLst>
              <a:ext uri="{FF2B5EF4-FFF2-40B4-BE49-F238E27FC236}">
                <a16:creationId xmlns:a16="http://schemas.microsoft.com/office/drawing/2014/main" id="{39E6D43C-98F2-444E-8696-15F390129391}"/>
              </a:ext>
            </a:extLst>
          </p:cNvPr>
          <p:cNvSpPr txBox="1"/>
          <p:nvPr/>
        </p:nvSpPr>
        <p:spPr>
          <a:xfrm>
            <a:off x="3604145" y="5699007"/>
            <a:ext cx="1897039" cy="523220"/>
          </a:xfrm>
          <a:prstGeom prst="rect">
            <a:avLst/>
          </a:prstGeom>
          <a:noFill/>
        </p:spPr>
        <p:txBody>
          <a:bodyPr wrap="square" rtlCol="0">
            <a:spAutoFit/>
          </a:bodyPr>
          <a:lstStyle/>
          <a:p>
            <a:r>
              <a:rPr lang="en-GB" sz="2800" dirty="0"/>
              <a:t>Item</a:t>
            </a:r>
          </a:p>
        </p:txBody>
      </p:sp>
      <p:pic>
        <p:nvPicPr>
          <p:cNvPr id="17410" name="Picture 2" descr="What is forensic science? - BBC Science Focus Magazine">
            <a:extLst>
              <a:ext uri="{FF2B5EF4-FFF2-40B4-BE49-F238E27FC236}">
                <a16:creationId xmlns:a16="http://schemas.microsoft.com/office/drawing/2014/main" id="{39DA3D19-91F7-D849-A33B-86EA263993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1249" y="4698234"/>
            <a:ext cx="2405206" cy="1794654"/>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Role of DNA in Forensic Science">
            <a:extLst>
              <a:ext uri="{FF2B5EF4-FFF2-40B4-BE49-F238E27FC236}">
                <a16:creationId xmlns:a16="http://schemas.microsoft.com/office/drawing/2014/main" id="{FBD455A9-9CBB-604D-B621-4B3E41A547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5959" y="3774393"/>
            <a:ext cx="2401129" cy="1663004"/>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Forensic scientist taking swab from blood-stained shirt as forensic  evidence. — evidence bag, blood stained - Stock Photo | #160228138">
            <a:extLst>
              <a:ext uri="{FF2B5EF4-FFF2-40B4-BE49-F238E27FC236}">
                <a16:creationId xmlns:a16="http://schemas.microsoft.com/office/drawing/2014/main" id="{A41F3E23-6077-644C-A246-5835430455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51" y="1460797"/>
            <a:ext cx="2601655" cy="19487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66A849D-F14F-6E4D-AF0B-E8009C8873FE}"/>
              </a:ext>
            </a:extLst>
          </p:cNvPr>
          <p:cNvSpPr txBox="1"/>
          <p:nvPr/>
        </p:nvSpPr>
        <p:spPr>
          <a:xfrm>
            <a:off x="0" y="6334421"/>
            <a:ext cx="2709081"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7239945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62A77-E9BC-2144-AD15-DBB8DDBF69B6}"/>
              </a:ext>
            </a:extLst>
          </p:cNvPr>
          <p:cNvSpPr>
            <a:spLocks noGrp="1"/>
          </p:cNvSpPr>
          <p:nvPr>
            <p:ph type="title"/>
          </p:nvPr>
        </p:nvSpPr>
        <p:spPr>
          <a:xfrm>
            <a:off x="5364229" y="-462130"/>
            <a:ext cx="6970223" cy="1960157"/>
          </a:xfrm>
        </p:spPr>
        <p:txBody>
          <a:bodyPr anchor="b">
            <a:normAutofit/>
          </a:bodyPr>
          <a:lstStyle/>
          <a:p>
            <a:r>
              <a:rPr lang="en-GB" sz="4000" b="1" u="sng" dirty="0"/>
              <a:t>Types of Forensic Evidence  </a:t>
            </a:r>
          </a:p>
        </p:txBody>
      </p:sp>
      <p:sp>
        <p:nvSpPr>
          <p:cNvPr id="3" name="Content Placeholder 2">
            <a:extLst>
              <a:ext uri="{FF2B5EF4-FFF2-40B4-BE49-F238E27FC236}">
                <a16:creationId xmlns:a16="http://schemas.microsoft.com/office/drawing/2014/main" id="{73C5B8CA-C409-334D-89B2-881FA94ABBB4}"/>
              </a:ext>
            </a:extLst>
          </p:cNvPr>
          <p:cNvSpPr>
            <a:spLocks noGrp="1"/>
          </p:cNvSpPr>
          <p:nvPr>
            <p:ph idx="1"/>
          </p:nvPr>
        </p:nvSpPr>
        <p:spPr>
          <a:xfrm>
            <a:off x="5463271" y="1847654"/>
            <a:ext cx="6175821" cy="2195515"/>
          </a:xfrm>
        </p:spPr>
        <p:txBody>
          <a:bodyPr>
            <a:noAutofit/>
          </a:bodyPr>
          <a:lstStyle/>
          <a:p>
            <a:pPr marL="0" indent="0">
              <a:buNone/>
            </a:pPr>
            <a:r>
              <a:rPr lang="en-GB" sz="4100" dirty="0"/>
              <a:t>1. Trace evidence </a:t>
            </a:r>
            <a:br>
              <a:rPr lang="en-GB" sz="4100" dirty="0"/>
            </a:br>
            <a:endParaRPr lang="en-GB" sz="4100" dirty="0"/>
          </a:p>
          <a:p>
            <a:pPr marL="0" indent="0">
              <a:buNone/>
            </a:pPr>
            <a:r>
              <a:rPr lang="en-GB" sz="4100" dirty="0"/>
              <a:t>2. Impressions or marks </a:t>
            </a:r>
            <a:br>
              <a:rPr lang="en-GB" sz="4100" dirty="0"/>
            </a:br>
            <a:endParaRPr lang="en-GB" sz="4100" dirty="0"/>
          </a:p>
          <a:p>
            <a:pPr marL="0" indent="0">
              <a:buNone/>
            </a:pPr>
            <a:r>
              <a:rPr lang="en-GB" sz="4100" dirty="0"/>
              <a:t>3. DNA </a:t>
            </a:r>
          </a:p>
          <a:p>
            <a:pPr marL="0" indent="0">
              <a:buNone/>
            </a:pPr>
            <a:endParaRPr lang="en-GB" sz="2400" dirty="0"/>
          </a:p>
          <a:p>
            <a:pPr marL="0" indent="0">
              <a:buNone/>
            </a:pPr>
            <a:endParaRPr lang="en-GB" sz="2400" dirty="0"/>
          </a:p>
        </p:txBody>
      </p:sp>
      <p:pic>
        <p:nvPicPr>
          <p:cNvPr id="11268" name="Picture 4" descr="New Glass Tech">
            <a:extLst>
              <a:ext uri="{FF2B5EF4-FFF2-40B4-BE49-F238E27FC236}">
                <a16:creationId xmlns:a16="http://schemas.microsoft.com/office/drawing/2014/main" id="{1C1B4CF2-BC1C-C446-AEF6-35C19070BB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682" r="6161"/>
          <a:stretch/>
        </p:blipFill>
        <p:spPr bwMode="auto">
          <a:xfrm>
            <a:off x="21" y="1"/>
            <a:ext cx="5704744" cy="2456679"/>
          </a:xfrm>
          <a:custGeom>
            <a:avLst/>
            <a:gdLst/>
            <a:ahLst/>
            <a:cxnLst/>
            <a:rect l="l" t="t" r="r" b="b"/>
            <a:pathLst>
              <a:path w="6770067" h="2456679">
                <a:moveTo>
                  <a:pt x="6770067" y="603033"/>
                </a:moveTo>
                <a:lnTo>
                  <a:pt x="6770067" y="617220"/>
                </a:lnTo>
                <a:lnTo>
                  <a:pt x="6768113" y="610127"/>
                </a:lnTo>
                <a:close/>
                <a:moveTo>
                  <a:pt x="0" y="0"/>
                </a:moveTo>
                <a:lnTo>
                  <a:pt x="6588505" y="0"/>
                </a:lnTo>
                <a:lnTo>
                  <a:pt x="6460879" y="219780"/>
                </a:lnTo>
                <a:cubicBezTo>
                  <a:pt x="5374128" y="2091240"/>
                  <a:pt x="5374128" y="2091240"/>
                  <a:pt x="5374128" y="2091240"/>
                </a:cubicBezTo>
                <a:cubicBezTo>
                  <a:pt x="5251862" y="2317464"/>
                  <a:pt x="5007334" y="2456679"/>
                  <a:pt x="4754071" y="2456679"/>
                </a:cubicBezTo>
                <a:cubicBezTo>
                  <a:pt x="710608" y="2456679"/>
                  <a:pt x="710608" y="2456679"/>
                  <a:pt x="710608" y="2456679"/>
                </a:cubicBezTo>
                <a:cubicBezTo>
                  <a:pt x="448613" y="2456679"/>
                  <a:pt x="212817" y="2317464"/>
                  <a:pt x="81819" y="2091240"/>
                </a:cubicBezTo>
                <a:lnTo>
                  <a:pt x="0" y="1949732"/>
                </a:lnTo>
                <a:close/>
              </a:path>
            </a:pathLst>
          </a:custGeom>
          <a:noFill/>
          <a:extLst>
            <a:ext uri="{909E8E84-426E-40DD-AFC4-6F175D3DCCD1}">
              <a14:hiddenFill xmlns:a14="http://schemas.microsoft.com/office/drawing/2010/main">
                <a:solidFill>
                  <a:srgbClr val="FFFFFF"/>
                </a:solidFill>
              </a14:hiddenFill>
            </a:ext>
          </a:extLst>
        </p:spPr>
      </p:pic>
      <p:pic>
        <p:nvPicPr>
          <p:cNvPr id="5" name="Picture 4" descr="Sample being pipetted into a petri dish">
            <a:extLst>
              <a:ext uri="{FF2B5EF4-FFF2-40B4-BE49-F238E27FC236}">
                <a16:creationId xmlns:a16="http://schemas.microsoft.com/office/drawing/2014/main" id="{D8C7A145-128A-425E-B789-EFF43DDADCF6}"/>
              </a:ext>
            </a:extLst>
          </p:cNvPr>
          <p:cNvPicPr>
            <a:picLocks noChangeAspect="1"/>
          </p:cNvPicPr>
          <p:nvPr/>
        </p:nvPicPr>
        <p:blipFill rotWithShape="1">
          <a:blip r:embed="rId3"/>
          <a:srcRect t="12192" r="-1" b="12191"/>
          <a:stretch/>
        </p:blipFill>
        <p:spPr>
          <a:xfrm>
            <a:off x="21" y="2619612"/>
            <a:ext cx="6305246" cy="4238389"/>
          </a:xfrm>
          <a:custGeom>
            <a:avLst/>
            <a:gdLst/>
            <a:ahLst/>
            <a:cxnLst/>
            <a:rect l="l" t="t" r="r" b="b"/>
            <a:pathLst>
              <a:path w="7498473" h="4238389">
                <a:moveTo>
                  <a:pt x="6770067" y="1839459"/>
                </a:moveTo>
                <a:lnTo>
                  <a:pt x="6770067" y="1853646"/>
                </a:lnTo>
                <a:lnTo>
                  <a:pt x="6768113" y="1846552"/>
                </a:lnTo>
                <a:close/>
                <a:moveTo>
                  <a:pt x="710608" y="0"/>
                </a:moveTo>
                <a:cubicBezTo>
                  <a:pt x="710608" y="0"/>
                  <a:pt x="710608" y="0"/>
                  <a:pt x="4754071" y="0"/>
                </a:cubicBezTo>
                <a:cubicBezTo>
                  <a:pt x="5007334" y="0"/>
                  <a:pt x="5251862" y="139215"/>
                  <a:pt x="5374128" y="365439"/>
                </a:cubicBezTo>
                <a:cubicBezTo>
                  <a:pt x="5374128" y="365439"/>
                  <a:pt x="5374128" y="365439"/>
                  <a:pt x="7400224" y="3854515"/>
                </a:cubicBezTo>
                <a:cubicBezTo>
                  <a:pt x="7465723" y="3963277"/>
                  <a:pt x="7498473" y="4087266"/>
                  <a:pt x="7498473" y="4211255"/>
                </a:cubicBezTo>
                <a:lnTo>
                  <a:pt x="7494852" y="4238389"/>
                </a:lnTo>
                <a:lnTo>
                  <a:pt x="0" y="4238389"/>
                </a:lnTo>
                <a:lnTo>
                  <a:pt x="0" y="506947"/>
                </a:lnTo>
                <a:lnTo>
                  <a:pt x="81819" y="365439"/>
                </a:lnTo>
                <a:cubicBezTo>
                  <a:pt x="212817" y="139215"/>
                  <a:pt x="448613" y="0"/>
                  <a:pt x="710608" y="0"/>
                </a:cubicBezTo>
                <a:close/>
              </a:path>
            </a:pathLst>
          </a:custGeom>
        </p:spPr>
      </p:pic>
      <p:pic>
        <p:nvPicPr>
          <p:cNvPr id="11266" name="Picture 2" descr="81,262 Footprint Photos and Premium High Res Pictures - Getty Images">
            <a:extLst>
              <a:ext uri="{FF2B5EF4-FFF2-40B4-BE49-F238E27FC236}">
                <a16:creationId xmlns:a16="http://schemas.microsoft.com/office/drawing/2014/main" id="{2A9E4CAE-EE1D-E045-A891-B7C750EF077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662" r="17323"/>
          <a:stretch/>
        </p:blipFill>
        <p:spPr bwMode="auto">
          <a:xfrm>
            <a:off x="705540" y="1498027"/>
            <a:ext cx="3105178" cy="2903294"/>
          </a:xfrm>
          <a:custGeom>
            <a:avLst/>
            <a:gdLst/>
            <a:ahLst/>
            <a:cxnLst/>
            <a:rect l="l" t="t" r="r" b="b"/>
            <a:pathLst>
              <a:path w="2298408" h="2013116">
                <a:moveTo>
                  <a:pt x="655742" y="0"/>
                </a:moveTo>
                <a:cubicBezTo>
                  <a:pt x="1644875" y="0"/>
                  <a:pt x="1644875" y="0"/>
                  <a:pt x="1644875" y="0"/>
                </a:cubicBezTo>
                <a:cubicBezTo>
                  <a:pt x="1694920" y="0"/>
                  <a:pt x="1759685" y="34910"/>
                  <a:pt x="1786179" y="78547"/>
                </a:cubicBezTo>
                <a:cubicBezTo>
                  <a:pt x="2280745" y="925103"/>
                  <a:pt x="2280745" y="925103"/>
                  <a:pt x="2280745" y="925103"/>
                </a:cubicBezTo>
                <a:cubicBezTo>
                  <a:pt x="2304296" y="971649"/>
                  <a:pt x="2304296" y="1041468"/>
                  <a:pt x="2280745" y="1088014"/>
                </a:cubicBezTo>
                <a:cubicBezTo>
                  <a:pt x="1786179" y="1934570"/>
                  <a:pt x="1786179" y="1934570"/>
                  <a:pt x="1786179" y="1934570"/>
                </a:cubicBezTo>
                <a:cubicBezTo>
                  <a:pt x="1759685" y="1978207"/>
                  <a:pt x="1694920" y="2013116"/>
                  <a:pt x="1644875" y="2013116"/>
                </a:cubicBezTo>
                <a:lnTo>
                  <a:pt x="655742" y="2013116"/>
                </a:lnTo>
                <a:cubicBezTo>
                  <a:pt x="602753" y="2013116"/>
                  <a:pt x="537989" y="1978207"/>
                  <a:pt x="514438" y="1934570"/>
                </a:cubicBezTo>
                <a:cubicBezTo>
                  <a:pt x="19872" y="1088014"/>
                  <a:pt x="19872" y="1088014"/>
                  <a:pt x="19872" y="1088014"/>
                </a:cubicBezTo>
                <a:cubicBezTo>
                  <a:pt x="-6623" y="1041468"/>
                  <a:pt x="-6623" y="971649"/>
                  <a:pt x="19872" y="925103"/>
                </a:cubicBezTo>
                <a:cubicBezTo>
                  <a:pt x="514438" y="78547"/>
                  <a:pt x="514438" y="78547"/>
                  <a:pt x="514438" y="78547"/>
                </a:cubicBezTo>
                <a:cubicBezTo>
                  <a:pt x="537989" y="34910"/>
                  <a:pt x="602753" y="0"/>
                  <a:pt x="655742" y="0"/>
                </a:cubicBezTo>
                <a:close/>
              </a:path>
            </a:pathLst>
          </a:cu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5AE4139-48C2-DF45-B1B1-DF36D31042A1}"/>
              </a:ext>
            </a:extLst>
          </p:cNvPr>
          <p:cNvSpPr txBox="1"/>
          <p:nvPr/>
        </p:nvSpPr>
        <p:spPr>
          <a:xfrm>
            <a:off x="9037668" y="6141492"/>
            <a:ext cx="3439236" cy="369332"/>
          </a:xfrm>
          <a:prstGeom prst="rect">
            <a:avLst/>
          </a:prstGeom>
          <a:noFill/>
        </p:spPr>
        <p:txBody>
          <a:bodyPr wrap="square" rtlCol="0">
            <a:spAutoFit/>
          </a:bodyPr>
          <a:lstStyle/>
          <a:p>
            <a:r>
              <a:rPr lang="en-GB" dirty="0"/>
              <a:t>(College of Policing, 2021) </a:t>
            </a:r>
          </a:p>
        </p:txBody>
      </p:sp>
    </p:spTree>
    <p:extLst>
      <p:ext uri="{BB962C8B-B14F-4D97-AF65-F5344CB8AC3E}">
        <p14:creationId xmlns:p14="http://schemas.microsoft.com/office/powerpoint/2010/main" val="24693790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Golden Clock Vector Vector Art &amp; Graphics | freevector.com">
            <a:extLst>
              <a:ext uri="{FF2B5EF4-FFF2-40B4-BE49-F238E27FC236}">
                <a16:creationId xmlns:a16="http://schemas.microsoft.com/office/drawing/2014/main" id="{5F82E19D-BF2C-8B4D-8CD8-F817EF9C49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6202" y="410215"/>
            <a:ext cx="4008384" cy="29908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780BB74-D56A-714D-88CF-F4C4DA0137D7}"/>
              </a:ext>
            </a:extLst>
          </p:cNvPr>
          <p:cNvSpPr txBox="1"/>
          <p:nvPr/>
        </p:nvSpPr>
        <p:spPr>
          <a:xfrm rot="663769">
            <a:off x="5696476" y="3843446"/>
            <a:ext cx="4121624" cy="2677656"/>
          </a:xfrm>
          <a:prstGeom prst="rect">
            <a:avLst/>
          </a:prstGeom>
          <a:noFill/>
        </p:spPr>
        <p:txBody>
          <a:bodyPr wrap="square" rtlCol="0">
            <a:spAutoFit/>
          </a:bodyPr>
          <a:lstStyle/>
          <a:p>
            <a:pPr algn="ctr"/>
            <a:r>
              <a:rPr lang="en-GB" sz="2800" u="sng" dirty="0">
                <a:solidFill>
                  <a:srgbClr val="FF0000"/>
                </a:solidFill>
              </a:rPr>
              <a:t>Remember CLADD!</a:t>
            </a:r>
          </a:p>
          <a:p>
            <a:pPr algn="ctr"/>
            <a:r>
              <a:rPr lang="en-GB" sz="2800" dirty="0">
                <a:solidFill>
                  <a:srgbClr val="FF0000"/>
                </a:solidFill>
              </a:rPr>
              <a:t>C</a:t>
            </a:r>
            <a:r>
              <a:rPr lang="en-GB" sz="2800" dirty="0"/>
              <a:t>oncealed</a:t>
            </a:r>
          </a:p>
          <a:p>
            <a:pPr algn="ctr"/>
            <a:r>
              <a:rPr lang="en-GB" sz="2800" dirty="0">
                <a:solidFill>
                  <a:srgbClr val="FF0000"/>
                </a:solidFill>
              </a:rPr>
              <a:t>L</a:t>
            </a:r>
            <a:r>
              <a:rPr lang="en-GB" sz="2800" dirty="0"/>
              <a:t>ost</a:t>
            </a:r>
          </a:p>
          <a:p>
            <a:pPr algn="ctr"/>
            <a:r>
              <a:rPr lang="en-GB" sz="2800" dirty="0">
                <a:solidFill>
                  <a:srgbClr val="FF0000"/>
                </a:solidFill>
              </a:rPr>
              <a:t>A</a:t>
            </a:r>
            <a:r>
              <a:rPr lang="en-GB" sz="2800" dirty="0"/>
              <a:t>ltered</a:t>
            </a:r>
          </a:p>
          <a:p>
            <a:pPr algn="ctr"/>
            <a:r>
              <a:rPr lang="en-GB" sz="2800" dirty="0">
                <a:solidFill>
                  <a:srgbClr val="FF0000"/>
                </a:solidFill>
              </a:rPr>
              <a:t>D</a:t>
            </a:r>
            <a:r>
              <a:rPr lang="en-GB" sz="2800" dirty="0"/>
              <a:t>amaged</a:t>
            </a:r>
          </a:p>
          <a:p>
            <a:pPr algn="ctr"/>
            <a:r>
              <a:rPr lang="en-GB" sz="2800" dirty="0">
                <a:solidFill>
                  <a:srgbClr val="FF0000"/>
                </a:solidFill>
              </a:rPr>
              <a:t>D</a:t>
            </a:r>
            <a:r>
              <a:rPr lang="en-GB" sz="2800" dirty="0"/>
              <a:t>estroyed </a:t>
            </a:r>
          </a:p>
        </p:txBody>
      </p:sp>
      <p:sp>
        <p:nvSpPr>
          <p:cNvPr id="8" name="Pentagon 7">
            <a:extLst>
              <a:ext uri="{FF2B5EF4-FFF2-40B4-BE49-F238E27FC236}">
                <a16:creationId xmlns:a16="http://schemas.microsoft.com/office/drawing/2014/main" id="{EA5D271A-C1D6-9C4B-BB0F-B75E0AAC769B}"/>
              </a:ext>
            </a:extLst>
          </p:cNvPr>
          <p:cNvSpPr/>
          <p:nvPr/>
        </p:nvSpPr>
        <p:spPr>
          <a:xfrm>
            <a:off x="-1" y="235133"/>
            <a:ext cx="5795801" cy="917665"/>
          </a:xfrm>
          <a:prstGeom prst="homePlat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4DCFB835-4052-434E-B0F0-EC0D4C437808}"/>
              </a:ext>
            </a:extLst>
          </p:cNvPr>
          <p:cNvSpPr>
            <a:spLocks noGrp="1"/>
          </p:cNvSpPr>
          <p:nvPr>
            <p:ph type="title"/>
          </p:nvPr>
        </p:nvSpPr>
        <p:spPr>
          <a:xfrm>
            <a:off x="195936" y="187858"/>
            <a:ext cx="10905066" cy="1135737"/>
          </a:xfrm>
        </p:spPr>
        <p:txBody>
          <a:bodyPr vert="horz" lIns="91440" tIns="45720" rIns="91440" bIns="45720" rtlCol="0" anchor="ctr">
            <a:normAutofit/>
          </a:bodyPr>
          <a:lstStyle/>
          <a:p>
            <a:r>
              <a:rPr lang="en-US" sz="3600" b="1" u="sng" kern="1200" dirty="0">
                <a:solidFill>
                  <a:schemeClr val="tx1"/>
                </a:solidFill>
                <a:latin typeface="+mj-lt"/>
                <a:ea typeface="+mj-ea"/>
                <a:cs typeface="+mj-cs"/>
              </a:rPr>
              <a:t>“The Golden Hour” </a:t>
            </a:r>
          </a:p>
        </p:txBody>
      </p:sp>
      <p:sp>
        <p:nvSpPr>
          <p:cNvPr id="3" name="Content Placeholder 2">
            <a:extLst>
              <a:ext uri="{FF2B5EF4-FFF2-40B4-BE49-F238E27FC236}">
                <a16:creationId xmlns:a16="http://schemas.microsoft.com/office/drawing/2014/main" id="{92F0700E-64F5-8249-A8B2-3930F5EAC91B}"/>
              </a:ext>
            </a:extLst>
          </p:cNvPr>
          <p:cNvSpPr>
            <a:spLocks noGrp="1"/>
          </p:cNvSpPr>
          <p:nvPr>
            <p:ph sz="half" idx="1"/>
          </p:nvPr>
        </p:nvSpPr>
        <p:spPr>
          <a:xfrm>
            <a:off x="222789" y="3242919"/>
            <a:ext cx="4927038" cy="3376158"/>
          </a:xfrm>
          <a:solidFill>
            <a:schemeClr val="accent4">
              <a:lumMod val="60000"/>
              <a:lumOff val="40000"/>
            </a:schemeClr>
          </a:solidFill>
          <a:ln>
            <a:solidFill>
              <a:schemeClr val="accent4">
                <a:lumMod val="60000"/>
                <a:lumOff val="40000"/>
              </a:schemeClr>
            </a:solidFill>
          </a:ln>
        </p:spPr>
        <p:txBody>
          <a:bodyPr vert="horz" lIns="91440" tIns="45720" rIns="91440" bIns="45720" rtlCol="0">
            <a:normAutofit/>
          </a:bodyPr>
          <a:lstStyle/>
          <a:p>
            <a:pPr marL="0" indent="0">
              <a:buNone/>
            </a:pPr>
            <a:endParaRPr lang="en-US" sz="2000" dirty="0"/>
          </a:p>
          <a:p>
            <a:pPr marL="0" indent="0">
              <a:buNone/>
            </a:pPr>
            <a:r>
              <a:rPr lang="en-US" sz="2000" u="sng" dirty="0"/>
              <a:t>Positive action </a:t>
            </a:r>
            <a:r>
              <a:rPr lang="en-US" sz="2000" dirty="0"/>
              <a:t>in the period immediately after the report of a crime will:</a:t>
            </a:r>
          </a:p>
          <a:p>
            <a:pPr marL="0" indent="0">
              <a:buNone/>
            </a:pPr>
            <a:endParaRPr lang="en-US" sz="2000" dirty="0"/>
          </a:p>
          <a:p>
            <a:r>
              <a:rPr lang="en-US" sz="2000" u="sng" dirty="0"/>
              <a:t>minimize </a:t>
            </a:r>
            <a:r>
              <a:rPr lang="en-US" sz="2000" dirty="0"/>
              <a:t>the amount of material that could be lost to the investigation</a:t>
            </a:r>
          </a:p>
          <a:p>
            <a:r>
              <a:rPr lang="en-US" sz="2000" u="sng" dirty="0"/>
              <a:t>maximize</a:t>
            </a:r>
            <a:r>
              <a:rPr lang="en-US" sz="2000" dirty="0"/>
              <a:t> the chance of securing the material that will be admissible in court. </a:t>
            </a:r>
          </a:p>
          <a:p>
            <a:endParaRPr lang="en-US" sz="2000" dirty="0"/>
          </a:p>
        </p:txBody>
      </p:sp>
      <p:sp>
        <p:nvSpPr>
          <p:cNvPr id="20" name="TextBox 19">
            <a:extLst>
              <a:ext uri="{FF2B5EF4-FFF2-40B4-BE49-F238E27FC236}">
                <a16:creationId xmlns:a16="http://schemas.microsoft.com/office/drawing/2014/main" id="{CD82BEC7-BC5C-D94A-83E9-9075251B0971}"/>
              </a:ext>
            </a:extLst>
          </p:cNvPr>
          <p:cNvSpPr txBox="1"/>
          <p:nvPr/>
        </p:nvSpPr>
        <p:spPr>
          <a:xfrm>
            <a:off x="21406" y="1558728"/>
            <a:ext cx="6107372" cy="1015663"/>
          </a:xfrm>
          <a:prstGeom prst="rect">
            <a:avLst/>
          </a:prstGeom>
          <a:noFill/>
        </p:spPr>
        <p:txBody>
          <a:bodyPr wrap="square">
            <a:spAutoFit/>
          </a:bodyPr>
          <a:lstStyle/>
          <a:p>
            <a:pPr marL="0" indent="0">
              <a:buNone/>
            </a:pPr>
            <a:r>
              <a:rPr lang="en-US" sz="2000" dirty="0"/>
              <a:t>Term used for the period immediately after an offence has been committed, when material is readily available in high volumes to the police.</a:t>
            </a:r>
          </a:p>
        </p:txBody>
      </p:sp>
      <p:sp>
        <p:nvSpPr>
          <p:cNvPr id="10" name="TextBox 9">
            <a:extLst>
              <a:ext uri="{FF2B5EF4-FFF2-40B4-BE49-F238E27FC236}">
                <a16:creationId xmlns:a16="http://schemas.microsoft.com/office/drawing/2014/main" id="{6A541F86-7118-0A40-B078-6C91F411B469}"/>
              </a:ext>
            </a:extLst>
          </p:cNvPr>
          <p:cNvSpPr txBox="1"/>
          <p:nvPr/>
        </p:nvSpPr>
        <p:spPr>
          <a:xfrm>
            <a:off x="8973921" y="6376108"/>
            <a:ext cx="2731723" cy="369332"/>
          </a:xfrm>
          <a:prstGeom prst="rect">
            <a:avLst/>
          </a:prstGeom>
          <a:noFill/>
        </p:spPr>
        <p:txBody>
          <a:bodyPr wrap="square" rtlCol="0">
            <a:spAutoFit/>
          </a:bodyPr>
          <a:lstStyle/>
          <a:p>
            <a:r>
              <a:rPr lang="en-GB" dirty="0"/>
              <a:t>(College of Policing, 2020) </a:t>
            </a:r>
          </a:p>
        </p:txBody>
      </p:sp>
    </p:spTree>
    <p:extLst>
      <p:ext uri="{BB962C8B-B14F-4D97-AF65-F5344CB8AC3E}">
        <p14:creationId xmlns:p14="http://schemas.microsoft.com/office/powerpoint/2010/main" val="20395470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2477"/>
            <a:ext cx="9494272" cy="646331"/>
          </a:xfrm>
          <a:prstGeom prst="rect">
            <a:avLst/>
          </a:prstGeom>
          <a:solidFill>
            <a:schemeClr val="accent6"/>
          </a:solidFill>
        </p:spPr>
        <p:txBody>
          <a:bodyPr wrap="square" rtlCol="0">
            <a:spAutoFit/>
          </a:bodyPr>
          <a:lstStyle/>
          <a:p>
            <a:r>
              <a:rPr lang="en-GB" sz="3600" b="1" dirty="0">
                <a:solidFill>
                  <a:schemeClr val="bg1"/>
                </a:solidFill>
              </a:rPr>
              <a:t>Scene Log</a:t>
            </a:r>
          </a:p>
        </p:txBody>
      </p:sp>
      <p:graphicFrame>
        <p:nvGraphicFramePr>
          <p:cNvPr id="7" name="Diagram 6"/>
          <p:cNvGraphicFramePr/>
          <p:nvPr/>
        </p:nvGraphicFramePr>
        <p:xfrm>
          <a:off x="180931" y="1340028"/>
          <a:ext cx="9799782" cy="51047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London 14th August 2018. A police officer holds a crime scene log as  Parliament is cordoned off and traffic is blocked following a security  alert and suspected terror attack in Westminster after">
            <a:extLst>
              <a:ext uri="{FF2B5EF4-FFF2-40B4-BE49-F238E27FC236}">
                <a16:creationId xmlns:a16="http://schemas.microsoft.com/office/drawing/2014/main" id="{502A3915-BC5B-F442-895A-453BB700C7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06052" y="2673206"/>
            <a:ext cx="3327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24327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8CC5B066-631F-9C4A-BF1E-3F5998101AED}"/>
                                            </p:graphicEl>
                                          </p:spTgt>
                                        </p:tgtEl>
                                        <p:attrNameLst>
                                          <p:attrName>style.visibility</p:attrName>
                                        </p:attrNameLst>
                                      </p:cBhvr>
                                      <p:to>
                                        <p:strVal val="visible"/>
                                      </p:to>
                                    </p:set>
                                    <p:animEffect transition="in" filter="fade">
                                      <p:cBhvr>
                                        <p:cTn id="7" dur="500"/>
                                        <p:tgtEl>
                                          <p:spTgt spid="7">
                                            <p:graphicEl>
                                              <a:dgm id="{8CC5B066-631F-9C4A-BF1E-3F5998101AED}"/>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7096F269-7043-164A-8A8A-F1F8B8EBC32C}"/>
                                            </p:graphicEl>
                                          </p:spTgt>
                                        </p:tgtEl>
                                        <p:attrNameLst>
                                          <p:attrName>style.visibility</p:attrName>
                                        </p:attrNameLst>
                                      </p:cBhvr>
                                      <p:to>
                                        <p:strVal val="visible"/>
                                      </p:to>
                                    </p:set>
                                    <p:animEffect transition="in" filter="fade">
                                      <p:cBhvr>
                                        <p:cTn id="10" dur="500"/>
                                        <p:tgtEl>
                                          <p:spTgt spid="7">
                                            <p:graphicEl>
                                              <a:dgm id="{7096F269-7043-164A-8A8A-F1F8B8EBC32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graphicEl>
                                              <a:dgm id="{889B0F4F-21FB-BD43-88F1-A37BEFE0FEB0}"/>
                                            </p:graphicEl>
                                          </p:spTgt>
                                        </p:tgtEl>
                                        <p:attrNameLst>
                                          <p:attrName>style.visibility</p:attrName>
                                        </p:attrNameLst>
                                      </p:cBhvr>
                                      <p:to>
                                        <p:strVal val="visible"/>
                                      </p:to>
                                    </p:set>
                                    <p:animEffect transition="in" filter="fade">
                                      <p:cBhvr>
                                        <p:cTn id="15" dur="500"/>
                                        <p:tgtEl>
                                          <p:spTgt spid="7">
                                            <p:graphicEl>
                                              <a:dgm id="{889B0F4F-21FB-BD43-88F1-A37BEFE0FEB0}"/>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graphicEl>
                                              <a:dgm id="{BD561905-510A-6242-AA2F-3ACA417F1575}"/>
                                            </p:graphicEl>
                                          </p:spTgt>
                                        </p:tgtEl>
                                        <p:attrNameLst>
                                          <p:attrName>style.visibility</p:attrName>
                                        </p:attrNameLst>
                                      </p:cBhvr>
                                      <p:to>
                                        <p:strVal val="visible"/>
                                      </p:to>
                                    </p:set>
                                    <p:animEffect transition="in" filter="fade">
                                      <p:cBhvr>
                                        <p:cTn id="18" dur="500"/>
                                        <p:tgtEl>
                                          <p:spTgt spid="7">
                                            <p:graphicEl>
                                              <a:dgm id="{BD561905-510A-6242-AA2F-3ACA417F1575}"/>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graphicEl>
                                              <a:dgm id="{953007B5-119E-DC4B-9929-6C1C22D9377D}"/>
                                            </p:graphicEl>
                                          </p:spTgt>
                                        </p:tgtEl>
                                        <p:attrNameLst>
                                          <p:attrName>style.visibility</p:attrName>
                                        </p:attrNameLst>
                                      </p:cBhvr>
                                      <p:to>
                                        <p:strVal val="visible"/>
                                      </p:to>
                                    </p:set>
                                    <p:animEffect transition="in" filter="fade">
                                      <p:cBhvr>
                                        <p:cTn id="23" dur="500"/>
                                        <p:tgtEl>
                                          <p:spTgt spid="7">
                                            <p:graphicEl>
                                              <a:dgm id="{953007B5-119E-DC4B-9929-6C1C22D9377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dgm id="{36E55132-5117-964F-8B1B-CBD9DD65DD85}"/>
                                            </p:graphicEl>
                                          </p:spTgt>
                                        </p:tgtEl>
                                        <p:attrNameLst>
                                          <p:attrName>style.visibility</p:attrName>
                                        </p:attrNameLst>
                                      </p:cBhvr>
                                      <p:to>
                                        <p:strVal val="visible"/>
                                      </p:to>
                                    </p:set>
                                    <p:animEffect transition="in" filter="fade">
                                      <p:cBhvr>
                                        <p:cTn id="26" dur="500"/>
                                        <p:tgtEl>
                                          <p:spTgt spid="7">
                                            <p:graphicEl>
                                              <a:dgm id="{36E55132-5117-964F-8B1B-CBD9DD65DD85}"/>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graphicEl>
                                              <a:dgm id="{F1B1FA56-1EDC-DB48-A30A-414FD6BD06B6}"/>
                                            </p:graphicEl>
                                          </p:spTgt>
                                        </p:tgtEl>
                                        <p:attrNameLst>
                                          <p:attrName>style.visibility</p:attrName>
                                        </p:attrNameLst>
                                      </p:cBhvr>
                                      <p:to>
                                        <p:strVal val="visible"/>
                                      </p:to>
                                    </p:set>
                                    <p:animEffect transition="in" filter="fade">
                                      <p:cBhvr>
                                        <p:cTn id="31" dur="500"/>
                                        <p:tgtEl>
                                          <p:spTgt spid="7">
                                            <p:graphicEl>
                                              <a:dgm id="{F1B1FA56-1EDC-DB48-A30A-414FD6BD06B6}"/>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7">
                                            <p:graphicEl>
                                              <a:dgm id="{C593682F-7522-F446-A51E-33A56642F022}"/>
                                            </p:graphicEl>
                                          </p:spTgt>
                                        </p:tgtEl>
                                        <p:attrNameLst>
                                          <p:attrName>style.visibility</p:attrName>
                                        </p:attrNameLst>
                                      </p:cBhvr>
                                      <p:to>
                                        <p:strVal val="visible"/>
                                      </p:to>
                                    </p:set>
                                    <p:animEffect transition="in" filter="fade">
                                      <p:cBhvr>
                                        <p:cTn id="34" dur="500"/>
                                        <p:tgtEl>
                                          <p:spTgt spid="7">
                                            <p:graphicEl>
                                              <a:dgm id="{C593682F-7522-F446-A51E-33A56642F022}"/>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7">
                                            <p:graphicEl>
                                              <a:dgm id="{B1294AE8-75BD-F94E-9F4F-21C9E292C64A}"/>
                                            </p:graphicEl>
                                          </p:spTgt>
                                        </p:tgtEl>
                                        <p:attrNameLst>
                                          <p:attrName>style.visibility</p:attrName>
                                        </p:attrNameLst>
                                      </p:cBhvr>
                                      <p:to>
                                        <p:strVal val="visible"/>
                                      </p:to>
                                    </p:set>
                                    <p:animEffect transition="in" filter="fade">
                                      <p:cBhvr>
                                        <p:cTn id="39" dur="500"/>
                                        <p:tgtEl>
                                          <p:spTgt spid="7">
                                            <p:graphicEl>
                                              <a:dgm id="{B1294AE8-75BD-F94E-9F4F-21C9E292C64A}"/>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7">
                                            <p:graphicEl>
                                              <a:dgm id="{FA342497-336A-F447-A3B9-27FD20687706}"/>
                                            </p:graphicEl>
                                          </p:spTgt>
                                        </p:tgtEl>
                                        <p:attrNameLst>
                                          <p:attrName>style.visibility</p:attrName>
                                        </p:attrNameLst>
                                      </p:cBhvr>
                                      <p:to>
                                        <p:strVal val="visible"/>
                                      </p:to>
                                    </p:set>
                                    <p:animEffect transition="in" filter="fade">
                                      <p:cBhvr>
                                        <p:cTn id="42" dur="500"/>
                                        <p:tgtEl>
                                          <p:spTgt spid="7">
                                            <p:graphicEl>
                                              <a:dgm id="{FA342497-336A-F447-A3B9-27FD2068770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
                                            <p:graphicEl>
                                              <a:dgm id="{671AB5B5-1A79-E34B-9F69-7FB693815ADE}"/>
                                            </p:graphicEl>
                                          </p:spTgt>
                                        </p:tgtEl>
                                        <p:attrNameLst>
                                          <p:attrName>style.visibility</p:attrName>
                                        </p:attrNameLst>
                                      </p:cBhvr>
                                      <p:to>
                                        <p:strVal val="visible"/>
                                      </p:to>
                                    </p:set>
                                    <p:animEffect transition="in" filter="fade">
                                      <p:cBhvr>
                                        <p:cTn id="47" dur="500"/>
                                        <p:tgtEl>
                                          <p:spTgt spid="7">
                                            <p:graphicEl>
                                              <a:dgm id="{671AB5B5-1A79-E34B-9F69-7FB693815ADE}"/>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dgm id="{15591053-97BB-3A4C-B9CC-83770F676D24}"/>
                                            </p:graphicEl>
                                          </p:spTgt>
                                        </p:tgtEl>
                                        <p:attrNameLst>
                                          <p:attrName>style.visibility</p:attrName>
                                        </p:attrNameLst>
                                      </p:cBhvr>
                                      <p:to>
                                        <p:strVal val="visible"/>
                                      </p:to>
                                    </p:set>
                                    <p:animEffect transition="in" filter="fade">
                                      <p:cBhvr>
                                        <p:cTn id="50" dur="500"/>
                                        <p:tgtEl>
                                          <p:spTgt spid="7">
                                            <p:graphicEl>
                                              <a:dgm id="{15591053-97BB-3A4C-B9CC-83770F676D24}"/>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7">
                                            <p:graphicEl>
                                              <a:dgm id="{17ED15ED-55B1-2848-AD11-9A4D6EC47C26}"/>
                                            </p:graphicEl>
                                          </p:spTgt>
                                        </p:tgtEl>
                                        <p:attrNameLst>
                                          <p:attrName>style.visibility</p:attrName>
                                        </p:attrNameLst>
                                      </p:cBhvr>
                                      <p:to>
                                        <p:strVal val="visible"/>
                                      </p:to>
                                    </p:set>
                                    <p:animEffect transition="in" filter="fade">
                                      <p:cBhvr>
                                        <p:cTn id="55" dur="500"/>
                                        <p:tgtEl>
                                          <p:spTgt spid="7">
                                            <p:graphicEl>
                                              <a:dgm id="{17ED15ED-55B1-2848-AD11-9A4D6EC47C26}"/>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7">
                                            <p:graphicEl>
                                              <a:dgm id="{7AC24BD6-48E4-1148-959E-5461716FA569}"/>
                                            </p:graphicEl>
                                          </p:spTgt>
                                        </p:tgtEl>
                                        <p:attrNameLst>
                                          <p:attrName>style.visibility</p:attrName>
                                        </p:attrNameLst>
                                      </p:cBhvr>
                                      <p:to>
                                        <p:strVal val="visible"/>
                                      </p:to>
                                    </p:set>
                                    <p:animEffect transition="in" filter="fade">
                                      <p:cBhvr>
                                        <p:cTn id="58" dur="500"/>
                                        <p:tgtEl>
                                          <p:spTgt spid="7">
                                            <p:graphicEl>
                                              <a:dgm id="{7AC24BD6-48E4-1148-959E-5461716FA569}"/>
                                            </p:graphicEl>
                                          </p:spTgt>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7">
                                            <p:graphicEl>
                                              <a:dgm id="{BA407074-57C3-3047-9075-A476C97FA840}"/>
                                            </p:graphicEl>
                                          </p:spTgt>
                                        </p:tgtEl>
                                        <p:attrNameLst>
                                          <p:attrName>style.visibility</p:attrName>
                                        </p:attrNameLst>
                                      </p:cBhvr>
                                      <p:to>
                                        <p:strVal val="visible"/>
                                      </p:to>
                                    </p:set>
                                    <p:animEffect transition="in" filter="fade">
                                      <p:cBhvr>
                                        <p:cTn id="63" dur="500"/>
                                        <p:tgtEl>
                                          <p:spTgt spid="7">
                                            <p:graphicEl>
                                              <a:dgm id="{BA407074-57C3-3047-9075-A476C97FA840}"/>
                                            </p:graphicEl>
                                          </p:spTgt>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7">
                                            <p:graphicEl>
                                              <a:dgm id="{9F446515-A29C-D142-A4D8-4B5D2103F5C3}"/>
                                            </p:graphicEl>
                                          </p:spTgt>
                                        </p:tgtEl>
                                        <p:attrNameLst>
                                          <p:attrName>style.visibility</p:attrName>
                                        </p:attrNameLst>
                                      </p:cBhvr>
                                      <p:to>
                                        <p:strVal val="visible"/>
                                      </p:to>
                                    </p:set>
                                    <p:animEffect transition="in" filter="fade">
                                      <p:cBhvr>
                                        <p:cTn id="66" dur="500"/>
                                        <p:tgtEl>
                                          <p:spTgt spid="7">
                                            <p:graphicEl>
                                              <a:dgm id="{9F446515-A29C-D142-A4D8-4B5D2103F5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E1E21A-A5B0-9641-AC98-5F210ADB3582}"/>
              </a:ext>
            </a:extLst>
          </p:cNvPr>
          <p:cNvSpPr txBox="1"/>
          <p:nvPr/>
        </p:nvSpPr>
        <p:spPr>
          <a:xfrm>
            <a:off x="838199" y="1174819"/>
            <a:ext cx="4826795" cy="2858363"/>
          </a:xfrm>
          <a:prstGeom prst="rect">
            <a:avLst/>
          </a:prstGeom>
        </p:spPr>
        <p:txBody>
          <a:bodyPr vert="horz" lIns="91440" tIns="45720" rIns="91440" bIns="45720" rtlCol="0" anchor="b">
            <a:normAutofit lnSpcReduction="10000"/>
          </a:bodyPr>
          <a:lstStyle/>
          <a:p>
            <a:pPr>
              <a:lnSpc>
                <a:spcPct val="90000"/>
              </a:lnSpc>
              <a:spcBef>
                <a:spcPct val="0"/>
              </a:spcBef>
              <a:spcAft>
                <a:spcPts val="600"/>
              </a:spcAft>
            </a:pPr>
            <a:r>
              <a:rPr lang="en-US" sz="6700" dirty="0">
                <a:latin typeface="+mj-lt"/>
                <a:ea typeface="+mj-ea"/>
                <a:cs typeface="+mj-cs"/>
              </a:rPr>
              <a:t>Arrest:</a:t>
            </a:r>
          </a:p>
          <a:p>
            <a:pPr>
              <a:lnSpc>
                <a:spcPct val="90000"/>
              </a:lnSpc>
              <a:spcBef>
                <a:spcPct val="0"/>
              </a:spcBef>
              <a:spcAft>
                <a:spcPts val="600"/>
              </a:spcAft>
            </a:pPr>
            <a:r>
              <a:rPr lang="en-US" sz="6700" dirty="0">
                <a:latin typeface="+mj-lt"/>
                <a:ea typeface="+mj-ea"/>
                <a:cs typeface="+mj-cs"/>
              </a:rPr>
              <a:t>What does it mean? </a:t>
            </a:r>
          </a:p>
        </p:txBody>
      </p:sp>
      <p:pic>
        <p:nvPicPr>
          <p:cNvPr id="1026" name="Picture 2" descr="How to make a Citizen's Arrest | UK Law | Citizen's Arrest UK Law">
            <a:extLst>
              <a:ext uri="{FF2B5EF4-FFF2-40B4-BE49-F238E27FC236}">
                <a16:creationId xmlns:a16="http://schemas.microsoft.com/office/drawing/2014/main" id="{24270792-9455-8242-B05A-5E2519EF36A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9459" b="-1"/>
          <a:stretch/>
        </p:blipFill>
        <p:spPr bwMode="auto">
          <a:xfrm>
            <a:off x="6096000" y="841375"/>
            <a:ext cx="5260975"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CDA15DC-3D58-284A-AADE-7F5EDFF4FE44}"/>
              </a:ext>
            </a:extLst>
          </p:cNvPr>
          <p:cNvSpPr txBox="1"/>
          <p:nvPr/>
        </p:nvSpPr>
        <p:spPr>
          <a:xfrm>
            <a:off x="838199" y="4649273"/>
            <a:ext cx="4596686" cy="923330"/>
          </a:xfrm>
          <a:prstGeom prst="rect">
            <a:avLst/>
          </a:prstGeom>
          <a:noFill/>
        </p:spPr>
        <p:txBody>
          <a:bodyPr wrap="square" rtlCol="0">
            <a:spAutoFit/>
          </a:bodyPr>
          <a:lstStyle/>
          <a:p>
            <a:r>
              <a:rPr lang="en-US" dirty="0"/>
              <a:t>Discuss: How do you think the growth of the digital world has changed the process of arrest?...Has it?</a:t>
            </a:r>
          </a:p>
        </p:txBody>
      </p:sp>
    </p:spTree>
    <p:extLst>
      <p:ext uri="{BB962C8B-B14F-4D97-AF65-F5344CB8AC3E}">
        <p14:creationId xmlns:p14="http://schemas.microsoft.com/office/powerpoint/2010/main" val="8137595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a:spLocks noChangeArrowheads="1"/>
          </p:cNvSpPr>
          <p:nvPr/>
        </p:nvSpPr>
        <p:spPr bwMode="auto">
          <a:xfrm>
            <a:off x="78659" y="1206624"/>
            <a:ext cx="6474824" cy="54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Aft>
                <a:spcPts val="600"/>
              </a:spcAft>
              <a:buClr>
                <a:srgbClr val="000066"/>
              </a:buClr>
              <a:defRPr/>
            </a:pP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A person’s involvement </a:t>
            </a:r>
          </a:p>
          <a:p>
            <a:pPr algn="ctr" eaLnBrk="1" hangingPunct="1">
              <a:spcAft>
                <a:spcPts val="600"/>
              </a:spcAft>
              <a:buClr>
                <a:srgbClr val="000066"/>
              </a:buClr>
              <a:defRPr/>
            </a:pPr>
            <a:r>
              <a:rPr lang="en-US" altLang="en-US" sz="2400" b="1" kern="0" dirty="0">
                <a:solidFill>
                  <a:srgbClr val="FF0000"/>
                </a:solidFill>
                <a:latin typeface="Arial" panose="020B0604020202020204" pitchFamily="34" charset="0"/>
                <a:ea typeface="Verdana" pitchFamily="34" charset="0"/>
                <a:cs typeface="Arial" panose="020B0604020202020204" pitchFamily="34" charset="0"/>
              </a:rPr>
              <a:t>or</a:t>
            </a: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 </a:t>
            </a:r>
          </a:p>
          <a:p>
            <a:pPr algn="ctr" eaLnBrk="1" hangingPunct="1">
              <a:spcAft>
                <a:spcPts val="600"/>
              </a:spcAft>
              <a:buClr>
                <a:srgbClr val="000066"/>
              </a:buClr>
              <a:defRPr/>
            </a:pP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suspected involvement </a:t>
            </a:r>
          </a:p>
          <a:p>
            <a:pPr algn="ctr" eaLnBrk="1" hangingPunct="1">
              <a:spcAft>
                <a:spcPts val="600"/>
              </a:spcAft>
              <a:buClr>
                <a:srgbClr val="000066"/>
              </a:buClr>
              <a:defRPr/>
            </a:pPr>
            <a:r>
              <a:rPr lang="en-US" altLang="en-US" sz="2400" b="1" kern="0" dirty="0">
                <a:solidFill>
                  <a:srgbClr val="FF0000"/>
                </a:solidFill>
                <a:latin typeface="Arial" panose="020B0604020202020204" pitchFamily="34" charset="0"/>
                <a:ea typeface="Verdana" pitchFamily="34" charset="0"/>
                <a:cs typeface="Arial" panose="020B0604020202020204" pitchFamily="34" charset="0"/>
              </a:rPr>
              <a:t>or</a:t>
            </a:r>
            <a:r>
              <a:rPr lang="en-US" altLang="en-US" sz="2400" kern="0" dirty="0">
                <a:solidFill>
                  <a:srgbClr val="FF0000"/>
                </a:solidFill>
                <a:latin typeface="Arial" panose="020B0604020202020204" pitchFamily="34" charset="0"/>
                <a:ea typeface="Verdana" pitchFamily="34" charset="0"/>
                <a:cs typeface="Arial" panose="020B0604020202020204" pitchFamily="34" charset="0"/>
              </a:rPr>
              <a:t> </a:t>
            </a:r>
          </a:p>
          <a:p>
            <a:pPr algn="ctr" eaLnBrk="1" hangingPunct="1">
              <a:spcAft>
                <a:spcPts val="600"/>
              </a:spcAft>
              <a:buClr>
                <a:srgbClr val="000066"/>
              </a:buClr>
              <a:defRPr/>
            </a:pP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attempted involvement</a:t>
            </a:r>
            <a:br>
              <a:rPr lang="en-US" altLang="en-US" sz="2400" kern="0" dirty="0">
                <a:solidFill>
                  <a:srgbClr val="000099"/>
                </a:solidFill>
                <a:latin typeface="Arial" panose="020B0604020202020204" pitchFamily="34" charset="0"/>
                <a:ea typeface="Verdana" pitchFamily="34" charset="0"/>
                <a:cs typeface="Arial" panose="020B0604020202020204" pitchFamily="34" charset="0"/>
              </a:rPr>
            </a:br>
            <a:endParaRPr lang="en-US" altLang="en-US" sz="2400" kern="0" dirty="0">
              <a:solidFill>
                <a:srgbClr val="000099"/>
              </a:solidFill>
              <a:latin typeface="Arial" panose="020B0604020202020204" pitchFamily="34" charset="0"/>
              <a:ea typeface="Verdana" pitchFamily="34" charset="0"/>
              <a:cs typeface="Arial" panose="020B0604020202020204" pitchFamily="34" charset="0"/>
            </a:endParaRPr>
          </a:p>
          <a:p>
            <a:pPr algn="ctr" eaLnBrk="1" hangingPunct="1">
              <a:spcAft>
                <a:spcPts val="600"/>
              </a:spcAft>
              <a:buClr>
                <a:srgbClr val="000066"/>
              </a:buClr>
              <a:defRPr/>
            </a:pPr>
            <a:r>
              <a:rPr lang="en-US" altLang="en-US" sz="2400" kern="0" dirty="0">
                <a:solidFill>
                  <a:srgbClr val="000099"/>
                </a:solidFill>
                <a:latin typeface="Arial" panose="020B0604020202020204" pitchFamily="34" charset="0"/>
                <a:ea typeface="Verdana" pitchFamily="34" charset="0"/>
                <a:cs typeface="Arial" panose="020B0604020202020204" pitchFamily="34" charset="0"/>
              </a:rPr>
              <a:t>in the commission of a criminal offence</a:t>
            </a:r>
            <a:br>
              <a:rPr lang="en-US" altLang="en-US" sz="2400" kern="0" dirty="0">
                <a:solidFill>
                  <a:srgbClr val="000099"/>
                </a:solidFill>
                <a:latin typeface="Arial" panose="020B0604020202020204" pitchFamily="34" charset="0"/>
                <a:ea typeface="Verdana" pitchFamily="34" charset="0"/>
                <a:cs typeface="Arial" panose="020B0604020202020204" pitchFamily="34" charset="0"/>
              </a:rPr>
            </a:br>
            <a:endParaRPr lang="en-US" altLang="en-US" sz="2400" kern="0" dirty="0">
              <a:solidFill>
                <a:srgbClr val="000099"/>
              </a:solidFill>
              <a:latin typeface="Arial" panose="020B0604020202020204" pitchFamily="34" charset="0"/>
              <a:ea typeface="Verdana" pitchFamily="34" charset="0"/>
              <a:cs typeface="Arial" panose="020B0604020202020204" pitchFamily="34" charset="0"/>
            </a:endParaRPr>
          </a:p>
          <a:p>
            <a:pPr algn="ctr" eaLnBrk="1" hangingPunct="1">
              <a:spcAft>
                <a:spcPts val="1800"/>
              </a:spcAft>
              <a:buClr>
                <a:srgbClr val="FFFF00"/>
              </a:buClr>
              <a:defRPr/>
            </a:pPr>
            <a:r>
              <a:rPr lang="en-US" altLang="en-US" sz="2400" b="1" kern="0" dirty="0">
                <a:solidFill>
                  <a:srgbClr val="FF0000"/>
                </a:solidFill>
                <a:latin typeface="Arial" panose="020B0604020202020204" pitchFamily="34" charset="0"/>
                <a:ea typeface="Verdana" panose="020B0604030504040204" pitchFamily="34" charset="0"/>
                <a:cs typeface="Arial" panose="020B0604020202020204" pitchFamily="34" charset="0"/>
              </a:rPr>
              <a:t>AND</a:t>
            </a:r>
            <a:br>
              <a:rPr lang="en-US" altLang="en-US" sz="2400" b="1" kern="0" dirty="0">
                <a:solidFill>
                  <a:srgbClr val="FF0000"/>
                </a:solidFill>
                <a:latin typeface="Arial" panose="020B0604020202020204" pitchFamily="34" charset="0"/>
                <a:ea typeface="Verdana" panose="020B0604030504040204" pitchFamily="34" charset="0"/>
                <a:cs typeface="Arial" panose="020B0604020202020204" pitchFamily="34" charset="0"/>
              </a:rPr>
            </a:br>
            <a:br>
              <a:rPr lang="en-US" altLang="en-US" sz="2400" b="1" kern="0" dirty="0">
                <a:solidFill>
                  <a:srgbClr val="000099"/>
                </a:solidFill>
                <a:latin typeface="Arial" panose="020B0604020202020204" pitchFamily="34" charset="0"/>
                <a:ea typeface="Verdana" panose="020B0604030504040204" pitchFamily="34" charset="0"/>
                <a:cs typeface="Arial" panose="020B0604020202020204" pitchFamily="34" charset="0"/>
              </a:rPr>
            </a:br>
            <a:r>
              <a:rPr lang="en-US" altLang="en-US" sz="2400" kern="0" dirty="0">
                <a:solidFill>
                  <a:srgbClr val="000099"/>
                </a:solidFill>
                <a:latin typeface="Arial" panose="020B0604020202020204" pitchFamily="34" charset="0"/>
                <a:ea typeface="Verdana" panose="020B0604030504040204" pitchFamily="34" charset="0"/>
                <a:cs typeface="Arial" panose="020B0604020202020204" pitchFamily="34" charset="0"/>
              </a:rPr>
              <a:t>reasonable grounds for believing that the person’s arrest is ‘</a:t>
            </a:r>
            <a:r>
              <a:rPr lang="en-US" altLang="en-US" sz="2400" b="1" kern="0" dirty="0">
                <a:solidFill>
                  <a:srgbClr val="000099"/>
                </a:solidFill>
                <a:latin typeface="Arial" panose="020B0604020202020204" pitchFamily="34" charset="0"/>
                <a:ea typeface="Verdana" panose="020B0604030504040204" pitchFamily="34" charset="0"/>
                <a:cs typeface="Arial" panose="020B0604020202020204" pitchFamily="34" charset="0"/>
              </a:rPr>
              <a:t>necessary</a:t>
            </a:r>
            <a:r>
              <a:rPr lang="en-US" altLang="en-US" sz="2400" kern="0" dirty="0">
                <a:solidFill>
                  <a:srgbClr val="000099"/>
                </a:solidFill>
                <a:latin typeface="Arial" panose="020B0604020202020204" pitchFamily="34" charset="0"/>
                <a:ea typeface="Verdana" panose="020B0604030504040204" pitchFamily="34" charset="0"/>
                <a:cs typeface="Arial" panose="020B0604020202020204" pitchFamily="34" charset="0"/>
              </a:rPr>
              <a:t>’</a:t>
            </a:r>
            <a:endParaRPr lang="en-US" altLang="en-US" sz="2400" kern="0" dirty="0">
              <a:solidFill>
                <a:srgbClr val="000099"/>
              </a:solidFill>
              <a:latin typeface="Arial" panose="020B0604020202020204" pitchFamily="34" charset="0"/>
              <a:cs typeface="Arial" panose="020B0604020202020204" pitchFamily="34" charset="0"/>
            </a:endParaRPr>
          </a:p>
          <a:p>
            <a:pPr algn="ctr" eaLnBrk="1" hangingPunct="1">
              <a:defRPr/>
            </a:pPr>
            <a:endParaRPr lang="en-GB" altLang="en-US" kern="0" dirty="0">
              <a:solidFill>
                <a:srgbClr val="000000"/>
              </a:solidFill>
            </a:endParaRPr>
          </a:p>
        </p:txBody>
      </p:sp>
      <p:pic>
        <p:nvPicPr>
          <p:cNvPr id="5"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080" y="1058009"/>
            <a:ext cx="3188957" cy="222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0" y="157564"/>
            <a:ext cx="7848872" cy="584775"/>
          </a:xfrm>
          <a:prstGeom prst="rect">
            <a:avLst/>
          </a:prstGeom>
          <a:solidFill>
            <a:srgbClr val="00B050"/>
          </a:solidFill>
        </p:spPr>
        <p:txBody>
          <a:bodyPr wrap="square" rtlCol="0">
            <a:spAutoFit/>
          </a:bodyPr>
          <a:lstStyle/>
          <a:p>
            <a:r>
              <a:rPr lang="en-GB" sz="3200" b="1" dirty="0">
                <a:solidFill>
                  <a:schemeClr val="bg1"/>
                </a:solidFill>
              </a:rPr>
              <a:t>What is a ‘</a:t>
            </a:r>
            <a:r>
              <a:rPr lang="en-GB" sz="3200" b="1" i="1" dirty="0">
                <a:solidFill>
                  <a:schemeClr val="bg1"/>
                </a:solidFill>
              </a:rPr>
              <a:t>Lawful Arrest</a:t>
            </a:r>
            <a:r>
              <a:rPr lang="en-GB" sz="3200" b="1" dirty="0">
                <a:solidFill>
                  <a:schemeClr val="bg1"/>
                </a:solidFill>
              </a:rPr>
              <a:t>’? S24 PACE, Code G</a:t>
            </a:r>
          </a:p>
        </p:txBody>
      </p:sp>
      <p:pic>
        <p:nvPicPr>
          <p:cNvPr id="3074" name="Picture 2" descr="Police arrest man carrying machete on Barry Island - Wales Online">
            <a:extLst>
              <a:ext uri="{FF2B5EF4-FFF2-40B4-BE49-F238E27FC236}">
                <a16:creationId xmlns:a16="http://schemas.microsoft.com/office/drawing/2014/main" id="{18DF5C2C-1E15-7542-AC6B-680761C17D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8872" y="3953530"/>
            <a:ext cx="3289300" cy="246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64509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B9A3CDA-EDCA-5A4D-8375-2F9ECE120CE8}"/>
              </a:ext>
            </a:extLst>
          </p:cNvPr>
          <p:cNvSpPr/>
          <p:nvPr/>
        </p:nvSpPr>
        <p:spPr>
          <a:xfrm>
            <a:off x="1976283" y="4314813"/>
            <a:ext cx="7983793" cy="1327355"/>
          </a:xfrm>
          <a:prstGeom prst="rect">
            <a:avLst/>
          </a:prstGeom>
          <a:solidFill>
            <a:schemeClr val="accent2">
              <a:alpha val="4208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ECF9AEC8-5ECA-014B-9DB7-516AB6C9821F}"/>
              </a:ext>
            </a:extLst>
          </p:cNvPr>
          <p:cNvSpPr/>
          <p:nvPr/>
        </p:nvSpPr>
        <p:spPr>
          <a:xfrm>
            <a:off x="1976284" y="2408903"/>
            <a:ext cx="7983793" cy="1327355"/>
          </a:xfrm>
          <a:prstGeom prst="rect">
            <a:avLst/>
          </a:prstGeom>
          <a:solidFill>
            <a:schemeClr val="accent2">
              <a:alpha val="49538"/>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txBox="1">
            <a:spLocks/>
          </p:cNvSpPr>
          <p:nvPr/>
        </p:nvSpPr>
        <p:spPr bwMode="auto">
          <a:xfrm>
            <a:off x="1693233" y="1837609"/>
            <a:ext cx="8549891" cy="367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None/>
              <a:defRPr/>
            </a:pPr>
            <a:endParaRPr lang="en-GB" altLang="en-US" sz="4800" kern="0" dirty="0">
              <a:solidFill>
                <a:srgbClr val="000000"/>
              </a:solidFill>
              <a:latin typeface="Arial"/>
            </a:endParaRPr>
          </a:p>
          <a:p>
            <a:pPr marL="0" indent="0" algn="ctr">
              <a:buNone/>
              <a:defRPr/>
            </a:pPr>
            <a:r>
              <a:rPr lang="en-GB" altLang="en-US" sz="3600" i="1" kern="0" dirty="0">
                <a:solidFill>
                  <a:srgbClr val="000000"/>
                </a:solidFill>
                <a:latin typeface="Arial"/>
              </a:rPr>
              <a:t>1.  </a:t>
            </a:r>
            <a:r>
              <a:rPr lang="en-GB" altLang="en-US" sz="3600" kern="0" dirty="0">
                <a:solidFill>
                  <a:srgbClr val="000000"/>
                </a:solidFill>
                <a:latin typeface="Arial"/>
              </a:rPr>
              <a:t>The</a:t>
            </a:r>
            <a:r>
              <a:rPr lang="en-GB" altLang="en-US" sz="3600" i="1" kern="0" dirty="0">
                <a:solidFill>
                  <a:srgbClr val="000000"/>
                </a:solidFill>
                <a:latin typeface="Arial"/>
              </a:rPr>
              <a:t> ‘</a:t>
            </a:r>
            <a:r>
              <a:rPr lang="en-GB" altLang="en-US" sz="3600" b="1" i="1" kern="0" dirty="0">
                <a:solidFill>
                  <a:srgbClr val="000000"/>
                </a:solidFill>
                <a:latin typeface="Arial"/>
              </a:rPr>
              <a:t>When Questioned</a:t>
            </a:r>
            <a:r>
              <a:rPr lang="en-GB" altLang="en-US" sz="3600" i="1" kern="0" dirty="0">
                <a:solidFill>
                  <a:srgbClr val="000000"/>
                </a:solidFill>
                <a:latin typeface="Arial"/>
              </a:rPr>
              <a:t>’ </a:t>
            </a:r>
            <a:r>
              <a:rPr lang="en-GB" altLang="en-US" sz="3600" kern="0" dirty="0">
                <a:solidFill>
                  <a:srgbClr val="000000"/>
                </a:solidFill>
                <a:latin typeface="Arial"/>
              </a:rPr>
              <a:t>caution </a:t>
            </a:r>
          </a:p>
          <a:p>
            <a:pPr marL="0" indent="0" algn="ctr">
              <a:buNone/>
              <a:defRPr/>
            </a:pPr>
            <a:endParaRPr lang="en-GB" altLang="en-US" sz="3600" b="1" i="1" kern="0" dirty="0">
              <a:solidFill>
                <a:srgbClr val="000000"/>
              </a:solidFill>
              <a:latin typeface="Arial"/>
            </a:endParaRPr>
          </a:p>
          <a:p>
            <a:pPr marL="0" indent="0" algn="ctr">
              <a:buNone/>
              <a:defRPr/>
            </a:pPr>
            <a:endParaRPr lang="en-GB" altLang="en-US" sz="3600" b="1" i="1" kern="0" dirty="0">
              <a:solidFill>
                <a:srgbClr val="000000"/>
              </a:solidFill>
              <a:latin typeface="Arial"/>
            </a:endParaRPr>
          </a:p>
          <a:p>
            <a:pPr marL="0" indent="0" algn="ctr">
              <a:buNone/>
              <a:defRPr/>
            </a:pPr>
            <a:r>
              <a:rPr lang="en-GB" altLang="en-US" sz="3600" i="1" kern="0" dirty="0">
                <a:solidFill>
                  <a:srgbClr val="000000"/>
                </a:solidFill>
                <a:latin typeface="Arial"/>
              </a:rPr>
              <a:t>2. </a:t>
            </a:r>
            <a:r>
              <a:rPr lang="en-GB" altLang="en-US" sz="3600" kern="0" dirty="0">
                <a:solidFill>
                  <a:srgbClr val="000000"/>
                </a:solidFill>
                <a:latin typeface="Arial"/>
              </a:rPr>
              <a:t>The</a:t>
            </a:r>
            <a:r>
              <a:rPr lang="en-GB" altLang="en-US" sz="3600" b="1" i="1" kern="0" dirty="0">
                <a:solidFill>
                  <a:srgbClr val="000000"/>
                </a:solidFill>
                <a:latin typeface="Arial"/>
              </a:rPr>
              <a:t> ‘Now’ </a:t>
            </a:r>
            <a:r>
              <a:rPr lang="en-GB" altLang="en-US" sz="3600" kern="0" dirty="0">
                <a:solidFill>
                  <a:srgbClr val="000000"/>
                </a:solidFill>
                <a:latin typeface="Arial"/>
              </a:rPr>
              <a:t>caution</a:t>
            </a:r>
            <a:r>
              <a:rPr lang="en-GB" altLang="en-US" sz="3600" b="1" i="1" kern="0" dirty="0">
                <a:solidFill>
                  <a:srgbClr val="000000"/>
                </a:solidFill>
                <a:latin typeface="Arial"/>
              </a:rPr>
              <a:t> </a:t>
            </a:r>
            <a:endParaRPr lang="en-GB" altLang="en-US" kern="0" dirty="0">
              <a:solidFill>
                <a:srgbClr val="000000"/>
              </a:solidFill>
              <a:latin typeface="Arial"/>
            </a:endParaRPr>
          </a:p>
        </p:txBody>
      </p:sp>
      <p:sp>
        <p:nvSpPr>
          <p:cNvPr id="5125" name="TextBox 5"/>
          <p:cNvSpPr txBox="1">
            <a:spLocks noChangeArrowheads="1"/>
          </p:cNvSpPr>
          <p:nvPr/>
        </p:nvSpPr>
        <p:spPr bwMode="auto">
          <a:xfrm>
            <a:off x="2497138" y="584993"/>
            <a:ext cx="6913562" cy="646113"/>
          </a:xfrm>
          <a:prstGeom prst="rect">
            <a:avLst/>
          </a:prstGeom>
          <a:solidFill>
            <a:schemeClr val="accent2"/>
          </a:solid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rPr>
              <a:t>Two Types of Caution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1992313" y="11255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eaLnBrk="1" hangingPunct="1">
              <a:buNone/>
              <a:defRPr/>
            </a:pPr>
            <a:endParaRPr lang="en-GB" kern="0" dirty="0">
              <a:solidFill>
                <a:srgbClr val="000000"/>
              </a:solidFill>
              <a:latin typeface="Arial"/>
            </a:endParaRPr>
          </a:p>
          <a:p>
            <a:pPr marL="0" indent="0" eaLnBrk="1" hangingPunct="1">
              <a:buNone/>
              <a:defRPr/>
            </a:pPr>
            <a:endParaRPr lang="en-GB" sz="2800" kern="0" dirty="0">
              <a:solidFill>
                <a:srgbClr val="000000"/>
              </a:solidFill>
              <a:latin typeface="Arial"/>
            </a:endParaRPr>
          </a:p>
          <a:p>
            <a:pPr marL="0" indent="0" algn="ctr" eaLnBrk="1" hangingPunct="1">
              <a:buNone/>
              <a:defRPr/>
            </a:pPr>
            <a:r>
              <a:rPr lang="en-GB" sz="2800" kern="0" dirty="0">
                <a:solidFill>
                  <a:srgbClr val="000000"/>
                </a:solidFill>
                <a:latin typeface="Arial"/>
              </a:rPr>
              <a:t>You do not have to say anything. </a:t>
            </a:r>
          </a:p>
          <a:p>
            <a:pPr marL="0" indent="0" algn="ctr" eaLnBrk="1" hangingPunct="1">
              <a:buNone/>
              <a:defRPr/>
            </a:pPr>
            <a:r>
              <a:rPr lang="en-GB" sz="2800" kern="0" dirty="0">
                <a:solidFill>
                  <a:srgbClr val="000000"/>
                </a:solidFill>
                <a:latin typeface="Arial"/>
              </a:rPr>
              <a:t>But it may harm your defence if you do not mention </a:t>
            </a:r>
            <a:r>
              <a:rPr lang="en-GB" sz="2800" i="1" kern="0" dirty="0">
                <a:solidFill>
                  <a:schemeClr val="accent2"/>
                </a:solidFill>
                <a:latin typeface="Arial"/>
              </a:rPr>
              <a:t>when questioned </a:t>
            </a:r>
            <a:r>
              <a:rPr lang="en-GB" sz="2800" kern="0" dirty="0">
                <a:solidFill>
                  <a:srgbClr val="000000"/>
                </a:solidFill>
                <a:latin typeface="Arial"/>
              </a:rPr>
              <a:t>something which you later rely on in court.  </a:t>
            </a:r>
          </a:p>
          <a:p>
            <a:pPr marL="0" indent="0" algn="ctr" eaLnBrk="1" hangingPunct="1">
              <a:buNone/>
              <a:defRPr/>
            </a:pPr>
            <a:r>
              <a:rPr lang="en-GB" sz="2800" kern="0" dirty="0">
                <a:solidFill>
                  <a:srgbClr val="000000"/>
                </a:solidFill>
                <a:latin typeface="Arial"/>
              </a:rPr>
              <a:t>Anything you do say may be given in evidence.</a:t>
            </a:r>
          </a:p>
          <a:p>
            <a:pPr eaLnBrk="1" hangingPunct="1">
              <a:buFontTx/>
              <a:buNone/>
              <a:defRPr/>
            </a:pPr>
            <a:endParaRPr lang="en-US" kern="0" dirty="0">
              <a:solidFill>
                <a:srgbClr val="000000"/>
              </a:solidFill>
              <a:latin typeface="Arial"/>
            </a:endParaRPr>
          </a:p>
        </p:txBody>
      </p:sp>
      <p:sp>
        <p:nvSpPr>
          <p:cNvPr id="9219" name="TextBox 5"/>
          <p:cNvSpPr txBox="1">
            <a:spLocks noChangeArrowheads="1"/>
          </p:cNvSpPr>
          <p:nvPr/>
        </p:nvSpPr>
        <p:spPr bwMode="auto">
          <a:xfrm>
            <a:off x="0" y="348735"/>
            <a:ext cx="7273925" cy="646112"/>
          </a:xfrm>
          <a:prstGeom prst="rect">
            <a:avLst/>
          </a:prstGeom>
          <a:solidFill>
            <a:schemeClr val="accent2"/>
          </a:solid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rPr>
              <a:t>The ‘When Questioned’ Caution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255381" y="1656020"/>
            <a:ext cx="6438900" cy="431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algn="ctr" eaLnBrk="1" hangingPunct="1">
              <a:lnSpc>
                <a:spcPct val="90000"/>
              </a:lnSpc>
              <a:defRPr/>
            </a:pPr>
            <a:r>
              <a:rPr lang="en-GB" altLang="en-US" sz="2800" kern="0" dirty="0">
                <a:solidFill>
                  <a:srgbClr val="000000"/>
                </a:solidFill>
                <a:latin typeface="Arial"/>
              </a:rPr>
              <a:t>When you have grounds to suspect an offence has been committed</a:t>
            </a:r>
          </a:p>
          <a:p>
            <a:pPr eaLnBrk="1" hangingPunct="1">
              <a:lnSpc>
                <a:spcPct val="90000"/>
              </a:lnSpc>
              <a:defRPr/>
            </a:pPr>
            <a:endParaRPr lang="en-GB" altLang="en-US" sz="2800" kern="0" dirty="0">
              <a:solidFill>
                <a:srgbClr val="000000"/>
              </a:solidFill>
              <a:latin typeface="Arial"/>
            </a:endParaRPr>
          </a:p>
          <a:p>
            <a:pPr marL="0" indent="0" eaLnBrk="1" hangingPunct="1">
              <a:lnSpc>
                <a:spcPct val="90000"/>
              </a:lnSpc>
              <a:buNone/>
              <a:defRPr/>
            </a:pPr>
            <a:endParaRPr lang="en-GB" altLang="en-US" sz="2800" kern="0" dirty="0">
              <a:solidFill>
                <a:srgbClr val="000000"/>
              </a:solidFill>
              <a:latin typeface="Arial"/>
            </a:endParaRPr>
          </a:p>
          <a:p>
            <a:pPr algn="ctr" eaLnBrk="1" hangingPunct="1">
              <a:lnSpc>
                <a:spcPct val="90000"/>
              </a:lnSpc>
              <a:defRPr/>
            </a:pPr>
            <a:r>
              <a:rPr lang="en-GB" altLang="en-US" sz="2800" kern="0" dirty="0">
                <a:solidFill>
                  <a:srgbClr val="000000"/>
                </a:solidFill>
                <a:latin typeface="Arial"/>
              </a:rPr>
              <a:t>You want to ask questions regarding their involvement or suspected involvement in that offence as the offender</a:t>
            </a:r>
          </a:p>
          <a:p>
            <a:pPr eaLnBrk="1" hangingPunct="1">
              <a:lnSpc>
                <a:spcPct val="90000"/>
              </a:lnSpc>
              <a:buFontTx/>
              <a:buNone/>
              <a:defRPr/>
            </a:pPr>
            <a:endParaRPr lang="en-GB" altLang="en-US" kern="0" dirty="0">
              <a:solidFill>
                <a:srgbClr val="000000"/>
              </a:solidFill>
              <a:latin typeface="Arial"/>
            </a:endParaRPr>
          </a:p>
        </p:txBody>
      </p:sp>
      <p:sp>
        <p:nvSpPr>
          <p:cNvPr id="11267" name="TextBox 5"/>
          <p:cNvSpPr txBox="1">
            <a:spLocks noChangeArrowheads="1"/>
          </p:cNvSpPr>
          <p:nvPr/>
        </p:nvSpPr>
        <p:spPr bwMode="auto">
          <a:xfrm>
            <a:off x="0" y="170605"/>
            <a:ext cx="8229600" cy="646112"/>
          </a:xfrm>
          <a:prstGeom prst="rect">
            <a:avLst/>
          </a:prstGeom>
          <a:solidFill>
            <a:schemeClr val="accent2"/>
          </a:solidFill>
          <a:ln>
            <a:solidFill>
              <a:schemeClr val="accent2"/>
            </a:solid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rPr>
              <a:t>When to caution…</a:t>
            </a:r>
          </a:p>
        </p:txBody>
      </p:sp>
      <p:pic>
        <p:nvPicPr>
          <p:cNvPr id="10242" name="Picture 2" descr="What are your rights if police stop you or arrest you? | Metro News">
            <a:extLst>
              <a:ext uri="{FF2B5EF4-FFF2-40B4-BE49-F238E27FC236}">
                <a16:creationId xmlns:a16="http://schemas.microsoft.com/office/drawing/2014/main" id="{A74D2BA9-1381-234A-9C82-417F7928DB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0190" y="1358900"/>
            <a:ext cx="3937000" cy="207010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Overview Of Police Interviews | Andrew Williams Criminal Lawyer">
            <a:extLst>
              <a:ext uri="{FF2B5EF4-FFF2-40B4-BE49-F238E27FC236}">
                <a16:creationId xmlns:a16="http://schemas.microsoft.com/office/drawing/2014/main" id="{F38F70E7-B3E3-534C-B9AD-88AC4F6BF2E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0190" y="3815813"/>
            <a:ext cx="3810000" cy="2133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1738365" y="1296469"/>
            <a:ext cx="8229600"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eaLnBrk="1" hangingPunct="1">
              <a:lnSpc>
                <a:spcPct val="90000"/>
              </a:lnSpc>
              <a:buNone/>
              <a:defRPr/>
            </a:pPr>
            <a:endParaRPr lang="en-GB" kern="0" dirty="0">
              <a:solidFill>
                <a:srgbClr val="000000"/>
              </a:solidFill>
              <a:latin typeface="Arial"/>
            </a:endParaRPr>
          </a:p>
          <a:p>
            <a:pPr marL="0" indent="0" algn="ctr" eaLnBrk="1" hangingPunct="1">
              <a:lnSpc>
                <a:spcPct val="90000"/>
              </a:lnSpc>
              <a:buNone/>
              <a:defRPr/>
            </a:pPr>
            <a:endParaRPr lang="en-GB" kern="0" dirty="0">
              <a:solidFill>
                <a:srgbClr val="000000"/>
              </a:solidFill>
              <a:latin typeface="Arial"/>
            </a:endParaRPr>
          </a:p>
          <a:p>
            <a:pPr marL="0" indent="0" algn="ctr" eaLnBrk="1" hangingPunct="1">
              <a:lnSpc>
                <a:spcPct val="90000"/>
              </a:lnSpc>
              <a:buNone/>
              <a:defRPr/>
            </a:pPr>
            <a:r>
              <a:rPr lang="en-GB" sz="3200" kern="0" dirty="0">
                <a:solidFill>
                  <a:srgbClr val="000000"/>
                </a:solidFill>
                <a:latin typeface="Arial"/>
              </a:rPr>
              <a:t>You</a:t>
            </a:r>
            <a:r>
              <a:rPr lang="en-GB" kern="0" dirty="0">
                <a:solidFill>
                  <a:srgbClr val="000000"/>
                </a:solidFill>
                <a:latin typeface="Arial"/>
              </a:rPr>
              <a:t> </a:t>
            </a:r>
            <a:r>
              <a:rPr lang="en-GB" sz="3200" kern="0" dirty="0">
                <a:solidFill>
                  <a:srgbClr val="000000"/>
                </a:solidFill>
                <a:latin typeface="Arial"/>
              </a:rPr>
              <a:t>do not have to say anything.  </a:t>
            </a:r>
          </a:p>
          <a:p>
            <a:pPr marL="0" indent="0" algn="ctr" eaLnBrk="1" hangingPunct="1">
              <a:lnSpc>
                <a:spcPct val="90000"/>
              </a:lnSpc>
              <a:buNone/>
              <a:defRPr/>
            </a:pPr>
            <a:r>
              <a:rPr lang="en-GB" sz="3200" kern="0" dirty="0">
                <a:solidFill>
                  <a:srgbClr val="000000"/>
                </a:solidFill>
                <a:latin typeface="Arial"/>
              </a:rPr>
              <a:t>But it may harm your defence if you do not mention </a:t>
            </a:r>
            <a:r>
              <a:rPr lang="en-GB" sz="3200" kern="0" dirty="0">
                <a:solidFill>
                  <a:srgbClr val="7030A0"/>
                </a:solidFill>
                <a:latin typeface="Arial"/>
              </a:rPr>
              <a:t>now</a:t>
            </a:r>
            <a:r>
              <a:rPr lang="en-GB" sz="3200" kern="0" dirty="0">
                <a:solidFill>
                  <a:srgbClr val="000000"/>
                </a:solidFill>
                <a:latin typeface="Arial"/>
              </a:rPr>
              <a:t> something which you later rely on in court.  </a:t>
            </a:r>
          </a:p>
          <a:p>
            <a:pPr marL="0" indent="0" algn="ctr" eaLnBrk="1" hangingPunct="1">
              <a:lnSpc>
                <a:spcPct val="90000"/>
              </a:lnSpc>
              <a:buNone/>
              <a:defRPr/>
            </a:pPr>
            <a:r>
              <a:rPr lang="en-GB" sz="3200" kern="0" dirty="0">
                <a:solidFill>
                  <a:srgbClr val="000000"/>
                </a:solidFill>
                <a:latin typeface="Arial"/>
              </a:rPr>
              <a:t>Anything you do say may be given in evidence.</a:t>
            </a:r>
          </a:p>
          <a:p>
            <a:pPr eaLnBrk="1" hangingPunct="1">
              <a:lnSpc>
                <a:spcPct val="90000"/>
              </a:lnSpc>
              <a:buFontTx/>
              <a:buNone/>
              <a:defRPr/>
            </a:pPr>
            <a:endParaRPr lang="en-US" kern="0" dirty="0">
              <a:solidFill>
                <a:srgbClr val="000000"/>
              </a:solidFill>
              <a:latin typeface="Arial"/>
            </a:endParaRPr>
          </a:p>
        </p:txBody>
      </p:sp>
      <p:sp>
        <p:nvSpPr>
          <p:cNvPr id="21507" name="TextBox 5"/>
          <p:cNvSpPr txBox="1">
            <a:spLocks noChangeArrowheads="1"/>
          </p:cNvSpPr>
          <p:nvPr/>
        </p:nvSpPr>
        <p:spPr bwMode="auto">
          <a:xfrm>
            <a:off x="0" y="335691"/>
            <a:ext cx="7273925" cy="646112"/>
          </a:xfrm>
          <a:prstGeom prst="rect">
            <a:avLst/>
          </a:prstGeom>
          <a:solidFill>
            <a:srgbClr val="7030A0"/>
          </a:solid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GB" altLang="en-US" sz="3600" b="1" dirty="0">
                <a:solidFill>
                  <a:schemeClr val="bg1"/>
                </a:solidFill>
              </a:rPr>
              <a:t>The ‘Now’ Caution</a:t>
            </a:r>
          </a:p>
        </p:txBody>
      </p:sp>
      <p:sp>
        <p:nvSpPr>
          <p:cNvPr id="2" name="TextBox 1">
            <a:extLst>
              <a:ext uri="{FF2B5EF4-FFF2-40B4-BE49-F238E27FC236}">
                <a16:creationId xmlns:a16="http://schemas.microsoft.com/office/drawing/2014/main" id="{9EFC9DCA-5728-0949-B4E4-564A36C4CAA6}"/>
              </a:ext>
            </a:extLst>
          </p:cNvPr>
          <p:cNvSpPr txBox="1"/>
          <p:nvPr/>
        </p:nvSpPr>
        <p:spPr>
          <a:xfrm>
            <a:off x="9458793" y="704538"/>
            <a:ext cx="2008682" cy="646331"/>
          </a:xfrm>
          <a:prstGeom prst="rect">
            <a:avLst/>
          </a:prstGeom>
          <a:noFill/>
        </p:spPr>
        <p:txBody>
          <a:bodyPr wrap="square" rtlCol="0">
            <a:spAutoFit/>
          </a:bodyPr>
          <a:lstStyle/>
          <a:p>
            <a:r>
              <a:rPr lang="en-US" dirty="0"/>
              <a:t>We’ll study this more later…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bwMode="auto">
          <a:xfrm>
            <a:off x="1404783" y="1868018"/>
            <a:ext cx="3392070"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4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buNone/>
              <a:defRPr/>
            </a:pPr>
            <a:r>
              <a:rPr lang="en-GB" altLang="en-US" b="1" kern="0" dirty="0">
                <a:solidFill>
                  <a:srgbClr val="000000"/>
                </a:solidFill>
                <a:latin typeface="Arial"/>
              </a:rPr>
              <a:t>‘When Questioned’</a:t>
            </a:r>
          </a:p>
          <a:p>
            <a:pPr marL="0" indent="0" algn="ctr">
              <a:buNone/>
              <a:defRPr/>
            </a:pPr>
            <a:endParaRPr lang="en-GB" altLang="en-US" kern="0" dirty="0">
              <a:solidFill>
                <a:srgbClr val="000000"/>
              </a:solidFill>
              <a:latin typeface="Arial"/>
            </a:endParaRPr>
          </a:p>
          <a:p>
            <a:pPr marL="0" indent="0" algn="ctr">
              <a:buNone/>
              <a:defRPr/>
            </a:pPr>
            <a:r>
              <a:rPr lang="en-GB" altLang="en-US" kern="0" dirty="0">
                <a:solidFill>
                  <a:srgbClr val="000000"/>
                </a:solidFill>
                <a:latin typeface="Arial"/>
              </a:rPr>
              <a:t>Indicates an intention to ask questions about an offence</a:t>
            </a:r>
          </a:p>
          <a:p>
            <a:pPr marL="0" indent="0">
              <a:buNone/>
              <a:defRPr/>
            </a:pPr>
            <a:endParaRPr lang="en-GB" altLang="en-US" kern="0" dirty="0">
              <a:solidFill>
                <a:srgbClr val="000000"/>
              </a:solidFill>
              <a:latin typeface="Arial"/>
            </a:endParaRPr>
          </a:p>
          <a:p>
            <a:pPr marL="0" indent="0">
              <a:buNone/>
              <a:defRPr/>
            </a:pPr>
            <a:endParaRPr lang="en-GB" altLang="en-US" kern="0" dirty="0">
              <a:solidFill>
                <a:srgbClr val="000000"/>
              </a:solidFill>
              <a:latin typeface="Arial"/>
            </a:endParaRPr>
          </a:p>
          <a:p>
            <a:pPr marL="0" indent="0">
              <a:buNone/>
              <a:defRPr/>
            </a:pPr>
            <a:endParaRPr lang="en-GB" altLang="en-US" kern="0" dirty="0">
              <a:solidFill>
                <a:srgbClr val="000000"/>
              </a:solidFill>
              <a:latin typeface="Arial"/>
            </a:endParaRPr>
          </a:p>
        </p:txBody>
      </p:sp>
      <p:sp>
        <p:nvSpPr>
          <p:cNvPr id="23555" name="TextBox 5"/>
          <p:cNvSpPr txBox="1">
            <a:spLocks noChangeArrowheads="1"/>
          </p:cNvSpPr>
          <p:nvPr/>
        </p:nvSpPr>
        <p:spPr bwMode="auto">
          <a:xfrm>
            <a:off x="0" y="230761"/>
            <a:ext cx="7273925" cy="646112"/>
          </a:xfrm>
          <a:prstGeom prst="rect">
            <a:avLst/>
          </a:prstGeom>
          <a:solidFill>
            <a:schemeClr val="accent6">
              <a:lumMod val="60000"/>
              <a:lumOff val="40000"/>
            </a:schemeClr>
          </a:solid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rPr>
              <a:t>Cautions – The Difference </a:t>
            </a:r>
          </a:p>
        </p:txBody>
      </p:sp>
      <p:sp>
        <p:nvSpPr>
          <p:cNvPr id="5" name="TextBox 4">
            <a:extLst>
              <a:ext uri="{FF2B5EF4-FFF2-40B4-BE49-F238E27FC236}">
                <a16:creationId xmlns:a16="http://schemas.microsoft.com/office/drawing/2014/main" id="{71CF7767-62E2-3D48-AE1E-F2E7C26E5B35}"/>
              </a:ext>
            </a:extLst>
          </p:cNvPr>
          <p:cNvSpPr txBox="1"/>
          <p:nvPr/>
        </p:nvSpPr>
        <p:spPr>
          <a:xfrm>
            <a:off x="6901098" y="1868018"/>
            <a:ext cx="4266574" cy="2308324"/>
          </a:xfrm>
          <a:prstGeom prst="rect">
            <a:avLst/>
          </a:prstGeom>
          <a:noFill/>
        </p:spPr>
        <p:txBody>
          <a:bodyPr wrap="square">
            <a:spAutoFit/>
          </a:bodyPr>
          <a:lstStyle/>
          <a:p>
            <a:pPr marL="0" indent="0" algn="ctr">
              <a:buNone/>
              <a:defRPr/>
            </a:pPr>
            <a:r>
              <a:rPr lang="en-GB" altLang="en-US" sz="2400" b="1" kern="0" dirty="0">
                <a:solidFill>
                  <a:srgbClr val="000000"/>
                </a:solidFill>
                <a:latin typeface="Arial"/>
              </a:rPr>
              <a:t>‘Now’</a:t>
            </a:r>
          </a:p>
          <a:p>
            <a:pPr marL="0" indent="0" algn="ctr">
              <a:buNone/>
              <a:defRPr/>
            </a:pPr>
            <a:endParaRPr lang="en-GB" altLang="en-US" sz="2400" kern="0" dirty="0">
              <a:solidFill>
                <a:srgbClr val="000000"/>
              </a:solidFill>
              <a:latin typeface="Arial"/>
            </a:endParaRPr>
          </a:p>
          <a:p>
            <a:pPr marL="0" indent="0" algn="ctr">
              <a:buNone/>
              <a:defRPr/>
            </a:pPr>
            <a:r>
              <a:rPr lang="en-GB" altLang="en-US" sz="2400" kern="0" dirty="0">
                <a:solidFill>
                  <a:srgbClr val="000000"/>
                </a:solidFill>
                <a:latin typeface="Arial"/>
              </a:rPr>
              <a:t>At the conclusion of the process, when a person is reported or charged with an offence</a:t>
            </a:r>
          </a:p>
        </p:txBody>
      </p:sp>
      <p:pic>
        <p:nvPicPr>
          <p:cNvPr id="12290" name="Picture 2" descr="35,470 Traffic Ticket Stock Photos, Pictures &amp; Royalty-Free Images - iStock">
            <a:extLst>
              <a:ext uri="{FF2B5EF4-FFF2-40B4-BE49-F238E27FC236}">
                <a16:creationId xmlns:a16="http://schemas.microsoft.com/office/drawing/2014/main" id="{4E12BC55-18B5-7B4F-854B-431F82595D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0837" y="4466339"/>
            <a:ext cx="3259062" cy="216090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Interview under caution - can I use a prepared statement? - VHS Fletchers  Solicitors">
            <a:extLst>
              <a:ext uri="{FF2B5EF4-FFF2-40B4-BE49-F238E27FC236}">
                <a16:creationId xmlns:a16="http://schemas.microsoft.com/office/drawing/2014/main" id="{0A228F13-C8E9-3F44-85FA-3EEC8E426A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5383" y="4384739"/>
            <a:ext cx="3369877" cy="2242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49176-E818-2E4B-94C2-90D768371AC7}"/>
              </a:ext>
            </a:extLst>
          </p:cNvPr>
          <p:cNvSpPr>
            <a:spLocks noGrp="1"/>
          </p:cNvSpPr>
          <p:nvPr>
            <p:ph type="title"/>
          </p:nvPr>
        </p:nvSpPr>
        <p:spPr>
          <a:xfrm>
            <a:off x="640080" y="4419600"/>
            <a:ext cx="10908792" cy="1203960"/>
          </a:xfrm>
        </p:spPr>
        <p:txBody>
          <a:bodyPr vert="horz" lIns="91440" tIns="45720" rIns="91440" bIns="45720" rtlCol="0" anchor="ctr">
            <a:normAutofit/>
          </a:bodyPr>
          <a:lstStyle/>
          <a:p>
            <a:pPr algn="ctr"/>
            <a:r>
              <a:rPr lang="en-US" sz="6600" kern="1200" dirty="0">
                <a:solidFill>
                  <a:schemeClr val="tx1"/>
                </a:solidFill>
                <a:latin typeface="+mj-lt"/>
                <a:ea typeface="+mj-ea"/>
                <a:cs typeface="+mj-cs"/>
              </a:rPr>
              <a:t>Powers of Entry, Search and Seizure </a:t>
            </a:r>
          </a:p>
        </p:txBody>
      </p:sp>
      <p:pic>
        <p:nvPicPr>
          <p:cNvPr id="16388" name="Picture 4" descr="Can the Police Search My House Without a Warrant? | DPP Law">
            <a:extLst>
              <a:ext uri="{FF2B5EF4-FFF2-40B4-BE49-F238E27FC236}">
                <a16:creationId xmlns:a16="http://schemas.microsoft.com/office/drawing/2014/main" id="{F1C94AF6-006C-A04E-AD75-73F46AB5460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153" r="-1" b="-1"/>
          <a:stretch/>
        </p:blipFill>
        <p:spPr bwMode="auto">
          <a:xfrm>
            <a:off x="6" y="-11"/>
            <a:ext cx="6095994" cy="4194796"/>
          </a:xfrm>
          <a:custGeom>
            <a:avLst/>
            <a:gdLst/>
            <a:ahLst/>
            <a:cxnLst/>
            <a:rect l="l" t="t" r="r" b="b"/>
            <a:pathLst>
              <a:path w="6002835" h="4194796">
                <a:moveTo>
                  <a:pt x="0" y="0"/>
                </a:moveTo>
                <a:lnTo>
                  <a:pt x="5999418" y="0"/>
                </a:lnTo>
                <a:lnTo>
                  <a:pt x="5996190" y="32760"/>
                </a:lnTo>
                <a:cubicBezTo>
                  <a:pt x="5998706" y="293110"/>
                  <a:pt x="5983874" y="553460"/>
                  <a:pt x="5997116" y="813682"/>
                </a:cubicBezTo>
                <a:cubicBezTo>
                  <a:pt x="6007314" y="1015047"/>
                  <a:pt x="6000824" y="1216284"/>
                  <a:pt x="5997116" y="1417522"/>
                </a:cubicBezTo>
                <a:cubicBezTo>
                  <a:pt x="5989967" y="1803471"/>
                  <a:pt x="6000824" y="2188911"/>
                  <a:pt x="5996190" y="2574351"/>
                </a:cubicBezTo>
                <a:cubicBezTo>
                  <a:pt x="5994204" y="2745205"/>
                  <a:pt x="5996454" y="2915805"/>
                  <a:pt x="6000824" y="3086660"/>
                </a:cubicBezTo>
                <a:cubicBezTo>
                  <a:pt x="6007180" y="3330611"/>
                  <a:pt x="5997382" y="3574689"/>
                  <a:pt x="5986656" y="3818514"/>
                </a:cubicBezTo>
                <a:cubicBezTo>
                  <a:pt x="5983054" y="3885559"/>
                  <a:pt x="5982107" y="3952684"/>
                  <a:pt x="5983808" y="4019746"/>
                </a:cubicBezTo>
                <a:lnTo>
                  <a:pt x="5993788" y="4173418"/>
                </a:lnTo>
                <a:lnTo>
                  <a:pt x="5955106" y="4175101"/>
                </a:lnTo>
                <a:cubicBezTo>
                  <a:pt x="5890100" y="4175133"/>
                  <a:pt x="5825078" y="4173227"/>
                  <a:pt x="5760087" y="4171956"/>
                </a:cubicBezTo>
                <a:cubicBezTo>
                  <a:pt x="5521345" y="4167509"/>
                  <a:pt x="5282477" y="4171956"/>
                  <a:pt x="5044242" y="4149213"/>
                </a:cubicBezTo>
                <a:cubicBezTo>
                  <a:pt x="4979506" y="4143051"/>
                  <a:pt x="4914326" y="4139111"/>
                  <a:pt x="4849272" y="4139890"/>
                </a:cubicBezTo>
                <a:cubicBezTo>
                  <a:pt x="4784218" y="4140668"/>
                  <a:pt x="4719291" y="4146163"/>
                  <a:pt x="4655063" y="4158869"/>
                </a:cubicBezTo>
                <a:cubicBezTo>
                  <a:pt x="4447578" y="4199146"/>
                  <a:pt x="4239457" y="4201688"/>
                  <a:pt x="4029811" y="4185424"/>
                </a:cubicBezTo>
                <a:cubicBezTo>
                  <a:pt x="3943792" y="4178690"/>
                  <a:pt x="3857774" y="4167509"/>
                  <a:pt x="3771375" y="4169669"/>
                </a:cubicBezTo>
                <a:cubicBezTo>
                  <a:pt x="3623225" y="4173608"/>
                  <a:pt x="3474948" y="4165603"/>
                  <a:pt x="3326672" y="4167636"/>
                </a:cubicBezTo>
                <a:cubicBezTo>
                  <a:pt x="3322669" y="4168208"/>
                  <a:pt x="3318578" y="4167674"/>
                  <a:pt x="3314855" y="4166111"/>
                </a:cubicBezTo>
                <a:cubicBezTo>
                  <a:pt x="3278008" y="4140827"/>
                  <a:pt x="3237604" y="4150610"/>
                  <a:pt x="3199487" y="4157217"/>
                </a:cubicBezTo>
                <a:cubicBezTo>
                  <a:pt x="3072810" y="4179198"/>
                  <a:pt x="2946260" y="4189998"/>
                  <a:pt x="2817550" y="4172972"/>
                </a:cubicBezTo>
                <a:cubicBezTo>
                  <a:pt x="2694647" y="4155146"/>
                  <a:pt x="2569990" y="4152923"/>
                  <a:pt x="2446541" y="4166365"/>
                </a:cubicBezTo>
                <a:cubicBezTo>
                  <a:pt x="2276791" y="4186186"/>
                  <a:pt x="2107677" y="4181993"/>
                  <a:pt x="1938308" y="4166365"/>
                </a:cubicBezTo>
                <a:cubicBezTo>
                  <a:pt x="1869570" y="4160013"/>
                  <a:pt x="1799815" y="4149213"/>
                  <a:pt x="1731712" y="4165095"/>
                </a:cubicBezTo>
                <a:cubicBezTo>
                  <a:pt x="1647854" y="4184535"/>
                  <a:pt x="1564250" y="4178182"/>
                  <a:pt x="1480137" y="4173862"/>
                </a:cubicBezTo>
                <a:cubicBezTo>
                  <a:pt x="1373663" y="4168271"/>
                  <a:pt x="1267442" y="4152135"/>
                  <a:pt x="1160586" y="4164841"/>
                </a:cubicBezTo>
                <a:cubicBezTo>
                  <a:pt x="1111161" y="4170685"/>
                  <a:pt x="1062116" y="4179961"/>
                  <a:pt x="1012055" y="4177547"/>
                </a:cubicBezTo>
                <a:cubicBezTo>
                  <a:pt x="873562" y="4171194"/>
                  <a:pt x="735196" y="4163697"/>
                  <a:pt x="596449" y="4164841"/>
                </a:cubicBezTo>
                <a:cubicBezTo>
                  <a:pt x="538383" y="4165222"/>
                  <a:pt x="480699" y="4167128"/>
                  <a:pt x="422887" y="4171321"/>
                </a:cubicBezTo>
                <a:cubicBezTo>
                  <a:pt x="315015" y="4179198"/>
                  <a:pt x="207524" y="4168525"/>
                  <a:pt x="100033" y="4164714"/>
                </a:cubicBezTo>
                <a:lnTo>
                  <a:pt x="0" y="4169195"/>
                </a:lnTo>
                <a:close/>
              </a:path>
            </a:pathLst>
          </a:custGeom>
          <a:noFill/>
          <a:extLst>
            <a:ext uri="{909E8E84-426E-40DD-AFC4-6F175D3DCCD1}">
              <a14:hiddenFill xmlns:a14="http://schemas.microsoft.com/office/drawing/2010/main">
                <a:solidFill>
                  <a:srgbClr val="FFFFFF"/>
                </a:solidFill>
              </a14:hiddenFill>
            </a:ext>
          </a:extLst>
        </p:spPr>
      </p:pic>
      <p:pic>
        <p:nvPicPr>
          <p:cNvPr id="16386" name="Picture 2" descr="Search Warrants: Know Your Rights About Search and Seizure">
            <a:extLst>
              <a:ext uri="{FF2B5EF4-FFF2-40B4-BE49-F238E27FC236}">
                <a16:creationId xmlns:a16="http://schemas.microsoft.com/office/drawing/2014/main" id="{C56FEB67-90E3-4C4D-A371-5FB56D1CB0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84" r="-1" b="-1"/>
          <a:stretch/>
        </p:blipFill>
        <p:spPr bwMode="auto">
          <a:xfrm>
            <a:off x="6019800" y="12"/>
            <a:ext cx="6172195" cy="4186171"/>
          </a:xfrm>
          <a:custGeom>
            <a:avLst/>
            <a:gdLst/>
            <a:ahLst/>
            <a:cxnLst/>
            <a:rect l="l" t="t" r="r" b="b"/>
            <a:pathLst>
              <a:path w="6009490" h="4186171">
                <a:moveTo>
                  <a:pt x="9049" y="0"/>
                </a:moveTo>
                <a:lnTo>
                  <a:pt x="6009490" y="0"/>
                </a:lnTo>
                <a:lnTo>
                  <a:pt x="6009490" y="4168273"/>
                </a:lnTo>
                <a:lnTo>
                  <a:pt x="5803951" y="4172925"/>
                </a:lnTo>
                <a:cubicBezTo>
                  <a:pt x="5729787" y="4171950"/>
                  <a:pt x="5655658" y="4168322"/>
                  <a:pt x="5581704" y="4162045"/>
                </a:cubicBezTo>
                <a:cubicBezTo>
                  <a:pt x="5474340" y="4154041"/>
                  <a:pt x="5366086" y="4142987"/>
                  <a:pt x="5259485" y="4163316"/>
                </a:cubicBezTo>
                <a:cubicBezTo>
                  <a:pt x="5142465" y="4185805"/>
                  <a:pt x="5025571" y="4185932"/>
                  <a:pt x="4907534" y="4180215"/>
                </a:cubicBezTo>
                <a:cubicBezTo>
                  <a:pt x="4806650" y="4175387"/>
                  <a:pt x="4706147" y="4149975"/>
                  <a:pt x="4604501" y="4176784"/>
                </a:cubicBezTo>
                <a:cubicBezTo>
                  <a:pt x="4594387" y="4178258"/>
                  <a:pt x="4584082" y="4177826"/>
                  <a:pt x="4574133" y="4175514"/>
                </a:cubicBezTo>
                <a:cubicBezTo>
                  <a:pt x="4462958" y="4160140"/>
                  <a:pt x="4351020" y="4172718"/>
                  <a:pt x="4239463" y="4168398"/>
                </a:cubicBezTo>
                <a:cubicBezTo>
                  <a:pt x="4188005" y="4166365"/>
                  <a:pt x="4135530" y="4167509"/>
                  <a:pt x="4084706" y="4162045"/>
                </a:cubicBezTo>
                <a:cubicBezTo>
                  <a:pt x="3968067" y="4149594"/>
                  <a:pt x="3851682" y="4142987"/>
                  <a:pt x="3736314" y="4172337"/>
                </a:cubicBezTo>
                <a:cubicBezTo>
                  <a:pt x="3702643" y="4180253"/>
                  <a:pt x="3668235" y="4184509"/>
                  <a:pt x="3633650" y="4185043"/>
                </a:cubicBezTo>
                <a:cubicBezTo>
                  <a:pt x="3520696" y="4189109"/>
                  <a:pt x="3408122" y="4181358"/>
                  <a:pt x="3295549" y="4175005"/>
                </a:cubicBezTo>
                <a:cubicBezTo>
                  <a:pt x="3217408" y="4170558"/>
                  <a:pt x="3139394" y="4160902"/>
                  <a:pt x="3061127" y="4169034"/>
                </a:cubicBezTo>
                <a:cubicBezTo>
                  <a:pt x="3015640" y="4173735"/>
                  <a:pt x="2969772" y="4173735"/>
                  <a:pt x="2924285" y="4169034"/>
                </a:cubicBezTo>
                <a:cubicBezTo>
                  <a:pt x="2840452" y="4159212"/>
                  <a:pt x="2755870" y="4157382"/>
                  <a:pt x="2671694" y="4163570"/>
                </a:cubicBezTo>
                <a:cubicBezTo>
                  <a:pt x="2546033" y="4174370"/>
                  <a:pt x="2420500" y="4183391"/>
                  <a:pt x="2294459" y="4166238"/>
                </a:cubicBezTo>
                <a:cubicBezTo>
                  <a:pt x="2222976" y="4155006"/>
                  <a:pt x="2150298" y="4153685"/>
                  <a:pt x="2078460" y="4162300"/>
                </a:cubicBezTo>
                <a:cubicBezTo>
                  <a:pt x="1907313" y="4186314"/>
                  <a:pt x="1735785" y="4178563"/>
                  <a:pt x="1564257" y="4168653"/>
                </a:cubicBezTo>
                <a:cubicBezTo>
                  <a:pt x="1449650" y="4161918"/>
                  <a:pt x="1334536" y="4149594"/>
                  <a:pt x="1220183" y="4165857"/>
                </a:cubicBezTo>
                <a:cubicBezTo>
                  <a:pt x="1074321" y="4186186"/>
                  <a:pt x="928331" y="4179452"/>
                  <a:pt x="782087" y="4173481"/>
                </a:cubicBezTo>
                <a:cubicBezTo>
                  <a:pt x="674723" y="4169034"/>
                  <a:pt x="567232" y="4155565"/>
                  <a:pt x="459614" y="4172210"/>
                </a:cubicBezTo>
                <a:cubicBezTo>
                  <a:pt x="448535" y="4173722"/>
                  <a:pt x="437265" y="4172591"/>
                  <a:pt x="426706" y="4168907"/>
                </a:cubicBezTo>
                <a:cubicBezTo>
                  <a:pt x="385869" y="4155464"/>
                  <a:pt x="342085" y="4153660"/>
                  <a:pt x="300283" y="4163697"/>
                </a:cubicBezTo>
                <a:cubicBezTo>
                  <a:pt x="223159" y="4180596"/>
                  <a:pt x="146162" y="4187965"/>
                  <a:pt x="67640" y="4172591"/>
                </a:cubicBezTo>
                <a:lnTo>
                  <a:pt x="14015" y="4169393"/>
                </a:lnTo>
                <a:lnTo>
                  <a:pt x="28554" y="3856095"/>
                </a:lnTo>
                <a:cubicBezTo>
                  <a:pt x="30458" y="3735660"/>
                  <a:pt x="27412" y="3615306"/>
                  <a:pt x="15626" y="3495237"/>
                </a:cubicBezTo>
                <a:cubicBezTo>
                  <a:pt x="-847" y="3348740"/>
                  <a:pt x="-4304" y="3201174"/>
                  <a:pt x="5296" y="3054118"/>
                </a:cubicBezTo>
                <a:cubicBezTo>
                  <a:pt x="11786" y="2969961"/>
                  <a:pt x="18539" y="2885804"/>
                  <a:pt x="22776" y="2801522"/>
                </a:cubicBezTo>
                <a:cubicBezTo>
                  <a:pt x="28180" y="2681630"/>
                  <a:pt x="25173" y="2561524"/>
                  <a:pt x="13771" y="2442014"/>
                </a:cubicBezTo>
                <a:cubicBezTo>
                  <a:pt x="4237" y="2350879"/>
                  <a:pt x="3177" y="2259120"/>
                  <a:pt x="10593" y="2167807"/>
                </a:cubicBezTo>
                <a:cubicBezTo>
                  <a:pt x="25690" y="2012336"/>
                  <a:pt x="9931" y="1856863"/>
                  <a:pt x="5032" y="1701516"/>
                </a:cubicBezTo>
                <a:cubicBezTo>
                  <a:pt x="-3577" y="1415742"/>
                  <a:pt x="20393" y="1130095"/>
                  <a:pt x="9666" y="844320"/>
                </a:cubicBezTo>
                <a:cubicBezTo>
                  <a:pt x="3841" y="702958"/>
                  <a:pt x="16420" y="561723"/>
                  <a:pt x="9666" y="420361"/>
                </a:cubicBezTo>
                <a:cubicBezTo>
                  <a:pt x="4105" y="319805"/>
                  <a:pt x="397" y="219250"/>
                  <a:pt x="4105" y="118568"/>
                </a:cubicBezTo>
                <a:cubicBezTo>
                  <a:pt x="5164" y="91109"/>
                  <a:pt x="5826" y="63523"/>
                  <a:pt x="9534" y="36446"/>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069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33E50F41-D69A-344E-B8C7-1E2C5CD43F08}"/>
              </a:ext>
            </a:extLst>
          </p:cNvPr>
          <p:cNvSpPr/>
          <p:nvPr/>
        </p:nvSpPr>
        <p:spPr>
          <a:xfrm>
            <a:off x="293914" y="342900"/>
            <a:ext cx="5143500" cy="849086"/>
          </a:xfrm>
          <a:prstGeom prst="homePlat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FFA4E9F-6B09-E240-AB2F-2A1602C9389D}"/>
              </a:ext>
            </a:extLst>
          </p:cNvPr>
          <p:cNvSpPr txBox="1"/>
          <p:nvPr/>
        </p:nvSpPr>
        <p:spPr>
          <a:xfrm>
            <a:off x="457199" y="475055"/>
            <a:ext cx="8605157" cy="584775"/>
          </a:xfrm>
          <a:prstGeom prst="rect">
            <a:avLst/>
          </a:prstGeom>
          <a:noFill/>
        </p:spPr>
        <p:txBody>
          <a:bodyPr wrap="square" rtlCol="0">
            <a:spAutoFit/>
          </a:bodyPr>
          <a:lstStyle/>
          <a:p>
            <a:r>
              <a:rPr lang="en-US" sz="3200" dirty="0"/>
              <a:t>What is a ‘PREMISES’?</a:t>
            </a:r>
          </a:p>
        </p:txBody>
      </p:sp>
      <p:sp>
        <p:nvSpPr>
          <p:cNvPr id="4" name="TextBox 3">
            <a:extLst>
              <a:ext uri="{FF2B5EF4-FFF2-40B4-BE49-F238E27FC236}">
                <a16:creationId xmlns:a16="http://schemas.microsoft.com/office/drawing/2014/main" id="{3B506BE4-E0F9-B947-936D-582D04A733C8}"/>
              </a:ext>
            </a:extLst>
          </p:cNvPr>
          <p:cNvSpPr txBox="1"/>
          <p:nvPr/>
        </p:nvSpPr>
        <p:spPr>
          <a:xfrm>
            <a:off x="293914" y="1306286"/>
            <a:ext cx="5121729" cy="523220"/>
          </a:xfrm>
          <a:prstGeom prst="rect">
            <a:avLst/>
          </a:prstGeom>
          <a:noFill/>
        </p:spPr>
        <p:txBody>
          <a:bodyPr wrap="square" rtlCol="0">
            <a:spAutoFit/>
          </a:bodyPr>
          <a:lstStyle/>
          <a:p>
            <a:r>
              <a:rPr lang="en-US" sz="2800" dirty="0"/>
              <a:t>Section 23 PACE 1984:  </a:t>
            </a:r>
          </a:p>
        </p:txBody>
      </p:sp>
      <p:sp>
        <p:nvSpPr>
          <p:cNvPr id="5" name="TextBox 4">
            <a:extLst>
              <a:ext uri="{FF2B5EF4-FFF2-40B4-BE49-F238E27FC236}">
                <a16:creationId xmlns:a16="http://schemas.microsoft.com/office/drawing/2014/main" id="{259F0048-5EB2-984B-BFFD-004DE7206E34}"/>
              </a:ext>
            </a:extLst>
          </p:cNvPr>
          <p:cNvSpPr txBox="1"/>
          <p:nvPr/>
        </p:nvSpPr>
        <p:spPr>
          <a:xfrm>
            <a:off x="11204079" y="130627"/>
            <a:ext cx="768928" cy="4380523"/>
          </a:xfrm>
          <a:prstGeom prst="rect">
            <a:avLst/>
          </a:prstGeom>
          <a:solidFill>
            <a:srgbClr val="FF0000"/>
          </a:solidFill>
        </p:spPr>
        <p:txBody>
          <a:bodyPr vert="wordArtVert" wrap="square" rtlCol="0">
            <a:spAutoFit/>
          </a:bodyPr>
          <a:lstStyle/>
          <a:p>
            <a:r>
              <a:rPr lang="en-US" sz="3200" b="1" dirty="0"/>
              <a:t>HAVVROT</a:t>
            </a:r>
            <a:r>
              <a:rPr lang="en-US" dirty="0"/>
              <a:t> </a:t>
            </a:r>
          </a:p>
        </p:txBody>
      </p:sp>
      <p:pic>
        <p:nvPicPr>
          <p:cNvPr id="19458" name="Picture 2" descr="Marlin: The world's most popular recreational hovercraft!">
            <a:extLst>
              <a:ext uri="{FF2B5EF4-FFF2-40B4-BE49-F238E27FC236}">
                <a16:creationId xmlns:a16="http://schemas.microsoft.com/office/drawing/2014/main" id="{3A506A06-F890-8843-9AAD-FB46866B2A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9000" y="2366937"/>
            <a:ext cx="1861457" cy="132261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F4D3EE97-2219-8B47-B51C-6852C21670D7}"/>
              </a:ext>
            </a:extLst>
          </p:cNvPr>
          <p:cNvSpPr/>
          <p:nvPr/>
        </p:nvSpPr>
        <p:spPr>
          <a:xfrm>
            <a:off x="218993" y="2076429"/>
            <a:ext cx="476413" cy="646331"/>
          </a:xfrm>
          <a:prstGeom prst="rect">
            <a:avLst/>
          </a:prstGeom>
          <a:solidFill>
            <a:srgbClr val="FF0000"/>
          </a:solidFill>
        </p:spPr>
        <p:txBody>
          <a:bodyPr wrap="none">
            <a:spAutoFit/>
          </a:bodyPr>
          <a:lstStyle/>
          <a:p>
            <a:r>
              <a:rPr lang="en-GB" sz="3600" dirty="0"/>
              <a:t>H</a:t>
            </a:r>
          </a:p>
        </p:txBody>
      </p:sp>
      <p:pic>
        <p:nvPicPr>
          <p:cNvPr id="19460" name="Picture 4" descr="Aircraft - Gulfstream Aerospace">
            <a:extLst>
              <a:ext uri="{FF2B5EF4-FFF2-40B4-BE49-F238E27FC236}">
                <a16:creationId xmlns:a16="http://schemas.microsoft.com/office/drawing/2014/main" id="{FC523869-53AE-5947-9DDE-B986C4E3E89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88848" y="2043770"/>
            <a:ext cx="2317149" cy="164578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18A4FBC6-B60C-1D4B-AC4F-AC14FFBD918D}"/>
              </a:ext>
            </a:extLst>
          </p:cNvPr>
          <p:cNvSpPr/>
          <p:nvPr/>
        </p:nvSpPr>
        <p:spPr>
          <a:xfrm>
            <a:off x="3101865" y="2043770"/>
            <a:ext cx="465192" cy="646331"/>
          </a:xfrm>
          <a:prstGeom prst="rect">
            <a:avLst/>
          </a:prstGeom>
          <a:solidFill>
            <a:srgbClr val="FF0000"/>
          </a:solidFill>
        </p:spPr>
        <p:txBody>
          <a:bodyPr wrap="none">
            <a:spAutoFit/>
          </a:bodyPr>
          <a:lstStyle/>
          <a:p>
            <a:r>
              <a:rPr lang="en-GB" sz="3600" dirty="0"/>
              <a:t>A</a:t>
            </a:r>
          </a:p>
        </p:txBody>
      </p:sp>
      <p:pic>
        <p:nvPicPr>
          <p:cNvPr id="19462" name="Picture 6" descr="Transfer in Private Vehicle from Viena Airport to Viena City (1010 - 1230)  2022 - Schwechat - Viator">
            <a:extLst>
              <a:ext uri="{FF2B5EF4-FFF2-40B4-BE49-F238E27FC236}">
                <a16:creationId xmlns:a16="http://schemas.microsoft.com/office/drawing/2014/main" id="{DB1F4B81-1482-6D4F-807E-E37A5ACB6C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6305" y="2043770"/>
            <a:ext cx="2834078" cy="1885950"/>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MPSV Vessels | Multipurpose Supply Vessels">
            <a:extLst>
              <a:ext uri="{FF2B5EF4-FFF2-40B4-BE49-F238E27FC236}">
                <a16:creationId xmlns:a16="http://schemas.microsoft.com/office/drawing/2014/main" id="{DA2A8AC8-5BF8-2344-AF22-E154B67D147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000" y="4642135"/>
            <a:ext cx="2306357" cy="1383814"/>
          </a:xfrm>
          <a:prstGeom prst="rect">
            <a:avLst/>
          </a:prstGeom>
          <a:noFill/>
          <a:extLst>
            <a:ext uri="{909E8E84-426E-40DD-AFC4-6F175D3DCCD1}">
              <a14:hiddenFill xmlns:a14="http://schemas.microsoft.com/office/drawing/2010/main">
                <a:solidFill>
                  <a:srgbClr val="FFFFFF"/>
                </a:solidFill>
              </a14:hiddenFill>
            </a:ext>
          </a:extLst>
        </p:spPr>
      </p:pic>
      <p:pic>
        <p:nvPicPr>
          <p:cNvPr id="19466" name="Picture 10" descr="A beginner's guide to the debate over 100% renewable energy - Vox">
            <a:extLst>
              <a:ext uri="{FF2B5EF4-FFF2-40B4-BE49-F238E27FC236}">
                <a16:creationId xmlns:a16="http://schemas.microsoft.com/office/drawing/2014/main" id="{730D0427-F2D8-B84A-BAD8-2A6CFBE07AB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14936" y="4673491"/>
            <a:ext cx="2091061" cy="1391506"/>
          </a:xfrm>
          <a:prstGeom prst="rect">
            <a:avLst/>
          </a:prstGeom>
          <a:noFill/>
          <a:extLst>
            <a:ext uri="{909E8E84-426E-40DD-AFC4-6F175D3DCCD1}">
              <a14:hiddenFill xmlns:a14="http://schemas.microsoft.com/office/drawing/2010/main">
                <a:solidFill>
                  <a:srgbClr val="FFFFFF"/>
                </a:solidFill>
              </a14:hiddenFill>
            </a:ext>
          </a:extLst>
        </p:spPr>
      </p:pic>
      <p:pic>
        <p:nvPicPr>
          <p:cNvPr id="19468" name="Picture 12" descr="Oil rig life - What's it like living on an offshore oil platform? |  2020-02-07 | ISHN">
            <a:extLst>
              <a:ext uri="{FF2B5EF4-FFF2-40B4-BE49-F238E27FC236}">
                <a16:creationId xmlns:a16="http://schemas.microsoft.com/office/drawing/2014/main" id="{CEC71948-3E77-5041-944A-29743910275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75320" y="4642135"/>
            <a:ext cx="2684161" cy="1383814"/>
          </a:xfrm>
          <a:prstGeom prst="rect">
            <a:avLst/>
          </a:prstGeom>
          <a:noFill/>
          <a:extLst>
            <a:ext uri="{909E8E84-426E-40DD-AFC4-6F175D3DCCD1}">
              <a14:hiddenFill xmlns:a14="http://schemas.microsoft.com/office/drawing/2010/main">
                <a:solidFill>
                  <a:srgbClr val="FFFFFF"/>
                </a:solidFill>
              </a14:hiddenFill>
            </a:ext>
          </a:extLst>
        </p:spPr>
      </p:pic>
      <p:pic>
        <p:nvPicPr>
          <p:cNvPr id="19470" name="Picture 14" descr="Buy ProAction 4 Man 1 Room Pop Up Camping Tent - Blue | Tents | Argos">
            <a:extLst>
              <a:ext uri="{FF2B5EF4-FFF2-40B4-BE49-F238E27FC236}">
                <a16:creationId xmlns:a16="http://schemas.microsoft.com/office/drawing/2014/main" id="{3B067A59-A1E1-5145-919F-9C9F7221A43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602593" y="4642135"/>
            <a:ext cx="2370414" cy="1391506"/>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14">
            <a:extLst>
              <a:ext uri="{FF2B5EF4-FFF2-40B4-BE49-F238E27FC236}">
                <a16:creationId xmlns:a16="http://schemas.microsoft.com/office/drawing/2014/main" id="{2163B32A-36E9-2347-A6B7-D8A46B858D31}"/>
              </a:ext>
            </a:extLst>
          </p:cNvPr>
          <p:cNvSpPr/>
          <p:nvPr/>
        </p:nvSpPr>
        <p:spPr>
          <a:xfrm>
            <a:off x="6985800" y="1989740"/>
            <a:ext cx="457176" cy="646331"/>
          </a:xfrm>
          <a:prstGeom prst="rect">
            <a:avLst/>
          </a:prstGeom>
          <a:solidFill>
            <a:srgbClr val="FF0000"/>
          </a:solidFill>
        </p:spPr>
        <p:txBody>
          <a:bodyPr wrap="none">
            <a:spAutoFit/>
          </a:bodyPr>
          <a:lstStyle/>
          <a:p>
            <a:r>
              <a:rPr lang="en-GB" sz="3600" dirty="0"/>
              <a:t>V</a:t>
            </a:r>
          </a:p>
        </p:txBody>
      </p:sp>
      <p:sp>
        <p:nvSpPr>
          <p:cNvPr id="16" name="Rectangle 15">
            <a:extLst>
              <a:ext uri="{FF2B5EF4-FFF2-40B4-BE49-F238E27FC236}">
                <a16:creationId xmlns:a16="http://schemas.microsoft.com/office/drawing/2014/main" id="{219C565A-0A5C-5044-A6E1-79EE40DC1B82}"/>
              </a:ext>
            </a:extLst>
          </p:cNvPr>
          <p:cNvSpPr/>
          <p:nvPr/>
        </p:nvSpPr>
        <p:spPr>
          <a:xfrm>
            <a:off x="92250" y="4511150"/>
            <a:ext cx="457176" cy="646331"/>
          </a:xfrm>
          <a:prstGeom prst="rect">
            <a:avLst/>
          </a:prstGeom>
          <a:solidFill>
            <a:srgbClr val="FF0000"/>
          </a:solidFill>
        </p:spPr>
        <p:txBody>
          <a:bodyPr wrap="none">
            <a:spAutoFit/>
          </a:bodyPr>
          <a:lstStyle/>
          <a:p>
            <a:r>
              <a:rPr lang="en-GB" sz="3600" dirty="0"/>
              <a:t>V</a:t>
            </a:r>
          </a:p>
        </p:txBody>
      </p:sp>
      <p:sp>
        <p:nvSpPr>
          <p:cNvPr id="17" name="Rectangle 16">
            <a:extLst>
              <a:ext uri="{FF2B5EF4-FFF2-40B4-BE49-F238E27FC236}">
                <a16:creationId xmlns:a16="http://schemas.microsoft.com/office/drawing/2014/main" id="{AF29AF98-9BE6-D845-87A3-2BEF29192713}"/>
              </a:ext>
            </a:extLst>
          </p:cNvPr>
          <p:cNvSpPr/>
          <p:nvPr/>
        </p:nvSpPr>
        <p:spPr>
          <a:xfrm>
            <a:off x="3334461" y="4609121"/>
            <a:ext cx="444352" cy="646331"/>
          </a:xfrm>
          <a:prstGeom prst="rect">
            <a:avLst/>
          </a:prstGeom>
          <a:solidFill>
            <a:srgbClr val="FF0000"/>
          </a:solidFill>
        </p:spPr>
        <p:txBody>
          <a:bodyPr wrap="none">
            <a:spAutoFit/>
          </a:bodyPr>
          <a:lstStyle/>
          <a:p>
            <a:r>
              <a:rPr lang="en-GB" sz="3600" dirty="0"/>
              <a:t>R</a:t>
            </a:r>
          </a:p>
        </p:txBody>
      </p:sp>
      <p:sp>
        <p:nvSpPr>
          <p:cNvPr id="18" name="Rectangle 17">
            <a:extLst>
              <a:ext uri="{FF2B5EF4-FFF2-40B4-BE49-F238E27FC236}">
                <a16:creationId xmlns:a16="http://schemas.microsoft.com/office/drawing/2014/main" id="{20EF849A-A23D-A14E-9BA6-21AAAE6F1BDB}"/>
              </a:ext>
            </a:extLst>
          </p:cNvPr>
          <p:cNvSpPr/>
          <p:nvPr/>
        </p:nvSpPr>
        <p:spPr>
          <a:xfrm>
            <a:off x="6528129" y="4609120"/>
            <a:ext cx="497252" cy="646331"/>
          </a:xfrm>
          <a:prstGeom prst="rect">
            <a:avLst/>
          </a:prstGeom>
          <a:solidFill>
            <a:srgbClr val="FF0000"/>
          </a:solidFill>
        </p:spPr>
        <p:txBody>
          <a:bodyPr wrap="none">
            <a:spAutoFit/>
          </a:bodyPr>
          <a:lstStyle/>
          <a:p>
            <a:r>
              <a:rPr lang="en-GB" sz="3600" dirty="0"/>
              <a:t>O</a:t>
            </a:r>
          </a:p>
        </p:txBody>
      </p:sp>
      <p:sp>
        <p:nvSpPr>
          <p:cNvPr id="19" name="Rectangle 18">
            <a:extLst>
              <a:ext uri="{FF2B5EF4-FFF2-40B4-BE49-F238E27FC236}">
                <a16:creationId xmlns:a16="http://schemas.microsoft.com/office/drawing/2014/main" id="{62F805A4-57A0-AD43-8793-B93396A164F1}"/>
              </a:ext>
            </a:extLst>
          </p:cNvPr>
          <p:cNvSpPr/>
          <p:nvPr/>
        </p:nvSpPr>
        <p:spPr>
          <a:xfrm>
            <a:off x="9621856" y="4511150"/>
            <a:ext cx="413896" cy="646331"/>
          </a:xfrm>
          <a:prstGeom prst="rect">
            <a:avLst/>
          </a:prstGeom>
          <a:solidFill>
            <a:srgbClr val="FF0000"/>
          </a:solidFill>
        </p:spPr>
        <p:txBody>
          <a:bodyPr wrap="none">
            <a:spAutoFit/>
          </a:bodyPr>
          <a:lstStyle/>
          <a:p>
            <a:r>
              <a:rPr lang="en-GB" sz="3600" dirty="0"/>
              <a:t>T</a:t>
            </a:r>
          </a:p>
        </p:txBody>
      </p:sp>
    </p:spTree>
    <p:extLst>
      <p:ext uri="{BB962C8B-B14F-4D97-AF65-F5344CB8AC3E}">
        <p14:creationId xmlns:p14="http://schemas.microsoft.com/office/powerpoint/2010/main" val="19932954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3"/>
          <p:cNvSpPr txBox="1">
            <a:spLocks/>
          </p:cNvSpPr>
          <p:nvPr/>
        </p:nvSpPr>
        <p:spPr>
          <a:xfrm>
            <a:off x="2233228" y="1455100"/>
            <a:ext cx="8229600" cy="317716"/>
          </a:xfrm>
          <a:prstGeom prst="rect">
            <a:avLst/>
          </a:prstGeom>
        </p:spPr>
        <p:txBody>
          <a:bodyPr vert="horz" lIns="91440" tIns="45720" rIns="91440" bIns="45720" rtlCol="0" anchor="ctr">
            <a:normAutofit fontScale="4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endParaRPr lang="en-GB" dirty="0">
              <a:solidFill>
                <a:sysClr val="windowText" lastClr="000000"/>
              </a:solidFill>
              <a:latin typeface="Calibri"/>
            </a:endParaRPr>
          </a:p>
        </p:txBody>
      </p:sp>
      <p:sp>
        <p:nvSpPr>
          <p:cNvPr id="5" name="TextBox 4"/>
          <p:cNvSpPr txBox="1"/>
          <p:nvPr/>
        </p:nvSpPr>
        <p:spPr>
          <a:xfrm>
            <a:off x="622951" y="224328"/>
            <a:ext cx="11077951" cy="646331"/>
          </a:xfrm>
          <a:prstGeom prst="rect">
            <a:avLst/>
          </a:prstGeom>
          <a:solidFill>
            <a:schemeClr val="accent6"/>
          </a:solidFill>
        </p:spPr>
        <p:txBody>
          <a:bodyPr wrap="square" rtlCol="0">
            <a:spAutoFit/>
          </a:bodyPr>
          <a:lstStyle/>
          <a:p>
            <a:pPr algn="ctr"/>
            <a:r>
              <a:rPr lang="en-GB" sz="3600" dirty="0">
                <a:solidFill>
                  <a:schemeClr val="bg1"/>
                </a:solidFill>
              </a:rPr>
              <a:t>Powers of Entry, Search &amp; Seizure </a:t>
            </a:r>
            <a:r>
              <a:rPr lang="en-GB" sz="3600" u="sng" dirty="0">
                <a:solidFill>
                  <a:schemeClr val="bg1"/>
                </a:solidFill>
              </a:rPr>
              <a:t>without Warrant</a:t>
            </a:r>
            <a:endParaRPr lang="en-GB" sz="3600" b="1" u="sng" dirty="0">
              <a:solidFill>
                <a:schemeClr val="bg1"/>
              </a:solidFill>
            </a:endParaRPr>
          </a:p>
        </p:txBody>
      </p:sp>
      <p:graphicFrame>
        <p:nvGraphicFramePr>
          <p:cNvPr id="4" name="Diagram 3"/>
          <p:cNvGraphicFramePr/>
          <p:nvPr/>
        </p:nvGraphicFramePr>
        <p:xfrm>
          <a:off x="622951" y="1613958"/>
          <a:ext cx="7272807" cy="42370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0482" name="Picture 2" descr="Police and Criminal Evidence Act 1984 (PACE) 67(7B) : Great Britain Home  Office : 9780113413652 : Blackwell's">
            <a:extLst>
              <a:ext uri="{FF2B5EF4-FFF2-40B4-BE49-F238E27FC236}">
                <a16:creationId xmlns:a16="http://schemas.microsoft.com/office/drawing/2014/main" id="{8D27C646-382A-8A49-8719-FE38073B2C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94271" y="1949450"/>
            <a:ext cx="2743200" cy="295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24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0A59E393-75B6-41C4-8F63-F000728AB8A9}"/>
                                            </p:graphicEl>
                                          </p:spTgt>
                                        </p:tgtEl>
                                        <p:attrNameLst>
                                          <p:attrName>style.visibility</p:attrName>
                                        </p:attrNameLst>
                                      </p:cBhvr>
                                      <p:to>
                                        <p:strVal val="visible"/>
                                      </p:to>
                                    </p:set>
                                    <p:animEffect transition="in" filter="fade">
                                      <p:cBhvr>
                                        <p:cTn id="7" dur="500"/>
                                        <p:tgtEl>
                                          <p:spTgt spid="4">
                                            <p:graphicEl>
                                              <a:dgm id="{0A59E393-75B6-41C4-8F63-F000728AB8A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91557C6A-0A6E-4B72-924A-7187053FDFF2}"/>
                                            </p:graphicEl>
                                          </p:spTgt>
                                        </p:tgtEl>
                                        <p:attrNameLst>
                                          <p:attrName>style.visibility</p:attrName>
                                        </p:attrNameLst>
                                      </p:cBhvr>
                                      <p:to>
                                        <p:strVal val="visible"/>
                                      </p:to>
                                    </p:set>
                                    <p:animEffect transition="in" filter="fade">
                                      <p:cBhvr>
                                        <p:cTn id="12" dur="500"/>
                                        <p:tgtEl>
                                          <p:spTgt spid="4">
                                            <p:graphicEl>
                                              <a:dgm id="{91557C6A-0A6E-4B72-924A-7187053FDFF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BBEDCFE2-4F0F-49D9-ACEA-8E4E0A14DA4F}"/>
                                            </p:graphicEl>
                                          </p:spTgt>
                                        </p:tgtEl>
                                        <p:attrNameLst>
                                          <p:attrName>style.visibility</p:attrName>
                                        </p:attrNameLst>
                                      </p:cBhvr>
                                      <p:to>
                                        <p:strVal val="visible"/>
                                      </p:to>
                                    </p:set>
                                    <p:animEffect transition="in" filter="fade">
                                      <p:cBhvr>
                                        <p:cTn id="17" dur="500"/>
                                        <p:tgtEl>
                                          <p:spTgt spid="4">
                                            <p:graphicEl>
                                              <a:dgm id="{BBEDCFE2-4F0F-49D9-ACEA-8E4E0A14DA4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3C16D02B-476C-4A4D-B3C6-1FB5D8CAF7E5}"/>
                                            </p:graphicEl>
                                          </p:spTgt>
                                        </p:tgtEl>
                                        <p:attrNameLst>
                                          <p:attrName>style.visibility</p:attrName>
                                        </p:attrNameLst>
                                      </p:cBhvr>
                                      <p:to>
                                        <p:strVal val="visible"/>
                                      </p:to>
                                    </p:set>
                                    <p:animEffect transition="in" filter="fade">
                                      <p:cBhvr>
                                        <p:cTn id="22" dur="500"/>
                                        <p:tgtEl>
                                          <p:spTgt spid="4">
                                            <p:graphicEl>
                                              <a:dgm id="{3C16D02B-476C-4A4D-B3C6-1FB5D8CAF7E5}"/>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634BBB8C-E505-4E07-B98D-DBC98C311B35}"/>
                                            </p:graphicEl>
                                          </p:spTgt>
                                        </p:tgtEl>
                                        <p:attrNameLst>
                                          <p:attrName>style.visibility</p:attrName>
                                        </p:attrNameLst>
                                      </p:cBhvr>
                                      <p:to>
                                        <p:strVal val="visible"/>
                                      </p:to>
                                    </p:set>
                                    <p:animEffect transition="in" filter="fade">
                                      <p:cBhvr>
                                        <p:cTn id="27" dur="500"/>
                                        <p:tgtEl>
                                          <p:spTgt spid="4">
                                            <p:graphicEl>
                                              <a:dgm id="{634BBB8C-E505-4E07-B98D-DBC98C311B3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20C47A44-4D27-42E2-A0AE-9BBCF068D773}"/>
                                            </p:graphicEl>
                                          </p:spTgt>
                                        </p:tgtEl>
                                        <p:attrNameLst>
                                          <p:attrName>style.visibility</p:attrName>
                                        </p:attrNameLst>
                                      </p:cBhvr>
                                      <p:to>
                                        <p:strVal val="visible"/>
                                      </p:to>
                                    </p:set>
                                    <p:animEffect transition="in" filter="fade">
                                      <p:cBhvr>
                                        <p:cTn id="32" dur="500"/>
                                        <p:tgtEl>
                                          <p:spTgt spid="4">
                                            <p:graphicEl>
                                              <a:dgm id="{20C47A44-4D27-42E2-A0AE-9BBCF068D77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107857" y="407606"/>
            <a:ext cx="7976285" cy="830997"/>
          </a:xfrm>
          <a:prstGeom prst="rect">
            <a:avLst/>
          </a:prstGeom>
          <a:solidFill>
            <a:schemeClr val="tx2"/>
          </a:solidFill>
        </p:spPr>
        <p:txBody>
          <a:bodyPr wrap="square" rtlCol="0">
            <a:spAutoFit/>
          </a:bodyPr>
          <a:lstStyle/>
          <a:p>
            <a:pPr algn="ctr"/>
            <a:r>
              <a:rPr lang="en-GB" sz="4800" b="1" dirty="0">
                <a:solidFill>
                  <a:schemeClr val="bg1"/>
                </a:solidFill>
              </a:rPr>
              <a:t>Section 17 P.A.C.E (1984)</a:t>
            </a:r>
          </a:p>
        </p:txBody>
      </p:sp>
      <p:graphicFrame>
        <p:nvGraphicFramePr>
          <p:cNvPr id="2" name="Diagram 1"/>
          <p:cNvGraphicFramePr/>
          <p:nvPr/>
        </p:nvGraphicFramePr>
        <p:xfrm>
          <a:off x="2984647" y="2078496"/>
          <a:ext cx="8706610" cy="43718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6626" name="Picture 2" descr="Cartoon police chasing man Royalty Free Vector Image">
            <a:extLst>
              <a:ext uri="{FF2B5EF4-FFF2-40B4-BE49-F238E27FC236}">
                <a16:creationId xmlns:a16="http://schemas.microsoft.com/office/drawing/2014/main" id="{00CD90C0-96ED-BB4F-9B83-FF89C037350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0914" y="1749845"/>
            <a:ext cx="3225800" cy="2514600"/>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13,343 BEST House On Fire Cartoon IMAGES, STOCK PHOTOS &amp; VECTORS | Adobe  Stock">
            <a:extLst>
              <a:ext uri="{FF2B5EF4-FFF2-40B4-BE49-F238E27FC236}">
                <a16:creationId xmlns:a16="http://schemas.microsoft.com/office/drawing/2014/main" id="{EEF12D02-2E08-3A4A-8329-4AD92F71559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21278" y="3948494"/>
            <a:ext cx="3395435" cy="2501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932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D7AF64-8882-4F08-81C9-B997C8C5891A}"/>
                                            </p:graphicEl>
                                          </p:spTgt>
                                        </p:tgtEl>
                                        <p:attrNameLst>
                                          <p:attrName>style.visibility</p:attrName>
                                        </p:attrNameLst>
                                      </p:cBhvr>
                                      <p:to>
                                        <p:strVal val="visible"/>
                                      </p:to>
                                    </p:set>
                                    <p:animEffect transition="in" filter="fade">
                                      <p:cBhvr>
                                        <p:cTn id="7" dur="500"/>
                                        <p:tgtEl>
                                          <p:spTgt spid="2">
                                            <p:graphicEl>
                                              <a:dgm id="{B2D7AF64-8882-4F08-81C9-B997C8C5891A}"/>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8A836A56-90F8-4689-824B-1CADB322D240}"/>
                                            </p:graphicEl>
                                          </p:spTgt>
                                        </p:tgtEl>
                                        <p:attrNameLst>
                                          <p:attrName>style.visibility</p:attrName>
                                        </p:attrNameLst>
                                      </p:cBhvr>
                                      <p:to>
                                        <p:strVal val="visible"/>
                                      </p:to>
                                    </p:set>
                                    <p:animEffect transition="in" filter="fade">
                                      <p:cBhvr>
                                        <p:cTn id="10" dur="500"/>
                                        <p:tgtEl>
                                          <p:spTgt spid="2">
                                            <p:graphicEl>
                                              <a:dgm id="{8A836A56-90F8-4689-824B-1CADB322D240}"/>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ABAEBE4A-D888-4D90-83AC-21101AAA0ACC}"/>
                                            </p:graphicEl>
                                          </p:spTgt>
                                        </p:tgtEl>
                                        <p:attrNameLst>
                                          <p:attrName>style.visibility</p:attrName>
                                        </p:attrNameLst>
                                      </p:cBhvr>
                                      <p:to>
                                        <p:strVal val="visible"/>
                                      </p:to>
                                    </p:set>
                                    <p:animEffect transition="in" filter="fade">
                                      <p:cBhvr>
                                        <p:cTn id="15" dur="500"/>
                                        <p:tgtEl>
                                          <p:spTgt spid="2">
                                            <p:graphicEl>
                                              <a:dgm id="{ABAEBE4A-D888-4D90-83AC-21101AAA0ACC}"/>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219F71F0-7D72-4C35-B3DE-AA101368C6D6}"/>
                                            </p:graphicEl>
                                          </p:spTgt>
                                        </p:tgtEl>
                                        <p:attrNameLst>
                                          <p:attrName>style.visibility</p:attrName>
                                        </p:attrNameLst>
                                      </p:cBhvr>
                                      <p:to>
                                        <p:strVal val="visible"/>
                                      </p:to>
                                    </p:set>
                                    <p:animEffect transition="in" filter="fade">
                                      <p:cBhvr>
                                        <p:cTn id="18" dur="500"/>
                                        <p:tgtEl>
                                          <p:spTgt spid="2">
                                            <p:graphicEl>
                                              <a:dgm id="{219F71F0-7D72-4C35-B3DE-AA101368C6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Man, 39, arrested on suspicion of going equipped for theft after crow bar  and drugs seized from car | St Helens Star">
            <a:extLst>
              <a:ext uri="{FF2B5EF4-FFF2-40B4-BE49-F238E27FC236}">
                <a16:creationId xmlns:a16="http://schemas.microsoft.com/office/drawing/2014/main" id="{4675D918-2EDC-F44E-AE7A-B80A23BDA9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3008" y="2431192"/>
            <a:ext cx="21336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63229" y="44453"/>
            <a:ext cx="2067146" cy="2980393"/>
          </a:xfrm>
          <a:prstGeom prst="rect">
            <a:avLst/>
          </a:prstGeom>
          <a:effectLst>
            <a:softEdge rad="317500"/>
          </a:effectLst>
        </p:spPr>
      </p:pic>
      <p:sp>
        <p:nvSpPr>
          <p:cNvPr id="5" name="TextBox 4"/>
          <p:cNvSpPr txBox="1"/>
          <p:nvPr/>
        </p:nvSpPr>
        <p:spPr>
          <a:xfrm>
            <a:off x="1235393" y="442229"/>
            <a:ext cx="6840760" cy="646331"/>
          </a:xfrm>
          <a:prstGeom prst="rect">
            <a:avLst/>
          </a:prstGeom>
          <a:solidFill>
            <a:schemeClr val="accent1">
              <a:lumMod val="60000"/>
              <a:lumOff val="40000"/>
            </a:schemeClr>
          </a:solidFill>
        </p:spPr>
        <p:txBody>
          <a:bodyPr wrap="square" rtlCol="0">
            <a:spAutoFit/>
          </a:bodyPr>
          <a:lstStyle/>
          <a:p>
            <a:pPr algn="ctr"/>
            <a:r>
              <a:rPr lang="en-GB" sz="3600" b="1" dirty="0">
                <a:solidFill>
                  <a:schemeClr val="bg1"/>
                </a:solidFill>
              </a:rPr>
              <a:t>Section 19(2) P.A.C.E (1984)</a:t>
            </a:r>
          </a:p>
        </p:txBody>
      </p:sp>
      <p:graphicFrame>
        <p:nvGraphicFramePr>
          <p:cNvPr id="2" name="Diagram 1"/>
          <p:cNvGraphicFramePr/>
          <p:nvPr/>
        </p:nvGraphicFramePr>
        <p:xfrm>
          <a:off x="1235392" y="1801663"/>
          <a:ext cx="6840760" cy="443952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49587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graphicEl>
                                              <a:dgm id="{0E5F7830-2A90-4717-A921-7C63A9620590}"/>
                                            </p:graphicEl>
                                          </p:spTgt>
                                        </p:tgtEl>
                                        <p:attrNameLst>
                                          <p:attrName>style.visibility</p:attrName>
                                        </p:attrNameLst>
                                      </p:cBhvr>
                                      <p:to>
                                        <p:strVal val="visible"/>
                                      </p:to>
                                    </p:set>
                                    <p:animEffect transition="in" filter="fade">
                                      <p:cBhvr>
                                        <p:cTn id="11" dur="500"/>
                                        <p:tgtEl>
                                          <p:spTgt spid="2">
                                            <p:graphicEl>
                                              <a:dgm id="{0E5F7830-2A90-4717-A921-7C63A9620590}"/>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graphicEl>
                                              <a:dgm id="{C07E445E-5EB1-4737-9A37-3C1BB3676A4A}"/>
                                            </p:graphicEl>
                                          </p:spTgt>
                                        </p:tgtEl>
                                        <p:attrNameLst>
                                          <p:attrName>style.visibility</p:attrName>
                                        </p:attrNameLst>
                                      </p:cBhvr>
                                      <p:to>
                                        <p:strVal val="visible"/>
                                      </p:to>
                                    </p:set>
                                    <p:animEffect transition="in" filter="fade">
                                      <p:cBhvr>
                                        <p:cTn id="16" dur="500"/>
                                        <p:tgtEl>
                                          <p:spTgt spid="2">
                                            <p:graphicEl>
                                              <a:dgm id="{C07E445E-5EB1-4737-9A37-3C1BB3676A4A}"/>
                                            </p:graphic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
                                            <p:graphicEl>
                                              <a:dgm id="{C323610D-70FA-43A1-8205-5F79C8096E0F}"/>
                                            </p:graphicEl>
                                          </p:spTgt>
                                        </p:tgtEl>
                                        <p:attrNameLst>
                                          <p:attrName>style.visibility</p:attrName>
                                        </p:attrNameLst>
                                      </p:cBhvr>
                                      <p:to>
                                        <p:strVal val="visible"/>
                                      </p:to>
                                    </p:set>
                                    <p:animEffect transition="in" filter="fade">
                                      <p:cBhvr>
                                        <p:cTn id="19" dur="500"/>
                                        <p:tgtEl>
                                          <p:spTgt spid="2">
                                            <p:graphicEl>
                                              <a:dgm id="{C323610D-70FA-43A1-8205-5F79C8096E0F}"/>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graphicEl>
                                              <a:dgm id="{3E0E8940-7A07-4AAC-92FE-959235BB251B}"/>
                                            </p:graphicEl>
                                          </p:spTgt>
                                        </p:tgtEl>
                                        <p:attrNameLst>
                                          <p:attrName>style.visibility</p:attrName>
                                        </p:attrNameLst>
                                      </p:cBhvr>
                                      <p:to>
                                        <p:strVal val="visible"/>
                                      </p:to>
                                    </p:set>
                                    <p:animEffect transition="in" filter="fade">
                                      <p:cBhvr>
                                        <p:cTn id="24" dur="500"/>
                                        <p:tgtEl>
                                          <p:spTgt spid="2">
                                            <p:graphicEl>
                                              <a:dgm id="{3E0E8940-7A07-4AAC-92FE-959235BB251B}"/>
                                            </p:graphic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
                                            <p:graphicEl>
                                              <a:dgm id="{BAE1E8C5-C8E2-4803-BEC7-A40EBBDE1A8C}"/>
                                            </p:graphicEl>
                                          </p:spTgt>
                                        </p:tgtEl>
                                        <p:attrNameLst>
                                          <p:attrName>style.visibility</p:attrName>
                                        </p:attrNameLst>
                                      </p:cBhvr>
                                      <p:to>
                                        <p:strVal val="visible"/>
                                      </p:to>
                                    </p:set>
                                    <p:animEffect transition="in" filter="fade">
                                      <p:cBhvr>
                                        <p:cTn id="27" dur="500"/>
                                        <p:tgtEl>
                                          <p:spTgt spid="2">
                                            <p:graphicEl>
                                              <a:dgm id="{BAE1E8C5-C8E2-4803-BEC7-A40EBBDE1A8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9CA685C1-AAAE-4AD3-A58E-20D15AFB2EF4}"/>
                                            </p:graphicEl>
                                          </p:spTgt>
                                        </p:tgtEl>
                                        <p:attrNameLst>
                                          <p:attrName>style.visibility</p:attrName>
                                        </p:attrNameLst>
                                      </p:cBhvr>
                                      <p:to>
                                        <p:strVal val="visible"/>
                                      </p:to>
                                    </p:set>
                                    <p:animEffect transition="in" filter="fade">
                                      <p:cBhvr>
                                        <p:cTn id="32" dur="500"/>
                                        <p:tgtEl>
                                          <p:spTgt spid="2">
                                            <p:graphicEl>
                                              <a:dgm id="{9CA685C1-AAAE-4AD3-A58E-20D15AFB2EF4}"/>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2">
                                            <p:graphicEl>
                                              <a:dgm id="{B382C747-BFDC-4966-853E-3DE2E22EEA86}"/>
                                            </p:graphicEl>
                                          </p:spTgt>
                                        </p:tgtEl>
                                        <p:attrNameLst>
                                          <p:attrName>style.visibility</p:attrName>
                                        </p:attrNameLst>
                                      </p:cBhvr>
                                      <p:to>
                                        <p:strVal val="visible"/>
                                      </p:to>
                                    </p:set>
                                    <p:animEffect transition="in" filter="fade">
                                      <p:cBhvr>
                                        <p:cTn id="35" dur="500"/>
                                        <p:tgtEl>
                                          <p:spTgt spid="2">
                                            <p:graphicEl>
                                              <a:dgm id="{B382C747-BFDC-4966-853E-3DE2E22EEA8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52650" y="365127"/>
            <a:ext cx="7886700" cy="543594"/>
          </a:xfrm>
          <a:solidFill>
            <a:schemeClr val="accent1">
              <a:lumMod val="60000"/>
              <a:lumOff val="40000"/>
            </a:schemeClr>
          </a:solidFill>
        </p:spPr>
        <p:txBody>
          <a:bodyPr>
            <a:normAutofit/>
          </a:bodyPr>
          <a:lstStyle/>
          <a:p>
            <a:pPr algn="ctr"/>
            <a:r>
              <a:rPr lang="en-GB" sz="3600" b="1" dirty="0">
                <a:solidFill>
                  <a:schemeClr val="bg1"/>
                </a:solidFill>
                <a:latin typeface="+mn-lt"/>
              </a:rPr>
              <a:t>Section 19 - Seizing</a:t>
            </a:r>
          </a:p>
        </p:txBody>
      </p:sp>
      <p:sp>
        <p:nvSpPr>
          <p:cNvPr id="4" name="TextBox 3"/>
          <p:cNvSpPr txBox="1"/>
          <p:nvPr/>
        </p:nvSpPr>
        <p:spPr>
          <a:xfrm>
            <a:off x="593364" y="1247191"/>
            <a:ext cx="6696744" cy="461665"/>
          </a:xfrm>
          <a:prstGeom prst="rect">
            <a:avLst/>
          </a:prstGeom>
          <a:solidFill>
            <a:schemeClr val="accent1">
              <a:lumMod val="60000"/>
              <a:lumOff val="40000"/>
            </a:schemeClr>
          </a:solidFill>
          <a:ln>
            <a:solidFill>
              <a:schemeClr val="tx1"/>
            </a:solidFill>
          </a:ln>
        </p:spPr>
        <p:txBody>
          <a:bodyPr wrap="square" rtlCol="0">
            <a:spAutoFit/>
          </a:bodyPr>
          <a:lstStyle/>
          <a:p>
            <a:r>
              <a:rPr lang="en-GB" sz="2400" dirty="0"/>
              <a:t>Necessary to seize it to prevent it being: </a:t>
            </a:r>
          </a:p>
        </p:txBody>
      </p:sp>
      <p:graphicFrame>
        <p:nvGraphicFramePr>
          <p:cNvPr id="5" name="Diagram 4"/>
          <p:cNvGraphicFramePr/>
          <p:nvPr/>
        </p:nvGraphicFramePr>
        <p:xfrm>
          <a:off x="-7590" y="2142147"/>
          <a:ext cx="4320480"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TextBox 7">
            <a:extLst>
              <a:ext uri="{FF2B5EF4-FFF2-40B4-BE49-F238E27FC236}">
                <a16:creationId xmlns:a16="http://schemas.microsoft.com/office/drawing/2014/main" id="{399055ED-596C-2644-8DEE-DA86D3CD6BD4}"/>
              </a:ext>
            </a:extLst>
          </p:cNvPr>
          <p:cNvSpPr txBox="1"/>
          <p:nvPr/>
        </p:nvSpPr>
        <p:spPr>
          <a:xfrm>
            <a:off x="5445883" y="2958204"/>
            <a:ext cx="6106332" cy="523220"/>
          </a:xfrm>
          <a:prstGeom prst="rect">
            <a:avLst/>
          </a:prstGeom>
          <a:noFill/>
        </p:spPr>
        <p:txBody>
          <a:bodyPr wrap="square">
            <a:spAutoFit/>
          </a:bodyPr>
          <a:lstStyle/>
          <a:p>
            <a:r>
              <a:rPr lang="en-GB" sz="2800" b="1" dirty="0">
                <a:latin typeface="Arial" pitchFamily="34" charset="0"/>
                <a:ea typeface="ＭＳ Ｐゴシック" pitchFamily="-112" charset="-128"/>
                <a:cs typeface="ＭＳ Ｐゴシック" pitchFamily="-112" charset="-128"/>
              </a:rPr>
              <a:t>S</a:t>
            </a:r>
            <a:r>
              <a:rPr lang="en-GB" sz="2800" b="1" i="0" u="none" strike="noStrike" kern="1200" baseline="0" dirty="0">
                <a:solidFill>
                  <a:schemeClr val="tx1"/>
                </a:solidFill>
                <a:latin typeface="Arial" pitchFamily="34" charset="0"/>
                <a:ea typeface="ＭＳ Ｐゴシック" pitchFamily="-112" charset="-128"/>
                <a:cs typeface="ＭＳ Ｐゴシック" pitchFamily="-112" charset="-128"/>
              </a:rPr>
              <a:t>ection 22 of PACE 1984: </a:t>
            </a:r>
            <a:endParaRPr lang="en-US" sz="2800" dirty="0"/>
          </a:p>
        </p:txBody>
      </p:sp>
      <p:sp>
        <p:nvSpPr>
          <p:cNvPr id="10" name="TextBox 9">
            <a:extLst>
              <a:ext uri="{FF2B5EF4-FFF2-40B4-BE49-F238E27FC236}">
                <a16:creationId xmlns:a16="http://schemas.microsoft.com/office/drawing/2014/main" id="{820A6DA3-51A2-F141-8512-ECA33F22DABB}"/>
              </a:ext>
            </a:extLst>
          </p:cNvPr>
          <p:cNvSpPr txBox="1"/>
          <p:nvPr/>
        </p:nvSpPr>
        <p:spPr>
          <a:xfrm>
            <a:off x="4825946" y="3429000"/>
            <a:ext cx="6106332" cy="2585323"/>
          </a:xfrm>
          <a:prstGeom prst="rect">
            <a:avLst/>
          </a:prstGeom>
          <a:solidFill>
            <a:schemeClr val="accent1">
              <a:lumMod val="60000"/>
              <a:lumOff val="40000"/>
            </a:schemeClr>
          </a:solidFill>
        </p:spPr>
        <p:txBody>
          <a:bodyPr wrap="square">
            <a:spAutoFit/>
          </a:bodyPr>
          <a:lstStyle/>
          <a:p>
            <a:r>
              <a:rPr lang="en-GB" dirty="0">
                <a:latin typeface="Arial" pitchFamily="34" charset="0"/>
                <a:ea typeface="ＭＳ Ｐゴシック" pitchFamily="-112" charset="-128"/>
                <a:cs typeface="ＭＳ Ｐゴシック" pitchFamily="-112" charset="-128"/>
              </a:rPr>
              <a:t>Se</a:t>
            </a: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ized property may be retained for specific reasons only. </a:t>
            </a:r>
            <a:endParaRPr lang="en-GB" dirty="0">
              <a:latin typeface="Arial" pitchFamily="34" charset="0"/>
              <a:ea typeface="ＭＳ Ｐゴシック" pitchFamily="-112" charset="-128"/>
              <a:cs typeface="ＭＳ Ｐゴシック" pitchFamily="-112" charset="-128"/>
            </a:endParaRPr>
          </a:p>
          <a:p>
            <a:endPar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endParaRPr>
          </a:p>
          <a:p>
            <a:r>
              <a:rPr lang="en-GB" dirty="0">
                <a:latin typeface="Arial" pitchFamily="34" charset="0"/>
                <a:ea typeface="ＭＳ Ｐゴシック" pitchFamily="-112" charset="-128"/>
                <a:cs typeface="ＭＳ Ｐゴシック" pitchFamily="-112" charset="-128"/>
              </a:rPr>
              <a:t>P</a:t>
            </a: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ossible reasons for retention are that the property seized is: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For use as evidence in a trial (unless a photograph or copy would suffice)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Forensic examination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Further investigation </a:t>
            </a:r>
          </a:p>
          <a:p>
            <a:pPr marL="285750" indent="-285750">
              <a:buFont typeface="Arial" panose="020B0604020202020204" pitchFamily="34" charset="0"/>
              <a:buChar char="•"/>
            </a:pPr>
            <a:r>
              <a:rPr lang="en-GB" sz="1800" b="0" i="0" u="none" strike="noStrike" kern="1200" baseline="0" dirty="0">
                <a:solidFill>
                  <a:schemeClr val="tx1"/>
                </a:solidFill>
                <a:latin typeface="Arial" pitchFamily="34" charset="0"/>
                <a:ea typeface="ＭＳ Ｐゴシック" pitchFamily="-112" charset="-128"/>
                <a:cs typeface="ＭＳ Ｐゴシック" pitchFamily="-112" charset="-128"/>
              </a:rPr>
              <a:t>Establish the lawful owner. </a:t>
            </a:r>
          </a:p>
        </p:txBody>
      </p:sp>
    </p:spTree>
    <p:extLst>
      <p:ext uri="{BB962C8B-B14F-4D97-AF65-F5344CB8AC3E}">
        <p14:creationId xmlns:p14="http://schemas.microsoft.com/office/powerpoint/2010/main" val="521148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4ACFFA8-133E-4EA1-8BFC-6FE9F844C363}"/>
                                            </p:graphicEl>
                                          </p:spTgt>
                                        </p:tgtEl>
                                        <p:attrNameLst>
                                          <p:attrName>style.visibility</p:attrName>
                                        </p:attrNameLst>
                                      </p:cBhvr>
                                      <p:to>
                                        <p:strVal val="visible"/>
                                      </p:to>
                                    </p:set>
                                    <p:animEffect transition="in" filter="fade">
                                      <p:cBhvr>
                                        <p:cTn id="12" dur="500"/>
                                        <p:tgtEl>
                                          <p:spTgt spid="5">
                                            <p:graphicEl>
                                              <a:dgm id="{54ACFFA8-133E-4EA1-8BFC-6FE9F844C363}"/>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A7E96A1C-6FB8-40B4-BFA4-0B5474AB2F8B}"/>
                                            </p:graphicEl>
                                          </p:spTgt>
                                        </p:tgtEl>
                                        <p:attrNameLst>
                                          <p:attrName>style.visibility</p:attrName>
                                        </p:attrNameLst>
                                      </p:cBhvr>
                                      <p:to>
                                        <p:strVal val="visible"/>
                                      </p:to>
                                    </p:set>
                                    <p:animEffect transition="in" filter="fade">
                                      <p:cBhvr>
                                        <p:cTn id="17" dur="500"/>
                                        <p:tgtEl>
                                          <p:spTgt spid="5">
                                            <p:graphicEl>
                                              <a:dgm id="{A7E96A1C-6FB8-40B4-BFA4-0B5474AB2F8B}"/>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graphicEl>
                                              <a:dgm id="{BAB31F42-6FEA-457A-97B9-7FCFCF14B0F6}"/>
                                            </p:graphicEl>
                                          </p:spTgt>
                                        </p:tgtEl>
                                        <p:attrNameLst>
                                          <p:attrName>style.visibility</p:attrName>
                                        </p:attrNameLst>
                                      </p:cBhvr>
                                      <p:to>
                                        <p:strVal val="visible"/>
                                      </p:to>
                                    </p:set>
                                    <p:animEffect transition="in" filter="fade">
                                      <p:cBhvr>
                                        <p:cTn id="20" dur="500"/>
                                        <p:tgtEl>
                                          <p:spTgt spid="5">
                                            <p:graphicEl>
                                              <a:dgm id="{BAB31F42-6FEA-457A-97B9-7FCFCF14B0F6}"/>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5">
                                            <p:graphicEl>
                                              <a:dgm id="{C29397A2-8F27-4821-B011-23A55CCA3CB9}"/>
                                            </p:graphicEl>
                                          </p:spTgt>
                                        </p:tgtEl>
                                        <p:attrNameLst>
                                          <p:attrName>style.visibility</p:attrName>
                                        </p:attrNameLst>
                                      </p:cBhvr>
                                      <p:to>
                                        <p:strVal val="visible"/>
                                      </p:to>
                                    </p:set>
                                    <p:animEffect transition="in" filter="fade">
                                      <p:cBhvr>
                                        <p:cTn id="25" dur="500"/>
                                        <p:tgtEl>
                                          <p:spTgt spid="5">
                                            <p:graphicEl>
                                              <a:dgm id="{C29397A2-8F27-4821-B011-23A55CCA3CB9}"/>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graphicEl>
                                              <a:dgm id="{EBED071A-1864-4416-B14F-929459B212A7}"/>
                                            </p:graphicEl>
                                          </p:spTgt>
                                        </p:tgtEl>
                                        <p:attrNameLst>
                                          <p:attrName>style.visibility</p:attrName>
                                        </p:attrNameLst>
                                      </p:cBhvr>
                                      <p:to>
                                        <p:strVal val="visible"/>
                                      </p:to>
                                    </p:set>
                                    <p:animEffect transition="in" filter="fade">
                                      <p:cBhvr>
                                        <p:cTn id="28" dur="500"/>
                                        <p:tgtEl>
                                          <p:spTgt spid="5">
                                            <p:graphicEl>
                                              <a:dgm id="{EBED071A-1864-4416-B14F-929459B212A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5">
                                            <p:graphicEl>
                                              <a:dgm id="{868DB2D1-4BB2-4981-BDA5-BD7DD09DFE3A}"/>
                                            </p:graphicEl>
                                          </p:spTgt>
                                        </p:tgtEl>
                                        <p:attrNameLst>
                                          <p:attrName>style.visibility</p:attrName>
                                        </p:attrNameLst>
                                      </p:cBhvr>
                                      <p:to>
                                        <p:strVal val="visible"/>
                                      </p:to>
                                    </p:set>
                                    <p:animEffect transition="in" filter="fade">
                                      <p:cBhvr>
                                        <p:cTn id="33" dur="500"/>
                                        <p:tgtEl>
                                          <p:spTgt spid="5">
                                            <p:graphicEl>
                                              <a:dgm id="{868DB2D1-4BB2-4981-BDA5-BD7DD09DFE3A}"/>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
                                            <p:graphicEl>
                                              <a:dgm id="{E85FEA01-6DCF-4AE9-A48A-D4E99B607A42}"/>
                                            </p:graphicEl>
                                          </p:spTgt>
                                        </p:tgtEl>
                                        <p:attrNameLst>
                                          <p:attrName>style.visibility</p:attrName>
                                        </p:attrNameLst>
                                      </p:cBhvr>
                                      <p:to>
                                        <p:strVal val="visible"/>
                                      </p:to>
                                    </p:set>
                                    <p:animEffect transition="in" filter="fade">
                                      <p:cBhvr>
                                        <p:cTn id="36" dur="500"/>
                                        <p:tgtEl>
                                          <p:spTgt spid="5">
                                            <p:graphicEl>
                                              <a:dgm id="{E85FEA01-6DCF-4AE9-A48A-D4E99B607A42}"/>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5">
                                            <p:graphicEl>
                                              <a:dgm id="{64E300F4-4BBD-4305-8BD6-F74FAB64081E}"/>
                                            </p:graphicEl>
                                          </p:spTgt>
                                        </p:tgtEl>
                                        <p:attrNameLst>
                                          <p:attrName>style.visibility</p:attrName>
                                        </p:attrNameLst>
                                      </p:cBhvr>
                                      <p:to>
                                        <p:strVal val="visible"/>
                                      </p:to>
                                    </p:set>
                                    <p:animEffect transition="in" filter="fade">
                                      <p:cBhvr>
                                        <p:cTn id="41" dur="500"/>
                                        <p:tgtEl>
                                          <p:spTgt spid="5">
                                            <p:graphicEl>
                                              <a:dgm id="{64E300F4-4BBD-4305-8BD6-F74FAB64081E}"/>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
                                            <p:graphicEl>
                                              <a:dgm id="{B7436FB3-5405-4E56-BB1E-1AF689CE4C2C}"/>
                                            </p:graphicEl>
                                          </p:spTgt>
                                        </p:tgtEl>
                                        <p:attrNameLst>
                                          <p:attrName>style.visibility</p:attrName>
                                        </p:attrNameLst>
                                      </p:cBhvr>
                                      <p:to>
                                        <p:strVal val="visible"/>
                                      </p:to>
                                    </p:set>
                                    <p:animEffect transition="in" filter="fade">
                                      <p:cBhvr>
                                        <p:cTn id="44" dur="500"/>
                                        <p:tgtEl>
                                          <p:spTgt spid="5">
                                            <p:graphicEl>
                                              <a:dgm id="{B7436FB3-5405-4E56-BB1E-1AF689CE4C2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519C9-03C3-76D8-8309-6DBFC12B21E5}"/>
              </a:ext>
            </a:extLst>
          </p:cNvPr>
          <p:cNvSpPr>
            <a:spLocks noGrp="1"/>
          </p:cNvSpPr>
          <p:nvPr>
            <p:ph type="title"/>
          </p:nvPr>
        </p:nvSpPr>
        <p:spPr>
          <a:xfrm>
            <a:off x="572493" y="238539"/>
            <a:ext cx="11018520" cy="1434415"/>
          </a:xfrm>
        </p:spPr>
        <p:txBody>
          <a:bodyPr anchor="b">
            <a:normAutofit/>
          </a:bodyPr>
          <a:lstStyle/>
          <a:p>
            <a:r>
              <a:rPr lang="en-US" sz="5400"/>
              <a:t>Theft Act 1968 </a:t>
            </a:r>
          </a:p>
        </p:txBody>
      </p:sp>
      <p:graphicFrame>
        <p:nvGraphicFramePr>
          <p:cNvPr id="5" name="Content Placeholder 2">
            <a:extLst>
              <a:ext uri="{FF2B5EF4-FFF2-40B4-BE49-F238E27FC236}">
                <a16:creationId xmlns:a16="http://schemas.microsoft.com/office/drawing/2014/main" id="{6580C22A-76AB-6E2E-29BD-C612F8CA2C47}"/>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descr="6 Ways to Prevent Burglary and Theft at Your Business | Insureon">
            <a:extLst>
              <a:ext uri="{FF2B5EF4-FFF2-40B4-BE49-F238E27FC236}">
                <a16:creationId xmlns:a16="http://schemas.microsoft.com/office/drawing/2014/main" id="{EDBCD7F5-D753-580D-1B2F-7DD5E3CC8D43}"/>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30839" r="21659" b="-1"/>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14745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F6B0F56-01E3-7E43-9822-D36847B773EF}"/>
              </a:ext>
            </a:extLst>
          </p:cNvPr>
          <p:cNvSpPr txBox="1"/>
          <p:nvPr>
            <p:custDataLst>
              <p:tags r:id="rId1"/>
            </p:custDataLst>
          </p:nvPr>
        </p:nvSpPr>
        <p:spPr>
          <a:xfrm>
            <a:off x="-69427" y="3171429"/>
            <a:ext cx="7649241" cy="2825496"/>
          </a:xfrm>
          <a:prstGeom prst="rect">
            <a:avLst/>
          </a:prstGeom>
        </p:spPr>
        <p:txBody>
          <a:bodyPr vert="horz" lIns="91440" tIns="45720" rIns="91440" bIns="45720" rtlCol="0">
            <a:noAutofit/>
          </a:bodyPr>
          <a:lstStyle/>
          <a:p>
            <a:pPr marR="0" lvl="0" algn="ctr" fontAlgn="auto">
              <a:lnSpc>
                <a:spcPct val="90000"/>
              </a:lnSpc>
              <a:spcBef>
                <a:spcPts val="0"/>
              </a:spcBef>
              <a:spcAft>
                <a:spcPts val="2400"/>
              </a:spcAft>
              <a:buClrTx/>
              <a:buSzTx/>
              <a:tabLst/>
              <a:defRPr/>
            </a:pPr>
            <a:r>
              <a:rPr kumimoji="0" lang="en-US" altLang="en-US" sz="2400" b="0" i="0" u="none" strike="noStrike" cap="none" spc="0" normalizeH="0" baseline="0" noProof="0" dirty="0">
                <a:ln>
                  <a:noFill/>
                </a:ln>
                <a:effectLst/>
                <a:uLnTx/>
                <a:uFillTx/>
              </a:rPr>
              <a:t>‘A person is guilty of theft if they </a:t>
            </a:r>
            <a:endParaRPr lang="en-US" altLang="en-US" sz="2400" dirty="0"/>
          </a:p>
          <a:p>
            <a:pPr marR="0" lvl="0" algn="ctr" fontAlgn="auto">
              <a:lnSpc>
                <a:spcPct val="90000"/>
              </a:lnSpc>
              <a:spcBef>
                <a:spcPts val="0"/>
              </a:spcBef>
              <a:spcAft>
                <a:spcPts val="2400"/>
              </a:spcAft>
              <a:buClrTx/>
              <a:buSzTx/>
              <a:tabLst/>
              <a:defRPr/>
            </a:pPr>
            <a:r>
              <a:rPr kumimoji="0" lang="en-US" altLang="en-US" sz="2400" b="1" i="0" u="sng" strike="noStrike" cap="none" spc="0" normalizeH="0" baseline="0" noProof="0" dirty="0">
                <a:ln>
                  <a:noFill/>
                </a:ln>
                <a:effectLst/>
                <a:uLnTx/>
                <a:uFillTx/>
              </a:rPr>
              <a:t>dishonestly appropriates property</a:t>
            </a:r>
            <a:r>
              <a:rPr kumimoji="0" lang="en-US" altLang="en-US" sz="2400" b="1" i="0" u="sng" strike="noStrike" cap="none" spc="0" normalizeH="0" noProof="0" dirty="0">
                <a:ln>
                  <a:noFill/>
                </a:ln>
                <a:effectLst/>
                <a:uLnTx/>
                <a:uFillTx/>
              </a:rPr>
              <a:t> </a:t>
            </a:r>
            <a:r>
              <a:rPr kumimoji="0" lang="en-US" altLang="en-US" sz="2400" b="1" i="0" u="sng" strike="noStrike" cap="none" spc="0" normalizeH="0" baseline="0" noProof="0" dirty="0">
                <a:ln>
                  <a:noFill/>
                </a:ln>
                <a:effectLst/>
                <a:uLnTx/>
                <a:uFillTx/>
              </a:rPr>
              <a:t>belonging to another </a:t>
            </a:r>
          </a:p>
          <a:p>
            <a:pPr marR="0" lvl="0" algn="ctr" fontAlgn="auto">
              <a:lnSpc>
                <a:spcPct val="90000"/>
              </a:lnSpc>
              <a:spcBef>
                <a:spcPts val="0"/>
              </a:spcBef>
              <a:spcAft>
                <a:spcPts val="2400"/>
              </a:spcAft>
              <a:buClrTx/>
              <a:buSzTx/>
              <a:tabLst/>
              <a:defRPr/>
            </a:pPr>
            <a:r>
              <a:rPr lang="en-US" altLang="en-US" sz="2400" dirty="0"/>
              <a:t>w</a:t>
            </a:r>
            <a:r>
              <a:rPr kumimoji="0" lang="en-US" altLang="en-US" sz="2400" b="0" i="0" u="none" strike="noStrike" cap="none" spc="0" normalizeH="0" baseline="0" noProof="0" dirty="0" err="1">
                <a:ln>
                  <a:noFill/>
                </a:ln>
                <a:effectLst/>
                <a:uLnTx/>
                <a:uFillTx/>
              </a:rPr>
              <a:t>ith</a:t>
            </a:r>
            <a:r>
              <a:rPr kumimoji="0" lang="en-US" altLang="en-US" sz="2400" b="0" i="0" u="none" strike="noStrike" cap="none" spc="0" normalizeH="0" noProof="0" dirty="0">
                <a:ln>
                  <a:noFill/>
                </a:ln>
                <a:effectLst/>
                <a:uLnTx/>
                <a:uFillTx/>
              </a:rPr>
              <a:t> </a:t>
            </a:r>
            <a:r>
              <a:rPr kumimoji="0" lang="en-US" altLang="en-US" sz="2400" b="0" i="0" u="none" strike="noStrike" cap="none" spc="0" normalizeH="0" baseline="0" noProof="0" dirty="0">
                <a:ln>
                  <a:noFill/>
                </a:ln>
                <a:effectLst/>
                <a:uLnTx/>
                <a:uFillTx/>
              </a:rPr>
              <a:t>the intention of </a:t>
            </a:r>
          </a:p>
          <a:p>
            <a:pPr marR="0" lvl="0" algn="ctr" fontAlgn="auto">
              <a:lnSpc>
                <a:spcPct val="90000"/>
              </a:lnSpc>
              <a:spcBef>
                <a:spcPts val="0"/>
              </a:spcBef>
              <a:spcAft>
                <a:spcPts val="2400"/>
              </a:spcAft>
              <a:buClrTx/>
              <a:buSzTx/>
              <a:tabLst/>
              <a:defRPr/>
            </a:pPr>
            <a:r>
              <a:rPr kumimoji="0" lang="en-US" altLang="en-US" sz="2400" b="1" i="0" u="sng" strike="noStrike" cap="none" spc="0" normalizeH="0" baseline="0" noProof="0" dirty="0">
                <a:ln>
                  <a:noFill/>
                </a:ln>
                <a:effectLst/>
                <a:uLnTx/>
                <a:uFillTx/>
              </a:rPr>
              <a:t>permanently depriving </a:t>
            </a:r>
          </a:p>
          <a:p>
            <a:pPr marR="0" lvl="0" algn="ctr" fontAlgn="auto">
              <a:lnSpc>
                <a:spcPct val="90000"/>
              </a:lnSpc>
              <a:spcBef>
                <a:spcPts val="0"/>
              </a:spcBef>
              <a:spcAft>
                <a:spcPts val="2400"/>
              </a:spcAft>
              <a:buClrTx/>
              <a:buSzTx/>
              <a:tabLst/>
              <a:defRPr/>
            </a:pPr>
            <a:r>
              <a:rPr kumimoji="0" lang="en-US" altLang="en-US" sz="2400" b="0" i="0" u="none" strike="noStrike" cap="none" spc="0" normalizeH="0" baseline="0" noProof="0" dirty="0">
                <a:ln>
                  <a:noFill/>
                </a:ln>
                <a:effectLst/>
                <a:uLnTx/>
                <a:uFillTx/>
              </a:rPr>
              <a:t>the other of it.’</a:t>
            </a:r>
          </a:p>
        </p:txBody>
      </p:sp>
      <p:pic>
        <p:nvPicPr>
          <p:cNvPr id="4098" name="Picture 2" descr="HOME - SAT-LAW">
            <a:extLst>
              <a:ext uri="{FF2B5EF4-FFF2-40B4-BE49-F238E27FC236}">
                <a16:creationId xmlns:a16="http://schemas.microsoft.com/office/drawing/2014/main" id="{E4AC716E-662B-C142-81F5-FB464FF3B6D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105" r="35568"/>
          <a:stretch/>
        </p:blipFill>
        <p:spPr bwMode="auto">
          <a:xfrm>
            <a:off x="7684007" y="603504"/>
            <a:ext cx="4050792" cy="5577840"/>
          </a:xfrm>
          <a:prstGeom prst="rect">
            <a:avLst/>
          </a:prstGeom>
          <a:noFill/>
          <a:extLst>
            <a:ext uri="{909E8E84-426E-40DD-AFC4-6F175D3DCCD1}">
              <a14:hiddenFill xmlns:a14="http://schemas.microsoft.com/office/drawing/2010/main">
                <a:solidFill>
                  <a:srgbClr val="FFFFFF"/>
                </a:solidFill>
              </a14:hiddenFill>
            </a:ext>
          </a:extLst>
        </p:spPr>
      </p:pic>
      <p:sp>
        <p:nvSpPr>
          <p:cNvPr id="3" name="Pentagon 2">
            <a:extLst>
              <a:ext uri="{FF2B5EF4-FFF2-40B4-BE49-F238E27FC236}">
                <a16:creationId xmlns:a16="http://schemas.microsoft.com/office/drawing/2014/main" id="{71AFD56A-725B-024E-B42F-5FF93D2CAE02}"/>
              </a:ext>
            </a:extLst>
          </p:cNvPr>
          <p:cNvSpPr/>
          <p:nvPr/>
        </p:nvSpPr>
        <p:spPr>
          <a:xfrm>
            <a:off x="306324" y="1053365"/>
            <a:ext cx="7169297" cy="1064699"/>
          </a:xfrm>
          <a:prstGeom prst="homePlat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21922C6-1D93-E84A-BB5B-2FDD3C4FE81C}"/>
              </a:ext>
            </a:extLst>
          </p:cNvPr>
          <p:cNvSpPr txBox="1"/>
          <p:nvPr/>
        </p:nvSpPr>
        <p:spPr>
          <a:xfrm>
            <a:off x="306324" y="455512"/>
            <a:ext cx="8237175" cy="1536192"/>
          </a:xfrm>
          <a:prstGeom prst="rect">
            <a:avLst/>
          </a:prstGeom>
        </p:spPr>
        <p:txBody>
          <a:bodyPr vert="horz" lIns="91440" tIns="45720" rIns="91440" bIns="45720" rtlCol="0" anchor="b">
            <a:norm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nSpc>
                <a:spcPct val="90000"/>
              </a:lnSpc>
              <a:spcAft>
                <a:spcPts val="600"/>
              </a:spcAft>
            </a:pPr>
            <a:r>
              <a:rPr lang="en-US" sz="5200" b="1" dirty="0">
                <a:solidFill>
                  <a:schemeClr val="bg1"/>
                </a:solidFill>
                <a:latin typeface="+mj-lt"/>
                <a:ea typeface="+mj-ea"/>
                <a:cs typeface="+mj-cs"/>
              </a:rPr>
              <a:t>Section 1(1) Theft Act 1968</a:t>
            </a:r>
          </a:p>
        </p:txBody>
      </p:sp>
    </p:spTree>
    <p:extLst>
      <p:ext uri="{BB962C8B-B14F-4D97-AF65-F5344CB8AC3E}">
        <p14:creationId xmlns:p14="http://schemas.microsoft.com/office/powerpoint/2010/main" val="44025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entagon 2">
            <a:extLst>
              <a:ext uri="{FF2B5EF4-FFF2-40B4-BE49-F238E27FC236}">
                <a16:creationId xmlns:a16="http://schemas.microsoft.com/office/drawing/2014/main" id="{F8631AC2-9AAB-0F46-A3A3-FEFB42D7982A}"/>
              </a:ext>
            </a:extLst>
          </p:cNvPr>
          <p:cNvSpPr/>
          <p:nvPr/>
        </p:nvSpPr>
        <p:spPr>
          <a:xfrm>
            <a:off x="0" y="182852"/>
            <a:ext cx="6926666" cy="671258"/>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D8D4BF04-CACB-D34A-B619-9610F2761940}"/>
              </a:ext>
            </a:extLst>
          </p:cNvPr>
          <p:cNvSpPr/>
          <p:nvPr/>
        </p:nvSpPr>
        <p:spPr>
          <a:xfrm>
            <a:off x="537420" y="4723287"/>
            <a:ext cx="3782788" cy="12951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5C56BDD-66EE-D344-BD34-87E1CFD2E0CA}"/>
              </a:ext>
            </a:extLst>
          </p:cNvPr>
          <p:cNvSpPr/>
          <p:nvPr/>
        </p:nvSpPr>
        <p:spPr>
          <a:xfrm>
            <a:off x="5031710" y="4723287"/>
            <a:ext cx="3782788" cy="12951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1EEBE24-FA50-3C44-A1F6-9FAA22A9782B}"/>
              </a:ext>
            </a:extLst>
          </p:cNvPr>
          <p:cNvSpPr/>
          <p:nvPr/>
        </p:nvSpPr>
        <p:spPr>
          <a:xfrm>
            <a:off x="6550937" y="3376076"/>
            <a:ext cx="3576377" cy="784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84FDCBC-4D45-D442-8991-15F523FE4FB5}"/>
              </a:ext>
            </a:extLst>
          </p:cNvPr>
          <p:cNvSpPr/>
          <p:nvPr/>
        </p:nvSpPr>
        <p:spPr>
          <a:xfrm>
            <a:off x="2181328" y="3374693"/>
            <a:ext cx="3576377" cy="784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7938559E-34E6-B140-A960-BB0DE5C9BF48}"/>
              </a:ext>
            </a:extLst>
          </p:cNvPr>
          <p:cNvSpPr/>
          <p:nvPr/>
        </p:nvSpPr>
        <p:spPr>
          <a:xfrm>
            <a:off x="3652576" y="2189368"/>
            <a:ext cx="4975609" cy="784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FFF6807-7EB7-5D4A-A661-4644A4D5064D}"/>
              </a:ext>
            </a:extLst>
          </p:cNvPr>
          <p:cNvSpPr txBox="1"/>
          <p:nvPr/>
        </p:nvSpPr>
        <p:spPr>
          <a:xfrm>
            <a:off x="115556" y="182852"/>
            <a:ext cx="7310176" cy="1200329"/>
          </a:xfrm>
          <a:prstGeom prst="rect">
            <a:avLst/>
          </a:prstGeom>
          <a:noFill/>
        </p:spPr>
        <p:txBody>
          <a:bodyPr wrap="square" rtlCol="0">
            <a:spAutoFit/>
          </a:bodyPr>
          <a:lstStyle/>
          <a:p>
            <a:r>
              <a:rPr lang="en-US" sz="3600" dirty="0">
                <a:solidFill>
                  <a:schemeClr val="bg1"/>
                </a:solidFill>
              </a:rPr>
              <a:t>The basic offence of burglary…</a:t>
            </a:r>
          </a:p>
          <a:p>
            <a:endParaRPr lang="en-US" dirty="0"/>
          </a:p>
          <a:p>
            <a:endParaRPr lang="en-US" dirty="0"/>
          </a:p>
        </p:txBody>
      </p:sp>
      <p:sp>
        <p:nvSpPr>
          <p:cNvPr id="5" name="TextBox 4">
            <a:extLst>
              <a:ext uri="{FF2B5EF4-FFF2-40B4-BE49-F238E27FC236}">
                <a16:creationId xmlns:a16="http://schemas.microsoft.com/office/drawing/2014/main" id="{7B1B8EE2-9EE0-8342-BB95-65D3062CCD79}"/>
              </a:ext>
            </a:extLst>
          </p:cNvPr>
          <p:cNvSpPr txBox="1"/>
          <p:nvPr/>
        </p:nvSpPr>
        <p:spPr>
          <a:xfrm>
            <a:off x="0" y="1039784"/>
            <a:ext cx="10550769" cy="923330"/>
          </a:xfrm>
          <a:prstGeom prst="rect">
            <a:avLst/>
          </a:prstGeom>
          <a:noFill/>
        </p:spPr>
        <p:txBody>
          <a:bodyPr wrap="square" rtlCol="0">
            <a:spAutoFit/>
          </a:bodyPr>
          <a:lstStyle/>
          <a:p>
            <a:r>
              <a:rPr lang="en-US" dirty="0"/>
              <a:t>The basic offence of burglary is set out in section 9 of the Theft Act 1968. </a:t>
            </a:r>
            <a:br>
              <a:rPr lang="en-US" dirty="0"/>
            </a:br>
            <a:r>
              <a:rPr lang="en-US" dirty="0"/>
              <a:t>There are two subsections </a:t>
            </a:r>
            <a:r>
              <a:rPr lang="en-US" dirty="0">
                <a:highlight>
                  <a:srgbClr val="FFFF00"/>
                </a:highlight>
              </a:rPr>
              <a:t>S.9(1)(a) </a:t>
            </a:r>
            <a:r>
              <a:rPr lang="en-US" dirty="0"/>
              <a:t>AND </a:t>
            </a:r>
            <a:r>
              <a:rPr lang="en-US" dirty="0">
                <a:highlight>
                  <a:srgbClr val="FFFF00"/>
                </a:highlight>
              </a:rPr>
              <a:t>S.9(1)(b) </a:t>
            </a:r>
            <a:r>
              <a:rPr lang="en-US" dirty="0"/>
              <a:t>which describe the main ways the offence can be committed: </a:t>
            </a:r>
          </a:p>
          <a:p>
            <a:endParaRPr lang="en-US" dirty="0"/>
          </a:p>
        </p:txBody>
      </p:sp>
      <p:sp>
        <p:nvSpPr>
          <p:cNvPr id="6" name="TextBox 5">
            <a:extLst>
              <a:ext uri="{FF2B5EF4-FFF2-40B4-BE49-F238E27FC236}">
                <a16:creationId xmlns:a16="http://schemas.microsoft.com/office/drawing/2014/main" id="{B7D5267D-F8A6-5D44-9AD0-837AEB25B38E}"/>
              </a:ext>
            </a:extLst>
          </p:cNvPr>
          <p:cNvSpPr txBox="1"/>
          <p:nvPr/>
        </p:nvSpPr>
        <p:spPr>
          <a:xfrm>
            <a:off x="3493476" y="2252980"/>
            <a:ext cx="5205047" cy="646331"/>
          </a:xfrm>
          <a:prstGeom prst="rect">
            <a:avLst/>
          </a:prstGeom>
          <a:noFill/>
        </p:spPr>
        <p:txBody>
          <a:bodyPr wrap="square" rtlCol="0">
            <a:spAutoFit/>
          </a:bodyPr>
          <a:lstStyle/>
          <a:p>
            <a:pPr algn="ctr"/>
            <a:r>
              <a:rPr lang="en-US" dirty="0">
                <a:solidFill>
                  <a:schemeClr val="bg1"/>
                </a:solidFill>
              </a:rPr>
              <a:t>A person is guilty of burglary if he/she enters any building, or part of a building, as a trespasser…</a:t>
            </a:r>
          </a:p>
        </p:txBody>
      </p:sp>
      <p:sp>
        <p:nvSpPr>
          <p:cNvPr id="7" name="TextBox 6">
            <a:extLst>
              <a:ext uri="{FF2B5EF4-FFF2-40B4-BE49-F238E27FC236}">
                <a16:creationId xmlns:a16="http://schemas.microsoft.com/office/drawing/2014/main" id="{A62F6A89-D2F2-1642-B164-17B34EFFC179}"/>
              </a:ext>
            </a:extLst>
          </p:cNvPr>
          <p:cNvSpPr txBox="1"/>
          <p:nvPr/>
        </p:nvSpPr>
        <p:spPr>
          <a:xfrm>
            <a:off x="2039816" y="3563522"/>
            <a:ext cx="3225520" cy="369332"/>
          </a:xfrm>
          <a:prstGeom prst="rect">
            <a:avLst/>
          </a:prstGeom>
          <a:noFill/>
        </p:spPr>
        <p:txBody>
          <a:bodyPr wrap="square" rtlCol="0">
            <a:spAutoFit/>
          </a:bodyPr>
          <a:lstStyle/>
          <a:p>
            <a:pPr algn="ctr"/>
            <a:r>
              <a:rPr lang="en-US" dirty="0">
                <a:solidFill>
                  <a:schemeClr val="bg1"/>
                </a:solidFill>
              </a:rPr>
              <a:t>(a) With the intent </a:t>
            </a:r>
          </a:p>
        </p:txBody>
      </p:sp>
      <p:sp>
        <p:nvSpPr>
          <p:cNvPr id="8" name="TextBox 7">
            <a:extLst>
              <a:ext uri="{FF2B5EF4-FFF2-40B4-BE49-F238E27FC236}">
                <a16:creationId xmlns:a16="http://schemas.microsoft.com/office/drawing/2014/main" id="{1B312227-DF0B-4945-89B3-22E7B319010B}"/>
              </a:ext>
            </a:extLst>
          </p:cNvPr>
          <p:cNvSpPr txBox="1"/>
          <p:nvPr/>
        </p:nvSpPr>
        <p:spPr>
          <a:xfrm>
            <a:off x="6926666" y="3443736"/>
            <a:ext cx="2391508" cy="646331"/>
          </a:xfrm>
          <a:prstGeom prst="rect">
            <a:avLst/>
          </a:prstGeom>
          <a:noFill/>
        </p:spPr>
        <p:txBody>
          <a:bodyPr wrap="square" rtlCol="0">
            <a:spAutoFit/>
          </a:bodyPr>
          <a:lstStyle/>
          <a:p>
            <a:pPr algn="ctr"/>
            <a:r>
              <a:rPr lang="en-US" dirty="0">
                <a:solidFill>
                  <a:schemeClr val="bg1"/>
                </a:solidFill>
              </a:rPr>
              <a:t>(b) And carries out any of the following acts </a:t>
            </a:r>
          </a:p>
        </p:txBody>
      </p:sp>
      <p:sp>
        <p:nvSpPr>
          <p:cNvPr id="9" name="TextBox 8">
            <a:extLst>
              <a:ext uri="{FF2B5EF4-FFF2-40B4-BE49-F238E27FC236}">
                <a16:creationId xmlns:a16="http://schemas.microsoft.com/office/drawing/2014/main" id="{5B547079-895B-D54E-B1E9-9D21DFE74ABB}"/>
              </a:ext>
            </a:extLst>
          </p:cNvPr>
          <p:cNvSpPr txBox="1"/>
          <p:nvPr/>
        </p:nvSpPr>
        <p:spPr>
          <a:xfrm>
            <a:off x="991899" y="4898964"/>
            <a:ext cx="2873829" cy="923330"/>
          </a:xfrm>
          <a:prstGeom prst="rect">
            <a:avLst/>
          </a:prstGeom>
          <a:noFill/>
        </p:spPr>
        <p:txBody>
          <a:bodyPr wrap="square" rtlCol="0">
            <a:spAutoFit/>
          </a:bodyPr>
          <a:lstStyle/>
          <a:p>
            <a:pPr marL="285750" indent="-285750" algn="ctr">
              <a:buFont typeface="Arial" panose="020B0604020202020204" pitchFamily="34" charset="0"/>
              <a:buChar char="•"/>
            </a:pPr>
            <a:r>
              <a:rPr lang="en-US" dirty="0">
                <a:solidFill>
                  <a:schemeClr val="bg1"/>
                </a:solidFill>
              </a:rPr>
              <a:t>To do unlawful damage to the building or anything in the building </a:t>
            </a:r>
          </a:p>
        </p:txBody>
      </p:sp>
      <p:sp>
        <p:nvSpPr>
          <p:cNvPr id="10" name="TextBox 9">
            <a:extLst>
              <a:ext uri="{FF2B5EF4-FFF2-40B4-BE49-F238E27FC236}">
                <a16:creationId xmlns:a16="http://schemas.microsoft.com/office/drawing/2014/main" id="{6BF0F655-E54C-D046-AB31-6EE727D29F63}"/>
              </a:ext>
            </a:extLst>
          </p:cNvPr>
          <p:cNvSpPr txBox="1"/>
          <p:nvPr/>
        </p:nvSpPr>
        <p:spPr>
          <a:xfrm>
            <a:off x="5122987" y="4813579"/>
            <a:ext cx="3607358" cy="1754326"/>
          </a:xfrm>
          <a:prstGeom prst="rect">
            <a:avLst/>
          </a:prstGeom>
          <a:noFill/>
        </p:spPr>
        <p:txBody>
          <a:bodyPr wrap="square" rtlCol="0">
            <a:spAutoFit/>
          </a:bodyPr>
          <a:lstStyle/>
          <a:p>
            <a:pPr marL="285750" indent="-285750" algn="ctr">
              <a:buFont typeface="Arial" panose="020B0604020202020204" pitchFamily="34" charset="0"/>
              <a:buChar char="•"/>
            </a:pPr>
            <a:r>
              <a:rPr lang="en-US" dirty="0">
                <a:solidFill>
                  <a:schemeClr val="bg1"/>
                </a:solidFill>
              </a:rPr>
              <a:t>To steal anything in the building or part of it, or</a:t>
            </a:r>
          </a:p>
          <a:p>
            <a:pPr marL="285750" indent="-285750" algn="ctr">
              <a:buFont typeface="Arial" panose="020B0604020202020204" pitchFamily="34" charset="0"/>
              <a:buChar char="•"/>
            </a:pPr>
            <a:r>
              <a:rPr lang="en-US" dirty="0">
                <a:solidFill>
                  <a:schemeClr val="bg1"/>
                </a:solidFill>
              </a:rPr>
              <a:t>To inflict GBH on any person in the building </a:t>
            </a:r>
          </a:p>
          <a:p>
            <a:endParaRPr lang="en-US" dirty="0"/>
          </a:p>
          <a:p>
            <a:endParaRPr lang="en-US" dirty="0"/>
          </a:p>
        </p:txBody>
      </p:sp>
      <p:sp>
        <p:nvSpPr>
          <p:cNvPr id="11" name="TextBox 10">
            <a:extLst>
              <a:ext uri="{FF2B5EF4-FFF2-40B4-BE49-F238E27FC236}">
                <a16:creationId xmlns:a16="http://schemas.microsoft.com/office/drawing/2014/main" id="{54B519EC-C325-F846-8346-C4F1D136845C}"/>
              </a:ext>
            </a:extLst>
          </p:cNvPr>
          <p:cNvSpPr txBox="1"/>
          <p:nvPr/>
        </p:nvSpPr>
        <p:spPr>
          <a:xfrm rot="20042255">
            <a:off x="9608152" y="5047703"/>
            <a:ext cx="1175657" cy="646331"/>
          </a:xfrm>
          <a:prstGeom prst="rect">
            <a:avLst/>
          </a:prstGeom>
          <a:noFill/>
        </p:spPr>
        <p:txBody>
          <a:bodyPr wrap="square" rtlCol="0">
            <a:spAutoFit/>
          </a:bodyPr>
          <a:lstStyle/>
          <a:p>
            <a:pPr algn="ctr"/>
            <a:r>
              <a:rPr lang="en-US" dirty="0"/>
              <a:t>OR Attempt!! </a:t>
            </a:r>
          </a:p>
        </p:txBody>
      </p:sp>
      <p:cxnSp>
        <p:nvCxnSpPr>
          <p:cNvPr id="17" name="Straight Arrow Connector 16">
            <a:extLst>
              <a:ext uri="{FF2B5EF4-FFF2-40B4-BE49-F238E27FC236}">
                <a16:creationId xmlns:a16="http://schemas.microsoft.com/office/drawing/2014/main" id="{414DEB62-A6E7-D740-93C7-C7DD33AF84D1}"/>
              </a:ext>
            </a:extLst>
          </p:cNvPr>
          <p:cNvCxnSpPr>
            <a:cxnSpLocks/>
          </p:cNvCxnSpPr>
          <p:nvPr/>
        </p:nvCxnSpPr>
        <p:spPr>
          <a:xfrm flipH="1">
            <a:off x="4830944" y="2950568"/>
            <a:ext cx="292043" cy="785265"/>
          </a:xfrm>
          <a:prstGeom prst="straightConnector1">
            <a:avLst/>
          </a:prstGeom>
          <a:ln w="6032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FC53E4AB-98E4-7E40-9F8F-3EC04E985578}"/>
              </a:ext>
            </a:extLst>
          </p:cNvPr>
          <p:cNvCxnSpPr>
            <a:cxnSpLocks/>
          </p:cNvCxnSpPr>
          <p:nvPr/>
        </p:nvCxnSpPr>
        <p:spPr>
          <a:xfrm>
            <a:off x="6548674" y="2934721"/>
            <a:ext cx="282187" cy="715637"/>
          </a:xfrm>
          <a:prstGeom prst="straightConnector1">
            <a:avLst/>
          </a:prstGeom>
          <a:ln w="6032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A7737AE6-3B5F-134A-8B00-7C12CCDBC787}"/>
              </a:ext>
            </a:extLst>
          </p:cNvPr>
          <p:cNvCxnSpPr>
            <a:cxnSpLocks/>
          </p:cNvCxnSpPr>
          <p:nvPr/>
        </p:nvCxnSpPr>
        <p:spPr>
          <a:xfrm flipH="1">
            <a:off x="4047735" y="4121683"/>
            <a:ext cx="292043" cy="785265"/>
          </a:xfrm>
          <a:prstGeom prst="straightConnector1">
            <a:avLst/>
          </a:prstGeom>
          <a:ln w="6032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9501EDCB-3F44-9444-BC08-25B12B50F7B4}"/>
              </a:ext>
            </a:extLst>
          </p:cNvPr>
          <p:cNvCxnSpPr>
            <a:cxnSpLocks/>
          </p:cNvCxnSpPr>
          <p:nvPr/>
        </p:nvCxnSpPr>
        <p:spPr>
          <a:xfrm>
            <a:off x="5056293" y="4129369"/>
            <a:ext cx="244431" cy="732561"/>
          </a:xfrm>
          <a:prstGeom prst="straightConnector1">
            <a:avLst/>
          </a:prstGeom>
          <a:ln w="60325">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811AACC6-C0F1-6945-8285-B53C5BDB4BCC}"/>
              </a:ext>
            </a:extLst>
          </p:cNvPr>
          <p:cNvCxnSpPr>
            <a:cxnSpLocks/>
          </p:cNvCxnSpPr>
          <p:nvPr/>
        </p:nvCxnSpPr>
        <p:spPr>
          <a:xfrm flipH="1">
            <a:off x="6570808" y="4067109"/>
            <a:ext cx="292043" cy="785265"/>
          </a:xfrm>
          <a:prstGeom prst="straightConnector1">
            <a:avLst/>
          </a:prstGeom>
          <a:ln w="60325">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590945BA-124F-464B-AEDA-3FF01581FBCC}"/>
              </a:ext>
            </a:extLst>
          </p:cNvPr>
          <p:cNvCxnSpPr>
            <a:cxnSpLocks/>
          </p:cNvCxnSpPr>
          <p:nvPr/>
        </p:nvCxnSpPr>
        <p:spPr>
          <a:xfrm>
            <a:off x="8830494" y="5462085"/>
            <a:ext cx="934895" cy="0"/>
          </a:xfrm>
          <a:prstGeom prst="straightConnector1">
            <a:avLst/>
          </a:prstGeom>
          <a:ln w="60325">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5713BAF9-601F-1F4C-A82D-EE6B296DF84A}"/>
              </a:ext>
            </a:extLst>
          </p:cNvPr>
          <p:cNvSpPr txBox="1"/>
          <p:nvPr/>
        </p:nvSpPr>
        <p:spPr>
          <a:xfrm>
            <a:off x="9525997" y="1963114"/>
            <a:ext cx="2274985" cy="769441"/>
          </a:xfrm>
          <a:prstGeom prst="rect">
            <a:avLst/>
          </a:prstGeom>
          <a:noFill/>
        </p:spPr>
        <p:txBody>
          <a:bodyPr wrap="square" rtlCol="0">
            <a:spAutoFit/>
          </a:bodyPr>
          <a:lstStyle/>
          <a:p>
            <a:r>
              <a:rPr lang="en-US" sz="4400" b="1" dirty="0">
                <a:solidFill>
                  <a:srgbClr val="00B050"/>
                </a:solidFill>
              </a:rPr>
              <a:t>9 (1) (B) </a:t>
            </a:r>
          </a:p>
        </p:txBody>
      </p:sp>
      <p:sp>
        <p:nvSpPr>
          <p:cNvPr id="28" name="TextBox 27">
            <a:extLst>
              <a:ext uri="{FF2B5EF4-FFF2-40B4-BE49-F238E27FC236}">
                <a16:creationId xmlns:a16="http://schemas.microsoft.com/office/drawing/2014/main" id="{22AD9025-18A5-3144-A963-3A465B187BA4}"/>
              </a:ext>
            </a:extLst>
          </p:cNvPr>
          <p:cNvSpPr txBox="1"/>
          <p:nvPr/>
        </p:nvSpPr>
        <p:spPr>
          <a:xfrm>
            <a:off x="160549" y="1947360"/>
            <a:ext cx="2274985" cy="769441"/>
          </a:xfrm>
          <a:prstGeom prst="rect">
            <a:avLst/>
          </a:prstGeom>
          <a:noFill/>
        </p:spPr>
        <p:txBody>
          <a:bodyPr wrap="square" rtlCol="0">
            <a:spAutoFit/>
          </a:bodyPr>
          <a:lstStyle/>
          <a:p>
            <a:r>
              <a:rPr lang="en-US" sz="4400" b="1" dirty="0">
                <a:solidFill>
                  <a:schemeClr val="accent2"/>
                </a:solidFill>
              </a:rPr>
              <a:t>9 (1) (A) </a:t>
            </a:r>
          </a:p>
        </p:txBody>
      </p:sp>
    </p:spTree>
    <p:extLst>
      <p:ext uri="{BB962C8B-B14F-4D97-AF65-F5344CB8AC3E}">
        <p14:creationId xmlns:p14="http://schemas.microsoft.com/office/powerpoint/2010/main" val="18445125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7575" y="303969"/>
            <a:ext cx="10676238" cy="646331"/>
          </a:xfrm>
          <a:prstGeom prst="rect">
            <a:avLst/>
          </a:prstGeom>
          <a:solidFill>
            <a:schemeClr val="accent1"/>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r>
              <a:rPr lang="en-GB" sz="3600" b="1" dirty="0">
                <a:solidFill>
                  <a:schemeClr val="bg1"/>
                </a:solidFill>
                <a:latin typeface="+mn-lt"/>
              </a:rPr>
              <a:t>Aggravated Burglary – Section 10 Theft Act 1968</a:t>
            </a:r>
          </a:p>
        </p:txBody>
      </p:sp>
      <p:graphicFrame>
        <p:nvGraphicFramePr>
          <p:cNvPr id="8" name="Diagram 7"/>
          <p:cNvGraphicFramePr/>
          <p:nvPr/>
        </p:nvGraphicFramePr>
        <p:xfrm>
          <a:off x="584056" y="2146801"/>
          <a:ext cx="8817232" cy="34939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ACECB712-D4C1-9F4B-82E9-B5C429DA4C8E}"/>
              </a:ext>
            </a:extLst>
          </p:cNvPr>
          <p:cNvSpPr txBox="1"/>
          <p:nvPr/>
        </p:nvSpPr>
        <p:spPr>
          <a:xfrm>
            <a:off x="-485036" y="1309692"/>
            <a:ext cx="10272130" cy="369332"/>
          </a:xfrm>
          <a:prstGeom prst="rect">
            <a:avLst/>
          </a:prstGeom>
          <a:noFill/>
        </p:spPr>
        <p:txBody>
          <a:bodyPr wrap="square">
            <a:spAutoFit/>
          </a:bodyPr>
          <a:lstStyle/>
          <a:p>
            <a:pPr algn="ctr"/>
            <a:r>
              <a:rPr lang="en-GB" sz="1800" dirty="0">
                <a:solidFill>
                  <a:schemeClr val="tx1"/>
                </a:solidFill>
              </a:rPr>
              <a:t>A person is guilty of aggravated burglary if he </a:t>
            </a:r>
            <a:r>
              <a:rPr lang="en-GB" sz="1800" b="1" i="1" u="sng" dirty="0">
                <a:solidFill>
                  <a:schemeClr val="accent1"/>
                </a:solidFill>
              </a:rPr>
              <a:t>commits any burglary </a:t>
            </a:r>
            <a:r>
              <a:rPr lang="en-GB" sz="1800" dirty="0">
                <a:solidFill>
                  <a:schemeClr val="tx1"/>
                </a:solidFill>
              </a:rPr>
              <a:t>&amp;</a:t>
            </a:r>
            <a:r>
              <a:rPr lang="en-GB" sz="1800" b="1" i="1" u="sng" dirty="0">
                <a:solidFill>
                  <a:schemeClr val="tx1"/>
                </a:solidFill>
              </a:rPr>
              <a:t> </a:t>
            </a:r>
            <a:r>
              <a:rPr lang="en-GB" sz="1800" b="1" i="1" u="sng" dirty="0">
                <a:solidFill>
                  <a:schemeClr val="accent1"/>
                </a:solidFill>
              </a:rPr>
              <a:t>at the time has with him</a:t>
            </a:r>
            <a:r>
              <a:rPr lang="en-GB" sz="1800" b="1" i="1" u="sng" dirty="0">
                <a:solidFill>
                  <a:schemeClr val="tx1"/>
                </a:solidFill>
              </a:rPr>
              <a:t>:</a:t>
            </a:r>
          </a:p>
        </p:txBody>
      </p:sp>
      <p:pic>
        <p:nvPicPr>
          <p:cNvPr id="11268" name="Picture 4" descr="Police weapons scheme offers £2 per knuckle-duster - BBC News">
            <a:extLst>
              <a:ext uri="{FF2B5EF4-FFF2-40B4-BE49-F238E27FC236}">
                <a16:creationId xmlns:a16="http://schemas.microsoft.com/office/drawing/2014/main" id="{B3566868-7889-E240-BF21-E490017383D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1856" y="2336800"/>
            <a:ext cx="1814286" cy="1320800"/>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Airsoft: UK Laws &amp; Regulations - Land Warrior Airsoft">
            <a:extLst>
              <a:ext uri="{FF2B5EF4-FFF2-40B4-BE49-F238E27FC236}">
                <a16:creationId xmlns:a16="http://schemas.microsoft.com/office/drawing/2014/main" id="{9B1A1DF1-3CD7-EA44-9A54-2189E17FDEB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135008" y="2336800"/>
            <a:ext cx="1811902" cy="1320800"/>
          </a:xfrm>
          <a:prstGeom prst="rect">
            <a:avLst/>
          </a:prstGeom>
          <a:noFill/>
          <a:extLst>
            <a:ext uri="{909E8E84-426E-40DD-AFC4-6F175D3DCCD1}">
              <a14:hiddenFill xmlns:a14="http://schemas.microsoft.com/office/drawing/2010/main">
                <a:solidFill>
                  <a:srgbClr val="FFFFFF"/>
                </a:solidFill>
              </a14:hiddenFill>
            </a:ext>
          </a:extLst>
        </p:spPr>
      </p:pic>
      <p:pic>
        <p:nvPicPr>
          <p:cNvPr id="11272" name="Picture 8" descr="Armagh man accused of possession of an imitation firearm to face Crown  Court – Armagh I">
            <a:extLst>
              <a:ext uri="{FF2B5EF4-FFF2-40B4-BE49-F238E27FC236}">
                <a16:creationId xmlns:a16="http://schemas.microsoft.com/office/drawing/2014/main" id="{C0E8E3A5-B3F3-AC4E-A9AC-24F3E6905D0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48432" y="2357874"/>
            <a:ext cx="1814286" cy="1299726"/>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273,484 Bomb Photos and Premium High Res Pictures - Getty Images">
            <a:extLst>
              <a:ext uri="{FF2B5EF4-FFF2-40B4-BE49-F238E27FC236}">
                <a16:creationId xmlns:a16="http://schemas.microsoft.com/office/drawing/2014/main" id="{73A960A0-8BE4-F94B-A13B-FBA6063A060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15886" y="2336800"/>
            <a:ext cx="1814286" cy="129972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41E3D0B-EF59-D646-94BC-02A26C22F92B}"/>
              </a:ext>
            </a:extLst>
          </p:cNvPr>
          <p:cNvSpPr txBox="1"/>
          <p:nvPr/>
        </p:nvSpPr>
        <p:spPr>
          <a:xfrm>
            <a:off x="10401134" y="1832109"/>
            <a:ext cx="1061253" cy="4123370"/>
          </a:xfrm>
          <a:prstGeom prst="rect">
            <a:avLst/>
          </a:prstGeom>
          <a:noFill/>
        </p:spPr>
        <p:txBody>
          <a:bodyPr vert="wordArtVert" wrap="square" rtlCol="0">
            <a:spAutoFit/>
          </a:bodyPr>
          <a:lstStyle/>
          <a:p>
            <a:r>
              <a:rPr lang="en-US" sz="4800" dirty="0">
                <a:solidFill>
                  <a:schemeClr val="accent1"/>
                </a:solidFill>
              </a:rPr>
              <a:t>WIFE</a:t>
            </a:r>
            <a:r>
              <a:rPr lang="en-US" dirty="0"/>
              <a:t> </a:t>
            </a:r>
          </a:p>
        </p:txBody>
      </p:sp>
    </p:spTree>
    <p:extLst>
      <p:ext uri="{BB962C8B-B14F-4D97-AF65-F5344CB8AC3E}">
        <p14:creationId xmlns:p14="http://schemas.microsoft.com/office/powerpoint/2010/main" val="1365886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graphicEl>
                                              <a:dgm id="{C833FC9A-3076-4775-B646-32B740CFDE05}"/>
                                            </p:graphicEl>
                                          </p:spTgt>
                                        </p:tgtEl>
                                        <p:attrNameLst>
                                          <p:attrName>style.visibility</p:attrName>
                                        </p:attrNameLst>
                                      </p:cBhvr>
                                      <p:to>
                                        <p:strVal val="visible"/>
                                      </p:to>
                                    </p:set>
                                    <p:animEffect transition="in" filter="fade">
                                      <p:cBhvr>
                                        <p:cTn id="7" dur="500"/>
                                        <p:tgtEl>
                                          <p:spTgt spid="8">
                                            <p:graphicEl>
                                              <a:dgm id="{C833FC9A-3076-4775-B646-32B740CFDE0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B3F8F109-0532-4F70-9D9F-E09EED2349D3}"/>
                                            </p:graphicEl>
                                          </p:spTgt>
                                        </p:tgtEl>
                                        <p:attrNameLst>
                                          <p:attrName>style.visibility</p:attrName>
                                        </p:attrNameLst>
                                      </p:cBhvr>
                                      <p:to>
                                        <p:strVal val="visible"/>
                                      </p:to>
                                    </p:set>
                                    <p:animEffect transition="in" filter="fade">
                                      <p:cBhvr>
                                        <p:cTn id="12" dur="500"/>
                                        <p:tgtEl>
                                          <p:spTgt spid="8">
                                            <p:graphicEl>
                                              <a:dgm id="{B3F8F109-0532-4F70-9D9F-E09EED2349D3}"/>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graphicEl>
                                              <a:dgm id="{84D29FB4-07D4-4748-B09A-83B7A7E14FDA}"/>
                                            </p:graphicEl>
                                          </p:spTgt>
                                        </p:tgtEl>
                                        <p:attrNameLst>
                                          <p:attrName>style.visibility</p:attrName>
                                        </p:attrNameLst>
                                      </p:cBhvr>
                                      <p:to>
                                        <p:strVal val="visible"/>
                                      </p:to>
                                    </p:set>
                                    <p:animEffect transition="in" filter="fade">
                                      <p:cBhvr>
                                        <p:cTn id="15" dur="500"/>
                                        <p:tgtEl>
                                          <p:spTgt spid="8">
                                            <p:graphicEl>
                                              <a:dgm id="{84D29FB4-07D4-4748-B09A-83B7A7E14FDA}"/>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graphicEl>
                                              <a:dgm id="{B0BD38C6-B220-4C25-8B9A-CA638F235C65}"/>
                                            </p:graphicEl>
                                          </p:spTgt>
                                        </p:tgtEl>
                                        <p:attrNameLst>
                                          <p:attrName>style.visibility</p:attrName>
                                        </p:attrNameLst>
                                      </p:cBhvr>
                                      <p:to>
                                        <p:strVal val="visible"/>
                                      </p:to>
                                    </p:set>
                                    <p:animEffect transition="in" filter="fade">
                                      <p:cBhvr>
                                        <p:cTn id="20" dur="500"/>
                                        <p:tgtEl>
                                          <p:spTgt spid="8">
                                            <p:graphicEl>
                                              <a:dgm id="{B0BD38C6-B220-4C25-8B9A-CA638F235C6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8">
                                            <p:graphicEl>
                                              <a:dgm id="{1CA083FD-357F-4E2C-BDF4-1B1DD2679FC7}"/>
                                            </p:graphicEl>
                                          </p:spTgt>
                                        </p:tgtEl>
                                        <p:attrNameLst>
                                          <p:attrName>style.visibility</p:attrName>
                                        </p:attrNameLst>
                                      </p:cBhvr>
                                      <p:to>
                                        <p:strVal val="visible"/>
                                      </p:to>
                                    </p:set>
                                    <p:animEffect transition="in" filter="fade">
                                      <p:cBhvr>
                                        <p:cTn id="23" dur="500"/>
                                        <p:tgtEl>
                                          <p:spTgt spid="8">
                                            <p:graphicEl>
                                              <a:dgm id="{1CA083FD-357F-4E2C-BDF4-1B1DD2679FC7}"/>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9FD589FF-459B-4395-A330-3BF22C6D19DB}"/>
                                            </p:graphicEl>
                                          </p:spTgt>
                                        </p:tgtEl>
                                        <p:attrNameLst>
                                          <p:attrName>style.visibility</p:attrName>
                                        </p:attrNameLst>
                                      </p:cBhvr>
                                      <p:to>
                                        <p:strVal val="visible"/>
                                      </p:to>
                                    </p:set>
                                    <p:animEffect transition="in" filter="fade">
                                      <p:cBhvr>
                                        <p:cTn id="28" dur="500"/>
                                        <p:tgtEl>
                                          <p:spTgt spid="8">
                                            <p:graphicEl>
                                              <a:dgm id="{9FD589FF-459B-4395-A330-3BF22C6D19DB}"/>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8">
                                            <p:graphicEl>
                                              <a:dgm id="{836BCCAD-386E-493F-AA1D-75A70D722664}"/>
                                            </p:graphicEl>
                                          </p:spTgt>
                                        </p:tgtEl>
                                        <p:attrNameLst>
                                          <p:attrName>style.visibility</p:attrName>
                                        </p:attrNameLst>
                                      </p:cBhvr>
                                      <p:to>
                                        <p:strVal val="visible"/>
                                      </p:to>
                                    </p:set>
                                    <p:animEffect transition="in" filter="fade">
                                      <p:cBhvr>
                                        <p:cTn id="31" dur="500"/>
                                        <p:tgtEl>
                                          <p:spTgt spid="8">
                                            <p:graphicEl>
                                              <a:dgm id="{836BCCAD-386E-493F-AA1D-75A70D722664}"/>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8">
                                            <p:graphicEl>
                                              <a:dgm id="{46CC6A4D-E9C1-4CDB-A467-2E5D35350CF3}"/>
                                            </p:graphicEl>
                                          </p:spTgt>
                                        </p:tgtEl>
                                        <p:attrNameLst>
                                          <p:attrName>style.visibility</p:attrName>
                                        </p:attrNameLst>
                                      </p:cBhvr>
                                      <p:to>
                                        <p:strVal val="visible"/>
                                      </p:to>
                                    </p:set>
                                    <p:animEffect transition="in" filter="fade">
                                      <p:cBhvr>
                                        <p:cTn id="36" dur="500"/>
                                        <p:tgtEl>
                                          <p:spTgt spid="8">
                                            <p:graphicEl>
                                              <a:dgm id="{46CC6A4D-E9C1-4CDB-A467-2E5D35350CF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
                                            <p:graphicEl>
                                              <a:dgm id="{D2F169CB-ABD4-426D-B2D4-CDE76EBE864E}"/>
                                            </p:graphicEl>
                                          </p:spTgt>
                                        </p:tgtEl>
                                        <p:attrNameLst>
                                          <p:attrName>style.visibility</p:attrName>
                                        </p:attrNameLst>
                                      </p:cBhvr>
                                      <p:to>
                                        <p:strVal val="visible"/>
                                      </p:to>
                                    </p:set>
                                    <p:animEffect transition="in" filter="fade">
                                      <p:cBhvr>
                                        <p:cTn id="39" dur="500"/>
                                        <p:tgtEl>
                                          <p:spTgt spid="8">
                                            <p:graphicEl>
                                              <a:dgm id="{D2F169CB-ABD4-426D-B2D4-CDE76EBE86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6595425" y="2360798"/>
            <a:ext cx="5034066" cy="2844247"/>
          </a:xfrm>
          <a:prstGeom prst="rect">
            <a:avLst/>
          </a:prstGeom>
        </p:spPr>
      </p:pic>
      <p:sp>
        <p:nvSpPr>
          <p:cNvPr id="6" name="Title 5">
            <a:extLst>
              <a:ext uri="{FF2B5EF4-FFF2-40B4-BE49-F238E27FC236}">
                <a16:creationId xmlns:a16="http://schemas.microsoft.com/office/drawing/2014/main" id="{A0F219AA-762F-4C0C-AAB1-1232309674FE}"/>
              </a:ext>
            </a:extLst>
          </p:cNvPr>
          <p:cNvSpPr>
            <a:spLocks noGrp="1"/>
          </p:cNvSpPr>
          <p:nvPr>
            <p:ph type="title"/>
          </p:nvPr>
        </p:nvSpPr>
        <p:spPr>
          <a:xfrm>
            <a:off x="213318" y="234498"/>
            <a:ext cx="7886700" cy="534302"/>
          </a:xfrm>
          <a:solidFill>
            <a:schemeClr val="accent1"/>
          </a:solidFill>
        </p:spPr>
        <p:txBody>
          <a:bodyPr>
            <a:normAutofit fontScale="90000"/>
          </a:bodyPr>
          <a:lstStyle/>
          <a:p>
            <a:pPr algn="ctr"/>
            <a:r>
              <a:rPr lang="en-GB" sz="3600" b="1" dirty="0">
                <a:solidFill>
                  <a:schemeClr val="bg1"/>
                </a:solidFill>
                <a:latin typeface="+mn-lt"/>
              </a:rPr>
              <a:t>Robbery Section 8 Theft Act 1968</a:t>
            </a:r>
          </a:p>
        </p:txBody>
      </p:sp>
      <p:graphicFrame>
        <p:nvGraphicFramePr>
          <p:cNvPr id="7" name="Diagram 6">
            <a:extLst>
              <a:ext uri="{FF2B5EF4-FFF2-40B4-BE49-F238E27FC236}">
                <a16:creationId xmlns:a16="http://schemas.microsoft.com/office/drawing/2014/main" id="{7A72D4C3-ACB1-4EA5-A91D-47CE9058AE8C}"/>
              </a:ext>
            </a:extLst>
          </p:cNvPr>
          <p:cNvGraphicFramePr/>
          <p:nvPr/>
        </p:nvGraphicFramePr>
        <p:xfrm>
          <a:off x="213318" y="1717706"/>
          <a:ext cx="6054013" cy="438287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pSp>
        <p:nvGrpSpPr>
          <p:cNvPr id="5" name="Group 4">
            <a:extLst>
              <a:ext uri="{FF2B5EF4-FFF2-40B4-BE49-F238E27FC236}">
                <a16:creationId xmlns:a16="http://schemas.microsoft.com/office/drawing/2014/main" id="{A085BBD6-A10B-4641-B983-973514FF51D5}"/>
              </a:ext>
            </a:extLst>
          </p:cNvPr>
          <p:cNvGrpSpPr/>
          <p:nvPr/>
        </p:nvGrpSpPr>
        <p:grpSpPr>
          <a:xfrm>
            <a:off x="6569311" y="4646509"/>
            <a:ext cx="3061414" cy="1976993"/>
            <a:chOff x="0" y="2175200"/>
            <a:chExt cx="3061414" cy="1976993"/>
          </a:xfrm>
        </p:grpSpPr>
        <p:sp>
          <p:nvSpPr>
            <p:cNvPr id="8" name="Rounded Rectangle 7">
              <a:extLst>
                <a:ext uri="{FF2B5EF4-FFF2-40B4-BE49-F238E27FC236}">
                  <a16:creationId xmlns:a16="http://schemas.microsoft.com/office/drawing/2014/main" id="{6EA312E2-ED0A-3447-9383-CC2CB690CEE6}"/>
                </a:ext>
              </a:extLst>
            </p:cNvPr>
            <p:cNvSpPr/>
            <p:nvPr/>
          </p:nvSpPr>
          <p:spPr>
            <a:xfrm>
              <a:off x="0" y="2175200"/>
              <a:ext cx="3061414" cy="1976993"/>
            </a:xfrm>
            <a:prstGeom prst="roundRect">
              <a:avLst/>
            </a:prstGeom>
            <a:blipFill rotWithShape="0">
              <a:blip r:embed="rId9">
                <a:extLst>
                  <a:ext uri="{28A0092B-C50C-407E-A947-70E740481C1C}">
                    <a14:useLocalDpi xmlns:a14="http://schemas.microsoft.com/office/drawing/2010/main" val="0"/>
                  </a:ext>
                </a:extLst>
              </a:blip>
              <a:srcRect/>
              <a:stretch>
                <a:fillRect l="-34000" r="-34000"/>
              </a:stretch>
            </a:blipFill>
            <a:ln>
              <a:solidFill>
                <a:schemeClr val="tx1"/>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a:lstStyle/>
            <a:p>
              <a:endParaRPr lang="en-GB"/>
            </a:p>
          </p:txBody>
        </p:sp>
        <p:sp>
          <p:nvSpPr>
            <p:cNvPr id="9" name="Rounded Rectangle 4">
              <a:extLst>
                <a:ext uri="{FF2B5EF4-FFF2-40B4-BE49-F238E27FC236}">
                  <a16:creationId xmlns:a16="http://schemas.microsoft.com/office/drawing/2014/main" id="{ABEF67D4-3009-1648-8CB1-A989DC9A6972}"/>
                </a:ext>
              </a:extLst>
            </p:cNvPr>
            <p:cNvSpPr txBox="1"/>
            <p:nvPr/>
          </p:nvSpPr>
          <p:spPr>
            <a:xfrm>
              <a:off x="96509" y="2271709"/>
              <a:ext cx="2868396" cy="178397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7650" tIns="123825" rIns="247650" bIns="123825" numCol="1" spcCol="1270" anchor="ctr" anchorCtr="0">
              <a:noAutofit/>
            </a:bodyPr>
            <a:lstStyle/>
            <a:p>
              <a:pPr marL="0" lvl="0" indent="0" algn="ctr" defTabSz="2889250">
                <a:lnSpc>
                  <a:spcPct val="90000"/>
                </a:lnSpc>
                <a:spcBef>
                  <a:spcPct val="0"/>
                </a:spcBef>
                <a:spcAft>
                  <a:spcPct val="35000"/>
                </a:spcAft>
                <a:buNone/>
              </a:pPr>
              <a:endParaRPr lang="en-GB" sz="6500" kern="1200" dirty="0"/>
            </a:p>
          </p:txBody>
        </p:sp>
      </p:grpSp>
    </p:spTree>
    <p:extLst>
      <p:ext uri="{BB962C8B-B14F-4D97-AF65-F5344CB8AC3E}">
        <p14:creationId xmlns:p14="http://schemas.microsoft.com/office/powerpoint/2010/main" val="2832996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A8BB1718-9BD1-4C7F-BBF6-74A8DAF171A0}"/>
                                            </p:graphicEl>
                                          </p:spTgt>
                                        </p:tgtEl>
                                        <p:attrNameLst>
                                          <p:attrName>style.visibility</p:attrName>
                                        </p:attrNameLst>
                                      </p:cBhvr>
                                      <p:to>
                                        <p:strVal val="visible"/>
                                      </p:to>
                                    </p:set>
                                    <p:animEffect transition="in" filter="fade">
                                      <p:cBhvr>
                                        <p:cTn id="7" dur="500"/>
                                        <p:tgtEl>
                                          <p:spTgt spid="7">
                                            <p:graphicEl>
                                              <a:dgm id="{A8BB1718-9BD1-4C7F-BBF6-74A8DAF171A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9FCDB88B-D46B-4C16-A2D6-AABCCC76513F}"/>
                                            </p:graphicEl>
                                          </p:spTgt>
                                        </p:tgtEl>
                                        <p:attrNameLst>
                                          <p:attrName>style.visibility</p:attrName>
                                        </p:attrNameLst>
                                      </p:cBhvr>
                                      <p:to>
                                        <p:strVal val="visible"/>
                                      </p:to>
                                    </p:set>
                                    <p:animEffect transition="in" filter="fade">
                                      <p:cBhvr>
                                        <p:cTn id="12" dur="500"/>
                                        <p:tgtEl>
                                          <p:spTgt spid="7">
                                            <p:graphicEl>
                                              <a:dgm id="{9FCDB88B-D46B-4C16-A2D6-AABCCC76513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E0F5532D-4B5E-4F39-B439-7185C2143849}"/>
                                            </p:graphicEl>
                                          </p:spTgt>
                                        </p:tgtEl>
                                        <p:attrNameLst>
                                          <p:attrName>style.visibility</p:attrName>
                                        </p:attrNameLst>
                                      </p:cBhvr>
                                      <p:to>
                                        <p:strVal val="visible"/>
                                      </p:to>
                                    </p:set>
                                    <p:animEffect transition="in" filter="fade">
                                      <p:cBhvr>
                                        <p:cTn id="15" dur="500"/>
                                        <p:tgtEl>
                                          <p:spTgt spid="7">
                                            <p:graphicEl>
                                              <a:dgm id="{E0F5532D-4B5E-4F39-B439-7185C214384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507E6DD8-A868-4656-AF1B-F8C5201EA5B7}"/>
                                            </p:graphicEl>
                                          </p:spTgt>
                                        </p:tgtEl>
                                        <p:attrNameLst>
                                          <p:attrName>style.visibility</p:attrName>
                                        </p:attrNameLst>
                                      </p:cBhvr>
                                      <p:to>
                                        <p:strVal val="visible"/>
                                      </p:to>
                                    </p:set>
                                    <p:animEffect transition="in" filter="fade">
                                      <p:cBhvr>
                                        <p:cTn id="20" dur="500"/>
                                        <p:tgtEl>
                                          <p:spTgt spid="7">
                                            <p:graphicEl>
                                              <a:dgm id="{507E6DD8-A868-4656-AF1B-F8C5201EA5B7}"/>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4DCC8728-213B-4C6A-9E23-7CFC07D8C87F}"/>
                                            </p:graphicEl>
                                          </p:spTgt>
                                        </p:tgtEl>
                                        <p:attrNameLst>
                                          <p:attrName>style.visibility</p:attrName>
                                        </p:attrNameLst>
                                      </p:cBhvr>
                                      <p:to>
                                        <p:strVal val="visible"/>
                                      </p:to>
                                    </p:set>
                                    <p:animEffect transition="in" filter="fade">
                                      <p:cBhvr>
                                        <p:cTn id="23" dur="500"/>
                                        <p:tgtEl>
                                          <p:spTgt spid="7">
                                            <p:graphicEl>
                                              <a:dgm id="{4DCC8728-213B-4C6A-9E23-7CFC07D8C87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4"/>
          <p:cNvSpPr txBox="1">
            <a:spLocks/>
          </p:cNvSpPr>
          <p:nvPr/>
        </p:nvSpPr>
        <p:spPr>
          <a:xfrm>
            <a:off x="-7453336" y="1221488"/>
            <a:ext cx="4320480" cy="3195799"/>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defRPr/>
            </a:pPr>
            <a:endParaRPr lang="en-GB" sz="2400" dirty="0">
              <a:solidFill>
                <a:srgbClr val="002060"/>
              </a:solidFill>
              <a:latin typeface="Calibri"/>
            </a:endParaRPr>
          </a:p>
        </p:txBody>
      </p:sp>
      <p:sp>
        <p:nvSpPr>
          <p:cNvPr id="5" name="TextBox 3"/>
          <p:cNvSpPr txBox="1">
            <a:spLocks noChangeArrowheads="1"/>
          </p:cNvSpPr>
          <p:nvPr/>
        </p:nvSpPr>
        <p:spPr bwMode="auto">
          <a:xfrm>
            <a:off x="0" y="897452"/>
            <a:ext cx="7992888" cy="648072"/>
          </a:xfrm>
          <a:prstGeom prst="rect">
            <a:avLst/>
          </a:prstGeom>
          <a:solidFill>
            <a:schemeClr val="accent1">
              <a:lumMod val="40000"/>
              <a:lumOff val="60000"/>
            </a:schemeClr>
          </a:solid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Information</a:t>
            </a:r>
          </a:p>
        </p:txBody>
      </p:sp>
      <p:graphicFrame>
        <p:nvGraphicFramePr>
          <p:cNvPr id="6" name="Diagram 5">
            <a:extLst>
              <a:ext uri="{FF2B5EF4-FFF2-40B4-BE49-F238E27FC236}">
                <a16:creationId xmlns:a16="http://schemas.microsoft.com/office/drawing/2014/main" id="{09178F80-BA06-44B9-8AFF-943F2F7E67CE}"/>
              </a:ext>
            </a:extLst>
          </p:cNvPr>
          <p:cNvGraphicFramePr/>
          <p:nvPr/>
        </p:nvGraphicFramePr>
        <p:xfrm>
          <a:off x="241739" y="2584698"/>
          <a:ext cx="5193256" cy="37643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170" name="Picture 2" descr="What the loss of records from the Police National Computer means | Police |  The Guardian">
            <a:extLst>
              <a:ext uri="{FF2B5EF4-FFF2-40B4-BE49-F238E27FC236}">
                <a16:creationId xmlns:a16="http://schemas.microsoft.com/office/drawing/2014/main" id="{19797EEE-DF44-CC46-A343-AC834F7DD6B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92888" y="116588"/>
            <a:ext cx="3683000" cy="220980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25CDB31E-D270-604C-A311-4043232C2F36}"/>
              </a:ext>
            </a:extLst>
          </p:cNvPr>
          <p:cNvSpPr txBox="1"/>
          <p:nvPr/>
        </p:nvSpPr>
        <p:spPr>
          <a:xfrm>
            <a:off x="9869214" y="4466897"/>
            <a:ext cx="184731" cy="369332"/>
          </a:xfrm>
          <a:prstGeom prst="rect">
            <a:avLst/>
          </a:prstGeom>
          <a:noFill/>
        </p:spPr>
        <p:txBody>
          <a:bodyPr wrap="none" rtlCol="0">
            <a:spAutoFit/>
          </a:bodyPr>
          <a:lstStyle/>
          <a:p>
            <a:endParaRPr lang="en-US" dirty="0"/>
          </a:p>
        </p:txBody>
      </p:sp>
      <p:sp>
        <p:nvSpPr>
          <p:cNvPr id="8" name="TextBox 7">
            <a:extLst>
              <a:ext uri="{FF2B5EF4-FFF2-40B4-BE49-F238E27FC236}">
                <a16:creationId xmlns:a16="http://schemas.microsoft.com/office/drawing/2014/main" id="{A003C7D0-E9A6-3444-95DB-00B788681D20}"/>
              </a:ext>
            </a:extLst>
          </p:cNvPr>
          <p:cNvSpPr txBox="1"/>
          <p:nvPr/>
        </p:nvSpPr>
        <p:spPr>
          <a:xfrm>
            <a:off x="5843752" y="2819387"/>
            <a:ext cx="6106509" cy="3631763"/>
          </a:xfrm>
          <a:prstGeom prst="rect">
            <a:avLst/>
          </a:prstGeom>
          <a:noFill/>
        </p:spPr>
        <p:txBody>
          <a:bodyPr wrap="square">
            <a:spAutoFit/>
          </a:bodyPr>
          <a:lstStyle/>
          <a:p>
            <a:endParaRPr lang="en-GB" sz="2000" dirty="0">
              <a:solidFill>
                <a:srgbClr val="002060"/>
              </a:solidFill>
            </a:endParaRPr>
          </a:p>
          <a:p>
            <a:pPr marL="171450" indent="-171450">
              <a:buFont typeface="Arial" panose="020B0604020202020204" pitchFamily="34" charset="0"/>
              <a:buChar char="•"/>
            </a:pPr>
            <a:r>
              <a:rPr lang="en-GB" altLang="en-US" sz="1400" dirty="0">
                <a:solidFill>
                  <a:srgbClr val="002060"/>
                </a:solidFill>
                <a:cs typeface="Arial" panose="020B0604020202020204" pitchFamily="34" charset="0"/>
              </a:rPr>
              <a:t>Everyday the police collect information,</a:t>
            </a:r>
            <a:r>
              <a:rPr lang="en-GB" altLang="en-US" sz="1400" baseline="0" dirty="0">
                <a:solidFill>
                  <a:srgbClr val="002060"/>
                </a:solidFill>
                <a:cs typeface="Arial" panose="020B0604020202020204" pitchFamily="34" charset="0"/>
              </a:rPr>
              <a:t> but it should only be collected if deemed </a:t>
            </a:r>
            <a:r>
              <a:rPr lang="en-GB" altLang="en-US" sz="1400" b="1" u="sng" baseline="0" dirty="0">
                <a:solidFill>
                  <a:srgbClr val="002060"/>
                </a:solidFill>
                <a:cs typeface="Arial" panose="020B0604020202020204" pitchFamily="34" charset="0"/>
              </a:rPr>
              <a:t>relevant for a policing purpose</a:t>
            </a:r>
            <a:r>
              <a:rPr lang="en-GB" altLang="en-US" sz="1400" baseline="0" dirty="0">
                <a:solidFill>
                  <a:srgbClr val="002060"/>
                </a:solidFill>
                <a:cs typeface="Arial" panose="020B0604020202020204" pitchFamily="34" charset="0"/>
              </a:rPr>
              <a:t>. </a:t>
            </a:r>
          </a:p>
          <a:p>
            <a:endParaRPr lang="en-GB" altLang="en-US" sz="1400" baseline="0" dirty="0">
              <a:solidFill>
                <a:srgbClr val="002060"/>
              </a:solidFill>
              <a:cs typeface="Arial" panose="020B0604020202020204" pitchFamily="34" charset="0"/>
            </a:endParaRPr>
          </a:p>
          <a:p>
            <a:pPr marL="171450" indent="-171450">
              <a:buFont typeface="Arial" panose="020B0604020202020204" pitchFamily="34" charset="0"/>
              <a:buChar char="•"/>
            </a:pPr>
            <a:r>
              <a:rPr lang="en-GB" altLang="en-US" sz="1400" baseline="0" dirty="0">
                <a:solidFill>
                  <a:srgbClr val="002060"/>
                </a:solidFill>
                <a:cs typeface="Arial" panose="020B0604020202020204" pitchFamily="34" charset="0"/>
              </a:rPr>
              <a:t>This provides the police a legal basis to deal with the information, i.e. recording, sharing it with other agencies or simply retaining it for a future use. </a:t>
            </a:r>
          </a:p>
          <a:p>
            <a:endParaRPr lang="en-GB" altLang="en-US" sz="1400" baseline="0" dirty="0">
              <a:solidFill>
                <a:srgbClr val="002060"/>
              </a:solidFill>
              <a:cs typeface="Arial" panose="020B0604020202020204" pitchFamily="34" charset="0"/>
            </a:endParaRPr>
          </a:p>
          <a:p>
            <a:pPr marL="171450" indent="-171450">
              <a:buFont typeface="Arial" panose="020B0604020202020204" pitchFamily="34" charset="0"/>
              <a:buChar char="•"/>
            </a:pPr>
            <a:r>
              <a:rPr lang="en-GB" altLang="en-US" sz="1400" baseline="0" dirty="0">
                <a:solidFill>
                  <a:srgbClr val="002060"/>
                </a:solidFill>
                <a:cs typeface="Arial" panose="020B0604020202020204" pitchFamily="34" charset="0"/>
              </a:rPr>
              <a:t>Information </a:t>
            </a:r>
            <a:r>
              <a:rPr lang="en-GB" altLang="en-US" sz="1400" dirty="0">
                <a:solidFill>
                  <a:srgbClr val="002060"/>
                </a:solidFill>
                <a:cs typeface="Arial" panose="020B0604020202020204" pitchFamily="34" charset="0"/>
              </a:rPr>
              <a:t>normally comes from a source that needs no confidentiality, constraints or protection.  </a:t>
            </a:r>
          </a:p>
          <a:p>
            <a:r>
              <a:rPr lang="en-GB" altLang="en-US" sz="1400" dirty="0">
                <a:solidFill>
                  <a:srgbClr val="002060"/>
                </a:solidFill>
                <a:cs typeface="Arial" panose="020B0604020202020204" pitchFamily="34" charset="0"/>
              </a:rPr>
              <a:t> </a:t>
            </a:r>
          </a:p>
          <a:p>
            <a:pPr marL="171450" indent="-171450">
              <a:buFont typeface="Arial" panose="020B0604020202020204" pitchFamily="34" charset="0"/>
              <a:buChar char="•"/>
            </a:pPr>
            <a:r>
              <a:rPr lang="en-GB" altLang="en-US" sz="1400" dirty="0">
                <a:solidFill>
                  <a:srgbClr val="002060"/>
                </a:solidFill>
                <a:cs typeface="Arial" panose="020B0604020202020204" pitchFamily="34" charset="0"/>
              </a:rPr>
              <a:t>A member of the public calling to report an incident would fit this definition.</a:t>
            </a:r>
          </a:p>
          <a:p>
            <a:endParaRPr lang="en-GB" altLang="en-US" sz="1400" dirty="0">
              <a:solidFill>
                <a:srgbClr val="002060"/>
              </a:solidFill>
              <a:cs typeface="Arial" panose="020B0604020202020204" pitchFamily="34" charset="0"/>
            </a:endParaRPr>
          </a:p>
          <a:p>
            <a:pPr marL="171450" indent="-171450">
              <a:buFont typeface="Arial" panose="020B0604020202020204" pitchFamily="34" charset="0"/>
              <a:buChar char="•"/>
            </a:pPr>
            <a:r>
              <a:rPr lang="en-GB" sz="1400" kern="1200" dirty="0">
                <a:solidFill>
                  <a:srgbClr val="002060"/>
                </a:solidFill>
                <a:effectLst/>
                <a:ea typeface="+mn-ea"/>
                <a:cs typeface="Arial" charset="0"/>
              </a:rPr>
              <a:t>All the information obtained must be recorded.</a:t>
            </a:r>
          </a:p>
          <a:p>
            <a:endParaRPr lang="en-GB" sz="1400" kern="1200" dirty="0">
              <a:solidFill>
                <a:srgbClr val="002060"/>
              </a:solidFill>
              <a:effectLst/>
              <a:ea typeface="+mn-ea"/>
              <a:cs typeface="Arial" charset="0"/>
            </a:endParaRPr>
          </a:p>
          <a:p>
            <a:pPr marL="171450" indent="-171450">
              <a:buFont typeface="Arial" panose="020B0604020202020204" pitchFamily="34" charset="0"/>
              <a:buChar char="•"/>
            </a:pPr>
            <a:r>
              <a:rPr lang="en-GB" sz="1400" kern="1200" dirty="0">
                <a:solidFill>
                  <a:srgbClr val="002060"/>
                </a:solidFill>
                <a:effectLst/>
                <a:ea typeface="+mn-ea"/>
                <a:cs typeface="Arial" charset="0"/>
              </a:rPr>
              <a:t>It is essential that all police information is managed lawfully, from its initial collection to its final disposal in order to ensure its lawfulness.</a:t>
            </a:r>
            <a:r>
              <a:rPr lang="en-GB" sz="1400" kern="1200" baseline="0" dirty="0">
                <a:solidFill>
                  <a:srgbClr val="002060"/>
                </a:solidFill>
                <a:effectLst/>
                <a:ea typeface="+mn-ea"/>
                <a:cs typeface="Arial" charset="0"/>
              </a:rPr>
              <a:t> </a:t>
            </a:r>
          </a:p>
        </p:txBody>
      </p:sp>
    </p:spTree>
    <p:extLst>
      <p:ext uri="{BB962C8B-B14F-4D97-AF65-F5344CB8AC3E}">
        <p14:creationId xmlns:p14="http://schemas.microsoft.com/office/powerpoint/2010/main" val="21833702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A98C8997-06D6-4829-80B6-02C8ABB3014B}"/>
                                            </p:graphicEl>
                                          </p:spTgt>
                                        </p:tgtEl>
                                        <p:attrNameLst>
                                          <p:attrName>style.visibility</p:attrName>
                                        </p:attrNameLst>
                                      </p:cBhvr>
                                      <p:to>
                                        <p:strVal val="visible"/>
                                      </p:to>
                                    </p:set>
                                    <p:animEffect transition="in" filter="fade">
                                      <p:cBhvr>
                                        <p:cTn id="7" dur="500"/>
                                        <p:tgtEl>
                                          <p:spTgt spid="6">
                                            <p:graphicEl>
                                              <a:dgm id="{A98C8997-06D6-4829-80B6-02C8ABB3014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0F55E47F-3CE6-497F-9A9F-50709D421498}"/>
                                            </p:graphicEl>
                                          </p:spTgt>
                                        </p:tgtEl>
                                        <p:attrNameLst>
                                          <p:attrName>style.visibility</p:attrName>
                                        </p:attrNameLst>
                                      </p:cBhvr>
                                      <p:to>
                                        <p:strVal val="visible"/>
                                      </p:to>
                                    </p:set>
                                    <p:animEffect transition="in" filter="fade">
                                      <p:cBhvr>
                                        <p:cTn id="12" dur="500"/>
                                        <p:tgtEl>
                                          <p:spTgt spid="6">
                                            <p:graphicEl>
                                              <a:dgm id="{0F55E47F-3CE6-497F-9A9F-50709D421498}"/>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0298B860-DB12-472B-8F99-0A80F5652F76}"/>
                                            </p:graphicEl>
                                          </p:spTgt>
                                        </p:tgtEl>
                                        <p:attrNameLst>
                                          <p:attrName>style.visibility</p:attrName>
                                        </p:attrNameLst>
                                      </p:cBhvr>
                                      <p:to>
                                        <p:strVal val="visible"/>
                                      </p:to>
                                    </p:set>
                                    <p:animEffect transition="in" filter="fade">
                                      <p:cBhvr>
                                        <p:cTn id="15" dur="500"/>
                                        <p:tgtEl>
                                          <p:spTgt spid="6">
                                            <p:graphicEl>
                                              <a:dgm id="{0298B860-DB12-472B-8F99-0A80F5652F7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3"/>
          <p:cNvSpPr txBox="1">
            <a:spLocks noChangeArrowheads="1"/>
          </p:cNvSpPr>
          <p:nvPr/>
        </p:nvSpPr>
        <p:spPr bwMode="auto">
          <a:xfrm>
            <a:off x="2279577" y="176428"/>
            <a:ext cx="7557293" cy="646331"/>
          </a:xfrm>
          <a:prstGeom prst="rect">
            <a:avLst/>
          </a:prstGeom>
          <a:solidFill>
            <a:srgbClr val="00206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en-US" sz="3600" b="1" dirty="0">
                <a:solidFill>
                  <a:schemeClr val="bg1"/>
                </a:solidFill>
                <a:latin typeface="+mn-lt"/>
              </a:rPr>
              <a:t>The Intelligence Cycle</a:t>
            </a:r>
          </a:p>
        </p:txBody>
      </p:sp>
      <p:graphicFrame>
        <p:nvGraphicFramePr>
          <p:cNvPr id="2" name="Diagram 1">
            <a:extLst>
              <a:ext uri="{FF2B5EF4-FFF2-40B4-BE49-F238E27FC236}">
                <a16:creationId xmlns:a16="http://schemas.microsoft.com/office/drawing/2014/main" id="{F1FEE5FC-88B4-4399-ADD0-B79CF285880B}"/>
              </a:ext>
            </a:extLst>
          </p:cNvPr>
          <p:cNvGraphicFramePr/>
          <p:nvPr/>
        </p:nvGraphicFramePr>
        <p:xfrm>
          <a:off x="-558217" y="1406397"/>
          <a:ext cx="7776864" cy="4896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CD69D712-7772-7C40-A9B8-9B2A5A0A3F1B}"/>
              </a:ext>
            </a:extLst>
          </p:cNvPr>
          <p:cNvSpPr txBox="1"/>
          <p:nvPr/>
        </p:nvSpPr>
        <p:spPr>
          <a:xfrm>
            <a:off x="6976383" y="1567519"/>
            <a:ext cx="4812846" cy="1200329"/>
          </a:xfrm>
          <a:prstGeom prst="rect">
            <a:avLst/>
          </a:prstGeom>
          <a:noFill/>
        </p:spPr>
        <p:txBody>
          <a:bodyPr wrap="square">
            <a:spAutoFit/>
          </a:bodyPr>
          <a:lstStyle/>
          <a:p>
            <a:pPr>
              <a:lnSpc>
                <a:spcPct val="100000"/>
              </a:lnSpc>
            </a:pPr>
            <a:r>
              <a:rPr lang="en-GB" sz="1800" b="0" i="0" u="none" strike="noStrike" kern="1200" baseline="0" dirty="0">
                <a:solidFill>
                  <a:schemeClr val="tx1"/>
                </a:solidFill>
                <a:latin typeface="Arial" charset="0"/>
                <a:ea typeface="+mn-ea"/>
                <a:cs typeface="Arial" charset="0"/>
              </a:rPr>
              <a:t>This cycle is a formal model that is a sequential process that allows information to be developed into intelligence, particularly during the analysis phase. </a:t>
            </a:r>
          </a:p>
        </p:txBody>
      </p:sp>
      <p:sp>
        <p:nvSpPr>
          <p:cNvPr id="7" name="TextBox 6">
            <a:extLst>
              <a:ext uri="{FF2B5EF4-FFF2-40B4-BE49-F238E27FC236}">
                <a16:creationId xmlns:a16="http://schemas.microsoft.com/office/drawing/2014/main" id="{C0F6835F-27E0-8240-BBF3-6584EBA63BAF}"/>
              </a:ext>
            </a:extLst>
          </p:cNvPr>
          <p:cNvSpPr txBox="1"/>
          <p:nvPr/>
        </p:nvSpPr>
        <p:spPr>
          <a:xfrm>
            <a:off x="6976383" y="3420278"/>
            <a:ext cx="4812846" cy="2585323"/>
          </a:xfrm>
          <a:prstGeom prst="rect">
            <a:avLst/>
          </a:prstGeom>
          <a:noFill/>
        </p:spPr>
        <p:txBody>
          <a:bodyPr wrap="square">
            <a:spAutoFit/>
          </a:bodyPr>
          <a:lstStyle/>
          <a:p>
            <a:r>
              <a:rPr lang="en-GB" b="0" i="0" u="none" strike="noStrike" dirty="0">
                <a:effectLst/>
                <a:latin typeface="Arial" panose="020B0604020202020204" pitchFamily="34" charset="0"/>
              </a:rPr>
              <a:t>The collection, development and dissemination of intelligence allow decisions to be made about priorities and tactical options. </a:t>
            </a:r>
          </a:p>
          <a:p>
            <a:endParaRPr lang="en-GB" b="0" i="0" u="none" strike="noStrike" dirty="0">
              <a:effectLst/>
              <a:latin typeface="Arial" panose="020B0604020202020204" pitchFamily="34" charset="0"/>
            </a:endParaRPr>
          </a:p>
          <a:p>
            <a:endParaRPr lang="en-GB" dirty="0">
              <a:latin typeface="Arial" panose="020B0604020202020204" pitchFamily="34" charset="0"/>
            </a:endParaRPr>
          </a:p>
          <a:p>
            <a:r>
              <a:rPr lang="en-GB" b="0" i="0" u="none" strike="noStrike" dirty="0">
                <a:effectLst/>
                <a:latin typeface="Arial" panose="020B0604020202020204" pitchFamily="34" charset="0"/>
              </a:rPr>
              <a:t>Intelligence collection is a continuous process and there may be specific requirements for its recording and use.</a:t>
            </a:r>
            <a:endParaRPr lang="en-US" dirty="0"/>
          </a:p>
        </p:txBody>
      </p:sp>
    </p:spTree>
    <p:extLst>
      <p:ext uri="{BB962C8B-B14F-4D97-AF65-F5344CB8AC3E}">
        <p14:creationId xmlns:p14="http://schemas.microsoft.com/office/powerpoint/2010/main" val="1154976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A967219A-B39F-408D-9003-C9CBCE2A15D6}"/>
                                            </p:graphicEl>
                                          </p:spTgt>
                                        </p:tgtEl>
                                        <p:attrNameLst>
                                          <p:attrName>style.visibility</p:attrName>
                                        </p:attrNameLst>
                                      </p:cBhvr>
                                      <p:to>
                                        <p:strVal val="visible"/>
                                      </p:to>
                                    </p:set>
                                    <p:animEffect transition="in" filter="fade">
                                      <p:cBhvr>
                                        <p:cTn id="7" dur="500"/>
                                        <p:tgtEl>
                                          <p:spTgt spid="2">
                                            <p:graphicEl>
                                              <a:dgm id="{A967219A-B39F-408D-9003-C9CBCE2A15D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A1BDDEE-A33C-4B95-9EC6-602100108C19}"/>
                                            </p:graphicEl>
                                          </p:spTgt>
                                        </p:tgtEl>
                                        <p:attrNameLst>
                                          <p:attrName>style.visibility</p:attrName>
                                        </p:attrNameLst>
                                      </p:cBhvr>
                                      <p:to>
                                        <p:strVal val="visible"/>
                                      </p:to>
                                    </p:set>
                                    <p:animEffect transition="in" filter="fade">
                                      <p:cBhvr>
                                        <p:cTn id="12" dur="500"/>
                                        <p:tgtEl>
                                          <p:spTgt spid="2">
                                            <p:graphicEl>
                                              <a:dgm id="{5A1BDDEE-A33C-4B95-9EC6-602100108C1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EDBD58E2-8854-4692-B81B-291CACB92EFB}"/>
                                            </p:graphicEl>
                                          </p:spTgt>
                                        </p:tgtEl>
                                        <p:attrNameLst>
                                          <p:attrName>style.visibility</p:attrName>
                                        </p:attrNameLst>
                                      </p:cBhvr>
                                      <p:to>
                                        <p:strVal val="visible"/>
                                      </p:to>
                                    </p:set>
                                    <p:animEffect transition="in" filter="fade">
                                      <p:cBhvr>
                                        <p:cTn id="15" dur="500"/>
                                        <p:tgtEl>
                                          <p:spTgt spid="2">
                                            <p:graphicEl>
                                              <a:dgm id="{EDBD58E2-8854-4692-B81B-291CACB92EF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7DEDDA5F-A8C5-45C4-B8B9-47D95F3122D1}"/>
                                            </p:graphicEl>
                                          </p:spTgt>
                                        </p:tgtEl>
                                        <p:attrNameLst>
                                          <p:attrName>style.visibility</p:attrName>
                                        </p:attrNameLst>
                                      </p:cBhvr>
                                      <p:to>
                                        <p:strVal val="visible"/>
                                      </p:to>
                                    </p:set>
                                    <p:animEffect transition="in" filter="fade">
                                      <p:cBhvr>
                                        <p:cTn id="20" dur="500"/>
                                        <p:tgtEl>
                                          <p:spTgt spid="2">
                                            <p:graphicEl>
                                              <a:dgm id="{7DEDDA5F-A8C5-45C4-B8B9-47D95F3122D1}"/>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4B99D4AE-9A1E-437E-97D7-ADA5F44BA387}"/>
                                            </p:graphicEl>
                                          </p:spTgt>
                                        </p:tgtEl>
                                        <p:attrNameLst>
                                          <p:attrName>style.visibility</p:attrName>
                                        </p:attrNameLst>
                                      </p:cBhvr>
                                      <p:to>
                                        <p:strVal val="visible"/>
                                      </p:to>
                                    </p:set>
                                    <p:animEffect transition="in" filter="fade">
                                      <p:cBhvr>
                                        <p:cTn id="25" dur="500"/>
                                        <p:tgtEl>
                                          <p:spTgt spid="2">
                                            <p:graphicEl>
                                              <a:dgm id="{4B99D4AE-9A1E-437E-97D7-ADA5F44BA387}"/>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
                                            <p:graphicEl>
                                              <a:dgm id="{FA4ECC99-A57F-49FC-B075-7132BCCEF340}"/>
                                            </p:graphicEl>
                                          </p:spTgt>
                                        </p:tgtEl>
                                        <p:attrNameLst>
                                          <p:attrName>style.visibility</p:attrName>
                                        </p:attrNameLst>
                                      </p:cBhvr>
                                      <p:to>
                                        <p:strVal val="visible"/>
                                      </p:to>
                                    </p:set>
                                    <p:animEffect transition="in" filter="fade">
                                      <p:cBhvr>
                                        <p:cTn id="30" dur="500"/>
                                        <p:tgtEl>
                                          <p:spTgt spid="2">
                                            <p:graphicEl>
                                              <a:dgm id="{FA4ECC99-A57F-49FC-B075-7132BCCEF34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Light bulb on yellow background with sketched light beams and cord">
            <a:extLst>
              <a:ext uri="{FF2B5EF4-FFF2-40B4-BE49-F238E27FC236}">
                <a16:creationId xmlns:a16="http://schemas.microsoft.com/office/drawing/2014/main" id="{95D701DF-1701-1D69-64E2-B93EDC3B71A5}"/>
              </a:ext>
            </a:extLst>
          </p:cNvPr>
          <p:cNvPicPr>
            <a:picLocks noChangeAspect="1"/>
          </p:cNvPicPr>
          <p:nvPr/>
        </p:nvPicPr>
        <p:blipFill rotWithShape="1">
          <a:blip r:embed="rId2"/>
          <a:srcRect l="36970" r="-1" b="-1"/>
          <a:stretch/>
        </p:blipFill>
        <p:spPr>
          <a:xfrm>
            <a:off x="20" y="1804072"/>
            <a:ext cx="4458058" cy="4349801"/>
          </a:xfrm>
          <a:prstGeom prst="rect">
            <a:avLst/>
          </a:prstGeom>
        </p:spPr>
      </p:pic>
      <p:sp>
        <p:nvSpPr>
          <p:cNvPr id="2" name="Title 1">
            <a:extLst>
              <a:ext uri="{FF2B5EF4-FFF2-40B4-BE49-F238E27FC236}">
                <a16:creationId xmlns:a16="http://schemas.microsoft.com/office/drawing/2014/main" id="{6B70F9BE-A9E1-3DBB-10EC-F3685414FA1C}"/>
              </a:ext>
            </a:extLst>
          </p:cNvPr>
          <p:cNvSpPr>
            <a:spLocks noGrp="1"/>
          </p:cNvSpPr>
          <p:nvPr>
            <p:ph type="title"/>
          </p:nvPr>
        </p:nvSpPr>
        <p:spPr>
          <a:xfrm>
            <a:off x="4794634" y="332450"/>
            <a:ext cx="6754447" cy="1471622"/>
          </a:xfrm>
        </p:spPr>
        <p:txBody>
          <a:bodyPr anchor="b">
            <a:normAutofit/>
          </a:bodyPr>
          <a:lstStyle/>
          <a:p>
            <a:r>
              <a:rPr lang="en-GB" sz="4400" dirty="0"/>
              <a:t>Direction</a:t>
            </a:r>
            <a:br>
              <a:rPr lang="en-GB" sz="4400" dirty="0"/>
            </a:br>
            <a:endParaRPr lang="en-US" dirty="0"/>
          </a:p>
        </p:txBody>
      </p:sp>
      <p:sp>
        <p:nvSpPr>
          <p:cNvPr id="3" name="Content Placeholder 2">
            <a:extLst>
              <a:ext uri="{FF2B5EF4-FFF2-40B4-BE49-F238E27FC236}">
                <a16:creationId xmlns:a16="http://schemas.microsoft.com/office/drawing/2014/main" id="{4A661A80-8041-9430-9184-E9F52E7FDE3B}"/>
              </a:ext>
            </a:extLst>
          </p:cNvPr>
          <p:cNvSpPr>
            <a:spLocks noGrp="1"/>
          </p:cNvSpPr>
          <p:nvPr>
            <p:ph idx="1"/>
          </p:nvPr>
        </p:nvSpPr>
        <p:spPr>
          <a:xfrm>
            <a:off x="4794637" y="1940001"/>
            <a:ext cx="6754446" cy="3834594"/>
          </a:xfrm>
        </p:spPr>
        <p:txBody>
          <a:bodyPr anchor="t">
            <a:normAutofit fontScale="92500" lnSpcReduction="10000"/>
          </a:bodyPr>
          <a:lstStyle/>
          <a:p>
            <a:pPr latinLnBrk="0"/>
            <a:r>
              <a:rPr lang="en-GB" sz="3600" i="0" u="none" strike="noStrike" dirty="0">
                <a:effectLst/>
                <a:latin typeface="Regola"/>
              </a:rPr>
              <a:t>D</a:t>
            </a:r>
            <a:r>
              <a:rPr lang="en-GB" sz="3600" b="0" i="0" u="none" strike="noStrike" dirty="0">
                <a:effectLst/>
                <a:latin typeface="Regola"/>
              </a:rPr>
              <a:t>etermines the intelligence requirements and to plan the collection efforts – creating a clear focus and list of priorities for the intelligence team and ensuring that all information gathered is geared towards a clear purpose.</a:t>
            </a:r>
          </a:p>
          <a:p>
            <a:br>
              <a:rPr lang="en-GB" dirty="0"/>
            </a:br>
            <a:endParaRPr lang="en-US" dirty="0"/>
          </a:p>
        </p:txBody>
      </p:sp>
    </p:spTree>
    <p:extLst>
      <p:ext uri="{BB962C8B-B14F-4D97-AF65-F5344CB8AC3E}">
        <p14:creationId xmlns:p14="http://schemas.microsoft.com/office/powerpoint/2010/main" val="1572155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8FD4F-8744-E63E-27CD-CA97E4C6F984}"/>
              </a:ext>
            </a:extLst>
          </p:cNvPr>
          <p:cNvSpPr>
            <a:spLocks noGrp="1"/>
          </p:cNvSpPr>
          <p:nvPr>
            <p:ph type="title"/>
          </p:nvPr>
        </p:nvSpPr>
        <p:spPr>
          <a:xfrm>
            <a:off x="1535371" y="1044054"/>
            <a:ext cx="10013709" cy="1030360"/>
          </a:xfrm>
        </p:spPr>
        <p:txBody>
          <a:bodyPr>
            <a:normAutofit/>
          </a:bodyPr>
          <a:lstStyle/>
          <a:p>
            <a:r>
              <a:rPr lang="en-US" dirty="0">
                <a:solidFill>
                  <a:schemeClr val="bg1"/>
                </a:solidFill>
              </a:rPr>
              <a:t>THE PLAN</a:t>
            </a:r>
          </a:p>
        </p:txBody>
      </p:sp>
      <p:graphicFrame>
        <p:nvGraphicFramePr>
          <p:cNvPr id="5" name="Content Placeholder 2">
            <a:extLst>
              <a:ext uri="{FF2B5EF4-FFF2-40B4-BE49-F238E27FC236}">
                <a16:creationId xmlns:a16="http://schemas.microsoft.com/office/drawing/2014/main" id="{7397529E-AC1F-01CD-A233-E209892CAC21}"/>
              </a:ext>
            </a:extLst>
          </p:cNvPr>
          <p:cNvGraphicFramePr>
            <a:graphicFrameLocks noGrp="1"/>
          </p:cNvGraphicFramePr>
          <p:nvPr>
            <p:ph idx="1"/>
            <p:extLst>
              <p:ext uri="{D42A27DB-BD31-4B8C-83A1-F6EECF244321}">
                <p14:modId xmlns:p14="http://schemas.microsoft.com/office/powerpoint/2010/main" val="2401013153"/>
              </p:ext>
            </p:extLst>
          </p:nvPr>
        </p:nvGraphicFramePr>
        <p:xfrm>
          <a:off x="1331591" y="1216965"/>
          <a:ext cx="9835087" cy="3357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89787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ins in a map">
            <a:extLst>
              <a:ext uri="{FF2B5EF4-FFF2-40B4-BE49-F238E27FC236}">
                <a16:creationId xmlns:a16="http://schemas.microsoft.com/office/drawing/2014/main" id="{35B8ED78-83E5-DAA0-6409-D4BD512047F6}"/>
              </a:ext>
            </a:extLst>
          </p:cNvPr>
          <p:cNvPicPr>
            <a:picLocks noChangeAspect="1"/>
          </p:cNvPicPr>
          <p:nvPr/>
        </p:nvPicPr>
        <p:blipFill rotWithShape="1">
          <a:blip r:embed="rId2"/>
          <a:srcRect l="16732" r="14855" b="-2"/>
          <a:stretch/>
        </p:blipFill>
        <p:spPr>
          <a:xfrm>
            <a:off x="20" y="1804072"/>
            <a:ext cx="4458058" cy="4349801"/>
          </a:xfrm>
          <a:prstGeom prst="rect">
            <a:avLst/>
          </a:prstGeom>
        </p:spPr>
      </p:pic>
      <p:sp>
        <p:nvSpPr>
          <p:cNvPr id="2" name="Title 1">
            <a:extLst>
              <a:ext uri="{FF2B5EF4-FFF2-40B4-BE49-F238E27FC236}">
                <a16:creationId xmlns:a16="http://schemas.microsoft.com/office/drawing/2014/main" id="{92661C30-3A7C-B92F-FB51-106FC778C1FE}"/>
              </a:ext>
            </a:extLst>
          </p:cNvPr>
          <p:cNvSpPr>
            <a:spLocks noGrp="1"/>
          </p:cNvSpPr>
          <p:nvPr>
            <p:ph type="title"/>
          </p:nvPr>
        </p:nvSpPr>
        <p:spPr>
          <a:xfrm>
            <a:off x="4794634" y="332450"/>
            <a:ext cx="6754447" cy="1471622"/>
          </a:xfrm>
        </p:spPr>
        <p:txBody>
          <a:bodyPr anchor="b">
            <a:normAutofit/>
          </a:bodyPr>
          <a:lstStyle/>
          <a:p>
            <a:r>
              <a:rPr lang="en-GB" sz="3600" b="0" dirty="0">
                <a:latin typeface="Regola"/>
              </a:rPr>
              <a:t>A</a:t>
            </a:r>
            <a:r>
              <a:rPr lang="en-GB" sz="3600" b="0" i="0" u="none" strike="noStrike" dirty="0">
                <a:effectLst/>
                <a:latin typeface="Regola"/>
              </a:rPr>
              <a:t>im to understand:</a:t>
            </a:r>
            <a:endParaRPr lang="en-US" dirty="0"/>
          </a:p>
        </p:txBody>
      </p:sp>
      <p:sp>
        <p:nvSpPr>
          <p:cNvPr id="3" name="Content Placeholder 2">
            <a:extLst>
              <a:ext uri="{FF2B5EF4-FFF2-40B4-BE49-F238E27FC236}">
                <a16:creationId xmlns:a16="http://schemas.microsoft.com/office/drawing/2014/main" id="{136663B1-CD9B-2F49-B4A4-166652BC6A67}"/>
              </a:ext>
            </a:extLst>
          </p:cNvPr>
          <p:cNvSpPr>
            <a:spLocks noGrp="1"/>
          </p:cNvSpPr>
          <p:nvPr>
            <p:ph idx="1"/>
          </p:nvPr>
        </p:nvSpPr>
        <p:spPr>
          <a:xfrm>
            <a:off x="4794637" y="1940001"/>
            <a:ext cx="6754446" cy="3834594"/>
          </a:xfrm>
        </p:spPr>
        <p:txBody>
          <a:bodyPr anchor="t">
            <a:normAutofit fontScale="92500" lnSpcReduction="10000"/>
          </a:bodyPr>
          <a:lstStyle/>
          <a:p>
            <a:pPr>
              <a:lnSpc>
                <a:spcPct val="130000"/>
              </a:lnSpc>
              <a:buFont typeface="Arial" panose="020B0604020202020204" pitchFamily="34" charset="0"/>
              <a:buChar char="•"/>
            </a:pPr>
            <a:r>
              <a:rPr lang="en-GB" sz="1800" b="0" i="0" u="none" strike="noStrike" dirty="0">
                <a:effectLst/>
                <a:latin typeface="Regola"/>
              </a:rPr>
              <a:t>If there are any gaps in your current intelligence collection</a:t>
            </a:r>
          </a:p>
          <a:p>
            <a:pPr>
              <a:lnSpc>
                <a:spcPct val="130000"/>
              </a:lnSpc>
              <a:buFont typeface="Arial" panose="020B0604020202020204" pitchFamily="34" charset="0"/>
              <a:buChar char="•"/>
            </a:pPr>
            <a:r>
              <a:rPr lang="en-GB" sz="1800" b="0" i="0" u="none" strike="noStrike" dirty="0">
                <a:effectLst/>
                <a:latin typeface="Regola"/>
              </a:rPr>
              <a:t>The geographical areas you operate in and any plans for future expansion</a:t>
            </a:r>
          </a:p>
          <a:p>
            <a:pPr>
              <a:lnSpc>
                <a:spcPct val="130000"/>
              </a:lnSpc>
              <a:buFont typeface="Arial" panose="020B0604020202020204" pitchFamily="34" charset="0"/>
              <a:buChar char="•"/>
            </a:pPr>
            <a:r>
              <a:rPr lang="en-GB" sz="1800" b="0" i="0" u="none" strike="noStrike" dirty="0">
                <a:effectLst/>
                <a:latin typeface="Regola"/>
              </a:rPr>
              <a:t>Any properties or assets across the globe you’ll be monitoring</a:t>
            </a:r>
          </a:p>
          <a:p>
            <a:pPr>
              <a:lnSpc>
                <a:spcPct val="130000"/>
              </a:lnSpc>
              <a:buFont typeface="Arial" panose="020B0604020202020204" pitchFamily="34" charset="0"/>
              <a:buChar char="•"/>
            </a:pPr>
            <a:r>
              <a:rPr lang="en-GB" sz="1800" b="0" i="0" u="none" strike="noStrike" dirty="0">
                <a:effectLst/>
                <a:latin typeface="Regola"/>
              </a:rPr>
              <a:t>Where your people and employees regularly travel</a:t>
            </a:r>
          </a:p>
          <a:p>
            <a:pPr>
              <a:lnSpc>
                <a:spcPct val="130000"/>
              </a:lnSpc>
              <a:buFont typeface="Arial" panose="020B0604020202020204" pitchFamily="34" charset="0"/>
              <a:buChar char="•"/>
            </a:pPr>
            <a:r>
              <a:rPr lang="en-GB" sz="1800" b="0" i="0" u="none" strike="noStrike" dirty="0">
                <a:effectLst/>
                <a:latin typeface="Regola"/>
              </a:rPr>
              <a:t>If there are particular routes they take, accommodation that they stay in or places they visit</a:t>
            </a:r>
          </a:p>
          <a:p>
            <a:pPr>
              <a:lnSpc>
                <a:spcPct val="130000"/>
              </a:lnSpc>
              <a:buFont typeface="Arial" panose="020B0604020202020204" pitchFamily="34" charset="0"/>
              <a:buChar char="•"/>
            </a:pPr>
            <a:r>
              <a:rPr lang="en-GB" sz="1800" b="0" i="0" u="none" strike="noStrike" dirty="0">
                <a:effectLst/>
                <a:latin typeface="Regola"/>
              </a:rPr>
              <a:t>Groups of interest, including activists, terrorists and extremists</a:t>
            </a:r>
          </a:p>
          <a:p>
            <a:pPr>
              <a:lnSpc>
                <a:spcPct val="130000"/>
              </a:lnSpc>
              <a:buFont typeface="Arial" panose="020B0604020202020204" pitchFamily="34" charset="0"/>
              <a:buChar char="•"/>
            </a:pPr>
            <a:r>
              <a:rPr lang="en-GB" sz="1800" b="0" i="0" u="none" strike="noStrike" dirty="0">
                <a:effectLst/>
                <a:latin typeface="Regola"/>
              </a:rPr>
              <a:t>Historical threats to your business or the industry as a whole</a:t>
            </a:r>
          </a:p>
          <a:p>
            <a:pPr>
              <a:lnSpc>
                <a:spcPct val="130000"/>
              </a:lnSpc>
            </a:pPr>
            <a:endParaRPr lang="en-US" sz="1400" dirty="0"/>
          </a:p>
        </p:txBody>
      </p:sp>
    </p:spTree>
    <p:extLst>
      <p:ext uri="{BB962C8B-B14F-4D97-AF65-F5344CB8AC3E}">
        <p14:creationId xmlns:p14="http://schemas.microsoft.com/office/powerpoint/2010/main" val="254120092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493A1E-C539-5326-740F-0C7C7DF636D5}"/>
              </a:ext>
            </a:extLst>
          </p:cNvPr>
          <p:cNvSpPr>
            <a:spLocks noGrp="1"/>
          </p:cNvSpPr>
          <p:nvPr>
            <p:ph type="title"/>
          </p:nvPr>
        </p:nvSpPr>
        <p:spPr/>
        <p:txBody>
          <a:bodyPr/>
          <a:lstStyle/>
          <a:p>
            <a:r>
              <a:rPr lang="en-GB" dirty="0"/>
              <a:t>Collection</a:t>
            </a:r>
          </a:p>
        </p:txBody>
      </p:sp>
      <p:sp>
        <p:nvSpPr>
          <p:cNvPr id="3" name="Content Placeholder 2">
            <a:extLst>
              <a:ext uri="{FF2B5EF4-FFF2-40B4-BE49-F238E27FC236}">
                <a16:creationId xmlns:a16="http://schemas.microsoft.com/office/drawing/2014/main" id="{61A9FBE7-9489-EC14-22A8-EBC553BBC7BE}"/>
              </a:ext>
            </a:extLst>
          </p:cNvPr>
          <p:cNvSpPr>
            <a:spLocks noGrp="1"/>
          </p:cNvSpPr>
          <p:nvPr>
            <p:ph idx="1"/>
          </p:nvPr>
        </p:nvSpPr>
        <p:spPr/>
        <p:txBody>
          <a:bodyPr>
            <a:normAutofit/>
          </a:bodyPr>
          <a:lstStyle/>
          <a:p>
            <a:r>
              <a:rPr lang="en-GB" dirty="0"/>
              <a:t>Is the gathering of the raw information needed to produce finished intelligence.</a:t>
            </a:r>
          </a:p>
          <a:p>
            <a:r>
              <a:rPr lang="en-GB" dirty="0"/>
              <a:t>There are many sources of information including open sources such as foreign broadcasts, newspapers, periodicals, and books.</a:t>
            </a:r>
          </a:p>
          <a:p>
            <a:r>
              <a:rPr lang="en-GB" dirty="0"/>
              <a:t>It is essential that information is collected, recorded and evaluated in a consistent manner across organisational and force boundaries.</a:t>
            </a:r>
          </a:p>
          <a:p>
            <a:r>
              <a:rPr lang="en-GB" dirty="0"/>
              <a:t>Information is collected in one of three ways: routine collection, tasked information, volunteered information </a:t>
            </a:r>
          </a:p>
          <a:p>
            <a:endParaRPr lang="en-GB" b="1" dirty="0"/>
          </a:p>
          <a:p>
            <a:endParaRPr lang="en-GB" dirty="0"/>
          </a:p>
        </p:txBody>
      </p:sp>
    </p:spTree>
    <p:extLst>
      <p:ext uri="{BB962C8B-B14F-4D97-AF65-F5344CB8AC3E}">
        <p14:creationId xmlns:p14="http://schemas.microsoft.com/office/powerpoint/2010/main" val="298874084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FF72C-36CB-77BB-44B3-9901FF3AB363}"/>
              </a:ext>
            </a:extLst>
          </p:cNvPr>
          <p:cNvSpPr>
            <a:spLocks noGrp="1"/>
          </p:cNvSpPr>
          <p:nvPr>
            <p:ph type="title"/>
          </p:nvPr>
        </p:nvSpPr>
        <p:spPr>
          <a:xfrm>
            <a:off x="1171074" y="1396686"/>
            <a:ext cx="3240506" cy="4064628"/>
          </a:xfrm>
        </p:spPr>
        <p:txBody>
          <a:bodyPr>
            <a:normAutofit/>
          </a:bodyPr>
          <a:lstStyle/>
          <a:p>
            <a:r>
              <a:rPr lang="en-US" dirty="0"/>
              <a:t>Evaluation</a:t>
            </a:r>
          </a:p>
        </p:txBody>
      </p:sp>
      <p:sp>
        <p:nvSpPr>
          <p:cNvPr id="3" name="Content Placeholder 2">
            <a:extLst>
              <a:ext uri="{FF2B5EF4-FFF2-40B4-BE49-F238E27FC236}">
                <a16:creationId xmlns:a16="http://schemas.microsoft.com/office/drawing/2014/main" id="{41CEE0C1-54C8-BF30-72D1-541E51D21554}"/>
              </a:ext>
            </a:extLst>
          </p:cNvPr>
          <p:cNvSpPr>
            <a:spLocks noGrp="1"/>
          </p:cNvSpPr>
          <p:nvPr>
            <p:ph idx="1"/>
          </p:nvPr>
        </p:nvSpPr>
        <p:spPr>
          <a:xfrm>
            <a:off x="5370153" y="1526033"/>
            <a:ext cx="5536397" cy="3935281"/>
          </a:xfrm>
        </p:spPr>
        <p:txBody>
          <a:bodyPr>
            <a:normAutofit/>
          </a:bodyPr>
          <a:lstStyle/>
          <a:p>
            <a:pPr marL="0" indent="0">
              <a:buNone/>
            </a:pPr>
            <a:r>
              <a:rPr lang="en-GB" sz="2400" b="0" i="0" u="none" strike="noStrike" dirty="0">
                <a:effectLst/>
                <a:highlight>
                  <a:srgbClr val="FFFFFF"/>
                </a:highlight>
                <a:latin typeface="Lato" panose="020F0502020204030203" pitchFamily="34" charset="0"/>
              </a:rPr>
              <a:t>Having completed the collection plan from phase 2, the evaluation phase consists of then obtaining a measure of confidence in the data that you have collected. </a:t>
            </a:r>
          </a:p>
          <a:p>
            <a:pPr marL="0" indent="0">
              <a:buNone/>
            </a:pPr>
            <a:r>
              <a:rPr lang="en-GB" sz="2400" dirty="0">
                <a:highlight>
                  <a:srgbClr val="FFFFFF"/>
                </a:highlight>
                <a:latin typeface="Lato" panose="020F0502020204030203" pitchFamily="34" charset="0"/>
              </a:rPr>
              <a:t>It</a:t>
            </a:r>
            <a:r>
              <a:rPr lang="en-GB" sz="2400" b="0" i="0" u="none" strike="noStrike" dirty="0">
                <a:effectLst/>
                <a:highlight>
                  <a:srgbClr val="FFFFFF"/>
                </a:highlight>
                <a:latin typeface="Lato" panose="020F0502020204030203" pitchFamily="34" charset="0"/>
              </a:rPr>
              <a:t> requires analysing how reliable, truthful and valid you consider the source (person or system providing the information) to be, and how the reliable the information being provided by that source is.</a:t>
            </a:r>
            <a:endParaRPr lang="en-US" sz="2400" dirty="0"/>
          </a:p>
        </p:txBody>
      </p:sp>
    </p:spTree>
    <p:extLst>
      <p:ext uri="{BB962C8B-B14F-4D97-AF65-F5344CB8AC3E}">
        <p14:creationId xmlns:p14="http://schemas.microsoft.com/office/powerpoint/2010/main" val="14104221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BA76F-9407-03F7-033E-462B2AC7F1CC}"/>
              </a:ext>
            </a:extLst>
          </p:cNvPr>
          <p:cNvSpPr>
            <a:spLocks noGrp="1"/>
          </p:cNvSpPr>
          <p:nvPr>
            <p:ph type="title"/>
          </p:nvPr>
        </p:nvSpPr>
        <p:spPr>
          <a:xfrm>
            <a:off x="1389278" y="1233241"/>
            <a:ext cx="3240506" cy="4064628"/>
          </a:xfrm>
        </p:spPr>
        <p:txBody>
          <a:bodyPr>
            <a:normAutofit fontScale="90000"/>
          </a:bodyPr>
          <a:lstStyle/>
          <a:p>
            <a:r>
              <a:rPr lang="en-GB" sz="3400" b="0" i="0" u="none" strike="noStrike" dirty="0">
                <a:effectLst/>
                <a:latin typeface="Lato" panose="020F0502020204030203" pitchFamily="34" charset="0"/>
              </a:rPr>
              <a:t>There are three significant stages to go through during the evaluation phase:</a:t>
            </a:r>
            <a:br>
              <a:rPr lang="en-GB" sz="3400" b="0" i="0" u="none" strike="noStrike" dirty="0">
                <a:effectLst/>
                <a:latin typeface="Lato" panose="020F0502020204030203" pitchFamily="34" charset="0"/>
              </a:rPr>
            </a:br>
            <a:endParaRPr lang="en-US" sz="3400" dirty="0"/>
          </a:p>
        </p:txBody>
      </p:sp>
      <p:sp>
        <p:nvSpPr>
          <p:cNvPr id="3" name="Content Placeholder 2">
            <a:extLst>
              <a:ext uri="{FF2B5EF4-FFF2-40B4-BE49-F238E27FC236}">
                <a16:creationId xmlns:a16="http://schemas.microsoft.com/office/drawing/2014/main" id="{63364D4C-304B-DD01-72F5-5E00E755DA60}"/>
              </a:ext>
            </a:extLst>
          </p:cNvPr>
          <p:cNvSpPr>
            <a:spLocks noGrp="1"/>
          </p:cNvSpPr>
          <p:nvPr>
            <p:ph idx="1"/>
          </p:nvPr>
        </p:nvSpPr>
        <p:spPr>
          <a:xfrm>
            <a:off x="6096000" y="820880"/>
            <a:ext cx="5257799" cy="4889350"/>
          </a:xfrm>
        </p:spPr>
        <p:txBody>
          <a:bodyPr anchor="t">
            <a:normAutofit/>
          </a:bodyPr>
          <a:lstStyle/>
          <a:p>
            <a:pPr marL="0" indent="0" fontAlgn="base">
              <a:buNone/>
            </a:pPr>
            <a:r>
              <a:rPr lang="en-GB" sz="2400" b="0" i="0" u="none" strike="noStrike">
                <a:effectLst/>
                <a:latin typeface="Lato" panose="020F0502020204030203" pitchFamily="34" charset="0"/>
              </a:rPr>
              <a:t>1. </a:t>
            </a:r>
            <a:r>
              <a:rPr lang="en-GB" sz="2400" b="1" i="0" u="none" strike="noStrike">
                <a:effectLst/>
                <a:latin typeface="Lato" panose="020F0502020204030203" pitchFamily="34" charset="0"/>
              </a:rPr>
              <a:t>Source Evaluation –</a:t>
            </a:r>
            <a:r>
              <a:rPr lang="en-GB" sz="2400" b="0" i="0" u="none" strike="noStrike">
                <a:effectLst/>
                <a:latin typeface="Lato" panose="020F0502020204030203" pitchFamily="34" charset="0"/>
              </a:rPr>
              <a:t> you need to evaluate the source to see whether they are reliable</a:t>
            </a:r>
          </a:p>
          <a:p>
            <a:pPr marL="0" indent="0" fontAlgn="base">
              <a:buNone/>
            </a:pPr>
            <a:br>
              <a:rPr lang="en-GB" sz="2400" b="0" i="0" u="none" strike="noStrike">
                <a:effectLst/>
                <a:latin typeface="Lato" panose="020F0502020204030203" pitchFamily="34" charset="0"/>
              </a:rPr>
            </a:br>
            <a:r>
              <a:rPr lang="en-GB" sz="2400" b="0" i="0" u="none" strike="noStrike">
                <a:effectLst/>
                <a:latin typeface="Lato" panose="020F0502020204030203" pitchFamily="34" charset="0"/>
              </a:rPr>
              <a:t>2. </a:t>
            </a:r>
            <a:r>
              <a:rPr lang="en-GB" sz="2400" b="1" i="0" u="none" strike="noStrike">
                <a:effectLst/>
                <a:latin typeface="Lato" panose="020F0502020204030203" pitchFamily="34" charset="0"/>
              </a:rPr>
              <a:t>Information Evaluation</a:t>
            </a:r>
            <a:r>
              <a:rPr lang="en-GB" sz="2400" b="0" i="0" u="none" strike="noStrike">
                <a:effectLst/>
                <a:latin typeface="Lato" panose="020F0502020204030203" pitchFamily="34" charset="0"/>
              </a:rPr>
              <a:t> – you need to then evaluate the information provided by the source, using a grading matrix</a:t>
            </a:r>
          </a:p>
          <a:p>
            <a:pPr marL="0" indent="0" fontAlgn="base">
              <a:buNone/>
            </a:pPr>
            <a:br>
              <a:rPr lang="en-GB" sz="2400" b="0" i="0" u="none" strike="noStrike">
                <a:effectLst/>
                <a:latin typeface="Lato" panose="020F0502020204030203" pitchFamily="34" charset="0"/>
              </a:rPr>
            </a:br>
            <a:r>
              <a:rPr lang="en-GB" sz="2400" b="0" i="0" u="none" strike="noStrike">
                <a:effectLst/>
                <a:latin typeface="Lato" panose="020F0502020204030203" pitchFamily="34" charset="0"/>
              </a:rPr>
              <a:t>3. </a:t>
            </a:r>
            <a:r>
              <a:rPr lang="en-GB" sz="2400" b="1" i="0" u="none" strike="noStrike">
                <a:effectLst/>
                <a:latin typeface="Lato" panose="020F0502020204030203" pitchFamily="34" charset="0"/>
              </a:rPr>
              <a:t>Data Dissemination</a:t>
            </a:r>
            <a:r>
              <a:rPr lang="en-GB" sz="2400" b="0" i="0" u="none" strike="noStrike">
                <a:effectLst/>
                <a:latin typeface="Lato" panose="020F0502020204030203" pitchFamily="34" charset="0"/>
              </a:rPr>
              <a:t> – you need to consider the handling and sharing of the data once the previous two steps have been taken</a:t>
            </a:r>
          </a:p>
          <a:p>
            <a:pPr marL="0" indent="0" fontAlgn="base">
              <a:buNone/>
            </a:pPr>
            <a:endParaRPr lang="en-GB" sz="2400" b="0" i="0" u="none" strike="noStrike">
              <a:effectLst/>
              <a:latin typeface="Lato" panose="020F0502020204030203" pitchFamily="34" charset="0"/>
            </a:endParaRPr>
          </a:p>
          <a:p>
            <a:pPr marL="0" indent="0">
              <a:buNone/>
            </a:pPr>
            <a:endParaRPr lang="en-US" sz="2400"/>
          </a:p>
        </p:txBody>
      </p:sp>
    </p:spTree>
    <p:extLst>
      <p:ext uri="{BB962C8B-B14F-4D97-AF65-F5344CB8AC3E}">
        <p14:creationId xmlns:p14="http://schemas.microsoft.com/office/powerpoint/2010/main" val="29113158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8E6A90-781B-FABE-5AAE-8F1200B87A32}"/>
              </a:ext>
            </a:extLst>
          </p:cNvPr>
          <p:cNvSpPr>
            <a:spLocks noGrp="1"/>
          </p:cNvSpPr>
          <p:nvPr>
            <p:ph type="title"/>
          </p:nvPr>
        </p:nvSpPr>
        <p:spPr>
          <a:xfrm>
            <a:off x="876692" y="741391"/>
            <a:ext cx="5479719" cy="1616203"/>
          </a:xfrm>
        </p:spPr>
        <p:txBody>
          <a:bodyPr anchor="b">
            <a:normAutofit/>
          </a:bodyPr>
          <a:lstStyle/>
          <a:p>
            <a:r>
              <a:rPr lang="en-GB" sz="3200" dirty="0"/>
              <a:t>Analysis</a:t>
            </a:r>
          </a:p>
        </p:txBody>
      </p:sp>
      <p:sp>
        <p:nvSpPr>
          <p:cNvPr id="12" name="Content Placeholder 2">
            <a:extLst>
              <a:ext uri="{FF2B5EF4-FFF2-40B4-BE49-F238E27FC236}">
                <a16:creationId xmlns:a16="http://schemas.microsoft.com/office/drawing/2014/main" id="{AF42AF4C-9998-C006-1F5E-86D31091EF8D}"/>
              </a:ext>
            </a:extLst>
          </p:cNvPr>
          <p:cNvSpPr>
            <a:spLocks noGrp="1"/>
          </p:cNvSpPr>
          <p:nvPr>
            <p:ph idx="1"/>
          </p:nvPr>
        </p:nvSpPr>
        <p:spPr>
          <a:xfrm>
            <a:off x="876692" y="2533476"/>
            <a:ext cx="5479719" cy="3447832"/>
          </a:xfrm>
        </p:spPr>
        <p:txBody>
          <a:bodyPr vert="horz" lIns="91440" tIns="45720" rIns="91440" bIns="45720" rtlCol="0" anchor="t">
            <a:normAutofit lnSpcReduction="10000"/>
          </a:bodyPr>
          <a:lstStyle/>
          <a:p>
            <a:r>
              <a:rPr lang="en-GB" sz="2000" dirty="0"/>
              <a:t>To identify patterns or inconsistencies within information.</a:t>
            </a:r>
            <a:endParaRPr lang="en-US" sz="2000" dirty="0"/>
          </a:p>
          <a:p>
            <a:r>
              <a:rPr lang="en-GB" sz="2000" dirty="0"/>
              <a:t>This identification enables the analyst to draw inferences from the inconsistencies or patterns.</a:t>
            </a:r>
          </a:p>
          <a:p>
            <a:r>
              <a:rPr lang="en-GB" sz="2000" dirty="0"/>
              <a:t>Allows for operational decisions to be made. This might include:</a:t>
            </a:r>
          </a:p>
          <a:p>
            <a:r>
              <a:rPr lang="en-GB" sz="2000" dirty="0"/>
              <a:t>1. enforcement activity.</a:t>
            </a:r>
          </a:p>
          <a:p>
            <a:r>
              <a:rPr lang="en-GB" sz="2000" dirty="0"/>
              <a:t>2. additional information gathering.</a:t>
            </a:r>
          </a:p>
          <a:p>
            <a:r>
              <a:rPr lang="en-GB" sz="2000" dirty="0"/>
              <a:t>3. a crime and disorder reduction strategy.</a:t>
            </a:r>
          </a:p>
        </p:txBody>
      </p:sp>
      <p:pic>
        <p:nvPicPr>
          <p:cNvPr id="13" name="Picture 12" descr="Graph on document with pen">
            <a:extLst>
              <a:ext uri="{FF2B5EF4-FFF2-40B4-BE49-F238E27FC236}">
                <a16:creationId xmlns:a16="http://schemas.microsoft.com/office/drawing/2014/main" id="{739D3A76-72E0-25B8-E7DF-DC206E84EFE8}"/>
              </a:ext>
            </a:extLst>
          </p:cNvPr>
          <p:cNvPicPr>
            <a:picLocks noChangeAspect="1"/>
          </p:cNvPicPr>
          <p:nvPr/>
        </p:nvPicPr>
        <p:blipFill rotWithShape="1">
          <a:blip r:embed="rId2"/>
          <a:srcRect l="33111" r="19060" b="-3"/>
          <a:stretch/>
        </p:blipFill>
        <p:spPr>
          <a:xfrm>
            <a:off x="7270812" y="10"/>
            <a:ext cx="4921187" cy="6857990"/>
          </a:xfrm>
          <a:prstGeom prst="rect">
            <a:avLst/>
          </a:prstGeom>
        </p:spPr>
      </p:pic>
    </p:spTree>
    <p:extLst>
      <p:ext uri="{BB962C8B-B14F-4D97-AF65-F5344CB8AC3E}">
        <p14:creationId xmlns:p14="http://schemas.microsoft.com/office/powerpoint/2010/main" val="385980425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FE1640-1697-617E-8628-A9AFD08B3018}"/>
              </a:ext>
            </a:extLst>
          </p:cNvPr>
          <p:cNvSpPr>
            <a:spLocks noGrp="1"/>
          </p:cNvSpPr>
          <p:nvPr>
            <p:ph type="title"/>
          </p:nvPr>
        </p:nvSpPr>
        <p:spPr/>
        <p:txBody>
          <a:bodyPr/>
          <a:lstStyle/>
          <a:p>
            <a:r>
              <a:rPr lang="en-GB" dirty="0"/>
              <a:t>What Does Analysis Provide?</a:t>
            </a:r>
          </a:p>
        </p:txBody>
      </p:sp>
      <p:graphicFrame>
        <p:nvGraphicFramePr>
          <p:cNvPr id="5" name="Content Placeholder 2">
            <a:extLst>
              <a:ext uri="{FF2B5EF4-FFF2-40B4-BE49-F238E27FC236}">
                <a16:creationId xmlns:a16="http://schemas.microsoft.com/office/drawing/2014/main" id="{C98FA117-F6CA-5400-A597-AD1D7D491EAA}"/>
              </a:ext>
            </a:extLst>
          </p:cNvPr>
          <p:cNvGraphicFramePr>
            <a:graphicFrameLocks noGrp="1"/>
          </p:cNvGraphicFramePr>
          <p:nvPr>
            <p:ph idx="1"/>
          </p:nvPr>
        </p:nvGraphicFramePr>
        <p:xfrm>
          <a:off x="1023938" y="2286000"/>
          <a:ext cx="9720262" cy="40227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01273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ED98F5-F2C5-C4C6-2DE6-433A997CEB7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4C1D4C-4CBB-02AB-58F1-8E9D5F1EC5B7}"/>
              </a:ext>
            </a:extLst>
          </p:cNvPr>
          <p:cNvSpPr>
            <a:spLocks noGrp="1"/>
          </p:cNvSpPr>
          <p:nvPr>
            <p:ph idx="1"/>
          </p:nvPr>
        </p:nvSpPr>
        <p:spPr>
          <a:xfrm>
            <a:off x="464457" y="384629"/>
            <a:ext cx="11408229" cy="6306457"/>
          </a:xfrm>
        </p:spPr>
        <p:txBody>
          <a:bodyPr>
            <a:normAutofit/>
          </a:bodyPr>
          <a:lstStyle/>
          <a:p>
            <a:pPr marL="0" indent="0" algn="ctr">
              <a:buNone/>
            </a:pPr>
            <a:r>
              <a:rPr lang="en-GB" sz="5700" b="1" u="sng" dirty="0">
                <a:latin typeface="+mj-lt"/>
              </a:rPr>
              <a:t>Dissemination</a:t>
            </a:r>
          </a:p>
          <a:p>
            <a:pPr marL="0" indent="0" algn="ctr">
              <a:buNone/>
            </a:pPr>
            <a:endParaRPr lang="en-US" sz="5700" b="1" i="0" u="sng" dirty="0">
              <a:solidFill>
                <a:schemeClr val="tx1"/>
              </a:solidFill>
              <a:effectLst/>
              <a:latin typeface="+mj-lt"/>
            </a:endParaRPr>
          </a:p>
          <a:p>
            <a:pPr algn="l"/>
            <a:r>
              <a:rPr lang="en-US" i="0" dirty="0">
                <a:solidFill>
                  <a:schemeClr val="tx1"/>
                </a:solidFill>
                <a:effectLst/>
                <a:latin typeface="Gotham"/>
              </a:rPr>
              <a:t>The sharing of intelligence to enhance investigations.</a:t>
            </a:r>
          </a:p>
          <a:p>
            <a:pPr algn="l"/>
            <a:r>
              <a:rPr lang="en-US" i="0" dirty="0">
                <a:solidFill>
                  <a:schemeClr val="tx1"/>
                </a:solidFill>
                <a:effectLst/>
                <a:latin typeface="Gotham"/>
              </a:rPr>
              <a:t>Intelligence sharing should be proportionate and done following principles of the </a:t>
            </a:r>
            <a:r>
              <a:rPr lang="en-US" dirty="0">
                <a:solidFill>
                  <a:schemeClr val="tx1"/>
                </a:solidFill>
                <a:latin typeface="Gotham"/>
              </a:rPr>
              <a:t>Human Rights Act 1998</a:t>
            </a:r>
            <a:endParaRPr lang="en-US" i="0" dirty="0">
              <a:solidFill>
                <a:schemeClr val="tx1"/>
              </a:solidFill>
              <a:effectLst/>
              <a:latin typeface="Gotham"/>
            </a:endParaRPr>
          </a:p>
          <a:p>
            <a:pPr algn="l"/>
            <a:r>
              <a:rPr lang="en-US" i="0" dirty="0">
                <a:solidFill>
                  <a:schemeClr val="tx1"/>
                </a:solidFill>
                <a:effectLst/>
                <a:latin typeface="Gotham"/>
              </a:rPr>
              <a:t>Protocols should be in place for disseminating confidential intelligence or sensitive intelligence.</a:t>
            </a:r>
          </a:p>
        </p:txBody>
      </p:sp>
    </p:spTree>
    <p:extLst>
      <p:ext uri="{BB962C8B-B14F-4D97-AF65-F5344CB8AC3E}">
        <p14:creationId xmlns:p14="http://schemas.microsoft.com/office/powerpoint/2010/main" val="14232084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7">
            <a:extLst>
              <a:ext uri="{FF2B5EF4-FFF2-40B4-BE49-F238E27FC236}">
                <a16:creationId xmlns:a16="http://schemas.microsoft.com/office/drawing/2014/main" id="{83710843-04E8-E4E6-6C79-7D4E833DD64F}"/>
              </a:ext>
            </a:extLst>
          </p:cNvPr>
          <p:cNvSpPr txBox="1"/>
          <p:nvPr/>
        </p:nvSpPr>
        <p:spPr>
          <a:xfrm>
            <a:off x="2063553" y="332658"/>
            <a:ext cx="8064898" cy="646334"/>
          </a:xfrm>
          <a:prstGeom prst="rect">
            <a:avLst/>
          </a:prstGeom>
          <a:solidFill>
            <a:srgbClr val="00206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a:solidFill>
                  <a:srgbClr val="FFFFFF"/>
                </a:solidFill>
                <a:uFillTx/>
                <a:latin typeface="Calibri"/>
              </a:rPr>
              <a:t>MOPI Guidance</a:t>
            </a:r>
          </a:p>
        </p:txBody>
      </p:sp>
      <p:grpSp>
        <p:nvGrpSpPr>
          <p:cNvPr id="3" name="Diagram 1">
            <a:extLst>
              <a:ext uri="{FF2B5EF4-FFF2-40B4-BE49-F238E27FC236}">
                <a16:creationId xmlns:a16="http://schemas.microsoft.com/office/drawing/2014/main" id="{6FFEFC1D-A138-7216-A2C2-8D7BA39B3732}"/>
              </a:ext>
            </a:extLst>
          </p:cNvPr>
          <p:cNvGrpSpPr/>
          <p:nvPr/>
        </p:nvGrpSpPr>
        <p:grpSpPr>
          <a:xfrm>
            <a:off x="1913080" y="1277992"/>
            <a:ext cx="8365845" cy="5002115"/>
            <a:chOff x="1913080" y="1277992"/>
            <a:chExt cx="8365845" cy="5002115"/>
          </a:xfrm>
        </p:grpSpPr>
        <p:sp>
          <p:nvSpPr>
            <p:cNvPr id="4" name="Free-form: Shape 3">
              <a:extLst>
                <a:ext uri="{FF2B5EF4-FFF2-40B4-BE49-F238E27FC236}">
                  <a16:creationId xmlns:a16="http://schemas.microsoft.com/office/drawing/2014/main" id="{44A689E0-89D2-D996-2BB8-E93578FE3C1B}"/>
                </a:ext>
              </a:extLst>
            </p:cNvPr>
            <p:cNvSpPr/>
            <p:nvPr/>
          </p:nvSpPr>
          <p:spPr>
            <a:xfrm>
              <a:off x="1913080" y="1277992"/>
              <a:ext cx="8365845" cy="1249920"/>
            </a:xfrm>
            <a:custGeom>
              <a:avLst/>
              <a:gdLst>
                <a:gd name="f0" fmla="val 10800000"/>
                <a:gd name="f1" fmla="val 5400000"/>
                <a:gd name="f2" fmla="val 180"/>
                <a:gd name="f3" fmla="val w"/>
                <a:gd name="f4" fmla="val h"/>
                <a:gd name="f5" fmla="val 0"/>
                <a:gd name="f6" fmla="val 8365845"/>
                <a:gd name="f7" fmla="val 1249917"/>
                <a:gd name="f8" fmla="val 124992"/>
                <a:gd name="f9" fmla="val 55961"/>
                <a:gd name="f10" fmla="val 8240853"/>
                <a:gd name="f11" fmla="val 8309884"/>
                <a:gd name="f12" fmla="val 1124925"/>
                <a:gd name="f13" fmla="val 1193956"/>
                <a:gd name="f14" fmla="+- 0 0 -90"/>
                <a:gd name="f15" fmla="*/ f3 1 8365845"/>
                <a:gd name="f16" fmla="*/ f4 1 1249917"/>
                <a:gd name="f17" fmla="+- f7 0 f5"/>
                <a:gd name="f18" fmla="+- f6 0 f5"/>
                <a:gd name="f19" fmla="*/ f14 f0 1"/>
                <a:gd name="f20" fmla="*/ f18 1 8365845"/>
                <a:gd name="f21" fmla="*/ f17 1 1249917"/>
                <a:gd name="f22" fmla="*/ 0 f18 1"/>
                <a:gd name="f23" fmla="*/ 124992 f17 1"/>
                <a:gd name="f24" fmla="*/ 124992 f18 1"/>
                <a:gd name="f25" fmla="*/ 0 f17 1"/>
                <a:gd name="f26" fmla="*/ 8240853 f18 1"/>
                <a:gd name="f27" fmla="*/ 8365845 f18 1"/>
                <a:gd name="f28" fmla="*/ 1124925 f17 1"/>
                <a:gd name="f29" fmla="*/ 1249917 f17 1"/>
                <a:gd name="f30" fmla="*/ f19 1 f2"/>
                <a:gd name="f31" fmla="*/ f22 1 8365845"/>
                <a:gd name="f32" fmla="*/ f23 1 1249917"/>
                <a:gd name="f33" fmla="*/ f24 1 8365845"/>
                <a:gd name="f34" fmla="*/ f25 1 1249917"/>
                <a:gd name="f35" fmla="*/ f26 1 8365845"/>
                <a:gd name="f36" fmla="*/ f27 1 8365845"/>
                <a:gd name="f37" fmla="*/ f28 1 1249917"/>
                <a:gd name="f38" fmla="*/ f29 1 124991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8365845" h="124991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3D67B1"/>
            </a:solidFill>
            <a:ln w="12701" cap="flat">
              <a:solidFill>
                <a:srgbClr val="FFFFFF"/>
              </a:solidFill>
              <a:prstDash val="solid"/>
              <a:miter/>
            </a:ln>
          </p:spPr>
          <p:txBody>
            <a:bodyPr vert="horz" wrap="square" lIns="128052" tIns="128052" rIns="128052" bIns="128052"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The Code of Practice on the Management of Police Information states:</a:t>
              </a:r>
            </a:p>
          </p:txBody>
        </p:sp>
        <p:sp>
          <p:nvSpPr>
            <p:cNvPr id="5" name="Free-form: Shape 4">
              <a:extLst>
                <a:ext uri="{FF2B5EF4-FFF2-40B4-BE49-F238E27FC236}">
                  <a16:creationId xmlns:a16="http://schemas.microsoft.com/office/drawing/2014/main" id="{27CE1173-C862-9981-E116-72B9375FAB32}"/>
                </a:ext>
              </a:extLst>
            </p:cNvPr>
            <p:cNvSpPr/>
            <p:nvPr/>
          </p:nvSpPr>
          <p:spPr>
            <a:xfrm>
              <a:off x="5814770" y="2606332"/>
              <a:ext cx="562465" cy="470550"/>
            </a:xfrm>
            <a:custGeom>
              <a:avLst/>
              <a:gdLst>
                <a:gd name="f0" fmla="val 10800000"/>
                <a:gd name="f1" fmla="val 5400000"/>
                <a:gd name="f2" fmla="val 180"/>
                <a:gd name="f3" fmla="val w"/>
                <a:gd name="f4" fmla="val h"/>
                <a:gd name="f5" fmla="val 0"/>
                <a:gd name="f6" fmla="val 470551"/>
                <a:gd name="f7" fmla="val 562462"/>
                <a:gd name="f8" fmla="val 376441"/>
                <a:gd name="f9" fmla="val 1"/>
                <a:gd name="f10" fmla="val 281232"/>
                <a:gd name="f11" fmla="val 235276"/>
                <a:gd name="f12" fmla="val 562461"/>
                <a:gd name="f13" fmla="val 94110"/>
                <a:gd name="f14" fmla="+- 0 0 -90"/>
                <a:gd name="f15" fmla="*/ f3 1 470551"/>
                <a:gd name="f16" fmla="*/ f4 1 562462"/>
                <a:gd name="f17" fmla="+- f7 0 f5"/>
                <a:gd name="f18" fmla="+- f6 0 f5"/>
                <a:gd name="f19" fmla="*/ f14 f0 1"/>
                <a:gd name="f20" fmla="*/ f18 1 470551"/>
                <a:gd name="f21" fmla="*/ f17 1 562462"/>
                <a:gd name="f22" fmla="*/ 0 f18 1"/>
                <a:gd name="f23" fmla="*/ 112492 f17 1"/>
                <a:gd name="f24" fmla="*/ 235276 f18 1"/>
                <a:gd name="f25" fmla="*/ 0 f17 1"/>
                <a:gd name="f26" fmla="*/ 470551 f18 1"/>
                <a:gd name="f27" fmla="*/ 281231 f17 1"/>
                <a:gd name="f28" fmla="*/ 562462 f17 1"/>
                <a:gd name="f29" fmla="*/ 449970 f17 1"/>
                <a:gd name="f30" fmla="*/ f19 1 f2"/>
                <a:gd name="f31" fmla="*/ f22 1 470551"/>
                <a:gd name="f32" fmla="*/ f23 1 562462"/>
                <a:gd name="f33" fmla="*/ f24 1 470551"/>
                <a:gd name="f34" fmla="*/ f25 1 562462"/>
                <a:gd name="f35" fmla="*/ f26 1 470551"/>
                <a:gd name="f36" fmla="*/ f27 1 562462"/>
                <a:gd name="f37" fmla="*/ f28 1 562462"/>
                <a:gd name="f38" fmla="*/ f29 1 562462"/>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1"/>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6 1"/>
                <a:gd name="f62" fmla="*/ f50 f16 1"/>
                <a:gd name="f63" fmla="*/ f51 f16 1"/>
              </a:gdLst>
              <a:ahLst/>
              <a:cxnLst>
                <a:cxn ang="3cd4">
                  <a:pos x="hc" y="t"/>
                </a:cxn>
                <a:cxn ang="0">
                  <a:pos x="r" y="vc"/>
                </a:cxn>
                <a:cxn ang="cd4">
                  <a:pos x="hc" y="b"/>
                </a:cxn>
                <a:cxn ang="cd2">
                  <a:pos x="l" y="vc"/>
                </a:cxn>
                <a:cxn ang="f43">
                  <a:pos x="f56" y="f57"/>
                </a:cxn>
                <a:cxn ang="f43">
                  <a:pos x="f58" y="f57"/>
                </a:cxn>
                <a:cxn ang="f43">
                  <a:pos x="f58" y="f59"/>
                </a:cxn>
                <a:cxn ang="f43">
                  <a:pos x="f60" y="f61"/>
                </a:cxn>
                <a:cxn ang="f43">
                  <a:pos x="f58" y="f62"/>
                </a:cxn>
                <a:cxn ang="f43">
                  <a:pos x="f58" y="f63"/>
                </a:cxn>
                <a:cxn ang="f43">
                  <a:pos x="f56" y="f63"/>
                </a:cxn>
                <a:cxn ang="f43">
                  <a:pos x="f56" y="f57"/>
                </a:cxn>
              </a:cxnLst>
              <a:rect l="f52" t="f55" r="f53" b="f54"/>
              <a:pathLst>
                <a:path w="470551" h="562462">
                  <a:moveTo>
                    <a:pt x="f8" y="f9"/>
                  </a:moveTo>
                  <a:lnTo>
                    <a:pt x="f8" y="f10"/>
                  </a:lnTo>
                  <a:lnTo>
                    <a:pt x="f6" y="f10"/>
                  </a:lnTo>
                  <a:lnTo>
                    <a:pt x="f11" y="f12"/>
                  </a:lnTo>
                  <a:lnTo>
                    <a:pt x="f5" y="f10"/>
                  </a:lnTo>
                  <a:lnTo>
                    <a:pt x="f13" y="f10"/>
                  </a:lnTo>
                  <a:lnTo>
                    <a:pt x="f13" y="f9"/>
                  </a:lnTo>
                  <a:lnTo>
                    <a:pt x="f8" y="f9"/>
                  </a:lnTo>
                  <a:close/>
                </a:path>
              </a:pathLst>
            </a:custGeom>
            <a:solidFill>
              <a:srgbClr val="406DBB"/>
            </a:solidFill>
            <a:ln cap="flat">
              <a:noFill/>
              <a:prstDash val="solid"/>
            </a:ln>
          </p:spPr>
          <p:txBody>
            <a:bodyPr vert="horz" wrap="square" lIns="112489" tIns="0" rIns="112489" bIns="141165"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GB" sz="2300" b="0" i="0" u="none" strike="noStrike" kern="1200" cap="none" spc="0" baseline="0">
                <a:solidFill>
                  <a:srgbClr val="FFFFFF"/>
                </a:solidFill>
                <a:uFillTx/>
                <a:latin typeface="Calibri"/>
              </a:endParaRPr>
            </a:p>
          </p:txBody>
        </p:sp>
        <p:sp>
          <p:nvSpPr>
            <p:cNvPr id="6" name="Free-form: Shape 5">
              <a:extLst>
                <a:ext uri="{FF2B5EF4-FFF2-40B4-BE49-F238E27FC236}">
                  <a16:creationId xmlns:a16="http://schemas.microsoft.com/office/drawing/2014/main" id="{CDBA9B1B-1898-CE70-18E3-F9BD54EEAB93}"/>
                </a:ext>
              </a:extLst>
            </p:cNvPr>
            <p:cNvSpPr/>
            <p:nvPr/>
          </p:nvSpPr>
          <p:spPr>
            <a:xfrm>
              <a:off x="3596161" y="3155310"/>
              <a:ext cx="4999664" cy="1249920"/>
            </a:xfrm>
            <a:custGeom>
              <a:avLst/>
              <a:gdLst>
                <a:gd name="f0" fmla="val 10800000"/>
                <a:gd name="f1" fmla="val 5400000"/>
                <a:gd name="f2" fmla="val 180"/>
                <a:gd name="f3" fmla="val w"/>
                <a:gd name="f4" fmla="val h"/>
                <a:gd name="f5" fmla="val 0"/>
                <a:gd name="f6" fmla="val 4999668"/>
                <a:gd name="f7" fmla="val 1249917"/>
                <a:gd name="f8" fmla="val 124992"/>
                <a:gd name="f9" fmla="val 55961"/>
                <a:gd name="f10" fmla="val 4874676"/>
                <a:gd name="f11" fmla="val 4943707"/>
                <a:gd name="f12" fmla="val 1124925"/>
                <a:gd name="f13" fmla="val 1193956"/>
                <a:gd name="f14" fmla="+- 0 0 -90"/>
                <a:gd name="f15" fmla="*/ f3 1 4999668"/>
                <a:gd name="f16" fmla="*/ f4 1 1249917"/>
                <a:gd name="f17" fmla="+- f7 0 f5"/>
                <a:gd name="f18" fmla="+- f6 0 f5"/>
                <a:gd name="f19" fmla="*/ f14 f0 1"/>
                <a:gd name="f20" fmla="*/ f18 1 4999668"/>
                <a:gd name="f21" fmla="*/ f17 1 1249917"/>
                <a:gd name="f22" fmla="*/ 0 f18 1"/>
                <a:gd name="f23" fmla="*/ 124992 f17 1"/>
                <a:gd name="f24" fmla="*/ 124992 f18 1"/>
                <a:gd name="f25" fmla="*/ 0 f17 1"/>
                <a:gd name="f26" fmla="*/ 4874676 f18 1"/>
                <a:gd name="f27" fmla="*/ 4999668 f18 1"/>
                <a:gd name="f28" fmla="*/ 1124925 f17 1"/>
                <a:gd name="f29" fmla="*/ 1249917 f17 1"/>
                <a:gd name="f30" fmla="*/ f19 1 f2"/>
                <a:gd name="f31" fmla="*/ f22 1 4999668"/>
                <a:gd name="f32" fmla="*/ f23 1 1249917"/>
                <a:gd name="f33" fmla="*/ f24 1 4999668"/>
                <a:gd name="f34" fmla="*/ f25 1 1249917"/>
                <a:gd name="f35" fmla="*/ f26 1 4999668"/>
                <a:gd name="f36" fmla="*/ f27 1 4999668"/>
                <a:gd name="f37" fmla="*/ f28 1 1249917"/>
                <a:gd name="f38" fmla="*/ f29 1 124991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4999668" h="124991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6A87C8"/>
            </a:solidFill>
            <a:ln w="12701" cap="flat">
              <a:solidFill>
                <a:srgbClr val="FFFFFF"/>
              </a:solidFill>
              <a:prstDash val="solid"/>
              <a:miter/>
            </a:ln>
          </p:spPr>
          <p:txBody>
            <a:bodyPr vert="horz" wrap="square" lIns="128052" tIns="128052" rIns="128052" bIns="128052"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Information gathered by the police must be :-</a:t>
              </a:r>
            </a:p>
          </p:txBody>
        </p:sp>
        <p:sp>
          <p:nvSpPr>
            <p:cNvPr id="7" name="Free-form: Shape 6">
              <a:extLst>
                <a:ext uri="{FF2B5EF4-FFF2-40B4-BE49-F238E27FC236}">
                  <a16:creationId xmlns:a16="http://schemas.microsoft.com/office/drawing/2014/main" id="{7E7EC567-7DCA-3CD3-BC59-E0945A20EFBC}"/>
                </a:ext>
              </a:extLst>
            </p:cNvPr>
            <p:cNvSpPr/>
            <p:nvPr/>
          </p:nvSpPr>
          <p:spPr>
            <a:xfrm>
              <a:off x="5814770" y="4483348"/>
              <a:ext cx="562465" cy="468721"/>
            </a:xfrm>
            <a:custGeom>
              <a:avLst/>
              <a:gdLst>
                <a:gd name="f0" fmla="val 10800000"/>
                <a:gd name="f1" fmla="val 5400000"/>
                <a:gd name="f2" fmla="val 180"/>
                <a:gd name="f3" fmla="val w"/>
                <a:gd name="f4" fmla="val h"/>
                <a:gd name="f5" fmla="val 0"/>
                <a:gd name="f6" fmla="val 468718"/>
                <a:gd name="f7" fmla="val 562462"/>
                <a:gd name="f8" fmla="val 374975"/>
                <a:gd name="f9" fmla="val 1"/>
                <a:gd name="f10" fmla="val 281231"/>
                <a:gd name="f11" fmla="val 234359"/>
                <a:gd name="f12" fmla="val 562461"/>
                <a:gd name="f13" fmla="val 93743"/>
                <a:gd name="f14" fmla="+- 0 0 -90"/>
                <a:gd name="f15" fmla="*/ f3 1 468718"/>
                <a:gd name="f16" fmla="*/ f4 1 562462"/>
                <a:gd name="f17" fmla="+- f7 0 f5"/>
                <a:gd name="f18" fmla="+- f6 0 f5"/>
                <a:gd name="f19" fmla="*/ f14 f0 1"/>
                <a:gd name="f20" fmla="*/ f18 1 468718"/>
                <a:gd name="f21" fmla="*/ f17 1 562462"/>
                <a:gd name="f22" fmla="*/ 0 f18 1"/>
                <a:gd name="f23" fmla="*/ 112492 f17 1"/>
                <a:gd name="f24" fmla="*/ 234359 f18 1"/>
                <a:gd name="f25" fmla="*/ 0 f17 1"/>
                <a:gd name="f26" fmla="*/ 468718 f18 1"/>
                <a:gd name="f27" fmla="*/ 281231 f17 1"/>
                <a:gd name="f28" fmla="*/ 562462 f17 1"/>
                <a:gd name="f29" fmla="*/ 449970 f17 1"/>
                <a:gd name="f30" fmla="*/ f19 1 f2"/>
                <a:gd name="f31" fmla="*/ f22 1 468718"/>
                <a:gd name="f32" fmla="*/ f23 1 562462"/>
                <a:gd name="f33" fmla="*/ f24 1 468718"/>
                <a:gd name="f34" fmla="*/ f25 1 562462"/>
                <a:gd name="f35" fmla="*/ f26 1 468718"/>
                <a:gd name="f36" fmla="*/ f27 1 562462"/>
                <a:gd name="f37" fmla="*/ f28 1 562462"/>
                <a:gd name="f38" fmla="*/ f29 1 562462"/>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1"/>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6 1"/>
                <a:gd name="f62" fmla="*/ f50 f16 1"/>
                <a:gd name="f63" fmla="*/ f51 f16 1"/>
              </a:gdLst>
              <a:ahLst/>
              <a:cxnLst>
                <a:cxn ang="3cd4">
                  <a:pos x="hc" y="t"/>
                </a:cxn>
                <a:cxn ang="0">
                  <a:pos x="r" y="vc"/>
                </a:cxn>
                <a:cxn ang="cd4">
                  <a:pos x="hc" y="b"/>
                </a:cxn>
                <a:cxn ang="cd2">
                  <a:pos x="l" y="vc"/>
                </a:cxn>
                <a:cxn ang="f43">
                  <a:pos x="f56" y="f57"/>
                </a:cxn>
                <a:cxn ang="f43">
                  <a:pos x="f58" y="f57"/>
                </a:cxn>
                <a:cxn ang="f43">
                  <a:pos x="f58" y="f59"/>
                </a:cxn>
                <a:cxn ang="f43">
                  <a:pos x="f60" y="f61"/>
                </a:cxn>
                <a:cxn ang="f43">
                  <a:pos x="f58" y="f62"/>
                </a:cxn>
                <a:cxn ang="f43">
                  <a:pos x="f58" y="f63"/>
                </a:cxn>
                <a:cxn ang="f43">
                  <a:pos x="f56" y="f63"/>
                </a:cxn>
                <a:cxn ang="f43">
                  <a:pos x="f56" y="f57"/>
                </a:cxn>
              </a:cxnLst>
              <a:rect l="f52" t="f55" r="f53" b="f54"/>
              <a:pathLst>
                <a:path w="468718" h="562462">
                  <a:moveTo>
                    <a:pt x="f8" y="f9"/>
                  </a:moveTo>
                  <a:lnTo>
                    <a:pt x="f8" y="f10"/>
                  </a:lnTo>
                  <a:lnTo>
                    <a:pt x="f6" y="f10"/>
                  </a:lnTo>
                  <a:lnTo>
                    <a:pt x="f11" y="f12"/>
                  </a:lnTo>
                  <a:lnTo>
                    <a:pt x="f5" y="f10"/>
                  </a:lnTo>
                  <a:lnTo>
                    <a:pt x="f13" y="f10"/>
                  </a:lnTo>
                  <a:lnTo>
                    <a:pt x="f13" y="f9"/>
                  </a:lnTo>
                  <a:lnTo>
                    <a:pt x="f8" y="f9"/>
                  </a:lnTo>
                  <a:close/>
                </a:path>
              </a:pathLst>
            </a:custGeom>
            <a:solidFill>
              <a:srgbClr val="9EADD8"/>
            </a:solidFill>
            <a:ln cap="flat">
              <a:noFill/>
              <a:prstDash val="solid"/>
            </a:ln>
          </p:spPr>
          <p:txBody>
            <a:bodyPr vert="horz" wrap="square" lIns="112489" tIns="0" rIns="112489" bIns="140616" anchor="ctr" anchorCtr="1" compatLnSpc="1">
              <a:noAutofit/>
            </a:bodyPr>
            <a:lstStyle/>
            <a:p>
              <a:pPr marL="0" marR="0" lvl="0" indent="0" algn="ctr" defTabSz="1022354" rtl="0" fontAlgn="auto" hangingPunct="1">
                <a:lnSpc>
                  <a:spcPct val="90000"/>
                </a:lnSpc>
                <a:spcBef>
                  <a:spcPts val="0"/>
                </a:spcBef>
                <a:spcAft>
                  <a:spcPts val="1000"/>
                </a:spcAft>
                <a:buNone/>
                <a:tabLst/>
                <a:defRPr sz="1800" b="0" i="0" u="none" strike="noStrike" kern="0" cap="none" spc="0" baseline="0">
                  <a:solidFill>
                    <a:srgbClr val="000000"/>
                  </a:solidFill>
                  <a:uFillTx/>
                </a:defRPr>
              </a:pPr>
              <a:endParaRPr lang="en-GB" sz="2300" b="0" i="0" u="none" strike="noStrike" kern="1200" cap="none" spc="0" baseline="0">
                <a:solidFill>
                  <a:srgbClr val="FFFFFF"/>
                </a:solidFill>
                <a:uFillTx/>
                <a:latin typeface="Calibri"/>
              </a:endParaRPr>
            </a:p>
          </p:txBody>
        </p:sp>
        <p:sp>
          <p:nvSpPr>
            <p:cNvPr id="8" name="Free-form: Shape 7">
              <a:extLst>
                <a:ext uri="{FF2B5EF4-FFF2-40B4-BE49-F238E27FC236}">
                  <a16:creationId xmlns:a16="http://schemas.microsoft.com/office/drawing/2014/main" id="{E1059CBB-15FB-9AEF-4DB3-01172EC17425}"/>
                </a:ext>
              </a:extLst>
            </p:cNvPr>
            <p:cNvSpPr/>
            <p:nvPr/>
          </p:nvSpPr>
          <p:spPr>
            <a:xfrm>
              <a:off x="3222693" y="5030187"/>
              <a:ext cx="5746619" cy="1249920"/>
            </a:xfrm>
            <a:custGeom>
              <a:avLst/>
              <a:gdLst>
                <a:gd name="f0" fmla="val 10800000"/>
                <a:gd name="f1" fmla="val 5400000"/>
                <a:gd name="f2" fmla="val 180"/>
                <a:gd name="f3" fmla="val w"/>
                <a:gd name="f4" fmla="val h"/>
                <a:gd name="f5" fmla="val 0"/>
                <a:gd name="f6" fmla="val 5746619"/>
                <a:gd name="f7" fmla="val 1249917"/>
                <a:gd name="f8" fmla="val 124992"/>
                <a:gd name="f9" fmla="val 55961"/>
                <a:gd name="f10" fmla="val 5621627"/>
                <a:gd name="f11" fmla="val 5690658"/>
                <a:gd name="f12" fmla="val 1124925"/>
                <a:gd name="f13" fmla="val 1193956"/>
                <a:gd name="f14" fmla="+- 0 0 -90"/>
                <a:gd name="f15" fmla="*/ f3 1 5746619"/>
                <a:gd name="f16" fmla="*/ f4 1 1249917"/>
                <a:gd name="f17" fmla="+- f7 0 f5"/>
                <a:gd name="f18" fmla="+- f6 0 f5"/>
                <a:gd name="f19" fmla="*/ f14 f0 1"/>
                <a:gd name="f20" fmla="*/ f18 1 5746619"/>
                <a:gd name="f21" fmla="*/ f17 1 1249917"/>
                <a:gd name="f22" fmla="*/ 0 f18 1"/>
                <a:gd name="f23" fmla="*/ 124992 f17 1"/>
                <a:gd name="f24" fmla="*/ 124992 f18 1"/>
                <a:gd name="f25" fmla="*/ 0 f17 1"/>
                <a:gd name="f26" fmla="*/ 5621627 f18 1"/>
                <a:gd name="f27" fmla="*/ 5746619 f18 1"/>
                <a:gd name="f28" fmla="*/ 1124925 f17 1"/>
                <a:gd name="f29" fmla="*/ 1249917 f17 1"/>
                <a:gd name="f30" fmla="*/ f19 1 f2"/>
                <a:gd name="f31" fmla="*/ f22 1 5746619"/>
                <a:gd name="f32" fmla="*/ f23 1 1249917"/>
                <a:gd name="f33" fmla="*/ f24 1 5746619"/>
                <a:gd name="f34" fmla="*/ f25 1 1249917"/>
                <a:gd name="f35" fmla="*/ f26 1 5746619"/>
                <a:gd name="f36" fmla="*/ f27 1 5746619"/>
                <a:gd name="f37" fmla="*/ f28 1 1249917"/>
                <a:gd name="f38" fmla="*/ f29 1 124991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5746619" h="124991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9EADD8"/>
            </a:solidFill>
            <a:ln w="12701" cap="flat">
              <a:solidFill>
                <a:srgbClr val="FFFFFF"/>
              </a:solidFill>
              <a:prstDash val="solid"/>
              <a:miter/>
            </a:ln>
          </p:spPr>
          <p:txBody>
            <a:bodyPr vert="horz" wrap="square" lIns="128052" tIns="128052" rIns="128052" bIns="128052"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1" i="0" u="none" strike="noStrike" kern="1200" cap="none" spc="0" baseline="0">
                  <a:solidFill>
                    <a:srgbClr val="FFFFFF"/>
                  </a:solidFill>
                  <a:uFillTx/>
                  <a:latin typeface="Calibri"/>
                </a:rPr>
                <a:t>For a policing purpose </a:t>
              </a:r>
            </a:p>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1" i="0" u="none" strike="noStrike" kern="1200" cap="none" spc="0" baseline="0">
                  <a:solidFill>
                    <a:srgbClr val="FFFFFF"/>
                  </a:solidFill>
                  <a:uFillTx/>
                  <a:latin typeface="Calibri"/>
                </a:rPr>
                <a:t>And</a:t>
              </a:r>
            </a:p>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1" i="0" u="none" strike="noStrike" kern="1200" cap="none" spc="0" baseline="0">
                  <a:solidFill>
                    <a:srgbClr val="FFFFFF"/>
                  </a:solidFill>
                  <a:uFillTx/>
                  <a:latin typeface="Calibri"/>
                </a:rPr>
                <a:t>Managed lawfully</a:t>
              </a:r>
            </a:p>
          </p:txBody>
        </p:sp>
      </p:grpSp>
    </p:spTree>
  </p:cSld>
  <p:clrMapOvr>
    <a:masterClrMapping/>
  </p:clrMapOvr>
  <p:transition spd="med">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C7B5D29D-3D3B-942A-7167-EA58CF17E391}"/>
              </a:ext>
            </a:extLst>
          </p:cNvPr>
          <p:cNvSpPr txBox="1"/>
          <p:nvPr/>
        </p:nvSpPr>
        <p:spPr>
          <a:xfrm>
            <a:off x="1981203" y="332658"/>
            <a:ext cx="8229600" cy="646334"/>
          </a:xfrm>
          <a:prstGeom prst="rect">
            <a:avLst/>
          </a:prstGeom>
          <a:solidFill>
            <a:srgbClr val="70AD47">
              <a:alpha val="46385"/>
            </a:srgbClr>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a:solidFill>
                  <a:srgbClr val="FFFFFF"/>
                </a:solidFill>
                <a:uFillTx/>
                <a:latin typeface="Calibri"/>
              </a:rPr>
              <a:t>Police National Database (PND</a:t>
            </a:r>
            <a:r>
              <a:rPr lang="en-GB" sz="3200" b="1" i="0" u="none" strike="noStrike" kern="1200" cap="none" spc="0" baseline="0">
                <a:solidFill>
                  <a:srgbClr val="FFFFFF"/>
                </a:solidFill>
                <a:uFillTx/>
                <a:latin typeface="Arial" pitchFamily="34"/>
              </a:rPr>
              <a:t>)</a:t>
            </a:r>
          </a:p>
        </p:txBody>
      </p:sp>
      <p:pic>
        <p:nvPicPr>
          <p:cNvPr id="3" name="Picture 2" descr="Remove innocent people from Police National Database | OBV">
            <a:extLst>
              <a:ext uri="{FF2B5EF4-FFF2-40B4-BE49-F238E27FC236}">
                <a16:creationId xmlns:a16="http://schemas.microsoft.com/office/drawing/2014/main" id="{4D679288-C5E3-F05D-79F2-529FFC4A74E1}"/>
              </a:ext>
            </a:extLst>
          </p:cNvPr>
          <p:cNvPicPr>
            <a:picLocks noChangeAspect="1"/>
          </p:cNvPicPr>
          <p:nvPr/>
        </p:nvPicPr>
        <p:blipFill>
          <a:blip r:embed="rId3"/>
          <a:srcRect/>
          <a:stretch>
            <a:fillRect/>
          </a:stretch>
        </p:blipFill>
        <p:spPr>
          <a:xfrm>
            <a:off x="7344232" y="2116625"/>
            <a:ext cx="3479804" cy="2286000"/>
          </a:xfrm>
          <a:prstGeom prst="rect">
            <a:avLst/>
          </a:prstGeom>
          <a:noFill/>
          <a:ln cap="flat">
            <a:noFill/>
          </a:ln>
        </p:spPr>
      </p:pic>
      <p:sp>
        <p:nvSpPr>
          <p:cNvPr id="4" name="TextBox 5">
            <a:extLst>
              <a:ext uri="{FF2B5EF4-FFF2-40B4-BE49-F238E27FC236}">
                <a16:creationId xmlns:a16="http://schemas.microsoft.com/office/drawing/2014/main" id="{A593DEB6-1388-2567-DE48-35665B4F9BBC}"/>
              </a:ext>
            </a:extLst>
          </p:cNvPr>
          <p:cNvSpPr txBox="1"/>
          <p:nvPr/>
        </p:nvSpPr>
        <p:spPr>
          <a:xfrm>
            <a:off x="457200" y="4654680"/>
            <a:ext cx="6384468"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Information from 3x5x2 may be entered on PND</a:t>
            </a:r>
          </a:p>
        </p:txBody>
      </p:sp>
      <p:sp>
        <p:nvSpPr>
          <p:cNvPr id="5" name="TextBox 7">
            <a:extLst>
              <a:ext uri="{FF2B5EF4-FFF2-40B4-BE49-F238E27FC236}">
                <a16:creationId xmlns:a16="http://schemas.microsoft.com/office/drawing/2014/main" id="{B37FC44E-8988-4EC5-9992-A8682743BC5F}"/>
              </a:ext>
            </a:extLst>
          </p:cNvPr>
          <p:cNvSpPr txBox="1"/>
          <p:nvPr/>
        </p:nvSpPr>
        <p:spPr>
          <a:xfrm>
            <a:off x="457200" y="3429000"/>
            <a:ext cx="7633603"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Updated in “near real time”</a:t>
            </a:r>
          </a:p>
        </p:txBody>
      </p:sp>
      <p:sp>
        <p:nvSpPr>
          <p:cNvPr id="6" name="TextBox 9">
            <a:extLst>
              <a:ext uri="{FF2B5EF4-FFF2-40B4-BE49-F238E27FC236}">
                <a16:creationId xmlns:a16="http://schemas.microsoft.com/office/drawing/2014/main" id="{F1466687-3CDD-8493-B1D1-A2902AAD01AC}"/>
              </a:ext>
            </a:extLst>
          </p:cNvPr>
          <p:cNvSpPr txBox="1"/>
          <p:nvPr/>
        </p:nvSpPr>
        <p:spPr>
          <a:xfrm>
            <a:off x="457200" y="1837258"/>
            <a:ext cx="6237515" cy="83099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a:solidFill>
                  <a:srgbClr val="000000"/>
                </a:solidFill>
                <a:uFillTx/>
                <a:latin typeface="Calibri"/>
              </a:rPr>
              <a:t>Allows the Police Service to share, access &amp; search local force information on a national basis</a:t>
            </a:r>
          </a:p>
        </p:txBody>
      </p:sp>
    </p:spTree>
  </p:cSld>
  <p:clrMapOvr>
    <a:masterClrMapping/>
  </p:clrMapOvr>
  <p:transition spd="med">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EEF6ACB2-B6D8-6909-F702-FD3E2DF769C4}"/>
              </a:ext>
            </a:extLst>
          </p:cNvPr>
          <p:cNvSpPr txBox="1"/>
          <p:nvPr/>
        </p:nvSpPr>
        <p:spPr>
          <a:xfrm>
            <a:off x="0" y="332658"/>
            <a:ext cx="8568952" cy="646334"/>
          </a:xfrm>
          <a:prstGeom prst="rect">
            <a:avLst/>
          </a:prstGeom>
          <a:solidFill>
            <a:srgbClr val="00B050"/>
          </a:solid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600" b="1" i="0" u="none" strike="noStrike" kern="1200" cap="none" spc="0" baseline="0">
                <a:solidFill>
                  <a:srgbClr val="FFFFFF"/>
                </a:solidFill>
                <a:uFillTx/>
                <a:latin typeface="Calibri"/>
              </a:rPr>
              <a:t>PND Benefits</a:t>
            </a:r>
          </a:p>
        </p:txBody>
      </p:sp>
      <p:grpSp>
        <p:nvGrpSpPr>
          <p:cNvPr id="3" name="Diagram 1">
            <a:extLst>
              <a:ext uri="{FF2B5EF4-FFF2-40B4-BE49-F238E27FC236}">
                <a16:creationId xmlns:a16="http://schemas.microsoft.com/office/drawing/2014/main" id="{20398055-20B4-FDA2-F0EB-3CBBA5FDA131}"/>
              </a:ext>
            </a:extLst>
          </p:cNvPr>
          <p:cNvGrpSpPr/>
          <p:nvPr/>
        </p:nvGrpSpPr>
        <p:grpSpPr>
          <a:xfrm>
            <a:off x="403378" y="2155432"/>
            <a:ext cx="8344146" cy="3513325"/>
            <a:chOff x="403378" y="2155432"/>
            <a:chExt cx="8344146" cy="3513325"/>
          </a:xfrm>
        </p:grpSpPr>
        <p:sp>
          <p:nvSpPr>
            <p:cNvPr id="4" name="Free-form: Shape 3">
              <a:extLst>
                <a:ext uri="{FF2B5EF4-FFF2-40B4-BE49-F238E27FC236}">
                  <a16:creationId xmlns:a16="http://schemas.microsoft.com/office/drawing/2014/main" id="{E4A5EA0F-B5F7-EF23-ACEC-EA5F8F7E0E05}"/>
                </a:ext>
              </a:extLst>
            </p:cNvPr>
            <p:cNvSpPr/>
            <p:nvPr/>
          </p:nvSpPr>
          <p:spPr>
            <a:xfrm>
              <a:off x="403378" y="2155432"/>
              <a:ext cx="2195831" cy="1317494"/>
            </a:xfrm>
            <a:custGeom>
              <a:avLst/>
              <a:gdLst>
                <a:gd name="f0" fmla="val 10800000"/>
                <a:gd name="f1" fmla="val 5400000"/>
                <a:gd name="f2" fmla="val 180"/>
                <a:gd name="f3" fmla="val w"/>
                <a:gd name="f4" fmla="val h"/>
                <a:gd name="f5" fmla="val 0"/>
                <a:gd name="f6" fmla="val 2195829"/>
                <a:gd name="f7" fmla="val 1317497"/>
                <a:gd name="f8" fmla="val 131750"/>
                <a:gd name="f9" fmla="val 58986"/>
                <a:gd name="f10" fmla="val 2064079"/>
                <a:gd name="f11" fmla="val 2136843"/>
                <a:gd name="f12" fmla="val 1185747"/>
                <a:gd name="f13" fmla="val 1258511"/>
                <a:gd name="f14" fmla="+- 0 0 -90"/>
                <a:gd name="f15" fmla="*/ f3 1 2195829"/>
                <a:gd name="f16" fmla="*/ f4 1 1317497"/>
                <a:gd name="f17" fmla="+- f7 0 f5"/>
                <a:gd name="f18" fmla="+- f6 0 f5"/>
                <a:gd name="f19" fmla="*/ f14 f0 1"/>
                <a:gd name="f20" fmla="*/ f18 1 2195829"/>
                <a:gd name="f21" fmla="*/ f17 1 1317497"/>
                <a:gd name="f22" fmla="*/ 0 f18 1"/>
                <a:gd name="f23" fmla="*/ 131750 f17 1"/>
                <a:gd name="f24" fmla="*/ 131750 f18 1"/>
                <a:gd name="f25" fmla="*/ 0 f17 1"/>
                <a:gd name="f26" fmla="*/ 2064079 f18 1"/>
                <a:gd name="f27" fmla="*/ 2195829 f18 1"/>
                <a:gd name="f28" fmla="*/ 1185747 f17 1"/>
                <a:gd name="f29" fmla="*/ 1317497 f17 1"/>
                <a:gd name="f30" fmla="*/ f19 1 f2"/>
                <a:gd name="f31" fmla="*/ f22 1 2195829"/>
                <a:gd name="f32" fmla="*/ f23 1 1317497"/>
                <a:gd name="f33" fmla="*/ f24 1 2195829"/>
                <a:gd name="f34" fmla="*/ f25 1 1317497"/>
                <a:gd name="f35" fmla="*/ f26 1 2195829"/>
                <a:gd name="f36" fmla="*/ f27 1 2195829"/>
                <a:gd name="f37" fmla="*/ f28 1 1317497"/>
                <a:gd name="f38" fmla="*/ f29 1 131749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2195829" h="131749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5B9BD5"/>
            </a:solidFill>
            <a:ln w="12701" cap="flat">
              <a:solidFill>
                <a:srgbClr val="FFFFFF"/>
              </a:solidFill>
              <a:prstDash val="solid"/>
              <a:miter/>
            </a:ln>
          </p:spPr>
          <p:txBody>
            <a:bodyPr vert="horz" wrap="square" lIns="130027" tIns="130027" rIns="130027" bIns="130027"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dirty="0">
                  <a:solidFill>
                    <a:srgbClr val="FFFFFF"/>
                  </a:solidFill>
                  <a:uFillTx/>
                  <a:latin typeface="Calibri"/>
                </a:rPr>
                <a:t>Identify new lines of enquiry</a:t>
              </a:r>
            </a:p>
          </p:txBody>
        </p:sp>
        <p:sp>
          <p:nvSpPr>
            <p:cNvPr id="6" name="Free-form: Shape 5">
              <a:extLst>
                <a:ext uri="{FF2B5EF4-FFF2-40B4-BE49-F238E27FC236}">
                  <a16:creationId xmlns:a16="http://schemas.microsoft.com/office/drawing/2014/main" id="{5880275C-5080-ED4F-B563-DF3252611D6A}"/>
                </a:ext>
              </a:extLst>
            </p:cNvPr>
            <p:cNvSpPr/>
            <p:nvPr/>
          </p:nvSpPr>
          <p:spPr>
            <a:xfrm>
              <a:off x="3477545" y="2155432"/>
              <a:ext cx="2195831" cy="1317494"/>
            </a:xfrm>
            <a:custGeom>
              <a:avLst/>
              <a:gdLst>
                <a:gd name="f0" fmla="val 10800000"/>
                <a:gd name="f1" fmla="val 5400000"/>
                <a:gd name="f2" fmla="val 180"/>
                <a:gd name="f3" fmla="val w"/>
                <a:gd name="f4" fmla="val h"/>
                <a:gd name="f5" fmla="val 0"/>
                <a:gd name="f6" fmla="val 2195829"/>
                <a:gd name="f7" fmla="val 1317497"/>
                <a:gd name="f8" fmla="val 131750"/>
                <a:gd name="f9" fmla="val 58986"/>
                <a:gd name="f10" fmla="val 2064079"/>
                <a:gd name="f11" fmla="val 2136843"/>
                <a:gd name="f12" fmla="val 1185747"/>
                <a:gd name="f13" fmla="val 1258511"/>
                <a:gd name="f14" fmla="+- 0 0 -90"/>
                <a:gd name="f15" fmla="*/ f3 1 2195829"/>
                <a:gd name="f16" fmla="*/ f4 1 1317497"/>
                <a:gd name="f17" fmla="+- f7 0 f5"/>
                <a:gd name="f18" fmla="+- f6 0 f5"/>
                <a:gd name="f19" fmla="*/ f14 f0 1"/>
                <a:gd name="f20" fmla="*/ f18 1 2195829"/>
                <a:gd name="f21" fmla="*/ f17 1 1317497"/>
                <a:gd name="f22" fmla="*/ 0 f18 1"/>
                <a:gd name="f23" fmla="*/ 131750 f17 1"/>
                <a:gd name="f24" fmla="*/ 131750 f18 1"/>
                <a:gd name="f25" fmla="*/ 0 f17 1"/>
                <a:gd name="f26" fmla="*/ 2064079 f18 1"/>
                <a:gd name="f27" fmla="*/ 2195829 f18 1"/>
                <a:gd name="f28" fmla="*/ 1185747 f17 1"/>
                <a:gd name="f29" fmla="*/ 1317497 f17 1"/>
                <a:gd name="f30" fmla="*/ f19 1 f2"/>
                <a:gd name="f31" fmla="*/ f22 1 2195829"/>
                <a:gd name="f32" fmla="*/ f23 1 1317497"/>
                <a:gd name="f33" fmla="*/ f24 1 2195829"/>
                <a:gd name="f34" fmla="*/ f25 1 1317497"/>
                <a:gd name="f35" fmla="*/ f26 1 2195829"/>
                <a:gd name="f36" fmla="*/ f27 1 2195829"/>
                <a:gd name="f37" fmla="*/ f28 1 1317497"/>
                <a:gd name="f38" fmla="*/ f29 1 131749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2195829" h="131749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54CCCD"/>
            </a:solidFill>
            <a:ln w="12701" cap="flat">
              <a:solidFill>
                <a:srgbClr val="FFFFFF"/>
              </a:solidFill>
              <a:prstDash val="solid"/>
              <a:miter/>
            </a:ln>
          </p:spPr>
          <p:txBody>
            <a:bodyPr vert="horz" wrap="square" lIns="130027" tIns="130027" rIns="130027" bIns="130027"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Identify new patterns in crime</a:t>
              </a:r>
            </a:p>
          </p:txBody>
        </p:sp>
        <p:sp>
          <p:nvSpPr>
            <p:cNvPr id="7" name="Free-form: Shape 9">
              <a:extLst>
                <a:ext uri="{FF2B5EF4-FFF2-40B4-BE49-F238E27FC236}">
                  <a16:creationId xmlns:a16="http://schemas.microsoft.com/office/drawing/2014/main" id="{4F7CEF29-F305-F3E0-F886-14BCC4CC49F9}"/>
                </a:ext>
              </a:extLst>
            </p:cNvPr>
            <p:cNvSpPr/>
            <p:nvPr/>
          </p:nvSpPr>
          <p:spPr>
            <a:xfrm>
              <a:off x="5255541" y="4351263"/>
              <a:ext cx="3491983" cy="1317494"/>
            </a:xfrm>
            <a:custGeom>
              <a:avLst/>
              <a:gdLst>
                <a:gd name="f0" fmla="val 10800000"/>
                <a:gd name="f1" fmla="val 5400000"/>
                <a:gd name="f2" fmla="val 180"/>
                <a:gd name="f3" fmla="val w"/>
                <a:gd name="f4" fmla="val h"/>
                <a:gd name="f5" fmla="val 0"/>
                <a:gd name="f6" fmla="val 3491983"/>
                <a:gd name="f7" fmla="val 1317497"/>
                <a:gd name="f8" fmla="val 131750"/>
                <a:gd name="f9" fmla="val 58986"/>
                <a:gd name="f10" fmla="val 3360233"/>
                <a:gd name="f11" fmla="val 3432997"/>
                <a:gd name="f12" fmla="val 1185747"/>
                <a:gd name="f13" fmla="val 1258511"/>
                <a:gd name="f14" fmla="+- 0 0 -90"/>
                <a:gd name="f15" fmla="*/ f3 1 3491983"/>
                <a:gd name="f16" fmla="*/ f4 1 1317497"/>
                <a:gd name="f17" fmla="+- f7 0 f5"/>
                <a:gd name="f18" fmla="+- f6 0 f5"/>
                <a:gd name="f19" fmla="*/ f14 f0 1"/>
                <a:gd name="f20" fmla="*/ f18 1 3491983"/>
                <a:gd name="f21" fmla="*/ f17 1 1317497"/>
                <a:gd name="f22" fmla="*/ 0 f18 1"/>
                <a:gd name="f23" fmla="*/ 131750 f17 1"/>
                <a:gd name="f24" fmla="*/ 131750 f18 1"/>
                <a:gd name="f25" fmla="*/ 0 f17 1"/>
                <a:gd name="f26" fmla="*/ 3360233 f18 1"/>
                <a:gd name="f27" fmla="*/ 3491983 f18 1"/>
                <a:gd name="f28" fmla="*/ 1185747 f17 1"/>
                <a:gd name="f29" fmla="*/ 1317497 f17 1"/>
                <a:gd name="f30" fmla="*/ f19 1 f2"/>
                <a:gd name="f31" fmla="*/ f22 1 3491983"/>
                <a:gd name="f32" fmla="*/ f23 1 1317497"/>
                <a:gd name="f33" fmla="*/ f24 1 3491983"/>
                <a:gd name="f34" fmla="*/ f25 1 1317497"/>
                <a:gd name="f35" fmla="*/ f26 1 3491983"/>
                <a:gd name="f36" fmla="*/ f27 1 3491983"/>
                <a:gd name="f37" fmla="*/ f28 1 1317497"/>
                <a:gd name="f38" fmla="*/ f29 1 131749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3491983" h="131749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48BB4F"/>
            </a:solidFill>
            <a:ln w="12701" cap="flat">
              <a:solidFill>
                <a:srgbClr val="FFFFFF"/>
              </a:solidFill>
              <a:prstDash val="solid"/>
              <a:miter/>
            </a:ln>
          </p:spPr>
          <p:txBody>
            <a:bodyPr vert="horz" wrap="square" lIns="130027" tIns="130027" rIns="130027" bIns="130027"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Make much better risk-assessments &amp; improving decision making</a:t>
              </a:r>
            </a:p>
          </p:txBody>
        </p:sp>
        <p:sp>
          <p:nvSpPr>
            <p:cNvPr id="9" name="Free-form: Shape 11">
              <a:extLst>
                <a:ext uri="{FF2B5EF4-FFF2-40B4-BE49-F238E27FC236}">
                  <a16:creationId xmlns:a16="http://schemas.microsoft.com/office/drawing/2014/main" id="{059EF7F6-B5CF-1C33-F496-74D34569DA8B}"/>
                </a:ext>
              </a:extLst>
            </p:cNvPr>
            <p:cNvSpPr/>
            <p:nvPr/>
          </p:nvSpPr>
          <p:spPr>
            <a:xfrm>
              <a:off x="1342878" y="4351263"/>
              <a:ext cx="3034326" cy="1317494"/>
            </a:xfrm>
            <a:custGeom>
              <a:avLst/>
              <a:gdLst>
                <a:gd name="f0" fmla="val 10800000"/>
                <a:gd name="f1" fmla="val 5400000"/>
                <a:gd name="f2" fmla="val 180"/>
                <a:gd name="f3" fmla="val w"/>
                <a:gd name="f4" fmla="val h"/>
                <a:gd name="f5" fmla="val 0"/>
                <a:gd name="f6" fmla="val 3034328"/>
                <a:gd name="f7" fmla="val 1317497"/>
                <a:gd name="f8" fmla="val 131750"/>
                <a:gd name="f9" fmla="val 58986"/>
                <a:gd name="f10" fmla="val 2902578"/>
                <a:gd name="f11" fmla="val 2975342"/>
                <a:gd name="f12" fmla="val 1185747"/>
                <a:gd name="f13" fmla="val 1258511"/>
                <a:gd name="f14" fmla="+- 0 0 -90"/>
                <a:gd name="f15" fmla="*/ f3 1 3034328"/>
                <a:gd name="f16" fmla="*/ f4 1 1317497"/>
                <a:gd name="f17" fmla="+- f7 0 f5"/>
                <a:gd name="f18" fmla="+- f6 0 f5"/>
                <a:gd name="f19" fmla="*/ f14 f0 1"/>
                <a:gd name="f20" fmla="*/ f18 1 3034328"/>
                <a:gd name="f21" fmla="*/ f17 1 1317497"/>
                <a:gd name="f22" fmla="*/ 0 f18 1"/>
                <a:gd name="f23" fmla="*/ 131750 f17 1"/>
                <a:gd name="f24" fmla="*/ 131750 f18 1"/>
                <a:gd name="f25" fmla="*/ 0 f17 1"/>
                <a:gd name="f26" fmla="*/ 2902578 f18 1"/>
                <a:gd name="f27" fmla="*/ 3034328 f18 1"/>
                <a:gd name="f28" fmla="*/ 1185747 f17 1"/>
                <a:gd name="f29" fmla="*/ 1317497 f17 1"/>
                <a:gd name="f30" fmla="*/ f19 1 f2"/>
                <a:gd name="f31" fmla="*/ f22 1 3034328"/>
                <a:gd name="f32" fmla="*/ f23 1 1317497"/>
                <a:gd name="f33" fmla="*/ f24 1 3034328"/>
                <a:gd name="f34" fmla="*/ f25 1 1317497"/>
                <a:gd name="f35" fmla="*/ f26 1 3034328"/>
                <a:gd name="f36" fmla="*/ f27 1 3034328"/>
                <a:gd name="f37" fmla="*/ f28 1 1317497"/>
                <a:gd name="f38" fmla="*/ f29 1 1317497"/>
                <a:gd name="f39" fmla="*/ f5 1 f20"/>
                <a:gd name="f40" fmla="*/ f6 1 f20"/>
                <a:gd name="f41" fmla="*/ f5 1 f21"/>
                <a:gd name="f42" fmla="*/ f7 1 f21"/>
                <a:gd name="f43" fmla="+- f30 0 f1"/>
                <a:gd name="f44" fmla="*/ f31 1 f20"/>
                <a:gd name="f45" fmla="*/ f32 1 f21"/>
                <a:gd name="f46" fmla="*/ f33 1 f20"/>
                <a:gd name="f47" fmla="*/ f34 1 f21"/>
                <a:gd name="f48" fmla="*/ f35 1 f20"/>
                <a:gd name="f49" fmla="*/ f36 1 f20"/>
                <a:gd name="f50" fmla="*/ f37 1 f21"/>
                <a:gd name="f51" fmla="*/ f38 1 f21"/>
                <a:gd name="f52" fmla="*/ f39 f15 1"/>
                <a:gd name="f53" fmla="*/ f40 f15 1"/>
                <a:gd name="f54" fmla="*/ f42 f16 1"/>
                <a:gd name="f55" fmla="*/ f41 f16 1"/>
                <a:gd name="f56" fmla="*/ f44 f15 1"/>
                <a:gd name="f57" fmla="*/ f45 f16 1"/>
                <a:gd name="f58" fmla="*/ f46 f15 1"/>
                <a:gd name="f59" fmla="*/ f47 f16 1"/>
                <a:gd name="f60" fmla="*/ f48 f15 1"/>
                <a:gd name="f61" fmla="*/ f49 f15 1"/>
                <a:gd name="f62" fmla="*/ f50 f16 1"/>
                <a:gd name="f63" fmla="*/ f51 f16 1"/>
              </a:gdLst>
              <a:ahLst/>
              <a:cxnLst>
                <a:cxn ang="3cd4">
                  <a:pos x="hc" y="t"/>
                </a:cxn>
                <a:cxn ang="0">
                  <a:pos x="r" y="vc"/>
                </a:cxn>
                <a:cxn ang="cd4">
                  <a:pos x="hc" y="b"/>
                </a:cxn>
                <a:cxn ang="cd2">
                  <a:pos x="l" y="vc"/>
                </a:cxn>
                <a:cxn ang="f43">
                  <a:pos x="f56" y="f57"/>
                </a:cxn>
                <a:cxn ang="f43">
                  <a:pos x="f58" y="f59"/>
                </a:cxn>
                <a:cxn ang="f43">
                  <a:pos x="f60" y="f59"/>
                </a:cxn>
                <a:cxn ang="f43">
                  <a:pos x="f61" y="f57"/>
                </a:cxn>
                <a:cxn ang="f43">
                  <a:pos x="f61" y="f62"/>
                </a:cxn>
                <a:cxn ang="f43">
                  <a:pos x="f60" y="f63"/>
                </a:cxn>
                <a:cxn ang="f43">
                  <a:pos x="f58" y="f63"/>
                </a:cxn>
                <a:cxn ang="f43">
                  <a:pos x="f56" y="f62"/>
                </a:cxn>
                <a:cxn ang="f43">
                  <a:pos x="f56" y="f57"/>
                </a:cxn>
              </a:cxnLst>
              <a:rect l="f52" t="f55" r="f53" b="f54"/>
              <a:pathLst>
                <a:path w="3034328" h="1317497">
                  <a:moveTo>
                    <a:pt x="f5" y="f8"/>
                  </a:moveTo>
                  <a:cubicBezTo>
                    <a:pt x="f5" y="f9"/>
                    <a:pt x="f9" y="f5"/>
                    <a:pt x="f8" y="f5"/>
                  </a:cubicBezTo>
                  <a:lnTo>
                    <a:pt x="f10" y="f5"/>
                  </a:lnTo>
                  <a:cubicBezTo>
                    <a:pt x="f11" y="f5"/>
                    <a:pt x="f6" y="f9"/>
                    <a:pt x="f6" y="f8"/>
                  </a:cubicBezTo>
                  <a:lnTo>
                    <a:pt x="f6" y="f12"/>
                  </a:lnTo>
                  <a:cubicBezTo>
                    <a:pt x="f6" y="f13"/>
                    <a:pt x="f11" y="f7"/>
                    <a:pt x="f10" y="f7"/>
                  </a:cubicBezTo>
                  <a:lnTo>
                    <a:pt x="f8" y="f7"/>
                  </a:lnTo>
                  <a:cubicBezTo>
                    <a:pt x="f9" y="f7"/>
                    <a:pt x="f5" y="f13"/>
                    <a:pt x="f5" y="f12"/>
                  </a:cubicBezTo>
                  <a:lnTo>
                    <a:pt x="f5" y="f8"/>
                  </a:lnTo>
                  <a:close/>
                </a:path>
              </a:pathLst>
            </a:custGeom>
            <a:solidFill>
              <a:srgbClr val="70AD47"/>
            </a:solidFill>
            <a:ln w="12701" cap="flat">
              <a:solidFill>
                <a:srgbClr val="FFFFFF"/>
              </a:solidFill>
              <a:prstDash val="solid"/>
              <a:miter/>
            </a:ln>
          </p:spPr>
          <p:txBody>
            <a:bodyPr vert="horz" wrap="square" lIns="130027" tIns="130027" rIns="130027" bIns="130027" anchor="ctr" anchorCtr="1" compatLnSpc="1">
              <a:noAutofit/>
            </a:bodyPr>
            <a:lstStyle/>
            <a:p>
              <a:pPr marL="0" marR="0" lvl="0" indent="0" algn="ctr" defTabSz="1066803" rtl="0" fontAlgn="auto" hangingPunct="1">
                <a:lnSpc>
                  <a:spcPct val="90000"/>
                </a:lnSpc>
                <a:spcBef>
                  <a:spcPts val="0"/>
                </a:spcBef>
                <a:spcAft>
                  <a:spcPts val="1000"/>
                </a:spcAft>
                <a:buNone/>
                <a:tabLst/>
                <a:defRPr sz="1800" b="0" i="0" u="none" strike="noStrike" kern="0" cap="none" spc="0" baseline="0">
                  <a:solidFill>
                    <a:srgbClr val="000000"/>
                  </a:solidFill>
                  <a:uFillTx/>
                </a:defRPr>
              </a:pPr>
              <a:r>
                <a:rPr lang="en-GB" sz="2400" b="0" i="0" u="none" strike="noStrike" kern="1200" cap="none" spc="0" baseline="0">
                  <a:solidFill>
                    <a:srgbClr val="FFFFFF"/>
                  </a:solidFill>
                  <a:uFillTx/>
                  <a:latin typeface="Calibri"/>
                </a:rPr>
                <a:t>Uncover bad character evidence</a:t>
              </a:r>
            </a:p>
          </p:txBody>
        </p:sp>
      </p:grpSp>
      <p:sp>
        <p:nvSpPr>
          <p:cNvPr id="10" name="Rectangle: Rounded Corners 9">
            <a:extLst>
              <a:ext uri="{FF2B5EF4-FFF2-40B4-BE49-F238E27FC236}">
                <a16:creationId xmlns:a16="http://schemas.microsoft.com/office/drawing/2014/main" id="{B80D3D04-98F7-04B3-7C37-A05D26D02DF9}"/>
              </a:ext>
            </a:extLst>
          </p:cNvPr>
          <p:cNvSpPr/>
          <p:nvPr/>
        </p:nvSpPr>
        <p:spPr>
          <a:xfrm>
            <a:off x="6518626" y="2261408"/>
            <a:ext cx="3245370" cy="1317494"/>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893B84E1-FD3E-4B84-DBCA-9599947BD81A}"/>
              </a:ext>
            </a:extLst>
          </p:cNvPr>
          <p:cNvSpPr txBox="1"/>
          <p:nvPr/>
        </p:nvSpPr>
        <p:spPr>
          <a:xfrm>
            <a:off x="6858000" y="2435902"/>
            <a:ext cx="3245370" cy="830997"/>
          </a:xfrm>
          <a:prstGeom prst="rect">
            <a:avLst/>
          </a:prstGeom>
          <a:noFill/>
        </p:spPr>
        <p:txBody>
          <a:bodyPr wrap="square" rtlCol="0">
            <a:spAutoFit/>
          </a:bodyPr>
          <a:lstStyle/>
          <a:p>
            <a:r>
              <a:rPr lang="en-GB" sz="2400" dirty="0">
                <a:solidFill>
                  <a:schemeClr val="bg1"/>
                </a:solidFill>
              </a:rPr>
              <a:t>Remove the current artificial borders</a:t>
            </a:r>
          </a:p>
        </p:txBody>
      </p:sp>
    </p:spTree>
  </p:cSld>
  <p:clrMapOvr>
    <a:masterClrMapping/>
  </p:clrMapOvr>
  <p:transition spd="med">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C1DB2-A910-FF79-41D0-912590574B22}"/>
              </a:ext>
            </a:extLst>
          </p:cNvPr>
          <p:cNvSpPr>
            <a:spLocks noGrp="1"/>
          </p:cNvSpPr>
          <p:nvPr>
            <p:ph type="title"/>
          </p:nvPr>
        </p:nvSpPr>
        <p:spPr/>
        <p:txBody>
          <a:bodyPr/>
          <a:lstStyle/>
          <a:p>
            <a:endParaRPr lang="en-GB" dirty="0"/>
          </a:p>
        </p:txBody>
      </p:sp>
      <p:sp>
        <p:nvSpPr>
          <p:cNvPr id="3" name="TextBox 2">
            <a:extLst>
              <a:ext uri="{FF2B5EF4-FFF2-40B4-BE49-F238E27FC236}">
                <a16:creationId xmlns:a16="http://schemas.microsoft.com/office/drawing/2014/main" id="{6250623D-FCD5-3C27-5BD9-1446DCAE1D27}"/>
              </a:ext>
            </a:extLst>
          </p:cNvPr>
          <p:cNvSpPr txBox="1"/>
          <p:nvPr/>
        </p:nvSpPr>
        <p:spPr>
          <a:xfrm>
            <a:off x="838200" y="2128602"/>
            <a:ext cx="10359452" cy="3231654"/>
          </a:xfrm>
          <a:prstGeom prst="rect">
            <a:avLst/>
          </a:prstGeom>
          <a:noFill/>
        </p:spPr>
        <p:txBody>
          <a:bodyPr wrap="square" rtlCol="0">
            <a:spAutoFit/>
          </a:bodyPr>
          <a:lstStyle/>
          <a:p>
            <a:endParaRPr lang="en-GB" sz="2400" dirty="0"/>
          </a:p>
          <a:p>
            <a:r>
              <a:rPr lang="en-GB" sz="3600" dirty="0"/>
              <a:t>“</a:t>
            </a:r>
            <a:r>
              <a:rPr lang="en-GB" sz="3600" b="0" i="0" dirty="0">
                <a:solidFill>
                  <a:srgbClr val="000000"/>
                </a:solidFill>
                <a:effectLst/>
                <a:latin typeface="Gotham"/>
              </a:rPr>
              <a:t>Investigators must act fairly when questioning victims, witnesses or suspects. They must ensure that they comply with all the provisions and duties under the </a:t>
            </a:r>
            <a:r>
              <a:rPr lang="en-GB" sz="3600" b="1" i="0" u="sng" dirty="0">
                <a:solidFill>
                  <a:srgbClr val="2E2C70"/>
                </a:solidFill>
                <a:effectLst/>
                <a:latin typeface="Gotham"/>
                <a:hlinkClick r:id="rId2"/>
              </a:rPr>
              <a:t>Equality Act 2010</a:t>
            </a:r>
            <a:r>
              <a:rPr lang="en-GB" sz="3600" b="0" i="0" dirty="0">
                <a:solidFill>
                  <a:srgbClr val="000000"/>
                </a:solidFill>
                <a:effectLst/>
                <a:latin typeface="Gotham"/>
              </a:rPr>
              <a:t> and the </a:t>
            </a:r>
            <a:r>
              <a:rPr lang="en-GB" sz="3600" b="1" i="0" u="sng" dirty="0">
                <a:solidFill>
                  <a:srgbClr val="2E2C70"/>
                </a:solidFill>
                <a:effectLst/>
                <a:latin typeface="Gotham"/>
                <a:hlinkClick r:id="rId3"/>
              </a:rPr>
              <a:t>Human Rights Act 1998</a:t>
            </a:r>
            <a:r>
              <a:rPr lang="en-GB" sz="3600" b="1" i="0" u="sng" dirty="0">
                <a:solidFill>
                  <a:srgbClr val="2E2C70"/>
                </a:solidFill>
                <a:effectLst/>
                <a:latin typeface="Gotham"/>
              </a:rPr>
              <a:t>” </a:t>
            </a:r>
            <a:r>
              <a:rPr lang="en-GB" sz="2800" i="0" dirty="0">
                <a:effectLst/>
                <a:latin typeface="Gotham"/>
              </a:rPr>
              <a:t>(College of Policing, 2022)</a:t>
            </a:r>
            <a:endParaRPr lang="en-GB" sz="2800" dirty="0"/>
          </a:p>
        </p:txBody>
      </p:sp>
      <p:sp>
        <p:nvSpPr>
          <p:cNvPr id="4" name="Rectangle 3">
            <a:extLst>
              <a:ext uri="{FF2B5EF4-FFF2-40B4-BE49-F238E27FC236}">
                <a16:creationId xmlns:a16="http://schemas.microsoft.com/office/drawing/2014/main" id="{C83B7C6D-1003-4262-0026-0ECABAD3AB44}"/>
              </a:ext>
            </a:extLst>
          </p:cNvPr>
          <p:cNvSpPr/>
          <p:nvPr/>
        </p:nvSpPr>
        <p:spPr>
          <a:xfrm>
            <a:off x="600854" y="599607"/>
            <a:ext cx="10440650" cy="8981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12795970-3C97-664D-0031-F89CE154DC19}"/>
              </a:ext>
            </a:extLst>
          </p:cNvPr>
          <p:cNvSpPr txBox="1"/>
          <p:nvPr/>
        </p:nvSpPr>
        <p:spPr>
          <a:xfrm>
            <a:off x="764498" y="725331"/>
            <a:ext cx="4721902" cy="707886"/>
          </a:xfrm>
          <a:prstGeom prst="rect">
            <a:avLst/>
          </a:prstGeom>
          <a:noFill/>
        </p:spPr>
        <p:txBody>
          <a:bodyPr wrap="square" rtlCol="0">
            <a:spAutoFit/>
          </a:bodyPr>
          <a:lstStyle/>
          <a:p>
            <a:r>
              <a:rPr lang="en-GB" sz="4000" dirty="0">
                <a:solidFill>
                  <a:schemeClr val="bg1"/>
                </a:solidFill>
              </a:rPr>
              <a:t>Fairness</a:t>
            </a:r>
          </a:p>
        </p:txBody>
      </p:sp>
    </p:spTree>
    <p:extLst>
      <p:ext uri="{BB962C8B-B14F-4D97-AF65-F5344CB8AC3E}">
        <p14:creationId xmlns:p14="http://schemas.microsoft.com/office/powerpoint/2010/main" val="36688034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3063"/>
          </a:xfrm>
          <a:solidFill>
            <a:schemeClr val="accent6">
              <a:lumMod val="60000"/>
              <a:lumOff val="40000"/>
            </a:schemeClr>
          </a:solidFill>
        </p:spPr>
        <p:txBody>
          <a:bodyPr>
            <a:normAutofit/>
          </a:bodyPr>
          <a:lstStyle/>
          <a:p>
            <a:pPr algn="ctr"/>
            <a:r>
              <a:rPr lang="en-GB" sz="3600" b="1" dirty="0">
                <a:solidFill>
                  <a:schemeClr val="bg1"/>
                </a:solidFill>
                <a:latin typeface="+mn-lt"/>
              </a:rPr>
              <a:t>Planning and Preparation</a:t>
            </a:r>
          </a:p>
        </p:txBody>
      </p:sp>
      <p:graphicFrame>
        <p:nvGraphicFramePr>
          <p:cNvPr id="4" name="Diagram 3"/>
          <p:cNvGraphicFramePr/>
          <p:nvPr/>
        </p:nvGraphicFramePr>
        <p:xfrm>
          <a:off x="3266141" y="1936376"/>
          <a:ext cx="6143812" cy="3879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705970" y="968188"/>
            <a:ext cx="10780059" cy="83371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Responsibilities of the Interviewing Officer</a:t>
            </a:r>
          </a:p>
        </p:txBody>
      </p:sp>
    </p:spTree>
    <p:extLst>
      <p:ext uri="{BB962C8B-B14F-4D97-AF65-F5344CB8AC3E}">
        <p14:creationId xmlns:p14="http://schemas.microsoft.com/office/powerpoint/2010/main" val="2347142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BEA46419-7D2A-4D1B-B40D-DD93BD609828}"/>
                                            </p:graphicEl>
                                          </p:spTgt>
                                        </p:tgtEl>
                                        <p:attrNameLst>
                                          <p:attrName>style.visibility</p:attrName>
                                        </p:attrNameLst>
                                      </p:cBhvr>
                                      <p:to>
                                        <p:strVal val="visible"/>
                                      </p:to>
                                    </p:set>
                                    <p:animEffect transition="in" filter="fade">
                                      <p:cBhvr>
                                        <p:cTn id="12" dur="500"/>
                                        <p:tgtEl>
                                          <p:spTgt spid="4">
                                            <p:graphicEl>
                                              <a:dgm id="{BEA46419-7D2A-4D1B-B40D-DD93BD609828}"/>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79D9BCD6-5371-40CD-AFA4-251209D1B1AB}"/>
                                            </p:graphicEl>
                                          </p:spTgt>
                                        </p:tgtEl>
                                        <p:attrNameLst>
                                          <p:attrName>style.visibility</p:attrName>
                                        </p:attrNameLst>
                                      </p:cBhvr>
                                      <p:to>
                                        <p:strVal val="visible"/>
                                      </p:to>
                                    </p:set>
                                    <p:animEffect transition="in" filter="fade">
                                      <p:cBhvr>
                                        <p:cTn id="17" dur="500"/>
                                        <p:tgtEl>
                                          <p:spTgt spid="4">
                                            <p:graphicEl>
                                              <a:dgm id="{79D9BCD6-5371-40CD-AFA4-251209D1B1A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AB473F68-8082-4F7C-A95B-D74E7178134A}"/>
                                            </p:graphicEl>
                                          </p:spTgt>
                                        </p:tgtEl>
                                        <p:attrNameLst>
                                          <p:attrName>style.visibility</p:attrName>
                                        </p:attrNameLst>
                                      </p:cBhvr>
                                      <p:to>
                                        <p:strVal val="visible"/>
                                      </p:to>
                                    </p:set>
                                    <p:animEffect transition="in" filter="fade">
                                      <p:cBhvr>
                                        <p:cTn id="22" dur="500"/>
                                        <p:tgtEl>
                                          <p:spTgt spid="4">
                                            <p:graphicEl>
                                              <a:dgm id="{AB473F68-8082-4F7C-A95B-D74E7178134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DA58AB57-E191-4D90-B77C-9BABB7B6887D}"/>
                                            </p:graphicEl>
                                          </p:spTgt>
                                        </p:tgtEl>
                                        <p:attrNameLst>
                                          <p:attrName>style.visibility</p:attrName>
                                        </p:attrNameLst>
                                      </p:cBhvr>
                                      <p:to>
                                        <p:strVal val="visible"/>
                                      </p:to>
                                    </p:set>
                                    <p:animEffect transition="in" filter="fade">
                                      <p:cBhvr>
                                        <p:cTn id="27" dur="500"/>
                                        <p:tgtEl>
                                          <p:spTgt spid="4">
                                            <p:graphicEl>
                                              <a:dgm id="{DA58AB57-E191-4D90-B77C-9BABB7B6887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a:srcRect l="304" r="2447" b="2"/>
          <a:stretch/>
        </p:blipFill>
        <p:spPr>
          <a:xfrm>
            <a:off x="3151481" y="643467"/>
            <a:ext cx="5889037" cy="5571066"/>
          </a:xfrm>
          <a:prstGeom prst="rect">
            <a:avLst/>
          </a:prstGeom>
        </p:spPr>
      </p:pic>
    </p:spTree>
    <p:extLst>
      <p:ext uri="{BB962C8B-B14F-4D97-AF65-F5344CB8AC3E}">
        <p14:creationId xmlns:p14="http://schemas.microsoft.com/office/powerpoint/2010/main" val="21494430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2949" y="301655"/>
            <a:ext cx="11012557" cy="646331"/>
          </a:xfrm>
          <a:prstGeom prst="rect">
            <a:avLst/>
          </a:prstGeom>
          <a:solidFill>
            <a:schemeClr val="accent6">
              <a:lumMod val="60000"/>
              <a:lumOff val="40000"/>
            </a:schemeClr>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chemeClr val="bg1"/>
                </a:solidFill>
                <a:effectLst/>
                <a:uLnTx/>
                <a:uFillTx/>
                <a:latin typeface="Calibri" panose="020F0502020204030204"/>
                <a:ea typeface="+mn-ea"/>
                <a:cs typeface="+mn-cs"/>
              </a:rPr>
              <a:t>Appropriate Adult (AA)</a:t>
            </a:r>
          </a:p>
        </p:txBody>
      </p:sp>
      <p:pic>
        <p:nvPicPr>
          <p:cNvPr id="4" name="Picture 3"/>
          <p:cNvPicPr>
            <a:picLocks noChangeAspect="1"/>
          </p:cNvPicPr>
          <p:nvPr/>
        </p:nvPicPr>
        <p:blipFill>
          <a:blip r:embed="rId3"/>
          <a:stretch>
            <a:fillRect/>
          </a:stretch>
        </p:blipFill>
        <p:spPr>
          <a:xfrm>
            <a:off x="327775" y="1268391"/>
            <a:ext cx="1689654" cy="1324326"/>
          </a:xfrm>
          <a:prstGeom prst="rect">
            <a:avLst/>
          </a:prstGeom>
        </p:spPr>
      </p:pic>
      <p:pic>
        <p:nvPicPr>
          <p:cNvPr id="5" name="Picture 4"/>
          <p:cNvPicPr>
            <a:picLocks noChangeAspect="1"/>
          </p:cNvPicPr>
          <p:nvPr/>
        </p:nvPicPr>
        <p:blipFill>
          <a:blip r:embed="rId4"/>
          <a:stretch>
            <a:fillRect/>
          </a:stretch>
        </p:blipFill>
        <p:spPr>
          <a:xfrm>
            <a:off x="10081024" y="1418523"/>
            <a:ext cx="2110976" cy="986951"/>
          </a:xfrm>
          <a:prstGeom prst="rect">
            <a:avLst/>
          </a:prstGeom>
        </p:spPr>
      </p:pic>
      <p:graphicFrame>
        <p:nvGraphicFramePr>
          <p:cNvPr id="6" name="Diagram 5"/>
          <p:cNvGraphicFramePr/>
          <p:nvPr/>
        </p:nvGraphicFramePr>
        <p:xfrm>
          <a:off x="2157585" y="1050430"/>
          <a:ext cx="7783283" cy="177161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7" name="Rectangle 6"/>
          <p:cNvSpPr/>
          <p:nvPr/>
        </p:nvSpPr>
        <p:spPr>
          <a:xfrm>
            <a:off x="542949" y="3000614"/>
            <a:ext cx="11344251" cy="1033504"/>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They are not simply an observer. Their role is to assist the detainee to ensure that they understand what is happening at the police station during the interview &amp; investigative stages. In particular they should:-</a:t>
            </a:r>
          </a:p>
        </p:txBody>
      </p:sp>
      <p:graphicFrame>
        <p:nvGraphicFramePr>
          <p:cNvPr id="8" name="Diagram 7"/>
          <p:cNvGraphicFramePr/>
          <p:nvPr/>
        </p:nvGraphicFramePr>
        <p:xfrm>
          <a:off x="332732" y="4237447"/>
          <a:ext cx="11554468" cy="1114482"/>
        </p:xfrm>
        <a:graphic>
          <a:graphicData uri="http://schemas.openxmlformats.org/drawingml/2006/diagram">
            <dgm:relIds xmlns:dgm="http://schemas.openxmlformats.org/drawingml/2006/diagram" xmlns:r="http://schemas.openxmlformats.org/officeDocument/2006/relationships" r:dm="rId10" r:lo="rId11" r:qs="rId12" r:cs="rId13"/>
          </a:graphicData>
        </a:graphic>
      </p:graphicFrame>
      <p:sp>
        <p:nvSpPr>
          <p:cNvPr id="9" name="Rectangle 8"/>
          <p:cNvSpPr/>
          <p:nvPr/>
        </p:nvSpPr>
        <p:spPr>
          <a:xfrm>
            <a:off x="1506071" y="5351929"/>
            <a:ext cx="9328295" cy="672353"/>
          </a:xfrm>
          <a:prstGeom prst="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Their role is </a:t>
            </a:r>
            <a:r>
              <a:rPr lang="en-GB" sz="2400" b="1" i="1" u="sng" dirty="0">
                <a:solidFill>
                  <a:schemeClr val="tx1"/>
                </a:solidFill>
              </a:rPr>
              <a:t>NOT</a:t>
            </a:r>
            <a:r>
              <a:rPr lang="en-GB" sz="2400" dirty="0">
                <a:solidFill>
                  <a:schemeClr val="tx1"/>
                </a:solidFill>
              </a:rPr>
              <a:t> to provide the detainee with legal advice</a:t>
            </a:r>
          </a:p>
        </p:txBody>
      </p:sp>
    </p:spTree>
    <p:extLst>
      <p:ext uri="{BB962C8B-B14F-4D97-AF65-F5344CB8AC3E}">
        <p14:creationId xmlns:p14="http://schemas.microsoft.com/office/powerpoint/2010/main" val="3687352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2B366A3F-7ECA-4CE8-BAE7-59D965D9A55A}"/>
                                            </p:graphicEl>
                                          </p:spTgt>
                                        </p:tgtEl>
                                        <p:attrNameLst>
                                          <p:attrName>style.visibility</p:attrName>
                                        </p:attrNameLst>
                                      </p:cBhvr>
                                      <p:to>
                                        <p:strVal val="visible"/>
                                      </p:to>
                                    </p:set>
                                    <p:animEffect transition="in" filter="fade">
                                      <p:cBhvr>
                                        <p:cTn id="7" dur="500"/>
                                        <p:tgtEl>
                                          <p:spTgt spid="6">
                                            <p:graphicEl>
                                              <a:dgm id="{2B366A3F-7ECA-4CE8-BAE7-59D965D9A55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6F14771E-845B-4596-946A-FF081D075A32}"/>
                                            </p:graphicEl>
                                          </p:spTgt>
                                        </p:tgtEl>
                                        <p:attrNameLst>
                                          <p:attrName>style.visibility</p:attrName>
                                        </p:attrNameLst>
                                      </p:cBhvr>
                                      <p:to>
                                        <p:strVal val="visible"/>
                                      </p:to>
                                    </p:set>
                                    <p:animEffect transition="in" filter="fade">
                                      <p:cBhvr>
                                        <p:cTn id="12" dur="500"/>
                                        <p:tgtEl>
                                          <p:spTgt spid="6">
                                            <p:graphicEl>
                                              <a:dgm id="{6F14771E-845B-4596-946A-FF081D075A32}"/>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B1EB0DD4-C138-4067-A875-E3B477B84400}"/>
                                            </p:graphicEl>
                                          </p:spTgt>
                                        </p:tgtEl>
                                        <p:attrNameLst>
                                          <p:attrName>style.visibility</p:attrName>
                                        </p:attrNameLst>
                                      </p:cBhvr>
                                      <p:to>
                                        <p:strVal val="visible"/>
                                      </p:to>
                                    </p:set>
                                    <p:animEffect transition="in" filter="fade">
                                      <p:cBhvr>
                                        <p:cTn id="17" dur="500"/>
                                        <p:tgtEl>
                                          <p:spTgt spid="6">
                                            <p:graphicEl>
                                              <a:dgm id="{B1EB0DD4-C138-4067-A875-E3B477B8440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graphicEl>
                                              <a:dgm id="{70BAD974-F84C-467F-A0E9-A4C57C3E3AD5}"/>
                                            </p:graphicEl>
                                          </p:spTgt>
                                        </p:tgtEl>
                                        <p:attrNameLst>
                                          <p:attrName>style.visibility</p:attrName>
                                        </p:attrNameLst>
                                      </p:cBhvr>
                                      <p:to>
                                        <p:strVal val="visible"/>
                                      </p:to>
                                    </p:set>
                                    <p:animEffect transition="in" filter="fade">
                                      <p:cBhvr>
                                        <p:cTn id="27" dur="500"/>
                                        <p:tgtEl>
                                          <p:spTgt spid="8">
                                            <p:graphicEl>
                                              <a:dgm id="{70BAD974-F84C-467F-A0E9-A4C57C3E3AD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8">
                                            <p:graphicEl>
                                              <a:dgm id="{C30842D1-64DC-4C5D-857F-DA6AF2C71C68}"/>
                                            </p:graphicEl>
                                          </p:spTgt>
                                        </p:tgtEl>
                                        <p:attrNameLst>
                                          <p:attrName>style.visibility</p:attrName>
                                        </p:attrNameLst>
                                      </p:cBhvr>
                                      <p:to>
                                        <p:strVal val="visible"/>
                                      </p:to>
                                    </p:set>
                                    <p:animEffect transition="in" filter="fade">
                                      <p:cBhvr>
                                        <p:cTn id="32" dur="500"/>
                                        <p:tgtEl>
                                          <p:spTgt spid="8">
                                            <p:graphicEl>
                                              <a:dgm id="{C30842D1-64DC-4C5D-857F-DA6AF2C71C6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graphicEl>
                                              <a:dgm id="{FF58745D-26F6-46B7-A804-4ACB4D1CA653}"/>
                                            </p:graphicEl>
                                          </p:spTgt>
                                        </p:tgtEl>
                                        <p:attrNameLst>
                                          <p:attrName>style.visibility</p:attrName>
                                        </p:attrNameLst>
                                      </p:cBhvr>
                                      <p:to>
                                        <p:strVal val="visible"/>
                                      </p:to>
                                    </p:set>
                                    <p:animEffect transition="in" filter="fade">
                                      <p:cBhvr>
                                        <p:cTn id="37" dur="500"/>
                                        <p:tgtEl>
                                          <p:spTgt spid="8">
                                            <p:graphicEl>
                                              <a:dgm id="{FF58745D-26F6-46B7-A804-4ACB4D1CA65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7" grpId="0" animBg="1"/>
      <p:bldGraphic spid="8" grpId="0">
        <p:bldSub>
          <a:bldDgm bld="one"/>
        </p:bldSub>
      </p:bldGraphic>
      <p:bldP spid="9"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87138" y="323527"/>
            <a:ext cx="10176735" cy="646331"/>
          </a:xfrm>
          <a:prstGeom prst="rect">
            <a:avLst/>
          </a:prstGeom>
          <a:solidFill>
            <a:schemeClr val="accent6">
              <a:lumMod val="60000"/>
              <a:lumOff val="40000"/>
            </a:schemeClr>
          </a:solidFill>
        </p:spPr>
        <p:txBody>
          <a:bodyPr wrap="square" rtlCol="0">
            <a:spAutoFit/>
          </a:bodyPr>
          <a:lstStyle/>
          <a:p>
            <a:pPr algn="ctr"/>
            <a:r>
              <a:rPr lang="en-GB" sz="3600" b="1" dirty="0">
                <a:solidFill>
                  <a:schemeClr val="bg1"/>
                </a:solidFill>
              </a:rPr>
              <a:t>Vulnerable Witnesses – S16 YJCE Act 1999</a:t>
            </a:r>
          </a:p>
        </p:txBody>
      </p:sp>
      <p:graphicFrame>
        <p:nvGraphicFramePr>
          <p:cNvPr id="2" name="Diagram 1"/>
          <p:cNvGraphicFramePr/>
          <p:nvPr/>
        </p:nvGraphicFramePr>
        <p:xfrm>
          <a:off x="1709271" y="621031"/>
          <a:ext cx="888701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3536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2E3912C-24D8-4A4F-B551-379D11282FC9}"/>
                                            </p:graphicEl>
                                          </p:spTgt>
                                        </p:tgtEl>
                                        <p:attrNameLst>
                                          <p:attrName>style.visibility</p:attrName>
                                        </p:attrNameLst>
                                      </p:cBhvr>
                                      <p:to>
                                        <p:strVal val="visible"/>
                                      </p:to>
                                    </p:set>
                                    <p:animEffect transition="in" filter="fade">
                                      <p:cBhvr>
                                        <p:cTn id="7" dur="500"/>
                                        <p:tgtEl>
                                          <p:spTgt spid="2">
                                            <p:graphicEl>
                                              <a:dgm id="{02E3912C-24D8-4A4F-B551-379D11282FC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4F4EABC-B8FC-46E5-BE15-908AC3E57315}"/>
                                            </p:graphicEl>
                                          </p:spTgt>
                                        </p:tgtEl>
                                        <p:attrNameLst>
                                          <p:attrName>style.visibility</p:attrName>
                                        </p:attrNameLst>
                                      </p:cBhvr>
                                      <p:to>
                                        <p:strVal val="visible"/>
                                      </p:to>
                                    </p:set>
                                    <p:animEffect transition="in" filter="fade">
                                      <p:cBhvr>
                                        <p:cTn id="12" dur="500"/>
                                        <p:tgtEl>
                                          <p:spTgt spid="2">
                                            <p:graphicEl>
                                              <a:dgm id="{B4F4EABC-B8FC-46E5-BE15-908AC3E573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11C9C4A5-8B65-4712-9EF8-311E9D064252}"/>
                                            </p:graphicEl>
                                          </p:spTgt>
                                        </p:tgtEl>
                                        <p:attrNameLst>
                                          <p:attrName>style.visibility</p:attrName>
                                        </p:attrNameLst>
                                      </p:cBhvr>
                                      <p:to>
                                        <p:strVal val="visible"/>
                                      </p:to>
                                    </p:set>
                                    <p:animEffect transition="in" filter="fade">
                                      <p:cBhvr>
                                        <p:cTn id="17" dur="500"/>
                                        <p:tgtEl>
                                          <p:spTgt spid="2">
                                            <p:graphicEl>
                                              <a:dgm id="{11C9C4A5-8B65-4712-9EF8-311E9D064252}"/>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71FF939-D9D6-4955-81E3-875E414670E6}"/>
                                            </p:graphicEl>
                                          </p:spTgt>
                                        </p:tgtEl>
                                        <p:attrNameLst>
                                          <p:attrName>style.visibility</p:attrName>
                                        </p:attrNameLst>
                                      </p:cBhvr>
                                      <p:to>
                                        <p:strVal val="visible"/>
                                      </p:to>
                                    </p:set>
                                    <p:animEffect transition="in" filter="fade">
                                      <p:cBhvr>
                                        <p:cTn id="22" dur="500"/>
                                        <p:tgtEl>
                                          <p:spTgt spid="2">
                                            <p:graphicEl>
                                              <a:dgm id="{071FF939-D9D6-4955-81E3-875E414670E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35&quot;/&gt;&lt;lineCharCount val=&quot;34&quot;/&gt;&lt;lineCharCount val=&quot;22&quot;/&gt;&lt;lineCharCount val=&quot;23&quot;/&gt;&lt;lineCharCount val=&quot;23&quot;/&gt;&lt;lineCharCount val=&quot;17&quot;/&gt;&lt;lineCharCount val=&quot;24&quot;/&gt;&lt;/TableIndex&gt;&lt;/ShapeTextInfo&gt;"/>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0</TotalTime>
  <Words>3050</Words>
  <Application>Microsoft Office PowerPoint</Application>
  <PresentationFormat>Widescreen</PresentationFormat>
  <Paragraphs>400</Paragraphs>
  <Slides>59</Slides>
  <Notes>32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59</vt:i4>
      </vt:variant>
    </vt:vector>
  </HeadingPairs>
  <TitlesOfParts>
    <vt:vector size="69" baseType="lpstr">
      <vt:lpstr>Gotham</vt:lpstr>
      <vt:lpstr>ＭＳ Ｐゴシック</vt:lpstr>
      <vt:lpstr>Regola</vt:lpstr>
      <vt:lpstr>Arial</vt:lpstr>
      <vt:lpstr>Calibri</vt:lpstr>
      <vt:lpstr>Lato</vt:lpstr>
      <vt:lpstr>Tw Cen MT</vt:lpstr>
      <vt:lpstr>Tw Cen MT Condensed</vt:lpstr>
      <vt:lpstr>Wingdings 3</vt:lpstr>
      <vt:lpstr>Integral</vt:lpstr>
      <vt:lpstr>BMCP6008 Conducting Investigations – Exam revision (resit)</vt:lpstr>
      <vt:lpstr>EXAM DETAILS </vt:lpstr>
      <vt:lpstr>Exam Style</vt:lpstr>
      <vt:lpstr>Key Topics: </vt:lpstr>
      <vt:lpstr>PowerPoint Presentation</vt:lpstr>
      <vt:lpstr>Investigations may be carried out in relation to: </vt:lpstr>
      <vt:lpstr>Investigative Mindset</vt:lpstr>
      <vt:lpstr>PowerPoint Presentation</vt:lpstr>
      <vt:lpstr>The National Decision Model (NDM)</vt:lpstr>
      <vt:lpstr>Discretion – what does it mean?? </vt:lpstr>
      <vt:lpstr>PowerPoint Presentation</vt:lpstr>
      <vt:lpstr>What are Human Rights?</vt:lpstr>
      <vt:lpstr>What happens when you dial 999/101? </vt:lpstr>
      <vt:lpstr>THRIVE </vt:lpstr>
      <vt:lpstr>PowerPoint Presentation</vt:lpstr>
      <vt:lpstr>PowerPoint Presentation</vt:lpstr>
      <vt:lpstr>PowerPoint Presentation</vt:lpstr>
      <vt:lpstr>PowerPoint Presentation</vt:lpstr>
      <vt:lpstr>Sources of Forensic Evidence </vt:lpstr>
      <vt:lpstr>Types of Forensic Evidence  </vt:lpstr>
      <vt:lpstr>“The Golden Hour”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Powers of Entry, Search and Seizure </vt:lpstr>
      <vt:lpstr>PowerPoint Presentation</vt:lpstr>
      <vt:lpstr>PowerPoint Presentation</vt:lpstr>
      <vt:lpstr>PowerPoint Presentation</vt:lpstr>
      <vt:lpstr>PowerPoint Presentation</vt:lpstr>
      <vt:lpstr>Section 19 - Seizing</vt:lpstr>
      <vt:lpstr>Theft Act 1968 </vt:lpstr>
      <vt:lpstr>PowerPoint Presentation</vt:lpstr>
      <vt:lpstr>PowerPoint Presentation</vt:lpstr>
      <vt:lpstr>PowerPoint Presentation</vt:lpstr>
      <vt:lpstr>Robbery Section 8 Theft Act 1968</vt:lpstr>
      <vt:lpstr>PowerPoint Presentation</vt:lpstr>
      <vt:lpstr>PowerPoint Presentation</vt:lpstr>
      <vt:lpstr>Direction </vt:lpstr>
      <vt:lpstr>THE PLAN</vt:lpstr>
      <vt:lpstr>Aim to understand:</vt:lpstr>
      <vt:lpstr>Collection</vt:lpstr>
      <vt:lpstr>Evaluation</vt:lpstr>
      <vt:lpstr>There are three significant stages to go through during the evaluation phase: </vt:lpstr>
      <vt:lpstr>Analysis</vt:lpstr>
      <vt:lpstr>What Does Analysis Provide?</vt:lpstr>
      <vt:lpstr>PowerPoint Presentation</vt:lpstr>
      <vt:lpstr>PowerPoint Presentation</vt:lpstr>
      <vt:lpstr>PowerPoint Presentation</vt:lpstr>
      <vt:lpstr>PowerPoint Presentation</vt:lpstr>
      <vt:lpstr>PowerPoint Presentation</vt:lpstr>
      <vt:lpstr>Planning and Preparation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BMPL5 Operational Policing</dc:title>
  <dc:creator>Rhiannon Lloyd</dc:creator>
  <cp:lastModifiedBy>Sadie France</cp:lastModifiedBy>
  <cp:revision>17</cp:revision>
  <dcterms:created xsi:type="dcterms:W3CDTF">2023-03-19T18:15:16Z</dcterms:created>
  <dcterms:modified xsi:type="dcterms:W3CDTF">2025-03-12T14:05:26Z</dcterms:modified>
</cp:coreProperties>
</file>