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8" r:id="rId4"/>
    <p:sldId id="270" r:id="rId5"/>
    <p:sldId id="258" r:id="rId6"/>
    <p:sldId id="269" r:id="rId7"/>
    <p:sldId id="259" r:id="rId8"/>
    <p:sldId id="260" r:id="rId9"/>
    <p:sldId id="261" r:id="rId10"/>
    <p:sldId id="262" r:id="rId11"/>
    <p:sldId id="271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674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CD8FF-A202-4C75-BC45-05A1663BF713}" type="datetimeFigureOut">
              <a:rPr lang="en-US" smtClean="0"/>
              <a:t>4/26/2018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a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0CD7E94-B06F-4070-A508-004706C8C31C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CD8FF-A202-4C75-BC45-05A1663BF713}" type="datetimeFigureOut">
              <a:rPr lang="en-US" smtClean="0"/>
              <a:t>4/26/2018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A0CD7E94-B06F-4070-A508-004706C8C31C}" type="slidenum">
              <a:rPr lang="en-US" smtClean="0"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CD8FF-A202-4C75-BC45-05A1663BF713}" type="datetimeFigureOut">
              <a:rPr lang="en-US" smtClean="0"/>
              <a:t>4/26/2018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0CD7E94-B06F-4070-A508-004706C8C31C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DC9CD8FF-A202-4C75-BC45-05A1663BF713}" type="datetimeFigureOut">
              <a:rPr lang="en-US" smtClean="0"/>
              <a:t>4/26/2018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D7E94-B06F-4070-A508-004706C8C31C}" type="slidenum">
              <a:rPr lang="en-US" smtClean="0"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CD8FF-A202-4C75-BC45-05A1663BF713}" type="datetimeFigureOut">
              <a:rPr lang="en-US" smtClean="0"/>
              <a:t>4/26/2018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Content Placeholder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Content Placeholder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Ova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a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A0CD7E94-B06F-4070-A508-004706C8C31C}" type="slidenum">
              <a:rPr lang="en-US" smtClean="0"/>
              <a:t>‹#›</a:t>
            </a:fld>
            <a:endParaRPr lang="en-US"/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CD8FF-A202-4C75-BC45-05A1663BF713}" type="datetimeFigureOut">
              <a:rPr lang="en-US" smtClean="0"/>
              <a:t>4/26/2018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A0CD7E94-B06F-4070-A508-004706C8C31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CD8FF-A202-4C75-BC45-05A1663BF713}" type="datetimeFigureOut">
              <a:rPr lang="en-US" smtClean="0"/>
              <a:t>4/26/2018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0CD7E94-B06F-4070-A508-004706C8C31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0CD7E94-B06F-4070-A508-004706C8C31C}" type="slidenum">
              <a:rPr lang="en-US" smtClean="0"/>
              <a:t>‹#›</a:t>
            </a:fld>
            <a:endParaRPr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CD8FF-A202-4C75-BC45-05A1663BF713}" type="datetimeFigureOut">
              <a:rPr lang="en-US" smtClean="0"/>
              <a:t>4/26/2018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traight Connector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a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A0CD7E94-B06F-4070-A508-004706C8C31C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DC9CD8FF-A202-4C75-BC45-05A1663BF713}" type="datetimeFigureOut">
              <a:rPr lang="en-US" smtClean="0"/>
              <a:t>4/26/2018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CD8FF-A202-4C75-BC45-05A1663BF713}" type="datetimeFigureOut">
              <a:rPr lang="en-US" smtClean="0"/>
              <a:t>4/26/2018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D7E94-B06F-4070-A508-004706C8C31C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A0CD7E94-B06F-4070-A508-004706C8C31C}" type="slidenum">
              <a:rPr lang="en-US" smtClean="0"/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CD8FF-A202-4C75-BC45-05A1663BF713}" type="datetimeFigureOut">
              <a:rPr lang="en-US" smtClean="0"/>
              <a:t>4/26/2018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DC9CD8FF-A202-4C75-BC45-05A1663BF713}" type="datetimeFigureOut">
              <a:rPr lang="en-US" smtClean="0"/>
              <a:t>4/26/2018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0CD7E94-B06F-4070-A508-004706C8C31C}" type="slidenum">
              <a:rPr lang="en-US" smtClean="0"/>
              <a:t>‹#›</a:t>
            </a:fld>
            <a:endParaRPr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/>
            </a:r>
            <a:br>
              <a:rPr lang="en-US" dirty="0"/>
            </a:br>
            <a:r>
              <a:rPr lang="en-US" i="1" dirty="0" smtClean="0"/>
              <a:t>IMPACT OF E-PUBLISHING DEVELOPMENT UPON PRINT JOURNALISM </a:t>
            </a:r>
            <a:endParaRPr lang="en-US" dirty="0"/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304800" y="2743200"/>
            <a:ext cx="7772400" cy="1752600"/>
          </a:xfrm>
          <a:prstGeom prst="rect">
            <a:avLst/>
          </a:prstGeom>
        </p:spPr>
        <p:txBody>
          <a:bodyPr vert="horz" anchor="b">
            <a:normAutofit fontScale="67500" lnSpcReduction="20000"/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2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sz="2400" b="1" i="1" dirty="0" smtClean="0">
                <a:solidFill>
                  <a:srgbClr val="C00000"/>
                </a:solidFill>
              </a:rPr>
              <a:t>NAME</a:t>
            </a:r>
            <a:r>
              <a:rPr lang="en-US" sz="2100" b="1" i="1" dirty="0" smtClean="0">
                <a:solidFill>
                  <a:srgbClr val="C00000"/>
                </a:solidFill>
              </a:rPr>
              <a:t> </a:t>
            </a:r>
            <a:r>
              <a:rPr lang="en-US" sz="1800" b="1" i="1" dirty="0" smtClean="0">
                <a:solidFill>
                  <a:schemeClr val="tx1"/>
                </a:solidFill>
              </a:rPr>
              <a:t>: DHRUVKUMAR RAMESHKUMAR SHAH</a:t>
            </a:r>
          </a:p>
          <a:p>
            <a:r>
              <a:rPr lang="en-US" sz="2100" b="1" i="1" dirty="0" smtClean="0">
                <a:solidFill>
                  <a:srgbClr val="C00000"/>
                </a:solidFill>
              </a:rPr>
              <a:t>STUDENT ID </a:t>
            </a:r>
            <a:r>
              <a:rPr lang="en-US" sz="1800" b="1" i="1" dirty="0" smtClean="0">
                <a:solidFill>
                  <a:schemeClr val="tx1"/>
                </a:solidFill>
              </a:rPr>
              <a:t>: 1704816</a:t>
            </a:r>
          </a:p>
          <a:p>
            <a:r>
              <a:rPr lang="en-US" sz="2400" b="1" i="1" dirty="0" smtClean="0">
                <a:solidFill>
                  <a:srgbClr val="C00000"/>
                </a:solidFill>
              </a:rPr>
              <a:t>TUTORIAL NAME </a:t>
            </a:r>
            <a:r>
              <a:rPr lang="en-US" sz="1800" b="1" i="1" dirty="0" smtClean="0">
                <a:solidFill>
                  <a:schemeClr val="tx1"/>
                </a:solidFill>
              </a:rPr>
              <a:t>: STEPHEN SOMMERVILLE</a:t>
            </a:r>
          </a:p>
          <a:p>
            <a:r>
              <a:rPr lang="en-US" sz="2400" b="1" i="1" dirty="0" smtClean="0">
                <a:solidFill>
                  <a:srgbClr val="C00000"/>
                </a:solidFill>
              </a:rPr>
              <a:t>SUB CODE </a:t>
            </a:r>
            <a:r>
              <a:rPr lang="en-US" sz="1800" b="1" i="1" dirty="0" smtClean="0">
                <a:solidFill>
                  <a:schemeClr val="tx1"/>
                </a:solidFill>
              </a:rPr>
              <a:t>: SBMA7113_LON</a:t>
            </a:r>
          </a:p>
          <a:p>
            <a:endParaRPr lang="en-US" sz="1800" b="1" i="1" dirty="0" smtClean="0">
              <a:solidFill>
                <a:schemeClr val="tx1"/>
              </a:solidFill>
            </a:endParaRPr>
          </a:p>
          <a:p>
            <a:r>
              <a:rPr lang="en-US" i="1" dirty="0" smtClean="0">
                <a:solidFill>
                  <a:schemeClr val="tx1"/>
                </a:solidFill>
              </a:rPr>
              <a:t> </a:t>
            </a:r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INTRODUCTION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371600"/>
            <a:ext cx="8763000" cy="5257800"/>
          </a:xfrm>
        </p:spPr>
        <p:txBody>
          <a:bodyPr/>
          <a:lstStyle/>
          <a:p>
            <a:r>
              <a:rPr lang="en-US" dirty="0" smtClean="0"/>
              <a:t>Digital Online publishing trend has become a trend of present time.</a:t>
            </a:r>
          </a:p>
          <a:p>
            <a:r>
              <a:rPr lang="en-US" dirty="0" smtClean="0"/>
              <a:t>Due digital online publishing print media is getting affected and have come to an extinct.</a:t>
            </a:r>
          </a:p>
          <a:p>
            <a:r>
              <a:rPr lang="en-US" dirty="0" smtClean="0"/>
              <a:t>The Times (newspaper has managed to move with time and has entered into online publishing</a:t>
            </a:r>
          </a:p>
          <a:p>
            <a:r>
              <a:rPr lang="en-US" dirty="0" smtClean="0"/>
              <a:t>All the online content of The Times remain behind the </a:t>
            </a:r>
            <a:r>
              <a:rPr lang="en-US" dirty="0" err="1" smtClean="0"/>
              <a:t>paywall</a:t>
            </a:r>
            <a:r>
              <a:rPr lang="en-US" dirty="0" smtClean="0"/>
              <a:t>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PRINT MEDIA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28600" y="1600200"/>
            <a:ext cx="8686800" cy="5029200"/>
          </a:xfrm>
        </p:spPr>
        <p:txBody>
          <a:bodyPr/>
          <a:lstStyle/>
          <a:p>
            <a:r>
              <a:rPr lang="en-US" dirty="0" smtClean="0"/>
              <a:t>The medium that disseminates the printed matter is known as print media.</a:t>
            </a:r>
          </a:p>
          <a:p>
            <a:r>
              <a:rPr lang="en-US" dirty="0" smtClean="0"/>
              <a:t>The instrumentality that help in storing or communicating the information is known as medium.</a:t>
            </a:r>
          </a:p>
          <a:p>
            <a:r>
              <a:rPr lang="en-US" dirty="0" smtClean="0"/>
              <a:t>Mainly newspapers and magazines are used in print media.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Image result for Impact of e-Publishing development on print journalism ppt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1752600"/>
            <a:ext cx="8153400" cy="4648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TREND AFFECTING DIGITAL PUBLISHERS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28600" y="1600200"/>
            <a:ext cx="8686800" cy="5029200"/>
          </a:xfrm>
        </p:spPr>
        <p:txBody>
          <a:bodyPr/>
          <a:lstStyle/>
          <a:p>
            <a:r>
              <a:rPr lang="en-US" dirty="0" smtClean="0"/>
              <a:t>Print Audience which use to get the opinion and entertainment content and advertising from the newspapers and magazines are shrinking at worldwide level.</a:t>
            </a:r>
          </a:p>
          <a:p>
            <a:r>
              <a:rPr lang="en-US" dirty="0" smtClean="0"/>
              <a:t>The rate of decline is growing each year</a:t>
            </a:r>
          </a:p>
          <a:p>
            <a:r>
              <a:rPr lang="en-US" dirty="0" smtClean="0"/>
              <a:t>Print media is not even getting proper set of advertisements from various industries.</a:t>
            </a:r>
          </a:p>
          <a:p>
            <a:r>
              <a:rPr lang="en-US" dirty="0" smtClean="0"/>
              <a:t>The newspaper publishing company Daily Mirror has faced huge loss due to digital publishing</a:t>
            </a:r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age result for Impact of e-Publishing development on print journalism ppt"/>
          <p:cNvPicPr>
            <a:picLocks noGrp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304800"/>
            <a:ext cx="84582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BENEFITS PROVIDED BY THE TIMES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28600" y="1600200"/>
            <a:ext cx="8686800" cy="4953000"/>
          </a:xfrm>
        </p:spPr>
        <p:txBody>
          <a:bodyPr/>
          <a:lstStyle/>
          <a:p>
            <a:r>
              <a:rPr lang="en-US" dirty="0" smtClean="0"/>
              <a:t>Provided low cost readings for the readers available</a:t>
            </a:r>
          </a:p>
          <a:p>
            <a:r>
              <a:rPr lang="en-US" dirty="0" smtClean="0"/>
              <a:t>Was easily accessible</a:t>
            </a:r>
          </a:p>
          <a:p>
            <a:r>
              <a:rPr lang="en-US" dirty="0" smtClean="0"/>
              <a:t>Can be read at any time</a:t>
            </a:r>
          </a:p>
          <a:p>
            <a:r>
              <a:rPr lang="en-US" dirty="0" smtClean="0"/>
              <a:t>Up to date information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BENEFITS OF DIGITAL PUBLISHING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28600" y="1600200"/>
            <a:ext cx="8686800" cy="4953000"/>
          </a:xfrm>
        </p:spPr>
        <p:txBody>
          <a:bodyPr/>
          <a:lstStyle/>
          <a:p>
            <a:r>
              <a:rPr lang="en-US" dirty="0" smtClean="0"/>
              <a:t>Digital publishing helped The Times in providing endless possibilities of distribution</a:t>
            </a:r>
          </a:p>
          <a:p>
            <a:r>
              <a:rPr lang="en-US" dirty="0" smtClean="0"/>
              <a:t>It helped the company in keeping the cost of publishing down</a:t>
            </a:r>
          </a:p>
          <a:p>
            <a:r>
              <a:rPr lang="en-US" dirty="0" smtClean="0"/>
              <a:t>It was easy to monetize digital publishing for The Times</a:t>
            </a:r>
          </a:p>
          <a:p>
            <a:r>
              <a:rPr lang="en-US" dirty="0" smtClean="0"/>
              <a:t>It Increased the ability to update of The Times</a:t>
            </a:r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DISADVANATGES OF DIGITAL PUBLISHING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28600" y="1600200"/>
            <a:ext cx="8686800" cy="4953000"/>
          </a:xfrm>
        </p:spPr>
        <p:txBody>
          <a:bodyPr/>
          <a:lstStyle/>
          <a:p>
            <a:r>
              <a:rPr lang="en-US" dirty="0" smtClean="0"/>
              <a:t>Ease of theft of the information is there in digital publishing</a:t>
            </a:r>
          </a:p>
          <a:p>
            <a:r>
              <a:rPr lang="en-US" dirty="0" smtClean="0"/>
              <a:t>It provides a changed reading experience like the content gets scrolled down which disturbs the continuous reading</a:t>
            </a:r>
          </a:p>
          <a:p>
            <a:r>
              <a:rPr lang="en-US" dirty="0" smtClean="0"/>
              <a:t>Lack of Respect is there</a:t>
            </a:r>
          </a:p>
          <a:p>
            <a:r>
              <a:rPr lang="en-US" dirty="0" smtClean="0"/>
              <a:t>Leading affect the employment of many people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CONCLUSION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Digital publishing is taking over the market which is affecting the print publishing.</a:t>
            </a:r>
          </a:p>
          <a:p>
            <a:r>
              <a:rPr lang="en-US" dirty="0" smtClean="0"/>
              <a:t>The Times has managed to move with time and has managed to enter into the field of digital publishing</a:t>
            </a:r>
          </a:p>
          <a:p>
            <a:r>
              <a:rPr lang="en-US" dirty="0" smtClean="0"/>
              <a:t>It is beneficial because it is leading to reduce use of paper which is helping in environmental sustainability.</a:t>
            </a:r>
          </a:p>
          <a:p>
            <a:r>
              <a:rPr lang="en-US" dirty="0" smtClean="0"/>
              <a:t>It is available at lower cost then the printed newspapers and magazines.</a:t>
            </a:r>
          </a:p>
          <a:p>
            <a:r>
              <a:rPr lang="en-US" dirty="0" smtClean="0"/>
              <a:t>Could be accessed easily</a:t>
            </a:r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REFERENCES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Barrett, K. (2013). Print and Digital Media Review. </a:t>
            </a:r>
            <a:r>
              <a:rPr lang="en-US" i="1" dirty="0" smtClean="0"/>
              <a:t>Gastroenterology</a:t>
            </a:r>
            <a:r>
              <a:rPr lang="en-US" dirty="0" smtClean="0"/>
              <a:t>, </a:t>
            </a:r>
            <a:r>
              <a:rPr lang="en-US" i="1" dirty="0" smtClean="0"/>
              <a:t>144</a:t>
            </a:r>
            <a:r>
              <a:rPr lang="en-US" dirty="0" smtClean="0"/>
              <a:t>(7), 1569. </a:t>
            </a:r>
          </a:p>
          <a:p>
            <a:r>
              <a:rPr lang="en-US" dirty="0" smtClean="0"/>
              <a:t>Jing, X., Pan, H., &amp; </a:t>
            </a:r>
            <a:r>
              <a:rPr lang="en-US" dirty="0" err="1" smtClean="0"/>
              <a:t>McNaught</a:t>
            </a:r>
            <a:r>
              <a:rPr lang="en-US" dirty="0" smtClean="0"/>
              <a:t>, C. (2010). </a:t>
            </a:r>
            <a:r>
              <a:rPr lang="en-US" i="1" dirty="0" smtClean="0"/>
              <a:t>ELearning and digital publishing</a:t>
            </a:r>
            <a:r>
              <a:rPr lang="en-US" dirty="0" smtClean="0"/>
              <a:t>. Dordrecht: Springer.</a:t>
            </a:r>
          </a:p>
          <a:p>
            <a:r>
              <a:rPr lang="en-US" dirty="0" smtClean="0"/>
              <a:t>Klein, R. (2014). </a:t>
            </a:r>
            <a:r>
              <a:rPr lang="en-US" i="1" dirty="0" smtClean="0"/>
              <a:t>Career building through using digital publishing tools</a:t>
            </a:r>
            <a:r>
              <a:rPr lang="en-US" dirty="0" smtClean="0"/>
              <a:t>. New York: Rosen Publishing.</a:t>
            </a:r>
          </a:p>
          <a:p>
            <a:r>
              <a:rPr lang="en-US" dirty="0" err="1" smtClean="0"/>
              <a:t>Longstreth</a:t>
            </a:r>
            <a:r>
              <a:rPr lang="en-US" dirty="0" smtClean="0"/>
              <a:t>, G. (2014). Print and Digital Media Review. </a:t>
            </a:r>
            <a:r>
              <a:rPr lang="en-US" i="1" dirty="0" smtClean="0"/>
              <a:t>Gastroenterology</a:t>
            </a:r>
            <a:r>
              <a:rPr lang="en-US" dirty="0" smtClean="0"/>
              <a:t>, </a:t>
            </a:r>
            <a:r>
              <a:rPr lang="en-US" i="1" dirty="0" smtClean="0"/>
              <a:t>146</a:t>
            </a:r>
            <a:r>
              <a:rPr lang="en-US" dirty="0" smtClean="0"/>
              <a:t>(2), 585-586. </a:t>
            </a:r>
          </a:p>
          <a:p>
            <a:r>
              <a:rPr lang="en-US" dirty="0" err="1" smtClean="0"/>
              <a:t>Slaatta</a:t>
            </a:r>
            <a:r>
              <a:rPr lang="en-US" dirty="0" smtClean="0"/>
              <a:t>, T. (2014). Print versus digital in Norwegian newspapers. </a:t>
            </a:r>
            <a:r>
              <a:rPr lang="en-US" i="1" dirty="0" smtClean="0"/>
              <a:t>Media, Culture &amp; Society</a:t>
            </a:r>
            <a:r>
              <a:rPr lang="en-US" dirty="0" smtClean="0"/>
              <a:t>, </a:t>
            </a:r>
            <a:r>
              <a:rPr lang="en-US" i="1" dirty="0" smtClean="0"/>
              <a:t>37</a:t>
            </a:r>
            <a:r>
              <a:rPr lang="en-US" dirty="0" smtClean="0"/>
              <a:t>(1), 124-133. 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c">
  <a:themeElements>
    <a:clrScheme name="Civic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vic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73</TotalTime>
  <Words>360</Words>
  <Application>Microsoft Office PowerPoint</Application>
  <PresentationFormat>On-screen Show (4:3)</PresentationFormat>
  <Paragraphs>48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Georgia</vt:lpstr>
      <vt:lpstr>Wingdings</vt:lpstr>
      <vt:lpstr>Wingdings 2</vt:lpstr>
      <vt:lpstr>Civic</vt:lpstr>
      <vt:lpstr> IMPACT OF E-PUBLISHING DEVELOPMENT UPON PRINT JOURNALISM </vt:lpstr>
      <vt:lpstr>INTRODUCTION</vt:lpstr>
      <vt:lpstr>PRINT MEDIA</vt:lpstr>
      <vt:lpstr>PowerPoint Presentation</vt:lpstr>
      <vt:lpstr>TREND AFFECTING DIGITAL PUBLISHERS </vt:lpstr>
      <vt:lpstr>PowerPoint Presentation</vt:lpstr>
      <vt:lpstr>BENEFITS PROVIDED BY THE TIMES </vt:lpstr>
      <vt:lpstr>BENEFITS OF DIGITAL PUBLISHING</vt:lpstr>
      <vt:lpstr>DISADVANATGES OF DIGITAL PUBLISHING</vt:lpstr>
      <vt:lpstr>CONCLUSION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IMPACT OF E-PUBLISHING DEVELOPMENT UPON PRINT JOURNALISM</dc:title>
  <dc:creator>Prabhat</dc:creator>
  <cp:lastModifiedBy>Dhruvkumar Shah</cp:lastModifiedBy>
  <cp:revision>30</cp:revision>
  <dcterms:created xsi:type="dcterms:W3CDTF">2018-04-26T08:16:55Z</dcterms:created>
  <dcterms:modified xsi:type="dcterms:W3CDTF">2018-04-26T13:30:55Z</dcterms:modified>
</cp:coreProperties>
</file>