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7"/>
  </p:notesMasterIdLst>
  <p:sldIdLst>
    <p:sldId id="256" r:id="rId7"/>
    <p:sldId id="259" r:id="rId8"/>
    <p:sldId id="680" r:id="rId9"/>
    <p:sldId id="705" r:id="rId10"/>
    <p:sldId id="681" r:id="rId11"/>
    <p:sldId id="590" r:id="rId12"/>
    <p:sldId id="720" r:id="rId13"/>
    <p:sldId id="686" r:id="rId14"/>
    <p:sldId id="448" r:id="rId15"/>
    <p:sldId id="307" r:id="rId16"/>
    <p:sldId id="682" r:id="rId17"/>
    <p:sldId id="721" r:id="rId18"/>
    <p:sldId id="458" r:id="rId19"/>
    <p:sldId id="709" r:id="rId20"/>
    <p:sldId id="671" r:id="rId21"/>
    <p:sldId id="710" r:id="rId22"/>
    <p:sldId id="711" r:id="rId23"/>
    <p:sldId id="722" r:id="rId24"/>
    <p:sldId id="712" r:id="rId25"/>
    <p:sldId id="696" r:id="rId26"/>
    <p:sldId id="713" r:id="rId27"/>
    <p:sldId id="472" r:id="rId28"/>
    <p:sldId id="714" r:id="rId29"/>
    <p:sldId id="715" r:id="rId30"/>
    <p:sldId id="716" r:id="rId31"/>
    <p:sldId id="584" r:id="rId32"/>
    <p:sldId id="717" r:id="rId33"/>
    <p:sldId id="539" r:id="rId34"/>
    <p:sldId id="593" r:id="rId35"/>
    <p:sldId id="589" r:id="rId36"/>
    <p:sldId id="511" r:id="rId37"/>
    <p:sldId id="718" r:id="rId38"/>
    <p:sldId id="395" r:id="rId39"/>
    <p:sldId id="719" r:id="rId40"/>
    <p:sldId id="510" r:id="rId41"/>
    <p:sldId id="580" r:id="rId42"/>
    <p:sldId id="585" r:id="rId43"/>
    <p:sldId id="588" r:id="rId44"/>
    <p:sldId id="336" r:id="rId45"/>
    <p:sldId id="370" r:id="rId46"/>
    <p:sldId id="658" r:id="rId47"/>
    <p:sldId id="665" r:id="rId48"/>
    <p:sldId id="269" r:id="rId49"/>
    <p:sldId id="690" r:id="rId50"/>
    <p:sldId id="459" r:id="rId51"/>
    <p:sldId id="473" r:id="rId52"/>
    <p:sldId id="273" r:id="rId53"/>
    <p:sldId id="274" r:id="rId54"/>
    <p:sldId id="700" r:id="rId55"/>
    <p:sldId id="68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7B3148-4CC0-4625-BB90-D1EC8A4E021A}" v="5" dt="2026-10-15T14:45:28.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s>
</file>

<file path=ppt/diagrams/_rels/data1.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image" Target="../media/image64.svg"/><Relationship Id="rId5" Type="http://schemas.openxmlformats.org/officeDocument/2006/relationships/image" Target="../media/image68.svg"/><Relationship Id="rId4" Type="http://schemas.openxmlformats.org/officeDocument/2006/relationships/image" Target="../media/image6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image" Target="../media/image64.svg"/><Relationship Id="rId5" Type="http://schemas.openxmlformats.org/officeDocument/2006/relationships/image" Target="../media/image68.svg"/><Relationship Id="rId4" Type="http://schemas.openxmlformats.org/officeDocument/2006/relationships/image" Target="../media/image67.svg"/></Relationships>
</file>

<file path=ppt/diagrams/colors1.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70E2C-F748-40E2-9D68-51ECA78936CB}" type="datetimeFigureOut">
              <a:rPr lang="en-US" smtClean="0"/>
              <a:t>10/19/2026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AAEA6-AEA6-40AD-8C63-640C91314307}" type="slidenum">
              <a:rPr lang="en-US" smtClean="0"/>
              <a:t>‹#›</a:t>
            </a:fld>
            <a:endParaRPr lang="en-US"/>
          </a:p>
        </p:txBody>
      </p:sp>
    </p:spTree>
    <p:extLst>
      <p:ext uri="{BB962C8B-B14F-4D97-AF65-F5344CB8AC3E}">
        <p14:creationId xmlns:p14="http://schemas.microsoft.com/office/powerpoint/2010/main" val="366913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017E-6A49-0474-6A67-9E2F9B3BF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99505-C946-2B58-EB46-31625502F6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AF1DA-9518-E2CA-E672-DD4653127F92}"/>
              </a:ext>
            </a:extLst>
          </p:cNvPr>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a:extLst>
              <a:ext uri="{FF2B5EF4-FFF2-40B4-BE49-F238E27FC236}">
                <a16:creationId xmlns:a16="http://schemas.microsoft.com/office/drawing/2014/main" id="{F884363A-1EFF-F5D5-AC02-05F61DCB7F54}"/>
              </a:ext>
            </a:extLst>
          </p:cNvPr>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823787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44AA0-3A37-E6E2-3E5E-3A494A57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E6453-8855-9640-0A06-59A26889C35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320729-86AE-A5F2-C1CA-9AAF0AC51A7F}"/>
              </a:ext>
            </a:extLst>
          </p:cNvPr>
          <p:cNvSpPr>
            <a:spLocks noGrp="1"/>
          </p:cNvSpPr>
          <p:nvPr>
            <p:ph type="body" idx="1"/>
          </p:nvPr>
        </p:nvSpPr>
        <p:spPr/>
        <p:txBody>
          <a:bodyPr/>
          <a:lstStyle/>
          <a:p>
            <a:r>
              <a:rPr lang="en-GB"/>
              <a:t>Ensure you evaluate all material critically and look out for key identifiers of academic information. </a:t>
            </a:r>
          </a:p>
        </p:txBody>
      </p:sp>
      <p:sp>
        <p:nvSpPr>
          <p:cNvPr id="4" name="Slide Number Placeholder 3">
            <a:extLst>
              <a:ext uri="{FF2B5EF4-FFF2-40B4-BE49-F238E27FC236}">
                <a16:creationId xmlns:a16="http://schemas.microsoft.com/office/drawing/2014/main" id="{DAF94B30-479F-A2B7-B5A5-B55B5A856F80}"/>
              </a:ext>
            </a:extLst>
          </p:cNvPr>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917014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466309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A well planned search strategy saves time, reduce irrelevant results, and ensures a more comprehensive literature review.</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a:latin typeface="Aptos" panose="020B0004020202020204" pitchFamily="34" charset="0"/>
            </a:endParaRPr>
          </a:p>
          <a:p>
            <a:r>
              <a:rPr lang="en-GB" sz="140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865697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are at a loss as where to start with your keyword searching and possible Boolean search string, you can ask AI for some ideas.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some useful links to some support links and pages for some of our big databases. </a:t>
            </a:r>
          </a:p>
          <a:p>
            <a:r>
              <a:rPr lang="en-GB" sz="140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47</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48</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0264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80660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426552321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555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604303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97352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2283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0" r:id="rId7"/>
    <p:sldLayoutId id="2147483711" r:id="rId8"/>
    <p:sldLayoutId id="2147483712" r:id="rId9"/>
    <p:sldLayoutId id="2147483713" r:id="rId10"/>
    <p:sldLayoutId id="214748371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ibguides.exeter.ac.uk/c.php?g=727716&amp;p=5297246"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16.jpe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query=any,contains,%22political%20art%22,OR&amp;query=any,contains,%22Propaganda%20in%20art%22,AND&amp;tab=Everything&amp;search_scope=MyInst_and_CI&amp;vid=44WHELF_UWTSD:44WHELF_UWTSD_VU1&amp;lang=en&amp;mode=advanced&amp;offset=0" TargetMode="External"/><Relationship Id="rId1" Type="http://schemas.openxmlformats.org/officeDocument/2006/relationships/slideLayout" Target="../slideLayouts/slideLayout8.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hyperlink" Target="https://scholar.google.com/scholar?as_ylo=2021&amp;q=%22emotional+intelligence%22+leader*&amp;hl=en&amp;as_sdt=0,5" TargetMode="Externa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fulldisplay?docid=cdi_gale_onefilemisc_PPPM_A759290102&amp;context=PC&amp;vid=44WHELF_UWTSD:44WHELF_UWTSD_VU1&amp;lang=en&amp;search_scope=MyInst_and_CI&amp;adaptor=Primo%20Central&amp;tab=Everything&amp;query=any,contains,%22political%20art%22,OR&amp;query=any,contains,%22Propaganda%20in%20art%22,AND&amp;mode=advanced&amp;offset=0" TargetMode="External"/><Relationship Id="rId1" Type="http://schemas.openxmlformats.org/officeDocument/2006/relationships/slideLayout" Target="../slideLayouts/slideLayout8.xm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search?query=any,contains,%22political%20art%22,OR&amp;query=any,contains,%22Propaganda%20in%20art%22,AND&amp;tab=Everything&amp;search_scope=MyInst_and_CI&amp;vid=44WHELF_UWTSD:44WHELF_UWTSD_VU1&amp;lang=en&amp;mode=advanced&amp;offset=0" TargetMode="External"/><Relationship Id="rId2" Type="http://schemas.openxmlformats.org/officeDocument/2006/relationships/hyperlink" Target="https://librarysearch.uwtsd.ac.uk/discovery/fulldisplay?docid=cdi_proquest_miscellaneous_1266174099&amp;context=PC&amp;vid=44WHELF_UWTSD:44WHELF_UWTSD_VU1&amp;lang=en&amp;search_scope=MyInst_and_CI&amp;adaptor=Primo%20Central&amp;tab=Everything&amp;query=any,contains,%22political%20art%22,OR&amp;query=any,contains,%22Propaganda%20in%20art%22,AND&amp;mode=advanced&amp;offset=0" TargetMode="Externa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www.perplexity.ai/computer/tasks/201aa7b8-e877-411e-86cf-46c45084e9ac"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ibrarysearch.uwtsd.ac.uk/discovery/fulldisplay?docid=alma99100104391102421&amp;context=L&amp;vid=44WHELF_UWTSD:44WHELF_UWTSD_VU1&amp;lang=en&amp;search_scope=MyInst_and_CI&amp;adaptor=Local%20Search%20Engine&amp;isFrbr=true&amp;tab=Everything&amp;query=any,contains,art&amp;facet=searchcreationdate,include,2020%7C,%7C2026,lk&amp;pfilter=rtype,exact,journals&amp;offset=0" TargetMode="External"/><Relationship Id="rId1" Type="http://schemas.openxmlformats.org/officeDocument/2006/relationships/slideLayout" Target="../slideLayouts/slideLayout8.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fulldisplay?docid=cdi_doaj_primary_oai_doaj_org_article_e5545f6bb9c94c1bb189d81d8bb5b0eb&amp;context=PC&amp;vid=44WHELF_UWTSD:44WHELF_UWTSD_VU1&amp;lang=en&amp;search_scope=Search_ELEC&amp;adaptor=Primo%20Central&amp;tab=Everything&amp;query=any,exact,%22political%20art%22,OR&amp;query=any,exact,%22protest%20art%22,AND&amp;query=sub,contains,graffiti,AND&amp;sortby=rank&amp;mode=advanced&amp;offset=0" TargetMode="Externa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librarysearch.uwtsd.ac.uk/discovery/fulldisplay?docid=cdi_crossref_citationtrail_10_1080_13604813_2021_1943233&amp;context=PC&amp;vid=44WHELF_UWTSD:44WHELF_UWTSD_VU1&amp;lang=en&amp;search_scope=MyInst_and_CI&amp;adaptor=Primo%20Central&amp;tab=Everything&amp;query=any,contains,political%20art&amp;facet=rtype,include,articles&amp;offset=0" TargetMode="Externa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5" Type="http://schemas.openxmlformats.org/officeDocument/2006/relationships/hyperlink" Target="https://videos.clarivate.com/watch/pGADdeGwZMBjejBJHpjWoQ"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hyperlink" Target="https://learningonscreen.ac.uk/bob-curated-playlists/" TargetMode="External"/><Relationship Id="rId2" Type="http://schemas.openxmlformats.org/officeDocument/2006/relationships/image" Target="../media/image42.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VisibleBodyOfficial" TargetMode="External"/><Relationship Id="rId2" Type="http://schemas.openxmlformats.org/officeDocument/2006/relationships/hyperlink" Target="https://help.cengage.com/visible-body/instructor/visible-body/vb-suite-getting-started.html?role=instructor" TargetMode="External"/><Relationship Id="rId1" Type="http://schemas.openxmlformats.org/officeDocument/2006/relationships/slideLayout" Target="../slideLayouts/slideLayout9.xml"/><Relationship Id="rId5" Type="http://schemas.openxmlformats.org/officeDocument/2006/relationships/image" Target="../media/image46.png"/><Relationship Id="rId4" Type="http://schemas.openxmlformats.org/officeDocument/2006/relationships/hyperlink" Target="https://librarysearch.uwtsd.ac.uk/permalink/44WHELF_UWTSD/1jltmvf/alma9910035905880242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8.xml"/><Relationship Id="rId6"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5" Type="http://schemas.openxmlformats.org/officeDocument/2006/relationships/hyperlink" Target="https://librarysearch.uwtsd.ac.uk/discovery/fulldisplay?docid=alma99100192060202421&amp;context=L&amp;vid=44WHELF_UWTSD:44WHELF_UWTSD_VU1&amp;lang=en&amp;search_scope=MyInst_and_CI&amp;adaptor=Local%20Search%20Engine&amp;tab=Everything&amp;query=any,contains,digimap"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1" Type="http://schemas.openxmlformats.org/officeDocument/2006/relationships/slideLayout" Target="../slideLayouts/slideLayout8.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48.png"/><Relationship Id="rId1" Type="http://schemas.openxmlformats.org/officeDocument/2006/relationships/slideLayout" Target="../slideLayouts/slideLayout10.xml"/><Relationship Id="rId4" Type="http://schemas.openxmlformats.org/officeDocument/2006/relationships/image" Target="../media/image49.png"/></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12.xml"/><Relationship Id="rId5" Type="http://schemas.openxmlformats.org/officeDocument/2006/relationships/image" Target="../media/image53.png"/><Relationship Id="rId4" Type="http://schemas.openxmlformats.org/officeDocument/2006/relationships/image" Target="../media/image52.png"/></Relationships>
</file>

<file path=ppt/slides/_rels/slide3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 Id="rId4" Type="http://schemas.openxmlformats.org/officeDocument/2006/relationships/image" Target="../media/image56.png"/></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3.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hyperlink" Target="https://scholar.google.com/intl/en/scholar/help.html#searching" TargetMode="External"/><Relationship Id="rId2" Type="http://schemas.openxmlformats.org/officeDocument/2006/relationships/image" Target="../media/image58.pn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8.xml"/><Relationship Id="rId5" Type="http://schemas.openxmlformats.org/officeDocument/2006/relationships/hyperlink" Target="https://scholar.googleblog.com/" TargetMode="External"/><Relationship Id="rId4" Type="http://schemas.openxmlformats.org/officeDocument/2006/relationships/image" Target="../media/image61.png"/></Relationships>
</file>

<file path=ppt/slides/_rels/slide45.xml.rels><?xml version="1.0" encoding="UTF-8" standalone="yes"?>
<Relationships xmlns="http://schemas.openxmlformats.org/package/2006/relationships"><Relationship Id="rId3" Type="http://schemas.openxmlformats.org/officeDocument/2006/relationships/hyperlink" Target="https://digitalservices.uwtsd.ac.uk/library/academic-and-infoskills/resources-for-research/" TargetMode="External"/><Relationship Id="rId2" Type="http://schemas.openxmlformats.org/officeDocument/2006/relationships/image" Target="../media/image62.png"/><Relationship Id="rId1" Type="http://schemas.openxmlformats.org/officeDocument/2006/relationships/slideLayout" Target="../slideLayouts/slideLayout8.xml"/><Relationship Id="rId4" Type="http://schemas.openxmlformats.org/officeDocument/2006/relationships/image" Target="../media/image63.png"/></Relationships>
</file>

<file path=ppt/slides/_rels/slide46.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7.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6.xml"/><Relationship Id="rId1" Type="http://schemas.openxmlformats.org/officeDocument/2006/relationships/slideLayout" Target="../slideLayouts/slideLayout9.xml"/><Relationship Id="rId5" Type="http://schemas.openxmlformats.org/officeDocument/2006/relationships/image" Target="../media/image69.jpeg"/><Relationship Id="rId4" Type="http://schemas.openxmlformats.org/officeDocument/2006/relationships/hyperlink" Target="https://uwtsd.ac.uk/library/need-more/"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image" Target="../media/image70.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9.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hyperlink" Target="mailto:emily.wild@uwtsd.ac.uk" TargetMode="External"/><Relationship Id="rId7" Type="http://schemas.openxmlformats.org/officeDocument/2006/relationships/hyperlink" Target="https://digitalservices.uwtsd.ac.uk/library/" TargetMode="External"/><Relationship Id="rId2" Type="http://schemas.openxmlformats.org/officeDocument/2006/relationships/notesSlide" Target="../notesSlides/notesSlide18.xml"/><Relationship Id="rId1" Type="http://schemas.openxmlformats.org/officeDocument/2006/relationships/slideLayout" Target="../slideLayouts/slideLayout10.xml"/><Relationship Id="rId6" Type="http://schemas.openxmlformats.org/officeDocument/2006/relationships/image" Target="../media/image71.jpeg"/><Relationship Id="rId5" Type="http://schemas.openxmlformats.org/officeDocument/2006/relationships/hyperlink" Target="mailto:infoskills@uwtsd.ac.uk" TargetMode="External"/><Relationship Id="rId10"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hyperlink" Target="mailto:library@uwtsd.ac.uk" TargetMode="External"/><Relationship Id="rId9" Type="http://schemas.microsoft.com/office/2007/relationships/hdphoto" Target="../media/hdphoto1.wdp"/></Relationships>
</file>

<file path=ppt/slides/_rels/slide5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C836F7-FEEE-EDA1-BF0B-FF934D88D92C}"/>
              </a:ext>
            </a:extLst>
          </p:cNvPr>
          <p:cNvSpPr txBox="1"/>
          <p:nvPr/>
        </p:nvSpPr>
        <p:spPr>
          <a:xfrm>
            <a:off x="1143000" y="1545336"/>
            <a:ext cx="6638544" cy="1015663"/>
          </a:xfrm>
          <a:prstGeom prst="rect">
            <a:avLst/>
          </a:prstGeom>
          <a:noFill/>
        </p:spPr>
        <p:txBody>
          <a:bodyPr wrap="square" rtlCol="0">
            <a:spAutoFit/>
          </a:bodyPr>
          <a:lstStyle/>
          <a:p>
            <a:r>
              <a:rPr lang="en-GB" sz="6000" b="1">
                <a:solidFill>
                  <a:schemeClr val="bg1"/>
                </a:solidFill>
              </a:rPr>
              <a:t>Advanced Searching </a:t>
            </a:r>
            <a:endParaRPr lang="en-US" sz="6000" b="1">
              <a:solidFill>
                <a:schemeClr val="bg1"/>
              </a:solidFill>
            </a:endParaRPr>
          </a:p>
        </p:txBody>
      </p:sp>
      <p:sp>
        <p:nvSpPr>
          <p:cNvPr id="3" name="TextBox 2">
            <a:extLst>
              <a:ext uri="{FF2B5EF4-FFF2-40B4-BE49-F238E27FC236}">
                <a16:creationId xmlns:a16="http://schemas.microsoft.com/office/drawing/2014/main" id="{71E1D7F1-1C57-CF3F-C089-F43B9338FC35}"/>
              </a:ext>
            </a:extLst>
          </p:cNvPr>
          <p:cNvSpPr txBox="1"/>
          <p:nvPr/>
        </p:nvSpPr>
        <p:spPr>
          <a:xfrm>
            <a:off x="1216150" y="2739402"/>
            <a:ext cx="9097173" cy="2308324"/>
          </a:xfrm>
          <a:prstGeom prst="rect">
            <a:avLst/>
          </a:prstGeom>
          <a:noFill/>
        </p:spPr>
        <p:txBody>
          <a:bodyPr wrap="square" rtlCol="0">
            <a:spAutoFit/>
          </a:bodyPr>
          <a:lstStyle/>
          <a:p>
            <a:r>
              <a:rPr lang="en-GB" sz="4800" b="1" dirty="0">
                <a:solidFill>
                  <a:schemeClr val="bg1"/>
                </a:solidFill>
              </a:rPr>
              <a:t>Independent Project: Art, Design &amp; Media</a:t>
            </a:r>
          </a:p>
          <a:p>
            <a:endParaRPr lang="en-US" sz="4800" b="1" dirty="0">
              <a:solidFill>
                <a:schemeClr val="bg1"/>
              </a:solidFill>
            </a:endParaRPr>
          </a:p>
        </p:txBody>
      </p:sp>
      <p:sp>
        <p:nvSpPr>
          <p:cNvPr id="4" name="TextBox 3">
            <a:extLst>
              <a:ext uri="{FF2B5EF4-FFF2-40B4-BE49-F238E27FC236}">
                <a16:creationId xmlns:a16="http://schemas.microsoft.com/office/drawing/2014/main" id="{7EA8E610-6CBD-8621-528E-91E26BF68500}"/>
              </a:ext>
            </a:extLst>
          </p:cNvPr>
          <p:cNvSpPr txBox="1"/>
          <p:nvPr/>
        </p:nvSpPr>
        <p:spPr>
          <a:xfrm>
            <a:off x="1216150" y="4786116"/>
            <a:ext cx="6236208" cy="523220"/>
          </a:xfrm>
          <a:prstGeom prst="rect">
            <a:avLst/>
          </a:prstGeom>
          <a:noFill/>
        </p:spPr>
        <p:txBody>
          <a:bodyPr wrap="square" rtlCol="0">
            <a:spAutoFit/>
          </a:bodyPr>
          <a:lstStyle/>
          <a:p>
            <a:r>
              <a:rPr lang="en-GB" sz="2800" b="1" dirty="0">
                <a:solidFill>
                  <a:schemeClr val="bg1"/>
                </a:solidFill>
              </a:rPr>
              <a:t>Emily Wild</a:t>
            </a:r>
            <a:endParaRPr lang="en-US" sz="2800" b="1" dirty="0">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431371" y="197180"/>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3878632" y="1999563"/>
            <a:ext cx="7444396" cy="3647244"/>
          </a:xfrm>
        </p:spPr>
        <p:txBody>
          <a:bodyPr vert="horz" lIns="91440" tIns="45720" rIns="91440" bIns="45720" rtlCol="0" anchor="t">
            <a:noAutofit/>
          </a:bodyPr>
          <a:lstStyle/>
          <a:p>
            <a:pPr lvl="0" fontAlgn="base"/>
            <a:r>
              <a:rPr lang="en-GB" sz="2000"/>
              <a:t>Consider advanced search options in the library catalogue.</a:t>
            </a:r>
          </a:p>
          <a:p>
            <a:pPr lvl="0" fontAlgn="base"/>
            <a:endParaRPr lang="en-GB" sz="2000"/>
          </a:p>
          <a:p>
            <a:pPr lvl="0" fontAlgn="base"/>
            <a:r>
              <a:rPr lang="en-GB" sz="2000"/>
              <a:t>Locating and searching specialist databases.</a:t>
            </a:r>
          </a:p>
          <a:p>
            <a:pPr lvl="0" fontAlgn="base"/>
            <a:endParaRPr lang="en-GB" sz="2000"/>
          </a:p>
          <a:p>
            <a:pPr lvl="0" fontAlgn="base"/>
            <a:r>
              <a:rPr lang="en-GB" sz="2000"/>
              <a:t>Grey Literature.</a:t>
            </a:r>
          </a:p>
          <a:p>
            <a:pPr lvl="0" fontAlgn="base"/>
            <a:endParaRPr lang="en-GB" sz="2000"/>
          </a:p>
          <a:p>
            <a:pPr lvl="0" fontAlgn="base"/>
            <a:r>
              <a:rPr lang="en-GB" sz="2000"/>
              <a:t>Consider AI in your research.</a:t>
            </a:r>
          </a:p>
          <a:p>
            <a:pPr lvl="0" fontAlgn="base"/>
            <a:endParaRPr lang="en-GB" sz="2000"/>
          </a:p>
          <a:p>
            <a:pPr lvl="0" fontAlgn="base"/>
            <a:r>
              <a:rPr lang="en-GB" sz="2000"/>
              <a:t>Find help and support.</a:t>
            </a:r>
          </a:p>
          <a:p>
            <a:pPr marL="0" lvl="0" indent="0" fontAlgn="base">
              <a:buNone/>
            </a:pPr>
            <a:endParaRPr lang="en-US" sz="2000"/>
          </a:p>
          <a:p>
            <a:pPr lvl="0" fontAlgn="base"/>
            <a:endParaRPr lang="en-GB" sz="2000"/>
          </a:p>
          <a:p>
            <a:pPr marL="114300" indent="0">
              <a:spcBef>
                <a:spcPts val="0"/>
              </a:spcBef>
              <a:spcAft>
                <a:spcPts val="600"/>
              </a:spcAft>
              <a:buNone/>
            </a:pPr>
            <a:endParaRPr lang="en-US" sz="2200">
              <a:latin typeface="Calibri"/>
              <a:ea typeface="Calibri"/>
              <a:cs typeface="Calibri"/>
            </a:endParaRPr>
          </a:p>
          <a:p>
            <a:pPr marL="342900">
              <a:spcBef>
                <a:spcPts val="0"/>
              </a:spcBef>
              <a:spcAft>
                <a:spcPts val="600"/>
              </a:spcAft>
              <a:buFont typeface="Arial,Sans-Serif"/>
              <a:buChar char="•"/>
            </a:pPr>
            <a:endParaRPr lang="en-US" sz="2400">
              <a:latin typeface="Calibri"/>
              <a:ea typeface="Calibri"/>
              <a:cs typeface="Calibri"/>
            </a:endParaRP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719072"/>
            <a:ext cx="4024934" cy="4007058"/>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E97F5A64-F514-2F95-F3BB-AB07C07C4B5D}"/>
              </a:ext>
            </a:extLst>
          </p:cNvPr>
          <p:cNvSpPr txBox="1"/>
          <p:nvPr/>
        </p:nvSpPr>
        <p:spPr>
          <a:xfrm>
            <a:off x="230886" y="870308"/>
            <a:ext cx="11363706" cy="769441"/>
          </a:xfrm>
          <a:prstGeom prst="rect">
            <a:avLst/>
          </a:prstGeom>
          <a:noFill/>
        </p:spPr>
        <p:txBody>
          <a:bodyPr wrap="square">
            <a:spAutoFit/>
          </a:bodyPr>
          <a:lstStyle/>
          <a:p>
            <a:pPr marL="114300" indent="0">
              <a:spcBef>
                <a:spcPts val="0"/>
              </a:spcBef>
              <a:spcAft>
                <a:spcPts val="600"/>
              </a:spcAft>
              <a:buNone/>
            </a:pPr>
            <a:r>
              <a:rPr lang="en-US" sz="2200">
                <a:latin typeface="Calibri"/>
                <a:ea typeface="Calibri"/>
                <a:cs typeface="Calibri"/>
              </a:rPr>
              <a:t>To strengthen your search strategy by exploring more advanced search techniques and methods using a range of library resources and Google.</a:t>
            </a:r>
          </a:p>
        </p:txBody>
      </p:sp>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20837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049030" y="2019071"/>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64689" y="3398738"/>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263298" y="4965159"/>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5A69D-1A6A-55F4-0B20-BDDD14208C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159AC-28BD-4AEE-AA8B-7CD73C235C76}"/>
              </a:ext>
            </a:extLst>
          </p:cNvPr>
          <p:cNvSpPr>
            <a:spLocks noGrp="1"/>
          </p:cNvSpPr>
          <p:nvPr>
            <p:ph type="title"/>
          </p:nvPr>
        </p:nvSpPr>
        <p:spPr>
          <a:xfrm>
            <a:off x="698241" y="46356"/>
            <a:ext cx="10795518" cy="630300"/>
          </a:xfrm>
        </p:spPr>
        <p:txBody>
          <a:bodyPr anchor="b">
            <a:normAutofit fontScale="90000"/>
          </a:bodyPr>
          <a:lstStyle/>
          <a:p>
            <a:r>
              <a:rPr lang="en-GB">
                <a:latin typeface="+mn-lt"/>
              </a:rPr>
              <a:t>Key steps in a research strategy… </a:t>
            </a:r>
          </a:p>
        </p:txBody>
      </p:sp>
      <p:sp>
        <p:nvSpPr>
          <p:cNvPr id="3" name="TextBox 2">
            <a:extLst>
              <a:ext uri="{FF2B5EF4-FFF2-40B4-BE49-F238E27FC236}">
                <a16:creationId xmlns:a16="http://schemas.microsoft.com/office/drawing/2014/main" id="{4EF4006A-84A3-AD50-0575-99D60784233E}"/>
              </a:ext>
            </a:extLst>
          </p:cNvPr>
          <p:cNvSpPr txBox="1"/>
          <p:nvPr/>
        </p:nvSpPr>
        <p:spPr>
          <a:xfrm>
            <a:off x="698241" y="4564907"/>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Write and cite:</a:t>
            </a:r>
          </a:p>
          <a:p>
            <a:pPr marL="285750" lvl="0" indent="-285750">
              <a:buFont typeface="Arial" panose="020B0604020202020204" pitchFamily="34" charset="0"/>
              <a:buChar char="•"/>
            </a:pPr>
            <a:r>
              <a:rPr lang="en-GB"/>
              <a:t>Reference correctly using Harvard.  </a:t>
            </a:r>
          </a:p>
          <a:p>
            <a:pPr marL="285750" lvl="0" indent="-285750">
              <a:buFont typeface="Arial" panose="020B0604020202020204" pitchFamily="34" charset="0"/>
              <a:buChar char="•"/>
            </a:pPr>
            <a:r>
              <a:rPr lang="en-GB"/>
              <a:t>Label any images used and credit the source.</a:t>
            </a:r>
          </a:p>
        </p:txBody>
      </p:sp>
      <p:sp>
        <p:nvSpPr>
          <p:cNvPr id="11" name="TextBox 10">
            <a:extLst>
              <a:ext uri="{FF2B5EF4-FFF2-40B4-BE49-F238E27FC236}">
                <a16:creationId xmlns:a16="http://schemas.microsoft.com/office/drawing/2014/main" id="{4A808D1F-D541-203B-48A1-D69519188159}"/>
              </a:ext>
            </a:extLst>
          </p:cNvPr>
          <p:cNvSpPr txBox="1"/>
          <p:nvPr/>
        </p:nvSpPr>
        <p:spPr>
          <a:xfrm>
            <a:off x="698241" y="737767"/>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Choose and refine a topic:</a:t>
            </a:r>
          </a:p>
          <a:p>
            <a:pPr marL="285750" indent="-285750">
              <a:buFont typeface="Arial" panose="020B0604020202020204" pitchFamily="34" charset="0"/>
              <a:buChar char="•"/>
            </a:pPr>
            <a:r>
              <a:rPr lang="en-GB"/>
              <a:t>Select a subject to research, </a:t>
            </a:r>
            <a:r>
              <a:rPr lang="en-GB" b="1"/>
              <a:t>start broad and narrow down </a:t>
            </a:r>
            <a:r>
              <a:rPr lang="en-GB"/>
              <a:t>to a focused question.  </a:t>
            </a:r>
          </a:p>
          <a:p>
            <a:pPr marL="285750" indent="-285750">
              <a:buFont typeface="Arial" panose="020B0604020202020204" pitchFamily="34" charset="0"/>
              <a:buChar char="•"/>
            </a:pPr>
            <a:r>
              <a:rPr lang="en-GB"/>
              <a:t>Make sure the topic is researchable and relevant to your subject.</a:t>
            </a:r>
          </a:p>
        </p:txBody>
      </p:sp>
      <p:sp>
        <p:nvSpPr>
          <p:cNvPr id="13" name="TextBox 12">
            <a:extLst>
              <a:ext uri="{FF2B5EF4-FFF2-40B4-BE49-F238E27FC236}">
                <a16:creationId xmlns:a16="http://schemas.microsoft.com/office/drawing/2014/main" id="{3A58F6A9-A61A-6407-E55C-5D26BBE742CC}"/>
              </a:ext>
            </a:extLst>
          </p:cNvPr>
          <p:cNvSpPr txBox="1"/>
          <p:nvPr/>
        </p:nvSpPr>
        <p:spPr>
          <a:xfrm>
            <a:off x="698241" y="1769262"/>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Gather sources:</a:t>
            </a:r>
          </a:p>
          <a:p>
            <a:pPr marL="285750" lvl="0" indent="-285750">
              <a:buFont typeface="Arial" panose="020B0604020202020204" pitchFamily="34" charset="0"/>
              <a:buChar char="•"/>
            </a:pPr>
            <a:r>
              <a:rPr lang="en-GB"/>
              <a:t>Prioritise academic and credible sources. </a:t>
            </a:r>
          </a:p>
          <a:p>
            <a:pPr marL="285750" lvl="0" indent="-285750">
              <a:buFont typeface="Arial" panose="020B0604020202020204" pitchFamily="34" charset="0"/>
              <a:buChar char="•"/>
            </a:pPr>
            <a:r>
              <a:rPr lang="en-GB"/>
              <a:t>Check for access. Use Need More if applicable.</a:t>
            </a:r>
          </a:p>
        </p:txBody>
      </p:sp>
      <p:sp>
        <p:nvSpPr>
          <p:cNvPr id="14" name="TextBox 13">
            <a:extLst>
              <a:ext uri="{FF2B5EF4-FFF2-40B4-BE49-F238E27FC236}">
                <a16:creationId xmlns:a16="http://schemas.microsoft.com/office/drawing/2014/main" id="{14B12D8C-0433-7B23-FFFC-7CF06FF80305}"/>
              </a:ext>
            </a:extLst>
          </p:cNvPr>
          <p:cNvSpPr txBox="1"/>
          <p:nvPr/>
        </p:nvSpPr>
        <p:spPr>
          <a:xfrm>
            <a:off x="698241" y="2810580"/>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solidFill>
                  <a:schemeClr val="accent1">
                    <a:lumMod val="75000"/>
                  </a:schemeClr>
                </a:solidFill>
              </a:rPr>
              <a:t>Analyse and take notes:</a:t>
            </a:r>
          </a:p>
          <a:p>
            <a:pPr marL="285750" lvl="0" indent="-285750">
              <a:buFont typeface="Arial" panose="020B0604020202020204" pitchFamily="34" charset="0"/>
              <a:buChar char="•"/>
            </a:pPr>
            <a:r>
              <a:rPr lang="en-GB" dirty="0"/>
              <a:t>Record bibliographic details for citations and consider using RefWorks to organise your reference lists.</a:t>
            </a:r>
          </a:p>
          <a:p>
            <a:pPr marL="285750" lvl="0" indent="-285750">
              <a:buFont typeface="Arial" panose="020B0604020202020204" pitchFamily="34" charset="0"/>
              <a:buChar char="•"/>
            </a:pPr>
            <a:r>
              <a:rPr lang="en-GB" dirty="0"/>
              <a:t>Summarise key arguments, visual elements, and historical context.</a:t>
            </a:r>
          </a:p>
        </p:txBody>
      </p:sp>
      <p:sp>
        <p:nvSpPr>
          <p:cNvPr id="15" name="TextBox 14">
            <a:extLst>
              <a:ext uri="{FF2B5EF4-FFF2-40B4-BE49-F238E27FC236}">
                <a16:creationId xmlns:a16="http://schemas.microsoft.com/office/drawing/2014/main" id="{7612DC74-B539-4AEB-4A7F-D6720D663B7A}"/>
              </a:ext>
            </a:extLst>
          </p:cNvPr>
          <p:cNvSpPr txBox="1"/>
          <p:nvPr/>
        </p:nvSpPr>
        <p:spPr>
          <a:xfrm>
            <a:off x="698241" y="3826243"/>
            <a:ext cx="9954744" cy="738664"/>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Develop your own point of view:</a:t>
            </a:r>
          </a:p>
          <a:p>
            <a:pPr marL="285750" indent="-285750">
              <a:buFont typeface="Arial" panose="020B0604020202020204" pitchFamily="34" charset="0"/>
              <a:buChar char="•"/>
            </a:pPr>
            <a:r>
              <a:rPr lang="en-GB"/>
              <a:t>Formulate a clear, arguable statement based on your research.</a:t>
            </a:r>
          </a:p>
        </p:txBody>
      </p:sp>
      <p:sp>
        <p:nvSpPr>
          <p:cNvPr id="5" name="TextBox 4">
            <a:extLst>
              <a:ext uri="{FF2B5EF4-FFF2-40B4-BE49-F238E27FC236}">
                <a16:creationId xmlns:a16="http://schemas.microsoft.com/office/drawing/2014/main" id="{60185C6B-2FF2-1B3C-9588-3BEA084465E8}"/>
              </a:ext>
            </a:extLst>
          </p:cNvPr>
          <p:cNvSpPr txBox="1"/>
          <p:nvPr/>
        </p:nvSpPr>
        <p:spPr>
          <a:xfrm>
            <a:off x="9643397" y="168380"/>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Literature Review</a:t>
            </a:r>
            <a:endParaRPr lang="en-US" dirty="0">
              <a:solidFill>
                <a:schemeClr val="bg1"/>
              </a:solidFill>
            </a:endParaRPr>
          </a:p>
        </p:txBody>
      </p:sp>
    </p:spTree>
    <p:extLst>
      <p:ext uri="{BB962C8B-B14F-4D97-AF65-F5344CB8AC3E}">
        <p14:creationId xmlns:p14="http://schemas.microsoft.com/office/powerpoint/2010/main" val="3950822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451609085"/>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08BD0-C832-5DD0-A28B-3328D2C4B4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68BA4-44FA-642C-78AE-683C0AD03C58}"/>
              </a:ext>
            </a:extLst>
          </p:cNvPr>
          <p:cNvSpPr>
            <a:spLocks noGrp="1"/>
          </p:cNvSpPr>
          <p:nvPr>
            <p:ph type="title" idx="4294967295"/>
          </p:nvPr>
        </p:nvSpPr>
        <p:spPr>
          <a:xfrm>
            <a:off x="398061" y="100585"/>
            <a:ext cx="10515600" cy="1010554"/>
          </a:xfrm>
        </p:spPr>
        <p:txBody>
          <a:bodyPr>
            <a:normAutofit/>
          </a:bodyPr>
          <a:lstStyle/>
          <a:p>
            <a:r>
              <a:rPr lang="en-GB" sz="4000">
                <a:latin typeface="Calibri"/>
                <a:ea typeface="Calibri"/>
                <a:cs typeface="Calibri"/>
              </a:rPr>
              <a:t>Critical Evaluation: Checklist </a:t>
            </a:r>
            <a:endParaRPr lang="en-GB">
              <a:solidFill>
                <a:srgbClr val="000000"/>
              </a:solidFill>
              <a:latin typeface="Lucida Sans"/>
              <a:ea typeface="Calibri"/>
              <a:cs typeface="Calibri"/>
            </a:endParaRPr>
          </a:p>
        </p:txBody>
      </p:sp>
      <p:sp>
        <p:nvSpPr>
          <p:cNvPr id="4" name="TextBox 3">
            <a:extLst>
              <a:ext uri="{FF2B5EF4-FFF2-40B4-BE49-F238E27FC236}">
                <a16:creationId xmlns:a16="http://schemas.microsoft.com/office/drawing/2014/main" id="{40937AAE-12C9-2676-3F64-F9CB0F51E4E5}"/>
              </a:ext>
            </a:extLst>
          </p:cNvPr>
          <p:cNvSpPr txBox="1"/>
          <p:nvPr/>
        </p:nvSpPr>
        <p:spPr>
          <a:xfrm>
            <a:off x="286149" y="1631764"/>
            <a:ext cx="2409624" cy="3594702"/>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GB" sz="2200">
                <a:latin typeface="Calibri"/>
                <a:ea typeface="Calibri"/>
                <a:cs typeface="Calibri"/>
                <a:hlinkClick r:id="rId3"/>
              </a:rPr>
              <a:t>Exeter University</a:t>
            </a:r>
            <a:r>
              <a:rPr lang="en-GB" sz="2200">
                <a:latin typeface="Calibri"/>
                <a:ea typeface="Calibri"/>
                <a:cs typeface="Calibri"/>
              </a:rPr>
              <a:t> have produced a great libguide on critically evaluating articles. It includes the following useful checklist: </a:t>
            </a:r>
            <a:endParaRPr lang="en-US" sz="2200">
              <a:latin typeface="Calibri"/>
              <a:ea typeface="Calibri"/>
              <a:cs typeface="Calibri"/>
            </a:endParaRPr>
          </a:p>
        </p:txBody>
      </p:sp>
      <p:sp>
        <p:nvSpPr>
          <p:cNvPr id="6" name="TextBox 5">
            <a:extLst>
              <a:ext uri="{FF2B5EF4-FFF2-40B4-BE49-F238E27FC236}">
                <a16:creationId xmlns:a16="http://schemas.microsoft.com/office/drawing/2014/main" id="{27297A86-C828-2A57-43BE-9D2BF8C8769D}"/>
              </a:ext>
            </a:extLst>
          </p:cNvPr>
          <p:cNvSpPr txBox="1"/>
          <p:nvPr/>
        </p:nvSpPr>
        <p:spPr>
          <a:xfrm>
            <a:off x="2926873" y="1010554"/>
            <a:ext cx="9142920" cy="4661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AutoNum type="arabicPeriod"/>
            </a:pPr>
            <a:r>
              <a:rPr lang="en-GB" sz="2000">
                <a:latin typeface="Calibri"/>
                <a:ea typeface="Calibri"/>
                <a:cs typeface="Calibri"/>
              </a:rPr>
              <a:t>Who is the author?</a:t>
            </a:r>
          </a:p>
          <a:p>
            <a:pPr marL="457200" indent="-457200">
              <a:lnSpc>
                <a:spcPct val="150000"/>
              </a:lnSpc>
              <a:buAutoNum type="arabicPeriod"/>
            </a:pPr>
            <a:r>
              <a:rPr lang="en-GB" sz="2000">
                <a:latin typeface="Calibri"/>
                <a:ea typeface="Calibri"/>
                <a:cs typeface="Calibri"/>
              </a:rPr>
              <a:t>When was the text written? How recent are the references?</a:t>
            </a:r>
          </a:p>
          <a:p>
            <a:pPr marL="457200" indent="-457200">
              <a:lnSpc>
                <a:spcPct val="150000"/>
              </a:lnSpc>
              <a:buAutoNum type="arabicPeriod"/>
            </a:pPr>
            <a:r>
              <a:rPr lang="en-GB" sz="2000">
                <a:latin typeface="Calibri"/>
                <a:ea typeface="Calibri"/>
                <a:cs typeface="Calibri"/>
              </a:rPr>
              <a:t>What kind of text is it?</a:t>
            </a:r>
          </a:p>
          <a:p>
            <a:pPr marL="457200" indent="-457200">
              <a:lnSpc>
                <a:spcPct val="150000"/>
              </a:lnSpc>
              <a:buAutoNum type="arabicPeriod"/>
            </a:pPr>
            <a:r>
              <a:rPr lang="en-GB" sz="2000">
                <a:latin typeface="Calibri"/>
                <a:ea typeface="Calibri"/>
                <a:cs typeface="Calibri"/>
              </a:rPr>
              <a:t>What is the key argument?</a:t>
            </a:r>
          </a:p>
          <a:p>
            <a:pPr marL="457200" indent="-457200">
              <a:lnSpc>
                <a:spcPct val="150000"/>
              </a:lnSpc>
              <a:buAutoNum type="arabicPeriod"/>
            </a:pPr>
            <a:r>
              <a:rPr lang="en-GB" sz="2000">
                <a:latin typeface="Calibri"/>
                <a:ea typeface="Calibri"/>
                <a:cs typeface="Calibri"/>
              </a:rPr>
              <a:t>How does the author structure, develop and support their argument?</a:t>
            </a:r>
          </a:p>
          <a:p>
            <a:pPr marL="457200" indent="-457200">
              <a:lnSpc>
                <a:spcPct val="150000"/>
              </a:lnSpc>
              <a:buAutoNum type="arabicPeriod"/>
            </a:pPr>
            <a:r>
              <a:rPr lang="en-GB" sz="2000">
                <a:latin typeface="Calibri"/>
                <a:ea typeface="Calibri"/>
                <a:cs typeface="Calibri"/>
              </a:rPr>
              <a:t>Is the evidence sound?</a:t>
            </a:r>
          </a:p>
          <a:p>
            <a:pPr marL="457200" indent="-457200">
              <a:lnSpc>
                <a:spcPct val="150000"/>
              </a:lnSpc>
              <a:buAutoNum type="arabicPeriod"/>
            </a:pPr>
            <a:r>
              <a:rPr lang="en-GB" sz="2000">
                <a:latin typeface="Calibri"/>
                <a:ea typeface="Calibri"/>
                <a:cs typeface="Calibri"/>
              </a:rPr>
              <a:t>What research methodology is used?</a:t>
            </a:r>
          </a:p>
          <a:p>
            <a:pPr marL="457200" indent="-457200">
              <a:lnSpc>
                <a:spcPct val="150000"/>
              </a:lnSpc>
              <a:buAutoNum type="arabicPeriod"/>
            </a:pPr>
            <a:r>
              <a:rPr lang="en-GB" sz="2000">
                <a:latin typeface="Calibri"/>
                <a:ea typeface="Calibri"/>
                <a:cs typeface="Calibri"/>
              </a:rPr>
              <a:t>How does the argument compare with other texts you have read on this subject?</a:t>
            </a:r>
          </a:p>
          <a:p>
            <a:pPr marL="457200" indent="-457200">
              <a:lnSpc>
                <a:spcPct val="150000"/>
              </a:lnSpc>
              <a:buAutoNum type="arabicPeriod"/>
            </a:pPr>
            <a:r>
              <a:rPr lang="en-GB" sz="2000">
                <a:latin typeface="Calibri"/>
                <a:ea typeface="Calibri"/>
                <a:cs typeface="Calibri"/>
              </a:rPr>
              <a:t>What are the implications of the text?</a:t>
            </a:r>
          </a:p>
          <a:p>
            <a:pPr marL="457200" indent="-457200">
              <a:lnSpc>
                <a:spcPct val="150000"/>
              </a:lnSpc>
              <a:buAutoNum type="arabicPeriod"/>
            </a:pPr>
            <a:r>
              <a:rPr lang="en-GB" sz="2000">
                <a:latin typeface="Calibri"/>
                <a:ea typeface="Calibri"/>
                <a:cs typeface="Calibri"/>
              </a:rPr>
              <a:t>What kind of language is used in the text?</a:t>
            </a:r>
          </a:p>
        </p:txBody>
      </p:sp>
    </p:spTree>
    <p:extLst>
      <p:ext uri="{BB962C8B-B14F-4D97-AF65-F5344CB8AC3E}">
        <p14:creationId xmlns:p14="http://schemas.microsoft.com/office/powerpoint/2010/main" val="1752412055"/>
      </p:ext>
    </p:extLst>
  </p:cSld>
  <p:clrMapOvr>
    <a:masterClrMapping/>
  </p:clrMapOvr>
  <mc:AlternateContent xmlns:mc="http://schemas.openxmlformats.org/markup-compatibility/2006" xmlns:p14="http://schemas.microsoft.com/office/powerpoint/2010/main">
    <mc:Choice Requires="p14">
      <p:transition spd="med" p14:dur="700" advTm="22152">
        <p:fade/>
      </p:transition>
    </mc:Choice>
    <mc:Fallback xmlns="">
      <p:transition spd="med" advTm="22152">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65C-577F-1BD0-00E4-7720C1695D2C}"/>
              </a:ext>
            </a:extLst>
          </p:cNvPr>
          <p:cNvSpPr>
            <a:spLocks noGrp="1"/>
          </p:cNvSpPr>
          <p:nvPr>
            <p:ph type="title"/>
          </p:nvPr>
        </p:nvSpPr>
        <p:spPr>
          <a:xfrm>
            <a:off x="358219" y="365125"/>
            <a:ext cx="11481847" cy="585851"/>
          </a:xfrm>
        </p:spPr>
        <p:txBody>
          <a:bodyPr>
            <a:normAutofit fontScale="90000"/>
          </a:bodyPr>
          <a:lstStyle/>
          <a:p>
            <a:r>
              <a:rPr lang="en-GB">
                <a:latin typeface="Calibri"/>
                <a:ea typeface="Calibri"/>
                <a:cs typeface="Calibri"/>
              </a:rPr>
              <a:t>Begin with a scoping review</a:t>
            </a:r>
          </a:p>
        </p:txBody>
      </p:sp>
      <p:sp>
        <p:nvSpPr>
          <p:cNvPr id="3" name="Rectangle: Rounded Corners 2">
            <a:extLst>
              <a:ext uri="{FF2B5EF4-FFF2-40B4-BE49-F238E27FC236}">
                <a16:creationId xmlns:a16="http://schemas.microsoft.com/office/drawing/2014/main" id="{4704B149-DA54-9B5E-D24D-DDC53932A73D}"/>
              </a:ext>
            </a:extLst>
          </p:cNvPr>
          <p:cNvSpPr/>
          <p:nvPr/>
        </p:nvSpPr>
        <p:spPr>
          <a:xfrm>
            <a:off x="366232" y="1454500"/>
            <a:ext cx="3163541"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Familiarise yourself with the scope or coverage of existing literature on a topic.</a:t>
            </a:r>
          </a:p>
        </p:txBody>
      </p:sp>
      <p:sp>
        <p:nvSpPr>
          <p:cNvPr id="4" name="Rectangle: Rounded Corners 3">
            <a:extLst>
              <a:ext uri="{FF2B5EF4-FFF2-40B4-BE49-F238E27FC236}">
                <a16:creationId xmlns:a16="http://schemas.microsoft.com/office/drawing/2014/main" id="{6008D1E3-620C-13F0-9C06-0EC2BC7DAB01}"/>
              </a:ext>
            </a:extLst>
          </p:cNvPr>
          <p:cNvSpPr/>
          <p:nvPr/>
        </p:nvSpPr>
        <p:spPr>
          <a:xfrm>
            <a:off x="4667413" y="1454500"/>
            <a:ext cx="2906318"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Identify key concepts, sources of evidence and research gaps. </a:t>
            </a:r>
          </a:p>
        </p:txBody>
      </p:sp>
      <p:sp>
        <p:nvSpPr>
          <p:cNvPr id="5" name="Rectangle: Rounded Corners 4">
            <a:extLst>
              <a:ext uri="{FF2B5EF4-FFF2-40B4-BE49-F238E27FC236}">
                <a16:creationId xmlns:a16="http://schemas.microsoft.com/office/drawing/2014/main" id="{14454CD4-2BBE-B690-C386-0D86E62B7F85}"/>
              </a:ext>
            </a:extLst>
          </p:cNvPr>
          <p:cNvSpPr/>
          <p:nvPr/>
        </p:nvSpPr>
        <p:spPr>
          <a:xfrm>
            <a:off x="8506122" y="1454500"/>
            <a:ext cx="2987638"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Highlight where you will find resources and if you have access to them. </a:t>
            </a:r>
          </a:p>
        </p:txBody>
      </p:sp>
      <p:sp>
        <p:nvSpPr>
          <p:cNvPr id="6" name="Arrow: Right 5">
            <a:extLst>
              <a:ext uri="{FF2B5EF4-FFF2-40B4-BE49-F238E27FC236}">
                <a16:creationId xmlns:a16="http://schemas.microsoft.com/office/drawing/2014/main" id="{33BDB365-2EA3-8A23-2481-305FCD88C211}"/>
              </a:ext>
            </a:extLst>
          </p:cNvPr>
          <p:cNvSpPr/>
          <p:nvPr/>
        </p:nvSpPr>
        <p:spPr>
          <a:xfrm>
            <a:off x="3685963" y="2093176"/>
            <a:ext cx="825260"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B660D1B9-D395-809A-37F2-C1EA2DDCB655}"/>
              </a:ext>
            </a:extLst>
          </p:cNvPr>
          <p:cNvSpPr/>
          <p:nvPr/>
        </p:nvSpPr>
        <p:spPr>
          <a:xfrm>
            <a:off x="7696318" y="2084549"/>
            <a:ext cx="687216" cy="2329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FAE4A93-D1DD-A054-01E8-5235B9DF1540}"/>
              </a:ext>
            </a:extLst>
          </p:cNvPr>
          <p:cNvSpPr txBox="1"/>
          <p:nvPr/>
        </p:nvSpPr>
        <p:spPr>
          <a:xfrm>
            <a:off x="358218" y="3724931"/>
            <a:ext cx="11346101" cy="1938992"/>
          </a:xfrm>
          <a:prstGeom prst="rect">
            <a:avLst/>
          </a:prstGeom>
          <a:noFill/>
        </p:spPr>
        <p:txBody>
          <a:bodyPr wrap="square" rtlCol="0">
            <a:spAutoFit/>
          </a:bodyPr>
          <a:lstStyle/>
          <a:p>
            <a:r>
              <a:rPr lang="en-GB" sz="2000">
                <a:cs typeface="Calibri"/>
              </a:rPr>
              <a:t>It is useful when you are deciding on the focus of your research to find out what you already know and what you need to find out.</a:t>
            </a:r>
          </a:p>
          <a:p>
            <a:endParaRPr lang="en-GB" sz="2000">
              <a:cs typeface="Calibri"/>
            </a:endParaRPr>
          </a:p>
          <a:p>
            <a:r>
              <a:rPr lang="en-GB" sz="2000">
                <a:ea typeface="+mn-lt"/>
                <a:cs typeface="Calibri"/>
              </a:rPr>
              <a:t>It is generally undertaken </a:t>
            </a:r>
            <a:r>
              <a:rPr lang="en-GB" sz="2000" b="1">
                <a:ea typeface="+mn-lt"/>
                <a:cs typeface="Calibri"/>
              </a:rPr>
              <a:t>before </a:t>
            </a:r>
            <a:r>
              <a:rPr lang="en-GB" sz="2000">
                <a:ea typeface="+mn-lt"/>
                <a:cs typeface="Calibri"/>
              </a:rPr>
              <a:t>you submit a research proposal. </a:t>
            </a:r>
          </a:p>
          <a:p>
            <a:endParaRPr lang="en-GB" sz="2000">
              <a:ea typeface="+mn-lt"/>
              <a:cs typeface="Calibri"/>
            </a:endParaRPr>
          </a:p>
          <a:p>
            <a:r>
              <a:rPr lang="en-GB" sz="2000">
                <a:cs typeface="Calibri"/>
              </a:rPr>
              <a:t>You can then build on the results to develop a more defined search strategy. </a:t>
            </a:r>
            <a:endParaRPr lang="en-GB" sz="2000" b="1">
              <a:solidFill>
                <a:srgbClr val="808080"/>
              </a:solidFill>
              <a:cs typeface="Calibri"/>
            </a:endParaRPr>
          </a:p>
        </p:txBody>
      </p:sp>
    </p:spTree>
    <p:extLst>
      <p:ext uri="{BB962C8B-B14F-4D97-AF65-F5344CB8AC3E}">
        <p14:creationId xmlns:p14="http://schemas.microsoft.com/office/powerpoint/2010/main" val="664219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199834" y="895128"/>
            <a:ext cx="4836428" cy="4873675"/>
          </a:xfrm>
        </p:spPr>
        <p:txBody>
          <a:bodyPr vert="horz" lIns="91440" tIns="45720" rIns="91440" bIns="45720" rtlCol="0" anchor="t">
            <a:noAutofit/>
          </a:bodyPr>
          <a:lstStyle/>
          <a:p>
            <a:pPr marL="0" indent="0">
              <a:lnSpc>
                <a:spcPct val="100000"/>
              </a:lnSpc>
              <a:spcBef>
                <a:spcPts val="0"/>
              </a:spcBef>
              <a:buNone/>
            </a:pPr>
            <a:r>
              <a:rPr lang="en-GB" sz="2200" b="1">
                <a:latin typeface="Calibri "/>
                <a:cs typeface="Arial"/>
              </a:rPr>
              <a:t>Search for information.</a:t>
            </a:r>
            <a:endParaRPr lang="en-US" sz="2200">
              <a:latin typeface="Calibri "/>
              <a:ea typeface="+mn-lt"/>
              <a:cs typeface="+mn-lt"/>
            </a:endParaRPr>
          </a:p>
          <a:p>
            <a:pPr>
              <a:lnSpc>
                <a:spcPct val="100000"/>
              </a:lnSpc>
              <a:spcBef>
                <a:spcPts val="0"/>
              </a:spcBef>
              <a:buFont typeface="Arial" panose="05000000000000000000" pitchFamily="2" charset="2"/>
              <a:buChar char="•"/>
            </a:pPr>
            <a:r>
              <a:rPr lang="en-GB" sz="2200">
                <a:latin typeface="Calibri "/>
                <a:cs typeface="Arial"/>
              </a:rPr>
              <a:t> </a:t>
            </a:r>
            <a:r>
              <a:rPr lang="en-GB" sz="2200">
                <a:latin typeface="Calibri"/>
                <a:ea typeface="+mn-lt"/>
                <a:cs typeface="+mn-lt"/>
              </a:rPr>
              <a:t>Good quality, up-to-date resources in your subject area.</a:t>
            </a:r>
          </a:p>
          <a:p>
            <a:pPr marL="0" indent="0">
              <a:lnSpc>
                <a:spcPct val="100000"/>
              </a:lnSpc>
              <a:spcBef>
                <a:spcPts val="0"/>
              </a:spcBef>
              <a:buNone/>
            </a:pPr>
            <a:endParaRPr lang="en-GB" sz="2200">
              <a:latin typeface="Calibri "/>
              <a:ea typeface="+mn-lt"/>
              <a:cs typeface="+mn-lt"/>
            </a:endParaRPr>
          </a:p>
          <a:p>
            <a:pPr marL="0" indent="0">
              <a:lnSpc>
                <a:spcPct val="100000"/>
              </a:lnSpc>
              <a:spcBef>
                <a:spcPts val="0"/>
              </a:spcBef>
              <a:buNone/>
            </a:pPr>
            <a:r>
              <a:rPr lang="en-GB" sz="2200" b="1">
                <a:latin typeface="Calibri "/>
                <a:cs typeface="Arial"/>
              </a:rPr>
              <a:t>Manage information.</a:t>
            </a:r>
            <a:endParaRPr lang="en-GB" sz="2200">
              <a:latin typeface="Calibri "/>
              <a:ea typeface="+mn-lt"/>
              <a:cs typeface="+mn-lt"/>
            </a:endParaRPr>
          </a:p>
          <a:p>
            <a:pPr marL="285750" indent="-285750">
              <a:lnSpc>
                <a:spcPct val="100000"/>
              </a:lnSpc>
              <a:spcBef>
                <a:spcPts val="0"/>
              </a:spcBef>
              <a:buFont typeface="Arial,Sans-Serif"/>
              <a:buChar char="•"/>
            </a:pPr>
            <a:r>
              <a:rPr lang="en-GB" sz="2200">
                <a:latin typeface="Calibri "/>
                <a:cs typeface="Arial"/>
              </a:rPr>
              <a:t>Save and organise favourite items.</a:t>
            </a:r>
            <a:endParaRPr lang="en-US" sz="2200">
              <a:latin typeface="Calibri "/>
              <a:cs typeface="Calibri Light"/>
            </a:endParaRPr>
          </a:p>
          <a:p>
            <a:pPr marL="285750" indent="-285750">
              <a:lnSpc>
                <a:spcPct val="100000"/>
              </a:lnSpc>
              <a:spcBef>
                <a:spcPts val="0"/>
              </a:spcBef>
              <a:buFont typeface="Arial,Sans-Serif"/>
              <a:buChar char="•"/>
            </a:pPr>
            <a:r>
              <a:rPr lang="en-GB" sz="2200">
                <a:latin typeface="Calibri "/>
                <a:ea typeface="+mn-lt"/>
                <a:cs typeface="Arial"/>
              </a:rPr>
              <a:t>Save queries and set alerts.</a:t>
            </a:r>
            <a:endParaRPr lang="en-GB" sz="2200">
              <a:latin typeface="Calibri "/>
              <a:cs typeface="Calibri"/>
            </a:endParaRPr>
          </a:p>
          <a:p>
            <a:pPr marL="0" indent="0">
              <a:lnSpc>
                <a:spcPct val="100000"/>
              </a:lnSpc>
              <a:spcBef>
                <a:spcPts val="0"/>
              </a:spcBef>
              <a:buNone/>
            </a:pPr>
            <a:endParaRPr lang="en-GB" sz="2200">
              <a:latin typeface="Calibri "/>
              <a:ea typeface="+mn-lt"/>
              <a:cs typeface="Arial"/>
            </a:endParaRPr>
          </a:p>
          <a:p>
            <a:pPr marL="0" indent="0">
              <a:lnSpc>
                <a:spcPct val="100000"/>
              </a:lnSpc>
              <a:spcBef>
                <a:spcPts val="0"/>
              </a:spcBef>
              <a:buNone/>
            </a:pPr>
            <a:r>
              <a:rPr lang="en-GB" sz="2200" b="1">
                <a:latin typeface="Calibri "/>
                <a:ea typeface="+mn-lt"/>
                <a:cs typeface="Arial"/>
              </a:rPr>
              <a:t>You can also access ...</a:t>
            </a:r>
          </a:p>
          <a:p>
            <a:pPr>
              <a:lnSpc>
                <a:spcPct val="100000"/>
              </a:lnSpc>
              <a:spcBef>
                <a:spcPts val="0"/>
              </a:spcBef>
              <a:buFont typeface="Arial" panose="020B0604020202020204" pitchFamily="34" charset="0"/>
              <a:buChar char="•"/>
            </a:pPr>
            <a:r>
              <a:rPr lang="en-GB" sz="2200">
                <a:latin typeface="Calibri "/>
                <a:cs typeface="Calibri"/>
              </a:rPr>
              <a:t>Research Assistant.</a:t>
            </a:r>
            <a:endParaRPr lang="en-GB" sz="2200" b="1">
              <a:latin typeface="Calibri "/>
              <a:ea typeface="+mn-lt"/>
              <a:cs typeface="Arial"/>
            </a:endParaRPr>
          </a:p>
          <a:p>
            <a:pPr>
              <a:lnSpc>
                <a:spcPct val="100000"/>
              </a:lnSpc>
              <a:spcBef>
                <a:spcPts val="0"/>
              </a:spcBef>
              <a:buFont typeface="Arial" panose="020B0604020202020204" pitchFamily="34" charset="0"/>
              <a:buChar char="•"/>
            </a:pPr>
            <a:r>
              <a:rPr lang="en-GB" sz="2200">
                <a:latin typeface="Calibri "/>
                <a:cs typeface="Arial"/>
              </a:rPr>
              <a:t>Browse </a:t>
            </a:r>
            <a:r>
              <a:rPr lang="en-GB" sz="2200" err="1">
                <a:latin typeface="Calibri "/>
                <a:cs typeface="Arial"/>
              </a:rPr>
              <a:t>eJournals</a:t>
            </a:r>
            <a:r>
              <a:rPr lang="en-GB" sz="2200">
                <a:latin typeface="Calibri "/>
                <a:cs typeface="Arial"/>
              </a:rPr>
              <a:t>.         </a:t>
            </a:r>
          </a:p>
          <a:p>
            <a:pPr>
              <a:lnSpc>
                <a:spcPct val="100000"/>
              </a:lnSpc>
              <a:spcBef>
                <a:spcPts val="0"/>
              </a:spcBef>
              <a:buFont typeface="Arial" panose="020B0604020202020204" pitchFamily="34" charset="0"/>
              <a:buChar char="•"/>
            </a:pPr>
            <a:r>
              <a:rPr lang="en-GB" sz="2200">
                <a:latin typeface="Calibri "/>
                <a:ea typeface="+mn-lt"/>
                <a:cs typeface="Calibri"/>
              </a:rPr>
              <a:t>Database Search.</a:t>
            </a:r>
          </a:p>
          <a:p>
            <a:pPr>
              <a:lnSpc>
                <a:spcPct val="100000"/>
              </a:lnSpc>
              <a:spcBef>
                <a:spcPts val="0"/>
              </a:spcBef>
              <a:buFont typeface="Arial" panose="020B0604020202020204" pitchFamily="34" charset="0"/>
              <a:buChar char="•"/>
            </a:pPr>
            <a:r>
              <a:rPr lang="en-GB" sz="2200">
                <a:latin typeface="Calibri "/>
                <a:cs typeface="Calibri"/>
              </a:rPr>
              <a:t>Need More?</a:t>
            </a: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199834" y="-6244"/>
            <a:ext cx="5396160" cy="1003916"/>
          </a:xfrm>
        </p:spPr>
        <p:txBody>
          <a:bodyPr>
            <a:normAutofit fontScale="90000"/>
          </a:bodyPr>
          <a:lstStyle/>
          <a:p>
            <a:pPr algn="ctr"/>
            <a:r>
              <a:rPr lang="en-GB">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983997" y="4599432"/>
            <a:ext cx="1008169" cy="99432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9975625" y="5224421"/>
            <a:ext cx="832314"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92430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471819" y="178534"/>
            <a:ext cx="10795518" cy="735866"/>
          </a:xfrm>
        </p:spPr>
        <p:txBody>
          <a:bodyPr anchor="ctr">
            <a:normAutofit/>
          </a:bodyPr>
          <a:lstStyle/>
          <a:p>
            <a:r>
              <a:rPr lang="en-US">
                <a:latin typeface="+mn-lt"/>
              </a:rPr>
              <a:t>Advanced searching </a:t>
            </a:r>
            <a:endParaRPr lang="en-US">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a:t>Advanced searching helps you find more relevant and focused academic information on your topic.</a:t>
            </a:r>
          </a:p>
          <a:p>
            <a:endParaRPr lang="en-GB" sz="2400"/>
          </a:p>
          <a:p>
            <a:r>
              <a:rPr lang="en-GB" sz="2400"/>
              <a:t>It allows you to combine keywords using Boolean operators to broaden or narrow your results.</a:t>
            </a:r>
          </a:p>
          <a:p>
            <a:endParaRPr lang="en-GB" sz="2400"/>
          </a:p>
          <a:p>
            <a:r>
              <a:rPr lang="en-GB" sz="2400"/>
              <a:t>Search techniques such as phrase searching and wildcard symbols can improve retrieval of relevant literature.</a:t>
            </a:r>
          </a:p>
          <a:p>
            <a:endParaRPr lang="en-GB" sz="2400"/>
          </a:p>
          <a:p>
            <a:r>
              <a:rPr lang="en-GB" sz="2400"/>
              <a:t>Applying filters such as date, publication type, subject area, and peer-reviewed content can help refine search results</a:t>
            </a:r>
            <a:r>
              <a:rPr lang="en-GB"/>
              <a:t>.</a:t>
            </a: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a:xfrm>
            <a:off x="358219" y="365125"/>
            <a:ext cx="11481847" cy="622427"/>
          </a:xfrm>
        </p:spPr>
        <p:txBody>
          <a:bodyPr>
            <a:normAutofit fontScale="90000"/>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3264912" y="1549774"/>
            <a:ext cx="8740911" cy="40370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cs typeface="Calibri Light" panose="020F0302020204030204" pitchFamily="34" charset="0"/>
              </a:rPr>
              <a:t>Consider different terminology that may be used.</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Alternative words: </a:t>
            </a:r>
            <a:r>
              <a:rPr lang="en-GB" sz="2400" dirty="0">
                <a:cs typeface="Calibri Light" panose="020F0302020204030204" pitchFamily="34" charset="0"/>
              </a:rPr>
              <a:t>Synonyms / Antonyms.</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Phrase searching:</a:t>
            </a:r>
            <a:r>
              <a:rPr lang="en-GB" sz="2400" dirty="0">
                <a:cs typeface="Calibri Light" panose="020F0302020204030204" pitchFamily="34" charset="0"/>
              </a:rPr>
              <a:t> Search for a phrase in quotations “political art”.</a:t>
            </a:r>
          </a:p>
          <a:p>
            <a:pPr>
              <a:lnSpc>
                <a:spcPct val="90000"/>
              </a:lnSpc>
              <a:spcBef>
                <a:spcPts val="1000"/>
              </a:spcBef>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Subject headings</a:t>
            </a:r>
            <a:r>
              <a:rPr lang="en-GB" sz="2400" b="1" dirty="0">
                <a:solidFill>
                  <a:schemeClr val="accent2"/>
                </a:solidFill>
                <a:ea typeface="+mn-lt"/>
                <a:cs typeface="Calibri Light" panose="020F0302020204030204" pitchFamily="34" charset="0"/>
              </a:rPr>
              <a:t>:</a:t>
            </a:r>
            <a:r>
              <a:rPr lang="en-GB" sz="2400" dirty="0">
                <a:ea typeface="+mn-lt"/>
                <a:cs typeface="Calibri Light" panose="020F0302020204030204" pitchFamily="34" charset="0"/>
              </a:rPr>
              <a:t> Look at the subject headings within an item record.  Click on these to start new searches.</a:t>
            </a:r>
          </a:p>
          <a:p>
            <a:pPr>
              <a:lnSpc>
                <a:spcPct val="90000"/>
              </a:lnSpc>
              <a:spcBef>
                <a:spcPts val="1000"/>
              </a:spcBef>
            </a:pPr>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32" y="1981547"/>
            <a:ext cx="3398788" cy="3420705"/>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3883212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a:p>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a:xfrm>
            <a:off x="358219" y="365126"/>
            <a:ext cx="11481847" cy="406658"/>
          </a:xfrm>
        </p:spPr>
        <p:txBody>
          <a:bodyPr>
            <a:normAutofit fontScale="90000"/>
          </a:bodyPr>
          <a:lstStyle/>
          <a:p>
            <a:r>
              <a:rPr lang="en-GB">
                <a:latin typeface="+mn-lt"/>
              </a:rPr>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263675" y="1601316"/>
            <a:ext cx="3871510" cy="3153564"/>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Use Boolean Operators.</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Try truncation.</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Apply phrase searching.</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Experiment with drop down options.</a:t>
            </a:r>
          </a:p>
          <a:p>
            <a:pPr marL="0" indent="0">
              <a:buNone/>
            </a:pPr>
            <a:endParaRPr lang="en-GB" dirty="0">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3470234" y="5254112"/>
            <a:ext cx="2305416" cy="369332"/>
          </a:xfrm>
          <a:prstGeom prst="rect">
            <a:avLst/>
          </a:prstGeom>
          <a:noFill/>
        </p:spPr>
        <p:txBody>
          <a:bodyPr wrap="square" rtlCol="0">
            <a:spAutoFit/>
          </a:bodyPr>
          <a:lstStyle/>
          <a:p>
            <a:r>
              <a:rPr lang="en-GB" dirty="0">
                <a:hlinkClick r:id="rId2"/>
              </a:rPr>
              <a:t>Search results</a:t>
            </a:r>
            <a:endParaRPr lang="en-GB" dirty="0"/>
          </a:p>
        </p:txBody>
      </p:sp>
      <p:pic>
        <p:nvPicPr>
          <p:cNvPr id="4" name="Picture 3">
            <a:extLst>
              <a:ext uri="{FF2B5EF4-FFF2-40B4-BE49-F238E27FC236}">
                <a16:creationId xmlns:a16="http://schemas.microsoft.com/office/drawing/2014/main" id="{10271C9F-9F75-C0D1-F1B6-7213F399CD82}"/>
              </a:ext>
            </a:extLst>
          </p:cNvPr>
          <p:cNvPicPr>
            <a:picLocks noChangeAspect="1"/>
          </p:cNvPicPr>
          <p:nvPr/>
        </p:nvPicPr>
        <p:blipFill>
          <a:blip r:embed="rId3"/>
          <a:srcRect l="11575" t="24628" r="27264" b="20764"/>
          <a:stretch>
            <a:fillRect/>
          </a:stretch>
        </p:blipFill>
        <p:spPr>
          <a:xfrm>
            <a:off x="4410827" y="623556"/>
            <a:ext cx="6380182" cy="379774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1F54BCE3-B3C4-FE6F-2323-EB6CE054C4BA}"/>
              </a:ext>
            </a:extLst>
          </p:cNvPr>
          <p:cNvPicPr>
            <a:picLocks noChangeAspect="1"/>
          </p:cNvPicPr>
          <p:nvPr/>
        </p:nvPicPr>
        <p:blipFill>
          <a:blip r:embed="rId4"/>
          <a:stretch>
            <a:fillRect/>
          </a:stretch>
        </p:blipFill>
        <p:spPr>
          <a:xfrm flipH="1">
            <a:off x="10286144" y="4455516"/>
            <a:ext cx="1553921" cy="1553921"/>
          </a:xfrm>
          <a:prstGeom prst="rect">
            <a:avLst/>
          </a:prstGeom>
        </p:spPr>
      </p:pic>
      <p:sp>
        <p:nvSpPr>
          <p:cNvPr id="10" name="Rectangle 9">
            <a:extLst>
              <a:ext uri="{FF2B5EF4-FFF2-40B4-BE49-F238E27FC236}">
                <a16:creationId xmlns:a16="http://schemas.microsoft.com/office/drawing/2014/main" id="{8399413E-4FD8-4C6C-CB17-19E80D618F7F}"/>
              </a:ext>
            </a:extLst>
          </p:cNvPr>
          <p:cNvSpPr/>
          <p:nvPr/>
        </p:nvSpPr>
        <p:spPr>
          <a:xfrm>
            <a:off x="4410827" y="3826868"/>
            <a:ext cx="2688877" cy="6231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158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a:xfrm>
            <a:off x="377757" y="365125"/>
            <a:ext cx="11462309" cy="573333"/>
          </a:xfrm>
        </p:spPr>
        <p:txBody>
          <a:bodyPr>
            <a:normAutofit fontScale="90000"/>
          </a:bodyPr>
          <a:lstStyle/>
          <a:p>
            <a:r>
              <a:rPr lang="en-GB">
                <a:latin typeface="Calibri"/>
                <a:ea typeface="Calibri"/>
                <a:cs typeface="Calibri"/>
              </a:rPr>
              <a:t>Explore filters...</a:t>
            </a:r>
            <a:endParaRPr lang="en-GB">
              <a:solidFill>
                <a:srgbClr val="000000"/>
              </a:solidFill>
              <a:latin typeface="Calibri"/>
              <a:ea typeface="Calibri"/>
              <a:cs typeface="Calibri"/>
            </a:endParaRPr>
          </a:p>
        </p:txBody>
      </p:sp>
      <p:pic>
        <p:nvPicPr>
          <p:cNvPr id="5" name="Picture 4">
            <a:extLst>
              <a:ext uri="{FF2B5EF4-FFF2-40B4-BE49-F238E27FC236}">
                <a16:creationId xmlns:a16="http://schemas.microsoft.com/office/drawing/2014/main" id="{9A4AB86D-16D2-22D6-44F7-82C5014DF41C}"/>
              </a:ext>
            </a:extLst>
          </p:cNvPr>
          <p:cNvPicPr>
            <a:picLocks noChangeAspect="1"/>
          </p:cNvPicPr>
          <p:nvPr/>
        </p:nvPicPr>
        <p:blipFill>
          <a:blip r:embed="rId3"/>
          <a:stretch>
            <a:fillRect/>
          </a:stretch>
        </p:blipFill>
        <p:spPr>
          <a:xfrm>
            <a:off x="4646647" y="811056"/>
            <a:ext cx="2535960" cy="475470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4"/>
          <a:stretch>
            <a:fillRect/>
          </a:stretch>
        </p:blipFill>
        <p:spPr>
          <a:xfrm>
            <a:off x="9007744" y="3640869"/>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487352" y="1139141"/>
            <a:ext cx="34178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Check out the filters and note the:</a:t>
            </a:r>
          </a:p>
          <a:p>
            <a:endParaRPr lang="en-GB" sz="2400">
              <a:latin typeface="Calibri"/>
              <a:ea typeface="Calibri Light"/>
              <a:cs typeface="Calibri Light"/>
            </a:endParaRPr>
          </a:p>
          <a:p>
            <a:pPr marL="342900" indent="-342900">
              <a:buFont typeface="Arial" panose="020B0604020202020204" pitchFamily="34" charset="0"/>
              <a:buChar char="•"/>
            </a:pPr>
            <a:r>
              <a:rPr lang="en-GB" sz="2400">
                <a:latin typeface="Calibri"/>
                <a:ea typeface="Calibri Light"/>
                <a:cs typeface="Calibri Light"/>
              </a:rPr>
              <a:t>Databases</a:t>
            </a:r>
          </a:p>
          <a:p>
            <a:pPr marL="342900" indent="-342900">
              <a:buFont typeface="Arial" panose="020B0604020202020204" pitchFamily="34" charset="0"/>
              <a:buChar char="•"/>
            </a:pPr>
            <a:r>
              <a:rPr lang="en-GB" sz="2400">
                <a:latin typeface="Calibri"/>
                <a:ea typeface="Calibri Light"/>
                <a:cs typeface="Calibri Light"/>
              </a:rPr>
              <a:t>Journals</a:t>
            </a:r>
          </a:p>
          <a:p>
            <a:pPr marL="342900" indent="-342900">
              <a:buFont typeface="Arial" panose="020B0604020202020204" pitchFamily="34" charset="0"/>
              <a:buChar char="•"/>
            </a:pPr>
            <a:r>
              <a:rPr lang="en-GB" sz="2400">
                <a:latin typeface="Calibri"/>
                <a:ea typeface="Calibri Light"/>
                <a:cs typeface="Calibri Light"/>
              </a:rPr>
              <a:t>Subjects </a:t>
            </a:r>
          </a:p>
          <a:p>
            <a:pPr marL="342900" indent="-342900">
              <a:buFont typeface="Arial" panose="020B0604020202020204" pitchFamily="34" charset="0"/>
              <a:buChar char="•"/>
            </a:pPr>
            <a:endParaRPr lang="en-GB" sz="2400">
              <a:latin typeface="Calibri"/>
              <a:ea typeface="Calibri Light"/>
              <a:cs typeface="Calibri Light"/>
            </a:endParaRPr>
          </a:p>
          <a:p>
            <a:endParaRPr lang="en-GB" sz="2400">
              <a:latin typeface="Calibri"/>
              <a:ea typeface="Calibri Light"/>
              <a:cs typeface="Calibri Light"/>
            </a:endParaRPr>
          </a:p>
          <a:p>
            <a:r>
              <a:rPr lang="en-GB" sz="2400">
                <a:latin typeface="Calibri"/>
                <a:ea typeface="Calibri Light"/>
                <a:cs typeface="Calibri Light"/>
              </a:rPr>
              <a:t>that are hosting the articles and the key subject headings contained in your results. </a:t>
            </a:r>
            <a:endParaRPr lang="en-GB" sz="240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8322683" y="1454726"/>
            <a:ext cx="342597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Try exporting your search into Google Scholar</a:t>
            </a:r>
            <a:endParaRPr lang="en-US" sz="240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986819" y="2447636"/>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16200000">
            <a:off x="3095524" y="2332964"/>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9107785" y="5196689"/>
            <a:ext cx="2317687" cy="369332"/>
          </a:xfrm>
          <a:prstGeom prst="rect">
            <a:avLst/>
          </a:prstGeom>
          <a:noFill/>
        </p:spPr>
        <p:txBody>
          <a:bodyPr wrap="square" rtlCol="0">
            <a:spAutoFit/>
          </a:bodyPr>
          <a:lstStyle/>
          <a:p>
            <a:r>
              <a:rPr lang="en-GB">
                <a:latin typeface="Calibri" panose="020F0502020204030204" pitchFamily="34" charset="0"/>
                <a:ea typeface="Calibri" panose="020F0502020204030204" pitchFamily="34" charset="0"/>
                <a:cs typeface="Calibri" panose="020F0502020204030204" pitchFamily="34" charset="0"/>
                <a:hlinkClick r:id="rId5"/>
              </a:rPr>
              <a:t>Google Scholar result</a:t>
            </a:r>
            <a:endParaRPr lang="en-US">
              <a:latin typeface="Calibri" panose="020F0502020204030204" pitchFamily="34" charset="0"/>
              <a:ea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7DFA2BE6-1427-9784-42F6-BF1735394BF1}"/>
              </a:ext>
            </a:extLst>
          </p:cNvPr>
          <p:cNvSpPr/>
          <p:nvPr/>
        </p:nvSpPr>
        <p:spPr>
          <a:xfrm>
            <a:off x="4805312" y="810299"/>
            <a:ext cx="991972" cy="24091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D6C152F-10DA-B163-60A5-FE3C999965AD}"/>
              </a:ext>
            </a:extLst>
          </p:cNvPr>
          <p:cNvSpPr/>
          <p:nvPr/>
        </p:nvSpPr>
        <p:spPr>
          <a:xfrm>
            <a:off x="4805313" y="2578223"/>
            <a:ext cx="1111517" cy="24091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FE8238-3598-9095-4024-4A856E52443B}"/>
              </a:ext>
            </a:extLst>
          </p:cNvPr>
          <p:cNvSpPr/>
          <p:nvPr/>
        </p:nvSpPr>
        <p:spPr>
          <a:xfrm>
            <a:off x="4744495" y="4056382"/>
            <a:ext cx="1111517" cy="24091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2025452"/>
      </p:ext>
    </p:extLst>
  </p:cSld>
  <p:clrMapOvr>
    <a:masterClrMapping/>
  </p:clrMapOvr>
  <mc:AlternateContent xmlns:mc="http://schemas.openxmlformats.org/markup-compatibility/2006" xmlns:p14="http://schemas.microsoft.com/office/powerpoint/2010/main">
    <mc:Choice Requires="p14">
      <p:transition spd="med" p14:dur="700" advTm="21086">
        <p:fade/>
      </p:transition>
    </mc:Choice>
    <mc:Fallback xmlns="">
      <p:transition spd="med" advTm="21086">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3E002-C166-4DCF-9FD6-C92FF6B0CD86}"/>
              </a:ext>
            </a:extLst>
          </p:cNvPr>
          <p:cNvSpPr>
            <a:spLocks noGrp="1"/>
          </p:cNvSpPr>
          <p:nvPr>
            <p:ph type="title"/>
          </p:nvPr>
        </p:nvSpPr>
        <p:spPr>
          <a:xfrm>
            <a:off x="358219" y="365125"/>
            <a:ext cx="11481847" cy="594995"/>
          </a:xfrm>
        </p:spPr>
        <p:txBody>
          <a:bodyPr>
            <a:normAutofit fontScale="90000"/>
          </a:bodyPr>
          <a:lstStyle/>
          <a:p>
            <a:r>
              <a:rPr lang="en-GB">
                <a:latin typeface="+mn-lt"/>
              </a:rPr>
              <a:t>Subject Headings</a:t>
            </a:r>
            <a:endParaRPr lang="en-US">
              <a:latin typeface="+mn-lt"/>
            </a:endParaRPr>
          </a:p>
        </p:txBody>
      </p:sp>
      <p:sp>
        <p:nvSpPr>
          <p:cNvPr id="6" name="TextBox 5">
            <a:extLst>
              <a:ext uri="{FF2B5EF4-FFF2-40B4-BE49-F238E27FC236}">
                <a16:creationId xmlns:a16="http://schemas.microsoft.com/office/drawing/2014/main" id="{1081AB06-C0BF-7970-2AFA-5A97F92F531E}"/>
              </a:ext>
            </a:extLst>
          </p:cNvPr>
          <p:cNvSpPr txBox="1"/>
          <p:nvPr/>
        </p:nvSpPr>
        <p:spPr>
          <a:xfrm>
            <a:off x="5579592" y="5225038"/>
            <a:ext cx="2412372" cy="369332"/>
          </a:xfrm>
          <a:prstGeom prst="rect">
            <a:avLst/>
          </a:prstGeom>
          <a:noFill/>
        </p:spPr>
        <p:txBody>
          <a:bodyPr wrap="square" rtlCol="0">
            <a:spAutoFit/>
          </a:bodyPr>
          <a:lstStyle/>
          <a:p>
            <a:r>
              <a:rPr lang="en-GB" dirty="0">
                <a:hlinkClick r:id="rId2"/>
              </a:rPr>
              <a:t>Search results</a:t>
            </a:r>
            <a:endParaRPr lang="en-US" dirty="0"/>
          </a:p>
        </p:txBody>
      </p:sp>
      <p:sp>
        <p:nvSpPr>
          <p:cNvPr id="9" name="TextBox 8">
            <a:extLst>
              <a:ext uri="{FF2B5EF4-FFF2-40B4-BE49-F238E27FC236}">
                <a16:creationId xmlns:a16="http://schemas.microsoft.com/office/drawing/2014/main" id="{BCFBA25D-25F5-9C4B-2998-198A3D0283A8}"/>
              </a:ext>
            </a:extLst>
          </p:cNvPr>
          <p:cNvSpPr txBox="1"/>
          <p:nvPr/>
        </p:nvSpPr>
        <p:spPr>
          <a:xfrm>
            <a:off x="942036" y="3655378"/>
            <a:ext cx="3474720" cy="1938992"/>
          </a:xfrm>
          <a:prstGeom prst="rect">
            <a:avLst/>
          </a:prstGeom>
          <a:noFill/>
        </p:spPr>
        <p:txBody>
          <a:bodyPr wrap="square" rtlCol="0">
            <a:spAutoFit/>
          </a:bodyPr>
          <a:lstStyle/>
          <a:p>
            <a:r>
              <a:rPr lang="en-GB" sz="2400" dirty="0"/>
              <a:t>Explore subject headings in the item record and click on </a:t>
            </a:r>
            <a:r>
              <a:rPr lang="en-GB" sz="2400" dirty="0">
                <a:solidFill>
                  <a:schemeClr val="accent1"/>
                </a:solidFill>
              </a:rPr>
              <a:t>hyper links </a:t>
            </a:r>
            <a:r>
              <a:rPr lang="en-GB" sz="2400" dirty="0"/>
              <a:t>to obtain a different search result.</a:t>
            </a:r>
            <a:endParaRPr lang="en-US" sz="2400" dirty="0"/>
          </a:p>
        </p:txBody>
      </p:sp>
      <p:pic>
        <p:nvPicPr>
          <p:cNvPr id="4" name="Picture 3">
            <a:extLst>
              <a:ext uri="{FF2B5EF4-FFF2-40B4-BE49-F238E27FC236}">
                <a16:creationId xmlns:a16="http://schemas.microsoft.com/office/drawing/2014/main" id="{5054687C-EB7F-EA87-A12F-148321C75E9D}"/>
              </a:ext>
            </a:extLst>
          </p:cNvPr>
          <p:cNvPicPr>
            <a:picLocks noChangeAspect="1"/>
          </p:cNvPicPr>
          <p:nvPr/>
        </p:nvPicPr>
        <p:blipFill>
          <a:blip r:embed="rId3"/>
          <a:srcRect l="10444" t="13163" r="32939" b="29512"/>
          <a:stretch>
            <a:fillRect/>
          </a:stretch>
        </p:blipFill>
        <p:spPr>
          <a:xfrm>
            <a:off x="5608492" y="337334"/>
            <a:ext cx="6401017" cy="43206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3" name="Picture 12">
            <a:extLst>
              <a:ext uri="{FF2B5EF4-FFF2-40B4-BE49-F238E27FC236}">
                <a16:creationId xmlns:a16="http://schemas.microsoft.com/office/drawing/2014/main" id="{2822BA8A-CC6E-730D-D8CC-E0217A4D6A2A}"/>
              </a:ext>
            </a:extLst>
          </p:cNvPr>
          <p:cNvPicPr>
            <a:picLocks noChangeAspect="1"/>
          </p:cNvPicPr>
          <p:nvPr/>
        </p:nvPicPr>
        <p:blipFill>
          <a:blip r:embed="rId4"/>
          <a:srcRect l="11689" t="14000" r="32090" b="61953"/>
          <a:stretch>
            <a:fillRect/>
          </a:stretch>
        </p:blipFill>
        <p:spPr>
          <a:xfrm>
            <a:off x="436814" y="1631342"/>
            <a:ext cx="5783435" cy="164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926895C2-DAE1-357F-F764-67A24F4720AC}"/>
              </a:ext>
            </a:extLst>
          </p:cNvPr>
          <p:cNvPicPr>
            <a:picLocks noChangeAspect="1"/>
          </p:cNvPicPr>
          <p:nvPr/>
        </p:nvPicPr>
        <p:blipFill>
          <a:blip r:embed="rId5"/>
          <a:stretch>
            <a:fillRect/>
          </a:stretch>
        </p:blipFill>
        <p:spPr>
          <a:xfrm>
            <a:off x="10375436" y="4492723"/>
            <a:ext cx="1464630" cy="1464630"/>
          </a:xfrm>
          <a:prstGeom prst="rect">
            <a:avLst/>
          </a:prstGeom>
        </p:spPr>
      </p:pic>
    </p:spTree>
    <p:extLst>
      <p:ext uri="{BB962C8B-B14F-4D97-AF65-F5344CB8AC3E}">
        <p14:creationId xmlns:p14="http://schemas.microsoft.com/office/powerpoint/2010/main" val="2825417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a:xfrm>
            <a:off x="358219" y="365126"/>
            <a:ext cx="11481847" cy="566888"/>
          </a:xfrm>
        </p:spPr>
        <p:txBody>
          <a:bodyPr>
            <a:normAutofit fontScale="90000"/>
          </a:bodyPr>
          <a:lstStyle/>
          <a:p>
            <a:r>
              <a:rPr lang="en-GB" dirty="0">
                <a:latin typeface="+mn-lt"/>
              </a:rPr>
              <a:t>Results </a:t>
            </a:r>
            <a:endParaRPr lang="en-GB" dirty="0">
              <a:solidFill>
                <a:srgbClr val="000000"/>
              </a:solidFill>
              <a:latin typeface="+mn-lt"/>
            </a:endParaRPr>
          </a:p>
        </p:txBody>
      </p:sp>
      <p:sp>
        <p:nvSpPr>
          <p:cNvPr id="5" name="TextBox 4">
            <a:extLst>
              <a:ext uri="{FF2B5EF4-FFF2-40B4-BE49-F238E27FC236}">
                <a16:creationId xmlns:a16="http://schemas.microsoft.com/office/drawing/2014/main" id="{E0786B26-155D-9B95-1135-E071464C0F30}"/>
              </a:ext>
            </a:extLst>
          </p:cNvPr>
          <p:cNvSpPr txBox="1"/>
          <p:nvPr/>
        </p:nvSpPr>
        <p:spPr>
          <a:xfrm>
            <a:off x="1201381" y="1150253"/>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Source</a:t>
            </a:r>
            <a:endParaRPr lang="en-US" sz="2400" dirty="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476514" y="4453738"/>
            <a:ext cx="39686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Look for peer reviewed</a:t>
            </a:r>
            <a:endParaRPr lang="en-US" sz="2400" dirty="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4194181" y="1015127"/>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6598833" y="4568368"/>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Title of Journal published in.</a:t>
            </a:r>
            <a:endParaRPr lang="en-US" dirty="0"/>
          </a:p>
        </p:txBody>
      </p:sp>
      <p:sp>
        <p:nvSpPr>
          <p:cNvPr id="13" name="TextBox 12">
            <a:extLst>
              <a:ext uri="{FF2B5EF4-FFF2-40B4-BE49-F238E27FC236}">
                <a16:creationId xmlns:a16="http://schemas.microsoft.com/office/drawing/2014/main" id="{3BFCB678-F85E-3CF2-3984-128EDD25DE07}"/>
              </a:ext>
            </a:extLst>
          </p:cNvPr>
          <p:cNvSpPr txBox="1"/>
          <p:nvPr/>
        </p:nvSpPr>
        <p:spPr>
          <a:xfrm>
            <a:off x="8919963" y="734754"/>
            <a:ext cx="30496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Export, save to reading list etc.</a:t>
            </a:r>
            <a:endParaRPr lang="en-US" dirty="0"/>
          </a:p>
        </p:txBody>
      </p:sp>
      <p:sp>
        <p:nvSpPr>
          <p:cNvPr id="4" name="TextBox 3">
            <a:extLst>
              <a:ext uri="{FF2B5EF4-FFF2-40B4-BE49-F238E27FC236}">
                <a16:creationId xmlns:a16="http://schemas.microsoft.com/office/drawing/2014/main" id="{9B28EB6C-BFD9-6F6A-5055-747DA81A79C0}"/>
              </a:ext>
            </a:extLst>
          </p:cNvPr>
          <p:cNvSpPr txBox="1"/>
          <p:nvPr/>
        </p:nvSpPr>
        <p:spPr>
          <a:xfrm>
            <a:off x="4957451" y="5182985"/>
            <a:ext cx="1845758" cy="461665"/>
          </a:xfrm>
          <a:prstGeom prst="rect">
            <a:avLst/>
          </a:prstGeom>
          <a:noFill/>
        </p:spPr>
        <p:txBody>
          <a:bodyPr wrap="square" rtlCol="0">
            <a:spAutoFit/>
          </a:bodyPr>
          <a:lstStyle/>
          <a:p>
            <a:r>
              <a:rPr lang="en-GB" sz="2400" dirty="0">
                <a:hlinkClick r:id="rId2"/>
              </a:rPr>
              <a:t>Article Link</a:t>
            </a:r>
            <a:endParaRPr lang="en-US" sz="2400" dirty="0"/>
          </a:p>
        </p:txBody>
      </p:sp>
      <p:sp>
        <p:nvSpPr>
          <p:cNvPr id="15" name="TextBox 14">
            <a:extLst>
              <a:ext uri="{FF2B5EF4-FFF2-40B4-BE49-F238E27FC236}">
                <a16:creationId xmlns:a16="http://schemas.microsoft.com/office/drawing/2014/main" id="{49B88D86-2195-1228-FA04-200127EAB641}"/>
              </a:ext>
            </a:extLst>
          </p:cNvPr>
          <p:cNvSpPr txBox="1"/>
          <p:nvPr/>
        </p:nvSpPr>
        <p:spPr>
          <a:xfrm>
            <a:off x="2975170" y="5174215"/>
            <a:ext cx="1956816" cy="461665"/>
          </a:xfrm>
          <a:prstGeom prst="rect">
            <a:avLst/>
          </a:prstGeom>
          <a:noFill/>
        </p:spPr>
        <p:txBody>
          <a:bodyPr wrap="square" rtlCol="0">
            <a:spAutoFit/>
          </a:bodyPr>
          <a:lstStyle/>
          <a:p>
            <a:r>
              <a:rPr lang="en-GB" sz="2400" dirty="0">
                <a:latin typeface="Calibri "/>
                <a:hlinkClick r:id="rId3"/>
              </a:rPr>
              <a:t>Results page</a:t>
            </a:r>
            <a:endParaRPr lang="en-US" sz="2400" dirty="0">
              <a:latin typeface="Calibri "/>
            </a:endParaRPr>
          </a:p>
        </p:txBody>
      </p:sp>
      <p:pic>
        <p:nvPicPr>
          <p:cNvPr id="17" name="Picture 16">
            <a:extLst>
              <a:ext uri="{FF2B5EF4-FFF2-40B4-BE49-F238E27FC236}">
                <a16:creationId xmlns:a16="http://schemas.microsoft.com/office/drawing/2014/main" id="{512B70A1-A485-C4FF-AE6D-1E9F5E70315E}"/>
              </a:ext>
            </a:extLst>
          </p:cNvPr>
          <p:cNvPicPr>
            <a:picLocks noChangeAspect="1"/>
          </p:cNvPicPr>
          <p:nvPr/>
        </p:nvPicPr>
        <p:blipFill>
          <a:blip r:embed="rId4"/>
          <a:srcRect l="20805" t="39066" r="19408" b="40432"/>
          <a:stretch>
            <a:fillRect/>
          </a:stretch>
        </p:blipFill>
        <p:spPr>
          <a:xfrm>
            <a:off x="1201381" y="2045272"/>
            <a:ext cx="9357899" cy="2139311"/>
          </a:xfrm>
          <a:prstGeom prst="rect">
            <a:avLst/>
          </a:prstGeom>
        </p:spPr>
      </p:pic>
      <p:sp>
        <p:nvSpPr>
          <p:cNvPr id="18" name="Rectangle 17">
            <a:extLst>
              <a:ext uri="{FF2B5EF4-FFF2-40B4-BE49-F238E27FC236}">
                <a16:creationId xmlns:a16="http://schemas.microsoft.com/office/drawing/2014/main" id="{814FEF21-8B87-8B0B-E5AA-9F0BF584F07F}"/>
              </a:ext>
            </a:extLst>
          </p:cNvPr>
          <p:cNvSpPr/>
          <p:nvPr/>
        </p:nvSpPr>
        <p:spPr>
          <a:xfrm>
            <a:off x="2559852" y="2120010"/>
            <a:ext cx="736647" cy="3145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9FA9CB08-66F7-28B6-E389-14A82105A577}"/>
              </a:ext>
            </a:extLst>
          </p:cNvPr>
          <p:cNvSpPr/>
          <p:nvPr/>
        </p:nvSpPr>
        <p:spPr>
          <a:xfrm>
            <a:off x="7821906" y="2045272"/>
            <a:ext cx="896927" cy="54477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C45661A6-57CD-16EE-54AC-D4E45C9D524C}"/>
              </a:ext>
            </a:extLst>
          </p:cNvPr>
          <p:cNvSpPr/>
          <p:nvPr/>
        </p:nvSpPr>
        <p:spPr>
          <a:xfrm>
            <a:off x="10081697" y="2120010"/>
            <a:ext cx="477583" cy="3145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9EF0BA3-B288-E77B-623B-DDAE787C6AFA}"/>
              </a:ext>
            </a:extLst>
          </p:cNvPr>
          <p:cNvSpPr/>
          <p:nvPr/>
        </p:nvSpPr>
        <p:spPr>
          <a:xfrm>
            <a:off x="2559852" y="3051883"/>
            <a:ext cx="1441376" cy="40130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5EFAE54C-A32E-D95A-F319-069C1BC8BC7D}"/>
              </a:ext>
            </a:extLst>
          </p:cNvPr>
          <p:cNvSpPr/>
          <p:nvPr/>
        </p:nvSpPr>
        <p:spPr>
          <a:xfrm>
            <a:off x="5253432" y="2848036"/>
            <a:ext cx="780443" cy="30868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4" name="Straight Arrow Connector 23">
            <a:extLst>
              <a:ext uri="{FF2B5EF4-FFF2-40B4-BE49-F238E27FC236}">
                <a16:creationId xmlns:a16="http://schemas.microsoft.com/office/drawing/2014/main" id="{F0320F7A-86E8-A9E8-F889-661F65593550}"/>
              </a:ext>
            </a:extLst>
          </p:cNvPr>
          <p:cNvCxnSpPr/>
          <p:nvPr/>
        </p:nvCxnSpPr>
        <p:spPr>
          <a:xfrm>
            <a:off x="2318033" y="1426930"/>
            <a:ext cx="441595" cy="61834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3CA1793-2434-9CCF-ED97-371E21581B14}"/>
              </a:ext>
            </a:extLst>
          </p:cNvPr>
          <p:cNvCxnSpPr/>
          <p:nvPr/>
        </p:nvCxnSpPr>
        <p:spPr>
          <a:xfrm>
            <a:off x="7664652" y="1275501"/>
            <a:ext cx="506706" cy="6814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F7195A9-4361-9B96-E1EE-A0A293053AEF}"/>
              </a:ext>
            </a:extLst>
          </p:cNvPr>
          <p:cNvCxnSpPr/>
          <p:nvPr/>
        </p:nvCxnSpPr>
        <p:spPr>
          <a:xfrm flipH="1">
            <a:off x="10506864" y="1565751"/>
            <a:ext cx="320331" cy="47952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431314A8-3ACE-E935-34FF-B344396F91CF}"/>
              </a:ext>
            </a:extLst>
          </p:cNvPr>
          <p:cNvCxnSpPr/>
          <p:nvPr/>
        </p:nvCxnSpPr>
        <p:spPr>
          <a:xfrm flipV="1">
            <a:off x="1718140" y="3511995"/>
            <a:ext cx="762971" cy="85033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F1452DDE-1FD8-4DDB-9C71-D4298DAE3B74}"/>
              </a:ext>
            </a:extLst>
          </p:cNvPr>
          <p:cNvCxnSpPr/>
          <p:nvPr/>
        </p:nvCxnSpPr>
        <p:spPr>
          <a:xfrm flipH="1" flipV="1">
            <a:off x="6096000" y="3252537"/>
            <a:ext cx="1725906" cy="13158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1498098"/>
      </p:ext>
    </p:extLst>
  </p:cSld>
  <p:clrMapOvr>
    <a:masterClrMapping/>
  </p:clrMapOvr>
  <mc:AlternateContent xmlns:mc="http://schemas.openxmlformats.org/markup-compatibility/2006" xmlns:p14="http://schemas.microsoft.com/office/powerpoint/2010/main">
    <mc:Choice Requires="p14">
      <p:transition spd="slow" p14:dur="2000" advTm="32958"/>
    </mc:Choice>
    <mc:Fallback xmlns="">
      <p:transition spd="slow" advTm="3295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1001763" y="200534"/>
            <a:ext cx="10835160" cy="627812"/>
          </a:xfrm>
        </p:spPr>
        <p:txBody>
          <a:bodyPr>
            <a:normAutofit fontScale="90000"/>
          </a:bodyPr>
          <a:lstStyle/>
          <a:p>
            <a:r>
              <a:rPr lang="en-GB" b="1" dirty="0">
                <a:latin typeface="+mn-lt"/>
              </a:rPr>
              <a:t>Tips</a:t>
            </a:r>
            <a:endParaRPr lang="en-US" b="1" dirty="0">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905347" y="939005"/>
            <a:ext cx="1011987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p>
          <a:p>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a:p>
            <a:endParaRPr lang="en-GB" sz="2400" dirty="0">
              <a:latin typeface="Calibri"/>
              <a:ea typeface="Calibri"/>
              <a:cs typeface="Calibri"/>
            </a:endParaRP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5003457" y="2384793"/>
            <a:ext cx="1310095" cy="477890"/>
          </a:xfrm>
          <a:prstGeom prst="rect">
            <a:avLst/>
          </a:prstGeom>
        </p:spPr>
      </p:pic>
    </p:spTree>
    <p:extLst>
      <p:ext uri="{BB962C8B-B14F-4D97-AF65-F5344CB8AC3E}">
        <p14:creationId xmlns:p14="http://schemas.microsoft.com/office/powerpoint/2010/main" val="1932028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a:latin typeface="+mn-lt"/>
              </a:rPr>
              <a:t>Also try... </a:t>
            </a:r>
            <a:endParaRPr lang="en-GB">
              <a:solidFill>
                <a:srgbClr val="000000"/>
              </a:solidFill>
              <a:latin typeface="+mn-lt"/>
            </a:endParaRPr>
          </a:p>
        </p:txBody>
      </p:sp>
      <p:sp>
        <p:nvSpPr>
          <p:cNvPr id="4" name="TextBox 3">
            <a:extLst>
              <a:ext uri="{FF2B5EF4-FFF2-40B4-BE49-F238E27FC236}">
                <a16:creationId xmlns:a16="http://schemas.microsoft.com/office/drawing/2014/main" id="{1C4CB150-2424-6955-B887-3359379DD5EB}"/>
              </a:ext>
            </a:extLst>
          </p:cNvPr>
          <p:cNvSpPr txBox="1"/>
          <p:nvPr/>
        </p:nvSpPr>
        <p:spPr>
          <a:xfrm>
            <a:off x="347722" y="1332542"/>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Asking an AI tool (e.g. Perplexity, ChatGPT, or Co-Pilot) to:</a:t>
            </a: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Provide a list of keywords to use in a library database search.</a:t>
            </a:r>
            <a:endParaRPr lang="en-GB" dirty="0">
              <a:latin typeface="Calibri Light"/>
              <a:ea typeface="Calibri Light"/>
              <a:cs typeface="Calibri Light"/>
            </a:endParaRP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Create a Boolean search string with those keywords.</a:t>
            </a:r>
            <a:endParaRPr lang="en-GB" dirty="0">
              <a:ea typeface="Calibri Light"/>
              <a:cs typeface="Calibri Light"/>
            </a:endParaRPr>
          </a:p>
          <a:p>
            <a:pPr algn="l"/>
            <a:endParaRPr lang="en-GB" sz="2400" dirty="0">
              <a:latin typeface="Calibri"/>
              <a:ea typeface="Calibri Light"/>
              <a:cs typeface="Calibri Light"/>
            </a:endParaRPr>
          </a:p>
        </p:txBody>
      </p:sp>
      <p:sp>
        <p:nvSpPr>
          <p:cNvPr id="6" name="TextBox 5">
            <a:extLst>
              <a:ext uri="{FF2B5EF4-FFF2-40B4-BE49-F238E27FC236}">
                <a16:creationId xmlns:a16="http://schemas.microsoft.com/office/drawing/2014/main" id="{3E1E4472-9497-D376-8DF2-4280695632AE}"/>
              </a:ext>
            </a:extLst>
          </p:cNvPr>
          <p:cNvSpPr txBox="1"/>
          <p:nvPr/>
        </p:nvSpPr>
        <p:spPr>
          <a:xfrm>
            <a:off x="738001" y="4862544"/>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3"/>
              </a:rPr>
              <a:t>Perplexity example</a:t>
            </a:r>
            <a:endParaRPr lang="en-GB" dirty="0">
              <a:latin typeface="Calibri"/>
              <a:ea typeface="Calibri"/>
              <a:cs typeface="Calibri"/>
            </a:endParaRPr>
          </a:p>
        </p:txBody>
      </p:sp>
      <p:pic>
        <p:nvPicPr>
          <p:cNvPr id="7" name="Picture 6">
            <a:extLst>
              <a:ext uri="{FF2B5EF4-FFF2-40B4-BE49-F238E27FC236}">
                <a16:creationId xmlns:a16="http://schemas.microsoft.com/office/drawing/2014/main" id="{ACE0FF19-BA4A-564E-F024-AF7EB0CD8596}"/>
              </a:ext>
            </a:extLst>
          </p:cNvPr>
          <p:cNvPicPr>
            <a:picLocks noChangeAspect="1"/>
          </p:cNvPicPr>
          <p:nvPr/>
        </p:nvPicPr>
        <p:blipFill>
          <a:blip r:embed="rId4"/>
          <a:srcRect l="17973" t="12739" r="24221" b="15245"/>
          <a:stretch>
            <a:fillRect/>
          </a:stretch>
        </p:blipFill>
        <p:spPr>
          <a:xfrm>
            <a:off x="5562115" y="331980"/>
            <a:ext cx="5993106" cy="497762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938295661"/>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5171288" y="5076990"/>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0618157" y="4823231"/>
            <a:ext cx="1221909" cy="1211435"/>
          </a:xfrm>
          <a:prstGeom prst="rect">
            <a:avLst/>
          </a:prstGeom>
        </p:spPr>
      </p:pic>
      <p:pic>
        <p:nvPicPr>
          <p:cNvPr id="11" name="Picture 10">
            <a:extLst>
              <a:ext uri="{FF2B5EF4-FFF2-40B4-BE49-F238E27FC236}">
                <a16:creationId xmlns:a16="http://schemas.microsoft.com/office/drawing/2014/main" id="{A180CB92-C919-8A3D-E908-7EB5059701C1}"/>
              </a:ext>
            </a:extLst>
          </p:cNvPr>
          <p:cNvPicPr>
            <a:picLocks noChangeAspect="1"/>
          </p:cNvPicPr>
          <p:nvPr/>
        </p:nvPicPr>
        <p:blipFill>
          <a:blip r:embed="rId5"/>
          <a:srcRect l="988" t="12315" r="1631" b="5324"/>
          <a:stretch>
            <a:fillRect/>
          </a:stretch>
        </p:blipFill>
        <p:spPr>
          <a:xfrm>
            <a:off x="5171288" y="1118382"/>
            <a:ext cx="6424702" cy="362251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217737"/>
            <a:ext cx="11481847" cy="788503"/>
          </a:xfrm>
        </p:spPr>
        <p:txBody>
          <a:bodyPr>
            <a:normAutofit/>
          </a:bodyPr>
          <a:lstStyle/>
          <a:p>
            <a:r>
              <a:rPr lang="en-GB" dirty="0">
                <a:latin typeface="+mn-lt"/>
                <a:cs typeface="Calibri"/>
              </a:rPr>
              <a:t>Searching within a single journal </a:t>
            </a:r>
            <a:endParaRPr lang="en-GB" dirty="0">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6363913" y="1006240"/>
            <a:ext cx="5737781" cy="3785652"/>
          </a:xfrm>
          <a:prstGeom prst="rect">
            <a:avLst/>
          </a:prstGeom>
          <a:noFill/>
        </p:spPr>
        <p:txBody>
          <a:bodyPr wrap="square" rtlCol="0">
            <a:spAutoFit/>
          </a:bodyPr>
          <a:lstStyle/>
          <a:p>
            <a:r>
              <a:rPr lang="en-GB" sz="2400" dirty="0">
                <a:cs typeface="Calibri Light" panose="020F0302020204030204" pitchFamily="34" charset="0"/>
              </a:rPr>
              <a:t>Search within a specific journal.</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Click on the journal title.</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Go to the ‘Search inside’ section.</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Put your keywords in the search box.</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6521168" y="5159137"/>
            <a:ext cx="2005468" cy="369332"/>
          </a:xfrm>
          <a:prstGeom prst="rect">
            <a:avLst/>
          </a:prstGeom>
          <a:noFill/>
        </p:spPr>
        <p:txBody>
          <a:bodyPr wrap="square" rtlCol="0">
            <a:spAutoFit/>
          </a:bodyPr>
          <a:lstStyle/>
          <a:p>
            <a:r>
              <a:rPr lang="en-GB" dirty="0">
                <a:hlinkClick r:id="rId2"/>
              </a:rPr>
              <a:t>Search results</a:t>
            </a:r>
            <a:endParaRPr lang="en-US" dirty="0"/>
          </a:p>
        </p:txBody>
      </p:sp>
      <p:pic>
        <p:nvPicPr>
          <p:cNvPr id="5" name="Picture 4">
            <a:extLst>
              <a:ext uri="{FF2B5EF4-FFF2-40B4-BE49-F238E27FC236}">
                <a16:creationId xmlns:a16="http://schemas.microsoft.com/office/drawing/2014/main" id="{B643039A-7D0E-4794-6C01-AC75E5112E0F}"/>
              </a:ext>
            </a:extLst>
          </p:cNvPr>
          <p:cNvPicPr>
            <a:picLocks noChangeAspect="1"/>
          </p:cNvPicPr>
          <p:nvPr/>
        </p:nvPicPr>
        <p:blipFill>
          <a:blip r:embed="rId3"/>
          <a:srcRect l="10614" t="12909" r="23823" b="30786"/>
          <a:stretch>
            <a:fillRect/>
          </a:stretch>
        </p:blipFill>
        <p:spPr>
          <a:xfrm>
            <a:off x="358219" y="1537588"/>
            <a:ext cx="5844047" cy="3345945"/>
          </a:xfrm>
          <a:prstGeom prst="rect">
            <a:avLst/>
          </a:prstGeom>
        </p:spPr>
      </p:pic>
      <p:pic>
        <p:nvPicPr>
          <p:cNvPr id="9" name="Picture 8">
            <a:extLst>
              <a:ext uri="{FF2B5EF4-FFF2-40B4-BE49-F238E27FC236}">
                <a16:creationId xmlns:a16="http://schemas.microsoft.com/office/drawing/2014/main" id="{862D6531-4E38-E841-A1C3-1ADB40997D94}"/>
              </a:ext>
            </a:extLst>
          </p:cNvPr>
          <p:cNvPicPr>
            <a:picLocks noChangeAspect="1"/>
          </p:cNvPicPr>
          <p:nvPr/>
        </p:nvPicPr>
        <p:blipFill>
          <a:blip r:embed="rId4"/>
          <a:stretch>
            <a:fillRect/>
          </a:stretch>
        </p:blipFill>
        <p:spPr>
          <a:xfrm>
            <a:off x="10365376" y="4466491"/>
            <a:ext cx="1474690" cy="1474690"/>
          </a:xfrm>
          <a:prstGeom prst="rect">
            <a:avLst/>
          </a:prstGeom>
        </p:spPr>
      </p:pic>
      <p:sp>
        <p:nvSpPr>
          <p:cNvPr id="10" name="Rectangle 9">
            <a:extLst>
              <a:ext uri="{FF2B5EF4-FFF2-40B4-BE49-F238E27FC236}">
                <a16:creationId xmlns:a16="http://schemas.microsoft.com/office/drawing/2014/main" id="{9FD83582-1F9D-F112-D1CA-3992DD4C0302}"/>
              </a:ext>
            </a:extLst>
          </p:cNvPr>
          <p:cNvSpPr/>
          <p:nvPr/>
        </p:nvSpPr>
        <p:spPr>
          <a:xfrm>
            <a:off x="358219" y="3820678"/>
            <a:ext cx="2885863" cy="97121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7950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1522159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71836" y="4925642"/>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642426"/>
            <a:ext cx="4684641" cy="3645952"/>
          </a:xfrm>
          <a:ln w="57150">
            <a:solidFill>
              <a:schemeClr val="accent2"/>
            </a:solidFill>
          </a:ln>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Proquest Central (Arts databases).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948719"/>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139871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9486498" y="2592599"/>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a:t>
            </a:r>
            <a:r>
              <a:rPr lang="en-GB" sz="2400" b="0" i="0">
                <a:solidFill>
                  <a:srgbClr val="555555"/>
                </a:solidFill>
                <a:effectLst/>
              </a:rPr>
              <a:t>resource available; </a:t>
            </a:r>
            <a:r>
              <a:rPr lang="en-GB" sz="2400" b="0" i="0" dirty="0">
                <a:solidFill>
                  <a:srgbClr val="555555"/>
                </a:solidFill>
                <a:effectLst/>
              </a:rPr>
              <a:t>it contains complete databases across all major subject areas.  Go to Change </a:t>
            </a:r>
            <a:r>
              <a:rPr lang="en-GB" sz="2400" dirty="0">
                <a:solidFill>
                  <a:srgbClr val="555555"/>
                </a:solidFill>
              </a:rPr>
              <a:t>D</a:t>
            </a:r>
            <a:r>
              <a:rPr lang="en-GB" sz="2400" b="0" i="0" dirty="0">
                <a:solidFill>
                  <a:srgbClr val="555555"/>
                </a:solidFill>
                <a:effectLst/>
              </a:rPr>
              <a:t>atabases, View by Subject and select The Arts databases to limit your searches to this area.</a:t>
            </a:r>
          </a:p>
        </p:txBody>
      </p:sp>
      <p:pic>
        <p:nvPicPr>
          <p:cNvPr id="7" name="Picture 6">
            <a:extLst>
              <a:ext uri="{FF2B5EF4-FFF2-40B4-BE49-F238E27FC236}">
                <a16:creationId xmlns:a16="http://schemas.microsoft.com/office/drawing/2014/main" id="{8B5F417C-9C42-08DB-D6E8-5AD51C8D9C8A}"/>
              </a:ext>
            </a:extLst>
          </p:cNvPr>
          <p:cNvPicPr>
            <a:picLocks noChangeAspect="1"/>
          </p:cNvPicPr>
          <p:nvPr/>
        </p:nvPicPr>
        <p:blipFill>
          <a:blip r:embed="rId3"/>
          <a:srcRect l="988" t="12399" r="1404" b="32530"/>
          <a:stretch>
            <a:fillRect/>
          </a:stretch>
        </p:blipFill>
        <p:spPr>
          <a:xfrm>
            <a:off x="530368" y="2352591"/>
            <a:ext cx="8610036" cy="32386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4"/>
          <a:stretch>
            <a:fillRect/>
          </a:stretch>
        </p:blipFill>
        <p:spPr>
          <a:xfrm>
            <a:off x="9662354" y="3387580"/>
            <a:ext cx="2162158" cy="2162158"/>
          </a:xfrm>
          <a:prstGeom prst="rect">
            <a:avLst/>
          </a:prstGeom>
        </p:spPr>
      </p:pic>
      <p:sp>
        <p:nvSpPr>
          <p:cNvPr id="10" name="Rectangle 9">
            <a:extLst>
              <a:ext uri="{FF2B5EF4-FFF2-40B4-BE49-F238E27FC236}">
                <a16:creationId xmlns:a16="http://schemas.microsoft.com/office/drawing/2014/main" id="{7689E394-5AAC-53B7-8142-CDB81F9E6797}"/>
              </a:ext>
            </a:extLst>
          </p:cNvPr>
          <p:cNvSpPr/>
          <p:nvPr/>
        </p:nvSpPr>
        <p:spPr>
          <a:xfrm>
            <a:off x="1060005" y="4373977"/>
            <a:ext cx="3721666" cy="343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1636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A3FC0-1863-68BB-D99F-3C6055A2BA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32675-8437-74E2-AD28-EFDCF1CC8910}"/>
              </a:ext>
            </a:extLst>
          </p:cNvPr>
          <p:cNvSpPr>
            <a:spLocks noGrp="1"/>
          </p:cNvSpPr>
          <p:nvPr>
            <p:ph sz="half" idx="2"/>
          </p:nvPr>
        </p:nvSpPr>
        <p:spPr>
          <a:xfrm>
            <a:off x="304802" y="1333668"/>
            <a:ext cx="3976448" cy="3751297"/>
          </a:xfrm>
        </p:spPr>
        <p:txBody>
          <a:bodyPr>
            <a:normAutofit/>
          </a:bodyPr>
          <a:lstStyle/>
          <a:p>
            <a:pPr marL="0" indent="0">
              <a:buNone/>
            </a:pPr>
            <a:r>
              <a:rPr lang="en-GB"/>
              <a:t>Research Assistant contains:</a:t>
            </a:r>
          </a:p>
          <a:p>
            <a:pPr>
              <a:buFont typeface="Arial" panose="020B0604020202020204" pitchFamily="34" charset="0"/>
              <a:buChar char="•"/>
            </a:pPr>
            <a:r>
              <a:rPr lang="en-GB"/>
              <a:t>Key takeaway.</a:t>
            </a:r>
          </a:p>
          <a:p>
            <a:pPr>
              <a:buFont typeface="Arial" panose="020B0604020202020204" pitchFamily="34" charset="0"/>
              <a:buChar char="•"/>
            </a:pPr>
            <a:r>
              <a:rPr lang="en-GB"/>
              <a:t>Suggested sources.</a:t>
            </a:r>
          </a:p>
          <a:p>
            <a:pPr>
              <a:buFont typeface="Arial" panose="020B0604020202020204" pitchFamily="34" charset="0"/>
              <a:buChar char="•"/>
            </a:pPr>
            <a:r>
              <a:rPr lang="en-GB"/>
              <a:t>Indexing terms.</a:t>
            </a:r>
          </a:p>
          <a:p>
            <a:pPr>
              <a:buFont typeface="Arial" panose="020B0604020202020204" pitchFamily="34" charset="0"/>
              <a:buChar char="•"/>
            </a:pPr>
            <a:r>
              <a:rPr lang="en-GB"/>
              <a:t>Brainstorming section.</a:t>
            </a:r>
          </a:p>
        </p:txBody>
      </p:sp>
      <p:sp>
        <p:nvSpPr>
          <p:cNvPr id="6" name="Title 5">
            <a:extLst>
              <a:ext uri="{FF2B5EF4-FFF2-40B4-BE49-F238E27FC236}">
                <a16:creationId xmlns:a16="http://schemas.microsoft.com/office/drawing/2014/main" id="{3F233CE1-F694-035C-B16D-E50D4E4EE857}"/>
              </a:ext>
            </a:extLst>
          </p:cNvPr>
          <p:cNvSpPr>
            <a:spLocks noGrp="1"/>
          </p:cNvSpPr>
          <p:nvPr>
            <p:ph type="title"/>
          </p:nvPr>
        </p:nvSpPr>
        <p:spPr>
          <a:xfrm>
            <a:off x="698242" y="265291"/>
            <a:ext cx="10795518" cy="557669"/>
          </a:xfrm>
        </p:spPr>
        <p:txBody>
          <a:bodyPr>
            <a:normAutofit fontScale="90000"/>
          </a:bodyPr>
          <a:lstStyle/>
          <a:p>
            <a:r>
              <a:rPr lang="en-GB">
                <a:latin typeface="+mn-lt"/>
              </a:rPr>
              <a:t>Research Assistant options</a:t>
            </a:r>
          </a:p>
        </p:txBody>
      </p:sp>
      <p:sp>
        <p:nvSpPr>
          <p:cNvPr id="5" name="TextBox 4">
            <a:extLst>
              <a:ext uri="{FF2B5EF4-FFF2-40B4-BE49-F238E27FC236}">
                <a16:creationId xmlns:a16="http://schemas.microsoft.com/office/drawing/2014/main" id="{A4A9A63B-4B34-18A0-9EC5-D1BF56943484}"/>
              </a:ext>
            </a:extLst>
          </p:cNvPr>
          <p:cNvSpPr txBox="1"/>
          <p:nvPr/>
        </p:nvSpPr>
        <p:spPr>
          <a:xfrm>
            <a:off x="589144" y="4916063"/>
            <a:ext cx="3692106" cy="461665"/>
          </a:xfrm>
          <a:prstGeom prst="rect">
            <a:avLst/>
          </a:prstGeom>
          <a:noFill/>
        </p:spPr>
        <p:txBody>
          <a:bodyPr wrap="square" rtlCol="0">
            <a:spAutoFit/>
          </a:bodyPr>
          <a:lstStyle/>
          <a:p>
            <a:r>
              <a:rPr lang="en-GB" sz="2400">
                <a:hlinkClick r:id="rId2"/>
              </a:rPr>
              <a:t>Article record</a:t>
            </a:r>
            <a:endParaRPr lang="en-GB" sz="2400"/>
          </a:p>
        </p:txBody>
      </p:sp>
      <p:pic>
        <p:nvPicPr>
          <p:cNvPr id="11" name="Picture 10">
            <a:extLst>
              <a:ext uri="{FF2B5EF4-FFF2-40B4-BE49-F238E27FC236}">
                <a16:creationId xmlns:a16="http://schemas.microsoft.com/office/drawing/2014/main" id="{393E6FBA-DBA4-935E-2542-8D6A7519302B}"/>
              </a:ext>
            </a:extLst>
          </p:cNvPr>
          <p:cNvPicPr>
            <a:picLocks noChangeAspect="1"/>
          </p:cNvPicPr>
          <p:nvPr/>
        </p:nvPicPr>
        <p:blipFill>
          <a:blip r:embed="rId3"/>
          <a:srcRect l="269" t="11497" r="1369" b="6747"/>
          <a:stretch>
            <a:fillRect/>
          </a:stretch>
        </p:blipFill>
        <p:spPr>
          <a:xfrm>
            <a:off x="4314655" y="1014220"/>
            <a:ext cx="7572543" cy="419604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838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E19B8-7136-0962-A206-1B60D4E242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F80EAD-97A3-EDC0-29EA-B2ECD032B8F8}"/>
              </a:ext>
            </a:extLst>
          </p:cNvPr>
          <p:cNvSpPr>
            <a:spLocks noGrp="1"/>
          </p:cNvSpPr>
          <p:nvPr>
            <p:ph sz="half" idx="2"/>
          </p:nvPr>
        </p:nvSpPr>
        <p:spPr>
          <a:xfrm>
            <a:off x="201047" y="1311370"/>
            <a:ext cx="3976448" cy="3751297"/>
          </a:xfrm>
        </p:spPr>
        <p:txBody>
          <a:bodyPr>
            <a:normAutofit fontScale="92500" lnSpcReduction="10000"/>
          </a:bodyPr>
          <a:lstStyle/>
          <a:p>
            <a:pPr>
              <a:buFont typeface="Arial" panose="020B0604020202020204" pitchFamily="34" charset="0"/>
              <a:buChar char="•"/>
            </a:pPr>
            <a:r>
              <a:rPr lang="en-GB"/>
              <a:t>Link to the PDF.</a:t>
            </a:r>
          </a:p>
          <a:p>
            <a:pPr>
              <a:buFont typeface="Arial" panose="020B0604020202020204" pitchFamily="34" charset="0"/>
              <a:buChar char="•"/>
            </a:pPr>
            <a:r>
              <a:rPr lang="en-GB"/>
              <a:t>Related research and recommended reading.</a:t>
            </a:r>
          </a:p>
          <a:p>
            <a:pPr>
              <a:buFont typeface="Arial" panose="020B0604020202020204" pitchFamily="34" charset="0"/>
              <a:buChar char="•"/>
            </a:pPr>
            <a:r>
              <a:rPr lang="en-GB"/>
              <a:t>Links to the Journal.</a:t>
            </a:r>
          </a:p>
          <a:p>
            <a:pPr>
              <a:buFont typeface="Arial" panose="020B0604020202020204" pitchFamily="34" charset="0"/>
              <a:buChar char="•"/>
            </a:pPr>
            <a:r>
              <a:rPr lang="en-GB"/>
              <a:t>Link to the abstract, references and further details.</a:t>
            </a:r>
          </a:p>
          <a:p>
            <a:pPr>
              <a:buFont typeface="Arial" panose="020B0604020202020204" pitchFamily="34" charset="0"/>
              <a:buChar char="•"/>
            </a:pPr>
            <a:r>
              <a:rPr lang="en-GB"/>
              <a:t>Option to save in your personal folder.</a:t>
            </a:r>
          </a:p>
        </p:txBody>
      </p:sp>
      <p:sp>
        <p:nvSpPr>
          <p:cNvPr id="6" name="Title 5">
            <a:extLst>
              <a:ext uri="{FF2B5EF4-FFF2-40B4-BE49-F238E27FC236}">
                <a16:creationId xmlns:a16="http://schemas.microsoft.com/office/drawing/2014/main" id="{ADA92925-E853-8F31-0D4F-235E92036231}"/>
              </a:ext>
            </a:extLst>
          </p:cNvPr>
          <p:cNvSpPr>
            <a:spLocks noGrp="1"/>
          </p:cNvSpPr>
          <p:nvPr>
            <p:ph type="title"/>
          </p:nvPr>
        </p:nvSpPr>
        <p:spPr/>
        <p:txBody>
          <a:bodyPr>
            <a:normAutofit/>
          </a:bodyPr>
          <a:lstStyle/>
          <a:p>
            <a:r>
              <a:rPr lang="en-GB">
                <a:latin typeface="+mn-lt"/>
              </a:rPr>
              <a:t>What an article record includes</a:t>
            </a:r>
          </a:p>
        </p:txBody>
      </p:sp>
      <p:sp>
        <p:nvSpPr>
          <p:cNvPr id="5" name="TextBox 4">
            <a:extLst>
              <a:ext uri="{FF2B5EF4-FFF2-40B4-BE49-F238E27FC236}">
                <a16:creationId xmlns:a16="http://schemas.microsoft.com/office/drawing/2014/main" id="{7CF4786F-A6EB-28D2-6706-B74800860262}"/>
              </a:ext>
            </a:extLst>
          </p:cNvPr>
          <p:cNvSpPr txBox="1"/>
          <p:nvPr/>
        </p:nvSpPr>
        <p:spPr>
          <a:xfrm>
            <a:off x="1075653" y="5104830"/>
            <a:ext cx="3692106" cy="461665"/>
          </a:xfrm>
          <a:prstGeom prst="rect">
            <a:avLst/>
          </a:prstGeom>
          <a:noFill/>
        </p:spPr>
        <p:txBody>
          <a:bodyPr wrap="square" rtlCol="0">
            <a:spAutoFit/>
          </a:bodyPr>
          <a:lstStyle/>
          <a:p>
            <a:r>
              <a:rPr lang="en-GB" sz="2400">
                <a:hlinkClick r:id="rId2"/>
              </a:rPr>
              <a:t>Article record</a:t>
            </a:r>
            <a:endParaRPr lang="en-GB" sz="2400"/>
          </a:p>
        </p:txBody>
      </p:sp>
      <p:pic>
        <p:nvPicPr>
          <p:cNvPr id="4" name="Picture 3">
            <a:extLst>
              <a:ext uri="{FF2B5EF4-FFF2-40B4-BE49-F238E27FC236}">
                <a16:creationId xmlns:a16="http://schemas.microsoft.com/office/drawing/2014/main" id="{C058E525-EDE8-7C69-8159-A0928226E87D}"/>
              </a:ext>
            </a:extLst>
          </p:cNvPr>
          <p:cNvPicPr>
            <a:picLocks noChangeAspect="1"/>
          </p:cNvPicPr>
          <p:nvPr/>
        </p:nvPicPr>
        <p:blipFill>
          <a:blip r:embed="rId3"/>
          <a:srcRect l="428" t="12934" r="1369" b="6267"/>
          <a:stretch>
            <a:fillRect/>
          </a:stretch>
        </p:blipFill>
        <p:spPr>
          <a:xfrm>
            <a:off x="4598119" y="1269207"/>
            <a:ext cx="7277338" cy="39916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8435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751322" y="365125"/>
            <a:ext cx="11088744" cy="659003"/>
          </a:xfrm>
        </p:spPr>
        <p:txBody>
          <a:bodyPr>
            <a:normAutofit fontScale="90000"/>
          </a:bodyPr>
          <a:lstStyle/>
          <a:p>
            <a:r>
              <a:rPr lang="en-GB" dirty="0">
                <a:latin typeface="+mn-lt"/>
              </a:rPr>
              <a:t>Useful links and resources</a:t>
            </a:r>
            <a:endParaRPr lang="en-US" dirty="0">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592262"/>
            <a:ext cx="4661409" cy="3057323"/>
          </a:xfrm>
        </p:spPr>
        <p:txBody>
          <a:bodyPr>
            <a:normAutofit/>
          </a:bodyPr>
          <a:lstStyle/>
          <a:p>
            <a:pPr marL="0" indent="0">
              <a:buNone/>
            </a:pPr>
            <a:r>
              <a:rPr lang="en-GB" sz="2400" b="1">
                <a:latin typeface="Calibri "/>
              </a:rPr>
              <a:t>PROQUEST Database</a:t>
            </a:r>
            <a:endParaRPr lang="en-GB" sz="2400" b="1">
              <a:latin typeface="Calibri "/>
              <a:hlinkClick r:id="rId3"/>
            </a:endParaRPr>
          </a:p>
          <a:p>
            <a:pPr>
              <a:buFont typeface="Arial" panose="020B0604020202020204" pitchFamily="34" charset="0"/>
              <a:buChar char="•"/>
            </a:pPr>
            <a:r>
              <a:rPr lang="en-GB" sz="2400">
                <a:latin typeface="Calibri "/>
                <a:hlinkClick r:id="rId3"/>
              </a:rPr>
              <a:t>Advanced search video</a:t>
            </a:r>
            <a:r>
              <a:rPr lang="en-GB" sz="2400">
                <a:latin typeface="Calibri "/>
              </a:rPr>
              <a:t> (6min)</a:t>
            </a:r>
          </a:p>
          <a:p>
            <a:pPr>
              <a:buFont typeface="Arial" panose="020B0604020202020204" pitchFamily="34" charset="0"/>
              <a:buChar char="•"/>
            </a:pPr>
            <a:r>
              <a:rPr lang="en-GB" sz="2400">
                <a:latin typeface="Calibri "/>
                <a:hlinkClick r:id="rId4"/>
              </a:rPr>
              <a:t>Working with your results video</a:t>
            </a:r>
            <a:r>
              <a:rPr lang="en-GB" sz="2400">
                <a:latin typeface="Calibri "/>
              </a:rPr>
              <a:t> (4min)</a:t>
            </a:r>
          </a:p>
          <a:p>
            <a:pPr>
              <a:buFont typeface="Arial" panose="020B0604020202020204" pitchFamily="34" charset="0"/>
              <a:buChar char="•"/>
            </a:pPr>
            <a:r>
              <a:rPr lang="en-GB" sz="2400">
                <a:latin typeface="Calibri "/>
                <a:hlinkClick r:id="rId5"/>
              </a:rPr>
              <a:t>Thesaurus search video</a:t>
            </a:r>
            <a:r>
              <a:rPr lang="en-GB" sz="2400">
                <a:latin typeface="Calibri "/>
              </a:rPr>
              <a:t> (5 min)</a:t>
            </a:r>
          </a:p>
          <a:p>
            <a:pPr>
              <a:buFont typeface="Arial" panose="020B0604020202020204" pitchFamily="34" charset="0"/>
              <a:buChar char="•"/>
            </a:pPr>
            <a:r>
              <a:rPr lang="en-GB" sz="2400">
                <a:latin typeface="Calibri "/>
                <a:hlinkClick r:id="rId6"/>
              </a:rPr>
              <a:t>ProQuest Libguide</a:t>
            </a:r>
            <a:endParaRPr lang="en-US" sz="240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663181"/>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p:txBody>
      </p:sp>
    </p:spTree>
    <p:extLst>
      <p:ext uri="{BB962C8B-B14F-4D97-AF65-F5344CB8AC3E}">
        <p14:creationId xmlns:p14="http://schemas.microsoft.com/office/powerpoint/2010/main" val="1402376352"/>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4743068"/>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31083" y="1394897"/>
            <a:ext cx="4474653" cy="4241717"/>
          </a:xfrm>
        </p:spPr>
        <p:txBody>
          <a:bodyPr>
            <a:normAutofit/>
          </a:bodyPr>
          <a:lstStyle/>
          <a:p>
            <a:pPr algn="l">
              <a:buFont typeface="Arial" panose="020B0604020202020204" pitchFamily="34" charset="0"/>
              <a:buChar char="•"/>
            </a:pPr>
            <a:r>
              <a:rPr lang="en-GB" sz="2000" b="0" i="0" dirty="0">
                <a:solidFill>
                  <a:srgbClr val="3A3A3A"/>
                </a:solidFill>
                <a:effectLst/>
              </a:rPr>
              <a:t>Searchable database of digital images and associated catalog</a:t>
            </a:r>
            <a:r>
              <a:rPr lang="en-GB" sz="2000" dirty="0">
                <a:solidFill>
                  <a:srgbClr val="3A3A3A"/>
                </a:solidFill>
              </a:rPr>
              <a:t>ue</a:t>
            </a:r>
            <a:r>
              <a:rPr lang="en-GB" sz="2000" b="0" i="0" dirty="0">
                <a:solidFill>
                  <a:srgbClr val="3A3A3A"/>
                </a:solidFill>
                <a:effectLst/>
              </a:rPr>
              <a:t> data.</a:t>
            </a:r>
          </a:p>
          <a:p>
            <a:pPr algn="l">
              <a:buFont typeface="Arial" panose="020B0604020202020204" pitchFamily="34" charset="0"/>
              <a:buChar char="•"/>
            </a:pPr>
            <a:r>
              <a:rPr lang="en-GB" sz="20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2000" b="0" i="0" dirty="0">
                <a:solidFill>
                  <a:srgbClr val="3A3A3A"/>
                </a:solidFill>
                <a:effectLst/>
              </a:rPr>
              <a:t>Users can search, view, download and organize images.</a:t>
            </a:r>
            <a:endParaRPr lang="en-GB" sz="20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848617"/>
            <a:ext cx="6520913" cy="34199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26514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461665"/>
          </a:xfrm>
          <a:prstGeom prst="rect">
            <a:avLst/>
          </a:prstGeom>
          <a:noFill/>
        </p:spPr>
        <p:txBody>
          <a:bodyPr wrap="square" rtlCol="0">
            <a:spAutoFit/>
          </a:bodyPr>
          <a:lstStyle/>
          <a:p>
            <a:r>
              <a:rPr lang="en-GB" sz="2400" b="1" dirty="0">
                <a:hlinkClick r:id="rId2"/>
              </a:rPr>
              <a:t>Box of Broadcasts</a:t>
            </a:r>
            <a:endParaRPr lang="en-GB" sz="2400" b="1"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04289" y="4905065"/>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28351" y="0"/>
            <a:ext cx="10795518" cy="1003916"/>
          </a:xfrm>
        </p:spPr>
        <p:txBody>
          <a:bodyPr anchor="b">
            <a:normAutofit/>
          </a:bodyPr>
          <a:lstStyle/>
          <a:p>
            <a:r>
              <a:rPr lang="en-GB" dirty="0">
                <a:latin typeface="+mn-lt"/>
              </a:rPr>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451546" y="781028"/>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102927"/>
            <a:ext cx="7764953" cy="42533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27253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C58A94-B172-803A-ECCB-7E674F058D8A}"/>
              </a:ext>
            </a:extLst>
          </p:cNvPr>
          <p:cNvSpPr>
            <a:spLocks noGrp="1"/>
          </p:cNvSpPr>
          <p:nvPr>
            <p:ph type="title"/>
          </p:nvPr>
        </p:nvSpPr>
        <p:spPr>
          <a:xfrm>
            <a:off x="358219" y="365126"/>
            <a:ext cx="11481847" cy="770656"/>
          </a:xfrm>
        </p:spPr>
        <p:txBody>
          <a:bodyPr/>
          <a:lstStyle/>
          <a:p>
            <a:r>
              <a:rPr lang="en-GB" dirty="0">
                <a:latin typeface="+mn-lt"/>
              </a:rPr>
              <a:t>Human Anatomy Atlas </a:t>
            </a:r>
            <a:endParaRPr lang="en-US" dirty="0">
              <a:latin typeface="+mn-lt"/>
            </a:endParaRPr>
          </a:p>
        </p:txBody>
      </p:sp>
      <p:sp>
        <p:nvSpPr>
          <p:cNvPr id="10" name="TextBox 9">
            <a:extLst>
              <a:ext uri="{FF2B5EF4-FFF2-40B4-BE49-F238E27FC236}">
                <a16:creationId xmlns:a16="http://schemas.microsoft.com/office/drawing/2014/main" id="{81F55A3B-64D2-AF50-7142-9553322FA6D4}"/>
              </a:ext>
            </a:extLst>
          </p:cNvPr>
          <p:cNvSpPr txBox="1"/>
          <p:nvPr/>
        </p:nvSpPr>
        <p:spPr>
          <a:xfrm>
            <a:off x="630936" y="1720840"/>
            <a:ext cx="2944368" cy="3139321"/>
          </a:xfrm>
          <a:prstGeom prst="rect">
            <a:avLst/>
          </a:prstGeom>
          <a:noFill/>
        </p:spPr>
        <p:txBody>
          <a:bodyPr wrap="square" rtlCol="0">
            <a:spAutoFit/>
          </a:bodyPr>
          <a:lstStyle/>
          <a:p>
            <a:r>
              <a:rPr lang="en-GB" dirty="0"/>
              <a:t>A valuable and customisable resource to enable the study of human anatomy and functions in 3D.</a:t>
            </a:r>
          </a:p>
          <a:p>
            <a:endParaRPr lang="en-GB" dirty="0"/>
          </a:p>
          <a:p>
            <a:pPr marL="285750" indent="-285750">
              <a:buFont typeface="Arial" panose="020B0604020202020204" pitchFamily="34" charset="0"/>
              <a:buChar char="•"/>
            </a:pPr>
            <a:endParaRPr lang="en-GB" dirty="0">
              <a:hlinkClick r:id="" action="ppaction://noaction"/>
            </a:endParaRPr>
          </a:p>
          <a:p>
            <a:pPr marL="285750" indent="-285750">
              <a:buFont typeface="Arial" panose="020B0604020202020204" pitchFamily="34" charset="0"/>
              <a:buChar char="•"/>
            </a:pPr>
            <a:r>
              <a:rPr lang="en-GB" dirty="0">
                <a:hlinkClick r:id="" action="ppaction://noaction"/>
              </a:rPr>
              <a:t>Getting started Video</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2"/>
              </a:rPr>
              <a:t>Help guide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3"/>
              </a:rPr>
              <a:t>YouTube playlist</a:t>
            </a:r>
            <a:endParaRPr lang="en-US" dirty="0"/>
          </a:p>
        </p:txBody>
      </p:sp>
      <p:sp>
        <p:nvSpPr>
          <p:cNvPr id="12" name="TextBox 11">
            <a:extLst>
              <a:ext uri="{FF2B5EF4-FFF2-40B4-BE49-F238E27FC236}">
                <a16:creationId xmlns:a16="http://schemas.microsoft.com/office/drawing/2014/main" id="{99ADF75A-4972-DF43-14EE-D23E91C6B27F}"/>
              </a:ext>
            </a:extLst>
          </p:cNvPr>
          <p:cNvSpPr txBox="1"/>
          <p:nvPr/>
        </p:nvSpPr>
        <p:spPr>
          <a:xfrm>
            <a:off x="4408922" y="5269379"/>
            <a:ext cx="6094476" cy="369332"/>
          </a:xfrm>
          <a:prstGeom prst="rect">
            <a:avLst/>
          </a:prstGeom>
          <a:noFill/>
        </p:spPr>
        <p:txBody>
          <a:bodyPr wrap="square">
            <a:spAutoFit/>
          </a:bodyPr>
          <a:lstStyle/>
          <a:p>
            <a:r>
              <a:rPr lang="en-GB" sz="1800" dirty="0">
                <a:hlinkClick r:id="rId4"/>
              </a:rPr>
              <a:t>Human Anatomy Atlas</a:t>
            </a:r>
            <a:endParaRPr lang="en-GB" sz="1800" dirty="0"/>
          </a:p>
        </p:txBody>
      </p:sp>
      <p:pic>
        <p:nvPicPr>
          <p:cNvPr id="3" name="Picture 2">
            <a:extLst>
              <a:ext uri="{FF2B5EF4-FFF2-40B4-BE49-F238E27FC236}">
                <a16:creationId xmlns:a16="http://schemas.microsoft.com/office/drawing/2014/main" id="{199BA720-1623-EB74-6810-6AD11249390D}"/>
              </a:ext>
            </a:extLst>
          </p:cNvPr>
          <p:cNvPicPr>
            <a:picLocks noChangeAspect="1"/>
          </p:cNvPicPr>
          <p:nvPr/>
        </p:nvPicPr>
        <p:blipFill>
          <a:blip r:embed="rId5"/>
          <a:srcRect t="6985" r="42675" b="9607"/>
          <a:stretch>
            <a:fillRect/>
          </a:stretch>
        </p:blipFill>
        <p:spPr>
          <a:xfrm>
            <a:off x="4408922" y="1215614"/>
            <a:ext cx="6627944" cy="377792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92906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23193" y="5187863"/>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531464" y="99016"/>
            <a:ext cx="10795518" cy="1003916"/>
          </a:xfrm>
        </p:spPr>
        <p:txBody>
          <a:bodyPr anchor="b">
            <a:normAutofit/>
          </a:bodyPr>
          <a:lstStyle/>
          <a:p>
            <a:r>
              <a:rPr lang="en-GB" dirty="0">
                <a:latin typeface="+mn-lt"/>
              </a:rPr>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092263"/>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5183541" y="1092263"/>
            <a:ext cx="6547798" cy="3875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070091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a:xfrm>
            <a:off x="422286" y="-196911"/>
            <a:ext cx="11481847" cy="1325563"/>
          </a:xfrm>
        </p:spPr>
        <p:txBody>
          <a:bodyPr/>
          <a:lstStyle/>
          <a:p>
            <a:r>
              <a:rPr lang="en-GB" dirty="0">
                <a:latin typeface="+mn-lt"/>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22286" y="826975"/>
            <a:ext cx="10557385" cy="4636128"/>
          </a:xfrm>
        </p:spPr>
        <p:txBody>
          <a:bodyPr>
            <a:noAutofit/>
          </a:bodyPr>
          <a:lstStyle/>
          <a:p>
            <a:pPr marL="0" indent="0">
              <a:buNone/>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marL="0" indent="0">
              <a:buNone/>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as well as many other forms of visual culture. Users can search, view, download and organise images.</a:t>
            </a:r>
          </a:p>
          <a:p>
            <a:pPr marL="0" indent="0">
              <a:buNone/>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marL="0" indent="0">
              <a:buNone/>
            </a:pPr>
            <a:r>
              <a:rPr lang="en-GB" sz="1800" b="1" i="0" dirty="0">
                <a:solidFill>
                  <a:srgbClr val="3A3A3A"/>
                </a:solidFill>
                <a:effectLst/>
                <a:highlight>
                  <a:srgbClr val="FFFFFF"/>
                </a:highlight>
                <a:hlinkClick r:id="rId5"/>
              </a:rPr>
              <a:t>Digimap</a:t>
            </a:r>
            <a:endParaRPr lang="en-GB" sz="1800" b="1" i="0" dirty="0">
              <a:solidFill>
                <a:srgbClr val="3A3A3A"/>
              </a:solidFill>
              <a:effectLst/>
              <a:highlight>
                <a:srgbClr val="FFFFFF"/>
              </a:highlight>
            </a:endParaRPr>
          </a:p>
          <a:p>
            <a:pPr marL="0" indent="0">
              <a:buNone/>
            </a:pPr>
            <a:r>
              <a:rPr lang="en-GB" sz="1800" dirty="0">
                <a:highlight>
                  <a:srgbClr val="FFFFFF"/>
                </a:highlight>
              </a:rPr>
              <a:t>A web mapping and online data delivery service developed by the EDINA national data centre for UK academia.</a:t>
            </a:r>
            <a:endParaRPr lang="en-GB" sz="1800" b="1" i="0" dirty="0">
              <a:solidFill>
                <a:srgbClr val="3A3A3A"/>
              </a:solidFill>
              <a:effectLst/>
              <a:highlight>
                <a:srgbClr val="FFFFFF"/>
              </a:highlight>
            </a:endParaRPr>
          </a:p>
          <a:p>
            <a:pPr marL="0" indent="0">
              <a:buNone/>
            </a:pPr>
            <a:r>
              <a:rPr lang="en-US" sz="1800" b="1" dirty="0">
                <a:hlinkClick r:id="rId6"/>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3074923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a:xfrm>
            <a:off x="355076" y="68090"/>
            <a:ext cx="11481847" cy="1325563"/>
          </a:xfrm>
        </p:spPr>
        <p:txBody>
          <a:bodyPr/>
          <a:lstStyle/>
          <a:p>
            <a:r>
              <a:rPr lang="en-GB" dirty="0">
                <a:latin typeface="+mn-lt"/>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581758" y="1136607"/>
            <a:ext cx="10795518" cy="4584785"/>
          </a:xfrm>
        </p:spPr>
        <p:txBody>
          <a:bodyPr>
            <a:normAutofit/>
          </a:bodyPr>
          <a:lstStyle/>
          <a:p>
            <a:pPr>
              <a:buFont typeface="Arial" panose="020B0604020202020204" pitchFamily="34" charset="0"/>
              <a:buChar char="•"/>
            </a:pPr>
            <a:r>
              <a:rPr lang="en-GB" sz="2000" b="1" dirty="0">
                <a:solidFill>
                  <a:srgbClr val="3A3A3A"/>
                </a:solidFill>
                <a:highlight>
                  <a:srgbClr val="FFFFFF"/>
                </a:highlight>
                <a:hlinkClick r:id="rId2"/>
              </a:rPr>
              <a:t>Human Anatomy Atlas</a:t>
            </a:r>
            <a:endParaRPr lang="en-GB" sz="2000" b="1" dirty="0">
              <a:solidFill>
                <a:srgbClr val="3A3A3A"/>
              </a:solidFill>
              <a:highlight>
                <a:srgbClr val="FFFFFF"/>
              </a:highlight>
            </a:endParaRPr>
          </a:p>
          <a:p>
            <a:pPr marL="0" indent="0">
              <a:buNone/>
            </a:pPr>
            <a:r>
              <a:rPr lang="en-GB" sz="2000" dirty="0">
                <a:highlight>
                  <a:srgbClr val="FFFFFF"/>
                </a:highlight>
              </a:rPr>
              <a:t>A comprehensive 3D atlas of the human body and of musculoskeletal structures and function, plus common injuries and conditions.</a:t>
            </a:r>
            <a:endParaRPr lang="en-GB" sz="2000" dirty="0">
              <a:solidFill>
                <a:srgbClr val="3A3A3A"/>
              </a:solidFill>
              <a:highlight>
                <a:srgbClr val="FFFFFF"/>
              </a:highlight>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396695" y="1426929"/>
            <a:ext cx="4746077" cy="3214961"/>
          </a:xfrm>
          <a:ln w="57150">
            <a:solidFill>
              <a:schemeClr val="accent2"/>
            </a:solidFill>
          </a:ln>
        </p:spPr>
        <p:txBody>
          <a:bodyPr>
            <a:normAutofit lnSpcReduction="10000"/>
          </a:bodyPr>
          <a:lstStyle/>
          <a:p>
            <a:pPr marL="0" indent="0">
              <a:buNone/>
            </a:pPr>
            <a:r>
              <a:rPr lang="en-US" sz="2000" dirty="0"/>
              <a:t>Click on the ebooks link in Database Search.</a:t>
            </a:r>
          </a:p>
          <a:p>
            <a:pPr marL="0" indent="0">
              <a:buNone/>
            </a:pPr>
            <a:endParaRPr lang="en-US" sz="2000" dirty="0"/>
          </a:p>
          <a:p>
            <a:pPr>
              <a:buFont typeface="Arial" panose="020B0604020202020204" pitchFamily="34" charset="0"/>
              <a:buChar char="•"/>
            </a:pPr>
            <a:r>
              <a:rPr lang="en-US" sz="2000" dirty="0"/>
              <a:t>Bloomsbury Academic.</a:t>
            </a:r>
          </a:p>
          <a:p>
            <a:pPr>
              <a:buFont typeface="Arial" panose="020B0604020202020204" pitchFamily="34" charset="0"/>
              <a:buChar char="•"/>
            </a:pPr>
            <a:r>
              <a:rPr lang="en-US" sz="2000" dirty="0"/>
              <a:t>Taylor &amp; Francis. </a:t>
            </a:r>
          </a:p>
          <a:p>
            <a:pPr>
              <a:buFont typeface="Arial" panose="020B0604020202020204" pitchFamily="34" charset="0"/>
              <a:buChar char="•"/>
            </a:pPr>
            <a:r>
              <a:rPr lang="en-US" sz="2000" dirty="0"/>
              <a:t>Ebook Central.</a:t>
            </a:r>
          </a:p>
          <a:p>
            <a:pPr>
              <a:buFont typeface="Arial" panose="020B0604020202020204" pitchFamily="34" charset="0"/>
              <a:buChar char="•"/>
            </a:pPr>
            <a:r>
              <a:rPr lang="en-US" sz="2000" dirty="0"/>
              <a:t>VLeBooks.</a:t>
            </a:r>
          </a:p>
          <a:p>
            <a:pPr marL="0" indent="0">
              <a:buNone/>
            </a:pPr>
            <a:endParaRPr lang="en-US" sz="2000" dirty="0"/>
          </a:p>
          <a:p>
            <a:pPr marL="0" indent="0">
              <a:buNone/>
            </a:pPr>
            <a:r>
              <a:rPr lang="en-US" sz="2000"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537906" y="61094"/>
            <a:ext cx="10795518" cy="1003916"/>
          </a:xfrm>
        </p:spPr>
        <p:txBody>
          <a:bodyPr anchor="b">
            <a:normAutofit/>
          </a:bodyPr>
          <a:lstStyle/>
          <a:p>
            <a:r>
              <a:rPr lang="en-GB" dirty="0">
                <a:latin typeface="+mn-lt"/>
              </a:rPr>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493812" y="491105"/>
            <a:ext cx="6501296" cy="3748915"/>
          </a:xfr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extBox 1">
            <a:extLst>
              <a:ext uri="{FF2B5EF4-FFF2-40B4-BE49-F238E27FC236}">
                <a16:creationId xmlns:a16="http://schemas.microsoft.com/office/drawing/2014/main" id="{0AB3FEB8-B247-4D7E-BA93-E43CBDCEF4C8}"/>
              </a:ext>
            </a:extLst>
          </p:cNvPr>
          <p:cNvSpPr txBox="1"/>
          <p:nvPr/>
        </p:nvSpPr>
        <p:spPr>
          <a:xfrm>
            <a:off x="7152500" y="4856001"/>
            <a:ext cx="2858219" cy="461665"/>
          </a:xfrm>
          <a:prstGeom prst="rect">
            <a:avLst/>
          </a:prstGeom>
          <a:noFill/>
        </p:spPr>
        <p:txBody>
          <a:bodyPr wrap="square" rtlCol="0">
            <a:spAutoFit/>
          </a:bodyPr>
          <a:lstStyle/>
          <a:p>
            <a:r>
              <a:rPr lang="en-US" sz="2400" b="1" dirty="0">
                <a:hlinkClick r:id="rId3"/>
              </a:rPr>
              <a:t>Database Search</a:t>
            </a:r>
            <a:endParaRPr lang="en-GB" sz="2400" b="1" dirty="0"/>
          </a:p>
        </p:txBody>
      </p:sp>
      <p:sp>
        <p:nvSpPr>
          <p:cNvPr id="4" name="Rectangle 3">
            <a:extLst>
              <a:ext uri="{FF2B5EF4-FFF2-40B4-BE49-F238E27FC236}">
                <a16:creationId xmlns:a16="http://schemas.microsoft.com/office/drawing/2014/main" id="{DB3DABB6-0517-6F74-832B-09560BAF907C}"/>
              </a:ext>
            </a:extLst>
          </p:cNvPr>
          <p:cNvSpPr/>
          <p:nvPr/>
        </p:nvSpPr>
        <p:spPr>
          <a:xfrm>
            <a:off x="5748489" y="1566711"/>
            <a:ext cx="347511" cy="192199"/>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0457F982-826E-6514-F7AF-051EC562590F}"/>
              </a:ext>
            </a:extLst>
          </p:cNvPr>
          <p:cNvPicPr>
            <a:picLocks noChangeAspect="1"/>
          </p:cNvPicPr>
          <p:nvPr/>
        </p:nvPicPr>
        <p:blipFill>
          <a:blip r:embed="rId4"/>
          <a:stretch>
            <a:fillRect/>
          </a:stretch>
        </p:blipFill>
        <p:spPr>
          <a:xfrm>
            <a:off x="10396204" y="4520111"/>
            <a:ext cx="1476596" cy="1476596"/>
          </a:xfrm>
          <a:prstGeom prst="rect">
            <a:avLst/>
          </a:prstGeom>
        </p:spPr>
      </p:pic>
    </p:spTree>
    <p:extLst>
      <p:ext uri="{BB962C8B-B14F-4D97-AF65-F5344CB8AC3E}">
        <p14:creationId xmlns:p14="http://schemas.microsoft.com/office/powerpoint/2010/main" val="32267425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5457" y="4726970"/>
            <a:ext cx="5253297" cy="494722"/>
          </a:xfrm>
        </p:spPr>
        <p:txBody>
          <a:bodyPr/>
          <a:lstStyle/>
          <a:p>
            <a:r>
              <a:rPr lang="en-US" dirty="0">
                <a:hlinkClick r:id="rId2"/>
              </a:rPr>
              <a:t>Bloomsbury Academic</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06645" y="-44382"/>
            <a:ext cx="10795518" cy="1003916"/>
          </a:xfrm>
        </p:spPr>
        <p:txBody>
          <a:bodyPr anchor="b">
            <a:normAutofit/>
          </a:bodyPr>
          <a:lstStyle/>
          <a:p>
            <a:r>
              <a:rPr lang="en-GB" dirty="0">
                <a:latin typeface="+mn-lt"/>
              </a:rPr>
              <a:t>Bloomsbury Academic</a:t>
            </a:r>
          </a:p>
        </p:txBody>
      </p:sp>
      <p:sp>
        <p:nvSpPr>
          <p:cNvPr id="6" name="TextBox 5">
            <a:extLst>
              <a:ext uri="{FF2B5EF4-FFF2-40B4-BE49-F238E27FC236}">
                <a16:creationId xmlns:a16="http://schemas.microsoft.com/office/drawing/2014/main" id="{34FF6358-F268-BA17-A3D6-58AD1452F661}"/>
              </a:ext>
            </a:extLst>
          </p:cNvPr>
          <p:cNvSpPr txBox="1"/>
          <p:nvPr/>
        </p:nvSpPr>
        <p:spPr>
          <a:xfrm>
            <a:off x="350875" y="1714826"/>
            <a:ext cx="3632881" cy="255454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Explore collections by Subject (346 books in the music and sound studies collection).</a:t>
            </a:r>
          </a:p>
          <a:p>
            <a:pPr marL="342900" indent="-342900">
              <a:buFont typeface="Arial" panose="020B0604020202020204" pitchFamily="34" charset="0"/>
              <a:buChar char="•"/>
            </a:pPr>
            <a:r>
              <a:rPr lang="en-GB" sz="2000" dirty="0">
                <a:solidFill>
                  <a:srgbClr val="3A3A3A"/>
                </a:solidFill>
              </a:rPr>
              <a:t>Limit to content you have access to.</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61084EB0-5D41-BCB0-6594-3CB6A333D8C6}"/>
              </a:ext>
            </a:extLst>
          </p:cNvPr>
          <p:cNvPicPr>
            <a:picLocks noChangeAspect="1"/>
          </p:cNvPicPr>
          <p:nvPr/>
        </p:nvPicPr>
        <p:blipFill>
          <a:blip r:embed="rId3"/>
          <a:srcRect l="5234" t="12935" r="6895" b="11931"/>
          <a:stretch>
            <a:fillRect/>
          </a:stretch>
        </p:blipFill>
        <p:spPr>
          <a:xfrm>
            <a:off x="4353227" y="959534"/>
            <a:ext cx="7353316" cy="41916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5674769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4934572" y="5088438"/>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377951" y="-9187"/>
            <a:ext cx="10795518" cy="1003916"/>
          </a:xfrm>
        </p:spPr>
        <p:txBody>
          <a:bodyPr anchor="b">
            <a:normAutofit/>
          </a:bodyPr>
          <a:lstStyle/>
          <a:p>
            <a:r>
              <a:rPr lang="en-GB" dirty="0">
                <a:latin typeface="+mn-lt"/>
              </a:rPr>
              <a:t>Ebook collections</a:t>
            </a:r>
          </a:p>
        </p:txBody>
      </p:sp>
      <p:pic>
        <p:nvPicPr>
          <p:cNvPr id="4" name="Picture 3">
            <a:extLst>
              <a:ext uri="{FF2B5EF4-FFF2-40B4-BE49-F238E27FC236}">
                <a16:creationId xmlns:a16="http://schemas.microsoft.com/office/drawing/2014/main" id="{AD3C9E85-F79D-CC72-DFF0-00182C91B972}"/>
              </a:ext>
            </a:extLst>
          </p:cNvPr>
          <p:cNvPicPr>
            <a:picLocks noChangeAspect="1"/>
          </p:cNvPicPr>
          <p:nvPr/>
        </p:nvPicPr>
        <p:blipFill>
          <a:blip r:embed="rId3"/>
          <a:srcRect l="12029" t="34859" r="13860" b="4713"/>
          <a:stretch>
            <a:fillRect/>
          </a:stretch>
        </p:blipFill>
        <p:spPr>
          <a:xfrm>
            <a:off x="4934572" y="675342"/>
            <a:ext cx="7180241" cy="3902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FF758A16-9FCA-0089-CAB4-ACBCD7B87113}"/>
              </a:ext>
            </a:extLst>
          </p:cNvPr>
          <p:cNvPicPr>
            <a:picLocks noChangeAspect="1"/>
          </p:cNvPicPr>
          <p:nvPr/>
        </p:nvPicPr>
        <p:blipFill>
          <a:blip r:embed="rId4"/>
          <a:srcRect t="12484" r="3442" b="63737"/>
          <a:stretch>
            <a:fillRect/>
          </a:stretch>
        </p:blipFill>
        <p:spPr>
          <a:xfrm>
            <a:off x="145606" y="1484489"/>
            <a:ext cx="4682659" cy="108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D5E75ADA-7831-B42D-E75B-27D75DCFCF89}"/>
              </a:ext>
            </a:extLst>
          </p:cNvPr>
          <p:cNvSpPr txBox="1"/>
          <p:nvPr/>
        </p:nvSpPr>
        <p:spPr>
          <a:xfrm>
            <a:off x="198759" y="3063373"/>
            <a:ext cx="4682659" cy="2246769"/>
          </a:xfrm>
          <a:prstGeom prst="rect">
            <a:avLst/>
          </a:prstGeom>
          <a:noFill/>
        </p:spPr>
        <p:txBody>
          <a:bodyPr wrap="square" rtlCol="0">
            <a:spAutoFit/>
          </a:bodyPr>
          <a:lstStyle/>
          <a:p>
            <a:r>
              <a:rPr lang="en-GB" sz="2000" dirty="0"/>
              <a:t>Click on the ellipsis […] at the top of the library catalogue to find the Collection Discovery link.</a:t>
            </a:r>
          </a:p>
          <a:p>
            <a:endParaRPr lang="en-GB" sz="2000" dirty="0"/>
          </a:p>
          <a:p>
            <a:r>
              <a:rPr lang="en-GB" sz="2000" dirty="0"/>
              <a:t>Here you can find some of our curated ebook collections as well as recently added books to the library.</a:t>
            </a:r>
          </a:p>
        </p:txBody>
      </p:sp>
      <p:sp>
        <p:nvSpPr>
          <p:cNvPr id="9" name="Rectangle 8">
            <a:extLst>
              <a:ext uri="{FF2B5EF4-FFF2-40B4-BE49-F238E27FC236}">
                <a16:creationId xmlns:a16="http://schemas.microsoft.com/office/drawing/2014/main" id="{10C3B323-CEDB-8880-F3F6-6025290D122A}"/>
              </a:ext>
            </a:extLst>
          </p:cNvPr>
          <p:cNvSpPr/>
          <p:nvPr/>
        </p:nvSpPr>
        <p:spPr>
          <a:xfrm>
            <a:off x="3133422" y="1477907"/>
            <a:ext cx="337803" cy="396804"/>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8B39D5F0-AA3C-B32E-7B72-6D61BC2A7337}"/>
              </a:ext>
            </a:extLst>
          </p:cNvPr>
          <p:cNvPicPr>
            <a:picLocks noChangeAspect="1"/>
          </p:cNvPicPr>
          <p:nvPr/>
        </p:nvPicPr>
        <p:blipFill>
          <a:blip r:embed="rId5"/>
          <a:stretch>
            <a:fillRect/>
          </a:stretch>
        </p:blipFill>
        <p:spPr>
          <a:xfrm>
            <a:off x="10616542" y="4719262"/>
            <a:ext cx="1233074" cy="1233074"/>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a:solidFill>
                  <a:schemeClr val="accent2"/>
                </a:solidFill>
                <a:latin typeface="Calibri"/>
                <a:ea typeface="Calibri"/>
                <a:cs typeface="Arial"/>
              </a:rPr>
              <a:t>Use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Evaluate</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Acknowledge</a:t>
            </a:r>
            <a:r>
              <a:rPr lang="en-GB" sz="1900">
                <a:solidFill>
                  <a:schemeClr val="accent2"/>
                </a:solidFill>
                <a:latin typeface="Calibri"/>
                <a:ea typeface="Calibri"/>
                <a:cs typeface="Arial"/>
              </a:rPr>
              <a:t> </a:t>
            </a:r>
            <a:r>
              <a:rPr lang="en-GB" sz="1900">
                <a:latin typeface="Calibri"/>
                <a:ea typeface="Calibri"/>
                <a:cs typeface="Arial"/>
              </a:rPr>
              <a:t>any AI use</a:t>
            </a:r>
            <a:r>
              <a:rPr lang="en-GB" sz="1900">
                <a:solidFill>
                  <a:schemeClr val="accent2"/>
                </a:solidFill>
                <a:latin typeface="Calibri"/>
                <a:ea typeface="Calibri"/>
                <a:cs typeface="Arial"/>
              </a:rPr>
              <a:t>.</a:t>
            </a:r>
            <a:endParaRPr lang="en-GB" sz="1900">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Complete</a:t>
            </a:r>
            <a:r>
              <a:rPr lang="en-GB" sz="190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t>
            </a:r>
            <a:r>
              <a:rPr lang="en-US" dirty="0">
                <a:latin typeface="+mn-lt"/>
              </a:rPr>
              <a:t>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289933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674545"/>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339567" y="4861701"/>
            <a:ext cx="959391" cy="343118"/>
          </a:xfrm>
          <a:prstGeom prst="rightArrow">
            <a:avLst>
              <a:gd name="adj1" fmla="val 56790"/>
              <a:gd name="adj2" fmla="val 5000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2463" y="1627992"/>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35118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419988"/>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686009" y="119309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9761865" y="1426347"/>
            <a:ext cx="1231889"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020153"/>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382380" y="2261602"/>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593873" y="4522034"/>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a:xfrm>
            <a:off x="358219" y="365125"/>
            <a:ext cx="11481847" cy="576707"/>
          </a:xfrm>
        </p:spPr>
        <p:txBody>
          <a:bodyPr>
            <a:normAutofit fontScale="90000"/>
          </a:bodyPr>
          <a:lstStyle/>
          <a:p>
            <a:r>
              <a:rPr lang="en-GB">
                <a:latin typeface="+mn-lt"/>
              </a:rPr>
              <a:t>Grey Literature</a:t>
            </a:r>
            <a:endParaRPr lang="en-US">
              <a:latin typeface="+mn-lt"/>
            </a:endParaRPr>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178709"/>
          </a:xfrm>
        </p:spPr>
        <p:txBody>
          <a:bodyPr vert="horz" lIns="91440" tIns="45720" rIns="91440" bIns="45720" rtlCol="0" anchor="t">
            <a:normAutofit/>
          </a:bodyPr>
          <a:lstStyle/>
          <a:p>
            <a:pPr marL="0" indent="0">
              <a:buNone/>
            </a:pPr>
            <a:r>
              <a:rPr lang="en-GB" sz="2400">
                <a:latin typeface="Calibri "/>
                <a:ea typeface="Calibri"/>
                <a:cs typeface="Calibri"/>
              </a:rPr>
              <a:t>Includes a wide range of information found outside of library databases. It can provide useful statistics, information, opinion, and case studies.</a:t>
            </a:r>
            <a:endParaRPr lang="en-GB">
              <a:ea typeface="Calibri"/>
              <a:cs typeface="Calibri"/>
            </a:endParaRPr>
          </a:p>
          <a:p>
            <a:pPr marL="0" indent="0">
              <a:buNone/>
            </a:pPr>
            <a:r>
              <a:rPr lang="en-GB" sz="2400" b="1">
                <a:latin typeface="Calibri "/>
                <a:ea typeface="Calibri"/>
                <a:cs typeface="Calibri"/>
              </a:rPr>
              <a:t>They are not however, typically peer-reviewed.</a:t>
            </a:r>
          </a:p>
          <a:p>
            <a:pPr marL="0" indent="0">
              <a:buNone/>
            </a:pPr>
            <a:endParaRPr lang="en-GB" sz="2400">
              <a:latin typeface="Calibri "/>
              <a:ea typeface="Calibri" panose="020F0502020204030204" pitchFamily="34" charset="0"/>
              <a:cs typeface="Calibri" panose="020F0502020204030204" pitchFamily="34" charset="0"/>
            </a:endParaRPr>
          </a:p>
          <a:p>
            <a:pPr marL="0" indent="0">
              <a:buNone/>
            </a:pPr>
            <a:r>
              <a:rPr lang="en-GB" sz="240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Non-governmental organisations (NGO’s) e.g. World Health Organisation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p:txBody>
      </p:sp>
      <p:sp>
        <p:nvSpPr>
          <p:cNvPr id="4" name="TextBox 3">
            <a:extLst>
              <a:ext uri="{FF2B5EF4-FFF2-40B4-BE49-F238E27FC236}">
                <a16:creationId xmlns:a16="http://schemas.microsoft.com/office/drawing/2014/main" id="{A56DBA38-5AD3-C606-19C0-E6E3B9398B9D}"/>
              </a:ext>
            </a:extLst>
          </p:cNvPr>
          <p:cNvSpPr txBox="1"/>
          <p:nvPr/>
        </p:nvSpPr>
        <p:spPr>
          <a:xfrm>
            <a:off x="8842397" y="627796"/>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a:latin typeface="+mn-lt"/>
                <a:ea typeface="+mj-lt"/>
                <a:cs typeface="+mj-lt"/>
              </a:rPr>
              <a:t>Linking Google Scholar </a:t>
            </a:r>
            <a:endParaRPr lang="en-US" sz="360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lnSpcReduction="10000"/>
          </a:bodyPr>
          <a:lstStyle/>
          <a:p>
            <a:pPr marL="457200" indent="-457200">
              <a:buFont typeface="+mj-lt"/>
              <a:buAutoNum type="arabicPeriod"/>
            </a:pPr>
            <a:r>
              <a:rPr lang="en-US" sz="2200">
                <a:latin typeface="Calibri "/>
                <a:cs typeface="Calibri"/>
              </a:rPr>
              <a:t>Search for Google Scholar</a:t>
            </a:r>
          </a:p>
          <a:p>
            <a:pPr marL="457200" indent="-457200">
              <a:buFont typeface="+mj-lt"/>
              <a:buAutoNum type="arabicPeriod"/>
            </a:pPr>
            <a:r>
              <a:rPr lang="en-US" sz="2200">
                <a:latin typeface="Calibri "/>
                <a:cs typeface="Calibri"/>
              </a:rPr>
              <a:t>Click on site</a:t>
            </a:r>
          </a:p>
          <a:p>
            <a:pPr marL="457200" indent="-457200">
              <a:buFont typeface="+mj-lt"/>
              <a:buAutoNum type="arabicPeriod"/>
            </a:pPr>
            <a:r>
              <a:rPr lang="en-US" sz="2200">
                <a:latin typeface="Calibri "/>
                <a:cs typeface="Calibri"/>
              </a:rPr>
              <a:t>Click on 3 lines (top left of page)</a:t>
            </a:r>
          </a:p>
          <a:p>
            <a:pPr marL="457200" indent="-457200">
              <a:buFont typeface="+mj-lt"/>
              <a:buAutoNum type="arabicPeriod"/>
            </a:pPr>
            <a:r>
              <a:rPr lang="en-US" sz="2200">
                <a:latin typeface="Calibri "/>
                <a:cs typeface="Calibri"/>
              </a:rPr>
              <a:t>Choose settings</a:t>
            </a:r>
          </a:p>
          <a:p>
            <a:pPr marL="457200" indent="-457200">
              <a:buFont typeface="+mj-lt"/>
              <a:buAutoNum type="arabicPeriod"/>
            </a:pPr>
            <a:r>
              <a:rPr lang="en-US" sz="2200">
                <a:latin typeface="Calibri "/>
                <a:cs typeface="Calibri"/>
              </a:rPr>
              <a:t>Click library links</a:t>
            </a:r>
          </a:p>
          <a:p>
            <a:pPr marL="457200" indent="-457200">
              <a:buFont typeface="+mj-lt"/>
              <a:buAutoNum type="arabicPeriod"/>
            </a:pPr>
            <a:r>
              <a:rPr lang="en-US" sz="2200">
                <a:latin typeface="Calibri "/>
                <a:cs typeface="Calibri"/>
              </a:rPr>
              <a:t>Type in UW Trinity </a:t>
            </a:r>
          </a:p>
          <a:p>
            <a:pPr marL="457200" indent="-457200">
              <a:buFont typeface="+mj-lt"/>
              <a:buAutoNum type="arabicPeriod"/>
            </a:pPr>
            <a:r>
              <a:rPr lang="en-US" sz="2200">
                <a:latin typeface="Calibri "/>
                <a:cs typeface="Calibri"/>
              </a:rPr>
              <a:t>Click search</a:t>
            </a:r>
          </a:p>
          <a:p>
            <a:pPr marL="457200" indent="-457200">
              <a:buFont typeface="+mj-lt"/>
              <a:buAutoNum type="arabicPeriod"/>
            </a:pPr>
            <a:r>
              <a:rPr lang="en-US" sz="2200">
                <a:latin typeface="Calibri "/>
                <a:cs typeface="Calibri"/>
              </a:rPr>
              <a:t>Tick the box with View it @ UWTSD</a:t>
            </a:r>
          </a:p>
          <a:p>
            <a:pPr marL="457200" indent="-457200">
              <a:buFont typeface="+mj-lt"/>
              <a:buAutoNum type="arabicPeriod"/>
            </a:pPr>
            <a:r>
              <a:rPr lang="en-US" sz="2200">
                <a:latin typeface="Calibri "/>
                <a:cs typeface="Calibri"/>
              </a:rPr>
              <a:t>Save</a:t>
            </a:r>
          </a:p>
          <a:p>
            <a:pPr marL="342900" indent="-342900">
              <a:buFont typeface="Arial" panose="05000000000000000000" pitchFamily="2" charset="2"/>
              <a:buChar char="•"/>
            </a:pPr>
            <a:endParaRPr lang="en-US" sz="2000">
              <a:latin typeface="Calibri "/>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rPr>
              <a:t>Advanced Searching</a:t>
            </a:r>
            <a:endParaRPr lang="en-US">
              <a:solidFill>
                <a:schemeClr val="bg1"/>
              </a:solidFill>
            </a:endParaRPr>
          </a:p>
        </p:txBody>
      </p:sp>
      <p:sp>
        <p:nvSpPr>
          <p:cNvPr id="4" name="TextBox 3">
            <a:extLst>
              <a:ext uri="{FF2B5EF4-FFF2-40B4-BE49-F238E27FC236}">
                <a16:creationId xmlns:a16="http://schemas.microsoft.com/office/drawing/2014/main" id="{4776EB25-2C34-C1B4-2D9C-8EC0FE1165E4}"/>
              </a:ext>
            </a:extLst>
          </p:cNvPr>
          <p:cNvSpPr txBox="1"/>
          <p:nvPr/>
        </p:nvSpPr>
        <p:spPr>
          <a:xfrm>
            <a:off x="8686800" y="5213062"/>
            <a:ext cx="2633472" cy="369332"/>
          </a:xfrm>
          <a:prstGeom prst="rect">
            <a:avLst/>
          </a:prstGeom>
          <a:noFill/>
        </p:spPr>
        <p:txBody>
          <a:bodyPr wrap="square" rtlCol="0">
            <a:spAutoFit/>
          </a:bodyPr>
          <a:lstStyle/>
          <a:p>
            <a:r>
              <a:rPr lang="en-GB">
                <a:hlinkClick r:id="rId3"/>
              </a:rPr>
              <a:t>Google Scholar help</a:t>
            </a:r>
            <a:endParaRPr lang="en-US"/>
          </a:p>
        </p:txBody>
      </p:sp>
    </p:spTree>
    <p:extLst>
      <p:ext uri="{BB962C8B-B14F-4D97-AF65-F5344CB8AC3E}">
        <p14:creationId xmlns:p14="http://schemas.microsoft.com/office/powerpoint/2010/main" val="7988053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E5BA-D8B4-B06B-10D5-6781DB80F6C9}"/>
              </a:ext>
            </a:extLst>
          </p:cNvPr>
          <p:cNvSpPr>
            <a:spLocks noGrp="1"/>
          </p:cNvSpPr>
          <p:nvPr>
            <p:ph type="title"/>
          </p:nvPr>
        </p:nvSpPr>
        <p:spPr>
          <a:xfrm>
            <a:off x="358219" y="365125"/>
            <a:ext cx="11481847" cy="583102"/>
          </a:xfrm>
        </p:spPr>
        <p:txBody>
          <a:bodyPr>
            <a:normAutofit fontScale="90000"/>
          </a:bodyPr>
          <a:lstStyle/>
          <a:p>
            <a:r>
              <a:rPr lang="en-GB">
                <a:latin typeface="Calibri"/>
                <a:ea typeface="Calibri"/>
                <a:cs typeface="Calibri"/>
              </a:rPr>
              <a:t>Google Scholar Labs – AI enhanced tool</a:t>
            </a:r>
          </a:p>
        </p:txBody>
      </p:sp>
      <p:pic>
        <p:nvPicPr>
          <p:cNvPr id="9" name="Picture 8">
            <a:extLst>
              <a:ext uri="{FF2B5EF4-FFF2-40B4-BE49-F238E27FC236}">
                <a16:creationId xmlns:a16="http://schemas.microsoft.com/office/drawing/2014/main" id="{AF97AD65-5B72-4147-4DE9-A537A167F7FF}"/>
              </a:ext>
            </a:extLst>
          </p:cNvPr>
          <p:cNvPicPr>
            <a:picLocks noChangeAspect="1"/>
          </p:cNvPicPr>
          <p:nvPr/>
        </p:nvPicPr>
        <p:blipFill>
          <a:blip r:embed="rId2"/>
          <a:srcRect l="51963" t="51" r="-60" b="-386"/>
          <a:stretch>
            <a:fillRect/>
          </a:stretch>
        </p:blipFill>
        <p:spPr>
          <a:xfrm>
            <a:off x="660156" y="1320604"/>
            <a:ext cx="4383909" cy="3945191"/>
          </a:xfrm>
          <a:prstGeom prst="rect">
            <a:avLst/>
          </a:prstGeom>
        </p:spPr>
      </p:pic>
      <p:pic>
        <p:nvPicPr>
          <p:cNvPr id="5" name="Picture 4">
            <a:extLst>
              <a:ext uri="{FF2B5EF4-FFF2-40B4-BE49-F238E27FC236}">
                <a16:creationId xmlns:a16="http://schemas.microsoft.com/office/drawing/2014/main" id="{3BED35E8-A08F-F3D3-A22A-91011BC42561}"/>
              </a:ext>
            </a:extLst>
          </p:cNvPr>
          <p:cNvPicPr>
            <a:picLocks noChangeAspect="1"/>
          </p:cNvPicPr>
          <p:nvPr/>
        </p:nvPicPr>
        <p:blipFill>
          <a:blip r:embed="rId3"/>
          <a:stretch>
            <a:fillRect/>
          </a:stretch>
        </p:blipFill>
        <p:spPr>
          <a:xfrm>
            <a:off x="6572488" y="1255020"/>
            <a:ext cx="4959356" cy="38588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52C0F7E-E7CC-2CD0-D6DA-442E5741170F}"/>
              </a:ext>
            </a:extLst>
          </p:cNvPr>
          <p:cNvSpPr/>
          <p:nvPr/>
        </p:nvSpPr>
        <p:spPr>
          <a:xfrm>
            <a:off x="4484815" y="1255020"/>
            <a:ext cx="1408253" cy="494401"/>
          </a:xfrm>
          <a:prstGeom prst="righ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31A799-BFC1-EF0D-5F10-5B8179339D8C}"/>
              </a:ext>
            </a:extLst>
          </p:cNvPr>
          <p:cNvPicPr>
            <a:picLocks noChangeAspect="1"/>
          </p:cNvPicPr>
          <p:nvPr/>
        </p:nvPicPr>
        <p:blipFill>
          <a:blip r:embed="rId4"/>
          <a:stretch>
            <a:fillRect/>
          </a:stretch>
        </p:blipFill>
        <p:spPr>
          <a:xfrm>
            <a:off x="660156" y="1241791"/>
            <a:ext cx="3486150" cy="466725"/>
          </a:xfrm>
          <a:prstGeom prst="rect">
            <a:avLst/>
          </a:prstGeom>
        </p:spPr>
      </p:pic>
      <p:sp>
        <p:nvSpPr>
          <p:cNvPr id="4" name="TextBox 3">
            <a:extLst>
              <a:ext uri="{FF2B5EF4-FFF2-40B4-BE49-F238E27FC236}">
                <a16:creationId xmlns:a16="http://schemas.microsoft.com/office/drawing/2014/main" id="{5D2B0A8C-4AB6-0D3E-78A1-19651C05BD77}"/>
              </a:ext>
            </a:extLst>
          </p:cNvPr>
          <p:cNvSpPr txBox="1"/>
          <p:nvPr/>
        </p:nvSpPr>
        <p:spPr>
          <a:xfrm>
            <a:off x="8110728" y="5235993"/>
            <a:ext cx="2633472" cy="369332"/>
          </a:xfrm>
          <a:prstGeom prst="rect">
            <a:avLst/>
          </a:prstGeom>
          <a:noFill/>
        </p:spPr>
        <p:txBody>
          <a:bodyPr wrap="square" rtlCol="0">
            <a:spAutoFit/>
          </a:bodyPr>
          <a:lstStyle/>
          <a:p>
            <a:r>
              <a:rPr lang="en-GB">
                <a:hlinkClick r:id="rId5"/>
              </a:rPr>
              <a:t>Google Scholar blog</a:t>
            </a:r>
            <a:endParaRPr lang="en-US"/>
          </a:p>
        </p:txBody>
      </p:sp>
    </p:spTree>
    <p:extLst>
      <p:ext uri="{BB962C8B-B14F-4D97-AF65-F5344CB8AC3E}">
        <p14:creationId xmlns:p14="http://schemas.microsoft.com/office/powerpoint/2010/main" val="6323388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178467"/>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190261" y="1454828"/>
            <a:ext cx="4842393" cy="3429000"/>
          </a:xfrm>
        </p:spPr>
        <p:txBody>
          <a:bodyPr vert="horz" lIns="91440" tIns="45720" rIns="91440" bIns="45720" rtlCol="0" anchor="t">
            <a:normAutofit/>
          </a:bodyPr>
          <a:lstStyle/>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2"/>
          <a:stretch>
            <a:fillRect/>
          </a:stretch>
        </p:blipFill>
        <p:spPr>
          <a:xfrm>
            <a:off x="5549601" y="513241"/>
            <a:ext cx="6145575" cy="3982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6738620" y="5063142"/>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:Resources for Research</a:t>
            </a:r>
            <a:endParaRPr lang="en-US"/>
          </a:p>
        </p:txBody>
      </p:sp>
      <p:pic>
        <p:nvPicPr>
          <p:cNvPr id="9" name="Picture 8">
            <a:extLst>
              <a:ext uri="{FF2B5EF4-FFF2-40B4-BE49-F238E27FC236}">
                <a16:creationId xmlns:a16="http://schemas.microsoft.com/office/drawing/2014/main" id="{90287EE9-3D22-2BD7-C4A3-9C71CB8C5156}"/>
              </a:ext>
            </a:extLst>
          </p:cNvPr>
          <p:cNvPicPr>
            <a:picLocks noChangeAspect="1"/>
          </p:cNvPicPr>
          <p:nvPr/>
        </p:nvPicPr>
        <p:blipFill>
          <a:blip r:embed="rId4"/>
          <a:stretch>
            <a:fillRect/>
          </a:stretch>
        </p:blipFill>
        <p:spPr>
          <a:xfrm>
            <a:off x="11025198" y="4697394"/>
            <a:ext cx="976541" cy="965186"/>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a:latin typeface="+mn-lt"/>
              </a:rPr>
              <a:t>Research strategy summary </a:t>
            </a:r>
          </a:p>
        </p:txBody>
      </p:sp>
      <p:graphicFrame>
        <p:nvGraphicFramePr>
          <p:cNvPr id="19" name="Diagram 18">
            <a:extLst>
              <a:ext uri="{FF2B5EF4-FFF2-40B4-BE49-F238E27FC236}">
                <a16:creationId xmlns:a16="http://schemas.microsoft.com/office/drawing/2014/main" id="{9016B007-048F-CF92-CF24-79AD60784D3F}"/>
              </a:ext>
            </a:extLst>
          </p:cNvPr>
          <p:cNvGraphicFramePr/>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dirty="0">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5077" y="520573"/>
            <a:ext cx="5640574" cy="530987"/>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358219" y="2015234"/>
            <a:ext cx="5737781" cy="3046988"/>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please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6196351" y="0"/>
            <a:ext cx="5995649" cy="5715000"/>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76052" y="1458926"/>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3"/>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4"/>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5"/>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7"/>
            <a:extLst>
              <a:ext uri="{FF2B5EF4-FFF2-40B4-BE49-F238E27FC236}">
                <a16:creationId xmlns:a16="http://schemas.microsoft.com/office/drawing/2014/main" id="{6CE3850F-2918-F351-623C-BFF1CE5C4347}"/>
              </a:ext>
            </a:extLst>
          </p:cNvPr>
          <p:cNvPicPr>
            <a:picLocks noChangeAspect="1"/>
          </p:cNvPicPr>
          <p:nvPr/>
        </p:nvPicPr>
        <p:blipFill>
          <a:blip r:embed="rId8">
            <a:duotone>
              <a:schemeClr val="accent1">
                <a:shade val="45000"/>
                <a:satMod val="135000"/>
              </a:schemeClr>
              <a:prstClr val="white"/>
            </a:duotone>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0">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0">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26</TotalTime>
  <Words>3124</Words>
  <Application>Microsoft Office PowerPoint</Application>
  <PresentationFormat>Widescreen</PresentationFormat>
  <Paragraphs>485</Paragraphs>
  <Slides>50</Slides>
  <Notes>18</Notes>
  <HiddenSlides>0</HiddenSlides>
  <MMClips>0</MMClips>
  <ScaleCrop>false</ScaleCrop>
  <HeadingPairs>
    <vt:vector size="4" baseType="variant">
      <vt:variant>
        <vt:lpstr>Theme</vt:lpstr>
      </vt:variant>
      <vt:variant>
        <vt:i4>3</vt:i4>
      </vt:variant>
      <vt:variant>
        <vt:lpstr>Slide Titles</vt:lpstr>
      </vt:variant>
      <vt:variant>
        <vt:i4>50</vt:i4>
      </vt:variant>
    </vt:vector>
  </HeadingPairs>
  <TitlesOfParts>
    <vt:vector size="53"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Key steps in a research strategy… </vt:lpstr>
      <vt:lpstr>Evaluating Information</vt:lpstr>
      <vt:lpstr>Critical Evaluation: Checklist </vt:lpstr>
      <vt:lpstr>Begin with a scoping review</vt:lpstr>
      <vt:lpstr>Library catalogue search.</vt:lpstr>
      <vt:lpstr>Advanced searching </vt:lpstr>
      <vt:lpstr>Phrase searching &amp; terminology</vt:lpstr>
      <vt:lpstr>PowerPoint Presentation</vt:lpstr>
      <vt:lpstr>Advanced Search</vt:lpstr>
      <vt:lpstr>Explore filters...</vt:lpstr>
      <vt:lpstr>Subject Headings</vt:lpstr>
      <vt:lpstr>Results </vt:lpstr>
      <vt:lpstr>Tips</vt:lpstr>
      <vt:lpstr>Also try... </vt:lpstr>
      <vt:lpstr>Search for journals - Browzine</vt:lpstr>
      <vt:lpstr>Searching within a single journal </vt:lpstr>
      <vt:lpstr>Why use individual databases?</vt:lpstr>
      <vt:lpstr>Database Search</vt:lpstr>
      <vt:lpstr>Proquest Central</vt:lpstr>
      <vt:lpstr>Research Assistant options</vt:lpstr>
      <vt:lpstr>What an article record includes</vt:lpstr>
      <vt:lpstr>Useful links and resources</vt:lpstr>
      <vt:lpstr>Artstor</vt:lpstr>
      <vt:lpstr>Box of Broadcasts (BoB)</vt:lpstr>
      <vt:lpstr>Search Box of Broadcasts (BoB)</vt:lpstr>
      <vt:lpstr>Digital Theatre Plus</vt:lpstr>
      <vt:lpstr>Human Anatomy Atlas </vt:lpstr>
      <vt:lpstr>WGSN – Fashion &amp; Interiors</vt:lpstr>
      <vt:lpstr>Some useful databases</vt:lpstr>
      <vt:lpstr>Some useful databases</vt:lpstr>
      <vt:lpstr>Ebook content</vt:lpstr>
      <vt:lpstr>Bloomsbury Academic</vt:lpstr>
      <vt:lpstr>Ebook collections</vt:lpstr>
      <vt:lpstr>What about Artificial Intelligence (AI)?</vt:lpstr>
      <vt:lpstr> Add your search question</vt:lpstr>
      <vt:lpstr>AI CRAAP Test</vt:lpstr>
      <vt:lpstr>Grey Literature</vt:lpstr>
      <vt:lpstr>Linking Google Scholar </vt:lpstr>
      <vt:lpstr>Google Scholar Labs – AI enhanced tool</vt:lpstr>
      <vt:lpstr>LibKey Nomad</vt:lpstr>
      <vt:lpstr>Research strategy summary </vt:lpstr>
      <vt:lpstr>Need More?</vt:lpstr>
      <vt:lpstr>Harvard Referencing Style</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5</cp:revision>
  <dcterms:created xsi:type="dcterms:W3CDTF">2021-03-09T15:35:42Z</dcterms:created>
  <dcterms:modified xsi:type="dcterms:W3CDTF">2026-10-19T14:36:30Z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