
<file path=[Content_Types].xml><?xml version="1.0" encoding="utf-8"?>
<Types xmlns="http://schemas.openxmlformats.org/package/2006/content-types">
  <Default Extension="png" ContentType="image/png"/>
  <Default Extension="bin" ContentType="application/vnd.openxmlformats-officedocument.oleObject"/>
  <Default Extension="svg" ContentType="image/svg+xml"/>
  <Default Extension="jpeg" ContentType="image/jpeg"/>
  <Default Extension="wmf" ContentType="image/x-wmf"/>
  <Default Extension="rels" ContentType="application/vnd.openxmlformats-package.relationships+xml"/>
  <Default Extension="xml" ContentType="application/xml"/>
  <Default Extension="vml" ContentType="application/vnd.openxmlformats-officedocument.vmlDrawing"/>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2"/>
  </p:notesMasterIdLst>
  <p:handoutMasterIdLst>
    <p:handoutMasterId r:id="rId43"/>
  </p:handoutMasterIdLst>
  <p:sldIdLst>
    <p:sldId id="256" r:id="rId5"/>
    <p:sldId id="354" r:id="rId6"/>
    <p:sldId id="290" r:id="rId7"/>
    <p:sldId id="309" r:id="rId8"/>
    <p:sldId id="310" r:id="rId9"/>
    <p:sldId id="311" r:id="rId10"/>
    <p:sldId id="312" r:id="rId11"/>
    <p:sldId id="313" r:id="rId12"/>
    <p:sldId id="314" r:id="rId13"/>
    <p:sldId id="315" r:id="rId14"/>
    <p:sldId id="316" r:id="rId15"/>
    <p:sldId id="317" r:id="rId16"/>
    <p:sldId id="326" r:id="rId17"/>
    <p:sldId id="327" r:id="rId18"/>
    <p:sldId id="329" r:id="rId19"/>
    <p:sldId id="330" r:id="rId20"/>
    <p:sldId id="331" r:id="rId21"/>
    <p:sldId id="332" r:id="rId22"/>
    <p:sldId id="333" r:id="rId23"/>
    <p:sldId id="334" r:id="rId24"/>
    <p:sldId id="335" r:id="rId25"/>
    <p:sldId id="336" r:id="rId26"/>
    <p:sldId id="337" r:id="rId27"/>
    <p:sldId id="338" r:id="rId28"/>
    <p:sldId id="339" r:id="rId29"/>
    <p:sldId id="340" r:id="rId30"/>
    <p:sldId id="341" r:id="rId31"/>
    <p:sldId id="353" r:id="rId32"/>
    <p:sldId id="291" r:id="rId33"/>
    <p:sldId id="292" r:id="rId34"/>
    <p:sldId id="293" r:id="rId35"/>
    <p:sldId id="294" r:id="rId36"/>
    <p:sldId id="258" r:id="rId37"/>
    <p:sldId id="259" r:id="rId38"/>
    <p:sldId id="260" r:id="rId39"/>
    <p:sldId id="308" r:id="rId40"/>
    <p:sldId id="261" r:id="rId41"/>
  </p:sldIdLst>
  <p:sldSz cx="9144000" cy="6858000" type="screen4x3"/>
  <p:notesSz cx="7102475" cy="938847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 uri="{2D200454-40CA-4A62-9FC3-DE9A4176ACB9}">
      <p15:notesGuideLst xmlns:p15="http://schemas.microsoft.com/office/powerpoint/2012/main" xmlns="">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3411" autoAdjust="0"/>
  </p:normalViewPr>
  <p:slideViewPr>
    <p:cSldViewPr>
      <p:cViewPr>
        <p:scale>
          <a:sx n="79" d="100"/>
          <a:sy n="79" d="100"/>
        </p:scale>
        <p:origin x="-1546" y="53"/>
      </p:cViewPr>
      <p:guideLst>
        <p:guide orient="horz" pos="2160"/>
        <p:guide pos="2880"/>
      </p:guideLst>
    </p:cSldViewPr>
  </p:slideViewPr>
  <p:notesTextViewPr>
    <p:cViewPr>
      <p:scale>
        <a:sx n="1" d="1"/>
        <a:sy n="1" d="1"/>
      </p:scale>
      <p:origin x="0" y="0"/>
    </p:cViewPr>
  </p:notesTextViewPr>
  <p:sorterViewPr>
    <p:cViewPr>
      <p:scale>
        <a:sx n="66" d="100"/>
        <a:sy n="66" d="100"/>
      </p:scale>
      <p:origin x="0" y="0"/>
    </p:cViewPr>
  </p:sorterViewPr>
  <p:notesViewPr>
    <p:cSldViewPr>
      <p:cViewPr varScale="1">
        <p:scale>
          <a:sx n="83" d="100"/>
          <a:sy n="83" d="100"/>
        </p:scale>
        <p:origin x="-2166" y="-78"/>
      </p:cViewPr>
      <p:guideLst>
        <p:guide orient="horz" pos="2957"/>
        <p:guide pos="2238"/>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handoutMaster" Target="handoutMasters/handoutMaster1.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9.w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7739" cy="46942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4023093" y="0"/>
            <a:ext cx="3077739" cy="469424"/>
          </a:xfrm>
          <a:prstGeom prst="rect">
            <a:avLst/>
          </a:prstGeom>
        </p:spPr>
        <p:txBody>
          <a:bodyPr vert="horz" lIns="91440" tIns="45720" rIns="91440" bIns="45720" rtlCol="0"/>
          <a:lstStyle>
            <a:lvl1pPr algn="r">
              <a:defRPr sz="1200"/>
            </a:lvl1pPr>
          </a:lstStyle>
          <a:p>
            <a:fld id="{96D292DE-8B7A-4254-AA83-74C1F4DD4AF0}" type="datetimeFigureOut">
              <a:rPr lang="en-GB" smtClean="0"/>
              <a:t>12/02/2019</a:t>
            </a:fld>
            <a:endParaRPr lang="en-GB"/>
          </a:p>
        </p:txBody>
      </p:sp>
      <p:sp>
        <p:nvSpPr>
          <p:cNvPr id="4" name="Footer Placeholder 3"/>
          <p:cNvSpPr>
            <a:spLocks noGrp="1"/>
          </p:cNvSpPr>
          <p:nvPr>
            <p:ph type="ftr" sz="quarter" idx="2"/>
          </p:nvPr>
        </p:nvSpPr>
        <p:spPr>
          <a:xfrm>
            <a:off x="0" y="8917422"/>
            <a:ext cx="3077739" cy="469424"/>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4023093" y="8917422"/>
            <a:ext cx="3077739" cy="469424"/>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7739" cy="47105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4023093" y="0"/>
            <a:ext cx="3077739" cy="471054"/>
          </a:xfrm>
          <a:prstGeom prst="rect">
            <a:avLst/>
          </a:prstGeom>
        </p:spPr>
        <p:txBody>
          <a:bodyPr vert="horz" lIns="91440" tIns="45720" rIns="91440" bIns="45720" rtlCol="0"/>
          <a:lstStyle>
            <a:lvl1pPr algn="r">
              <a:defRPr sz="1200"/>
            </a:lvl1pPr>
          </a:lstStyle>
          <a:p>
            <a:fld id="{48EC83BD-CDA3-4611-89FE-DD208469ADCB}" type="datetimeFigureOut">
              <a:rPr lang="en-GB" smtClean="0"/>
              <a:t>12/02/2019</a:t>
            </a:fld>
            <a:endParaRPr lang="en-GB"/>
          </a:p>
        </p:txBody>
      </p:sp>
      <p:sp>
        <p:nvSpPr>
          <p:cNvPr id="4" name="Slide Image Placeholder 3"/>
          <p:cNvSpPr>
            <a:spLocks noGrp="1" noRot="1" noChangeAspect="1"/>
          </p:cNvSpPr>
          <p:nvPr>
            <p:ph type="sldImg" idx="2"/>
          </p:nvPr>
        </p:nvSpPr>
        <p:spPr>
          <a:xfrm>
            <a:off x="1438275" y="1173163"/>
            <a:ext cx="4225925" cy="317023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710248" y="4518204"/>
            <a:ext cx="5681980" cy="3696712"/>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917423"/>
            <a:ext cx="3077739" cy="47105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4023093" y="8917423"/>
            <a:ext cx="3077739" cy="471053"/>
          </a:xfrm>
          <a:prstGeom prst="rect">
            <a:avLst/>
          </a:prstGeom>
        </p:spPr>
        <p:txBody>
          <a:bodyPr vert="horz" lIns="91440" tIns="45720" rIns="91440" bIns="45720" rtlCol="0" anchor="b"/>
          <a:lstStyle>
            <a:lvl1pPr algn="r">
              <a:defRPr sz="1200"/>
            </a:lvl1pPr>
          </a:lstStyle>
          <a:p>
            <a:fld id="{37FA9686-C038-4682-9590-FA4411328854}" type="slidenum">
              <a:rPr lang="en-GB" smtClean="0"/>
              <a:t>‹#›</a:t>
            </a:fld>
            <a:endParaRPr lang="en-GB"/>
          </a:p>
        </p:txBody>
      </p:sp>
    </p:spTree>
    <p:extLst>
      <p:ext uri="{BB962C8B-B14F-4D97-AF65-F5344CB8AC3E}">
        <p14:creationId xmlns:p14="http://schemas.microsoft.com/office/powerpoint/2010/main" val="9997134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1</a:t>
            </a:fld>
            <a:endParaRPr lang="en-GB"/>
          </a:p>
        </p:txBody>
      </p:sp>
    </p:spTree>
    <p:extLst>
      <p:ext uri="{BB962C8B-B14F-4D97-AF65-F5344CB8AC3E}">
        <p14:creationId xmlns:p14="http://schemas.microsoft.com/office/powerpoint/2010/main" val="1514070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2</a:t>
            </a:fld>
            <a:endParaRPr lang="en-GB"/>
          </a:p>
        </p:txBody>
      </p:sp>
    </p:spTree>
    <p:extLst>
      <p:ext uri="{BB962C8B-B14F-4D97-AF65-F5344CB8AC3E}">
        <p14:creationId xmlns:p14="http://schemas.microsoft.com/office/powerpoint/2010/main" val="4883474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them to think back to the session where we discussed conflict in a team, in order to respond to these questions.</a:t>
            </a:r>
          </a:p>
        </p:txBody>
      </p:sp>
      <p:sp>
        <p:nvSpPr>
          <p:cNvPr id="4" name="Slide Number Placeholder 3"/>
          <p:cNvSpPr>
            <a:spLocks noGrp="1"/>
          </p:cNvSpPr>
          <p:nvPr>
            <p:ph type="sldNum" sz="quarter" idx="10"/>
          </p:nvPr>
        </p:nvSpPr>
        <p:spPr/>
        <p:txBody>
          <a:bodyPr/>
          <a:lstStyle/>
          <a:p>
            <a:fld id="{37FA9686-C038-4682-9590-FA4411328854}" type="slidenum">
              <a:rPr lang="en-GB" smtClean="0"/>
              <a:t>3</a:t>
            </a:fld>
            <a:endParaRPr lang="en-GB"/>
          </a:p>
        </p:txBody>
      </p:sp>
    </p:spTree>
    <p:extLst>
      <p:ext uri="{BB962C8B-B14F-4D97-AF65-F5344CB8AC3E}">
        <p14:creationId xmlns:p14="http://schemas.microsoft.com/office/powerpoint/2010/main" val="38262960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4</a:t>
            </a:fld>
            <a:endParaRPr lang="en-GB"/>
          </a:p>
        </p:txBody>
      </p:sp>
    </p:spTree>
    <p:extLst>
      <p:ext uri="{BB962C8B-B14F-4D97-AF65-F5344CB8AC3E}">
        <p14:creationId xmlns:p14="http://schemas.microsoft.com/office/powerpoint/2010/main" val="30315719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5</a:t>
            </a:fld>
            <a:endParaRPr lang="en-GB"/>
          </a:p>
        </p:txBody>
      </p:sp>
    </p:spTree>
    <p:extLst>
      <p:ext uri="{BB962C8B-B14F-4D97-AF65-F5344CB8AC3E}">
        <p14:creationId xmlns:p14="http://schemas.microsoft.com/office/powerpoint/2010/main" val="4785344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6</a:t>
            </a:fld>
            <a:endParaRPr lang="en-GB"/>
          </a:p>
        </p:txBody>
      </p:sp>
    </p:spTree>
    <p:extLst>
      <p:ext uri="{BB962C8B-B14F-4D97-AF65-F5344CB8AC3E}">
        <p14:creationId xmlns:p14="http://schemas.microsoft.com/office/powerpoint/2010/main" val="40911675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7</a:t>
            </a:fld>
            <a:endParaRPr lang="en-GB"/>
          </a:p>
        </p:txBody>
      </p:sp>
    </p:spTree>
    <p:extLst>
      <p:ext uri="{BB962C8B-B14F-4D97-AF65-F5344CB8AC3E}">
        <p14:creationId xmlns:p14="http://schemas.microsoft.com/office/powerpoint/2010/main" val="33538367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8</a:t>
            </a:fld>
            <a:endParaRPr lang="en-GB"/>
          </a:p>
        </p:txBody>
      </p:sp>
    </p:spTree>
    <p:extLst>
      <p:ext uri="{BB962C8B-B14F-4D97-AF65-F5344CB8AC3E}">
        <p14:creationId xmlns:p14="http://schemas.microsoft.com/office/powerpoint/2010/main" val="315368293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9</a:t>
            </a:fld>
            <a:endParaRPr lang="en-GB"/>
          </a:p>
        </p:txBody>
      </p:sp>
    </p:spTree>
    <p:extLst>
      <p:ext uri="{BB962C8B-B14F-4D97-AF65-F5344CB8AC3E}">
        <p14:creationId xmlns:p14="http://schemas.microsoft.com/office/powerpoint/2010/main" val="12576443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10</a:t>
            </a:fld>
            <a:endParaRPr lang="en-GB"/>
          </a:p>
        </p:txBody>
      </p:sp>
    </p:spTree>
    <p:extLst>
      <p:ext uri="{BB962C8B-B14F-4D97-AF65-F5344CB8AC3E}">
        <p14:creationId xmlns:p14="http://schemas.microsoft.com/office/powerpoint/2010/main" val="33758631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11</a:t>
            </a:fld>
            <a:endParaRPr lang="en-GB"/>
          </a:p>
        </p:txBody>
      </p:sp>
    </p:spTree>
    <p:extLst>
      <p:ext uri="{BB962C8B-B14F-4D97-AF65-F5344CB8AC3E}">
        <p14:creationId xmlns:p14="http://schemas.microsoft.com/office/powerpoint/2010/main" val="34099793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12</a:t>
            </a:fld>
            <a:endParaRPr lang="en-GB"/>
          </a:p>
        </p:txBody>
      </p:sp>
    </p:spTree>
    <p:extLst>
      <p:ext uri="{BB962C8B-B14F-4D97-AF65-F5344CB8AC3E}">
        <p14:creationId xmlns:p14="http://schemas.microsoft.com/office/powerpoint/2010/main" val="70246962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13</a:t>
            </a:fld>
            <a:endParaRPr lang="en-GB"/>
          </a:p>
        </p:txBody>
      </p:sp>
    </p:spTree>
    <p:extLst>
      <p:ext uri="{BB962C8B-B14F-4D97-AF65-F5344CB8AC3E}">
        <p14:creationId xmlns:p14="http://schemas.microsoft.com/office/powerpoint/2010/main" val="364900046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z="800"/>
          </a:p>
        </p:txBody>
      </p:sp>
      <p:sp>
        <p:nvSpPr>
          <p:cNvPr id="78851" name="Rectangle 3"/>
          <p:cNvSpPr>
            <a:spLocks noGrp="1" noRot="1" noChangeAspect="1" noChangeArrowheads="1" noTextEdit="1"/>
          </p:cNvSpPr>
          <p:nvPr>
            <p:ph type="sldImg"/>
          </p:nvPr>
        </p:nvSpPr>
        <p:spPr bwMode="auto">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sp>
    </p:spTree>
    <p:extLst>
      <p:ext uri="{BB962C8B-B14F-4D97-AF65-F5344CB8AC3E}">
        <p14:creationId xmlns:p14="http://schemas.microsoft.com/office/powerpoint/2010/main" val="386438533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15</a:t>
            </a:fld>
            <a:endParaRPr lang="en-GB"/>
          </a:p>
        </p:txBody>
      </p:sp>
    </p:spTree>
    <p:extLst>
      <p:ext uri="{BB962C8B-B14F-4D97-AF65-F5344CB8AC3E}">
        <p14:creationId xmlns:p14="http://schemas.microsoft.com/office/powerpoint/2010/main" val="401659825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16</a:t>
            </a:fld>
            <a:endParaRPr lang="en-GB"/>
          </a:p>
        </p:txBody>
      </p:sp>
    </p:spTree>
    <p:extLst>
      <p:ext uri="{BB962C8B-B14F-4D97-AF65-F5344CB8AC3E}">
        <p14:creationId xmlns:p14="http://schemas.microsoft.com/office/powerpoint/2010/main" val="141981146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17</a:t>
            </a:fld>
            <a:endParaRPr lang="en-GB"/>
          </a:p>
        </p:txBody>
      </p:sp>
    </p:spTree>
    <p:extLst>
      <p:ext uri="{BB962C8B-B14F-4D97-AF65-F5344CB8AC3E}">
        <p14:creationId xmlns:p14="http://schemas.microsoft.com/office/powerpoint/2010/main" val="195977578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18</a:t>
            </a:fld>
            <a:endParaRPr lang="en-GB"/>
          </a:p>
        </p:txBody>
      </p:sp>
    </p:spTree>
    <p:extLst>
      <p:ext uri="{BB962C8B-B14F-4D97-AF65-F5344CB8AC3E}">
        <p14:creationId xmlns:p14="http://schemas.microsoft.com/office/powerpoint/2010/main" val="416545798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19</a:t>
            </a:fld>
            <a:endParaRPr lang="en-GB"/>
          </a:p>
        </p:txBody>
      </p:sp>
    </p:spTree>
    <p:extLst>
      <p:ext uri="{BB962C8B-B14F-4D97-AF65-F5344CB8AC3E}">
        <p14:creationId xmlns:p14="http://schemas.microsoft.com/office/powerpoint/2010/main" val="290522644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20</a:t>
            </a:fld>
            <a:endParaRPr lang="en-GB"/>
          </a:p>
        </p:txBody>
      </p:sp>
    </p:spTree>
    <p:extLst>
      <p:ext uri="{BB962C8B-B14F-4D97-AF65-F5344CB8AC3E}">
        <p14:creationId xmlns:p14="http://schemas.microsoft.com/office/powerpoint/2010/main" val="10033261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21</a:t>
            </a:fld>
            <a:endParaRPr lang="en-GB"/>
          </a:p>
        </p:txBody>
      </p:sp>
    </p:spTree>
    <p:extLst>
      <p:ext uri="{BB962C8B-B14F-4D97-AF65-F5344CB8AC3E}">
        <p14:creationId xmlns:p14="http://schemas.microsoft.com/office/powerpoint/2010/main" val="34644464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22</a:t>
            </a:fld>
            <a:endParaRPr lang="en-GB"/>
          </a:p>
        </p:txBody>
      </p:sp>
    </p:spTree>
    <p:extLst>
      <p:ext uri="{BB962C8B-B14F-4D97-AF65-F5344CB8AC3E}">
        <p14:creationId xmlns:p14="http://schemas.microsoft.com/office/powerpoint/2010/main" val="195642961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23</a:t>
            </a:fld>
            <a:endParaRPr lang="en-GB"/>
          </a:p>
        </p:txBody>
      </p:sp>
    </p:spTree>
    <p:extLst>
      <p:ext uri="{BB962C8B-B14F-4D97-AF65-F5344CB8AC3E}">
        <p14:creationId xmlns:p14="http://schemas.microsoft.com/office/powerpoint/2010/main" val="391826125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24</a:t>
            </a:fld>
            <a:endParaRPr lang="en-GB"/>
          </a:p>
        </p:txBody>
      </p:sp>
    </p:spTree>
    <p:extLst>
      <p:ext uri="{BB962C8B-B14F-4D97-AF65-F5344CB8AC3E}">
        <p14:creationId xmlns:p14="http://schemas.microsoft.com/office/powerpoint/2010/main" val="376718220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25</a:t>
            </a:fld>
            <a:endParaRPr lang="en-GB"/>
          </a:p>
        </p:txBody>
      </p:sp>
    </p:spTree>
    <p:extLst>
      <p:ext uri="{BB962C8B-B14F-4D97-AF65-F5344CB8AC3E}">
        <p14:creationId xmlns:p14="http://schemas.microsoft.com/office/powerpoint/2010/main" val="202513197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26</a:t>
            </a:fld>
            <a:endParaRPr lang="en-GB"/>
          </a:p>
        </p:txBody>
      </p:sp>
    </p:spTree>
    <p:extLst>
      <p:ext uri="{BB962C8B-B14F-4D97-AF65-F5344CB8AC3E}">
        <p14:creationId xmlns:p14="http://schemas.microsoft.com/office/powerpoint/2010/main" val="123542968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ChangeArrowheads="1"/>
          </p:cNvSpPr>
          <p:nvPr>
            <p:ph type="body" idx="1"/>
          </p:nvPr>
        </p:nvSpPr>
        <p:spPr bwMode="auto">
          <a:xfrm>
            <a:off x="946998" y="3083854"/>
            <a:ext cx="5208482" cy="5331546"/>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z="700"/>
          </a:p>
        </p:txBody>
      </p:sp>
      <p:sp>
        <p:nvSpPr>
          <p:cNvPr id="79875" name="Rectangle 3"/>
          <p:cNvSpPr>
            <a:spLocks noGrp="1" noRot="1" noChangeAspect="1" noChangeArrowheads="1" noTextEdit="1"/>
          </p:cNvSpPr>
          <p:nvPr>
            <p:ph type="sldImg"/>
          </p:nvPr>
        </p:nvSpPr>
        <p:spPr bwMode="auto">
          <a:xfrm>
            <a:off x="1609725" y="90488"/>
            <a:ext cx="3884613" cy="2913062"/>
          </a:xfrm>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sp>
    </p:spTree>
    <p:extLst>
      <p:ext uri="{BB962C8B-B14F-4D97-AF65-F5344CB8AC3E}">
        <p14:creationId xmlns:p14="http://schemas.microsoft.com/office/powerpoint/2010/main" val="197672222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28</a:t>
            </a:fld>
            <a:endParaRPr lang="en-GB"/>
          </a:p>
        </p:txBody>
      </p:sp>
    </p:spTree>
    <p:extLst>
      <p:ext uri="{BB962C8B-B14F-4D97-AF65-F5344CB8AC3E}">
        <p14:creationId xmlns:p14="http://schemas.microsoft.com/office/powerpoint/2010/main" val="359360451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much his hidden from us but IF we listen actively and empathetically, we can begin to ‘reveal’ what is beneath the surface through the use of effective questioning and listening….coupled with professional behaviours.</a:t>
            </a:r>
          </a:p>
        </p:txBody>
      </p:sp>
      <p:sp>
        <p:nvSpPr>
          <p:cNvPr id="4" name="Slide Number Placeholder 3"/>
          <p:cNvSpPr>
            <a:spLocks noGrp="1"/>
          </p:cNvSpPr>
          <p:nvPr>
            <p:ph type="sldNum" sz="quarter" idx="10"/>
          </p:nvPr>
        </p:nvSpPr>
        <p:spPr/>
        <p:txBody>
          <a:bodyPr/>
          <a:lstStyle/>
          <a:p>
            <a:fld id="{37FA9686-C038-4682-9590-FA4411328854}" type="slidenum">
              <a:rPr lang="en-GB" smtClean="0"/>
              <a:t>29</a:t>
            </a:fld>
            <a:endParaRPr lang="en-GB"/>
          </a:p>
        </p:txBody>
      </p:sp>
    </p:spTree>
    <p:extLst>
      <p:ext uri="{BB962C8B-B14F-4D97-AF65-F5344CB8AC3E}">
        <p14:creationId xmlns:p14="http://schemas.microsoft.com/office/powerpoint/2010/main" val="294584257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Liars only fool themselves!  Remember what we said about Self-Awareness in the earlier module?  It’s the key to learning &amp; development, and becoming a better professional leader and manager.</a:t>
            </a:r>
          </a:p>
        </p:txBody>
      </p:sp>
      <p:sp>
        <p:nvSpPr>
          <p:cNvPr id="4" name="Slide Number Placeholder 3"/>
          <p:cNvSpPr>
            <a:spLocks noGrp="1"/>
          </p:cNvSpPr>
          <p:nvPr>
            <p:ph type="sldNum" sz="quarter" idx="10"/>
          </p:nvPr>
        </p:nvSpPr>
        <p:spPr/>
        <p:txBody>
          <a:bodyPr/>
          <a:lstStyle/>
          <a:p>
            <a:fld id="{37FA9686-C038-4682-9590-FA4411328854}" type="slidenum">
              <a:rPr lang="en-GB" smtClean="0"/>
              <a:t>30</a:t>
            </a:fld>
            <a:endParaRPr lang="en-GB"/>
          </a:p>
        </p:txBody>
      </p:sp>
    </p:spTree>
    <p:extLst>
      <p:ext uri="{BB962C8B-B14F-4D97-AF65-F5344CB8AC3E}">
        <p14:creationId xmlns:p14="http://schemas.microsoft.com/office/powerpoint/2010/main" val="346933659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31</a:t>
            </a:fld>
            <a:endParaRPr lang="en-GB"/>
          </a:p>
        </p:txBody>
      </p:sp>
    </p:spTree>
    <p:extLst>
      <p:ext uri="{BB962C8B-B14F-4D97-AF65-F5344CB8AC3E}">
        <p14:creationId xmlns:p14="http://schemas.microsoft.com/office/powerpoint/2010/main" val="182601636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 implications of each style, and what happens when each style meets, e.g. Aggressive and Aggressive?  Passive and Passive?  Passive Aggressive and Passive Aggressive?  Aggressive and Passive? Etc.  What is the only style that can deliver consistent results?  What’s wrong with being aggressive and only ever getting your own way?  Ask coaching questions to check the understanding of the group.  Can an Aggressive style be changed?  How?  Training and education….coupled with feedback and coaching, where appropriate.  A good team leader is so important for this!</a:t>
            </a:r>
          </a:p>
        </p:txBody>
      </p:sp>
      <p:sp>
        <p:nvSpPr>
          <p:cNvPr id="4" name="Slide Number Placeholder 3"/>
          <p:cNvSpPr>
            <a:spLocks noGrp="1"/>
          </p:cNvSpPr>
          <p:nvPr>
            <p:ph type="sldNum" sz="quarter" idx="10"/>
          </p:nvPr>
        </p:nvSpPr>
        <p:spPr/>
        <p:txBody>
          <a:bodyPr/>
          <a:lstStyle/>
          <a:p>
            <a:fld id="{37FA9686-C038-4682-9590-FA4411328854}" type="slidenum">
              <a:rPr lang="en-GB" smtClean="0"/>
              <a:t>32</a:t>
            </a:fld>
            <a:endParaRPr lang="en-GB"/>
          </a:p>
        </p:txBody>
      </p:sp>
    </p:spTree>
    <p:extLst>
      <p:ext uri="{BB962C8B-B14F-4D97-AF65-F5344CB8AC3E}">
        <p14:creationId xmlns:p14="http://schemas.microsoft.com/office/powerpoint/2010/main" val="293816639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what the group come up with before showing the definition.  Compare and contrast – see what similarities and differences.  Did the students use ‘plain English’?  Too simplistic? Too complex?  Highlight here that communication scholars Frank Dance and Carl Larson in 1976, identified 126 different definitions of communication….and that was 40 years ago!  It’s a surprisingly complex topic, and, generally, we are not very good at it!</a:t>
            </a:r>
          </a:p>
        </p:txBody>
      </p:sp>
      <p:sp>
        <p:nvSpPr>
          <p:cNvPr id="4" name="Slide Number Placeholder 3"/>
          <p:cNvSpPr>
            <a:spLocks noGrp="1"/>
          </p:cNvSpPr>
          <p:nvPr>
            <p:ph type="sldNum" sz="quarter" idx="10"/>
          </p:nvPr>
        </p:nvSpPr>
        <p:spPr/>
        <p:txBody>
          <a:bodyPr/>
          <a:lstStyle/>
          <a:p>
            <a:fld id="{37FA9686-C038-4682-9590-FA4411328854}" type="slidenum">
              <a:rPr lang="en-GB" smtClean="0"/>
              <a:t>33</a:t>
            </a:fld>
            <a:endParaRPr lang="en-GB"/>
          </a:p>
        </p:txBody>
      </p:sp>
    </p:spTree>
    <p:extLst>
      <p:ext uri="{BB962C8B-B14F-4D97-AF65-F5344CB8AC3E}">
        <p14:creationId xmlns:p14="http://schemas.microsoft.com/office/powerpoint/2010/main" val="150099269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34</a:t>
            </a:fld>
            <a:endParaRPr lang="en-GB"/>
          </a:p>
        </p:txBody>
      </p:sp>
    </p:spTree>
    <p:extLst>
      <p:ext uri="{BB962C8B-B14F-4D97-AF65-F5344CB8AC3E}">
        <p14:creationId xmlns:p14="http://schemas.microsoft.com/office/powerpoint/2010/main" val="333493844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Take the group through the diagram, which highlights areas they need to study, in order to improve their skills and knowledge, but also to complete the assignment.</a:t>
            </a:r>
          </a:p>
        </p:txBody>
      </p:sp>
      <p:sp>
        <p:nvSpPr>
          <p:cNvPr id="4" name="Slide Number Placeholder 3"/>
          <p:cNvSpPr>
            <a:spLocks noGrp="1"/>
          </p:cNvSpPr>
          <p:nvPr>
            <p:ph type="sldNum" sz="quarter" idx="10"/>
          </p:nvPr>
        </p:nvSpPr>
        <p:spPr/>
        <p:txBody>
          <a:bodyPr/>
          <a:lstStyle/>
          <a:p>
            <a:fld id="{37FA9686-C038-4682-9590-FA4411328854}" type="slidenum">
              <a:rPr lang="en-GB" smtClean="0"/>
              <a:t>35</a:t>
            </a:fld>
            <a:endParaRPr lang="en-GB"/>
          </a:p>
        </p:txBody>
      </p:sp>
    </p:spTree>
    <p:extLst>
      <p:ext uri="{BB962C8B-B14F-4D97-AF65-F5344CB8AC3E}">
        <p14:creationId xmlns:p14="http://schemas.microsoft.com/office/powerpoint/2010/main" val="171613919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36</a:t>
            </a:fld>
            <a:endParaRPr lang="en-GB"/>
          </a:p>
        </p:txBody>
      </p:sp>
    </p:spTree>
    <p:extLst>
      <p:ext uri="{BB962C8B-B14F-4D97-AF65-F5344CB8AC3E}">
        <p14:creationId xmlns:p14="http://schemas.microsoft.com/office/powerpoint/2010/main" val="336270378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Lead a discussion with the group.  Draw out key points – not just about talking at people.  It’s an exchange, usually involving information, and usually with a purpose.  Go back to earlier definitions the group came up with.  How do they rate themselves?  What’s their evidence?  Ask for examples.  What about others they know or work with/for?  Examples again.  What about their fellow students?  What about their tutors?!  Discuss the fact that good communicators are not that commonplace. Draw out that good communication is </a:t>
            </a:r>
            <a:r>
              <a:rPr lang="en-GB" dirty="0" smtClean="0"/>
              <a:t>difficult </a:t>
            </a:r>
            <a:r>
              <a:rPr lang="en-GB" dirty="0"/>
              <a:t>and needs good skills, knowledge and attitude/behaviours.</a:t>
            </a:r>
          </a:p>
        </p:txBody>
      </p:sp>
      <p:sp>
        <p:nvSpPr>
          <p:cNvPr id="4" name="Slide Number Placeholder 3"/>
          <p:cNvSpPr>
            <a:spLocks noGrp="1"/>
          </p:cNvSpPr>
          <p:nvPr>
            <p:ph type="sldNum" sz="quarter" idx="10"/>
          </p:nvPr>
        </p:nvSpPr>
        <p:spPr/>
        <p:txBody>
          <a:bodyPr/>
          <a:lstStyle/>
          <a:p>
            <a:fld id="{37FA9686-C038-4682-9590-FA4411328854}" type="slidenum">
              <a:rPr lang="en-GB" smtClean="0"/>
              <a:t>37</a:t>
            </a:fld>
            <a:endParaRPr lang="en-GB"/>
          </a:p>
        </p:txBody>
      </p:sp>
    </p:spTree>
    <p:extLst>
      <p:ext uri="{BB962C8B-B14F-4D97-AF65-F5344CB8AC3E}">
        <p14:creationId xmlns:p14="http://schemas.microsoft.com/office/powerpoint/2010/main" val="186678574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12/02/2019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12/02/2019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12/02/2019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12/02/2019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12/02/2019</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12/02/2019</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12/02/2019</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12/02/2019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12/02/2019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12/02/2019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12/02/2019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12/02/2019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youtube.com/watch?v=UpW5l9lfgbs&amp;index=1&amp;list=PLqN3xqoWyrcAL9W8AAEGaJlzwmzqgzqF2"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2.xml"/><Relationship Id="rId1" Type="http://schemas.openxmlformats.org/officeDocument/2006/relationships/vmlDrawing" Target="../drawings/vmlDrawing1.vml"/><Relationship Id="rId5" Type="http://schemas.openxmlformats.org/officeDocument/2006/relationships/image" Target="../media/image9.wmf"/><Relationship Id="rId4" Type="http://schemas.openxmlformats.org/officeDocument/2006/relationships/oleObject" Target="../embeddings/oleObject1.bin"/></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www.mindtools.com/pages/videos/conflict-resolution-transcript.htm" TargetMode="External"/><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3.wmf"/><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18.png"/><Relationship Id="rId2" Type="http://schemas.openxmlformats.org/officeDocument/2006/relationships/notesSlide" Target="../notesSlides/notesSlide36.xml"/><Relationship Id="rId1" Type="http://schemas.openxmlformats.org/officeDocument/2006/relationships/slideLayout" Target="../slideLayouts/slideLayout2.xml"/><Relationship Id="rId6" Type="http://schemas.openxmlformats.org/officeDocument/2006/relationships/image" Target="../media/image19.svg"/><Relationship Id="rId5" Type="http://schemas.openxmlformats.org/officeDocument/2006/relationships/image" Target="../media/image17.png"/><Relationship Id="rId4" Type="http://schemas.openxmlformats.org/officeDocument/2006/relationships/image" Target="../media/image17.svg"/></Relationships>
</file>

<file path=ppt/slides/_rels/slide37.xml.rels><?xml version="1.0" encoding="UTF-8" standalone="yes"?>
<Relationships xmlns="http://schemas.openxmlformats.org/package/2006/relationships"><Relationship Id="rId3" Type="http://schemas.openxmlformats.org/officeDocument/2006/relationships/image" Target="../media/image19.wmf"/><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altLang="en-US" b="1" dirty="0">
                <a:effectLst>
                  <a:outerShdw blurRad="38100" dist="38100" dir="2700000" algn="tl">
                    <a:srgbClr val="000000">
                      <a:alpha val="43137"/>
                    </a:srgbClr>
                  </a:outerShdw>
                </a:effectLst>
              </a:rPr>
              <a:t>CertHE Skills for the Workplace</a:t>
            </a:r>
            <a:r>
              <a:rPr lang="en-GB" altLang="en-US" dirty="0"/>
              <a:t/>
            </a:r>
            <a:br>
              <a:rPr lang="en-GB" altLang="en-US" dirty="0"/>
            </a:br>
            <a:r>
              <a:rPr lang="en-GB" altLang="en-US" dirty="0"/>
              <a:t>Module: BMSK4002</a:t>
            </a:r>
            <a:endParaRPr lang="en-GB" dirty="0"/>
          </a:p>
        </p:txBody>
      </p:sp>
      <p:sp>
        <p:nvSpPr>
          <p:cNvPr id="3" name="Subtitle 2"/>
          <p:cNvSpPr>
            <a:spLocks noGrp="1"/>
          </p:cNvSpPr>
          <p:nvPr>
            <p:ph type="subTitle" idx="1"/>
          </p:nvPr>
        </p:nvSpPr>
        <p:spPr/>
        <p:txBody>
          <a:bodyPr>
            <a:normAutofit fontScale="85000" lnSpcReduction="20000"/>
          </a:bodyPr>
          <a:lstStyle/>
          <a:p>
            <a:r>
              <a:rPr lang="en-GB" b="1" dirty="0"/>
              <a:t>Effective Communication</a:t>
            </a:r>
          </a:p>
          <a:p>
            <a:r>
              <a:rPr lang="en-GB" b="1" dirty="0"/>
              <a:t>Week 5</a:t>
            </a:r>
            <a:br>
              <a:rPr lang="en-GB" b="1" dirty="0"/>
            </a:br>
            <a:r>
              <a:rPr lang="en-GB" altLang="en-US" sz="1600" dirty="0"/>
              <a:t/>
            </a:r>
            <a:br>
              <a:rPr lang="en-GB" altLang="en-US" sz="1600" dirty="0"/>
            </a:br>
            <a:r>
              <a:rPr lang="en-GB" altLang="en-US" dirty="0"/>
              <a:t/>
            </a:r>
            <a:br>
              <a:rPr lang="en-GB" altLang="en-US" dirty="0"/>
            </a:br>
            <a:endParaRPr lang="en-GB" dirty="0"/>
          </a:p>
          <a:p>
            <a:endParaRPr lang="en-GB" dirty="0"/>
          </a:p>
        </p:txBody>
      </p:sp>
    </p:spTree>
    <p:extLst>
      <p:ext uri="{BB962C8B-B14F-4D97-AF65-F5344CB8AC3E}">
        <p14:creationId xmlns:p14="http://schemas.microsoft.com/office/powerpoint/2010/main" val="340895528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B1588B7-127E-4013-B68F-9DC5B0485E2C}"/>
              </a:ext>
            </a:extLst>
          </p:cNvPr>
          <p:cNvSpPr>
            <a:spLocks noGrp="1"/>
          </p:cNvSpPr>
          <p:nvPr>
            <p:ph type="title"/>
          </p:nvPr>
        </p:nvSpPr>
        <p:spPr/>
        <p:txBody>
          <a:bodyPr/>
          <a:lstStyle/>
          <a:p>
            <a:r>
              <a:rPr lang="en-GB" dirty="0"/>
              <a:t>Overview of Session</a:t>
            </a:r>
          </a:p>
        </p:txBody>
      </p:sp>
      <p:sp>
        <p:nvSpPr>
          <p:cNvPr id="3" name="Content Placeholder 2">
            <a:extLst>
              <a:ext uri="{FF2B5EF4-FFF2-40B4-BE49-F238E27FC236}">
                <a16:creationId xmlns:a16="http://schemas.microsoft.com/office/drawing/2014/main" xmlns="" id="{0993502A-1219-4818-B97D-26589EF83C35}"/>
              </a:ext>
            </a:extLst>
          </p:cNvPr>
          <p:cNvSpPr>
            <a:spLocks noGrp="1"/>
          </p:cNvSpPr>
          <p:nvPr>
            <p:ph idx="1"/>
          </p:nvPr>
        </p:nvSpPr>
        <p:spPr>
          <a:xfrm>
            <a:off x="457200" y="1417638"/>
            <a:ext cx="8229600" cy="4099595"/>
          </a:xfrm>
        </p:spPr>
        <p:txBody>
          <a:bodyPr>
            <a:normAutofit fontScale="85000" lnSpcReduction="10000"/>
          </a:bodyPr>
          <a:lstStyle/>
          <a:p>
            <a:r>
              <a:rPr lang="en-GB" dirty="0"/>
              <a:t>Conflict in the workplace</a:t>
            </a:r>
          </a:p>
          <a:p>
            <a:r>
              <a:rPr lang="en-GB" dirty="0"/>
              <a:t>Thomas-</a:t>
            </a:r>
            <a:r>
              <a:rPr lang="en-GB" dirty="0" err="1"/>
              <a:t>Kilman</a:t>
            </a:r>
            <a:r>
              <a:rPr lang="en-GB" dirty="0"/>
              <a:t> Questionnaire</a:t>
            </a:r>
          </a:p>
          <a:p>
            <a:r>
              <a:rPr lang="en-GB" dirty="0"/>
              <a:t>What is communication?</a:t>
            </a:r>
          </a:p>
          <a:p>
            <a:r>
              <a:rPr lang="en-GB" dirty="0"/>
              <a:t>Elements of Communication</a:t>
            </a:r>
          </a:p>
          <a:p>
            <a:r>
              <a:rPr lang="en-GB" dirty="0"/>
              <a:t>Non-verbal communication – intro</a:t>
            </a:r>
          </a:p>
          <a:p>
            <a:r>
              <a:rPr lang="en-GB" dirty="0"/>
              <a:t>Barriers to communication</a:t>
            </a:r>
          </a:p>
          <a:p>
            <a:r>
              <a:rPr lang="en-GB" dirty="0"/>
              <a:t>Listening</a:t>
            </a:r>
          </a:p>
          <a:p>
            <a:r>
              <a:rPr lang="en-GB" dirty="0"/>
              <a:t>Communication styles</a:t>
            </a:r>
          </a:p>
          <a:p>
            <a:r>
              <a:rPr lang="en-GB" dirty="0"/>
              <a:t>Difficult communications</a:t>
            </a:r>
          </a:p>
          <a:p>
            <a:endParaRPr lang="en-GB" dirty="0"/>
          </a:p>
        </p:txBody>
      </p:sp>
    </p:spTree>
    <p:extLst>
      <p:ext uri="{BB962C8B-B14F-4D97-AF65-F5344CB8AC3E}">
        <p14:creationId xmlns:p14="http://schemas.microsoft.com/office/powerpoint/2010/main" val="410097139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5" descr="conflict_resolution">
            <a:extLst>
              <a:ext uri="{FF2B5EF4-FFF2-40B4-BE49-F238E27FC236}">
                <a16:creationId xmlns:a16="http://schemas.microsoft.com/office/drawing/2014/main" xmlns="" id="{8D77DD1D-4CAB-44FA-A7C3-66F4A4C4985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a:xfrm>
            <a:off x="6372200" y="2204863"/>
            <a:ext cx="2675296" cy="3016641"/>
          </a:xfrm>
          <a:prstGeom prst="rect">
            <a:avLst/>
          </a:prstGeom>
          <a:extLs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2" name="Title 1">
            <a:extLst>
              <a:ext uri="{FF2B5EF4-FFF2-40B4-BE49-F238E27FC236}">
                <a16:creationId xmlns:a16="http://schemas.microsoft.com/office/drawing/2014/main" xmlns="" id="{0D33C5F9-02E1-4679-AB68-0BD8227743E3}"/>
              </a:ext>
            </a:extLst>
          </p:cNvPr>
          <p:cNvSpPr>
            <a:spLocks noGrp="1"/>
          </p:cNvSpPr>
          <p:nvPr>
            <p:ph type="title"/>
          </p:nvPr>
        </p:nvSpPr>
        <p:spPr/>
        <p:txBody>
          <a:bodyPr/>
          <a:lstStyle/>
          <a:p>
            <a:r>
              <a:rPr lang="en-GB" dirty="0"/>
              <a:t>Conflict in the Workplace</a:t>
            </a:r>
          </a:p>
        </p:txBody>
      </p:sp>
      <p:sp>
        <p:nvSpPr>
          <p:cNvPr id="3" name="Content Placeholder 2">
            <a:extLst>
              <a:ext uri="{FF2B5EF4-FFF2-40B4-BE49-F238E27FC236}">
                <a16:creationId xmlns:a16="http://schemas.microsoft.com/office/drawing/2014/main" xmlns="" id="{FED145E9-60D1-4611-8880-9D096658F684}"/>
              </a:ext>
            </a:extLst>
          </p:cNvPr>
          <p:cNvSpPr>
            <a:spLocks noGrp="1"/>
          </p:cNvSpPr>
          <p:nvPr>
            <p:ph idx="1"/>
          </p:nvPr>
        </p:nvSpPr>
        <p:spPr>
          <a:xfrm>
            <a:off x="457200" y="1600201"/>
            <a:ext cx="6563072" cy="3917032"/>
          </a:xfrm>
        </p:spPr>
        <p:txBody>
          <a:bodyPr/>
          <a:lstStyle/>
          <a:p>
            <a:r>
              <a:rPr lang="en-GB" altLang="en-US" dirty="0">
                <a:latin typeface="+mj-lt"/>
                <a:cs typeface="Arial" charset="0"/>
              </a:rPr>
              <a:t>Why do we encounter conflict within the workplace?</a:t>
            </a:r>
          </a:p>
          <a:p>
            <a:endParaRPr lang="en-GB" altLang="en-US" sz="800" dirty="0">
              <a:latin typeface="+mj-lt"/>
              <a:cs typeface="Arial" charset="0"/>
            </a:endParaRPr>
          </a:p>
          <a:p>
            <a:r>
              <a:rPr lang="en-GB" altLang="en-US" dirty="0">
                <a:latin typeface="+mj-lt"/>
                <a:cs typeface="Arial" charset="0"/>
              </a:rPr>
              <a:t>Who contributes to conflict?</a:t>
            </a:r>
          </a:p>
          <a:p>
            <a:endParaRPr lang="en-GB" altLang="en-US" sz="800" dirty="0">
              <a:latin typeface="+mj-lt"/>
              <a:cs typeface="Arial" charset="0"/>
            </a:endParaRPr>
          </a:p>
          <a:p>
            <a:r>
              <a:rPr lang="en-GB" altLang="en-US" dirty="0">
                <a:latin typeface="+mj-lt"/>
                <a:cs typeface="Arial" charset="0"/>
              </a:rPr>
              <a:t>How does it make us feel?</a:t>
            </a:r>
          </a:p>
          <a:p>
            <a:endParaRPr lang="en-GB" altLang="en-US" sz="800" dirty="0">
              <a:latin typeface="+mj-lt"/>
              <a:cs typeface="Arial" charset="0"/>
            </a:endParaRPr>
          </a:p>
          <a:p>
            <a:r>
              <a:rPr lang="en-GB" altLang="en-US" dirty="0">
                <a:latin typeface="+mj-lt"/>
                <a:cs typeface="Arial" charset="0"/>
              </a:rPr>
              <a:t>What can we do to resolve conflict?</a:t>
            </a:r>
          </a:p>
          <a:p>
            <a:endParaRPr lang="en-GB" dirty="0">
              <a:latin typeface="+mj-lt"/>
            </a:endParaRPr>
          </a:p>
        </p:txBody>
      </p:sp>
    </p:spTree>
    <p:extLst>
      <p:ext uri="{BB962C8B-B14F-4D97-AF65-F5344CB8AC3E}">
        <p14:creationId xmlns:p14="http://schemas.microsoft.com/office/powerpoint/2010/main" val="110248278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Quick intro to workplace conflict</a:t>
            </a:r>
          </a:p>
        </p:txBody>
      </p:sp>
      <p:sp>
        <p:nvSpPr>
          <p:cNvPr id="3" name="Content Placeholder 2"/>
          <p:cNvSpPr>
            <a:spLocks noGrp="1"/>
          </p:cNvSpPr>
          <p:nvPr>
            <p:ph idx="1"/>
          </p:nvPr>
        </p:nvSpPr>
        <p:spPr/>
        <p:txBody>
          <a:bodyPr/>
          <a:lstStyle/>
          <a:p>
            <a:r>
              <a:rPr lang="en-GB" dirty="0">
                <a:hlinkClick r:id="rId3"/>
              </a:rPr>
              <a:t>https://</a:t>
            </a:r>
            <a:r>
              <a:rPr lang="en-GB" dirty="0" smtClean="0">
                <a:hlinkClick r:id="rId3"/>
              </a:rPr>
              <a:t>www.youtube.com/watch?v=UpW5l9lfgbs&amp;index=1&amp;list=PLqN3xqoWyrcAL9W8AAEGaJlzwmzqgzqF2</a:t>
            </a:r>
            <a:endParaRPr lang="en-GB" dirty="0" smtClean="0"/>
          </a:p>
          <a:p>
            <a:endParaRPr lang="en-GB" dirty="0"/>
          </a:p>
        </p:txBody>
      </p:sp>
    </p:spTree>
    <p:extLst>
      <p:ext uri="{BB962C8B-B14F-4D97-AF65-F5344CB8AC3E}">
        <p14:creationId xmlns:p14="http://schemas.microsoft.com/office/powerpoint/2010/main" val="294140647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a:t>What words do you associate with conflict management?</a:t>
            </a:r>
          </a:p>
        </p:txBody>
      </p:sp>
      <p:sp>
        <p:nvSpPr>
          <p:cNvPr id="3" name="Content Placeholder 2"/>
          <p:cNvSpPr>
            <a:spLocks noGrp="1"/>
          </p:cNvSpPr>
          <p:nvPr>
            <p:ph idx="1"/>
          </p:nvPr>
        </p:nvSpPr>
        <p:spPr>
          <a:xfrm>
            <a:off x="457200" y="2132855"/>
            <a:ext cx="8229600" cy="3384377"/>
          </a:xfrm>
        </p:spPr>
        <p:txBody>
          <a:bodyPr/>
          <a:lstStyle/>
          <a:p>
            <a:r>
              <a:rPr lang="en-GB" dirty="0"/>
              <a:t>Think of 5 words</a:t>
            </a:r>
          </a:p>
          <a:p>
            <a:r>
              <a:rPr lang="en-GB" dirty="0"/>
              <a:t>Share with the group</a:t>
            </a:r>
          </a:p>
        </p:txBody>
      </p:sp>
    </p:spTree>
    <p:extLst>
      <p:ext uri="{BB962C8B-B14F-4D97-AF65-F5344CB8AC3E}">
        <p14:creationId xmlns:p14="http://schemas.microsoft.com/office/powerpoint/2010/main" val="309360353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31640" y="404664"/>
            <a:ext cx="5760640" cy="50605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6245438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conflict?</a:t>
            </a:r>
          </a:p>
        </p:txBody>
      </p:sp>
      <p:sp>
        <p:nvSpPr>
          <p:cNvPr id="3" name="Content Placeholder 2"/>
          <p:cNvSpPr>
            <a:spLocks noGrp="1"/>
          </p:cNvSpPr>
          <p:nvPr>
            <p:ph idx="1"/>
          </p:nvPr>
        </p:nvSpPr>
        <p:spPr/>
        <p:txBody>
          <a:bodyPr/>
          <a:lstStyle/>
          <a:p>
            <a:pPr marL="0" indent="0">
              <a:buNone/>
            </a:pPr>
            <a:r>
              <a:rPr lang="en-GB" i="1" dirty="0"/>
              <a:t>“A process that begins when one party perceives that another party has negatively affected, or is about to negatively affect, something that the first party cares about.” </a:t>
            </a:r>
          </a:p>
          <a:p>
            <a:pPr marL="0" indent="0">
              <a:buNone/>
            </a:pPr>
            <a:endParaRPr lang="en-GB" dirty="0"/>
          </a:p>
          <a:p>
            <a:pPr marL="0" indent="0">
              <a:buNone/>
            </a:pPr>
            <a:r>
              <a:rPr lang="en-GB" dirty="0"/>
              <a:t>(S. P. Robbins &amp; T. A. Judge, </a:t>
            </a:r>
            <a:r>
              <a:rPr lang="en-GB" i="1" dirty="0"/>
              <a:t>Essentials of Organizational </a:t>
            </a:r>
            <a:r>
              <a:rPr lang="en-GB" i="1" dirty="0" err="1"/>
              <a:t>Behavior</a:t>
            </a:r>
            <a:r>
              <a:rPr lang="en-GB" dirty="0"/>
              <a:t>, 2008)</a:t>
            </a:r>
          </a:p>
        </p:txBody>
      </p:sp>
    </p:spTree>
    <p:extLst>
      <p:ext uri="{BB962C8B-B14F-4D97-AF65-F5344CB8AC3E}">
        <p14:creationId xmlns:p14="http://schemas.microsoft.com/office/powerpoint/2010/main" val="375543494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Conflict</a:t>
            </a:r>
          </a:p>
        </p:txBody>
      </p:sp>
      <p:sp>
        <p:nvSpPr>
          <p:cNvPr id="5" name="Content Placeholder 4"/>
          <p:cNvSpPr>
            <a:spLocks noGrp="1"/>
          </p:cNvSpPr>
          <p:nvPr>
            <p:ph idx="1"/>
          </p:nvPr>
        </p:nvSpPr>
        <p:spPr/>
        <p:txBody>
          <a:bodyPr>
            <a:normAutofit fontScale="85000" lnSpcReduction="10000"/>
          </a:bodyPr>
          <a:lstStyle/>
          <a:p>
            <a:r>
              <a:rPr lang="en-GB" dirty="0"/>
              <a:t>Conflict is inevitable in organisations because they are places of compromises and adjustment and change. People feel threatened and may resist.</a:t>
            </a:r>
          </a:p>
          <a:p>
            <a:r>
              <a:rPr lang="en-GB" dirty="0"/>
              <a:t>Conflict is not always negative – it may result from or lead to progress if handled constructively</a:t>
            </a:r>
          </a:p>
          <a:p>
            <a:r>
              <a:rPr lang="en-GB" dirty="0"/>
              <a:t>Creative conflict can improve ideas but personality clashes may lead to less productive outcomes</a:t>
            </a:r>
          </a:p>
        </p:txBody>
      </p:sp>
    </p:spTree>
    <p:extLst>
      <p:ext uri="{BB962C8B-B14F-4D97-AF65-F5344CB8AC3E}">
        <p14:creationId xmlns:p14="http://schemas.microsoft.com/office/powerpoint/2010/main" val="406603081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endParaRPr lang="en-GB"/>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841250"/>
            <a:ext cx="9144000" cy="60167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179512" y="101823"/>
            <a:ext cx="3024336" cy="461665"/>
          </a:xfrm>
          <a:prstGeom prst="rect">
            <a:avLst/>
          </a:prstGeom>
          <a:noFill/>
        </p:spPr>
        <p:txBody>
          <a:bodyPr wrap="square" rtlCol="0">
            <a:spAutoFit/>
          </a:bodyPr>
          <a:lstStyle/>
          <a:p>
            <a:r>
              <a:rPr lang="en-GB" sz="2400" dirty="0"/>
              <a:t>Where?</a:t>
            </a:r>
          </a:p>
        </p:txBody>
      </p:sp>
    </p:spTree>
    <p:extLst>
      <p:ext uri="{BB962C8B-B14F-4D97-AF65-F5344CB8AC3E}">
        <p14:creationId xmlns:p14="http://schemas.microsoft.com/office/powerpoint/2010/main" val="277175465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Q&amp;A</a:t>
            </a:r>
          </a:p>
        </p:txBody>
      </p:sp>
      <p:sp>
        <p:nvSpPr>
          <p:cNvPr id="3" name="Content Placeholder 2"/>
          <p:cNvSpPr>
            <a:spLocks noGrp="1"/>
          </p:cNvSpPr>
          <p:nvPr>
            <p:ph idx="1"/>
          </p:nvPr>
        </p:nvSpPr>
        <p:spPr/>
        <p:txBody>
          <a:bodyPr>
            <a:normAutofit/>
          </a:bodyPr>
          <a:lstStyle/>
          <a:p>
            <a:r>
              <a:rPr lang="en-GB" sz="4400" dirty="0"/>
              <a:t>Why would conflict occur in a workplace?</a:t>
            </a:r>
          </a:p>
        </p:txBody>
      </p:sp>
    </p:spTree>
    <p:extLst>
      <p:ext uri="{BB962C8B-B14F-4D97-AF65-F5344CB8AC3E}">
        <p14:creationId xmlns:p14="http://schemas.microsoft.com/office/powerpoint/2010/main" val="378291074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568" y="332657"/>
            <a:ext cx="9157568" cy="65009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1547664" y="6021288"/>
            <a:ext cx="2016224" cy="369332"/>
          </a:xfrm>
          <a:prstGeom prst="rect">
            <a:avLst/>
          </a:prstGeom>
          <a:noFill/>
        </p:spPr>
        <p:txBody>
          <a:bodyPr wrap="square" rtlCol="0">
            <a:spAutoFit/>
          </a:bodyPr>
          <a:lstStyle/>
          <a:p>
            <a:r>
              <a:rPr lang="en-GB" b="1" dirty="0"/>
              <a:t>POWER</a:t>
            </a:r>
          </a:p>
        </p:txBody>
      </p:sp>
    </p:spTree>
    <p:extLst>
      <p:ext uri="{BB962C8B-B14F-4D97-AF65-F5344CB8AC3E}">
        <p14:creationId xmlns:p14="http://schemas.microsoft.com/office/powerpoint/2010/main" val="142956975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What are the signs that there is conflict?</a:t>
            </a:r>
          </a:p>
        </p:txBody>
      </p:sp>
      <p:sp>
        <p:nvSpPr>
          <p:cNvPr id="3" name="Content Placeholder 2"/>
          <p:cNvSpPr>
            <a:spLocks noGrp="1"/>
          </p:cNvSpPr>
          <p:nvPr>
            <p:ph idx="1"/>
          </p:nvPr>
        </p:nvSpPr>
        <p:spPr/>
        <p:txBody>
          <a:bodyPr>
            <a:normAutofit fontScale="92500" lnSpcReduction="20000"/>
          </a:bodyPr>
          <a:lstStyle/>
          <a:p>
            <a:r>
              <a:rPr lang="en-GB" dirty="0"/>
              <a:t>Poor communication</a:t>
            </a:r>
          </a:p>
          <a:p>
            <a:r>
              <a:rPr lang="en-GB" dirty="0"/>
              <a:t>Lack of cooperation</a:t>
            </a:r>
          </a:p>
          <a:p>
            <a:r>
              <a:rPr lang="en-GB" dirty="0"/>
              <a:t>Rudeness and sarcasm</a:t>
            </a:r>
          </a:p>
          <a:p>
            <a:r>
              <a:rPr lang="en-GB" dirty="0"/>
              <a:t>Talking behind backs</a:t>
            </a:r>
          </a:p>
          <a:p>
            <a:r>
              <a:rPr lang="en-GB" dirty="0"/>
              <a:t>Blaming / passing the buck</a:t>
            </a:r>
          </a:p>
          <a:p>
            <a:r>
              <a:rPr lang="en-GB" dirty="0"/>
              <a:t>Argumentativeness</a:t>
            </a:r>
          </a:p>
          <a:p>
            <a:r>
              <a:rPr lang="en-GB" dirty="0"/>
              <a:t>Anger/intimidation</a:t>
            </a:r>
          </a:p>
          <a:p>
            <a:r>
              <a:rPr lang="en-GB" dirty="0"/>
              <a:t>Harassment, discrimination and bullying</a:t>
            </a:r>
          </a:p>
          <a:p>
            <a:endParaRPr lang="en-GB" dirty="0"/>
          </a:p>
        </p:txBody>
      </p:sp>
      <p:pic>
        <p:nvPicPr>
          <p:cNvPr id="717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96136" y="1556793"/>
            <a:ext cx="2852935" cy="28803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384159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42801"/>
            <a:ext cx="8229600" cy="1143000"/>
          </a:xfrm>
        </p:spPr>
        <p:txBody>
          <a:bodyPr/>
          <a:lstStyle/>
          <a:p>
            <a:r>
              <a:rPr lang="en-GB" dirty="0"/>
              <a:t>Positive aspects of conflict?</a:t>
            </a:r>
          </a:p>
        </p:txBody>
      </p:sp>
      <p:sp>
        <p:nvSpPr>
          <p:cNvPr id="3" name="Content Placeholder 2"/>
          <p:cNvSpPr>
            <a:spLocks noGrp="1"/>
          </p:cNvSpPr>
          <p:nvPr>
            <p:ph idx="1"/>
          </p:nvPr>
        </p:nvSpPr>
        <p:spPr/>
        <p:txBody>
          <a:bodyPr>
            <a:normAutofit fontScale="85000" lnSpcReduction="10000"/>
          </a:bodyPr>
          <a:lstStyle/>
          <a:p>
            <a:r>
              <a:rPr lang="en-GB" dirty="0"/>
              <a:t>Can lay problems on the table</a:t>
            </a:r>
          </a:p>
          <a:p>
            <a:pPr marL="0" indent="0">
              <a:buNone/>
            </a:pPr>
            <a:r>
              <a:rPr lang="en-GB" dirty="0"/>
              <a:t> and opens up discussion</a:t>
            </a:r>
          </a:p>
          <a:p>
            <a:r>
              <a:rPr lang="en-GB" dirty="0"/>
              <a:t>Lead to solutions and happier outcomes for all</a:t>
            </a:r>
          </a:p>
          <a:p>
            <a:r>
              <a:rPr lang="en-GB" dirty="0"/>
              <a:t>Increases communication between people and leads to a greater mutual understanding</a:t>
            </a:r>
          </a:p>
          <a:p>
            <a:r>
              <a:rPr lang="en-GB" dirty="0"/>
              <a:t>It gives opportunity to explore problems and find creative solutions</a:t>
            </a:r>
          </a:p>
          <a:p>
            <a:r>
              <a:rPr lang="en-GB" dirty="0"/>
              <a:t>It releases emotions that have been hidden away</a:t>
            </a:r>
          </a:p>
        </p:txBody>
      </p:sp>
      <p:pic>
        <p:nvPicPr>
          <p:cNvPr id="14338" name="Picture 2" descr="http://cdn.tinybuddha.com/wp-content/uploads/2015/03/Friends-High-Fiving.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445109" y="980728"/>
            <a:ext cx="2241691" cy="15121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759092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9144000" cy="68580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9938" name="Rectangle 3"/>
          <p:cNvSpPr>
            <a:spLocks noGrp="1" noChangeArrowheads="1"/>
          </p:cNvSpPr>
          <p:nvPr>
            <p:ph type="body" idx="1"/>
          </p:nvPr>
        </p:nvSpPr>
        <p:spPr>
          <a:xfrm>
            <a:off x="2123256" y="1254968"/>
            <a:ext cx="6553200" cy="5486400"/>
          </a:xfrm>
          <a:noFill/>
        </p:spPr>
        <p:txBody>
          <a:bodyPr/>
          <a:lstStyle/>
          <a:p>
            <a:pPr>
              <a:buFont typeface="Wingdings" pitchFamily="2" charset="2"/>
              <a:buNone/>
            </a:pPr>
            <a:r>
              <a:rPr lang="en-GB" altLang="en-US" sz="2000" b="1">
                <a:solidFill>
                  <a:srgbClr val="F8007C"/>
                </a:solidFill>
              </a:rPr>
              <a:t>Misunderstandings</a:t>
            </a:r>
            <a:endParaRPr lang="en-GB" altLang="en-US" sz="2000" b="1">
              <a:solidFill>
                <a:srgbClr val="FF99CC"/>
              </a:solidFill>
            </a:endParaRPr>
          </a:p>
          <a:p>
            <a:pPr lvl="1">
              <a:buFontTx/>
              <a:buNone/>
            </a:pPr>
            <a:endParaRPr lang="en-GB" altLang="en-US" sz="2000" b="1"/>
          </a:p>
          <a:p>
            <a:pPr lvl="1">
              <a:buFontTx/>
              <a:buNone/>
            </a:pPr>
            <a:r>
              <a:rPr lang="en-GB" altLang="en-US" sz="2000" b="1">
                <a:solidFill>
                  <a:srgbClr val="E400E4"/>
                </a:solidFill>
              </a:rPr>
              <a:t>Interpersonal differences (personality clashes)</a:t>
            </a:r>
            <a:endParaRPr lang="en-GB" altLang="en-US" sz="2000" b="1"/>
          </a:p>
          <a:p>
            <a:pPr lvl="1">
              <a:buFontTx/>
              <a:buNone/>
            </a:pPr>
            <a:endParaRPr lang="en-GB" altLang="en-US" sz="2000" b="1"/>
          </a:p>
          <a:p>
            <a:pPr lvl="2">
              <a:buFontTx/>
              <a:buNone/>
            </a:pPr>
            <a:r>
              <a:rPr lang="en-GB" altLang="en-US" b="1">
                <a:solidFill>
                  <a:srgbClr val="C600C6"/>
                </a:solidFill>
              </a:rPr>
              <a:t>Differing interests (e.g. resource battles) - these are typically </a:t>
            </a:r>
            <a:r>
              <a:rPr lang="en-GB" altLang="en-US" b="1">
                <a:solidFill>
                  <a:schemeClr val="folHlink"/>
                </a:solidFill>
              </a:rPr>
              <a:t>hidden</a:t>
            </a:r>
            <a:endParaRPr lang="en-GB" altLang="en-US" sz="2800" b="1">
              <a:solidFill>
                <a:srgbClr val="FF66FF"/>
              </a:solidFill>
            </a:endParaRPr>
          </a:p>
          <a:p>
            <a:pPr lvl="2">
              <a:buFontTx/>
              <a:buNone/>
            </a:pPr>
            <a:endParaRPr lang="en-GB" altLang="en-US" sz="2000" b="1"/>
          </a:p>
          <a:p>
            <a:pPr lvl="3">
              <a:buFont typeface="Wingdings" pitchFamily="2" charset="2"/>
              <a:buNone/>
            </a:pPr>
            <a:r>
              <a:rPr lang="en-GB" altLang="en-US" sz="2400" b="1">
                <a:solidFill>
                  <a:srgbClr val="98004C"/>
                </a:solidFill>
              </a:rPr>
              <a:t>Differing beliefs (e.g. about how to increase profits)</a:t>
            </a:r>
            <a:endParaRPr lang="en-GB" altLang="en-US" sz="2400" b="1"/>
          </a:p>
          <a:p>
            <a:pPr lvl="3">
              <a:buFont typeface="Wingdings" pitchFamily="2" charset="2"/>
              <a:buNone/>
            </a:pPr>
            <a:endParaRPr lang="en-GB" altLang="en-US" b="1"/>
          </a:p>
          <a:p>
            <a:pPr lvl="4">
              <a:buFontTx/>
              <a:buNone/>
            </a:pPr>
            <a:r>
              <a:rPr lang="en-GB" altLang="en-US" sz="2800" b="1">
                <a:solidFill>
                  <a:srgbClr val="6E006E"/>
                </a:solidFill>
              </a:rPr>
              <a:t>Differing values (e.g. about what is right or wrong)</a:t>
            </a:r>
            <a:endParaRPr lang="en-GB" altLang="en-US" sz="2800" b="1"/>
          </a:p>
        </p:txBody>
      </p:sp>
      <p:sp>
        <p:nvSpPr>
          <p:cNvPr id="39939" name="Rectangle 2"/>
          <p:cNvSpPr>
            <a:spLocks noGrp="1" noChangeArrowheads="1"/>
          </p:cNvSpPr>
          <p:nvPr>
            <p:ph type="title"/>
          </p:nvPr>
        </p:nvSpPr>
        <p:spPr bwMode="auto">
          <a:xfrm>
            <a:off x="251520" y="332656"/>
            <a:ext cx="7772400"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Autofit/>
          </a:bodyPr>
          <a:lstStyle/>
          <a:p>
            <a:pPr algn="l"/>
            <a:r>
              <a:rPr lang="en-GB" altLang="en-US" sz="3600" dirty="0"/>
              <a:t>Layers in Organisational Conflict</a:t>
            </a:r>
          </a:p>
        </p:txBody>
      </p:sp>
      <p:sp>
        <p:nvSpPr>
          <p:cNvPr id="39940" name="Line 4"/>
          <p:cNvSpPr>
            <a:spLocks noChangeShapeType="1"/>
          </p:cNvSpPr>
          <p:nvPr/>
        </p:nvSpPr>
        <p:spPr bwMode="auto">
          <a:xfrm>
            <a:off x="2199456" y="1559768"/>
            <a:ext cx="0" cy="60960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9941" name="Line 5"/>
          <p:cNvSpPr>
            <a:spLocks noChangeShapeType="1"/>
          </p:cNvSpPr>
          <p:nvPr/>
        </p:nvSpPr>
        <p:spPr bwMode="auto">
          <a:xfrm>
            <a:off x="2199456" y="2169368"/>
            <a:ext cx="307975" cy="1588"/>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9942" name="Line 6"/>
          <p:cNvSpPr>
            <a:spLocks noChangeShapeType="1"/>
          </p:cNvSpPr>
          <p:nvPr/>
        </p:nvSpPr>
        <p:spPr bwMode="auto">
          <a:xfrm>
            <a:off x="2732856" y="2321768"/>
            <a:ext cx="0" cy="83820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9943" name="Line 7"/>
          <p:cNvSpPr>
            <a:spLocks noChangeShapeType="1"/>
          </p:cNvSpPr>
          <p:nvPr/>
        </p:nvSpPr>
        <p:spPr bwMode="auto">
          <a:xfrm>
            <a:off x="2732856" y="3159968"/>
            <a:ext cx="307975" cy="1588"/>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9944" name="Line 8"/>
          <p:cNvSpPr>
            <a:spLocks noChangeShapeType="1"/>
          </p:cNvSpPr>
          <p:nvPr/>
        </p:nvSpPr>
        <p:spPr bwMode="auto">
          <a:xfrm>
            <a:off x="3266256" y="3540968"/>
            <a:ext cx="1587" cy="106680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9945" name="Line 9"/>
          <p:cNvSpPr>
            <a:spLocks noChangeShapeType="1"/>
          </p:cNvSpPr>
          <p:nvPr/>
        </p:nvSpPr>
        <p:spPr bwMode="auto">
          <a:xfrm>
            <a:off x="3266256" y="4607768"/>
            <a:ext cx="307975" cy="1588"/>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9946" name="Line 10"/>
          <p:cNvSpPr>
            <a:spLocks noChangeShapeType="1"/>
          </p:cNvSpPr>
          <p:nvPr/>
        </p:nvSpPr>
        <p:spPr bwMode="auto">
          <a:xfrm>
            <a:off x="3647256" y="4836368"/>
            <a:ext cx="1587" cy="68580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9947" name="Line 11"/>
          <p:cNvSpPr>
            <a:spLocks noChangeShapeType="1"/>
          </p:cNvSpPr>
          <p:nvPr/>
        </p:nvSpPr>
        <p:spPr bwMode="auto">
          <a:xfrm>
            <a:off x="3647256" y="5522168"/>
            <a:ext cx="307975" cy="1588"/>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aphicFrame>
        <p:nvGraphicFramePr>
          <p:cNvPr id="39948" name="Object 12"/>
          <p:cNvGraphicFramePr>
            <a:graphicFrameLocks noChangeAspect="1"/>
          </p:cNvGraphicFramePr>
          <p:nvPr>
            <p:extLst/>
          </p:nvPr>
        </p:nvGraphicFramePr>
        <p:xfrm>
          <a:off x="750068" y="4652218"/>
          <a:ext cx="2514600" cy="1614488"/>
        </p:xfrm>
        <a:graphic>
          <a:graphicData uri="http://schemas.openxmlformats.org/presentationml/2006/ole">
            <mc:AlternateContent xmlns:mc="http://schemas.openxmlformats.org/markup-compatibility/2006">
              <mc:Choice xmlns:v="urn:schemas-microsoft-com:vml" Requires="v">
                <p:oleObj spid="_x0000_s2062" name="Clip" r:id="rId4" imgW="4010025" imgH="2571750" progId="MS_ClipArt_Gallery.2">
                  <p:embed/>
                </p:oleObj>
              </mc:Choice>
              <mc:Fallback>
                <p:oleObj name="Clip" r:id="rId4" imgW="4010025" imgH="2571750" progId="MS_ClipArt_Gallery.2">
                  <p:embed/>
                  <p:pic>
                    <p:nvPicPr>
                      <p:cNvPr id="39948" name="Object 1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50068" y="4652218"/>
                        <a:ext cx="2514600" cy="16144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Tree>
    <p:extLst>
      <p:ext uri="{BB962C8B-B14F-4D97-AF65-F5344CB8AC3E}">
        <p14:creationId xmlns:p14="http://schemas.microsoft.com/office/powerpoint/2010/main" val="1817516743"/>
      </p:ext>
    </p:extLst>
  </p:cSld>
  <p:clrMapOvr>
    <a:masterClrMapping/>
  </p:clrMapOvr>
  <p:transition spd="slow"/>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51720" y="652334"/>
            <a:ext cx="4799409" cy="428883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3088004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22525" y="1715616"/>
            <a:ext cx="6840760" cy="1569660"/>
          </a:xfrm>
          <a:prstGeom prst="rect">
            <a:avLst/>
          </a:prstGeom>
        </p:spPr>
        <p:txBody>
          <a:bodyPr wrap="square">
            <a:spAutoFit/>
          </a:bodyPr>
          <a:lstStyle/>
          <a:p>
            <a:r>
              <a:rPr lang="en-GB" sz="2400" b="1" dirty="0">
                <a:latin typeface="Calibri" panose="020F0502020204030204" pitchFamily="34" charset="0"/>
              </a:rPr>
              <a:t>Assertiveness</a:t>
            </a:r>
            <a:r>
              <a:rPr lang="en-GB" sz="2400" dirty="0">
                <a:latin typeface="Calibri" panose="020F0502020204030204" pitchFamily="34" charset="0"/>
              </a:rPr>
              <a:t> is a communication style. It is being able to express your feelings, thoughts, beliefs, and opinions in an open manner that doesn't violate the rights of others.</a:t>
            </a:r>
          </a:p>
        </p:txBody>
      </p:sp>
      <p:sp>
        <p:nvSpPr>
          <p:cNvPr id="3" name="TextBox 2"/>
          <p:cNvSpPr txBox="1"/>
          <p:nvPr/>
        </p:nvSpPr>
        <p:spPr>
          <a:xfrm>
            <a:off x="827584" y="471155"/>
            <a:ext cx="4608512" cy="461665"/>
          </a:xfrm>
          <a:prstGeom prst="rect">
            <a:avLst/>
          </a:prstGeom>
          <a:noFill/>
        </p:spPr>
        <p:txBody>
          <a:bodyPr wrap="square" rtlCol="0">
            <a:spAutoFit/>
          </a:bodyPr>
          <a:lstStyle/>
          <a:p>
            <a:r>
              <a:rPr lang="en-GB" sz="2400" b="1" dirty="0">
                <a:latin typeface="Calibri" panose="020F0502020204030204" pitchFamily="34" charset="0"/>
              </a:rPr>
              <a:t>2 key terms</a:t>
            </a:r>
          </a:p>
        </p:txBody>
      </p:sp>
      <p:sp>
        <p:nvSpPr>
          <p:cNvPr id="4" name="TextBox 3"/>
          <p:cNvSpPr txBox="1"/>
          <p:nvPr/>
        </p:nvSpPr>
        <p:spPr>
          <a:xfrm>
            <a:off x="722525" y="1181943"/>
            <a:ext cx="3492174" cy="461665"/>
          </a:xfrm>
          <a:prstGeom prst="rect">
            <a:avLst/>
          </a:prstGeom>
          <a:noFill/>
        </p:spPr>
        <p:txBody>
          <a:bodyPr wrap="none" rtlCol="0">
            <a:spAutoFit/>
          </a:bodyPr>
          <a:lstStyle/>
          <a:p>
            <a:r>
              <a:rPr lang="en-GB" sz="2400" dirty="0">
                <a:latin typeface="Calibri" panose="020F0502020204030204" pitchFamily="34" charset="0"/>
              </a:rPr>
              <a:t>Assertiveness?  What is it?</a:t>
            </a:r>
          </a:p>
        </p:txBody>
      </p:sp>
      <p:sp>
        <p:nvSpPr>
          <p:cNvPr id="5" name="TextBox 4"/>
          <p:cNvSpPr txBox="1"/>
          <p:nvPr/>
        </p:nvSpPr>
        <p:spPr>
          <a:xfrm>
            <a:off x="722525" y="3270175"/>
            <a:ext cx="3861313" cy="461665"/>
          </a:xfrm>
          <a:prstGeom prst="rect">
            <a:avLst/>
          </a:prstGeom>
          <a:noFill/>
        </p:spPr>
        <p:txBody>
          <a:bodyPr wrap="none" rtlCol="0">
            <a:spAutoFit/>
          </a:bodyPr>
          <a:lstStyle/>
          <a:p>
            <a:r>
              <a:rPr lang="en-GB" sz="2400" dirty="0">
                <a:solidFill>
                  <a:srgbClr val="7030A0"/>
                </a:solidFill>
                <a:latin typeface="Calibri" panose="020F0502020204030204" pitchFamily="34" charset="0"/>
              </a:rPr>
              <a:t>Cooperativeness?  What is it?</a:t>
            </a:r>
          </a:p>
        </p:txBody>
      </p:sp>
      <p:sp>
        <p:nvSpPr>
          <p:cNvPr id="6" name="Rectangle 5"/>
          <p:cNvSpPr/>
          <p:nvPr/>
        </p:nvSpPr>
        <p:spPr>
          <a:xfrm>
            <a:off x="722525" y="3846239"/>
            <a:ext cx="7318825" cy="1569660"/>
          </a:xfrm>
          <a:prstGeom prst="rect">
            <a:avLst/>
          </a:prstGeom>
        </p:spPr>
        <p:txBody>
          <a:bodyPr wrap="square">
            <a:spAutoFit/>
          </a:bodyPr>
          <a:lstStyle/>
          <a:p>
            <a:r>
              <a:rPr lang="en-GB" sz="2400" b="1" dirty="0">
                <a:solidFill>
                  <a:srgbClr val="7030A0"/>
                </a:solidFill>
                <a:latin typeface="Calibri" panose="020F0502020204030204" pitchFamily="34" charset="0"/>
              </a:rPr>
              <a:t>Cooperativeness</a:t>
            </a:r>
            <a:r>
              <a:rPr lang="en-GB" sz="2400" dirty="0">
                <a:solidFill>
                  <a:srgbClr val="7030A0"/>
                </a:solidFill>
                <a:latin typeface="Calibri" panose="020F0502020204030204" pitchFamily="34" charset="0"/>
              </a:rPr>
              <a:t> is a personality trait concerning the degree to which a person is generally agreeable in their relations with other people as opposed to aggressively self-centred and hostile.</a:t>
            </a:r>
          </a:p>
        </p:txBody>
      </p:sp>
    </p:spTree>
    <p:extLst>
      <p:ext uri="{BB962C8B-B14F-4D97-AF65-F5344CB8AC3E}">
        <p14:creationId xmlns:p14="http://schemas.microsoft.com/office/powerpoint/2010/main" val="39722789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7346" name="Group 2"/>
          <p:cNvGrpSpPr>
            <a:grpSpLocks/>
          </p:cNvGrpSpPr>
          <p:nvPr/>
        </p:nvGrpSpPr>
        <p:grpSpPr bwMode="auto">
          <a:xfrm>
            <a:off x="397396" y="836712"/>
            <a:ext cx="7847012" cy="4875212"/>
            <a:chOff x="384" y="1009"/>
            <a:chExt cx="3878" cy="3057"/>
          </a:xfrm>
        </p:grpSpPr>
        <p:sp>
          <p:nvSpPr>
            <p:cNvPr id="57349" name="Rectangle 3"/>
            <p:cNvSpPr>
              <a:spLocks noChangeArrowheads="1"/>
            </p:cNvSpPr>
            <p:nvPr/>
          </p:nvSpPr>
          <p:spPr bwMode="auto">
            <a:xfrm rot="-5400000">
              <a:off x="-187" y="2372"/>
              <a:ext cx="1365" cy="2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r>
                <a:rPr lang="en-US" altLang="zh-TW" sz="2400">
                  <a:latin typeface="Comic Sans MS" pitchFamily="66" charset="0"/>
                </a:rPr>
                <a:t>Assertiveness</a:t>
              </a:r>
            </a:p>
          </p:txBody>
        </p:sp>
        <p:sp>
          <p:nvSpPr>
            <p:cNvPr id="57350" name="Rectangle 4"/>
            <p:cNvSpPr>
              <a:spLocks noChangeArrowheads="1"/>
            </p:cNvSpPr>
            <p:nvPr/>
          </p:nvSpPr>
          <p:spPr bwMode="auto">
            <a:xfrm>
              <a:off x="1967" y="3781"/>
              <a:ext cx="1290" cy="28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r>
                <a:rPr lang="en-US" altLang="zh-TW" sz="2400">
                  <a:latin typeface="Comic Sans MS" pitchFamily="66" charset="0"/>
                </a:rPr>
                <a:t>Co-operativeness</a:t>
              </a:r>
            </a:p>
          </p:txBody>
        </p:sp>
        <p:grpSp>
          <p:nvGrpSpPr>
            <p:cNvPr id="57351" name="Group 5"/>
            <p:cNvGrpSpPr>
              <a:grpSpLocks/>
            </p:cNvGrpSpPr>
            <p:nvPr/>
          </p:nvGrpSpPr>
          <p:grpSpPr bwMode="auto">
            <a:xfrm>
              <a:off x="3408" y="1440"/>
              <a:ext cx="854" cy="621"/>
              <a:chOff x="3115" y="2552"/>
              <a:chExt cx="854" cy="621"/>
            </a:xfrm>
          </p:grpSpPr>
          <p:sp>
            <p:nvSpPr>
              <p:cNvPr id="57434" name="Freeform 6"/>
              <p:cNvSpPr>
                <a:spLocks/>
              </p:cNvSpPr>
              <p:nvPr/>
            </p:nvSpPr>
            <p:spPr bwMode="auto">
              <a:xfrm>
                <a:off x="3171" y="2563"/>
                <a:ext cx="798" cy="610"/>
              </a:xfrm>
              <a:custGeom>
                <a:avLst/>
                <a:gdLst>
                  <a:gd name="T0" fmla="*/ 102 w 798"/>
                  <a:gd name="T1" fmla="*/ 609 h 610"/>
                  <a:gd name="T2" fmla="*/ 147 w 798"/>
                  <a:gd name="T3" fmla="*/ 550 h 610"/>
                  <a:gd name="T4" fmla="*/ 198 w 798"/>
                  <a:gd name="T5" fmla="*/ 483 h 610"/>
                  <a:gd name="T6" fmla="*/ 247 w 798"/>
                  <a:gd name="T7" fmla="*/ 418 h 610"/>
                  <a:gd name="T8" fmla="*/ 286 w 798"/>
                  <a:gd name="T9" fmla="*/ 362 h 610"/>
                  <a:gd name="T10" fmla="*/ 325 w 798"/>
                  <a:gd name="T11" fmla="*/ 303 h 610"/>
                  <a:gd name="T12" fmla="*/ 360 w 798"/>
                  <a:gd name="T13" fmla="*/ 238 h 610"/>
                  <a:gd name="T14" fmla="*/ 389 w 798"/>
                  <a:gd name="T15" fmla="*/ 174 h 610"/>
                  <a:gd name="T16" fmla="*/ 413 w 798"/>
                  <a:gd name="T17" fmla="*/ 239 h 610"/>
                  <a:gd name="T18" fmla="*/ 445 w 798"/>
                  <a:gd name="T19" fmla="*/ 315 h 610"/>
                  <a:gd name="T20" fmla="*/ 482 w 798"/>
                  <a:gd name="T21" fmla="*/ 388 h 610"/>
                  <a:gd name="T22" fmla="*/ 543 w 798"/>
                  <a:gd name="T23" fmla="*/ 474 h 610"/>
                  <a:gd name="T24" fmla="*/ 600 w 798"/>
                  <a:gd name="T25" fmla="*/ 540 h 610"/>
                  <a:gd name="T26" fmla="*/ 685 w 798"/>
                  <a:gd name="T27" fmla="*/ 609 h 610"/>
                  <a:gd name="T28" fmla="*/ 757 w 798"/>
                  <a:gd name="T29" fmla="*/ 576 h 610"/>
                  <a:gd name="T30" fmla="*/ 683 w 798"/>
                  <a:gd name="T31" fmla="*/ 502 h 610"/>
                  <a:gd name="T32" fmla="*/ 614 w 798"/>
                  <a:gd name="T33" fmla="*/ 423 h 610"/>
                  <a:gd name="T34" fmla="*/ 561 w 798"/>
                  <a:gd name="T35" fmla="*/ 349 h 610"/>
                  <a:gd name="T36" fmla="*/ 519 w 798"/>
                  <a:gd name="T37" fmla="*/ 273 h 610"/>
                  <a:gd name="T38" fmla="*/ 487 w 798"/>
                  <a:gd name="T39" fmla="*/ 204 h 610"/>
                  <a:gd name="T40" fmla="*/ 467 w 798"/>
                  <a:gd name="T41" fmla="*/ 154 h 610"/>
                  <a:gd name="T42" fmla="*/ 452 w 798"/>
                  <a:gd name="T43" fmla="*/ 103 h 610"/>
                  <a:gd name="T44" fmla="*/ 404 w 798"/>
                  <a:gd name="T45" fmla="*/ 0 h 610"/>
                  <a:gd name="T46" fmla="*/ 348 w 798"/>
                  <a:gd name="T47" fmla="*/ 103 h 610"/>
                  <a:gd name="T48" fmla="*/ 335 w 798"/>
                  <a:gd name="T49" fmla="*/ 142 h 610"/>
                  <a:gd name="T50" fmla="*/ 308 w 798"/>
                  <a:gd name="T51" fmla="*/ 192 h 610"/>
                  <a:gd name="T52" fmla="*/ 276 w 798"/>
                  <a:gd name="T53" fmla="*/ 244 h 610"/>
                  <a:gd name="T54" fmla="*/ 243 w 798"/>
                  <a:gd name="T55" fmla="*/ 295 h 610"/>
                  <a:gd name="T56" fmla="*/ 210 w 798"/>
                  <a:gd name="T57" fmla="*/ 343 h 610"/>
                  <a:gd name="T58" fmla="*/ 150 w 798"/>
                  <a:gd name="T59" fmla="*/ 424 h 610"/>
                  <a:gd name="T60" fmla="*/ 110 w 798"/>
                  <a:gd name="T61" fmla="*/ 476 h 610"/>
                  <a:gd name="T62" fmla="*/ 55 w 798"/>
                  <a:gd name="T63" fmla="*/ 543 h 610"/>
                  <a:gd name="T64" fmla="*/ 0 w 798"/>
                  <a:gd name="T65" fmla="*/ 609 h 610"/>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798" h="610">
                    <a:moveTo>
                      <a:pt x="0" y="609"/>
                    </a:moveTo>
                    <a:lnTo>
                      <a:pt x="102" y="609"/>
                    </a:lnTo>
                    <a:lnTo>
                      <a:pt x="125" y="578"/>
                    </a:lnTo>
                    <a:lnTo>
                      <a:pt x="147" y="550"/>
                    </a:lnTo>
                    <a:lnTo>
                      <a:pt x="170" y="518"/>
                    </a:lnTo>
                    <a:lnTo>
                      <a:pt x="198" y="483"/>
                    </a:lnTo>
                    <a:lnTo>
                      <a:pt x="224" y="448"/>
                    </a:lnTo>
                    <a:lnTo>
                      <a:pt x="247" y="418"/>
                    </a:lnTo>
                    <a:lnTo>
                      <a:pt x="267" y="389"/>
                    </a:lnTo>
                    <a:lnTo>
                      <a:pt x="286" y="362"/>
                    </a:lnTo>
                    <a:lnTo>
                      <a:pt x="307" y="331"/>
                    </a:lnTo>
                    <a:lnTo>
                      <a:pt x="325" y="303"/>
                    </a:lnTo>
                    <a:lnTo>
                      <a:pt x="343" y="272"/>
                    </a:lnTo>
                    <a:lnTo>
                      <a:pt x="360" y="238"/>
                    </a:lnTo>
                    <a:lnTo>
                      <a:pt x="375" y="207"/>
                    </a:lnTo>
                    <a:lnTo>
                      <a:pt x="389" y="174"/>
                    </a:lnTo>
                    <a:lnTo>
                      <a:pt x="400" y="204"/>
                    </a:lnTo>
                    <a:lnTo>
                      <a:pt x="413" y="239"/>
                    </a:lnTo>
                    <a:lnTo>
                      <a:pt x="428" y="277"/>
                    </a:lnTo>
                    <a:lnTo>
                      <a:pt x="445" y="315"/>
                    </a:lnTo>
                    <a:lnTo>
                      <a:pt x="462" y="351"/>
                    </a:lnTo>
                    <a:lnTo>
                      <a:pt x="482" y="388"/>
                    </a:lnTo>
                    <a:lnTo>
                      <a:pt x="507" y="427"/>
                    </a:lnTo>
                    <a:lnTo>
                      <a:pt x="543" y="474"/>
                    </a:lnTo>
                    <a:lnTo>
                      <a:pt x="570" y="508"/>
                    </a:lnTo>
                    <a:lnTo>
                      <a:pt x="600" y="540"/>
                    </a:lnTo>
                    <a:lnTo>
                      <a:pt x="632" y="568"/>
                    </a:lnTo>
                    <a:lnTo>
                      <a:pt x="685" y="609"/>
                    </a:lnTo>
                    <a:lnTo>
                      <a:pt x="797" y="609"/>
                    </a:lnTo>
                    <a:lnTo>
                      <a:pt x="757" y="576"/>
                    </a:lnTo>
                    <a:lnTo>
                      <a:pt x="718" y="538"/>
                    </a:lnTo>
                    <a:lnTo>
                      <a:pt x="683" y="502"/>
                    </a:lnTo>
                    <a:lnTo>
                      <a:pt x="649" y="466"/>
                    </a:lnTo>
                    <a:lnTo>
                      <a:pt x="614" y="423"/>
                    </a:lnTo>
                    <a:lnTo>
                      <a:pt x="583" y="381"/>
                    </a:lnTo>
                    <a:lnTo>
                      <a:pt x="561" y="349"/>
                    </a:lnTo>
                    <a:lnTo>
                      <a:pt x="539" y="309"/>
                    </a:lnTo>
                    <a:lnTo>
                      <a:pt x="519" y="273"/>
                    </a:lnTo>
                    <a:lnTo>
                      <a:pt x="504" y="243"/>
                    </a:lnTo>
                    <a:lnTo>
                      <a:pt x="487" y="204"/>
                    </a:lnTo>
                    <a:lnTo>
                      <a:pt x="475" y="175"/>
                    </a:lnTo>
                    <a:lnTo>
                      <a:pt x="467" y="154"/>
                    </a:lnTo>
                    <a:lnTo>
                      <a:pt x="458" y="126"/>
                    </a:lnTo>
                    <a:lnTo>
                      <a:pt x="452" y="103"/>
                    </a:lnTo>
                    <a:lnTo>
                      <a:pt x="509" y="103"/>
                    </a:lnTo>
                    <a:lnTo>
                      <a:pt x="404" y="0"/>
                    </a:lnTo>
                    <a:lnTo>
                      <a:pt x="291" y="103"/>
                    </a:lnTo>
                    <a:lnTo>
                      <a:pt x="348" y="103"/>
                    </a:lnTo>
                    <a:lnTo>
                      <a:pt x="344" y="121"/>
                    </a:lnTo>
                    <a:lnTo>
                      <a:pt x="335" y="142"/>
                    </a:lnTo>
                    <a:lnTo>
                      <a:pt x="324" y="165"/>
                    </a:lnTo>
                    <a:lnTo>
                      <a:pt x="308" y="192"/>
                    </a:lnTo>
                    <a:lnTo>
                      <a:pt x="291" y="220"/>
                    </a:lnTo>
                    <a:lnTo>
                      <a:pt x="276" y="244"/>
                    </a:lnTo>
                    <a:lnTo>
                      <a:pt x="260" y="268"/>
                    </a:lnTo>
                    <a:lnTo>
                      <a:pt x="243" y="295"/>
                    </a:lnTo>
                    <a:lnTo>
                      <a:pt x="227" y="317"/>
                    </a:lnTo>
                    <a:lnTo>
                      <a:pt x="210" y="343"/>
                    </a:lnTo>
                    <a:lnTo>
                      <a:pt x="176" y="390"/>
                    </a:lnTo>
                    <a:lnTo>
                      <a:pt x="150" y="424"/>
                    </a:lnTo>
                    <a:lnTo>
                      <a:pt x="129" y="452"/>
                    </a:lnTo>
                    <a:lnTo>
                      <a:pt x="110" y="476"/>
                    </a:lnTo>
                    <a:lnTo>
                      <a:pt x="81" y="511"/>
                    </a:lnTo>
                    <a:lnTo>
                      <a:pt x="55" y="543"/>
                    </a:lnTo>
                    <a:lnTo>
                      <a:pt x="29" y="575"/>
                    </a:lnTo>
                    <a:lnTo>
                      <a:pt x="0" y="609"/>
                    </a:lnTo>
                  </a:path>
                </a:pathLst>
              </a:custGeom>
              <a:gradFill rotWithShape="0">
                <a:gsLst>
                  <a:gs pos="0">
                    <a:srgbClr val="008000"/>
                  </a:gs>
                  <a:gs pos="100000">
                    <a:srgbClr val="7FBF7F"/>
                  </a:gs>
                </a:gsLst>
                <a:lin ang="5400000" scaled="1"/>
              </a:gradFill>
              <a:ln>
                <a:noFill/>
              </a:ln>
              <a:effectLst/>
              <a:extLst>
                <a:ext uri="{91240B29-F687-4F45-9708-019B960494DF}">
                  <a14:hiddenLine xmlns:a14="http://schemas.microsoft.com/office/drawing/2010/main" w="12700" cap="rnd"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35" name="Freeform 7"/>
              <p:cNvSpPr>
                <a:spLocks/>
              </p:cNvSpPr>
              <p:nvPr/>
            </p:nvSpPr>
            <p:spPr bwMode="auto">
              <a:xfrm>
                <a:off x="3573" y="2657"/>
                <a:ext cx="88" cy="3"/>
              </a:xfrm>
              <a:custGeom>
                <a:avLst/>
                <a:gdLst>
                  <a:gd name="T0" fmla="*/ 0 w 88"/>
                  <a:gd name="T1" fmla="*/ 0 h 3"/>
                  <a:gd name="T2" fmla="*/ 34 w 88"/>
                  <a:gd name="T3" fmla="*/ 2 h 3"/>
                  <a:gd name="T4" fmla="*/ 87 w 88"/>
                  <a:gd name="T5" fmla="*/ 2 h 3"/>
                  <a:gd name="T6" fmla="*/ 50 w 88"/>
                  <a:gd name="T7" fmla="*/ 0 h 3"/>
                  <a:gd name="T8" fmla="*/ 0 w 88"/>
                  <a:gd name="T9" fmla="*/ 0 h 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88" h="3">
                    <a:moveTo>
                      <a:pt x="0" y="0"/>
                    </a:moveTo>
                    <a:lnTo>
                      <a:pt x="34" y="2"/>
                    </a:lnTo>
                    <a:lnTo>
                      <a:pt x="87" y="2"/>
                    </a:lnTo>
                    <a:lnTo>
                      <a:pt x="50" y="0"/>
                    </a:lnTo>
                    <a:lnTo>
                      <a:pt x="0" y="0"/>
                    </a:lnTo>
                  </a:path>
                </a:pathLst>
              </a:custGeom>
              <a:solidFill>
                <a:srgbClr val="008000"/>
              </a:solidFill>
              <a:ln>
                <a:noFill/>
              </a:ln>
              <a:effectLst/>
              <a:extLst>
                <a:ext uri="{91240B29-F687-4F45-9708-019B960494DF}">
                  <a14:hiddenLine xmlns:a14="http://schemas.microsoft.com/office/drawing/2010/main" w="12700" cap="rnd"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36" name="Freeform 8"/>
              <p:cNvSpPr>
                <a:spLocks/>
              </p:cNvSpPr>
              <p:nvPr/>
            </p:nvSpPr>
            <p:spPr bwMode="auto">
              <a:xfrm>
                <a:off x="3524" y="2552"/>
                <a:ext cx="136" cy="108"/>
              </a:xfrm>
              <a:custGeom>
                <a:avLst/>
                <a:gdLst>
                  <a:gd name="T0" fmla="*/ 0 w 136"/>
                  <a:gd name="T1" fmla="*/ 0 h 108"/>
                  <a:gd name="T2" fmla="*/ 36 w 136"/>
                  <a:gd name="T3" fmla="*/ 10 h 108"/>
                  <a:gd name="T4" fmla="*/ 135 w 136"/>
                  <a:gd name="T5" fmla="*/ 107 h 108"/>
                  <a:gd name="T6" fmla="*/ 99 w 136"/>
                  <a:gd name="T7" fmla="*/ 98 h 108"/>
                  <a:gd name="T8" fmla="*/ 0 w 136"/>
                  <a:gd name="T9" fmla="*/ 0 h 10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36" h="108">
                    <a:moveTo>
                      <a:pt x="0" y="0"/>
                    </a:moveTo>
                    <a:lnTo>
                      <a:pt x="36" y="10"/>
                    </a:lnTo>
                    <a:lnTo>
                      <a:pt x="135" y="107"/>
                    </a:lnTo>
                    <a:lnTo>
                      <a:pt x="99" y="98"/>
                    </a:lnTo>
                    <a:lnTo>
                      <a:pt x="0" y="0"/>
                    </a:lnTo>
                  </a:path>
                </a:pathLst>
              </a:custGeom>
              <a:solidFill>
                <a:srgbClr val="008000"/>
              </a:solidFill>
              <a:ln>
                <a:noFill/>
              </a:ln>
              <a:effectLst/>
              <a:extLst>
                <a:ext uri="{91240B29-F687-4F45-9708-019B960494DF}">
                  <a14:hiddenLine xmlns:a14="http://schemas.microsoft.com/office/drawing/2010/main" w="12700" cap="rnd"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37" name="Freeform 9"/>
              <p:cNvSpPr>
                <a:spLocks/>
              </p:cNvSpPr>
              <p:nvPr/>
            </p:nvSpPr>
            <p:spPr bwMode="auto">
              <a:xfrm>
                <a:off x="3410" y="2657"/>
                <a:ext cx="64" cy="3"/>
              </a:xfrm>
              <a:custGeom>
                <a:avLst/>
                <a:gdLst>
                  <a:gd name="T0" fmla="*/ 0 w 64"/>
                  <a:gd name="T1" fmla="*/ 0 h 3"/>
                  <a:gd name="T2" fmla="*/ 52 w 64"/>
                  <a:gd name="T3" fmla="*/ 0 h 3"/>
                  <a:gd name="T4" fmla="*/ 63 w 64"/>
                  <a:gd name="T5" fmla="*/ 2 h 3"/>
                  <a:gd name="T6" fmla="*/ 32 w 64"/>
                  <a:gd name="T7" fmla="*/ 2 h 3"/>
                  <a:gd name="T8" fmla="*/ 0 w 64"/>
                  <a:gd name="T9" fmla="*/ 0 h 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4" h="3">
                    <a:moveTo>
                      <a:pt x="0" y="0"/>
                    </a:moveTo>
                    <a:lnTo>
                      <a:pt x="52" y="0"/>
                    </a:lnTo>
                    <a:lnTo>
                      <a:pt x="63" y="2"/>
                    </a:lnTo>
                    <a:lnTo>
                      <a:pt x="32" y="2"/>
                    </a:lnTo>
                    <a:lnTo>
                      <a:pt x="0" y="0"/>
                    </a:lnTo>
                  </a:path>
                </a:pathLst>
              </a:custGeom>
              <a:solidFill>
                <a:srgbClr val="008000"/>
              </a:solidFill>
              <a:ln>
                <a:noFill/>
              </a:ln>
              <a:effectLst/>
              <a:extLst>
                <a:ext uri="{91240B29-F687-4F45-9708-019B960494DF}">
                  <a14:hiddenLine xmlns:a14="http://schemas.microsoft.com/office/drawing/2010/main" w="12700" cap="rnd"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38" name="Freeform 10"/>
              <p:cNvSpPr>
                <a:spLocks/>
              </p:cNvSpPr>
              <p:nvPr/>
            </p:nvSpPr>
            <p:spPr bwMode="auto">
              <a:xfrm>
                <a:off x="3809" y="3170"/>
                <a:ext cx="141" cy="3"/>
              </a:xfrm>
              <a:custGeom>
                <a:avLst/>
                <a:gdLst>
                  <a:gd name="T0" fmla="*/ 0 w 141"/>
                  <a:gd name="T1" fmla="*/ 0 h 3"/>
                  <a:gd name="T2" fmla="*/ 35 w 141"/>
                  <a:gd name="T3" fmla="*/ 2 h 3"/>
                  <a:gd name="T4" fmla="*/ 140 w 141"/>
                  <a:gd name="T5" fmla="*/ 2 h 3"/>
                  <a:gd name="T6" fmla="*/ 105 w 141"/>
                  <a:gd name="T7" fmla="*/ 0 h 3"/>
                  <a:gd name="T8" fmla="*/ 0 w 141"/>
                  <a:gd name="T9" fmla="*/ 0 h 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 h="3">
                    <a:moveTo>
                      <a:pt x="0" y="0"/>
                    </a:moveTo>
                    <a:lnTo>
                      <a:pt x="35" y="2"/>
                    </a:lnTo>
                    <a:lnTo>
                      <a:pt x="140" y="2"/>
                    </a:lnTo>
                    <a:lnTo>
                      <a:pt x="105" y="0"/>
                    </a:lnTo>
                    <a:lnTo>
                      <a:pt x="0" y="0"/>
                    </a:lnTo>
                  </a:path>
                </a:pathLst>
              </a:custGeom>
              <a:solidFill>
                <a:srgbClr val="008000"/>
              </a:solidFill>
              <a:ln>
                <a:noFill/>
              </a:ln>
              <a:effectLst/>
              <a:extLst>
                <a:ext uri="{91240B29-F687-4F45-9708-019B960494DF}">
                  <a14:hiddenLine xmlns:a14="http://schemas.microsoft.com/office/drawing/2010/main" w="12700" cap="rnd"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39" name="Freeform 11"/>
              <p:cNvSpPr>
                <a:spLocks/>
              </p:cNvSpPr>
              <p:nvPr/>
            </p:nvSpPr>
            <p:spPr bwMode="auto">
              <a:xfrm>
                <a:off x="3115" y="3169"/>
                <a:ext cx="133" cy="4"/>
              </a:xfrm>
              <a:custGeom>
                <a:avLst/>
                <a:gdLst>
                  <a:gd name="T0" fmla="*/ 0 w 133"/>
                  <a:gd name="T1" fmla="*/ 0 h 4"/>
                  <a:gd name="T2" fmla="*/ 37 w 133"/>
                  <a:gd name="T3" fmla="*/ 3 h 4"/>
                  <a:gd name="T4" fmla="*/ 132 w 133"/>
                  <a:gd name="T5" fmla="*/ 3 h 4"/>
                  <a:gd name="T6" fmla="*/ 96 w 133"/>
                  <a:gd name="T7" fmla="*/ 0 h 4"/>
                  <a:gd name="T8" fmla="*/ 0 w 133"/>
                  <a:gd name="T9" fmla="*/ 0 h 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33" h="4">
                    <a:moveTo>
                      <a:pt x="0" y="0"/>
                    </a:moveTo>
                    <a:lnTo>
                      <a:pt x="37" y="3"/>
                    </a:lnTo>
                    <a:lnTo>
                      <a:pt x="132" y="3"/>
                    </a:lnTo>
                    <a:lnTo>
                      <a:pt x="96" y="0"/>
                    </a:lnTo>
                    <a:lnTo>
                      <a:pt x="0" y="0"/>
                    </a:lnTo>
                  </a:path>
                </a:pathLst>
              </a:custGeom>
              <a:solidFill>
                <a:srgbClr val="008000"/>
              </a:solidFill>
              <a:ln>
                <a:noFill/>
              </a:ln>
              <a:effectLst/>
              <a:extLst>
                <a:ext uri="{91240B29-F687-4F45-9708-019B960494DF}">
                  <a14:hiddenLine xmlns:a14="http://schemas.microsoft.com/office/drawing/2010/main" w="12700" cap="rnd"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40" name="Freeform 12"/>
              <p:cNvSpPr>
                <a:spLocks/>
              </p:cNvSpPr>
              <p:nvPr/>
            </p:nvSpPr>
            <p:spPr bwMode="auto">
              <a:xfrm>
                <a:off x="3122" y="2562"/>
                <a:ext cx="798" cy="610"/>
              </a:xfrm>
              <a:custGeom>
                <a:avLst/>
                <a:gdLst>
                  <a:gd name="T0" fmla="*/ 102 w 798"/>
                  <a:gd name="T1" fmla="*/ 609 h 610"/>
                  <a:gd name="T2" fmla="*/ 146 w 798"/>
                  <a:gd name="T3" fmla="*/ 550 h 610"/>
                  <a:gd name="T4" fmla="*/ 197 w 798"/>
                  <a:gd name="T5" fmla="*/ 483 h 610"/>
                  <a:gd name="T6" fmla="*/ 247 w 798"/>
                  <a:gd name="T7" fmla="*/ 418 h 610"/>
                  <a:gd name="T8" fmla="*/ 285 w 798"/>
                  <a:gd name="T9" fmla="*/ 362 h 610"/>
                  <a:gd name="T10" fmla="*/ 324 w 798"/>
                  <a:gd name="T11" fmla="*/ 303 h 610"/>
                  <a:gd name="T12" fmla="*/ 360 w 798"/>
                  <a:gd name="T13" fmla="*/ 239 h 610"/>
                  <a:gd name="T14" fmla="*/ 389 w 798"/>
                  <a:gd name="T15" fmla="*/ 175 h 610"/>
                  <a:gd name="T16" fmla="*/ 413 w 798"/>
                  <a:gd name="T17" fmla="*/ 240 h 610"/>
                  <a:gd name="T18" fmla="*/ 445 w 798"/>
                  <a:gd name="T19" fmla="*/ 315 h 610"/>
                  <a:gd name="T20" fmla="*/ 482 w 798"/>
                  <a:gd name="T21" fmla="*/ 388 h 610"/>
                  <a:gd name="T22" fmla="*/ 543 w 798"/>
                  <a:gd name="T23" fmla="*/ 474 h 610"/>
                  <a:gd name="T24" fmla="*/ 600 w 798"/>
                  <a:gd name="T25" fmla="*/ 541 h 610"/>
                  <a:gd name="T26" fmla="*/ 685 w 798"/>
                  <a:gd name="T27" fmla="*/ 609 h 610"/>
                  <a:gd name="T28" fmla="*/ 757 w 798"/>
                  <a:gd name="T29" fmla="*/ 577 h 610"/>
                  <a:gd name="T30" fmla="*/ 682 w 798"/>
                  <a:gd name="T31" fmla="*/ 502 h 610"/>
                  <a:gd name="T32" fmla="*/ 614 w 798"/>
                  <a:gd name="T33" fmla="*/ 423 h 610"/>
                  <a:gd name="T34" fmla="*/ 561 w 798"/>
                  <a:gd name="T35" fmla="*/ 350 h 610"/>
                  <a:gd name="T36" fmla="*/ 518 w 798"/>
                  <a:gd name="T37" fmla="*/ 273 h 610"/>
                  <a:gd name="T38" fmla="*/ 487 w 798"/>
                  <a:gd name="T39" fmla="*/ 205 h 610"/>
                  <a:gd name="T40" fmla="*/ 467 w 798"/>
                  <a:gd name="T41" fmla="*/ 154 h 610"/>
                  <a:gd name="T42" fmla="*/ 451 w 798"/>
                  <a:gd name="T43" fmla="*/ 104 h 610"/>
                  <a:gd name="T44" fmla="*/ 404 w 798"/>
                  <a:gd name="T45" fmla="*/ 0 h 610"/>
                  <a:gd name="T46" fmla="*/ 348 w 798"/>
                  <a:gd name="T47" fmla="*/ 104 h 610"/>
                  <a:gd name="T48" fmla="*/ 335 w 798"/>
                  <a:gd name="T49" fmla="*/ 142 h 610"/>
                  <a:gd name="T50" fmla="*/ 308 w 798"/>
                  <a:gd name="T51" fmla="*/ 192 h 610"/>
                  <a:gd name="T52" fmla="*/ 276 w 798"/>
                  <a:gd name="T53" fmla="*/ 244 h 610"/>
                  <a:gd name="T54" fmla="*/ 242 w 798"/>
                  <a:gd name="T55" fmla="*/ 295 h 610"/>
                  <a:gd name="T56" fmla="*/ 210 w 798"/>
                  <a:gd name="T57" fmla="*/ 343 h 610"/>
                  <a:gd name="T58" fmla="*/ 149 w 798"/>
                  <a:gd name="T59" fmla="*/ 424 h 610"/>
                  <a:gd name="T60" fmla="*/ 110 w 798"/>
                  <a:gd name="T61" fmla="*/ 476 h 610"/>
                  <a:gd name="T62" fmla="*/ 55 w 798"/>
                  <a:gd name="T63" fmla="*/ 544 h 610"/>
                  <a:gd name="T64" fmla="*/ 0 w 798"/>
                  <a:gd name="T65" fmla="*/ 609 h 610"/>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798" h="610">
                    <a:moveTo>
                      <a:pt x="0" y="609"/>
                    </a:moveTo>
                    <a:lnTo>
                      <a:pt x="102" y="609"/>
                    </a:lnTo>
                    <a:lnTo>
                      <a:pt x="124" y="578"/>
                    </a:lnTo>
                    <a:lnTo>
                      <a:pt x="146" y="550"/>
                    </a:lnTo>
                    <a:lnTo>
                      <a:pt x="169" y="518"/>
                    </a:lnTo>
                    <a:lnTo>
                      <a:pt x="197" y="483"/>
                    </a:lnTo>
                    <a:lnTo>
                      <a:pt x="223" y="448"/>
                    </a:lnTo>
                    <a:lnTo>
                      <a:pt x="247" y="418"/>
                    </a:lnTo>
                    <a:lnTo>
                      <a:pt x="266" y="390"/>
                    </a:lnTo>
                    <a:lnTo>
                      <a:pt x="285" y="362"/>
                    </a:lnTo>
                    <a:lnTo>
                      <a:pt x="307" y="331"/>
                    </a:lnTo>
                    <a:lnTo>
                      <a:pt x="324" y="303"/>
                    </a:lnTo>
                    <a:lnTo>
                      <a:pt x="342" y="272"/>
                    </a:lnTo>
                    <a:lnTo>
                      <a:pt x="360" y="239"/>
                    </a:lnTo>
                    <a:lnTo>
                      <a:pt x="375" y="207"/>
                    </a:lnTo>
                    <a:lnTo>
                      <a:pt x="389" y="175"/>
                    </a:lnTo>
                    <a:lnTo>
                      <a:pt x="400" y="204"/>
                    </a:lnTo>
                    <a:lnTo>
                      <a:pt x="413" y="240"/>
                    </a:lnTo>
                    <a:lnTo>
                      <a:pt x="428" y="277"/>
                    </a:lnTo>
                    <a:lnTo>
                      <a:pt x="445" y="315"/>
                    </a:lnTo>
                    <a:lnTo>
                      <a:pt x="462" y="352"/>
                    </a:lnTo>
                    <a:lnTo>
                      <a:pt x="482" y="388"/>
                    </a:lnTo>
                    <a:lnTo>
                      <a:pt x="507" y="427"/>
                    </a:lnTo>
                    <a:lnTo>
                      <a:pt x="543" y="474"/>
                    </a:lnTo>
                    <a:lnTo>
                      <a:pt x="570" y="508"/>
                    </a:lnTo>
                    <a:lnTo>
                      <a:pt x="600" y="541"/>
                    </a:lnTo>
                    <a:lnTo>
                      <a:pt x="632" y="568"/>
                    </a:lnTo>
                    <a:lnTo>
                      <a:pt x="685" y="609"/>
                    </a:lnTo>
                    <a:lnTo>
                      <a:pt x="797" y="609"/>
                    </a:lnTo>
                    <a:lnTo>
                      <a:pt x="757" y="577"/>
                    </a:lnTo>
                    <a:lnTo>
                      <a:pt x="717" y="538"/>
                    </a:lnTo>
                    <a:lnTo>
                      <a:pt x="682" y="502"/>
                    </a:lnTo>
                    <a:lnTo>
                      <a:pt x="649" y="467"/>
                    </a:lnTo>
                    <a:lnTo>
                      <a:pt x="614" y="423"/>
                    </a:lnTo>
                    <a:lnTo>
                      <a:pt x="582" y="381"/>
                    </a:lnTo>
                    <a:lnTo>
                      <a:pt x="561" y="350"/>
                    </a:lnTo>
                    <a:lnTo>
                      <a:pt x="538" y="309"/>
                    </a:lnTo>
                    <a:lnTo>
                      <a:pt x="518" y="273"/>
                    </a:lnTo>
                    <a:lnTo>
                      <a:pt x="504" y="243"/>
                    </a:lnTo>
                    <a:lnTo>
                      <a:pt x="487" y="205"/>
                    </a:lnTo>
                    <a:lnTo>
                      <a:pt x="475" y="175"/>
                    </a:lnTo>
                    <a:lnTo>
                      <a:pt x="467" y="154"/>
                    </a:lnTo>
                    <a:lnTo>
                      <a:pt x="458" y="126"/>
                    </a:lnTo>
                    <a:lnTo>
                      <a:pt x="451" y="104"/>
                    </a:lnTo>
                    <a:lnTo>
                      <a:pt x="508" y="104"/>
                    </a:lnTo>
                    <a:lnTo>
                      <a:pt x="404" y="0"/>
                    </a:lnTo>
                    <a:lnTo>
                      <a:pt x="291" y="104"/>
                    </a:lnTo>
                    <a:lnTo>
                      <a:pt x="348" y="104"/>
                    </a:lnTo>
                    <a:lnTo>
                      <a:pt x="343" y="121"/>
                    </a:lnTo>
                    <a:lnTo>
                      <a:pt x="335" y="142"/>
                    </a:lnTo>
                    <a:lnTo>
                      <a:pt x="323" y="165"/>
                    </a:lnTo>
                    <a:lnTo>
                      <a:pt x="308" y="192"/>
                    </a:lnTo>
                    <a:lnTo>
                      <a:pt x="291" y="220"/>
                    </a:lnTo>
                    <a:lnTo>
                      <a:pt x="276" y="244"/>
                    </a:lnTo>
                    <a:lnTo>
                      <a:pt x="260" y="268"/>
                    </a:lnTo>
                    <a:lnTo>
                      <a:pt x="242" y="295"/>
                    </a:lnTo>
                    <a:lnTo>
                      <a:pt x="227" y="317"/>
                    </a:lnTo>
                    <a:lnTo>
                      <a:pt x="210" y="343"/>
                    </a:lnTo>
                    <a:lnTo>
                      <a:pt x="176" y="390"/>
                    </a:lnTo>
                    <a:lnTo>
                      <a:pt x="149" y="424"/>
                    </a:lnTo>
                    <a:lnTo>
                      <a:pt x="129" y="453"/>
                    </a:lnTo>
                    <a:lnTo>
                      <a:pt x="110" y="476"/>
                    </a:lnTo>
                    <a:lnTo>
                      <a:pt x="81" y="511"/>
                    </a:lnTo>
                    <a:lnTo>
                      <a:pt x="55" y="544"/>
                    </a:lnTo>
                    <a:lnTo>
                      <a:pt x="29" y="575"/>
                    </a:lnTo>
                    <a:lnTo>
                      <a:pt x="0" y="609"/>
                    </a:lnTo>
                  </a:path>
                </a:pathLst>
              </a:custGeom>
              <a:gradFill rotWithShape="0">
                <a:gsLst>
                  <a:gs pos="0">
                    <a:srgbClr val="3365FB"/>
                  </a:gs>
                  <a:gs pos="100000">
                    <a:srgbClr val="99B2FD"/>
                  </a:gs>
                </a:gsLst>
                <a:lin ang="5400000" scaled="1"/>
              </a:gradFill>
              <a:ln>
                <a:noFill/>
              </a:ln>
              <a:effectLst/>
              <a:extLst>
                <a:ext uri="{91240B29-F687-4F45-9708-019B960494DF}">
                  <a14:hiddenLine xmlns:a14="http://schemas.microsoft.com/office/drawing/2010/main" w="12700" cap="rnd"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nvGrpSpPr>
            <p:cNvPr id="57352" name="Group 13"/>
            <p:cNvGrpSpPr>
              <a:grpSpLocks/>
            </p:cNvGrpSpPr>
            <p:nvPr/>
          </p:nvGrpSpPr>
          <p:grpSpPr bwMode="auto">
            <a:xfrm>
              <a:off x="1258" y="2821"/>
              <a:ext cx="852" cy="277"/>
              <a:chOff x="974" y="3933"/>
              <a:chExt cx="852" cy="277"/>
            </a:xfrm>
          </p:grpSpPr>
          <p:grpSp>
            <p:nvGrpSpPr>
              <p:cNvPr id="57422" name="Group 14"/>
              <p:cNvGrpSpPr>
                <a:grpSpLocks/>
              </p:cNvGrpSpPr>
              <p:nvPr/>
            </p:nvGrpSpPr>
            <p:grpSpPr bwMode="auto">
              <a:xfrm>
                <a:off x="1462" y="3933"/>
                <a:ext cx="364" cy="277"/>
                <a:chOff x="1462" y="3933"/>
                <a:chExt cx="364" cy="277"/>
              </a:xfrm>
            </p:grpSpPr>
            <p:sp>
              <p:nvSpPr>
                <p:cNvPr id="57429" name="Freeform 15"/>
                <p:cNvSpPr>
                  <a:spLocks/>
                </p:cNvSpPr>
                <p:nvPr/>
              </p:nvSpPr>
              <p:spPr bwMode="auto">
                <a:xfrm>
                  <a:off x="1478" y="3933"/>
                  <a:ext cx="348" cy="262"/>
                </a:xfrm>
                <a:custGeom>
                  <a:avLst/>
                  <a:gdLst>
                    <a:gd name="T0" fmla="*/ 0 w 348"/>
                    <a:gd name="T1" fmla="*/ 58 h 262"/>
                    <a:gd name="T2" fmla="*/ 0 w 348"/>
                    <a:gd name="T3" fmla="*/ 204 h 262"/>
                    <a:gd name="T4" fmla="*/ 216 w 348"/>
                    <a:gd name="T5" fmla="*/ 204 h 262"/>
                    <a:gd name="T6" fmla="*/ 216 w 348"/>
                    <a:gd name="T7" fmla="*/ 261 h 262"/>
                    <a:gd name="T8" fmla="*/ 347 w 348"/>
                    <a:gd name="T9" fmla="*/ 131 h 262"/>
                    <a:gd name="T10" fmla="*/ 216 w 348"/>
                    <a:gd name="T11" fmla="*/ 0 h 262"/>
                    <a:gd name="T12" fmla="*/ 216 w 348"/>
                    <a:gd name="T13" fmla="*/ 58 h 262"/>
                    <a:gd name="T14" fmla="*/ 0 w 348"/>
                    <a:gd name="T15" fmla="*/ 58 h 262"/>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348" h="262">
                      <a:moveTo>
                        <a:pt x="0" y="58"/>
                      </a:moveTo>
                      <a:lnTo>
                        <a:pt x="0" y="204"/>
                      </a:lnTo>
                      <a:lnTo>
                        <a:pt x="216" y="204"/>
                      </a:lnTo>
                      <a:lnTo>
                        <a:pt x="216" y="261"/>
                      </a:lnTo>
                      <a:lnTo>
                        <a:pt x="347" y="131"/>
                      </a:lnTo>
                      <a:lnTo>
                        <a:pt x="216" y="0"/>
                      </a:lnTo>
                      <a:lnTo>
                        <a:pt x="216" y="58"/>
                      </a:lnTo>
                      <a:lnTo>
                        <a:pt x="0" y="58"/>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30" name="Freeform 16"/>
                <p:cNvSpPr>
                  <a:spLocks/>
                </p:cNvSpPr>
                <p:nvPr/>
              </p:nvSpPr>
              <p:spPr bwMode="auto">
                <a:xfrm>
                  <a:off x="1462" y="4137"/>
                  <a:ext cx="234" cy="17"/>
                </a:xfrm>
                <a:custGeom>
                  <a:avLst/>
                  <a:gdLst>
                    <a:gd name="T0" fmla="*/ 217 w 234"/>
                    <a:gd name="T1" fmla="*/ 16 h 17"/>
                    <a:gd name="T2" fmla="*/ 233 w 234"/>
                    <a:gd name="T3" fmla="*/ 0 h 17"/>
                    <a:gd name="T4" fmla="*/ 16 w 234"/>
                    <a:gd name="T5" fmla="*/ 0 h 17"/>
                    <a:gd name="T6" fmla="*/ 0 w 234"/>
                    <a:gd name="T7" fmla="*/ 16 h 17"/>
                    <a:gd name="T8" fmla="*/ 217 w 234"/>
                    <a:gd name="T9" fmla="*/ 16 h 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4" h="17">
                      <a:moveTo>
                        <a:pt x="217" y="16"/>
                      </a:moveTo>
                      <a:lnTo>
                        <a:pt x="233" y="0"/>
                      </a:lnTo>
                      <a:lnTo>
                        <a:pt x="16" y="0"/>
                      </a:lnTo>
                      <a:lnTo>
                        <a:pt x="0" y="16"/>
                      </a:lnTo>
                      <a:lnTo>
                        <a:pt x="217" y="16"/>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31" name="Freeform 17"/>
                <p:cNvSpPr>
                  <a:spLocks/>
                </p:cNvSpPr>
                <p:nvPr/>
              </p:nvSpPr>
              <p:spPr bwMode="auto">
                <a:xfrm>
                  <a:off x="1679" y="4137"/>
                  <a:ext cx="16" cy="73"/>
                </a:xfrm>
                <a:custGeom>
                  <a:avLst/>
                  <a:gdLst>
                    <a:gd name="T0" fmla="*/ 0 w 16"/>
                    <a:gd name="T1" fmla="*/ 16 h 73"/>
                    <a:gd name="T2" fmla="*/ 15 w 16"/>
                    <a:gd name="T3" fmla="*/ 0 h 73"/>
                    <a:gd name="T4" fmla="*/ 15 w 16"/>
                    <a:gd name="T5" fmla="*/ 57 h 73"/>
                    <a:gd name="T6" fmla="*/ 0 w 16"/>
                    <a:gd name="T7" fmla="*/ 72 h 73"/>
                    <a:gd name="T8" fmla="*/ 0 w 16"/>
                    <a:gd name="T9" fmla="*/ 16 h 7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6" h="73">
                      <a:moveTo>
                        <a:pt x="0" y="16"/>
                      </a:moveTo>
                      <a:lnTo>
                        <a:pt x="15" y="0"/>
                      </a:lnTo>
                      <a:lnTo>
                        <a:pt x="15" y="57"/>
                      </a:lnTo>
                      <a:lnTo>
                        <a:pt x="0" y="72"/>
                      </a:lnTo>
                      <a:lnTo>
                        <a:pt x="0" y="16"/>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32" name="Freeform 18"/>
                <p:cNvSpPr>
                  <a:spLocks/>
                </p:cNvSpPr>
                <p:nvPr/>
              </p:nvSpPr>
              <p:spPr bwMode="auto">
                <a:xfrm>
                  <a:off x="1462" y="3991"/>
                  <a:ext cx="17" cy="163"/>
                </a:xfrm>
                <a:custGeom>
                  <a:avLst/>
                  <a:gdLst>
                    <a:gd name="T0" fmla="*/ 0 w 17"/>
                    <a:gd name="T1" fmla="*/ 17 h 163"/>
                    <a:gd name="T2" fmla="*/ 16 w 17"/>
                    <a:gd name="T3" fmla="*/ 0 h 163"/>
                    <a:gd name="T4" fmla="*/ 16 w 17"/>
                    <a:gd name="T5" fmla="*/ 146 h 163"/>
                    <a:gd name="T6" fmla="*/ 0 w 17"/>
                    <a:gd name="T7" fmla="*/ 162 h 163"/>
                    <a:gd name="T8" fmla="*/ 0 w 17"/>
                    <a:gd name="T9" fmla="*/ 17 h 16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163">
                      <a:moveTo>
                        <a:pt x="0" y="17"/>
                      </a:moveTo>
                      <a:lnTo>
                        <a:pt x="16" y="0"/>
                      </a:lnTo>
                      <a:lnTo>
                        <a:pt x="16" y="146"/>
                      </a:lnTo>
                      <a:lnTo>
                        <a:pt x="0" y="162"/>
                      </a:lnTo>
                      <a:lnTo>
                        <a:pt x="0" y="17"/>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33" name="Freeform 19"/>
                <p:cNvSpPr>
                  <a:spLocks/>
                </p:cNvSpPr>
                <p:nvPr/>
              </p:nvSpPr>
              <p:spPr bwMode="auto">
                <a:xfrm>
                  <a:off x="1679" y="3933"/>
                  <a:ext cx="16" cy="59"/>
                </a:xfrm>
                <a:custGeom>
                  <a:avLst/>
                  <a:gdLst>
                    <a:gd name="T0" fmla="*/ 0 w 16"/>
                    <a:gd name="T1" fmla="*/ 58 h 59"/>
                    <a:gd name="T2" fmla="*/ 15 w 16"/>
                    <a:gd name="T3" fmla="*/ 58 h 59"/>
                    <a:gd name="T4" fmla="*/ 15 w 16"/>
                    <a:gd name="T5" fmla="*/ 0 h 59"/>
                    <a:gd name="T6" fmla="*/ 0 w 16"/>
                    <a:gd name="T7" fmla="*/ 16 h 59"/>
                    <a:gd name="T8" fmla="*/ 0 w 16"/>
                    <a:gd name="T9" fmla="*/ 58 h 5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6" h="59">
                      <a:moveTo>
                        <a:pt x="0" y="58"/>
                      </a:moveTo>
                      <a:lnTo>
                        <a:pt x="15" y="58"/>
                      </a:lnTo>
                      <a:lnTo>
                        <a:pt x="15" y="0"/>
                      </a:lnTo>
                      <a:lnTo>
                        <a:pt x="0" y="16"/>
                      </a:lnTo>
                      <a:lnTo>
                        <a:pt x="0" y="58"/>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nvGrpSpPr>
              <p:cNvPr id="57423" name="Group 20"/>
              <p:cNvGrpSpPr>
                <a:grpSpLocks/>
              </p:cNvGrpSpPr>
              <p:nvPr/>
            </p:nvGrpSpPr>
            <p:grpSpPr bwMode="auto">
              <a:xfrm>
                <a:off x="974" y="3933"/>
                <a:ext cx="364" cy="277"/>
                <a:chOff x="974" y="3933"/>
                <a:chExt cx="364" cy="277"/>
              </a:xfrm>
            </p:grpSpPr>
            <p:sp>
              <p:nvSpPr>
                <p:cNvPr id="57424" name="Freeform 21"/>
                <p:cNvSpPr>
                  <a:spLocks/>
                </p:cNvSpPr>
                <p:nvPr/>
              </p:nvSpPr>
              <p:spPr bwMode="auto">
                <a:xfrm>
                  <a:off x="974" y="3933"/>
                  <a:ext cx="348" cy="262"/>
                </a:xfrm>
                <a:custGeom>
                  <a:avLst/>
                  <a:gdLst>
                    <a:gd name="T0" fmla="*/ 347 w 348"/>
                    <a:gd name="T1" fmla="*/ 58 h 262"/>
                    <a:gd name="T2" fmla="*/ 347 w 348"/>
                    <a:gd name="T3" fmla="*/ 204 h 262"/>
                    <a:gd name="T4" fmla="*/ 131 w 348"/>
                    <a:gd name="T5" fmla="*/ 204 h 262"/>
                    <a:gd name="T6" fmla="*/ 131 w 348"/>
                    <a:gd name="T7" fmla="*/ 261 h 262"/>
                    <a:gd name="T8" fmla="*/ 0 w 348"/>
                    <a:gd name="T9" fmla="*/ 131 h 262"/>
                    <a:gd name="T10" fmla="*/ 131 w 348"/>
                    <a:gd name="T11" fmla="*/ 0 h 262"/>
                    <a:gd name="T12" fmla="*/ 131 w 348"/>
                    <a:gd name="T13" fmla="*/ 58 h 262"/>
                    <a:gd name="T14" fmla="*/ 347 w 348"/>
                    <a:gd name="T15" fmla="*/ 58 h 262"/>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348" h="262">
                      <a:moveTo>
                        <a:pt x="347" y="58"/>
                      </a:moveTo>
                      <a:lnTo>
                        <a:pt x="347" y="204"/>
                      </a:lnTo>
                      <a:lnTo>
                        <a:pt x="131" y="204"/>
                      </a:lnTo>
                      <a:lnTo>
                        <a:pt x="131" y="261"/>
                      </a:lnTo>
                      <a:lnTo>
                        <a:pt x="0" y="131"/>
                      </a:lnTo>
                      <a:lnTo>
                        <a:pt x="131" y="0"/>
                      </a:lnTo>
                      <a:lnTo>
                        <a:pt x="131" y="58"/>
                      </a:lnTo>
                      <a:lnTo>
                        <a:pt x="347" y="58"/>
                      </a:lnTo>
                    </a:path>
                  </a:pathLst>
                </a:custGeom>
                <a:gradFill rotWithShape="0">
                  <a:gsLst>
                    <a:gs pos="0">
                      <a:srgbClr val="00FF00"/>
                    </a:gs>
                    <a:gs pos="100000">
                      <a:srgbClr val="7FF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25" name="Freeform 22"/>
                <p:cNvSpPr>
                  <a:spLocks/>
                </p:cNvSpPr>
                <p:nvPr/>
              </p:nvSpPr>
              <p:spPr bwMode="auto">
                <a:xfrm>
                  <a:off x="1105" y="4137"/>
                  <a:ext cx="233" cy="17"/>
                </a:xfrm>
                <a:custGeom>
                  <a:avLst/>
                  <a:gdLst>
                    <a:gd name="T0" fmla="*/ 16 w 233"/>
                    <a:gd name="T1" fmla="*/ 16 h 17"/>
                    <a:gd name="T2" fmla="*/ 0 w 233"/>
                    <a:gd name="T3" fmla="*/ 0 h 17"/>
                    <a:gd name="T4" fmla="*/ 217 w 233"/>
                    <a:gd name="T5" fmla="*/ 0 h 17"/>
                    <a:gd name="T6" fmla="*/ 232 w 233"/>
                    <a:gd name="T7" fmla="*/ 16 h 17"/>
                    <a:gd name="T8" fmla="*/ 16 w 233"/>
                    <a:gd name="T9" fmla="*/ 16 h 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3" h="17">
                      <a:moveTo>
                        <a:pt x="16" y="16"/>
                      </a:moveTo>
                      <a:lnTo>
                        <a:pt x="0" y="0"/>
                      </a:lnTo>
                      <a:lnTo>
                        <a:pt x="217" y="0"/>
                      </a:lnTo>
                      <a:lnTo>
                        <a:pt x="232" y="16"/>
                      </a:lnTo>
                      <a:lnTo>
                        <a:pt x="16" y="16"/>
                      </a:lnTo>
                    </a:path>
                  </a:pathLst>
                </a:custGeom>
                <a:gradFill rotWithShape="0">
                  <a:gsLst>
                    <a:gs pos="0">
                      <a:srgbClr val="004000"/>
                    </a:gs>
                    <a:gs pos="100000">
                      <a:srgbClr val="7F9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26" name="Freeform 23"/>
                <p:cNvSpPr>
                  <a:spLocks/>
                </p:cNvSpPr>
                <p:nvPr/>
              </p:nvSpPr>
              <p:spPr bwMode="auto">
                <a:xfrm>
                  <a:off x="1105" y="4137"/>
                  <a:ext cx="17" cy="73"/>
                </a:xfrm>
                <a:custGeom>
                  <a:avLst/>
                  <a:gdLst>
                    <a:gd name="T0" fmla="*/ 16 w 17"/>
                    <a:gd name="T1" fmla="*/ 16 h 73"/>
                    <a:gd name="T2" fmla="*/ 0 w 17"/>
                    <a:gd name="T3" fmla="*/ 0 h 73"/>
                    <a:gd name="T4" fmla="*/ 0 w 17"/>
                    <a:gd name="T5" fmla="*/ 57 h 73"/>
                    <a:gd name="T6" fmla="*/ 16 w 17"/>
                    <a:gd name="T7" fmla="*/ 72 h 73"/>
                    <a:gd name="T8" fmla="*/ 16 w 17"/>
                    <a:gd name="T9" fmla="*/ 16 h 7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73">
                      <a:moveTo>
                        <a:pt x="16" y="16"/>
                      </a:moveTo>
                      <a:lnTo>
                        <a:pt x="0" y="0"/>
                      </a:lnTo>
                      <a:lnTo>
                        <a:pt x="0" y="57"/>
                      </a:lnTo>
                      <a:lnTo>
                        <a:pt x="16" y="72"/>
                      </a:lnTo>
                      <a:lnTo>
                        <a:pt x="16" y="16"/>
                      </a:lnTo>
                    </a:path>
                  </a:pathLst>
                </a:custGeom>
                <a:gradFill rotWithShape="0">
                  <a:gsLst>
                    <a:gs pos="0">
                      <a:srgbClr val="008000"/>
                    </a:gs>
                    <a:gs pos="100000">
                      <a:srgbClr val="7FB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27" name="Freeform 24"/>
                <p:cNvSpPr>
                  <a:spLocks/>
                </p:cNvSpPr>
                <p:nvPr/>
              </p:nvSpPr>
              <p:spPr bwMode="auto">
                <a:xfrm>
                  <a:off x="1321" y="3991"/>
                  <a:ext cx="17" cy="163"/>
                </a:xfrm>
                <a:custGeom>
                  <a:avLst/>
                  <a:gdLst>
                    <a:gd name="T0" fmla="*/ 16 w 17"/>
                    <a:gd name="T1" fmla="*/ 17 h 163"/>
                    <a:gd name="T2" fmla="*/ 0 w 17"/>
                    <a:gd name="T3" fmla="*/ 0 h 163"/>
                    <a:gd name="T4" fmla="*/ 0 w 17"/>
                    <a:gd name="T5" fmla="*/ 146 h 163"/>
                    <a:gd name="T6" fmla="*/ 16 w 17"/>
                    <a:gd name="T7" fmla="*/ 162 h 163"/>
                    <a:gd name="T8" fmla="*/ 16 w 17"/>
                    <a:gd name="T9" fmla="*/ 17 h 16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163">
                      <a:moveTo>
                        <a:pt x="16" y="17"/>
                      </a:moveTo>
                      <a:lnTo>
                        <a:pt x="0" y="0"/>
                      </a:lnTo>
                      <a:lnTo>
                        <a:pt x="0" y="146"/>
                      </a:lnTo>
                      <a:lnTo>
                        <a:pt x="16" y="162"/>
                      </a:lnTo>
                      <a:lnTo>
                        <a:pt x="16" y="17"/>
                      </a:lnTo>
                    </a:path>
                  </a:pathLst>
                </a:custGeom>
                <a:gradFill rotWithShape="0">
                  <a:gsLst>
                    <a:gs pos="0">
                      <a:srgbClr val="008000"/>
                    </a:gs>
                    <a:gs pos="100000">
                      <a:srgbClr val="7FB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28" name="Freeform 25"/>
                <p:cNvSpPr>
                  <a:spLocks/>
                </p:cNvSpPr>
                <p:nvPr/>
              </p:nvSpPr>
              <p:spPr bwMode="auto">
                <a:xfrm>
                  <a:off x="1105" y="3933"/>
                  <a:ext cx="17" cy="59"/>
                </a:xfrm>
                <a:custGeom>
                  <a:avLst/>
                  <a:gdLst>
                    <a:gd name="T0" fmla="*/ 16 w 17"/>
                    <a:gd name="T1" fmla="*/ 58 h 59"/>
                    <a:gd name="T2" fmla="*/ 0 w 17"/>
                    <a:gd name="T3" fmla="*/ 58 h 59"/>
                    <a:gd name="T4" fmla="*/ 0 w 17"/>
                    <a:gd name="T5" fmla="*/ 0 h 59"/>
                    <a:gd name="T6" fmla="*/ 16 w 17"/>
                    <a:gd name="T7" fmla="*/ 16 h 59"/>
                    <a:gd name="T8" fmla="*/ 16 w 17"/>
                    <a:gd name="T9" fmla="*/ 58 h 5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59">
                      <a:moveTo>
                        <a:pt x="16" y="58"/>
                      </a:moveTo>
                      <a:lnTo>
                        <a:pt x="0" y="58"/>
                      </a:lnTo>
                      <a:lnTo>
                        <a:pt x="0" y="0"/>
                      </a:lnTo>
                      <a:lnTo>
                        <a:pt x="16" y="16"/>
                      </a:lnTo>
                      <a:lnTo>
                        <a:pt x="16" y="58"/>
                      </a:lnTo>
                    </a:path>
                  </a:pathLst>
                </a:custGeom>
                <a:gradFill rotWithShape="0">
                  <a:gsLst>
                    <a:gs pos="0">
                      <a:srgbClr val="008000"/>
                    </a:gs>
                    <a:gs pos="100000">
                      <a:srgbClr val="7FB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grpSp>
          <p:nvGrpSpPr>
            <p:cNvPr id="57353" name="Group 26"/>
            <p:cNvGrpSpPr>
              <a:grpSpLocks/>
            </p:cNvGrpSpPr>
            <p:nvPr/>
          </p:nvGrpSpPr>
          <p:grpSpPr bwMode="auto">
            <a:xfrm>
              <a:off x="2948" y="3067"/>
              <a:ext cx="1148" cy="232"/>
              <a:chOff x="2664" y="4179"/>
              <a:chExt cx="1148" cy="232"/>
            </a:xfrm>
          </p:grpSpPr>
          <p:sp>
            <p:nvSpPr>
              <p:cNvPr id="57417" name="Freeform 27"/>
              <p:cNvSpPr>
                <a:spLocks/>
              </p:cNvSpPr>
              <p:nvPr/>
            </p:nvSpPr>
            <p:spPr bwMode="auto">
              <a:xfrm>
                <a:off x="2715" y="4179"/>
                <a:ext cx="1097" cy="219"/>
              </a:xfrm>
              <a:custGeom>
                <a:avLst/>
                <a:gdLst>
                  <a:gd name="T0" fmla="*/ 0 w 1097"/>
                  <a:gd name="T1" fmla="*/ 48 h 219"/>
                  <a:gd name="T2" fmla="*/ 0 w 1097"/>
                  <a:gd name="T3" fmla="*/ 170 h 219"/>
                  <a:gd name="T4" fmla="*/ 682 w 1097"/>
                  <a:gd name="T5" fmla="*/ 170 h 219"/>
                  <a:gd name="T6" fmla="*/ 682 w 1097"/>
                  <a:gd name="T7" fmla="*/ 218 h 219"/>
                  <a:gd name="T8" fmla="*/ 1096 w 1097"/>
                  <a:gd name="T9" fmla="*/ 109 h 219"/>
                  <a:gd name="T10" fmla="*/ 682 w 1097"/>
                  <a:gd name="T11" fmla="*/ 0 h 219"/>
                  <a:gd name="T12" fmla="*/ 682 w 1097"/>
                  <a:gd name="T13" fmla="*/ 48 h 219"/>
                  <a:gd name="T14" fmla="*/ 0 w 1097"/>
                  <a:gd name="T15" fmla="*/ 48 h 219"/>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097" h="219">
                    <a:moveTo>
                      <a:pt x="0" y="48"/>
                    </a:moveTo>
                    <a:lnTo>
                      <a:pt x="0" y="170"/>
                    </a:lnTo>
                    <a:lnTo>
                      <a:pt x="682" y="170"/>
                    </a:lnTo>
                    <a:lnTo>
                      <a:pt x="682" y="218"/>
                    </a:lnTo>
                    <a:lnTo>
                      <a:pt x="1096" y="109"/>
                    </a:lnTo>
                    <a:lnTo>
                      <a:pt x="682" y="0"/>
                    </a:lnTo>
                    <a:lnTo>
                      <a:pt x="682" y="48"/>
                    </a:lnTo>
                    <a:lnTo>
                      <a:pt x="0" y="48"/>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18" name="Freeform 28"/>
              <p:cNvSpPr>
                <a:spLocks/>
              </p:cNvSpPr>
              <p:nvPr/>
            </p:nvSpPr>
            <p:spPr bwMode="auto">
              <a:xfrm>
                <a:off x="2664" y="4349"/>
                <a:ext cx="738" cy="15"/>
              </a:xfrm>
              <a:custGeom>
                <a:avLst/>
                <a:gdLst>
                  <a:gd name="T0" fmla="*/ 686 w 738"/>
                  <a:gd name="T1" fmla="*/ 14 h 15"/>
                  <a:gd name="T2" fmla="*/ 737 w 738"/>
                  <a:gd name="T3" fmla="*/ 0 h 15"/>
                  <a:gd name="T4" fmla="*/ 51 w 738"/>
                  <a:gd name="T5" fmla="*/ 0 h 15"/>
                  <a:gd name="T6" fmla="*/ 0 w 738"/>
                  <a:gd name="T7" fmla="*/ 14 h 15"/>
                  <a:gd name="T8" fmla="*/ 686 w 738"/>
                  <a:gd name="T9" fmla="*/ 14 h 1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738" h="15">
                    <a:moveTo>
                      <a:pt x="686" y="14"/>
                    </a:moveTo>
                    <a:lnTo>
                      <a:pt x="737" y="0"/>
                    </a:lnTo>
                    <a:lnTo>
                      <a:pt x="51" y="0"/>
                    </a:lnTo>
                    <a:lnTo>
                      <a:pt x="0" y="14"/>
                    </a:lnTo>
                    <a:lnTo>
                      <a:pt x="686" y="14"/>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19" name="Freeform 29"/>
              <p:cNvSpPr>
                <a:spLocks/>
              </p:cNvSpPr>
              <p:nvPr/>
            </p:nvSpPr>
            <p:spPr bwMode="auto">
              <a:xfrm>
                <a:off x="3350" y="4349"/>
                <a:ext cx="47" cy="62"/>
              </a:xfrm>
              <a:custGeom>
                <a:avLst/>
                <a:gdLst>
                  <a:gd name="T0" fmla="*/ 0 w 47"/>
                  <a:gd name="T1" fmla="*/ 14 h 62"/>
                  <a:gd name="T2" fmla="*/ 46 w 47"/>
                  <a:gd name="T3" fmla="*/ 0 h 62"/>
                  <a:gd name="T4" fmla="*/ 46 w 47"/>
                  <a:gd name="T5" fmla="*/ 48 h 62"/>
                  <a:gd name="T6" fmla="*/ 0 w 47"/>
                  <a:gd name="T7" fmla="*/ 61 h 62"/>
                  <a:gd name="T8" fmla="*/ 0 w 47"/>
                  <a:gd name="T9" fmla="*/ 14 h 6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47" h="62">
                    <a:moveTo>
                      <a:pt x="0" y="14"/>
                    </a:moveTo>
                    <a:lnTo>
                      <a:pt x="46" y="0"/>
                    </a:lnTo>
                    <a:lnTo>
                      <a:pt x="46" y="48"/>
                    </a:lnTo>
                    <a:lnTo>
                      <a:pt x="0" y="61"/>
                    </a:lnTo>
                    <a:lnTo>
                      <a:pt x="0" y="14"/>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20" name="Freeform 30"/>
              <p:cNvSpPr>
                <a:spLocks/>
              </p:cNvSpPr>
              <p:nvPr/>
            </p:nvSpPr>
            <p:spPr bwMode="auto">
              <a:xfrm>
                <a:off x="2664" y="4227"/>
                <a:ext cx="52" cy="137"/>
              </a:xfrm>
              <a:custGeom>
                <a:avLst/>
                <a:gdLst>
                  <a:gd name="T0" fmla="*/ 0 w 52"/>
                  <a:gd name="T1" fmla="*/ 14 h 137"/>
                  <a:gd name="T2" fmla="*/ 51 w 52"/>
                  <a:gd name="T3" fmla="*/ 0 h 137"/>
                  <a:gd name="T4" fmla="*/ 51 w 52"/>
                  <a:gd name="T5" fmla="*/ 123 h 137"/>
                  <a:gd name="T6" fmla="*/ 0 w 52"/>
                  <a:gd name="T7" fmla="*/ 136 h 137"/>
                  <a:gd name="T8" fmla="*/ 0 w 52"/>
                  <a:gd name="T9" fmla="*/ 14 h 13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52" h="137">
                    <a:moveTo>
                      <a:pt x="0" y="14"/>
                    </a:moveTo>
                    <a:lnTo>
                      <a:pt x="51" y="0"/>
                    </a:lnTo>
                    <a:lnTo>
                      <a:pt x="51" y="123"/>
                    </a:lnTo>
                    <a:lnTo>
                      <a:pt x="0" y="136"/>
                    </a:lnTo>
                    <a:lnTo>
                      <a:pt x="0" y="14"/>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21" name="Freeform 31"/>
              <p:cNvSpPr>
                <a:spLocks/>
              </p:cNvSpPr>
              <p:nvPr/>
            </p:nvSpPr>
            <p:spPr bwMode="auto">
              <a:xfrm>
                <a:off x="3350" y="4179"/>
                <a:ext cx="47" cy="49"/>
              </a:xfrm>
              <a:custGeom>
                <a:avLst/>
                <a:gdLst>
                  <a:gd name="T0" fmla="*/ 0 w 47"/>
                  <a:gd name="T1" fmla="*/ 48 h 49"/>
                  <a:gd name="T2" fmla="*/ 46 w 47"/>
                  <a:gd name="T3" fmla="*/ 48 h 49"/>
                  <a:gd name="T4" fmla="*/ 46 w 47"/>
                  <a:gd name="T5" fmla="*/ 0 h 49"/>
                  <a:gd name="T6" fmla="*/ 0 w 47"/>
                  <a:gd name="T7" fmla="*/ 13 h 49"/>
                  <a:gd name="T8" fmla="*/ 0 w 47"/>
                  <a:gd name="T9" fmla="*/ 48 h 4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47" h="49">
                    <a:moveTo>
                      <a:pt x="0" y="48"/>
                    </a:moveTo>
                    <a:lnTo>
                      <a:pt x="46" y="48"/>
                    </a:lnTo>
                    <a:lnTo>
                      <a:pt x="46" y="0"/>
                    </a:lnTo>
                    <a:lnTo>
                      <a:pt x="0" y="13"/>
                    </a:lnTo>
                    <a:lnTo>
                      <a:pt x="0" y="48"/>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nvGrpSpPr>
            <p:cNvPr id="57354" name="Group 32"/>
            <p:cNvGrpSpPr>
              <a:grpSpLocks/>
            </p:cNvGrpSpPr>
            <p:nvPr/>
          </p:nvGrpSpPr>
          <p:grpSpPr bwMode="auto">
            <a:xfrm>
              <a:off x="3128" y="2803"/>
              <a:ext cx="660" cy="262"/>
              <a:chOff x="2844" y="3915"/>
              <a:chExt cx="660" cy="262"/>
            </a:xfrm>
          </p:grpSpPr>
          <p:sp>
            <p:nvSpPr>
              <p:cNvPr id="57412" name="Freeform 33"/>
              <p:cNvSpPr>
                <a:spLocks/>
              </p:cNvSpPr>
              <p:nvPr/>
            </p:nvSpPr>
            <p:spPr bwMode="auto">
              <a:xfrm>
                <a:off x="2873" y="3915"/>
                <a:ext cx="631" cy="248"/>
              </a:xfrm>
              <a:custGeom>
                <a:avLst/>
                <a:gdLst>
                  <a:gd name="T0" fmla="*/ 0 w 631"/>
                  <a:gd name="T1" fmla="*/ 55 h 248"/>
                  <a:gd name="T2" fmla="*/ 0 w 631"/>
                  <a:gd name="T3" fmla="*/ 193 h 248"/>
                  <a:gd name="T4" fmla="*/ 392 w 631"/>
                  <a:gd name="T5" fmla="*/ 193 h 248"/>
                  <a:gd name="T6" fmla="*/ 392 w 631"/>
                  <a:gd name="T7" fmla="*/ 247 h 248"/>
                  <a:gd name="T8" fmla="*/ 630 w 631"/>
                  <a:gd name="T9" fmla="*/ 124 h 248"/>
                  <a:gd name="T10" fmla="*/ 392 w 631"/>
                  <a:gd name="T11" fmla="*/ 0 h 248"/>
                  <a:gd name="T12" fmla="*/ 392 w 631"/>
                  <a:gd name="T13" fmla="*/ 55 h 248"/>
                  <a:gd name="T14" fmla="*/ 0 w 631"/>
                  <a:gd name="T15" fmla="*/ 55 h 248"/>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631" h="248">
                    <a:moveTo>
                      <a:pt x="0" y="55"/>
                    </a:moveTo>
                    <a:lnTo>
                      <a:pt x="0" y="193"/>
                    </a:lnTo>
                    <a:lnTo>
                      <a:pt x="392" y="193"/>
                    </a:lnTo>
                    <a:lnTo>
                      <a:pt x="392" y="247"/>
                    </a:lnTo>
                    <a:lnTo>
                      <a:pt x="630" y="124"/>
                    </a:lnTo>
                    <a:lnTo>
                      <a:pt x="392" y="0"/>
                    </a:lnTo>
                    <a:lnTo>
                      <a:pt x="392" y="55"/>
                    </a:lnTo>
                    <a:lnTo>
                      <a:pt x="0" y="55"/>
                    </a:lnTo>
                  </a:path>
                </a:pathLst>
              </a:custGeom>
              <a:gradFill rotWithShape="0">
                <a:gsLst>
                  <a:gs pos="0">
                    <a:srgbClr val="00FF00"/>
                  </a:gs>
                  <a:gs pos="100000">
                    <a:srgbClr val="7FF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13" name="Freeform 34"/>
              <p:cNvSpPr>
                <a:spLocks/>
              </p:cNvSpPr>
              <p:nvPr/>
            </p:nvSpPr>
            <p:spPr bwMode="auto">
              <a:xfrm>
                <a:off x="2844" y="4108"/>
                <a:ext cx="422" cy="16"/>
              </a:xfrm>
              <a:custGeom>
                <a:avLst/>
                <a:gdLst>
                  <a:gd name="T0" fmla="*/ 392 w 422"/>
                  <a:gd name="T1" fmla="*/ 15 h 16"/>
                  <a:gd name="T2" fmla="*/ 421 w 422"/>
                  <a:gd name="T3" fmla="*/ 0 h 16"/>
                  <a:gd name="T4" fmla="*/ 27 w 422"/>
                  <a:gd name="T5" fmla="*/ 0 h 16"/>
                  <a:gd name="T6" fmla="*/ 0 w 422"/>
                  <a:gd name="T7" fmla="*/ 15 h 16"/>
                  <a:gd name="T8" fmla="*/ 392 w 422"/>
                  <a:gd name="T9" fmla="*/ 15 h 1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422" h="16">
                    <a:moveTo>
                      <a:pt x="392" y="15"/>
                    </a:moveTo>
                    <a:lnTo>
                      <a:pt x="421" y="0"/>
                    </a:lnTo>
                    <a:lnTo>
                      <a:pt x="27" y="0"/>
                    </a:lnTo>
                    <a:lnTo>
                      <a:pt x="0" y="15"/>
                    </a:lnTo>
                    <a:lnTo>
                      <a:pt x="392" y="15"/>
                    </a:lnTo>
                  </a:path>
                </a:pathLst>
              </a:custGeom>
              <a:gradFill rotWithShape="0">
                <a:gsLst>
                  <a:gs pos="0">
                    <a:srgbClr val="004000"/>
                  </a:gs>
                  <a:gs pos="100000">
                    <a:srgbClr val="7F9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14" name="Freeform 35"/>
              <p:cNvSpPr>
                <a:spLocks/>
              </p:cNvSpPr>
              <p:nvPr/>
            </p:nvSpPr>
            <p:spPr bwMode="auto">
              <a:xfrm>
                <a:off x="3236" y="4108"/>
                <a:ext cx="30" cy="69"/>
              </a:xfrm>
              <a:custGeom>
                <a:avLst/>
                <a:gdLst>
                  <a:gd name="T0" fmla="*/ 0 w 30"/>
                  <a:gd name="T1" fmla="*/ 15 h 69"/>
                  <a:gd name="T2" fmla="*/ 29 w 30"/>
                  <a:gd name="T3" fmla="*/ 0 h 69"/>
                  <a:gd name="T4" fmla="*/ 29 w 30"/>
                  <a:gd name="T5" fmla="*/ 54 h 69"/>
                  <a:gd name="T6" fmla="*/ 0 w 30"/>
                  <a:gd name="T7" fmla="*/ 68 h 69"/>
                  <a:gd name="T8" fmla="*/ 0 w 30"/>
                  <a:gd name="T9" fmla="*/ 15 h 6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0" h="69">
                    <a:moveTo>
                      <a:pt x="0" y="15"/>
                    </a:moveTo>
                    <a:lnTo>
                      <a:pt x="29" y="0"/>
                    </a:lnTo>
                    <a:lnTo>
                      <a:pt x="29" y="54"/>
                    </a:lnTo>
                    <a:lnTo>
                      <a:pt x="0" y="68"/>
                    </a:lnTo>
                    <a:lnTo>
                      <a:pt x="0" y="15"/>
                    </a:lnTo>
                  </a:path>
                </a:pathLst>
              </a:custGeom>
              <a:gradFill rotWithShape="0">
                <a:gsLst>
                  <a:gs pos="0">
                    <a:srgbClr val="008000"/>
                  </a:gs>
                  <a:gs pos="100000">
                    <a:srgbClr val="7FB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15" name="Freeform 36"/>
              <p:cNvSpPr>
                <a:spLocks/>
              </p:cNvSpPr>
              <p:nvPr/>
            </p:nvSpPr>
            <p:spPr bwMode="auto">
              <a:xfrm>
                <a:off x="2844" y="3970"/>
                <a:ext cx="30" cy="154"/>
              </a:xfrm>
              <a:custGeom>
                <a:avLst/>
                <a:gdLst>
                  <a:gd name="T0" fmla="*/ 0 w 30"/>
                  <a:gd name="T1" fmla="*/ 16 h 154"/>
                  <a:gd name="T2" fmla="*/ 29 w 30"/>
                  <a:gd name="T3" fmla="*/ 0 h 154"/>
                  <a:gd name="T4" fmla="*/ 29 w 30"/>
                  <a:gd name="T5" fmla="*/ 138 h 154"/>
                  <a:gd name="T6" fmla="*/ 0 w 30"/>
                  <a:gd name="T7" fmla="*/ 153 h 154"/>
                  <a:gd name="T8" fmla="*/ 0 w 30"/>
                  <a:gd name="T9" fmla="*/ 16 h 15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0" h="154">
                    <a:moveTo>
                      <a:pt x="0" y="16"/>
                    </a:moveTo>
                    <a:lnTo>
                      <a:pt x="29" y="0"/>
                    </a:lnTo>
                    <a:lnTo>
                      <a:pt x="29" y="138"/>
                    </a:lnTo>
                    <a:lnTo>
                      <a:pt x="0" y="153"/>
                    </a:lnTo>
                    <a:lnTo>
                      <a:pt x="0" y="16"/>
                    </a:lnTo>
                  </a:path>
                </a:pathLst>
              </a:custGeom>
              <a:gradFill rotWithShape="0">
                <a:gsLst>
                  <a:gs pos="0">
                    <a:srgbClr val="008000"/>
                  </a:gs>
                  <a:gs pos="100000">
                    <a:srgbClr val="7FB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16" name="Freeform 37"/>
              <p:cNvSpPr>
                <a:spLocks/>
              </p:cNvSpPr>
              <p:nvPr/>
            </p:nvSpPr>
            <p:spPr bwMode="auto">
              <a:xfrm>
                <a:off x="3236" y="3915"/>
                <a:ext cx="30" cy="56"/>
              </a:xfrm>
              <a:custGeom>
                <a:avLst/>
                <a:gdLst>
                  <a:gd name="T0" fmla="*/ 0 w 30"/>
                  <a:gd name="T1" fmla="*/ 55 h 56"/>
                  <a:gd name="T2" fmla="*/ 29 w 30"/>
                  <a:gd name="T3" fmla="*/ 55 h 56"/>
                  <a:gd name="T4" fmla="*/ 29 w 30"/>
                  <a:gd name="T5" fmla="*/ 0 h 56"/>
                  <a:gd name="T6" fmla="*/ 0 w 30"/>
                  <a:gd name="T7" fmla="*/ 15 h 56"/>
                  <a:gd name="T8" fmla="*/ 0 w 30"/>
                  <a:gd name="T9" fmla="*/ 55 h 5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0" h="56">
                    <a:moveTo>
                      <a:pt x="0" y="55"/>
                    </a:moveTo>
                    <a:lnTo>
                      <a:pt x="29" y="55"/>
                    </a:lnTo>
                    <a:lnTo>
                      <a:pt x="29" y="0"/>
                    </a:lnTo>
                    <a:lnTo>
                      <a:pt x="0" y="15"/>
                    </a:lnTo>
                    <a:lnTo>
                      <a:pt x="0" y="55"/>
                    </a:lnTo>
                  </a:path>
                </a:pathLst>
              </a:custGeom>
              <a:gradFill rotWithShape="0">
                <a:gsLst>
                  <a:gs pos="0">
                    <a:srgbClr val="008000"/>
                  </a:gs>
                  <a:gs pos="100000">
                    <a:srgbClr val="7FB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nvGrpSpPr>
            <p:cNvPr id="57355" name="Group 38"/>
            <p:cNvGrpSpPr>
              <a:grpSpLocks/>
            </p:cNvGrpSpPr>
            <p:nvPr/>
          </p:nvGrpSpPr>
          <p:grpSpPr bwMode="auto">
            <a:xfrm>
              <a:off x="1258" y="1447"/>
              <a:ext cx="852" cy="286"/>
              <a:chOff x="974" y="2559"/>
              <a:chExt cx="852" cy="286"/>
            </a:xfrm>
          </p:grpSpPr>
          <p:grpSp>
            <p:nvGrpSpPr>
              <p:cNvPr id="57394" name="Group 39"/>
              <p:cNvGrpSpPr>
                <a:grpSpLocks/>
              </p:cNvGrpSpPr>
              <p:nvPr/>
            </p:nvGrpSpPr>
            <p:grpSpPr bwMode="auto">
              <a:xfrm>
                <a:off x="1462" y="2568"/>
                <a:ext cx="364" cy="277"/>
                <a:chOff x="1462" y="2568"/>
                <a:chExt cx="364" cy="277"/>
              </a:xfrm>
            </p:grpSpPr>
            <p:sp>
              <p:nvSpPr>
                <p:cNvPr id="57407" name="Freeform 40"/>
                <p:cNvSpPr>
                  <a:spLocks/>
                </p:cNvSpPr>
                <p:nvPr/>
              </p:nvSpPr>
              <p:spPr bwMode="auto">
                <a:xfrm>
                  <a:off x="1462" y="2568"/>
                  <a:ext cx="348" cy="262"/>
                </a:xfrm>
                <a:custGeom>
                  <a:avLst/>
                  <a:gdLst>
                    <a:gd name="T0" fmla="*/ 347 w 348"/>
                    <a:gd name="T1" fmla="*/ 58 h 262"/>
                    <a:gd name="T2" fmla="*/ 347 w 348"/>
                    <a:gd name="T3" fmla="*/ 204 h 262"/>
                    <a:gd name="T4" fmla="*/ 131 w 348"/>
                    <a:gd name="T5" fmla="*/ 204 h 262"/>
                    <a:gd name="T6" fmla="*/ 131 w 348"/>
                    <a:gd name="T7" fmla="*/ 261 h 262"/>
                    <a:gd name="T8" fmla="*/ 0 w 348"/>
                    <a:gd name="T9" fmla="*/ 131 h 262"/>
                    <a:gd name="T10" fmla="*/ 131 w 348"/>
                    <a:gd name="T11" fmla="*/ 0 h 262"/>
                    <a:gd name="T12" fmla="*/ 131 w 348"/>
                    <a:gd name="T13" fmla="*/ 58 h 262"/>
                    <a:gd name="T14" fmla="*/ 347 w 348"/>
                    <a:gd name="T15" fmla="*/ 58 h 262"/>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348" h="262">
                      <a:moveTo>
                        <a:pt x="347" y="58"/>
                      </a:moveTo>
                      <a:lnTo>
                        <a:pt x="347" y="204"/>
                      </a:lnTo>
                      <a:lnTo>
                        <a:pt x="131" y="204"/>
                      </a:lnTo>
                      <a:lnTo>
                        <a:pt x="131" y="261"/>
                      </a:lnTo>
                      <a:lnTo>
                        <a:pt x="0" y="131"/>
                      </a:lnTo>
                      <a:lnTo>
                        <a:pt x="131" y="0"/>
                      </a:lnTo>
                      <a:lnTo>
                        <a:pt x="131" y="58"/>
                      </a:lnTo>
                      <a:lnTo>
                        <a:pt x="347" y="58"/>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08" name="Freeform 41"/>
                <p:cNvSpPr>
                  <a:spLocks/>
                </p:cNvSpPr>
                <p:nvPr/>
              </p:nvSpPr>
              <p:spPr bwMode="auto">
                <a:xfrm>
                  <a:off x="1592" y="2772"/>
                  <a:ext cx="234" cy="17"/>
                </a:xfrm>
                <a:custGeom>
                  <a:avLst/>
                  <a:gdLst>
                    <a:gd name="T0" fmla="*/ 16 w 234"/>
                    <a:gd name="T1" fmla="*/ 16 h 17"/>
                    <a:gd name="T2" fmla="*/ 0 w 234"/>
                    <a:gd name="T3" fmla="*/ 0 h 17"/>
                    <a:gd name="T4" fmla="*/ 217 w 234"/>
                    <a:gd name="T5" fmla="*/ 0 h 17"/>
                    <a:gd name="T6" fmla="*/ 233 w 234"/>
                    <a:gd name="T7" fmla="*/ 16 h 17"/>
                    <a:gd name="T8" fmla="*/ 16 w 234"/>
                    <a:gd name="T9" fmla="*/ 16 h 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4" h="17">
                      <a:moveTo>
                        <a:pt x="16" y="16"/>
                      </a:moveTo>
                      <a:lnTo>
                        <a:pt x="0" y="0"/>
                      </a:lnTo>
                      <a:lnTo>
                        <a:pt x="217" y="0"/>
                      </a:lnTo>
                      <a:lnTo>
                        <a:pt x="233" y="16"/>
                      </a:lnTo>
                      <a:lnTo>
                        <a:pt x="16" y="16"/>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09" name="Freeform 42"/>
                <p:cNvSpPr>
                  <a:spLocks/>
                </p:cNvSpPr>
                <p:nvPr/>
              </p:nvSpPr>
              <p:spPr bwMode="auto">
                <a:xfrm>
                  <a:off x="1593" y="2772"/>
                  <a:ext cx="16" cy="73"/>
                </a:xfrm>
                <a:custGeom>
                  <a:avLst/>
                  <a:gdLst>
                    <a:gd name="T0" fmla="*/ 15 w 16"/>
                    <a:gd name="T1" fmla="*/ 16 h 73"/>
                    <a:gd name="T2" fmla="*/ 0 w 16"/>
                    <a:gd name="T3" fmla="*/ 0 h 73"/>
                    <a:gd name="T4" fmla="*/ 0 w 16"/>
                    <a:gd name="T5" fmla="*/ 57 h 73"/>
                    <a:gd name="T6" fmla="*/ 15 w 16"/>
                    <a:gd name="T7" fmla="*/ 72 h 73"/>
                    <a:gd name="T8" fmla="*/ 15 w 16"/>
                    <a:gd name="T9" fmla="*/ 16 h 7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6" h="73">
                      <a:moveTo>
                        <a:pt x="15" y="16"/>
                      </a:moveTo>
                      <a:lnTo>
                        <a:pt x="0" y="0"/>
                      </a:lnTo>
                      <a:lnTo>
                        <a:pt x="0" y="57"/>
                      </a:lnTo>
                      <a:lnTo>
                        <a:pt x="15" y="72"/>
                      </a:lnTo>
                      <a:lnTo>
                        <a:pt x="15" y="16"/>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10" name="Freeform 43"/>
                <p:cNvSpPr>
                  <a:spLocks/>
                </p:cNvSpPr>
                <p:nvPr/>
              </p:nvSpPr>
              <p:spPr bwMode="auto">
                <a:xfrm>
                  <a:off x="1809" y="2626"/>
                  <a:ext cx="17" cy="163"/>
                </a:xfrm>
                <a:custGeom>
                  <a:avLst/>
                  <a:gdLst>
                    <a:gd name="T0" fmla="*/ 16 w 17"/>
                    <a:gd name="T1" fmla="*/ 17 h 163"/>
                    <a:gd name="T2" fmla="*/ 0 w 17"/>
                    <a:gd name="T3" fmla="*/ 0 h 163"/>
                    <a:gd name="T4" fmla="*/ 0 w 17"/>
                    <a:gd name="T5" fmla="*/ 146 h 163"/>
                    <a:gd name="T6" fmla="*/ 16 w 17"/>
                    <a:gd name="T7" fmla="*/ 162 h 163"/>
                    <a:gd name="T8" fmla="*/ 16 w 17"/>
                    <a:gd name="T9" fmla="*/ 17 h 16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163">
                      <a:moveTo>
                        <a:pt x="16" y="17"/>
                      </a:moveTo>
                      <a:lnTo>
                        <a:pt x="0" y="0"/>
                      </a:lnTo>
                      <a:lnTo>
                        <a:pt x="0" y="146"/>
                      </a:lnTo>
                      <a:lnTo>
                        <a:pt x="16" y="162"/>
                      </a:lnTo>
                      <a:lnTo>
                        <a:pt x="16" y="17"/>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11" name="Freeform 44"/>
                <p:cNvSpPr>
                  <a:spLocks/>
                </p:cNvSpPr>
                <p:nvPr/>
              </p:nvSpPr>
              <p:spPr bwMode="auto">
                <a:xfrm>
                  <a:off x="1593" y="2568"/>
                  <a:ext cx="16" cy="59"/>
                </a:xfrm>
                <a:custGeom>
                  <a:avLst/>
                  <a:gdLst>
                    <a:gd name="T0" fmla="*/ 15 w 16"/>
                    <a:gd name="T1" fmla="*/ 58 h 59"/>
                    <a:gd name="T2" fmla="*/ 0 w 16"/>
                    <a:gd name="T3" fmla="*/ 58 h 59"/>
                    <a:gd name="T4" fmla="*/ 0 w 16"/>
                    <a:gd name="T5" fmla="*/ 0 h 59"/>
                    <a:gd name="T6" fmla="*/ 15 w 16"/>
                    <a:gd name="T7" fmla="*/ 16 h 59"/>
                    <a:gd name="T8" fmla="*/ 15 w 16"/>
                    <a:gd name="T9" fmla="*/ 58 h 5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6" h="59">
                      <a:moveTo>
                        <a:pt x="15" y="58"/>
                      </a:moveTo>
                      <a:lnTo>
                        <a:pt x="0" y="58"/>
                      </a:lnTo>
                      <a:lnTo>
                        <a:pt x="0" y="0"/>
                      </a:lnTo>
                      <a:lnTo>
                        <a:pt x="15" y="16"/>
                      </a:lnTo>
                      <a:lnTo>
                        <a:pt x="15" y="58"/>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nvGrpSpPr>
              <p:cNvPr id="57395" name="Group 45"/>
              <p:cNvGrpSpPr>
                <a:grpSpLocks/>
              </p:cNvGrpSpPr>
              <p:nvPr/>
            </p:nvGrpSpPr>
            <p:grpSpPr bwMode="auto">
              <a:xfrm>
                <a:off x="974" y="2568"/>
                <a:ext cx="364" cy="277"/>
                <a:chOff x="974" y="2568"/>
                <a:chExt cx="364" cy="277"/>
              </a:xfrm>
            </p:grpSpPr>
            <p:sp>
              <p:nvSpPr>
                <p:cNvPr id="57402" name="Freeform 46"/>
                <p:cNvSpPr>
                  <a:spLocks/>
                </p:cNvSpPr>
                <p:nvPr/>
              </p:nvSpPr>
              <p:spPr bwMode="auto">
                <a:xfrm>
                  <a:off x="990" y="2568"/>
                  <a:ext cx="348" cy="262"/>
                </a:xfrm>
                <a:custGeom>
                  <a:avLst/>
                  <a:gdLst>
                    <a:gd name="T0" fmla="*/ 0 w 348"/>
                    <a:gd name="T1" fmla="*/ 58 h 262"/>
                    <a:gd name="T2" fmla="*/ 0 w 348"/>
                    <a:gd name="T3" fmla="*/ 204 h 262"/>
                    <a:gd name="T4" fmla="*/ 216 w 348"/>
                    <a:gd name="T5" fmla="*/ 204 h 262"/>
                    <a:gd name="T6" fmla="*/ 216 w 348"/>
                    <a:gd name="T7" fmla="*/ 261 h 262"/>
                    <a:gd name="T8" fmla="*/ 347 w 348"/>
                    <a:gd name="T9" fmla="*/ 131 h 262"/>
                    <a:gd name="T10" fmla="*/ 216 w 348"/>
                    <a:gd name="T11" fmla="*/ 0 h 262"/>
                    <a:gd name="T12" fmla="*/ 216 w 348"/>
                    <a:gd name="T13" fmla="*/ 58 h 262"/>
                    <a:gd name="T14" fmla="*/ 0 w 348"/>
                    <a:gd name="T15" fmla="*/ 58 h 262"/>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348" h="262">
                      <a:moveTo>
                        <a:pt x="0" y="58"/>
                      </a:moveTo>
                      <a:lnTo>
                        <a:pt x="0" y="204"/>
                      </a:lnTo>
                      <a:lnTo>
                        <a:pt x="216" y="204"/>
                      </a:lnTo>
                      <a:lnTo>
                        <a:pt x="216" y="261"/>
                      </a:lnTo>
                      <a:lnTo>
                        <a:pt x="347" y="131"/>
                      </a:lnTo>
                      <a:lnTo>
                        <a:pt x="216" y="0"/>
                      </a:lnTo>
                      <a:lnTo>
                        <a:pt x="216" y="58"/>
                      </a:lnTo>
                      <a:lnTo>
                        <a:pt x="0" y="58"/>
                      </a:lnTo>
                    </a:path>
                  </a:pathLst>
                </a:custGeom>
                <a:gradFill rotWithShape="0">
                  <a:gsLst>
                    <a:gs pos="0">
                      <a:srgbClr val="00FF00"/>
                    </a:gs>
                    <a:gs pos="100000">
                      <a:srgbClr val="7FF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03" name="Freeform 47"/>
                <p:cNvSpPr>
                  <a:spLocks/>
                </p:cNvSpPr>
                <p:nvPr/>
              </p:nvSpPr>
              <p:spPr bwMode="auto">
                <a:xfrm>
                  <a:off x="974" y="2772"/>
                  <a:ext cx="233" cy="17"/>
                </a:xfrm>
                <a:custGeom>
                  <a:avLst/>
                  <a:gdLst>
                    <a:gd name="T0" fmla="*/ 216 w 233"/>
                    <a:gd name="T1" fmla="*/ 16 h 17"/>
                    <a:gd name="T2" fmla="*/ 232 w 233"/>
                    <a:gd name="T3" fmla="*/ 0 h 17"/>
                    <a:gd name="T4" fmla="*/ 15 w 233"/>
                    <a:gd name="T5" fmla="*/ 0 h 17"/>
                    <a:gd name="T6" fmla="*/ 0 w 233"/>
                    <a:gd name="T7" fmla="*/ 16 h 17"/>
                    <a:gd name="T8" fmla="*/ 216 w 233"/>
                    <a:gd name="T9" fmla="*/ 16 h 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3" h="17">
                      <a:moveTo>
                        <a:pt x="216" y="16"/>
                      </a:moveTo>
                      <a:lnTo>
                        <a:pt x="232" y="0"/>
                      </a:lnTo>
                      <a:lnTo>
                        <a:pt x="15" y="0"/>
                      </a:lnTo>
                      <a:lnTo>
                        <a:pt x="0" y="16"/>
                      </a:lnTo>
                      <a:lnTo>
                        <a:pt x="216" y="16"/>
                      </a:lnTo>
                    </a:path>
                  </a:pathLst>
                </a:custGeom>
                <a:gradFill rotWithShape="0">
                  <a:gsLst>
                    <a:gs pos="0">
                      <a:srgbClr val="004000"/>
                    </a:gs>
                    <a:gs pos="100000">
                      <a:srgbClr val="7F9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04" name="Freeform 48"/>
                <p:cNvSpPr>
                  <a:spLocks/>
                </p:cNvSpPr>
                <p:nvPr/>
              </p:nvSpPr>
              <p:spPr bwMode="auto">
                <a:xfrm>
                  <a:off x="1190" y="2772"/>
                  <a:ext cx="17" cy="73"/>
                </a:xfrm>
                <a:custGeom>
                  <a:avLst/>
                  <a:gdLst>
                    <a:gd name="T0" fmla="*/ 0 w 17"/>
                    <a:gd name="T1" fmla="*/ 16 h 73"/>
                    <a:gd name="T2" fmla="*/ 16 w 17"/>
                    <a:gd name="T3" fmla="*/ 0 h 73"/>
                    <a:gd name="T4" fmla="*/ 16 w 17"/>
                    <a:gd name="T5" fmla="*/ 57 h 73"/>
                    <a:gd name="T6" fmla="*/ 0 w 17"/>
                    <a:gd name="T7" fmla="*/ 72 h 73"/>
                    <a:gd name="T8" fmla="*/ 0 w 17"/>
                    <a:gd name="T9" fmla="*/ 16 h 7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73">
                      <a:moveTo>
                        <a:pt x="0" y="16"/>
                      </a:moveTo>
                      <a:lnTo>
                        <a:pt x="16" y="0"/>
                      </a:lnTo>
                      <a:lnTo>
                        <a:pt x="16" y="57"/>
                      </a:lnTo>
                      <a:lnTo>
                        <a:pt x="0" y="72"/>
                      </a:lnTo>
                      <a:lnTo>
                        <a:pt x="0" y="16"/>
                      </a:lnTo>
                    </a:path>
                  </a:pathLst>
                </a:custGeom>
                <a:gradFill rotWithShape="0">
                  <a:gsLst>
                    <a:gs pos="0">
                      <a:srgbClr val="008000"/>
                    </a:gs>
                    <a:gs pos="100000">
                      <a:srgbClr val="7FB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05" name="Freeform 49"/>
                <p:cNvSpPr>
                  <a:spLocks/>
                </p:cNvSpPr>
                <p:nvPr/>
              </p:nvSpPr>
              <p:spPr bwMode="auto">
                <a:xfrm>
                  <a:off x="974" y="2626"/>
                  <a:ext cx="17" cy="163"/>
                </a:xfrm>
                <a:custGeom>
                  <a:avLst/>
                  <a:gdLst>
                    <a:gd name="T0" fmla="*/ 0 w 17"/>
                    <a:gd name="T1" fmla="*/ 17 h 163"/>
                    <a:gd name="T2" fmla="*/ 16 w 17"/>
                    <a:gd name="T3" fmla="*/ 0 h 163"/>
                    <a:gd name="T4" fmla="*/ 16 w 17"/>
                    <a:gd name="T5" fmla="*/ 146 h 163"/>
                    <a:gd name="T6" fmla="*/ 0 w 17"/>
                    <a:gd name="T7" fmla="*/ 162 h 163"/>
                    <a:gd name="T8" fmla="*/ 0 w 17"/>
                    <a:gd name="T9" fmla="*/ 17 h 16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163">
                      <a:moveTo>
                        <a:pt x="0" y="17"/>
                      </a:moveTo>
                      <a:lnTo>
                        <a:pt x="16" y="0"/>
                      </a:lnTo>
                      <a:lnTo>
                        <a:pt x="16" y="146"/>
                      </a:lnTo>
                      <a:lnTo>
                        <a:pt x="0" y="162"/>
                      </a:lnTo>
                      <a:lnTo>
                        <a:pt x="0" y="17"/>
                      </a:lnTo>
                    </a:path>
                  </a:pathLst>
                </a:custGeom>
                <a:gradFill rotWithShape="0">
                  <a:gsLst>
                    <a:gs pos="0">
                      <a:srgbClr val="008000"/>
                    </a:gs>
                    <a:gs pos="100000">
                      <a:srgbClr val="7FB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06" name="Freeform 50"/>
                <p:cNvSpPr>
                  <a:spLocks/>
                </p:cNvSpPr>
                <p:nvPr/>
              </p:nvSpPr>
              <p:spPr bwMode="auto">
                <a:xfrm>
                  <a:off x="1190" y="2568"/>
                  <a:ext cx="17" cy="59"/>
                </a:xfrm>
                <a:custGeom>
                  <a:avLst/>
                  <a:gdLst>
                    <a:gd name="T0" fmla="*/ 0 w 17"/>
                    <a:gd name="T1" fmla="*/ 58 h 59"/>
                    <a:gd name="T2" fmla="*/ 16 w 17"/>
                    <a:gd name="T3" fmla="*/ 58 h 59"/>
                    <a:gd name="T4" fmla="*/ 16 w 17"/>
                    <a:gd name="T5" fmla="*/ 0 h 59"/>
                    <a:gd name="T6" fmla="*/ 0 w 17"/>
                    <a:gd name="T7" fmla="*/ 16 h 59"/>
                    <a:gd name="T8" fmla="*/ 0 w 17"/>
                    <a:gd name="T9" fmla="*/ 58 h 5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59">
                      <a:moveTo>
                        <a:pt x="0" y="58"/>
                      </a:moveTo>
                      <a:lnTo>
                        <a:pt x="16" y="58"/>
                      </a:lnTo>
                      <a:lnTo>
                        <a:pt x="16" y="0"/>
                      </a:lnTo>
                      <a:lnTo>
                        <a:pt x="0" y="16"/>
                      </a:lnTo>
                      <a:lnTo>
                        <a:pt x="0" y="58"/>
                      </a:lnTo>
                    </a:path>
                  </a:pathLst>
                </a:custGeom>
                <a:gradFill rotWithShape="0">
                  <a:gsLst>
                    <a:gs pos="0">
                      <a:srgbClr val="008000"/>
                    </a:gs>
                    <a:gs pos="100000">
                      <a:srgbClr val="7FB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nvGrpSpPr>
              <p:cNvPr id="57396" name="Group 51"/>
              <p:cNvGrpSpPr>
                <a:grpSpLocks/>
              </p:cNvGrpSpPr>
              <p:nvPr/>
            </p:nvGrpSpPr>
            <p:grpSpPr bwMode="auto">
              <a:xfrm>
                <a:off x="974" y="2559"/>
                <a:ext cx="364" cy="277"/>
                <a:chOff x="974" y="2559"/>
                <a:chExt cx="364" cy="277"/>
              </a:xfrm>
            </p:grpSpPr>
            <p:sp>
              <p:nvSpPr>
                <p:cNvPr id="57397" name="Freeform 52"/>
                <p:cNvSpPr>
                  <a:spLocks/>
                </p:cNvSpPr>
                <p:nvPr/>
              </p:nvSpPr>
              <p:spPr bwMode="auto">
                <a:xfrm>
                  <a:off x="990" y="2559"/>
                  <a:ext cx="348" cy="262"/>
                </a:xfrm>
                <a:custGeom>
                  <a:avLst/>
                  <a:gdLst>
                    <a:gd name="T0" fmla="*/ 0 w 348"/>
                    <a:gd name="T1" fmla="*/ 58 h 262"/>
                    <a:gd name="T2" fmla="*/ 0 w 348"/>
                    <a:gd name="T3" fmla="*/ 204 h 262"/>
                    <a:gd name="T4" fmla="*/ 216 w 348"/>
                    <a:gd name="T5" fmla="*/ 204 h 262"/>
                    <a:gd name="T6" fmla="*/ 216 w 348"/>
                    <a:gd name="T7" fmla="*/ 261 h 262"/>
                    <a:gd name="T8" fmla="*/ 347 w 348"/>
                    <a:gd name="T9" fmla="*/ 131 h 262"/>
                    <a:gd name="T10" fmla="*/ 216 w 348"/>
                    <a:gd name="T11" fmla="*/ 0 h 262"/>
                    <a:gd name="T12" fmla="*/ 216 w 348"/>
                    <a:gd name="T13" fmla="*/ 58 h 262"/>
                    <a:gd name="T14" fmla="*/ 0 w 348"/>
                    <a:gd name="T15" fmla="*/ 58 h 262"/>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348" h="262">
                      <a:moveTo>
                        <a:pt x="0" y="58"/>
                      </a:moveTo>
                      <a:lnTo>
                        <a:pt x="0" y="204"/>
                      </a:lnTo>
                      <a:lnTo>
                        <a:pt x="216" y="204"/>
                      </a:lnTo>
                      <a:lnTo>
                        <a:pt x="216" y="261"/>
                      </a:lnTo>
                      <a:lnTo>
                        <a:pt x="347" y="131"/>
                      </a:lnTo>
                      <a:lnTo>
                        <a:pt x="216" y="0"/>
                      </a:lnTo>
                      <a:lnTo>
                        <a:pt x="216" y="58"/>
                      </a:lnTo>
                      <a:lnTo>
                        <a:pt x="0" y="58"/>
                      </a:lnTo>
                    </a:path>
                  </a:pathLst>
                </a:custGeom>
                <a:gradFill rotWithShape="0">
                  <a:gsLst>
                    <a:gs pos="0">
                      <a:srgbClr val="00FF00"/>
                    </a:gs>
                    <a:gs pos="100000">
                      <a:srgbClr val="7FF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398" name="Freeform 53"/>
                <p:cNvSpPr>
                  <a:spLocks/>
                </p:cNvSpPr>
                <p:nvPr/>
              </p:nvSpPr>
              <p:spPr bwMode="auto">
                <a:xfrm>
                  <a:off x="974" y="2763"/>
                  <a:ext cx="233" cy="17"/>
                </a:xfrm>
                <a:custGeom>
                  <a:avLst/>
                  <a:gdLst>
                    <a:gd name="T0" fmla="*/ 216 w 233"/>
                    <a:gd name="T1" fmla="*/ 16 h 17"/>
                    <a:gd name="T2" fmla="*/ 232 w 233"/>
                    <a:gd name="T3" fmla="*/ 0 h 17"/>
                    <a:gd name="T4" fmla="*/ 15 w 233"/>
                    <a:gd name="T5" fmla="*/ 0 h 17"/>
                    <a:gd name="T6" fmla="*/ 0 w 233"/>
                    <a:gd name="T7" fmla="*/ 16 h 17"/>
                    <a:gd name="T8" fmla="*/ 216 w 233"/>
                    <a:gd name="T9" fmla="*/ 16 h 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3" h="17">
                      <a:moveTo>
                        <a:pt x="216" y="16"/>
                      </a:moveTo>
                      <a:lnTo>
                        <a:pt x="232" y="0"/>
                      </a:lnTo>
                      <a:lnTo>
                        <a:pt x="15" y="0"/>
                      </a:lnTo>
                      <a:lnTo>
                        <a:pt x="0" y="16"/>
                      </a:lnTo>
                      <a:lnTo>
                        <a:pt x="216" y="16"/>
                      </a:lnTo>
                    </a:path>
                  </a:pathLst>
                </a:custGeom>
                <a:gradFill rotWithShape="0">
                  <a:gsLst>
                    <a:gs pos="0">
                      <a:srgbClr val="004000"/>
                    </a:gs>
                    <a:gs pos="100000">
                      <a:srgbClr val="7F9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399" name="Freeform 54"/>
                <p:cNvSpPr>
                  <a:spLocks/>
                </p:cNvSpPr>
                <p:nvPr/>
              </p:nvSpPr>
              <p:spPr bwMode="auto">
                <a:xfrm>
                  <a:off x="1190" y="2763"/>
                  <a:ext cx="17" cy="73"/>
                </a:xfrm>
                <a:custGeom>
                  <a:avLst/>
                  <a:gdLst>
                    <a:gd name="T0" fmla="*/ 0 w 17"/>
                    <a:gd name="T1" fmla="*/ 16 h 73"/>
                    <a:gd name="T2" fmla="*/ 16 w 17"/>
                    <a:gd name="T3" fmla="*/ 0 h 73"/>
                    <a:gd name="T4" fmla="*/ 16 w 17"/>
                    <a:gd name="T5" fmla="*/ 57 h 73"/>
                    <a:gd name="T6" fmla="*/ 0 w 17"/>
                    <a:gd name="T7" fmla="*/ 72 h 73"/>
                    <a:gd name="T8" fmla="*/ 0 w 17"/>
                    <a:gd name="T9" fmla="*/ 16 h 7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73">
                      <a:moveTo>
                        <a:pt x="0" y="16"/>
                      </a:moveTo>
                      <a:lnTo>
                        <a:pt x="16" y="0"/>
                      </a:lnTo>
                      <a:lnTo>
                        <a:pt x="16" y="57"/>
                      </a:lnTo>
                      <a:lnTo>
                        <a:pt x="0" y="72"/>
                      </a:lnTo>
                      <a:lnTo>
                        <a:pt x="0" y="16"/>
                      </a:lnTo>
                    </a:path>
                  </a:pathLst>
                </a:custGeom>
                <a:gradFill rotWithShape="0">
                  <a:gsLst>
                    <a:gs pos="0">
                      <a:srgbClr val="008000"/>
                    </a:gs>
                    <a:gs pos="100000">
                      <a:srgbClr val="7FB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00" name="Freeform 55"/>
                <p:cNvSpPr>
                  <a:spLocks/>
                </p:cNvSpPr>
                <p:nvPr/>
              </p:nvSpPr>
              <p:spPr bwMode="auto">
                <a:xfrm>
                  <a:off x="974" y="2617"/>
                  <a:ext cx="17" cy="163"/>
                </a:xfrm>
                <a:custGeom>
                  <a:avLst/>
                  <a:gdLst>
                    <a:gd name="T0" fmla="*/ 0 w 17"/>
                    <a:gd name="T1" fmla="*/ 17 h 163"/>
                    <a:gd name="T2" fmla="*/ 16 w 17"/>
                    <a:gd name="T3" fmla="*/ 0 h 163"/>
                    <a:gd name="T4" fmla="*/ 16 w 17"/>
                    <a:gd name="T5" fmla="*/ 146 h 163"/>
                    <a:gd name="T6" fmla="*/ 0 w 17"/>
                    <a:gd name="T7" fmla="*/ 162 h 163"/>
                    <a:gd name="T8" fmla="*/ 0 w 17"/>
                    <a:gd name="T9" fmla="*/ 17 h 16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163">
                      <a:moveTo>
                        <a:pt x="0" y="17"/>
                      </a:moveTo>
                      <a:lnTo>
                        <a:pt x="16" y="0"/>
                      </a:lnTo>
                      <a:lnTo>
                        <a:pt x="16" y="146"/>
                      </a:lnTo>
                      <a:lnTo>
                        <a:pt x="0" y="162"/>
                      </a:lnTo>
                      <a:lnTo>
                        <a:pt x="0" y="17"/>
                      </a:lnTo>
                    </a:path>
                  </a:pathLst>
                </a:custGeom>
                <a:gradFill rotWithShape="0">
                  <a:gsLst>
                    <a:gs pos="0">
                      <a:srgbClr val="008000"/>
                    </a:gs>
                    <a:gs pos="100000">
                      <a:srgbClr val="7FB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01" name="Freeform 56"/>
                <p:cNvSpPr>
                  <a:spLocks/>
                </p:cNvSpPr>
                <p:nvPr/>
              </p:nvSpPr>
              <p:spPr bwMode="auto">
                <a:xfrm>
                  <a:off x="1190" y="2559"/>
                  <a:ext cx="17" cy="59"/>
                </a:xfrm>
                <a:custGeom>
                  <a:avLst/>
                  <a:gdLst>
                    <a:gd name="T0" fmla="*/ 0 w 17"/>
                    <a:gd name="T1" fmla="*/ 58 h 59"/>
                    <a:gd name="T2" fmla="*/ 16 w 17"/>
                    <a:gd name="T3" fmla="*/ 58 h 59"/>
                    <a:gd name="T4" fmla="*/ 16 w 17"/>
                    <a:gd name="T5" fmla="*/ 0 h 59"/>
                    <a:gd name="T6" fmla="*/ 0 w 17"/>
                    <a:gd name="T7" fmla="*/ 16 h 59"/>
                    <a:gd name="T8" fmla="*/ 0 w 17"/>
                    <a:gd name="T9" fmla="*/ 58 h 5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59">
                      <a:moveTo>
                        <a:pt x="0" y="58"/>
                      </a:moveTo>
                      <a:lnTo>
                        <a:pt x="16" y="58"/>
                      </a:lnTo>
                      <a:lnTo>
                        <a:pt x="16" y="0"/>
                      </a:lnTo>
                      <a:lnTo>
                        <a:pt x="0" y="16"/>
                      </a:lnTo>
                      <a:lnTo>
                        <a:pt x="0" y="58"/>
                      </a:lnTo>
                    </a:path>
                  </a:pathLst>
                </a:custGeom>
                <a:gradFill rotWithShape="0">
                  <a:gsLst>
                    <a:gs pos="0">
                      <a:srgbClr val="008000"/>
                    </a:gs>
                    <a:gs pos="100000">
                      <a:srgbClr val="7FB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grpSp>
          <p:nvGrpSpPr>
            <p:cNvPr id="57356" name="Group 57"/>
            <p:cNvGrpSpPr>
              <a:grpSpLocks/>
            </p:cNvGrpSpPr>
            <p:nvPr/>
          </p:nvGrpSpPr>
          <p:grpSpPr bwMode="auto">
            <a:xfrm>
              <a:off x="2646" y="1459"/>
              <a:ext cx="364" cy="277"/>
              <a:chOff x="2362" y="2571"/>
              <a:chExt cx="364" cy="277"/>
            </a:xfrm>
          </p:grpSpPr>
          <p:sp>
            <p:nvSpPr>
              <p:cNvPr id="57389" name="Freeform 58"/>
              <p:cNvSpPr>
                <a:spLocks/>
              </p:cNvSpPr>
              <p:nvPr/>
            </p:nvSpPr>
            <p:spPr bwMode="auto">
              <a:xfrm>
                <a:off x="2378" y="2571"/>
                <a:ext cx="348" cy="262"/>
              </a:xfrm>
              <a:custGeom>
                <a:avLst/>
                <a:gdLst>
                  <a:gd name="T0" fmla="*/ 0 w 348"/>
                  <a:gd name="T1" fmla="*/ 58 h 262"/>
                  <a:gd name="T2" fmla="*/ 0 w 348"/>
                  <a:gd name="T3" fmla="*/ 204 h 262"/>
                  <a:gd name="T4" fmla="*/ 216 w 348"/>
                  <a:gd name="T5" fmla="*/ 204 h 262"/>
                  <a:gd name="T6" fmla="*/ 216 w 348"/>
                  <a:gd name="T7" fmla="*/ 261 h 262"/>
                  <a:gd name="T8" fmla="*/ 347 w 348"/>
                  <a:gd name="T9" fmla="*/ 131 h 262"/>
                  <a:gd name="T10" fmla="*/ 216 w 348"/>
                  <a:gd name="T11" fmla="*/ 0 h 262"/>
                  <a:gd name="T12" fmla="*/ 216 w 348"/>
                  <a:gd name="T13" fmla="*/ 58 h 262"/>
                  <a:gd name="T14" fmla="*/ 0 w 348"/>
                  <a:gd name="T15" fmla="*/ 58 h 262"/>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348" h="262">
                    <a:moveTo>
                      <a:pt x="0" y="58"/>
                    </a:moveTo>
                    <a:lnTo>
                      <a:pt x="0" y="204"/>
                    </a:lnTo>
                    <a:lnTo>
                      <a:pt x="216" y="204"/>
                    </a:lnTo>
                    <a:lnTo>
                      <a:pt x="216" y="261"/>
                    </a:lnTo>
                    <a:lnTo>
                      <a:pt x="347" y="131"/>
                    </a:lnTo>
                    <a:lnTo>
                      <a:pt x="216" y="0"/>
                    </a:lnTo>
                    <a:lnTo>
                      <a:pt x="216" y="58"/>
                    </a:lnTo>
                    <a:lnTo>
                      <a:pt x="0" y="58"/>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390" name="Freeform 59"/>
              <p:cNvSpPr>
                <a:spLocks/>
              </p:cNvSpPr>
              <p:nvPr/>
            </p:nvSpPr>
            <p:spPr bwMode="auto">
              <a:xfrm>
                <a:off x="2362" y="2775"/>
                <a:ext cx="234" cy="17"/>
              </a:xfrm>
              <a:custGeom>
                <a:avLst/>
                <a:gdLst>
                  <a:gd name="T0" fmla="*/ 217 w 234"/>
                  <a:gd name="T1" fmla="*/ 16 h 17"/>
                  <a:gd name="T2" fmla="*/ 233 w 234"/>
                  <a:gd name="T3" fmla="*/ 0 h 17"/>
                  <a:gd name="T4" fmla="*/ 16 w 234"/>
                  <a:gd name="T5" fmla="*/ 0 h 17"/>
                  <a:gd name="T6" fmla="*/ 0 w 234"/>
                  <a:gd name="T7" fmla="*/ 16 h 17"/>
                  <a:gd name="T8" fmla="*/ 217 w 234"/>
                  <a:gd name="T9" fmla="*/ 16 h 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4" h="17">
                    <a:moveTo>
                      <a:pt x="217" y="16"/>
                    </a:moveTo>
                    <a:lnTo>
                      <a:pt x="233" y="0"/>
                    </a:lnTo>
                    <a:lnTo>
                      <a:pt x="16" y="0"/>
                    </a:lnTo>
                    <a:lnTo>
                      <a:pt x="0" y="16"/>
                    </a:lnTo>
                    <a:lnTo>
                      <a:pt x="217" y="16"/>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391" name="Freeform 60"/>
              <p:cNvSpPr>
                <a:spLocks/>
              </p:cNvSpPr>
              <p:nvPr/>
            </p:nvSpPr>
            <p:spPr bwMode="auto">
              <a:xfrm>
                <a:off x="2579" y="2775"/>
                <a:ext cx="16" cy="73"/>
              </a:xfrm>
              <a:custGeom>
                <a:avLst/>
                <a:gdLst>
                  <a:gd name="T0" fmla="*/ 0 w 16"/>
                  <a:gd name="T1" fmla="*/ 16 h 73"/>
                  <a:gd name="T2" fmla="*/ 15 w 16"/>
                  <a:gd name="T3" fmla="*/ 0 h 73"/>
                  <a:gd name="T4" fmla="*/ 15 w 16"/>
                  <a:gd name="T5" fmla="*/ 57 h 73"/>
                  <a:gd name="T6" fmla="*/ 0 w 16"/>
                  <a:gd name="T7" fmla="*/ 72 h 73"/>
                  <a:gd name="T8" fmla="*/ 0 w 16"/>
                  <a:gd name="T9" fmla="*/ 16 h 7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6" h="73">
                    <a:moveTo>
                      <a:pt x="0" y="16"/>
                    </a:moveTo>
                    <a:lnTo>
                      <a:pt x="15" y="0"/>
                    </a:lnTo>
                    <a:lnTo>
                      <a:pt x="15" y="57"/>
                    </a:lnTo>
                    <a:lnTo>
                      <a:pt x="0" y="72"/>
                    </a:lnTo>
                    <a:lnTo>
                      <a:pt x="0" y="16"/>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392" name="Freeform 61"/>
              <p:cNvSpPr>
                <a:spLocks/>
              </p:cNvSpPr>
              <p:nvPr/>
            </p:nvSpPr>
            <p:spPr bwMode="auto">
              <a:xfrm>
                <a:off x="2362" y="2629"/>
                <a:ext cx="17" cy="163"/>
              </a:xfrm>
              <a:custGeom>
                <a:avLst/>
                <a:gdLst>
                  <a:gd name="T0" fmla="*/ 0 w 17"/>
                  <a:gd name="T1" fmla="*/ 17 h 163"/>
                  <a:gd name="T2" fmla="*/ 16 w 17"/>
                  <a:gd name="T3" fmla="*/ 0 h 163"/>
                  <a:gd name="T4" fmla="*/ 16 w 17"/>
                  <a:gd name="T5" fmla="*/ 146 h 163"/>
                  <a:gd name="T6" fmla="*/ 0 w 17"/>
                  <a:gd name="T7" fmla="*/ 162 h 163"/>
                  <a:gd name="T8" fmla="*/ 0 w 17"/>
                  <a:gd name="T9" fmla="*/ 17 h 16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163">
                    <a:moveTo>
                      <a:pt x="0" y="17"/>
                    </a:moveTo>
                    <a:lnTo>
                      <a:pt x="16" y="0"/>
                    </a:lnTo>
                    <a:lnTo>
                      <a:pt x="16" y="146"/>
                    </a:lnTo>
                    <a:lnTo>
                      <a:pt x="0" y="162"/>
                    </a:lnTo>
                    <a:lnTo>
                      <a:pt x="0" y="17"/>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393" name="Freeform 62"/>
              <p:cNvSpPr>
                <a:spLocks/>
              </p:cNvSpPr>
              <p:nvPr/>
            </p:nvSpPr>
            <p:spPr bwMode="auto">
              <a:xfrm>
                <a:off x="2579" y="2571"/>
                <a:ext cx="16" cy="59"/>
              </a:xfrm>
              <a:custGeom>
                <a:avLst/>
                <a:gdLst>
                  <a:gd name="T0" fmla="*/ 0 w 16"/>
                  <a:gd name="T1" fmla="*/ 58 h 59"/>
                  <a:gd name="T2" fmla="*/ 15 w 16"/>
                  <a:gd name="T3" fmla="*/ 58 h 59"/>
                  <a:gd name="T4" fmla="*/ 15 w 16"/>
                  <a:gd name="T5" fmla="*/ 0 h 59"/>
                  <a:gd name="T6" fmla="*/ 0 w 16"/>
                  <a:gd name="T7" fmla="*/ 16 h 59"/>
                  <a:gd name="T8" fmla="*/ 0 w 16"/>
                  <a:gd name="T9" fmla="*/ 58 h 5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6" h="59">
                    <a:moveTo>
                      <a:pt x="0" y="58"/>
                    </a:moveTo>
                    <a:lnTo>
                      <a:pt x="15" y="58"/>
                    </a:lnTo>
                    <a:lnTo>
                      <a:pt x="15" y="0"/>
                    </a:lnTo>
                    <a:lnTo>
                      <a:pt x="0" y="16"/>
                    </a:lnTo>
                    <a:lnTo>
                      <a:pt x="0" y="58"/>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nvGrpSpPr>
            <p:cNvPr id="57357" name="Group 63"/>
            <p:cNvGrpSpPr>
              <a:grpSpLocks/>
            </p:cNvGrpSpPr>
            <p:nvPr/>
          </p:nvGrpSpPr>
          <p:grpSpPr bwMode="auto">
            <a:xfrm>
              <a:off x="2644" y="1807"/>
              <a:ext cx="364" cy="277"/>
              <a:chOff x="2360" y="2919"/>
              <a:chExt cx="364" cy="277"/>
            </a:xfrm>
          </p:grpSpPr>
          <p:sp>
            <p:nvSpPr>
              <p:cNvPr id="57384" name="Freeform 64"/>
              <p:cNvSpPr>
                <a:spLocks/>
              </p:cNvSpPr>
              <p:nvPr/>
            </p:nvSpPr>
            <p:spPr bwMode="auto">
              <a:xfrm>
                <a:off x="2376" y="2919"/>
                <a:ext cx="348" cy="262"/>
              </a:xfrm>
              <a:custGeom>
                <a:avLst/>
                <a:gdLst>
                  <a:gd name="T0" fmla="*/ 0 w 348"/>
                  <a:gd name="T1" fmla="*/ 58 h 262"/>
                  <a:gd name="T2" fmla="*/ 0 w 348"/>
                  <a:gd name="T3" fmla="*/ 204 h 262"/>
                  <a:gd name="T4" fmla="*/ 216 w 348"/>
                  <a:gd name="T5" fmla="*/ 204 h 262"/>
                  <a:gd name="T6" fmla="*/ 216 w 348"/>
                  <a:gd name="T7" fmla="*/ 261 h 262"/>
                  <a:gd name="T8" fmla="*/ 347 w 348"/>
                  <a:gd name="T9" fmla="*/ 131 h 262"/>
                  <a:gd name="T10" fmla="*/ 216 w 348"/>
                  <a:gd name="T11" fmla="*/ 0 h 262"/>
                  <a:gd name="T12" fmla="*/ 216 w 348"/>
                  <a:gd name="T13" fmla="*/ 58 h 262"/>
                  <a:gd name="T14" fmla="*/ 0 w 348"/>
                  <a:gd name="T15" fmla="*/ 58 h 262"/>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348" h="262">
                    <a:moveTo>
                      <a:pt x="0" y="58"/>
                    </a:moveTo>
                    <a:lnTo>
                      <a:pt x="0" y="204"/>
                    </a:lnTo>
                    <a:lnTo>
                      <a:pt x="216" y="204"/>
                    </a:lnTo>
                    <a:lnTo>
                      <a:pt x="216" y="261"/>
                    </a:lnTo>
                    <a:lnTo>
                      <a:pt x="347" y="131"/>
                    </a:lnTo>
                    <a:lnTo>
                      <a:pt x="216" y="0"/>
                    </a:lnTo>
                    <a:lnTo>
                      <a:pt x="216" y="58"/>
                    </a:lnTo>
                    <a:lnTo>
                      <a:pt x="0" y="58"/>
                    </a:lnTo>
                  </a:path>
                </a:pathLst>
              </a:custGeom>
              <a:gradFill rotWithShape="0">
                <a:gsLst>
                  <a:gs pos="0">
                    <a:srgbClr val="7FFF7F"/>
                  </a:gs>
                  <a:gs pos="100000">
                    <a:srgbClr val="00FF00"/>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385" name="Freeform 65"/>
              <p:cNvSpPr>
                <a:spLocks/>
              </p:cNvSpPr>
              <p:nvPr/>
            </p:nvSpPr>
            <p:spPr bwMode="auto">
              <a:xfrm>
                <a:off x="2360" y="3123"/>
                <a:ext cx="233" cy="17"/>
              </a:xfrm>
              <a:custGeom>
                <a:avLst/>
                <a:gdLst>
                  <a:gd name="T0" fmla="*/ 216 w 233"/>
                  <a:gd name="T1" fmla="*/ 16 h 17"/>
                  <a:gd name="T2" fmla="*/ 232 w 233"/>
                  <a:gd name="T3" fmla="*/ 0 h 17"/>
                  <a:gd name="T4" fmla="*/ 15 w 233"/>
                  <a:gd name="T5" fmla="*/ 0 h 17"/>
                  <a:gd name="T6" fmla="*/ 0 w 233"/>
                  <a:gd name="T7" fmla="*/ 16 h 17"/>
                  <a:gd name="T8" fmla="*/ 216 w 233"/>
                  <a:gd name="T9" fmla="*/ 16 h 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3" h="17">
                    <a:moveTo>
                      <a:pt x="216" y="16"/>
                    </a:moveTo>
                    <a:lnTo>
                      <a:pt x="232" y="0"/>
                    </a:lnTo>
                    <a:lnTo>
                      <a:pt x="15" y="0"/>
                    </a:lnTo>
                    <a:lnTo>
                      <a:pt x="0" y="16"/>
                    </a:lnTo>
                    <a:lnTo>
                      <a:pt x="216" y="16"/>
                    </a:lnTo>
                  </a:path>
                </a:pathLst>
              </a:custGeom>
              <a:gradFill rotWithShape="0">
                <a:gsLst>
                  <a:gs pos="0">
                    <a:srgbClr val="7F9F7F"/>
                  </a:gs>
                  <a:gs pos="100000">
                    <a:srgbClr val="004000"/>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386" name="Freeform 66"/>
              <p:cNvSpPr>
                <a:spLocks/>
              </p:cNvSpPr>
              <p:nvPr/>
            </p:nvSpPr>
            <p:spPr bwMode="auto">
              <a:xfrm>
                <a:off x="2576" y="3123"/>
                <a:ext cx="17" cy="73"/>
              </a:xfrm>
              <a:custGeom>
                <a:avLst/>
                <a:gdLst>
                  <a:gd name="T0" fmla="*/ 0 w 17"/>
                  <a:gd name="T1" fmla="*/ 16 h 73"/>
                  <a:gd name="T2" fmla="*/ 16 w 17"/>
                  <a:gd name="T3" fmla="*/ 0 h 73"/>
                  <a:gd name="T4" fmla="*/ 16 w 17"/>
                  <a:gd name="T5" fmla="*/ 57 h 73"/>
                  <a:gd name="T6" fmla="*/ 0 w 17"/>
                  <a:gd name="T7" fmla="*/ 72 h 73"/>
                  <a:gd name="T8" fmla="*/ 0 w 17"/>
                  <a:gd name="T9" fmla="*/ 16 h 7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73">
                    <a:moveTo>
                      <a:pt x="0" y="16"/>
                    </a:moveTo>
                    <a:lnTo>
                      <a:pt x="16" y="0"/>
                    </a:lnTo>
                    <a:lnTo>
                      <a:pt x="16" y="57"/>
                    </a:lnTo>
                    <a:lnTo>
                      <a:pt x="0" y="72"/>
                    </a:lnTo>
                    <a:lnTo>
                      <a:pt x="0" y="16"/>
                    </a:lnTo>
                  </a:path>
                </a:pathLst>
              </a:custGeom>
              <a:gradFill rotWithShape="0">
                <a:gsLst>
                  <a:gs pos="0">
                    <a:srgbClr val="7FBF7F"/>
                  </a:gs>
                  <a:gs pos="100000">
                    <a:srgbClr val="008000"/>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387" name="Freeform 67"/>
              <p:cNvSpPr>
                <a:spLocks/>
              </p:cNvSpPr>
              <p:nvPr/>
            </p:nvSpPr>
            <p:spPr bwMode="auto">
              <a:xfrm>
                <a:off x="2360" y="2977"/>
                <a:ext cx="17" cy="163"/>
              </a:xfrm>
              <a:custGeom>
                <a:avLst/>
                <a:gdLst>
                  <a:gd name="T0" fmla="*/ 0 w 17"/>
                  <a:gd name="T1" fmla="*/ 17 h 163"/>
                  <a:gd name="T2" fmla="*/ 16 w 17"/>
                  <a:gd name="T3" fmla="*/ 0 h 163"/>
                  <a:gd name="T4" fmla="*/ 16 w 17"/>
                  <a:gd name="T5" fmla="*/ 146 h 163"/>
                  <a:gd name="T6" fmla="*/ 0 w 17"/>
                  <a:gd name="T7" fmla="*/ 162 h 163"/>
                  <a:gd name="T8" fmla="*/ 0 w 17"/>
                  <a:gd name="T9" fmla="*/ 17 h 16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163">
                    <a:moveTo>
                      <a:pt x="0" y="17"/>
                    </a:moveTo>
                    <a:lnTo>
                      <a:pt x="16" y="0"/>
                    </a:lnTo>
                    <a:lnTo>
                      <a:pt x="16" y="146"/>
                    </a:lnTo>
                    <a:lnTo>
                      <a:pt x="0" y="162"/>
                    </a:lnTo>
                    <a:lnTo>
                      <a:pt x="0" y="17"/>
                    </a:lnTo>
                  </a:path>
                </a:pathLst>
              </a:custGeom>
              <a:gradFill rotWithShape="0">
                <a:gsLst>
                  <a:gs pos="0">
                    <a:srgbClr val="7FBF7F"/>
                  </a:gs>
                  <a:gs pos="100000">
                    <a:srgbClr val="008000"/>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388" name="Freeform 68"/>
              <p:cNvSpPr>
                <a:spLocks/>
              </p:cNvSpPr>
              <p:nvPr/>
            </p:nvSpPr>
            <p:spPr bwMode="auto">
              <a:xfrm>
                <a:off x="2576" y="2919"/>
                <a:ext cx="17" cy="59"/>
              </a:xfrm>
              <a:custGeom>
                <a:avLst/>
                <a:gdLst>
                  <a:gd name="T0" fmla="*/ 0 w 17"/>
                  <a:gd name="T1" fmla="*/ 58 h 59"/>
                  <a:gd name="T2" fmla="*/ 16 w 17"/>
                  <a:gd name="T3" fmla="*/ 58 h 59"/>
                  <a:gd name="T4" fmla="*/ 16 w 17"/>
                  <a:gd name="T5" fmla="*/ 0 h 59"/>
                  <a:gd name="T6" fmla="*/ 0 w 17"/>
                  <a:gd name="T7" fmla="*/ 16 h 59"/>
                  <a:gd name="T8" fmla="*/ 0 w 17"/>
                  <a:gd name="T9" fmla="*/ 58 h 5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59">
                    <a:moveTo>
                      <a:pt x="0" y="58"/>
                    </a:moveTo>
                    <a:lnTo>
                      <a:pt x="16" y="58"/>
                    </a:lnTo>
                    <a:lnTo>
                      <a:pt x="16" y="0"/>
                    </a:lnTo>
                    <a:lnTo>
                      <a:pt x="0" y="16"/>
                    </a:lnTo>
                    <a:lnTo>
                      <a:pt x="0" y="58"/>
                    </a:lnTo>
                  </a:path>
                </a:pathLst>
              </a:custGeom>
              <a:gradFill rotWithShape="0">
                <a:gsLst>
                  <a:gs pos="0">
                    <a:srgbClr val="7FBF7F"/>
                  </a:gs>
                  <a:gs pos="100000">
                    <a:srgbClr val="008000"/>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nvGrpSpPr>
            <p:cNvPr id="57358" name="Group 69"/>
            <p:cNvGrpSpPr>
              <a:grpSpLocks/>
            </p:cNvGrpSpPr>
            <p:nvPr/>
          </p:nvGrpSpPr>
          <p:grpSpPr bwMode="auto">
            <a:xfrm>
              <a:off x="2460" y="1523"/>
              <a:ext cx="154" cy="148"/>
              <a:chOff x="2176" y="2635"/>
              <a:chExt cx="154" cy="148"/>
            </a:xfrm>
          </p:grpSpPr>
          <p:sp>
            <p:nvSpPr>
              <p:cNvPr id="57382" name="Rectangle 70"/>
              <p:cNvSpPr>
                <a:spLocks noChangeArrowheads="1"/>
              </p:cNvSpPr>
              <p:nvPr/>
            </p:nvSpPr>
            <p:spPr bwMode="auto">
              <a:xfrm>
                <a:off x="2176" y="2647"/>
                <a:ext cx="136" cy="136"/>
              </a:xfrm>
              <a:prstGeom prst="rect">
                <a:avLst/>
              </a:prstGeom>
              <a:gradFill rotWithShape="0">
                <a:gsLst>
                  <a:gs pos="0">
                    <a:srgbClr val="B0C7FE"/>
                  </a:gs>
                  <a:gs pos="100000">
                    <a:srgbClr val="618FFD"/>
                  </a:gs>
                </a:gsLst>
                <a:lin ang="0" scaled="1"/>
              </a:gra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endParaRPr lang="en-GB" altLang="en-US" sz="1800">
                  <a:latin typeface="Arial" pitchFamily="34" charset="0"/>
                </a:endParaRPr>
              </a:p>
            </p:txBody>
          </p:sp>
          <p:sp>
            <p:nvSpPr>
              <p:cNvPr id="57383" name="Rectangle 71"/>
              <p:cNvSpPr>
                <a:spLocks noChangeArrowheads="1"/>
              </p:cNvSpPr>
              <p:nvPr/>
            </p:nvSpPr>
            <p:spPr bwMode="auto">
              <a:xfrm>
                <a:off x="2194" y="2635"/>
                <a:ext cx="136" cy="136"/>
              </a:xfrm>
              <a:prstGeom prst="rect">
                <a:avLst/>
              </a:prstGeom>
              <a:gradFill rotWithShape="0">
                <a:gsLst>
                  <a:gs pos="0">
                    <a:srgbClr val="B0C7FE"/>
                  </a:gs>
                  <a:gs pos="100000">
                    <a:srgbClr val="618FFD"/>
                  </a:gs>
                </a:gsLst>
                <a:lin ang="0" scaled="1"/>
              </a:gra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endParaRPr lang="en-GB" altLang="en-US" sz="1800">
                  <a:latin typeface="Arial" pitchFamily="34" charset="0"/>
                </a:endParaRPr>
              </a:p>
            </p:txBody>
          </p:sp>
        </p:grpSp>
        <p:grpSp>
          <p:nvGrpSpPr>
            <p:cNvPr id="57359" name="Group 72"/>
            <p:cNvGrpSpPr>
              <a:grpSpLocks/>
            </p:cNvGrpSpPr>
            <p:nvPr/>
          </p:nvGrpSpPr>
          <p:grpSpPr bwMode="auto">
            <a:xfrm>
              <a:off x="2460" y="1871"/>
              <a:ext cx="154" cy="148"/>
              <a:chOff x="2176" y="2983"/>
              <a:chExt cx="154" cy="148"/>
            </a:xfrm>
          </p:grpSpPr>
          <p:sp>
            <p:nvSpPr>
              <p:cNvPr id="57380" name="Rectangle 73"/>
              <p:cNvSpPr>
                <a:spLocks noChangeArrowheads="1"/>
              </p:cNvSpPr>
              <p:nvPr/>
            </p:nvSpPr>
            <p:spPr bwMode="auto">
              <a:xfrm>
                <a:off x="2176" y="2995"/>
                <a:ext cx="136" cy="136"/>
              </a:xfrm>
              <a:prstGeom prst="rect">
                <a:avLst/>
              </a:prstGeom>
              <a:gradFill rotWithShape="0">
                <a:gsLst>
                  <a:gs pos="0">
                    <a:srgbClr val="BEF68F"/>
                  </a:gs>
                  <a:gs pos="100000">
                    <a:srgbClr val="A3F25F"/>
                  </a:gs>
                </a:gsLst>
                <a:lin ang="0" scaled="1"/>
              </a:gra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endParaRPr lang="en-GB" altLang="en-US" sz="1800">
                  <a:latin typeface="Arial" pitchFamily="34" charset="0"/>
                </a:endParaRPr>
              </a:p>
            </p:txBody>
          </p:sp>
          <p:sp>
            <p:nvSpPr>
              <p:cNvPr id="57381" name="Rectangle 74"/>
              <p:cNvSpPr>
                <a:spLocks noChangeArrowheads="1"/>
              </p:cNvSpPr>
              <p:nvPr/>
            </p:nvSpPr>
            <p:spPr bwMode="auto">
              <a:xfrm>
                <a:off x="2194" y="2983"/>
                <a:ext cx="136" cy="136"/>
              </a:xfrm>
              <a:prstGeom prst="rect">
                <a:avLst/>
              </a:prstGeom>
              <a:gradFill rotWithShape="0">
                <a:gsLst>
                  <a:gs pos="0">
                    <a:srgbClr val="BEF68F"/>
                  </a:gs>
                  <a:gs pos="100000">
                    <a:srgbClr val="A3F25F"/>
                  </a:gs>
                </a:gsLst>
                <a:lin ang="0" scaled="1"/>
              </a:gra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endParaRPr lang="en-GB" altLang="en-US" sz="1800">
                  <a:latin typeface="Arial" pitchFamily="34" charset="0"/>
                </a:endParaRPr>
              </a:p>
            </p:txBody>
          </p:sp>
        </p:grpSp>
        <p:sp>
          <p:nvSpPr>
            <p:cNvPr id="57360" name="Rectangle 75"/>
            <p:cNvSpPr>
              <a:spLocks noChangeArrowheads="1"/>
            </p:cNvSpPr>
            <p:nvPr/>
          </p:nvSpPr>
          <p:spPr bwMode="auto">
            <a:xfrm rot="-5400000">
              <a:off x="401" y="3018"/>
              <a:ext cx="910" cy="1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r>
                <a:rPr lang="en-US" altLang="zh-TW" sz="1800">
                  <a:latin typeface="Comic Sans MS" pitchFamily="66" charset="0"/>
                </a:rPr>
                <a:t>Unassertive</a:t>
              </a:r>
              <a:endParaRPr lang="en-US" altLang="zh-TW" sz="1800">
                <a:latin typeface="Times New Roman" pitchFamily="18" charset="0"/>
              </a:endParaRPr>
            </a:p>
          </p:txBody>
        </p:sp>
        <p:sp>
          <p:nvSpPr>
            <p:cNvPr id="57361" name="Rectangle 76"/>
            <p:cNvSpPr>
              <a:spLocks noChangeArrowheads="1"/>
            </p:cNvSpPr>
            <p:nvPr/>
          </p:nvSpPr>
          <p:spPr bwMode="auto">
            <a:xfrm rot="-5400000">
              <a:off x="447" y="1328"/>
              <a:ext cx="834" cy="1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r>
                <a:rPr lang="en-US" altLang="zh-TW" sz="2000">
                  <a:latin typeface="Comic Sans MS" pitchFamily="66" charset="0"/>
                </a:rPr>
                <a:t>Assertive</a:t>
              </a:r>
            </a:p>
          </p:txBody>
        </p:sp>
        <p:sp>
          <p:nvSpPr>
            <p:cNvPr id="57362" name="Rectangle 77"/>
            <p:cNvSpPr>
              <a:spLocks noChangeArrowheads="1"/>
            </p:cNvSpPr>
            <p:nvPr/>
          </p:nvSpPr>
          <p:spPr bwMode="auto">
            <a:xfrm>
              <a:off x="1023" y="3584"/>
              <a:ext cx="892" cy="2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algn="ctr" eaLnBrk="1" hangingPunct="1">
                <a:spcBef>
                  <a:spcPct val="0"/>
                </a:spcBef>
                <a:buFontTx/>
                <a:buNone/>
              </a:pPr>
              <a:r>
                <a:rPr lang="en-US" altLang="zh-TW" sz="1800">
                  <a:latin typeface="Comic Sans MS" pitchFamily="66" charset="0"/>
                </a:rPr>
                <a:t>Unco-operative</a:t>
              </a:r>
            </a:p>
          </p:txBody>
        </p:sp>
        <p:sp>
          <p:nvSpPr>
            <p:cNvPr id="57363" name="Rectangle 78"/>
            <p:cNvSpPr>
              <a:spLocks noChangeArrowheads="1"/>
            </p:cNvSpPr>
            <p:nvPr/>
          </p:nvSpPr>
          <p:spPr bwMode="auto">
            <a:xfrm>
              <a:off x="3288" y="3584"/>
              <a:ext cx="761" cy="2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algn="ctr" eaLnBrk="1" hangingPunct="1">
                <a:spcBef>
                  <a:spcPct val="0"/>
                </a:spcBef>
                <a:buFontTx/>
                <a:buNone/>
              </a:pPr>
              <a:r>
                <a:rPr lang="en-US" altLang="zh-TW" sz="1800">
                  <a:latin typeface="Comic Sans MS" pitchFamily="66" charset="0"/>
                </a:rPr>
                <a:t>Co-operative</a:t>
              </a:r>
            </a:p>
          </p:txBody>
        </p:sp>
        <p:grpSp>
          <p:nvGrpSpPr>
            <p:cNvPr id="57364" name="Group 79"/>
            <p:cNvGrpSpPr>
              <a:grpSpLocks/>
            </p:cNvGrpSpPr>
            <p:nvPr/>
          </p:nvGrpSpPr>
          <p:grpSpPr bwMode="auto">
            <a:xfrm>
              <a:off x="1100" y="1231"/>
              <a:ext cx="36" cy="2287"/>
              <a:chOff x="816" y="2343"/>
              <a:chExt cx="36" cy="2287"/>
            </a:xfrm>
          </p:grpSpPr>
          <p:sp>
            <p:nvSpPr>
              <p:cNvPr id="57378" name="Line 80"/>
              <p:cNvSpPr>
                <a:spLocks noChangeShapeType="1"/>
              </p:cNvSpPr>
              <p:nvPr/>
            </p:nvSpPr>
            <p:spPr bwMode="auto">
              <a:xfrm>
                <a:off x="852" y="2343"/>
                <a:ext cx="0" cy="2287"/>
              </a:xfrm>
              <a:prstGeom prst="line">
                <a:avLst/>
              </a:prstGeom>
              <a:noFill/>
              <a:ln w="50800">
                <a:solidFill>
                  <a:srgbClr val="CF0E3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379" name="Line 81"/>
              <p:cNvSpPr>
                <a:spLocks noChangeShapeType="1"/>
              </p:cNvSpPr>
              <p:nvPr/>
            </p:nvSpPr>
            <p:spPr bwMode="auto">
              <a:xfrm>
                <a:off x="816" y="2343"/>
                <a:ext cx="0" cy="2287"/>
              </a:xfrm>
              <a:prstGeom prst="line">
                <a:avLst/>
              </a:prstGeom>
              <a:noFill/>
              <a:ln w="50800">
                <a:solidFill>
                  <a:srgbClr val="F35B1B"/>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365" name="Group 82"/>
            <p:cNvGrpSpPr>
              <a:grpSpLocks/>
            </p:cNvGrpSpPr>
            <p:nvPr/>
          </p:nvGrpSpPr>
          <p:grpSpPr bwMode="auto">
            <a:xfrm>
              <a:off x="1127" y="3496"/>
              <a:ext cx="2989" cy="42"/>
              <a:chOff x="843" y="4608"/>
              <a:chExt cx="2989" cy="42"/>
            </a:xfrm>
          </p:grpSpPr>
          <p:sp>
            <p:nvSpPr>
              <p:cNvPr id="57376" name="Line 83"/>
              <p:cNvSpPr>
                <a:spLocks noChangeShapeType="1"/>
              </p:cNvSpPr>
              <p:nvPr/>
            </p:nvSpPr>
            <p:spPr bwMode="auto">
              <a:xfrm>
                <a:off x="843" y="4608"/>
                <a:ext cx="2989" cy="0"/>
              </a:xfrm>
              <a:prstGeom prst="line">
                <a:avLst/>
              </a:prstGeom>
              <a:noFill/>
              <a:ln w="50800">
                <a:solidFill>
                  <a:srgbClr val="CF0E3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377" name="Line 84"/>
              <p:cNvSpPr>
                <a:spLocks noChangeShapeType="1"/>
              </p:cNvSpPr>
              <p:nvPr/>
            </p:nvSpPr>
            <p:spPr bwMode="auto">
              <a:xfrm>
                <a:off x="843" y="4650"/>
                <a:ext cx="2989" cy="0"/>
              </a:xfrm>
              <a:prstGeom prst="line">
                <a:avLst/>
              </a:prstGeom>
              <a:noFill/>
              <a:ln w="50800">
                <a:solidFill>
                  <a:srgbClr val="F35B1B"/>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57366" name="Oval 85"/>
            <p:cNvSpPr>
              <a:spLocks noChangeArrowheads="1"/>
            </p:cNvSpPr>
            <p:nvPr/>
          </p:nvSpPr>
          <p:spPr bwMode="auto">
            <a:xfrm>
              <a:off x="1068" y="1152"/>
              <a:ext cx="112" cy="112"/>
            </a:xfrm>
            <a:prstGeom prst="ellipse">
              <a:avLst/>
            </a:prstGeom>
            <a:solidFill>
              <a:srgbClr val="CF0E30"/>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endParaRPr lang="en-GB" altLang="en-US" sz="1800">
                <a:latin typeface="Arial" pitchFamily="34" charset="0"/>
              </a:endParaRPr>
            </a:p>
          </p:txBody>
        </p:sp>
        <p:sp>
          <p:nvSpPr>
            <p:cNvPr id="57367" name="Oval 86"/>
            <p:cNvSpPr>
              <a:spLocks noChangeArrowheads="1"/>
            </p:cNvSpPr>
            <p:nvPr/>
          </p:nvSpPr>
          <p:spPr bwMode="auto">
            <a:xfrm>
              <a:off x="1056" y="3468"/>
              <a:ext cx="112" cy="112"/>
            </a:xfrm>
            <a:prstGeom prst="ellipse">
              <a:avLst/>
            </a:prstGeom>
            <a:solidFill>
              <a:srgbClr val="CF0E30"/>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endParaRPr lang="en-GB" altLang="en-US" sz="1800">
                <a:latin typeface="Arial" pitchFamily="34" charset="0"/>
              </a:endParaRPr>
            </a:p>
          </p:txBody>
        </p:sp>
        <p:sp>
          <p:nvSpPr>
            <p:cNvPr id="57368" name="Oval 87"/>
            <p:cNvSpPr>
              <a:spLocks noChangeArrowheads="1"/>
            </p:cNvSpPr>
            <p:nvPr/>
          </p:nvSpPr>
          <p:spPr bwMode="auto">
            <a:xfrm>
              <a:off x="4080" y="3468"/>
              <a:ext cx="112" cy="112"/>
            </a:xfrm>
            <a:prstGeom prst="ellipse">
              <a:avLst/>
            </a:prstGeom>
            <a:solidFill>
              <a:srgbClr val="CF0E30"/>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endParaRPr lang="en-GB" altLang="en-US" sz="1800">
                <a:latin typeface="Arial" pitchFamily="34" charset="0"/>
              </a:endParaRPr>
            </a:p>
          </p:txBody>
        </p:sp>
        <p:sp>
          <p:nvSpPr>
            <p:cNvPr id="57369" name="Oval 88"/>
            <p:cNvSpPr>
              <a:spLocks noChangeArrowheads="1"/>
            </p:cNvSpPr>
            <p:nvPr/>
          </p:nvSpPr>
          <p:spPr bwMode="auto">
            <a:xfrm>
              <a:off x="2640" y="2126"/>
              <a:ext cx="112" cy="112"/>
            </a:xfrm>
            <a:prstGeom prst="ellipse">
              <a:avLst/>
            </a:prstGeom>
            <a:solidFill>
              <a:srgbClr val="CF0E30"/>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endParaRPr lang="en-GB" altLang="en-US" sz="1800">
                <a:latin typeface="Arial" pitchFamily="34" charset="0"/>
              </a:endParaRPr>
            </a:p>
          </p:txBody>
        </p:sp>
        <p:sp>
          <p:nvSpPr>
            <p:cNvPr id="57370" name="Oval 89"/>
            <p:cNvSpPr>
              <a:spLocks noChangeArrowheads="1"/>
            </p:cNvSpPr>
            <p:nvPr/>
          </p:nvSpPr>
          <p:spPr bwMode="auto">
            <a:xfrm>
              <a:off x="4068" y="1250"/>
              <a:ext cx="112" cy="112"/>
            </a:xfrm>
            <a:prstGeom prst="ellipse">
              <a:avLst/>
            </a:prstGeom>
            <a:solidFill>
              <a:srgbClr val="CF0E30"/>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endParaRPr lang="en-GB" altLang="en-US" sz="1800">
                <a:latin typeface="Arial" pitchFamily="34" charset="0"/>
              </a:endParaRPr>
            </a:p>
          </p:txBody>
        </p:sp>
        <p:sp>
          <p:nvSpPr>
            <p:cNvPr id="57371" name="Rectangle 90"/>
            <p:cNvSpPr>
              <a:spLocks noChangeArrowheads="1"/>
            </p:cNvSpPr>
            <p:nvPr/>
          </p:nvSpPr>
          <p:spPr bwMode="auto">
            <a:xfrm>
              <a:off x="1361" y="1232"/>
              <a:ext cx="631" cy="2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algn="ctr" eaLnBrk="1" hangingPunct="1">
                <a:spcBef>
                  <a:spcPct val="0"/>
                </a:spcBef>
                <a:buFontTx/>
                <a:buNone/>
              </a:pPr>
              <a:r>
                <a:rPr lang="en-US" altLang="zh-TW" sz="1800">
                  <a:latin typeface="Comic Sans MS" pitchFamily="66" charset="0"/>
                </a:rPr>
                <a:t>Competing</a:t>
              </a:r>
            </a:p>
          </p:txBody>
        </p:sp>
        <p:sp>
          <p:nvSpPr>
            <p:cNvPr id="57372" name="Rectangle 91"/>
            <p:cNvSpPr>
              <a:spLocks noChangeArrowheads="1"/>
            </p:cNvSpPr>
            <p:nvPr/>
          </p:nvSpPr>
          <p:spPr bwMode="auto">
            <a:xfrm>
              <a:off x="3219" y="1184"/>
              <a:ext cx="779" cy="2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algn="ctr" eaLnBrk="1" hangingPunct="1">
                <a:spcBef>
                  <a:spcPct val="0"/>
                </a:spcBef>
                <a:buFontTx/>
                <a:buNone/>
              </a:pPr>
              <a:r>
                <a:rPr lang="en-US" altLang="zh-TW" sz="1800">
                  <a:latin typeface="Comic Sans MS" pitchFamily="66" charset="0"/>
                </a:rPr>
                <a:t>Collaborating</a:t>
              </a:r>
              <a:endParaRPr lang="en-US" altLang="zh-TW" sz="1800">
                <a:latin typeface="Times New Roman" pitchFamily="18" charset="0"/>
              </a:endParaRPr>
            </a:p>
          </p:txBody>
        </p:sp>
        <p:sp>
          <p:nvSpPr>
            <p:cNvPr id="57373" name="Rectangle 92"/>
            <p:cNvSpPr>
              <a:spLocks noChangeArrowheads="1"/>
            </p:cNvSpPr>
            <p:nvPr/>
          </p:nvSpPr>
          <p:spPr bwMode="auto">
            <a:xfrm>
              <a:off x="2306" y="2288"/>
              <a:ext cx="804" cy="2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algn="ctr" eaLnBrk="1" hangingPunct="1">
                <a:spcBef>
                  <a:spcPct val="0"/>
                </a:spcBef>
                <a:buFontTx/>
                <a:buNone/>
              </a:pPr>
              <a:r>
                <a:rPr lang="en-US" altLang="zh-TW" sz="1800">
                  <a:latin typeface="Comic Sans MS" pitchFamily="66" charset="0"/>
                </a:rPr>
                <a:t>Compromising</a:t>
              </a:r>
            </a:p>
          </p:txBody>
        </p:sp>
        <p:sp>
          <p:nvSpPr>
            <p:cNvPr id="57374" name="Rectangle 93"/>
            <p:cNvSpPr>
              <a:spLocks noChangeArrowheads="1"/>
            </p:cNvSpPr>
            <p:nvPr/>
          </p:nvSpPr>
          <p:spPr bwMode="auto">
            <a:xfrm>
              <a:off x="1432" y="3140"/>
              <a:ext cx="534" cy="2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algn="ctr" eaLnBrk="1" hangingPunct="1">
                <a:spcBef>
                  <a:spcPct val="0"/>
                </a:spcBef>
                <a:buFontTx/>
                <a:buNone/>
              </a:pPr>
              <a:r>
                <a:rPr lang="en-US" altLang="zh-TW" sz="1800">
                  <a:latin typeface="Comic Sans MS" pitchFamily="66" charset="0"/>
                </a:rPr>
                <a:t>Avoiding</a:t>
              </a:r>
            </a:p>
          </p:txBody>
        </p:sp>
        <p:sp>
          <p:nvSpPr>
            <p:cNvPr id="57375" name="Rectangle 94"/>
            <p:cNvSpPr>
              <a:spLocks noChangeArrowheads="1"/>
            </p:cNvSpPr>
            <p:nvPr/>
          </p:nvSpPr>
          <p:spPr bwMode="auto">
            <a:xfrm>
              <a:off x="2913" y="3284"/>
              <a:ext cx="910" cy="2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algn="ctr" eaLnBrk="1" hangingPunct="1">
                <a:spcBef>
                  <a:spcPct val="0"/>
                </a:spcBef>
                <a:buFontTx/>
                <a:buNone/>
              </a:pPr>
              <a:r>
                <a:rPr lang="en-US" altLang="zh-TW" sz="1800">
                  <a:latin typeface="Comic Sans MS" pitchFamily="66" charset="0"/>
                </a:rPr>
                <a:t>Accommodating</a:t>
              </a:r>
            </a:p>
          </p:txBody>
        </p:sp>
      </p:grpSp>
      <p:sp>
        <p:nvSpPr>
          <p:cNvPr id="57347" name="Text Box 95"/>
          <p:cNvSpPr txBox="1">
            <a:spLocks noChangeArrowheads="1"/>
          </p:cNvSpPr>
          <p:nvPr/>
        </p:nvSpPr>
        <p:spPr bwMode="auto">
          <a:xfrm>
            <a:off x="1239838" y="534988"/>
            <a:ext cx="6477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50000"/>
              </a:spcBef>
              <a:buFontTx/>
              <a:buNone/>
            </a:pPr>
            <a:endParaRPr lang="en-US" altLang="en-US" sz="2400">
              <a:latin typeface="Times New Roman" pitchFamily="18" charset="0"/>
            </a:endParaRPr>
          </a:p>
        </p:txBody>
      </p:sp>
      <p:sp>
        <p:nvSpPr>
          <p:cNvPr id="98400" name="Text Box 96"/>
          <p:cNvSpPr txBox="1">
            <a:spLocks noChangeArrowheads="1"/>
          </p:cNvSpPr>
          <p:nvPr/>
        </p:nvSpPr>
        <p:spPr bwMode="auto">
          <a:xfrm>
            <a:off x="19050" y="115888"/>
            <a:ext cx="8153400" cy="647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defRPr/>
            </a:pPr>
            <a:r>
              <a:rPr lang="en-US" altLang="zh-TW" sz="3600" dirty="0">
                <a:latin typeface="+mj-lt"/>
                <a:cs typeface="Arial" charset="0"/>
              </a:rPr>
              <a:t>Conflict Handling Styles</a:t>
            </a:r>
          </a:p>
        </p:txBody>
      </p:sp>
      <p:sp>
        <p:nvSpPr>
          <p:cNvPr id="2" name="TextBox 1"/>
          <p:cNvSpPr txBox="1"/>
          <p:nvPr/>
        </p:nvSpPr>
        <p:spPr>
          <a:xfrm>
            <a:off x="6127510" y="255072"/>
            <a:ext cx="2619068" cy="369332"/>
          </a:xfrm>
          <a:prstGeom prst="rect">
            <a:avLst/>
          </a:prstGeom>
          <a:noFill/>
        </p:spPr>
        <p:txBody>
          <a:bodyPr wrap="square" rtlCol="0">
            <a:spAutoFit/>
          </a:bodyPr>
          <a:lstStyle/>
          <a:p>
            <a:r>
              <a:rPr lang="en-GB" dirty="0"/>
              <a:t>Thomas/</a:t>
            </a:r>
            <a:r>
              <a:rPr lang="en-GB" dirty="0" err="1"/>
              <a:t>Kilman</a:t>
            </a:r>
            <a:endParaRPr lang="en-GB" dirty="0"/>
          </a:p>
        </p:txBody>
      </p:sp>
    </p:spTree>
    <p:extLst>
      <p:ext uri="{BB962C8B-B14F-4D97-AF65-F5344CB8AC3E}">
        <p14:creationId xmlns:p14="http://schemas.microsoft.com/office/powerpoint/2010/main" val="1061886115"/>
      </p:ext>
    </p:extLst>
  </p:cSld>
  <p:clrMapOvr>
    <a:masterClrMapping/>
  </p:clrMapOvr>
  <p:transition spd="slow"/>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Content Placeholder 1"/>
          <p:cNvSpPr>
            <a:spLocks noGrp="1"/>
          </p:cNvSpPr>
          <p:nvPr>
            <p:ph idx="1"/>
          </p:nvPr>
        </p:nvSpPr>
        <p:spPr/>
        <p:txBody>
          <a:bodyPr/>
          <a:lstStyle/>
          <a:p>
            <a:r>
              <a:rPr lang="en-US" altLang="en-US"/>
              <a:t>Avoiding  </a:t>
            </a:r>
          </a:p>
          <a:p>
            <a:r>
              <a:rPr lang="en-US" altLang="en-US"/>
              <a:t>Accommodating </a:t>
            </a:r>
          </a:p>
          <a:p>
            <a:r>
              <a:rPr lang="en-US" altLang="en-US"/>
              <a:t>Competing</a:t>
            </a:r>
          </a:p>
          <a:p>
            <a:r>
              <a:rPr lang="en-US" altLang="en-US"/>
              <a:t>Compromising</a:t>
            </a:r>
          </a:p>
          <a:p>
            <a:r>
              <a:rPr lang="en-US" altLang="en-US"/>
              <a:t>Collaborating</a:t>
            </a:r>
          </a:p>
        </p:txBody>
      </p:sp>
      <p:sp>
        <p:nvSpPr>
          <p:cNvPr id="26627" name="Title 2"/>
          <p:cNvSpPr>
            <a:spLocks noGrp="1"/>
          </p:cNvSpPr>
          <p:nvPr>
            <p:ph type="title"/>
          </p:nvPr>
        </p:nvSpPr>
        <p:spPr/>
        <p:txBody>
          <a:bodyPr/>
          <a:lstStyle/>
          <a:p>
            <a:r>
              <a:rPr lang="en-US" altLang="en-US"/>
              <a:t>Ways we handle conflict</a:t>
            </a:r>
            <a:endParaRPr lang="en-US" altLang="en-US">
              <a:solidFill>
                <a:srgbClr val="FF0000"/>
              </a:solidFill>
            </a:endParaRPr>
          </a:p>
        </p:txBody>
      </p:sp>
    </p:spTree>
    <p:extLst>
      <p:ext uri="{BB962C8B-B14F-4D97-AF65-F5344CB8AC3E}">
        <p14:creationId xmlns:p14="http://schemas.microsoft.com/office/powerpoint/2010/main" val="365002820"/>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Content Placeholder 1"/>
          <p:cNvSpPr>
            <a:spLocks noGrp="1"/>
          </p:cNvSpPr>
          <p:nvPr>
            <p:ph idx="1"/>
          </p:nvPr>
        </p:nvSpPr>
        <p:spPr/>
        <p:txBody>
          <a:bodyPr/>
          <a:lstStyle/>
          <a:p>
            <a:r>
              <a:rPr lang="en-US" altLang="en-US"/>
              <a:t>Avoiding </a:t>
            </a:r>
          </a:p>
          <a:p>
            <a:pPr lvl="1"/>
            <a:r>
              <a:rPr lang="en-US" altLang="en-US"/>
              <a:t>Ignoring the conflict</a:t>
            </a:r>
          </a:p>
          <a:p>
            <a:pPr lvl="1"/>
            <a:r>
              <a:rPr lang="en-US" altLang="en-US"/>
              <a:t>Lose-lose situation</a:t>
            </a:r>
          </a:p>
          <a:p>
            <a:pPr lvl="1"/>
            <a:r>
              <a:rPr lang="en-US" altLang="en-US"/>
              <a:t>Physical</a:t>
            </a:r>
          </a:p>
          <a:p>
            <a:pPr lvl="1"/>
            <a:r>
              <a:rPr lang="en-US" altLang="en-US"/>
              <a:t>Conversational </a:t>
            </a:r>
          </a:p>
        </p:txBody>
      </p:sp>
      <p:sp>
        <p:nvSpPr>
          <p:cNvPr id="27651" name="Title 2"/>
          <p:cNvSpPr>
            <a:spLocks noGrp="1"/>
          </p:cNvSpPr>
          <p:nvPr>
            <p:ph type="title"/>
          </p:nvPr>
        </p:nvSpPr>
        <p:spPr/>
        <p:txBody>
          <a:bodyPr>
            <a:normAutofit fontScale="90000"/>
          </a:bodyPr>
          <a:lstStyle/>
          <a:p>
            <a:r>
              <a:rPr lang="en-US" altLang="en-US"/>
              <a:t>Ways we handle conflict (cont…)</a:t>
            </a:r>
          </a:p>
        </p:txBody>
      </p:sp>
    </p:spTree>
    <p:extLst>
      <p:ext uri="{BB962C8B-B14F-4D97-AF65-F5344CB8AC3E}">
        <p14:creationId xmlns:p14="http://schemas.microsoft.com/office/powerpoint/2010/main" val="4113266671"/>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Content Placeholder 1"/>
          <p:cNvSpPr>
            <a:spLocks noGrp="1"/>
          </p:cNvSpPr>
          <p:nvPr>
            <p:ph idx="1"/>
          </p:nvPr>
        </p:nvSpPr>
        <p:spPr/>
        <p:txBody>
          <a:bodyPr/>
          <a:lstStyle/>
          <a:p>
            <a:r>
              <a:rPr lang="en-US" altLang="en-US"/>
              <a:t>Accommodating</a:t>
            </a:r>
          </a:p>
          <a:p>
            <a:pPr lvl="1"/>
            <a:r>
              <a:rPr lang="en-US" altLang="en-US"/>
              <a:t>The act of giving in to one's needs while ignoring your own</a:t>
            </a:r>
          </a:p>
          <a:p>
            <a:pPr lvl="1"/>
            <a:r>
              <a:rPr lang="en-US" altLang="en-US"/>
              <a:t>Lose-win situation</a:t>
            </a:r>
          </a:p>
          <a:p>
            <a:pPr lvl="2"/>
            <a:r>
              <a:rPr lang="en-US" altLang="en-US"/>
              <a:t>Low concern for self</a:t>
            </a:r>
          </a:p>
          <a:p>
            <a:pPr lvl="2"/>
            <a:r>
              <a:rPr lang="en-US" altLang="en-US"/>
              <a:t>High concern for other party</a:t>
            </a:r>
          </a:p>
          <a:p>
            <a:pPr lvl="1"/>
            <a:endParaRPr lang="en-US" altLang="en-US"/>
          </a:p>
        </p:txBody>
      </p:sp>
      <p:sp>
        <p:nvSpPr>
          <p:cNvPr id="28675" name="Title 2"/>
          <p:cNvSpPr>
            <a:spLocks noGrp="1"/>
          </p:cNvSpPr>
          <p:nvPr>
            <p:ph type="title"/>
          </p:nvPr>
        </p:nvSpPr>
        <p:spPr/>
        <p:txBody>
          <a:bodyPr>
            <a:normAutofit fontScale="90000"/>
          </a:bodyPr>
          <a:lstStyle/>
          <a:p>
            <a:r>
              <a:rPr lang="en-US" altLang="en-US"/>
              <a:t>Ways we handle conflict (cont…)</a:t>
            </a:r>
          </a:p>
        </p:txBody>
      </p:sp>
    </p:spTree>
    <p:extLst>
      <p:ext uri="{BB962C8B-B14F-4D97-AF65-F5344CB8AC3E}">
        <p14:creationId xmlns:p14="http://schemas.microsoft.com/office/powerpoint/2010/main" val="1111028955"/>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Content Placeholder 1"/>
          <p:cNvSpPr>
            <a:spLocks noGrp="1"/>
          </p:cNvSpPr>
          <p:nvPr>
            <p:ph idx="1"/>
          </p:nvPr>
        </p:nvSpPr>
        <p:spPr/>
        <p:txBody>
          <a:bodyPr/>
          <a:lstStyle/>
          <a:p>
            <a:r>
              <a:rPr lang="en-US" altLang="en-US"/>
              <a:t>Competing</a:t>
            </a:r>
          </a:p>
          <a:p>
            <a:pPr lvl="1"/>
            <a:r>
              <a:rPr lang="en-US" altLang="en-US" sz="2400"/>
              <a:t>Win-lose</a:t>
            </a:r>
          </a:p>
          <a:p>
            <a:pPr lvl="2"/>
            <a:r>
              <a:rPr lang="en-US" altLang="en-US"/>
              <a:t>High concern for personal needs</a:t>
            </a:r>
          </a:p>
          <a:p>
            <a:pPr lvl="2"/>
            <a:r>
              <a:rPr lang="en-US" altLang="en-US"/>
              <a:t>Low concern for other party</a:t>
            </a:r>
          </a:p>
          <a:p>
            <a:pPr lvl="1"/>
            <a:r>
              <a:rPr lang="en-US" altLang="en-US"/>
              <a:t>Friendly competition</a:t>
            </a:r>
          </a:p>
        </p:txBody>
      </p:sp>
      <p:sp>
        <p:nvSpPr>
          <p:cNvPr id="29699" name="Title 2"/>
          <p:cNvSpPr>
            <a:spLocks noGrp="1"/>
          </p:cNvSpPr>
          <p:nvPr>
            <p:ph type="title"/>
          </p:nvPr>
        </p:nvSpPr>
        <p:spPr/>
        <p:txBody>
          <a:bodyPr>
            <a:normAutofit fontScale="90000"/>
          </a:bodyPr>
          <a:lstStyle/>
          <a:p>
            <a:r>
              <a:rPr lang="en-US" altLang="en-US"/>
              <a:t>Ways we handle conflict (cont…)</a:t>
            </a:r>
          </a:p>
        </p:txBody>
      </p:sp>
    </p:spTree>
    <p:extLst>
      <p:ext uri="{BB962C8B-B14F-4D97-AF65-F5344CB8AC3E}">
        <p14:creationId xmlns:p14="http://schemas.microsoft.com/office/powerpoint/2010/main" val="3759195557"/>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Content Placeholder 1"/>
          <p:cNvSpPr>
            <a:spLocks noGrp="1"/>
          </p:cNvSpPr>
          <p:nvPr>
            <p:ph idx="1"/>
          </p:nvPr>
        </p:nvSpPr>
        <p:spPr/>
        <p:txBody>
          <a:bodyPr/>
          <a:lstStyle/>
          <a:p>
            <a:r>
              <a:rPr lang="en-US" altLang="en-US"/>
              <a:t>Compromise</a:t>
            </a:r>
          </a:p>
          <a:p>
            <a:pPr lvl="1"/>
            <a:r>
              <a:rPr lang="en-US" altLang="en-US"/>
              <a:t>Both parties give up something to receive something</a:t>
            </a:r>
          </a:p>
          <a:p>
            <a:pPr lvl="1"/>
            <a:r>
              <a:rPr lang="en-US" altLang="en-US"/>
              <a:t>Partial lose-lose</a:t>
            </a:r>
          </a:p>
          <a:p>
            <a:pPr lvl="1"/>
            <a:r>
              <a:rPr lang="en-US" altLang="en-US"/>
              <a:t>Goals are not worth disruption</a:t>
            </a:r>
          </a:p>
        </p:txBody>
      </p:sp>
      <p:sp>
        <p:nvSpPr>
          <p:cNvPr id="30723" name="Title 2"/>
          <p:cNvSpPr>
            <a:spLocks noGrp="1"/>
          </p:cNvSpPr>
          <p:nvPr>
            <p:ph type="title"/>
          </p:nvPr>
        </p:nvSpPr>
        <p:spPr/>
        <p:txBody>
          <a:bodyPr>
            <a:normAutofit fontScale="90000"/>
          </a:bodyPr>
          <a:lstStyle/>
          <a:p>
            <a:r>
              <a:rPr lang="en-US" altLang="en-US"/>
              <a:t>Ways we handle conflict (cont…)</a:t>
            </a:r>
          </a:p>
        </p:txBody>
      </p:sp>
    </p:spTree>
    <p:extLst>
      <p:ext uri="{BB962C8B-B14F-4D97-AF65-F5344CB8AC3E}">
        <p14:creationId xmlns:p14="http://schemas.microsoft.com/office/powerpoint/2010/main" val="1589454712"/>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Content Placeholder 1"/>
          <p:cNvSpPr>
            <a:spLocks noGrp="1"/>
          </p:cNvSpPr>
          <p:nvPr>
            <p:ph idx="1"/>
          </p:nvPr>
        </p:nvSpPr>
        <p:spPr/>
        <p:txBody>
          <a:bodyPr/>
          <a:lstStyle/>
          <a:p>
            <a:r>
              <a:rPr lang="en-US" altLang="en-US"/>
              <a:t>Collaborating</a:t>
            </a:r>
          </a:p>
          <a:p>
            <a:pPr lvl="1"/>
            <a:r>
              <a:rPr lang="en-US" altLang="en-US"/>
              <a:t>Working towards a solution that will satisfy both parties</a:t>
            </a:r>
          </a:p>
          <a:p>
            <a:pPr lvl="2"/>
            <a:r>
              <a:rPr lang="en-US" altLang="en-US"/>
              <a:t>High concern for self</a:t>
            </a:r>
          </a:p>
          <a:p>
            <a:pPr lvl="2"/>
            <a:r>
              <a:rPr lang="en-US" altLang="en-US"/>
              <a:t>High concern for other party</a:t>
            </a:r>
          </a:p>
          <a:p>
            <a:pPr lvl="1"/>
            <a:r>
              <a:rPr lang="en-US" altLang="en-US"/>
              <a:t>Win-win</a:t>
            </a:r>
          </a:p>
        </p:txBody>
      </p:sp>
      <p:sp>
        <p:nvSpPr>
          <p:cNvPr id="31747" name="Title 2"/>
          <p:cNvSpPr>
            <a:spLocks noGrp="1"/>
          </p:cNvSpPr>
          <p:nvPr>
            <p:ph type="title"/>
          </p:nvPr>
        </p:nvSpPr>
        <p:spPr/>
        <p:txBody>
          <a:bodyPr>
            <a:normAutofit fontScale="90000"/>
          </a:bodyPr>
          <a:lstStyle/>
          <a:p>
            <a:r>
              <a:rPr lang="en-US" altLang="en-US"/>
              <a:t>Ways we handle conflict (cont…)</a:t>
            </a:r>
          </a:p>
        </p:txBody>
      </p:sp>
    </p:spTree>
    <p:extLst>
      <p:ext uri="{BB962C8B-B14F-4D97-AF65-F5344CB8AC3E}">
        <p14:creationId xmlns:p14="http://schemas.microsoft.com/office/powerpoint/2010/main" val="3790465152"/>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Find out your style</a:t>
            </a:r>
          </a:p>
          <a:p>
            <a:r>
              <a:rPr lang="en-GB" dirty="0"/>
              <a:t>Use the </a:t>
            </a:r>
            <a:r>
              <a:rPr lang="en-GB" b="1" dirty="0"/>
              <a:t>Thomas-</a:t>
            </a:r>
            <a:r>
              <a:rPr lang="en-GB" b="1" dirty="0" err="1"/>
              <a:t>Kilmann</a:t>
            </a:r>
            <a:r>
              <a:rPr lang="en-GB" b="1" dirty="0"/>
              <a:t> </a:t>
            </a:r>
            <a:r>
              <a:rPr lang="en-GB" dirty="0"/>
              <a:t>Conflict Handling Questionnaire to identify your preferred style of conflict resolution</a:t>
            </a:r>
          </a:p>
        </p:txBody>
      </p:sp>
      <p:pic>
        <p:nvPicPr>
          <p:cNvPr id="1741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31840" y="3861048"/>
            <a:ext cx="2664296" cy="174067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92039227"/>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Forum Activity</a:t>
            </a:r>
          </a:p>
        </p:txBody>
      </p:sp>
      <p:sp>
        <p:nvSpPr>
          <p:cNvPr id="3" name="Content Placeholder 2"/>
          <p:cNvSpPr>
            <a:spLocks noGrp="1"/>
          </p:cNvSpPr>
          <p:nvPr>
            <p:ph idx="1"/>
          </p:nvPr>
        </p:nvSpPr>
        <p:spPr/>
        <p:txBody>
          <a:bodyPr>
            <a:normAutofit fontScale="85000" lnSpcReduction="10000"/>
          </a:bodyPr>
          <a:lstStyle/>
          <a:p>
            <a:r>
              <a:rPr lang="en-GB" dirty="0"/>
              <a:t>Share your style with your groups:</a:t>
            </a:r>
          </a:p>
          <a:p>
            <a:r>
              <a:rPr lang="en-US" dirty="0"/>
              <a:t>Students should talk through their results within their assignment groups</a:t>
            </a:r>
          </a:p>
          <a:p>
            <a:r>
              <a:rPr lang="en-US" dirty="0"/>
              <a:t>Reflect on the strengths and weaknesses of the style that the questionnaire indicates as their strongest, or most preferred, style.  </a:t>
            </a:r>
          </a:p>
          <a:p>
            <a:r>
              <a:rPr lang="en-US" dirty="0"/>
              <a:t>Reflect on when this kind of conflict style is useful, what can be difficult about it, how well they think it works for them in group settings, etc.  </a:t>
            </a:r>
            <a:endParaRPr lang="en-GB" dirty="0"/>
          </a:p>
          <a:p>
            <a:endParaRPr lang="en-GB" dirty="0"/>
          </a:p>
        </p:txBody>
      </p:sp>
    </p:spTree>
    <p:extLst>
      <p:ext uri="{BB962C8B-B14F-4D97-AF65-F5344CB8AC3E}">
        <p14:creationId xmlns:p14="http://schemas.microsoft.com/office/powerpoint/2010/main" val="1929525959"/>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60648"/>
            <a:ext cx="8229600" cy="5616624"/>
          </a:xfrm>
        </p:spPr>
        <p:txBody>
          <a:bodyPr>
            <a:normAutofit fontScale="62500" lnSpcReduction="20000"/>
          </a:bodyPr>
          <a:lstStyle/>
          <a:p>
            <a:r>
              <a:rPr lang="en-GB" dirty="0"/>
              <a:t>Usually, after getting the results of any test or assessment, the first question people ask is: "What are the right answers?" In the case of conflict-handling behaviour, there are no universal right answers. </a:t>
            </a:r>
          </a:p>
          <a:p>
            <a:pPr marL="0" indent="0">
              <a:buNone/>
            </a:pPr>
            <a:endParaRPr lang="en-GB" dirty="0"/>
          </a:p>
          <a:p>
            <a:r>
              <a:rPr lang="en-GB" dirty="0"/>
              <a:t>All five modes are useful in some situations: each represents a set of useful social skills. Our conventional wisdom recognises, for example, that often “two heads are better than one” (Collaborating). But it also says, “"Kill your enemies with kindness” (Accommodating), “Split the difference” (Compromising), “Leave well enough alone” (Avoiding), and “Might makes right” (Competing). The effectiveness of a given conflict-handling mode depends upon the requirements of the specific conflict situation and the skill with which the mode is used.</a:t>
            </a:r>
          </a:p>
          <a:p>
            <a:endParaRPr lang="en-GB" dirty="0"/>
          </a:p>
          <a:p>
            <a:r>
              <a:rPr lang="en-GB" dirty="0"/>
              <a:t>Each of us is capable of using all five conflict-handling modes: none of us can be characterized as having a single, rigid style of dealing with conflict. However, any given individual uses some modes better than others and therefore, tends to rely upon those modes more heavily than others.</a:t>
            </a:r>
          </a:p>
          <a:p>
            <a:endParaRPr lang="en-GB" dirty="0"/>
          </a:p>
        </p:txBody>
      </p:sp>
    </p:spTree>
    <p:extLst>
      <p:ext uri="{BB962C8B-B14F-4D97-AF65-F5344CB8AC3E}">
        <p14:creationId xmlns:p14="http://schemas.microsoft.com/office/powerpoint/2010/main" val="3907312796"/>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bwMode="auto">
          <a:xfrm>
            <a:off x="179388" y="44624"/>
            <a:ext cx="6477000" cy="457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fontScale="90000"/>
          </a:bodyPr>
          <a:lstStyle/>
          <a:p>
            <a:pPr algn="l"/>
            <a:r>
              <a:rPr lang="en-GB" altLang="en-US" sz="3600" dirty="0"/>
              <a:t>Dealing With Conflict</a:t>
            </a:r>
          </a:p>
        </p:txBody>
      </p:sp>
      <p:sp>
        <p:nvSpPr>
          <p:cNvPr id="61443" name="Rectangle 3"/>
          <p:cNvSpPr>
            <a:spLocks noGrp="1" noChangeArrowheads="1"/>
          </p:cNvSpPr>
          <p:nvPr>
            <p:ph type="body" idx="1"/>
          </p:nvPr>
        </p:nvSpPr>
        <p:spPr>
          <a:xfrm>
            <a:off x="457200" y="548680"/>
            <a:ext cx="7772400" cy="4800600"/>
          </a:xfrm>
          <a:noFill/>
        </p:spPr>
        <p:txBody>
          <a:bodyPr/>
          <a:lstStyle/>
          <a:p>
            <a:pPr>
              <a:lnSpc>
                <a:spcPct val="130000"/>
              </a:lnSpc>
            </a:pPr>
            <a:r>
              <a:rPr lang="en-GB" altLang="en-US" sz="2000" b="1"/>
              <a:t>Encourage openness</a:t>
            </a:r>
          </a:p>
          <a:p>
            <a:pPr>
              <a:lnSpc>
                <a:spcPct val="130000"/>
              </a:lnSpc>
            </a:pPr>
            <a:r>
              <a:rPr lang="en-GB" altLang="en-US" sz="2000" b="1"/>
              <a:t>Model appropriate responses</a:t>
            </a:r>
          </a:p>
          <a:p>
            <a:pPr>
              <a:lnSpc>
                <a:spcPct val="130000"/>
              </a:lnSpc>
            </a:pPr>
            <a:r>
              <a:rPr lang="en-GB" altLang="en-US" sz="2000" b="1"/>
              <a:t>Provide summaries and restatements of the position</a:t>
            </a:r>
          </a:p>
          <a:p>
            <a:pPr>
              <a:lnSpc>
                <a:spcPct val="130000"/>
              </a:lnSpc>
            </a:pPr>
            <a:r>
              <a:rPr lang="en-GB" altLang="en-US" sz="2000" b="1"/>
              <a:t>Bring in people who are not directly involved</a:t>
            </a:r>
          </a:p>
          <a:p>
            <a:pPr>
              <a:lnSpc>
                <a:spcPct val="130000"/>
              </a:lnSpc>
            </a:pPr>
            <a:r>
              <a:rPr lang="en-GB" altLang="en-US" sz="2000" b="1"/>
              <a:t>Encourage people to take time to think and reassess</a:t>
            </a:r>
          </a:p>
          <a:p>
            <a:pPr>
              <a:lnSpc>
                <a:spcPct val="130000"/>
              </a:lnSpc>
            </a:pPr>
            <a:r>
              <a:rPr lang="en-GB" altLang="en-US" sz="2000" b="1"/>
              <a:t>Use the strengths of the group</a:t>
            </a:r>
          </a:p>
          <a:p>
            <a:pPr>
              <a:lnSpc>
                <a:spcPct val="130000"/>
              </a:lnSpc>
            </a:pPr>
            <a:r>
              <a:rPr lang="en-GB" altLang="en-US" sz="2000" b="1"/>
              <a:t>Focus on shared goals</a:t>
            </a:r>
          </a:p>
          <a:p>
            <a:pPr>
              <a:lnSpc>
                <a:spcPct val="130000"/>
              </a:lnSpc>
            </a:pPr>
            <a:r>
              <a:rPr lang="en-GB" altLang="en-US" sz="2000" b="1"/>
              <a:t>Use directions and interests to develop areas of new gain</a:t>
            </a:r>
          </a:p>
          <a:p>
            <a:pPr>
              <a:lnSpc>
                <a:spcPct val="130000"/>
              </a:lnSpc>
            </a:pPr>
            <a:r>
              <a:rPr lang="en-GB" altLang="en-US" sz="2000" b="1"/>
              <a:t>Try to build objectivity into the process</a:t>
            </a:r>
          </a:p>
          <a:p>
            <a:pPr>
              <a:lnSpc>
                <a:spcPct val="130000"/>
              </a:lnSpc>
            </a:pPr>
            <a:r>
              <a:rPr lang="en-GB" altLang="en-US" sz="2000" b="1"/>
              <a:t>Adopt an enquiring approach to managing</a:t>
            </a:r>
          </a:p>
        </p:txBody>
      </p:sp>
      <p:sp>
        <p:nvSpPr>
          <p:cNvPr id="61444" name="Rectangle 4"/>
          <p:cNvSpPr>
            <a:spLocks noChangeArrowheads="1"/>
          </p:cNvSpPr>
          <p:nvPr/>
        </p:nvSpPr>
        <p:spPr bwMode="auto">
          <a:xfrm>
            <a:off x="457200" y="5165130"/>
            <a:ext cx="7620000" cy="5826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50000"/>
              </a:spcBef>
              <a:buFontTx/>
              <a:buNone/>
            </a:pPr>
            <a:r>
              <a:rPr lang="en-GB" altLang="en-US" sz="1600">
                <a:latin typeface="Arial" pitchFamily="34" charset="0"/>
              </a:rPr>
              <a:t>Based on Furze, D. &amp; Gale, C. (1996) </a:t>
            </a:r>
            <a:r>
              <a:rPr lang="en-GB" altLang="en-US" sz="1600" i="1">
                <a:latin typeface="Arial" pitchFamily="34" charset="0"/>
              </a:rPr>
              <a:t>Interpreting Management, Exploring Change and Complexity</a:t>
            </a:r>
            <a:r>
              <a:rPr lang="en-GB" altLang="en-US" sz="1600">
                <a:latin typeface="Arial" pitchFamily="34" charset="0"/>
              </a:rPr>
              <a:t>, Thompson International Press, pp. 312-317.</a:t>
            </a:r>
          </a:p>
        </p:txBody>
      </p:sp>
    </p:spTree>
    <p:extLst>
      <p:ext uri="{BB962C8B-B14F-4D97-AF65-F5344CB8AC3E}">
        <p14:creationId xmlns:p14="http://schemas.microsoft.com/office/powerpoint/2010/main" val="2632969889"/>
      </p:ext>
    </p:extLst>
  </p:cSld>
  <p:clrMapOvr>
    <a:masterClrMapping/>
  </p:clrMapOvr>
  <p:transition spd="slow"/>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a:t>One Approach - Mindtools Video</a:t>
            </a:r>
          </a:p>
        </p:txBody>
      </p:sp>
      <p:sp>
        <p:nvSpPr>
          <p:cNvPr id="3" name="Content Placeholder 2"/>
          <p:cNvSpPr>
            <a:spLocks noGrp="1"/>
          </p:cNvSpPr>
          <p:nvPr>
            <p:ph idx="1"/>
          </p:nvPr>
        </p:nvSpPr>
        <p:spPr/>
        <p:txBody>
          <a:bodyPr>
            <a:normAutofit fontScale="85000" lnSpcReduction="20000"/>
          </a:bodyPr>
          <a:lstStyle/>
          <a:p>
            <a:r>
              <a:rPr lang="en-GB" dirty="0">
                <a:hlinkClick r:id="rId3"/>
              </a:rPr>
              <a:t>https://www.mindtools.com/pages/videos/conflict-resolution-transcript.htm</a:t>
            </a:r>
            <a:endParaRPr lang="en-GB" dirty="0"/>
          </a:p>
          <a:p>
            <a:pPr marL="0" indent="0">
              <a:buNone/>
            </a:pPr>
            <a:endParaRPr lang="en-GB" dirty="0"/>
          </a:p>
          <a:p>
            <a:pPr marL="0" indent="0">
              <a:buNone/>
            </a:pPr>
            <a:r>
              <a:rPr lang="en-GB" dirty="0"/>
              <a:t>Five stages to Conflict Resolution</a:t>
            </a:r>
          </a:p>
          <a:p>
            <a:pPr marL="514350" indent="-514350">
              <a:buFont typeface="+mj-lt"/>
              <a:buAutoNum type="arabicPeriod"/>
            </a:pPr>
            <a:r>
              <a:rPr lang="en-GB" dirty="0"/>
              <a:t>Set the scene</a:t>
            </a:r>
          </a:p>
          <a:p>
            <a:pPr marL="514350" indent="-514350">
              <a:buFont typeface="+mj-lt"/>
              <a:buAutoNum type="arabicPeriod"/>
            </a:pPr>
            <a:r>
              <a:rPr lang="en-GB" dirty="0"/>
              <a:t>Gather information</a:t>
            </a:r>
          </a:p>
          <a:p>
            <a:pPr marL="514350" indent="-514350">
              <a:buFont typeface="+mj-lt"/>
              <a:buAutoNum type="arabicPeriod"/>
            </a:pPr>
            <a:r>
              <a:rPr lang="en-GB" dirty="0"/>
              <a:t>Agree on the problem</a:t>
            </a:r>
          </a:p>
          <a:p>
            <a:pPr marL="514350" indent="-514350">
              <a:buFont typeface="+mj-lt"/>
              <a:buAutoNum type="arabicPeriod"/>
            </a:pPr>
            <a:r>
              <a:rPr lang="en-GB" dirty="0"/>
              <a:t>Brainstorm solutions</a:t>
            </a:r>
          </a:p>
          <a:p>
            <a:pPr marL="514350" indent="-514350">
              <a:buFont typeface="+mj-lt"/>
              <a:buAutoNum type="arabicPeriod"/>
            </a:pPr>
            <a:r>
              <a:rPr lang="en-GB" dirty="0"/>
              <a:t>Negotiate a solution (win-win)</a:t>
            </a:r>
          </a:p>
        </p:txBody>
      </p:sp>
    </p:spTree>
    <p:extLst>
      <p:ext uri="{BB962C8B-B14F-4D97-AF65-F5344CB8AC3E}">
        <p14:creationId xmlns:p14="http://schemas.microsoft.com/office/powerpoint/2010/main" val="99655351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a:extLst>
              <a:ext uri="{FF2B5EF4-FFF2-40B4-BE49-F238E27FC236}">
                <a16:creationId xmlns:a16="http://schemas.microsoft.com/office/drawing/2014/main" xmlns="" id="{CC7EFACC-E8B9-447B-8804-B61012FDE835}"/>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136253" y="1201310"/>
            <a:ext cx="6871493" cy="44553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a:extLst>
              <a:ext uri="{FF2B5EF4-FFF2-40B4-BE49-F238E27FC236}">
                <a16:creationId xmlns:a16="http://schemas.microsoft.com/office/drawing/2014/main" xmlns="" id="{E8F59914-9162-433A-BF97-9BB21D96EBCC}"/>
              </a:ext>
            </a:extLst>
          </p:cNvPr>
          <p:cNvSpPr>
            <a:spLocks noGrp="1"/>
          </p:cNvSpPr>
          <p:nvPr>
            <p:ph type="title"/>
          </p:nvPr>
        </p:nvSpPr>
        <p:spPr>
          <a:xfrm>
            <a:off x="457200" y="274638"/>
            <a:ext cx="8229600" cy="706090"/>
          </a:xfrm>
        </p:spPr>
        <p:txBody>
          <a:bodyPr>
            <a:normAutofit fontScale="90000"/>
          </a:bodyPr>
          <a:lstStyle/>
          <a:p>
            <a:r>
              <a:rPr lang="en-GB" dirty="0"/>
              <a:t>Conflict</a:t>
            </a:r>
          </a:p>
        </p:txBody>
      </p:sp>
      <p:sp>
        <p:nvSpPr>
          <p:cNvPr id="4" name="TextBox 7">
            <a:extLst>
              <a:ext uri="{FF2B5EF4-FFF2-40B4-BE49-F238E27FC236}">
                <a16:creationId xmlns:a16="http://schemas.microsoft.com/office/drawing/2014/main" xmlns="" id="{AD79614A-8824-4E27-8927-F9147DA0BA3E}"/>
              </a:ext>
            </a:extLst>
          </p:cNvPr>
          <p:cNvSpPr txBox="1">
            <a:spLocks noChangeArrowheads="1"/>
          </p:cNvSpPr>
          <p:nvPr/>
        </p:nvSpPr>
        <p:spPr bwMode="auto">
          <a:xfrm>
            <a:off x="2206173" y="2924944"/>
            <a:ext cx="4731654" cy="1938992"/>
          </a:xfrm>
          <a:prstGeom prst="rect">
            <a:avLst/>
          </a:prstGeom>
          <a:noFill/>
          <a:ln>
            <a:noFill/>
          </a:ln>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r>
              <a:rPr lang="en-GB" altLang="en-US" sz="2000" dirty="0">
                <a:solidFill>
                  <a:schemeClr val="bg1"/>
                </a:solidFill>
              </a:rPr>
              <a:t>Perceptions</a:t>
            </a:r>
          </a:p>
          <a:p>
            <a:pPr algn="ctr" eaLnBrk="1" hangingPunct="1"/>
            <a:r>
              <a:rPr lang="en-GB" altLang="en-US" sz="2000" dirty="0">
                <a:solidFill>
                  <a:schemeClr val="bg1"/>
                </a:solidFill>
                <a:latin typeface="Baskerville Old Face" pitchFamily="18" charset="0"/>
              </a:rPr>
              <a:t>Attitudes</a:t>
            </a:r>
            <a:r>
              <a:rPr lang="en-GB" altLang="en-US" sz="2000" dirty="0">
                <a:solidFill>
                  <a:schemeClr val="bg1"/>
                </a:solidFill>
              </a:rPr>
              <a:t>  </a:t>
            </a:r>
            <a:r>
              <a:rPr lang="en-GB" altLang="en-US" sz="2000" dirty="0">
                <a:solidFill>
                  <a:schemeClr val="bg1"/>
                </a:solidFill>
                <a:latin typeface="Baveuse" pitchFamily="2" charset="0"/>
              </a:rPr>
              <a:t>Values</a:t>
            </a:r>
            <a:r>
              <a:rPr lang="en-GB" altLang="en-US" sz="2000" dirty="0">
                <a:solidFill>
                  <a:schemeClr val="bg1"/>
                </a:solidFill>
              </a:rPr>
              <a:t> </a:t>
            </a:r>
            <a:r>
              <a:rPr lang="en-GB" altLang="en-US" sz="2000" dirty="0">
                <a:solidFill>
                  <a:schemeClr val="bg1"/>
                </a:solidFill>
                <a:latin typeface="Blackadder ITC" pitchFamily="82" charset="0"/>
              </a:rPr>
              <a:t>Culture</a:t>
            </a:r>
          </a:p>
          <a:p>
            <a:pPr algn="ctr" eaLnBrk="1" hangingPunct="1"/>
            <a:r>
              <a:rPr lang="en-GB" altLang="en-US" sz="2000" dirty="0">
                <a:solidFill>
                  <a:schemeClr val="bg1"/>
                </a:solidFill>
                <a:latin typeface="Boopee" pitchFamily="2" charset="0"/>
              </a:rPr>
              <a:t>Interests</a:t>
            </a:r>
            <a:r>
              <a:rPr lang="en-GB" altLang="en-US" sz="2000" dirty="0">
                <a:solidFill>
                  <a:schemeClr val="bg1"/>
                </a:solidFill>
              </a:rPr>
              <a:t>    </a:t>
            </a:r>
            <a:r>
              <a:rPr lang="en-GB" altLang="en-US" sz="2000" dirty="0">
                <a:solidFill>
                  <a:schemeClr val="bg1"/>
                </a:solidFill>
                <a:latin typeface="Cooper Black" pitchFamily="18" charset="0"/>
              </a:rPr>
              <a:t>Gender</a:t>
            </a:r>
            <a:r>
              <a:rPr lang="en-GB" altLang="en-US" sz="2000" dirty="0">
                <a:solidFill>
                  <a:schemeClr val="bg1"/>
                </a:solidFill>
              </a:rPr>
              <a:t>    </a:t>
            </a:r>
            <a:r>
              <a:rPr lang="en-GB" altLang="en-US" sz="2000" dirty="0">
                <a:solidFill>
                  <a:schemeClr val="bg1"/>
                </a:solidFill>
                <a:latin typeface="Curlz MT" pitchFamily="82" charset="0"/>
              </a:rPr>
              <a:t>Style</a:t>
            </a:r>
          </a:p>
          <a:p>
            <a:pPr algn="ctr" eaLnBrk="1" hangingPunct="1"/>
            <a:r>
              <a:rPr lang="en-GB" altLang="en-US" sz="2000" dirty="0">
                <a:solidFill>
                  <a:schemeClr val="bg1"/>
                </a:solidFill>
                <a:latin typeface="Copperplate Gothic Bold" pitchFamily="34" charset="0"/>
              </a:rPr>
              <a:t>Communication</a:t>
            </a:r>
            <a:r>
              <a:rPr lang="en-GB" altLang="en-US" sz="2000" dirty="0">
                <a:solidFill>
                  <a:schemeClr val="bg1"/>
                </a:solidFill>
              </a:rPr>
              <a:t>   </a:t>
            </a:r>
            <a:r>
              <a:rPr lang="en-GB" altLang="en-US" sz="2000" dirty="0">
                <a:solidFill>
                  <a:schemeClr val="bg1"/>
                </a:solidFill>
                <a:latin typeface="FangSong" pitchFamily="49" charset="-122"/>
                <a:ea typeface="FangSong" pitchFamily="49" charset="-122"/>
              </a:rPr>
              <a:t>Feelings</a:t>
            </a:r>
          </a:p>
          <a:p>
            <a:pPr algn="ctr" eaLnBrk="1" hangingPunct="1"/>
            <a:r>
              <a:rPr lang="en-GB" altLang="en-US" sz="2000" dirty="0">
                <a:solidFill>
                  <a:schemeClr val="bg1"/>
                </a:solidFill>
                <a:latin typeface="Forte" pitchFamily="66" charset="0"/>
              </a:rPr>
              <a:t>Needs</a:t>
            </a:r>
            <a:r>
              <a:rPr lang="en-GB" altLang="en-US" sz="2000" dirty="0">
                <a:solidFill>
                  <a:schemeClr val="bg1"/>
                </a:solidFill>
              </a:rPr>
              <a:t>    </a:t>
            </a:r>
            <a:r>
              <a:rPr lang="en-GB" altLang="en-US" sz="2000" dirty="0">
                <a:solidFill>
                  <a:schemeClr val="bg1"/>
                </a:solidFill>
                <a:latin typeface="Gulim" pitchFamily="34" charset="-127"/>
                <a:ea typeface="Gulim" pitchFamily="34" charset="-127"/>
              </a:rPr>
              <a:t>Mood</a:t>
            </a:r>
            <a:r>
              <a:rPr lang="en-GB" altLang="en-US" sz="2000" dirty="0">
                <a:solidFill>
                  <a:schemeClr val="bg1"/>
                </a:solidFill>
              </a:rPr>
              <a:t>    </a:t>
            </a:r>
            <a:r>
              <a:rPr lang="en-GB" altLang="en-US" sz="2000" dirty="0">
                <a:solidFill>
                  <a:schemeClr val="bg1"/>
                </a:solidFill>
                <a:latin typeface="Harlow Solid Italic" pitchFamily="82" charset="0"/>
              </a:rPr>
              <a:t>Expectations</a:t>
            </a:r>
          </a:p>
          <a:p>
            <a:pPr algn="ctr" eaLnBrk="1" hangingPunct="1"/>
            <a:r>
              <a:rPr lang="en-GB" altLang="en-US" sz="2000" dirty="0">
                <a:solidFill>
                  <a:schemeClr val="bg1"/>
                </a:solidFill>
                <a:latin typeface="Jokerman" pitchFamily="82" charset="0"/>
              </a:rPr>
              <a:t>Assumptions</a:t>
            </a:r>
            <a:r>
              <a:rPr lang="en-GB" altLang="en-US" sz="2000" dirty="0">
                <a:solidFill>
                  <a:schemeClr val="bg1"/>
                </a:solidFill>
              </a:rPr>
              <a:t>    </a:t>
            </a:r>
            <a:r>
              <a:rPr lang="en-GB" altLang="en-US" sz="2000" dirty="0">
                <a:solidFill>
                  <a:schemeClr val="bg1"/>
                </a:solidFill>
                <a:latin typeface="Ravie" pitchFamily="82" charset="0"/>
              </a:rPr>
              <a:t>Suspicions</a:t>
            </a:r>
          </a:p>
        </p:txBody>
      </p:sp>
      <p:cxnSp>
        <p:nvCxnSpPr>
          <p:cNvPr id="6" name="Straight Connector 5">
            <a:extLst>
              <a:ext uri="{FF2B5EF4-FFF2-40B4-BE49-F238E27FC236}">
                <a16:creationId xmlns:a16="http://schemas.microsoft.com/office/drawing/2014/main" xmlns="" id="{6DD29758-28F2-40A9-B9FD-0C7273E3DBE0}"/>
              </a:ext>
            </a:extLst>
          </p:cNvPr>
          <p:cNvCxnSpPr>
            <a:cxnSpLocks/>
          </p:cNvCxnSpPr>
          <p:nvPr/>
        </p:nvCxnSpPr>
        <p:spPr>
          <a:xfrm>
            <a:off x="29491" y="1955972"/>
            <a:ext cx="9114509" cy="71437"/>
          </a:xfrm>
          <a:prstGeom prst="line">
            <a:avLst/>
          </a:prstGeom>
          <a:ln w="38100">
            <a:solidFill>
              <a:srgbClr val="0070C0"/>
            </a:solidFill>
            <a:prstDash val="solid"/>
          </a:ln>
        </p:spPr>
        <p:style>
          <a:lnRef idx="1">
            <a:schemeClr val="accent1"/>
          </a:lnRef>
          <a:fillRef idx="0">
            <a:schemeClr val="accent1"/>
          </a:fillRef>
          <a:effectRef idx="0">
            <a:schemeClr val="accent1"/>
          </a:effectRef>
          <a:fontRef idx="minor">
            <a:schemeClr val="tx1"/>
          </a:fontRef>
        </p:style>
      </p:cxnSp>
      <p:sp>
        <p:nvSpPr>
          <p:cNvPr id="8" name="TextBox 5">
            <a:extLst>
              <a:ext uri="{FF2B5EF4-FFF2-40B4-BE49-F238E27FC236}">
                <a16:creationId xmlns:a16="http://schemas.microsoft.com/office/drawing/2014/main" xmlns="" id="{AA15E805-C577-43AB-8806-9C55D5037ED6}"/>
              </a:ext>
            </a:extLst>
          </p:cNvPr>
          <p:cNvSpPr txBox="1">
            <a:spLocks noChangeArrowheads="1"/>
          </p:cNvSpPr>
          <p:nvPr/>
        </p:nvSpPr>
        <p:spPr bwMode="auto">
          <a:xfrm>
            <a:off x="470101" y="1319523"/>
            <a:ext cx="6059016"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800" dirty="0">
                <a:latin typeface="+mj-lt"/>
              </a:rPr>
              <a:t>What you see         </a:t>
            </a:r>
            <a:r>
              <a:rPr lang="en-GB" altLang="en-US" sz="4000" b="1" i="1" dirty="0">
                <a:solidFill>
                  <a:srgbClr val="FF0000"/>
                </a:solidFill>
                <a:latin typeface="+mj-lt"/>
              </a:rPr>
              <a:t>The Event</a:t>
            </a:r>
          </a:p>
        </p:txBody>
      </p:sp>
      <p:sp>
        <p:nvSpPr>
          <p:cNvPr id="9" name="TextBox 5">
            <a:extLst>
              <a:ext uri="{FF2B5EF4-FFF2-40B4-BE49-F238E27FC236}">
                <a16:creationId xmlns:a16="http://schemas.microsoft.com/office/drawing/2014/main" xmlns="" id="{D5A5E957-5902-4A14-9CEB-C5AEA82C7AF9}"/>
              </a:ext>
            </a:extLst>
          </p:cNvPr>
          <p:cNvSpPr txBox="1">
            <a:spLocks noChangeArrowheads="1"/>
          </p:cNvSpPr>
          <p:nvPr/>
        </p:nvSpPr>
        <p:spPr bwMode="auto">
          <a:xfrm>
            <a:off x="6732240" y="1994560"/>
            <a:ext cx="2892425" cy="522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800" dirty="0">
                <a:latin typeface="+mj-lt"/>
              </a:rPr>
              <a:t>What you </a:t>
            </a:r>
            <a:r>
              <a:rPr lang="en-GB" altLang="en-US" sz="2800" b="1" i="1" dirty="0">
                <a:latin typeface="+mj-lt"/>
              </a:rPr>
              <a:t>get!</a:t>
            </a:r>
          </a:p>
        </p:txBody>
      </p:sp>
    </p:spTree>
    <p:extLst>
      <p:ext uri="{BB962C8B-B14F-4D97-AF65-F5344CB8AC3E}">
        <p14:creationId xmlns:p14="http://schemas.microsoft.com/office/powerpoint/2010/main" val="56547959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BD41759-482B-4804-9068-5913364BA30C}"/>
              </a:ext>
            </a:extLst>
          </p:cNvPr>
          <p:cNvSpPr>
            <a:spLocks noGrp="1"/>
          </p:cNvSpPr>
          <p:nvPr>
            <p:ph type="title"/>
          </p:nvPr>
        </p:nvSpPr>
        <p:spPr/>
        <p:txBody>
          <a:bodyPr/>
          <a:lstStyle/>
          <a:p>
            <a:r>
              <a:rPr lang="en-GB" dirty="0">
                <a:cs typeface="Arial" panose="020B0604020202020204" pitchFamily="34" charset="0"/>
              </a:rPr>
              <a:t>Can You Manage Conflict?</a:t>
            </a:r>
            <a:endParaRPr lang="en-GB" dirty="0"/>
          </a:p>
        </p:txBody>
      </p:sp>
      <p:sp>
        <p:nvSpPr>
          <p:cNvPr id="3" name="Content Placeholder 2">
            <a:extLst>
              <a:ext uri="{FF2B5EF4-FFF2-40B4-BE49-F238E27FC236}">
                <a16:creationId xmlns:a16="http://schemas.microsoft.com/office/drawing/2014/main" xmlns="" id="{A4118893-F1B3-40EB-82EF-20AB078DC5E7}"/>
              </a:ext>
            </a:extLst>
          </p:cNvPr>
          <p:cNvSpPr>
            <a:spLocks noGrp="1"/>
          </p:cNvSpPr>
          <p:nvPr>
            <p:ph idx="1"/>
          </p:nvPr>
        </p:nvSpPr>
        <p:spPr/>
        <p:txBody>
          <a:bodyPr/>
          <a:lstStyle/>
          <a:p>
            <a:r>
              <a:rPr lang="en-GB" altLang="en-US" dirty="0">
                <a:latin typeface="+mj-lt"/>
                <a:cs typeface="Arial" charset="0"/>
              </a:rPr>
              <a:t>Did you complete the questionnaire </a:t>
            </a:r>
            <a:r>
              <a:rPr lang="en-GB" altLang="en-US" i="1" dirty="0">
                <a:latin typeface="+mj-lt"/>
                <a:cs typeface="Arial" charset="0"/>
              </a:rPr>
              <a:t>truthfully!</a:t>
            </a:r>
          </a:p>
          <a:p>
            <a:endParaRPr lang="en-GB" altLang="en-US" sz="1400" dirty="0">
              <a:latin typeface="+mj-lt"/>
              <a:cs typeface="Arial" charset="0"/>
            </a:endParaRPr>
          </a:p>
          <a:p>
            <a:pPr marL="0" indent="0">
              <a:buNone/>
            </a:pPr>
            <a:endParaRPr lang="en-GB" dirty="0"/>
          </a:p>
        </p:txBody>
      </p:sp>
      <p:pic>
        <p:nvPicPr>
          <p:cNvPr id="4" name="Picture 4">
            <a:extLst>
              <a:ext uri="{FF2B5EF4-FFF2-40B4-BE49-F238E27FC236}">
                <a16:creationId xmlns:a16="http://schemas.microsoft.com/office/drawing/2014/main" xmlns="" id="{F83A4588-1406-4E75-98D4-26A5F1B5071F}"/>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a:xfrm>
            <a:off x="2483768" y="2949325"/>
            <a:ext cx="3975100" cy="2582863"/>
          </a:xfrm>
          <a:prstGeom prst="rect">
            <a:avLst/>
          </a:prstGeom>
        </p:spPr>
      </p:pic>
    </p:spTree>
    <p:extLst>
      <p:ext uri="{BB962C8B-B14F-4D97-AF65-F5344CB8AC3E}">
        <p14:creationId xmlns:p14="http://schemas.microsoft.com/office/powerpoint/2010/main" val="329973685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xmlns="" id="{18BACA9F-C06D-4BAA-99D3-1F689811585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1520" y="1"/>
            <a:ext cx="8352928" cy="5447466"/>
          </a:xfrm>
          <a:prstGeom prst="rect">
            <a:avLst/>
          </a:prstGeom>
        </p:spPr>
      </p:pic>
    </p:spTree>
    <p:extLst>
      <p:ext uri="{BB962C8B-B14F-4D97-AF65-F5344CB8AC3E}">
        <p14:creationId xmlns:p14="http://schemas.microsoft.com/office/powerpoint/2010/main" val="274000172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xmlns="" id="{598AE327-A26E-4D59-B60F-86757AC15AF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5536" y="338367"/>
            <a:ext cx="8064896" cy="5322881"/>
          </a:xfrm>
          <a:prstGeom prst="rect">
            <a:avLst/>
          </a:prstGeom>
        </p:spPr>
      </p:pic>
    </p:spTree>
    <p:extLst>
      <p:ext uri="{BB962C8B-B14F-4D97-AF65-F5344CB8AC3E}">
        <p14:creationId xmlns:p14="http://schemas.microsoft.com/office/powerpoint/2010/main" val="329886462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9E5B64E-F6B7-4DEB-AFCD-276C46119B3C}"/>
              </a:ext>
            </a:extLst>
          </p:cNvPr>
          <p:cNvSpPr>
            <a:spLocks noGrp="1"/>
          </p:cNvSpPr>
          <p:nvPr>
            <p:ph type="title"/>
          </p:nvPr>
        </p:nvSpPr>
        <p:spPr/>
        <p:txBody>
          <a:bodyPr/>
          <a:lstStyle/>
          <a:p>
            <a:r>
              <a:rPr lang="en-GB" dirty="0"/>
              <a:t>What is Communication?</a:t>
            </a:r>
          </a:p>
        </p:txBody>
      </p:sp>
      <p:sp>
        <p:nvSpPr>
          <p:cNvPr id="3" name="Content Placeholder 2">
            <a:extLst>
              <a:ext uri="{FF2B5EF4-FFF2-40B4-BE49-F238E27FC236}">
                <a16:creationId xmlns:a16="http://schemas.microsoft.com/office/drawing/2014/main" xmlns="" id="{4422951E-0AA1-4C2F-825D-96F53A6629BF}"/>
              </a:ext>
            </a:extLst>
          </p:cNvPr>
          <p:cNvSpPr>
            <a:spLocks noGrp="1"/>
          </p:cNvSpPr>
          <p:nvPr>
            <p:ph idx="1"/>
          </p:nvPr>
        </p:nvSpPr>
        <p:spPr/>
        <p:txBody>
          <a:bodyPr>
            <a:normAutofit lnSpcReduction="10000"/>
          </a:bodyPr>
          <a:lstStyle/>
          <a:p>
            <a:r>
              <a:rPr lang="en-GB" dirty="0"/>
              <a:t>Take a few minutes individually or in your groups to generate a one sentence </a:t>
            </a:r>
            <a:r>
              <a:rPr lang="en-GB" b="1" i="1" dirty="0">
                <a:solidFill>
                  <a:srgbClr val="0070C0"/>
                </a:solidFill>
              </a:rPr>
              <a:t>definition of ‘communication’.</a:t>
            </a:r>
          </a:p>
          <a:p>
            <a:endParaRPr lang="en-GB" b="1" i="1" dirty="0">
              <a:solidFill>
                <a:srgbClr val="0070C0"/>
              </a:solidFill>
            </a:endParaRPr>
          </a:p>
          <a:p>
            <a:r>
              <a:rPr lang="en-GB" dirty="0"/>
              <a:t>A definition: “Communication is the transactional use of symbols, influenced, guided, and understood in the context of relationships” </a:t>
            </a:r>
            <a:r>
              <a:rPr lang="en-GB" sz="2000" dirty="0"/>
              <a:t>Duck, S &amp; McMahan, D.T, (2015), p.5</a:t>
            </a:r>
          </a:p>
        </p:txBody>
      </p:sp>
    </p:spTree>
    <p:extLst>
      <p:ext uri="{BB962C8B-B14F-4D97-AF65-F5344CB8AC3E}">
        <p14:creationId xmlns:p14="http://schemas.microsoft.com/office/powerpoint/2010/main" val="4272319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E61F9D9-9E47-42C9-9856-7C4BBA54AB5F}"/>
              </a:ext>
            </a:extLst>
          </p:cNvPr>
          <p:cNvSpPr>
            <a:spLocks noGrp="1"/>
          </p:cNvSpPr>
          <p:nvPr>
            <p:ph type="title"/>
          </p:nvPr>
        </p:nvSpPr>
        <p:spPr/>
        <p:txBody>
          <a:bodyPr/>
          <a:lstStyle/>
          <a:p>
            <a:r>
              <a:rPr lang="en-GB" dirty="0">
                <a:cs typeface="Arial" panose="020B0604020202020204" pitchFamily="34" charset="0"/>
              </a:rPr>
              <a:t>Aim &amp; objectives</a:t>
            </a:r>
            <a:endParaRPr lang="en-GB" dirty="0"/>
          </a:p>
        </p:txBody>
      </p:sp>
      <p:sp>
        <p:nvSpPr>
          <p:cNvPr id="3" name="Content Placeholder 2">
            <a:extLst>
              <a:ext uri="{FF2B5EF4-FFF2-40B4-BE49-F238E27FC236}">
                <a16:creationId xmlns:a16="http://schemas.microsoft.com/office/drawing/2014/main" xmlns="" id="{11CFB24B-6B1B-46B4-BA76-317E00A4A846}"/>
              </a:ext>
            </a:extLst>
          </p:cNvPr>
          <p:cNvSpPr>
            <a:spLocks noGrp="1"/>
          </p:cNvSpPr>
          <p:nvPr>
            <p:ph idx="1"/>
          </p:nvPr>
        </p:nvSpPr>
        <p:spPr>
          <a:xfrm>
            <a:off x="457200" y="1600201"/>
            <a:ext cx="8507288" cy="3917032"/>
          </a:xfrm>
        </p:spPr>
        <p:txBody>
          <a:bodyPr>
            <a:normAutofit fontScale="92500" lnSpcReduction="20000"/>
          </a:bodyPr>
          <a:lstStyle/>
          <a:p>
            <a:pPr marL="0" indent="0">
              <a:buNone/>
            </a:pPr>
            <a:r>
              <a:rPr lang="en-GB" altLang="en-US" b="1" dirty="0">
                <a:latin typeface="+mj-lt"/>
                <a:cs typeface="Arial" charset="0"/>
              </a:rPr>
              <a:t>Aim: </a:t>
            </a:r>
            <a:r>
              <a:rPr lang="en-GB" altLang="en-US" dirty="0">
                <a:latin typeface="+mj-lt"/>
                <a:cs typeface="Arial" charset="0"/>
              </a:rPr>
              <a:t>To develop understanding and ability to communicate effectively, as required by a practising or potential middle manager.</a:t>
            </a:r>
          </a:p>
          <a:p>
            <a:endParaRPr lang="en-GB" altLang="en-US" dirty="0">
              <a:latin typeface="+mj-lt"/>
              <a:cs typeface="Arial" charset="0"/>
            </a:endParaRPr>
          </a:p>
          <a:p>
            <a:pPr marL="0" indent="0">
              <a:buNone/>
            </a:pPr>
            <a:r>
              <a:rPr lang="en-GB" altLang="en-US" b="1" dirty="0">
                <a:latin typeface="+mj-lt"/>
                <a:cs typeface="Arial" charset="0"/>
              </a:rPr>
              <a:t>Objectives: </a:t>
            </a:r>
          </a:p>
          <a:p>
            <a:pPr marL="514350" indent="-514350">
              <a:buFont typeface="+mj-lt"/>
              <a:buAutoNum type="arabicPeriod"/>
            </a:pPr>
            <a:r>
              <a:rPr lang="en-GB" altLang="en-US" dirty="0">
                <a:latin typeface="+mj-lt"/>
                <a:cs typeface="Arial" charset="0"/>
              </a:rPr>
              <a:t>To understand the importance of effective communication in management</a:t>
            </a:r>
          </a:p>
          <a:p>
            <a:pPr marL="514350" indent="-514350">
              <a:buFont typeface="+mj-lt"/>
              <a:buAutoNum type="arabicPeriod"/>
            </a:pPr>
            <a:r>
              <a:rPr lang="en-GB" altLang="en-US" dirty="0">
                <a:latin typeface="+mj-lt"/>
                <a:cs typeface="Arial" charset="0"/>
              </a:rPr>
              <a:t>To be able to develop effective communication skills as a reflective manager</a:t>
            </a:r>
          </a:p>
          <a:p>
            <a:endParaRPr lang="en-GB" dirty="0">
              <a:latin typeface="+mj-lt"/>
            </a:endParaRPr>
          </a:p>
        </p:txBody>
      </p:sp>
    </p:spTree>
    <p:extLst>
      <p:ext uri="{BB962C8B-B14F-4D97-AF65-F5344CB8AC3E}">
        <p14:creationId xmlns:p14="http://schemas.microsoft.com/office/powerpoint/2010/main" val="222652321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2" name="Rectangle: Rounded Corners 1351">
            <a:extLst>
              <a:ext uri="{FF2B5EF4-FFF2-40B4-BE49-F238E27FC236}">
                <a16:creationId xmlns:a16="http://schemas.microsoft.com/office/drawing/2014/main" xmlns="" id="{79A94FDB-F200-42F2-B580-6F263C7C8C68}"/>
              </a:ext>
            </a:extLst>
          </p:cNvPr>
          <p:cNvSpPr/>
          <p:nvPr/>
        </p:nvSpPr>
        <p:spPr>
          <a:xfrm>
            <a:off x="774700" y="793190"/>
            <a:ext cx="3168370" cy="548967"/>
          </a:xfrm>
          <a:prstGeom prst="round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Develop criteria to evaluate your own communication skills</a:t>
            </a:r>
          </a:p>
        </p:txBody>
      </p:sp>
      <p:sp>
        <p:nvSpPr>
          <p:cNvPr id="2144" name="Rectangle: Rounded Corners 2143">
            <a:extLst>
              <a:ext uri="{FF2B5EF4-FFF2-40B4-BE49-F238E27FC236}">
                <a16:creationId xmlns:a16="http://schemas.microsoft.com/office/drawing/2014/main" xmlns="" id="{F3AFF94A-3025-4820-AD05-5A61A84B52E0}"/>
              </a:ext>
            </a:extLst>
          </p:cNvPr>
          <p:cNvSpPr/>
          <p:nvPr/>
        </p:nvSpPr>
        <p:spPr>
          <a:xfrm>
            <a:off x="3412836" y="2424952"/>
            <a:ext cx="2325988" cy="1157410"/>
          </a:xfrm>
          <a:prstGeom prst="roundRect">
            <a:avLst/>
          </a:prstGeom>
          <a:solidFill>
            <a:schemeClr val="bg2">
              <a:lumMod val="9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solidFill>
                  <a:schemeClr val="bg2">
                    <a:lumMod val="10000"/>
                  </a:schemeClr>
                </a:solidFill>
              </a:rPr>
              <a:t>Management Communication Skills</a:t>
            </a:r>
          </a:p>
        </p:txBody>
      </p:sp>
      <p:sp>
        <p:nvSpPr>
          <p:cNvPr id="2145" name="Rectangle: Rounded Corners 2144">
            <a:extLst>
              <a:ext uri="{FF2B5EF4-FFF2-40B4-BE49-F238E27FC236}">
                <a16:creationId xmlns:a16="http://schemas.microsoft.com/office/drawing/2014/main" xmlns="" id="{69C801E8-A037-4851-A303-00BFFB3CF2E9}"/>
              </a:ext>
            </a:extLst>
          </p:cNvPr>
          <p:cNvSpPr/>
          <p:nvPr/>
        </p:nvSpPr>
        <p:spPr>
          <a:xfrm>
            <a:off x="259528" y="1751452"/>
            <a:ext cx="2601899" cy="856293"/>
          </a:xfrm>
          <a:prstGeom prst="round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Be able to develop effective communication skills as a reflective manager</a:t>
            </a:r>
          </a:p>
        </p:txBody>
      </p:sp>
      <p:sp>
        <p:nvSpPr>
          <p:cNvPr id="2146" name="Rectangle: Rounded Corners 2145">
            <a:extLst>
              <a:ext uri="{FF2B5EF4-FFF2-40B4-BE49-F238E27FC236}">
                <a16:creationId xmlns:a16="http://schemas.microsoft.com/office/drawing/2014/main" xmlns="" id="{5BF88DCB-8061-46D6-AAFB-209E94064FFA}"/>
              </a:ext>
            </a:extLst>
          </p:cNvPr>
          <p:cNvSpPr/>
          <p:nvPr/>
        </p:nvSpPr>
        <p:spPr>
          <a:xfrm>
            <a:off x="130819" y="3083274"/>
            <a:ext cx="2882965" cy="711025"/>
          </a:xfrm>
          <a:prstGeom prst="round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Collect, analyse &amp; evaluate feedback on communication skills</a:t>
            </a:r>
          </a:p>
        </p:txBody>
      </p:sp>
      <p:sp>
        <p:nvSpPr>
          <p:cNvPr id="2147" name="Rectangle: Rounded Corners 2146">
            <a:extLst>
              <a:ext uri="{FF2B5EF4-FFF2-40B4-BE49-F238E27FC236}">
                <a16:creationId xmlns:a16="http://schemas.microsoft.com/office/drawing/2014/main" xmlns="" id="{08ED9684-99D2-4212-A737-2F1015C945BA}"/>
              </a:ext>
            </a:extLst>
          </p:cNvPr>
          <p:cNvSpPr/>
          <p:nvPr/>
        </p:nvSpPr>
        <p:spPr>
          <a:xfrm>
            <a:off x="494405" y="4936026"/>
            <a:ext cx="3104820" cy="716932"/>
          </a:xfrm>
          <a:prstGeom prst="roundRect">
            <a:avLst>
              <a:gd name="adj" fmla="val 26058"/>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Prepare a Lesson Plan</a:t>
            </a:r>
          </a:p>
        </p:txBody>
      </p:sp>
      <p:sp>
        <p:nvSpPr>
          <p:cNvPr id="2148" name="Rectangle: Rounded Corners 2147">
            <a:extLst>
              <a:ext uri="{FF2B5EF4-FFF2-40B4-BE49-F238E27FC236}">
                <a16:creationId xmlns:a16="http://schemas.microsoft.com/office/drawing/2014/main" xmlns="" id="{A5B51FDD-81D5-4F16-A816-D7C6EA3E0192}"/>
              </a:ext>
            </a:extLst>
          </p:cNvPr>
          <p:cNvSpPr/>
          <p:nvPr/>
        </p:nvSpPr>
        <p:spPr>
          <a:xfrm>
            <a:off x="5738824" y="4988778"/>
            <a:ext cx="3104820" cy="664181"/>
          </a:xfrm>
          <a:prstGeom prst="round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Prepare visual aids to support briefings/presentations</a:t>
            </a:r>
          </a:p>
        </p:txBody>
      </p:sp>
      <p:sp>
        <p:nvSpPr>
          <p:cNvPr id="2149" name="Rectangle: Rounded Corners 2148">
            <a:extLst>
              <a:ext uri="{FF2B5EF4-FFF2-40B4-BE49-F238E27FC236}">
                <a16:creationId xmlns:a16="http://schemas.microsoft.com/office/drawing/2014/main" xmlns="" id="{3582AD34-E424-4FC3-A61E-FE9FCF204C6E}"/>
              </a:ext>
            </a:extLst>
          </p:cNvPr>
          <p:cNvSpPr/>
          <p:nvPr/>
        </p:nvSpPr>
        <p:spPr>
          <a:xfrm>
            <a:off x="2358861" y="3937980"/>
            <a:ext cx="4426278" cy="838556"/>
          </a:xfrm>
          <a:prstGeom prst="round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Prepare and deliver a short, 15 minute presentation</a:t>
            </a:r>
          </a:p>
        </p:txBody>
      </p:sp>
      <p:sp>
        <p:nvSpPr>
          <p:cNvPr id="2150" name="Rectangle: Rounded Corners 2149">
            <a:extLst>
              <a:ext uri="{FF2B5EF4-FFF2-40B4-BE49-F238E27FC236}">
                <a16:creationId xmlns:a16="http://schemas.microsoft.com/office/drawing/2014/main" xmlns="" id="{537CB8B1-1DCF-4869-936A-2DE41B48CEF1}"/>
              </a:ext>
            </a:extLst>
          </p:cNvPr>
          <p:cNvSpPr/>
          <p:nvPr/>
        </p:nvSpPr>
        <p:spPr>
          <a:xfrm>
            <a:off x="6142037" y="2524918"/>
            <a:ext cx="2448272" cy="95747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Understand the importance of effective communication in management</a:t>
            </a:r>
          </a:p>
        </p:txBody>
      </p:sp>
      <p:sp>
        <p:nvSpPr>
          <p:cNvPr id="2151" name="Rectangle: Rounded Corners 2150">
            <a:extLst>
              <a:ext uri="{FF2B5EF4-FFF2-40B4-BE49-F238E27FC236}">
                <a16:creationId xmlns:a16="http://schemas.microsoft.com/office/drawing/2014/main" xmlns="" id="{3F9115CD-CBDA-48E0-A364-3F5A1CA38781}"/>
              </a:ext>
            </a:extLst>
          </p:cNvPr>
          <p:cNvSpPr/>
          <p:nvPr/>
        </p:nvSpPr>
        <p:spPr>
          <a:xfrm>
            <a:off x="7217622" y="3862604"/>
            <a:ext cx="1926378" cy="54896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Verbal &amp; written communication</a:t>
            </a:r>
          </a:p>
        </p:txBody>
      </p:sp>
      <p:sp>
        <p:nvSpPr>
          <p:cNvPr id="2152" name="Rectangle: Rounded Corners 2151">
            <a:extLst>
              <a:ext uri="{FF2B5EF4-FFF2-40B4-BE49-F238E27FC236}">
                <a16:creationId xmlns:a16="http://schemas.microsoft.com/office/drawing/2014/main" xmlns="" id="{69413F91-E58B-437A-812E-1B30E201A0A4}"/>
              </a:ext>
            </a:extLst>
          </p:cNvPr>
          <p:cNvSpPr/>
          <p:nvPr/>
        </p:nvSpPr>
        <p:spPr>
          <a:xfrm>
            <a:off x="7136603" y="1630632"/>
            <a:ext cx="1926378" cy="54896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Communication theories &amp; models</a:t>
            </a:r>
          </a:p>
        </p:txBody>
      </p:sp>
      <p:sp>
        <p:nvSpPr>
          <p:cNvPr id="2153" name="Rectangle: Rounded Corners 2152">
            <a:extLst>
              <a:ext uri="{FF2B5EF4-FFF2-40B4-BE49-F238E27FC236}">
                <a16:creationId xmlns:a16="http://schemas.microsoft.com/office/drawing/2014/main" xmlns="" id="{ED7E03A9-5507-41D7-BED7-B7E1A3CE20DA}"/>
              </a:ext>
            </a:extLst>
          </p:cNvPr>
          <p:cNvSpPr/>
          <p:nvPr/>
        </p:nvSpPr>
        <p:spPr>
          <a:xfrm>
            <a:off x="4858761" y="807948"/>
            <a:ext cx="1926378" cy="54896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Tone, language &amp; formality</a:t>
            </a:r>
          </a:p>
        </p:txBody>
      </p:sp>
      <p:sp>
        <p:nvSpPr>
          <p:cNvPr id="1357" name="TextBox 1356">
            <a:extLst>
              <a:ext uri="{FF2B5EF4-FFF2-40B4-BE49-F238E27FC236}">
                <a16:creationId xmlns:a16="http://schemas.microsoft.com/office/drawing/2014/main" xmlns="" id="{6382E3B9-A2FB-451B-9E9D-B096836FDF86}"/>
              </a:ext>
            </a:extLst>
          </p:cNvPr>
          <p:cNvSpPr txBox="1"/>
          <p:nvPr/>
        </p:nvSpPr>
        <p:spPr>
          <a:xfrm>
            <a:off x="623884" y="154230"/>
            <a:ext cx="8520116" cy="523220"/>
          </a:xfrm>
          <a:prstGeom prst="rect">
            <a:avLst/>
          </a:prstGeom>
          <a:noFill/>
        </p:spPr>
        <p:txBody>
          <a:bodyPr wrap="square" rtlCol="0">
            <a:spAutoFit/>
          </a:bodyPr>
          <a:lstStyle/>
          <a:p>
            <a:r>
              <a:rPr lang="en-GB" sz="2800" b="1" dirty="0"/>
              <a:t>BMSK4002 Topic Areas To Consider &amp; Research</a:t>
            </a:r>
          </a:p>
        </p:txBody>
      </p:sp>
      <p:cxnSp>
        <p:nvCxnSpPr>
          <p:cNvPr id="1360" name="Straight Arrow Connector 1359">
            <a:extLst>
              <a:ext uri="{FF2B5EF4-FFF2-40B4-BE49-F238E27FC236}">
                <a16:creationId xmlns:a16="http://schemas.microsoft.com/office/drawing/2014/main" xmlns="" id="{76668895-F063-4713-A9AA-4D562F4B117B}"/>
              </a:ext>
            </a:extLst>
          </p:cNvPr>
          <p:cNvCxnSpPr>
            <a:stCxn id="2144" idx="3"/>
            <a:endCxn id="2150" idx="1"/>
          </p:cNvCxnSpPr>
          <p:nvPr/>
        </p:nvCxnSpPr>
        <p:spPr>
          <a:xfrm>
            <a:off x="5738824" y="3003657"/>
            <a:ext cx="403213" cy="1"/>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2154" name="Straight Arrow Connector 2153">
            <a:extLst>
              <a:ext uri="{FF2B5EF4-FFF2-40B4-BE49-F238E27FC236}">
                <a16:creationId xmlns:a16="http://schemas.microsoft.com/office/drawing/2014/main" xmlns="" id="{656CC75B-9E78-455F-8FFF-B8D3EBD3DC0F}"/>
              </a:ext>
            </a:extLst>
          </p:cNvPr>
          <p:cNvCxnSpPr>
            <a:cxnSpLocks/>
            <a:endCxn id="2145" idx="3"/>
          </p:cNvCxnSpPr>
          <p:nvPr/>
        </p:nvCxnSpPr>
        <p:spPr>
          <a:xfrm flipH="1" flipV="1">
            <a:off x="2861427" y="2179599"/>
            <a:ext cx="559374" cy="293600"/>
          </a:xfrm>
          <a:prstGeom prst="straightConnector1">
            <a:avLst/>
          </a:prstGeom>
          <a:ln w="57150">
            <a:solidFill>
              <a:srgbClr val="7030A0"/>
            </a:solidFill>
            <a:tailEnd type="triangle"/>
          </a:ln>
        </p:spPr>
        <p:style>
          <a:lnRef idx="1">
            <a:schemeClr val="accent1"/>
          </a:lnRef>
          <a:fillRef idx="0">
            <a:schemeClr val="accent1"/>
          </a:fillRef>
          <a:effectRef idx="0">
            <a:schemeClr val="accent1"/>
          </a:effectRef>
          <a:fontRef idx="minor">
            <a:schemeClr val="tx1"/>
          </a:fontRef>
        </p:style>
      </p:cxnSp>
      <p:cxnSp>
        <p:nvCxnSpPr>
          <p:cNvPr id="2155" name="Straight Arrow Connector 2154">
            <a:extLst>
              <a:ext uri="{FF2B5EF4-FFF2-40B4-BE49-F238E27FC236}">
                <a16:creationId xmlns:a16="http://schemas.microsoft.com/office/drawing/2014/main" xmlns="" id="{0392F438-00B9-4344-AA95-7285CADD48D4}"/>
              </a:ext>
            </a:extLst>
          </p:cNvPr>
          <p:cNvCxnSpPr>
            <a:cxnSpLocks/>
          </p:cNvCxnSpPr>
          <p:nvPr/>
        </p:nvCxnSpPr>
        <p:spPr>
          <a:xfrm>
            <a:off x="1572301" y="2630930"/>
            <a:ext cx="0" cy="452344"/>
          </a:xfrm>
          <a:prstGeom prst="straightConnector1">
            <a:avLst/>
          </a:prstGeom>
          <a:ln w="57150">
            <a:solidFill>
              <a:srgbClr val="7030A0"/>
            </a:solidFill>
            <a:tailEnd type="triangle"/>
          </a:ln>
        </p:spPr>
        <p:style>
          <a:lnRef idx="1">
            <a:schemeClr val="accent1"/>
          </a:lnRef>
          <a:fillRef idx="0">
            <a:schemeClr val="accent1"/>
          </a:fillRef>
          <a:effectRef idx="0">
            <a:schemeClr val="accent1"/>
          </a:effectRef>
          <a:fontRef idx="minor">
            <a:schemeClr val="tx1"/>
          </a:fontRef>
        </p:style>
      </p:cxnSp>
      <p:cxnSp>
        <p:nvCxnSpPr>
          <p:cNvPr id="2156" name="Straight Arrow Connector 2155">
            <a:extLst>
              <a:ext uri="{FF2B5EF4-FFF2-40B4-BE49-F238E27FC236}">
                <a16:creationId xmlns:a16="http://schemas.microsoft.com/office/drawing/2014/main" xmlns="" id="{83F5A2B1-5FBB-4D79-B948-C76B13B669B5}"/>
              </a:ext>
            </a:extLst>
          </p:cNvPr>
          <p:cNvCxnSpPr>
            <a:cxnSpLocks/>
          </p:cNvCxnSpPr>
          <p:nvPr/>
        </p:nvCxnSpPr>
        <p:spPr>
          <a:xfrm flipH="1" flipV="1">
            <a:off x="1560477" y="1306799"/>
            <a:ext cx="1" cy="413033"/>
          </a:xfrm>
          <a:prstGeom prst="straightConnector1">
            <a:avLst/>
          </a:prstGeom>
          <a:ln w="57150">
            <a:solidFill>
              <a:srgbClr val="7030A0"/>
            </a:solidFill>
            <a:tailEnd type="triangle"/>
          </a:ln>
        </p:spPr>
        <p:style>
          <a:lnRef idx="1">
            <a:schemeClr val="accent1"/>
          </a:lnRef>
          <a:fillRef idx="0">
            <a:schemeClr val="accent1"/>
          </a:fillRef>
          <a:effectRef idx="0">
            <a:schemeClr val="accent1"/>
          </a:effectRef>
          <a:fontRef idx="minor">
            <a:schemeClr val="tx1"/>
          </a:fontRef>
        </p:style>
      </p:cxnSp>
      <p:cxnSp>
        <p:nvCxnSpPr>
          <p:cNvPr id="2157" name="Straight Arrow Connector 2156">
            <a:extLst>
              <a:ext uri="{FF2B5EF4-FFF2-40B4-BE49-F238E27FC236}">
                <a16:creationId xmlns:a16="http://schemas.microsoft.com/office/drawing/2014/main" xmlns="" id="{C5E00003-BFCF-4661-9B3D-F29B10FC3A64}"/>
              </a:ext>
            </a:extLst>
          </p:cNvPr>
          <p:cNvCxnSpPr>
            <a:cxnSpLocks/>
          </p:cNvCxnSpPr>
          <p:nvPr/>
        </p:nvCxnSpPr>
        <p:spPr>
          <a:xfrm flipV="1">
            <a:off x="7675048" y="2180004"/>
            <a:ext cx="351464" cy="313700"/>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2159" name="Straight Arrow Connector 2158">
            <a:extLst>
              <a:ext uri="{FF2B5EF4-FFF2-40B4-BE49-F238E27FC236}">
                <a16:creationId xmlns:a16="http://schemas.microsoft.com/office/drawing/2014/main" xmlns="" id="{BFB31FD5-4307-417F-A23E-12B457CE05EB}"/>
              </a:ext>
            </a:extLst>
          </p:cNvPr>
          <p:cNvCxnSpPr>
            <a:cxnSpLocks/>
          </p:cNvCxnSpPr>
          <p:nvPr/>
        </p:nvCxnSpPr>
        <p:spPr>
          <a:xfrm flipH="1" flipV="1">
            <a:off x="6045658" y="1376523"/>
            <a:ext cx="977582" cy="1132584"/>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2162" name="Straight Arrow Connector 2161">
            <a:extLst>
              <a:ext uri="{FF2B5EF4-FFF2-40B4-BE49-F238E27FC236}">
                <a16:creationId xmlns:a16="http://schemas.microsoft.com/office/drawing/2014/main" xmlns="" id="{9CB8C540-D50D-4FE1-B92D-2254BE7A88A0}"/>
              </a:ext>
            </a:extLst>
          </p:cNvPr>
          <p:cNvCxnSpPr>
            <a:cxnSpLocks/>
          </p:cNvCxnSpPr>
          <p:nvPr/>
        </p:nvCxnSpPr>
        <p:spPr>
          <a:xfrm>
            <a:off x="7684155" y="3499838"/>
            <a:ext cx="415637" cy="346955"/>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2166" name="Straight Arrow Connector 2165">
            <a:extLst>
              <a:ext uri="{FF2B5EF4-FFF2-40B4-BE49-F238E27FC236}">
                <a16:creationId xmlns:a16="http://schemas.microsoft.com/office/drawing/2014/main" xmlns="" id="{D34B8BE9-36DD-4402-88FF-9A914163DDC2}"/>
              </a:ext>
            </a:extLst>
          </p:cNvPr>
          <p:cNvCxnSpPr>
            <a:cxnSpLocks/>
            <a:endCxn id="2149" idx="0"/>
          </p:cNvCxnSpPr>
          <p:nvPr/>
        </p:nvCxnSpPr>
        <p:spPr>
          <a:xfrm>
            <a:off x="4572000" y="3582362"/>
            <a:ext cx="0" cy="355618"/>
          </a:xfrm>
          <a:prstGeom prst="straightConnector1">
            <a:avLst/>
          </a:prstGeom>
          <a:ln w="57150">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2169" name="Straight Arrow Connector 2168">
            <a:extLst>
              <a:ext uri="{FF2B5EF4-FFF2-40B4-BE49-F238E27FC236}">
                <a16:creationId xmlns:a16="http://schemas.microsoft.com/office/drawing/2014/main" xmlns="" id="{A869270E-093F-4964-81C0-19A929385341}"/>
              </a:ext>
            </a:extLst>
          </p:cNvPr>
          <p:cNvCxnSpPr>
            <a:cxnSpLocks/>
            <a:endCxn id="2148" idx="1"/>
          </p:cNvCxnSpPr>
          <p:nvPr/>
        </p:nvCxnSpPr>
        <p:spPr>
          <a:xfrm>
            <a:off x="4657154" y="4813576"/>
            <a:ext cx="1081670" cy="507293"/>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2171" name="Straight Arrow Connector 2170">
            <a:extLst>
              <a:ext uri="{FF2B5EF4-FFF2-40B4-BE49-F238E27FC236}">
                <a16:creationId xmlns:a16="http://schemas.microsoft.com/office/drawing/2014/main" xmlns="" id="{3FB08F54-1880-40B9-933C-48D1D4A3B11C}"/>
              </a:ext>
            </a:extLst>
          </p:cNvPr>
          <p:cNvCxnSpPr>
            <a:cxnSpLocks/>
            <a:stCxn id="2149" idx="2"/>
          </p:cNvCxnSpPr>
          <p:nvPr/>
        </p:nvCxnSpPr>
        <p:spPr>
          <a:xfrm flipH="1">
            <a:off x="3600360" y="4776536"/>
            <a:ext cx="971640" cy="614940"/>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6896661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8629050-45F7-4780-A7A5-A186233EC44D}"/>
              </a:ext>
            </a:extLst>
          </p:cNvPr>
          <p:cNvSpPr>
            <a:spLocks noGrp="1"/>
          </p:cNvSpPr>
          <p:nvPr>
            <p:ph type="title"/>
          </p:nvPr>
        </p:nvSpPr>
        <p:spPr/>
        <p:txBody>
          <a:bodyPr>
            <a:normAutofit fontScale="90000"/>
          </a:bodyPr>
          <a:lstStyle/>
          <a:p>
            <a:r>
              <a:rPr lang="en-GB" dirty="0"/>
              <a:t>The Elements of Communication</a:t>
            </a:r>
          </a:p>
        </p:txBody>
      </p:sp>
      <p:sp>
        <p:nvSpPr>
          <p:cNvPr id="5" name="TextBox 4">
            <a:extLst>
              <a:ext uri="{FF2B5EF4-FFF2-40B4-BE49-F238E27FC236}">
                <a16:creationId xmlns:a16="http://schemas.microsoft.com/office/drawing/2014/main" xmlns="" id="{EBBAE8B8-C5E6-4C00-9A79-CE4538923AD7}"/>
              </a:ext>
            </a:extLst>
          </p:cNvPr>
          <p:cNvSpPr txBox="1">
            <a:spLocks noChangeArrowheads="1"/>
          </p:cNvSpPr>
          <p:nvPr/>
        </p:nvSpPr>
        <p:spPr bwMode="auto">
          <a:xfrm>
            <a:off x="323528" y="4320003"/>
            <a:ext cx="2879725"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000" dirty="0">
                <a:solidFill>
                  <a:srgbClr val="002060"/>
                </a:solidFill>
                <a:latin typeface="+mj-lt"/>
              </a:rPr>
              <a:t>This includes the vocal variety, quality, rate and vocalised pauses</a:t>
            </a:r>
          </a:p>
        </p:txBody>
      </p:sp>
      <p:sp>
        <p:nvSpPr>
          <p:cNvPr id="6" name="TextBox 5">
            <a:extLst>
              <a:ext uri="{FF2B5EF4-FFF2-40B4-BE49-F238E27FC236}">
                <a16:creationId xmlns:a16="http://schemas.microsoft.com/office/drawing/2014/main" xmlns="" id="{AE7C2B11-DDA9-4416-91A1-4326FF51A38C}"/>
              </a:ext>
            </a:extLst>
          </p:cNvPr>
          <p:cNvSpPr txBox="1">
            <a:spLocks noChangeArrowheads="1"/>
          </p:cNvSpPr>
          <p:nvPr/>
        </p:nvSpPr>
        <p:spPr bwMode="auto">
          <a:xfrm>
            <a:off x="3851920" y="4320003"/>
            <a:ext cx="2881312" cy="1323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000" dirty="0">
                <a:solidFill>
                  <a:srgbClr val="002060"/>
                </a:solidFill>
                <a:latin typeface="+mj-lt"/>
              </a:rPr>
              <a:t>This includes eye contact, posture, gestures &amp; facial expression</a:t>
            </a:r>
          </a:p>
        </p:txBody>
      </p:sp>
      <p:sp>
        <p:nvSpPr>
          <p:cNvPr id="7" name="TextBox 6">
            <a:extLst>
              <a:ext uri="{FF2B5EF4-FFF2-40B4-BE49-F238E27FC236}">
                <a16:creationId xmlns:a16="http://schemas.microsoft.com/office/drawing/2014/main" xmlns="" id="{0F955009-3839-4AE5-8A58-F0B715F2B9F1}"/>
              </a:ext>
            </a:extLst>
          </p:cNvPr>
          <p:cNvSpPr txBox="1">
            <a:spLocks noChangeArrowheads="1"/>
          </p:cNvSpPr>
          <p:nvPr/>
        </p:nvSpPr>
        <p:spPr bwMode="auto">
          <a:xfrm>
            <a:off x="7015273" y="4329505"/>
            <a:ext cx="2087240"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000" dirty="0">
                <a:solidFill>
                  <a:srgbClr val="002060"/>
                </a:solidFill>
                <a:latin typeface="+mj-lt"/>
              </a:rPr>
              <a:t>This is what the person says</a:t>
            </a:r>
          </a:p>
        </p:txBody>
      </p:sp>
      <p:sp>
        <p:nvSpPr>
          <p:cNvPr id="8" name="Rectangle 7">
            <a:extLst>
              <a:ext uri="{FF2B5EF4-FFF2-40B4-BE49-F238E27FC236}">
                <a16:creationId xmlns:a16="http://schemas.microsoft.com/office/drawing/2014/main" xmlns="" id="{D3153533-B7E7-4372-B2DD-27BC31DD1EAA}"/>
              </a:ext>
            </a:extLst>
          </p:cNvPr>
          <p:cNvSpPr/>
          <p:nvPr/>
        </p:nvSpPr>
        <p:spPr>
          <a:xfrm>
            <a:off x="611560" y="1556792"/>
            <a:ext cx="1656184" cy="1368152"/>
          </a:xfrm>
          <a:prstGeom prst="rect">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t>1. Vocal</a:t>
            </a:r>
          </a:p>
        </p:txBody>
      </p:sp>
      <p:sp>
        <p:nvSpPr>
          <p:cNvPr id="9" name="Rectangle 8">
            <a:extLst>
              <a:ext uri="{FF2B5EF4-FFF2-40B4-BE49-F238E27FC236}">
                <a16:creationId xmlns:a16="http://schemas.microsoft.com/office/drawing/2014/main" xmlns="" id="{2F2573ED-C0AE-4A50-96F7-6AAF45297A8E}"/>
              </a:ext>
            </a:extLst>
          </p:cNvPr>
          <p:cNvSpPr/>
          <p:nvPr/>
        </p:nvSpPr>
        <p:spPr>
          <a:xfrm>
            <a:off x="3851920" y="1556792"/>
            <a:ext cx="1656184" cy="1368152"/>
          </a:xfrm>
          <a:prstGeom prst="rect">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t>2. Visual</a:t>
            </a:r>
          </a:p>
        </p:txBody>
      </p:sp>
      <p:sp>
        <p:nvSpPr>
          <p:cNvPr id="10" name="Rectangle 9">
            <a:extLst>
              <a:ext uri="{FF2B5EF4-FFF2-40B4-BE49-F238E27FC236}">
                <a16:creationId xmlns:a16="http://schemas.microsoft.com/office/drawing/2014/main" xmlns="" id="{07EB376E-50BE-42DB-9037-4579441629B2}"/>
              </a:ext>
            </a:extLst>
          </p:cNvPr>
          <p:cNvSpPr/>
          <p:nvPr/>
        </p:nvSpPr>
        <p:spPr>
          <a:xfrm>
            <a:off x="7015273" y="1556792"/>
            <a:ext cx="1656184" cy="1368152"/>
          </a:xfrm>
          <a:prstGeom prst="rect">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t>3. Verbal</a:t>
            </a:r>
          </a:p>
        </p:txBody>
      </p:sp>
      <p:pic>
        <p:nvPicPr>
          <p:cNvPr id="12" name="Graphic 11" descr="Radio microphone">
            <a:extLst>
              <a:ext uri="{FF2B5EF4-FFF2-40B4-BE49-F238E27FC236}">
                <a16:creationId xmlns:a16="http://schemas.microsoft.com/office/drawing/2014/main" xmlns="" id="{62046C73-16E6-4DA7-8213-5D977E70A4FA}"/>
              </a:ext>
            </a:extLst>
          </p:cNvPr>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 xmlns:asvg="http://schemas.microsoft.com/office/drawing/2016/SVG/main" r:embed="rId4"/>
              </a:ext>
            </a:extLst>
          </a:blip>
          <a:stretch>
            <a:fillRect/>
          </a:stretch>
        </p:blipFill>
        <p:spPr>
          <a:xfrm>
            <a:off x="755184" y="3123072"/>
            <a:ext cx="914400" cy="914400"/>
          </a:xfrm>
          <a:prstGeom prst="rect">
            <a:avLst/>
          </a:prstGeom>
        </p:spPr>
      </p:pic>
      <p:pic>
        <p:nvPicPr>
          <p:cNvPr id="14" name="Graphic 13" descr="Eye">
            <a:extLst>
              <a:ext uri="{FF2B5EF4-FFF2-40B4-BE49-F238E27FC236}">
                <a16:creationId xmlns:a16="http://schemas.microsoft.com/office/drawing/2014/main" xmlns="" id="{0B5C57E6-B063-4106-A7BF-DD5D83D06E1B}"/>
              </a:ext>
            </a:extLst>
          </p:cNvPr>
          <p:cNvPicPr>
            <a:picLocks noChangeAspect="1"/>
          </p:cNvPicPr>
          <p:nvPr/>
        </p:nvPicPr>
        <p:blipFill>
          <a:blip r:embed="rId5" cstate="print">
            <a:extLst>
              <a:ext uri="{28A0092B-C50C-407E-A947-70E740481C1C}">
                <a14:useLocalDpi xmlns:a14="http://schemas.microsoft.com/office/drawing/2010/main" val="0"/>
              </a:ext>
              <a:ext uri="{96DAC541-7B7A-43D3-8B79-37D633B846F1}">
                <asvg:svgBlip xmlns="" xmlns:asvg="http://schemas.microsoft.com/office/drawing/2016/SVG/main" r:embed="rId6"/>
              </a:ext>
            </a:extLst>
          </a:blip>
          <a:stretch>
            <a:fillRect/>
          </a:stretch>
        </p:blipFill>
        <p:spPr>
          <a:xfrm>
            <a:off x="3948047" y="3088539"/>
            <a:ext cx="914400" cy="914400"/>
          </a:xfrm>
          <a:prstGeom prst="rect">
            <a:avLst/>
          </a:prstGeom>
        </p:spPr>
      </p:pic>
      <p:pic>
        <p:nvPicPr>
          <p:cNvPr id="16" name="Graphic 15" descr="Newspaper">
            <a:extLst>
              <a:ext uri="{FF2B5EF4-FFF2-40B4-BE49-F238E27FC236}">
                <a16:creationId xmlns:a16="http://schemas.microsoft.com/office/drawing/2014/main" xmlns="" id="{83F39728-3247-48E7-9BEE-3389A7E860B9}"/>
              </a:ext>
            </a:extLst>
          </p:cNvPr>
          <p:cNvPicPr>
            <a:picLocks noChangeAspect="1"/>
          </p:cNvPicPr>
          <p:nvPr/>
        </p:nvPicPr>
        <p:blipFill>
          <a:blip r:embed="rId7" cstate="print">
            <a:extLst>
              <a:ext uri="{28A0092B-C50C-407E-A947-70E740481C1C}">
                <a14:useLocalDpi xmlns:a14="http://schemas.microsoft.com/office/drawing/2010/main" val="0"/>
              </a:ext>
              <a:ext uri="{96DAC541-7B7A-43D3-8B79-37D633B846F1}">
                <asvg:svgBlip xmlns="" xmlns:asvg="http://schemas.microsoft.com/office/drawing/2016/SVG/main" r:embed="rId8"/>
              </a:ext>
            </a:extLst>
          </a:blip>
          <a:stretch>
            <a:fillRect/>
          </a:stretch>
        </p:blipFill>
        <p:spPr>
          <a:xfrm>
            <a:off x="7015273" y="3123072"/>
            <a:ext cx="914400" cy="914400"/>
          </a:xfrm>
          <a:prstGeom prst="rect">
            <a:avLst/>
          </a:prstGeom>
        </p:spPr>
      </p:pic>
      <p:sp>
        <p:nvSpPr>
          <p:cNvPr id="17" name="TextBox 16">
            <a:extLst>
              <a:ext uri="{FF2B5EF4-FFF2-40B4-BE49-F238E27FC236}">
                <a16:creationId xmlns:a16="http://schemas.microsoft.com/office/drawing/2014/main" xmlns="" id="{8F88E70F-76FD-446F-8F32-76FEEC6D0A35}"/>
              </a:ext>
            </a:extLst>
          </p:cNvPr>
          <p:cNvSpPr txBox="1"/>
          <p:nvPr/>
        </p:nvSpPr>
        <p:spPr>
          <a:xfrm>
            <a:off x="1669584" y="3329586"/>
            <a:ext cx="914400" cy="707886"/>
          </a:xfrm>
          <a:prstGeom prst="rect">
            <a:avLst/>
          </a:prstGeom>
          <a:noFill/>
        </p:spPr>
        <p:txBody>
          <a:bodyPr wrap="square" rtlCol="0">
            <a:spAutoFit/>
          </a:bodyPr>
          <a:lstStyle/>
          <a:p>
            <a:r>
              <a:rPr lang="en-GB" sz="2000" b="1" dirty="0"/>
              <a:t>The Voice</a:t>
            </a:r>
          </a:p>
        </p:txBody>
      </p:sp>
      <p:sp>
        <p:nvSpPr>
          <p:cNvPr id="18" name="TextBox 17">
            <a:extLst>
              <a:ext uri="{FF2B5EF4-FFF2-40B4-BE49-F238E27FC236}">
                <a16:creationId xmlns:a16="http://schemas.microsoft.com/office/drawing/2014/main" xmlns="" id="{A76DEFE5-401E-4663-8889-5CB20701F077}"/>
              </a:ext>
            </a:extLst>
          </p:cNvPr>
          <p:cNvSpPr txBox="1"/>
          <p:nvPr/>
        </p:nvSpPr>
        <p:spPr>
          <a:xfrm>
            <a:off x="5024520" y="3329586"/>
            <a:ext cx="914400" cy="707886"/>
          </a:xfrm>
          <a:prstGeom prst="rect">
            <a:avLst/>
          </a:prstGeom>
          <a:noFill/>
        </p:spPr>
        <p:txBody>
          <a:bodyPr wrap="square" rtlCol="0">
            <a:spAutoFit/>
          </a:bodyPr>
          <a:lstStyle/>
          <a:p>
            <a:r>
              <a:rPr lang="en-GB" sz="2000" b="1" dirty="0"/>
              <a:t>The look</a:t>
            </a:r>
          </a:p>
        </p:txBody>
      </p:sp>
      <p:sp>
        <p:nvSpPr>
          <p:cNvPr id="19" name="TextBox 18">
            <a:extLst>
              <a:ext uri="{FF2B5EF4-FFF2-40B4-BE49-F238E27FC236}">
                <a16:creationId xmlns:a16="http://schemas.microsoft.com/office/drawing/2014/main" xmlns="" id="{262DACCE-5763-48DF-8935-CED53AF869DD}"/>
              </a:ext>
            </a:extLst>
          </p:cNvPr>
          <p:cNvSpPr txBox="1"/>
          <p:nvPr/>
        </p:nvSpPr>
        <p:spPr>
          <a:xfrm>
            <a:off x="8091746" y="3329586"/>
            <a:ext cx="989375" cy="707886"/>
          </a:xfrm>
          <a:prstGeom prst="rect">
            <a:avLst/>
          </a:prstGeom>
          <a:noFill/>
        </p:spPr>
        <p:txBody>
          <a:bodyPr wrap="square" rtlCol="0">
            <a:spAutoFit/>
          </a:bodyPr>
          <a:lstStyle/>
          <a:p>
            <a:r>
              <a:rPr lang="en-GB" sz="2000" b="1" dirty="0"/>
              <a:t>The Words</a:t>
            </a:r>
          </a:p>
        </p:txBody>
      </p:sp>
    </p:spTree>
    <p:extLst>
      <p:ext uri="{BB962C8B-B14F-4D97-AF65-F5344CB8AC3E}">
        <p14:creationId xmlns:p14="http://schemas.microsoft.com/office/powerpoint/2010/main" val="29839940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subTnLst>
                                    <p:animClr clrSpc="rgb" dir="cw">
                                      <p:cBhvr override="childStyle">
                                        <p:cTn dur="1" fill="hold" display="0" masterRel="nextClick" afterEffect="1"/>
                                        <p:tgtEl>
                                          <p:spTgt spid="5"/>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subTnLst>
                                    <p:animClr clrSpc="rgb" dir="cw">
                                      <p:cBhvr override="childStyle">
                                        <p:cTn dur="1" fill="hold" display="0" masterRel="nextClick" afterEffect="1"/>
                                        <p:tgtEl>
                                          <p:spTgt spid="6"/>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948442B-495A-4DF6-8272-F0D6438E4DCF}"/>
              </a:ext>
            </a:extLst>
          </p:cNvPr>
          <p:cNvSpPr>
            <a:spLocks noGrp="1"/>
          </p:cNvSpPr>
          <p:nvPr>
            <p:ph type="title"/>
          </p:nvPr>
        </p:nvSpPr>
        <p:spPr/>
        <p:txBody>
          <a:bodyPr/>
          <a:lstStyle/>
          <a:p>
            <a:r>
              <a:rPr lang="en-GB" dirty="0"/>
              <a:t>Are We Good Communicators</a:t>
            </a:r>
          </a:p>
        </p:txBody>
      </p:sp>
      <p:pic>
        <p:nvPicPr>
          <p:cNvPr id="4" name="Picture 4">
            <a:extLst>
              <a:ext uri="{FF2B5EF4-FFF2-40B4-BE49-F238E27FC236}">
                <a16:creationId xmlns:a16="http://schemas.microsoft.com/office/drawing/2014/main" xmlns="" id="{166DB8A4-AFFC-4C4D-8FDA-43987849E0C8}"/>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a:xfrm>
            <a:off x="6921500" y="1844824"/>
            <a:ext cx="1765300" cy="2058988"/>
          </a:xfrm>
          <a:prstGeom prst="rect">
            <a:avLst/>
          </a:prstGeom>
        </p:spPr>
      </p:pic>
      <p:sp>
        <p:nvSpPr>
          <p:cNvPr id="5" name="Rectangle 4">
            <a:extLst>
              <a:ext uri="{FF2B5EF4-FFF2-40B4-BE49-F238E27FC236}">
                <a16:creationId xmlns:a16="http://schemas.microsoft.com/office/drawing/2014/main" xmlns="" id="{038BB2F5-572E-4E62-A172-E359738E9BB0}"/>
              </a:ext>
            </a:extLst>
          </p:cNvPr>
          <p:cNvSpPr/>
          <p:nvPr/>
        </p:nvSpPr>
        <p:spPr>
          <a:xfrm>
            <a:off x="107504" y="1556793"/>
            <a:ext cx="8496944" cy="4084195"/>
          </a:xfrm>
          <a:prstGeom prst="rect">
            <a:avLst/>
          </a:prstGeom>
        </p:spPr>
        <p:txBody>
          <a:bodyPr wrap="square">
            <a:spAutoFit/>
          </a:bodyPr>
          <a:lstStyle/>
          <a:p>
            <a:pPr>
              <a:lnSpc>
                <a:spcPct val="90000"/>
              </a:lnSpc>
              <a:defRPr/>
            </a:pPr>
            <a:r>
              <a:rPr lang="en-GB" altLang="en-US" sz="2800" dirty="0">
                <a:latin typeface="+mj-lt"/>
                <a:cs typeface="Arial" panose="020B0604020202020204" pitchFamily="34" charset="0"/>
              </a:rPr>
              <a:t>What forms of communication are there</a:t>
            </a:r>
            <a:r>
              <a:rPr lang="en-GB" altLang="en-US" sz="2800" b="1" dirty="0">
                <a:latin typeface="+mj-lt"/>
                <a:cs typeface="Arial" panose="020B0604020202020204" pitchFamily="34" charset="0"/>
              </a:rPr>
              <a:t>?</a:t>
            </a:r>
          </a:p>
          <a:p>
            <a:pPr>
              <a:lnSpc>
                <a:spcPct val="90000"/>
              </a:lnSpc>
              <a:defRPr/>
            </a:pPr>
            <a:endParaRPr lang="en-GB" altLang="en-US" sz="1000" dirty="0">
              <a:latin typeface="+mj-lt"/>
              <a:cs typeface="Arial" panose="020B0604020202020204" pitchFamily="34" charset="0"/>
            </a:endParaRPr>
          </a:p>
          <a:p>
            <a:pPr marL="800100" lvl="1" indent="-342900">
              <a:lnSpc>
                <a:spcPct val="90000"/>
              </a:lnSpc>
              <a:buFont typeface="Arial" panose="020B0604020202020204" pitchFamily="34" charset="0"/>
              <a:buChar char="•"/>
              <a:defRPr/>
            </a:pPr>
            <a:r>
              <a:rPr lang="en-GB" altLang="en-US" sz="2000" b="1" dirty="0">
                <a:latin typeface="+mj-lt"/>
                <a:cs typeface="Arial" panose="020B0604020202020204" pitchFamily="34" charset="0"/>
              </a:rPr>
              <a:t>Face to Face</a:t>
            </a:r>
          </a:p>
          <a:p>
            <a:pPr marL="800100" lvl="1" indent="-342900">
              <a:lnSpc>
                <a:spcPct val="90000"/>
              </a:lnSpc>
              <a:buFont typeface="Arial" panose="020B0604020202020204" pitchFamily="34" charset="0"/>
              <a:buChar char="•"/>
              <a:defRPr/>
            </a:pPr>
            <a:r>
              <a:rPr lang="en-GB" altLang="en-US" sz="2000" b="1" dirty="0">
                <a:latin typeface="+mj-lt"/>
                <a:cs typeface="Arial" panose="020B0604020202020204" pitchFamily="34" charset="0"/>
              </a:rPr>
              <a:t>Phone</a:t>
            </a:r>
          </a:p>
          <a:p>
            <a:pPr marL="800100" lvl="1" indent="-342900">
              <a:lnSpc>
                <a:spcPct val="90000"/>
              </a:lnSpc>
              <a:buFont typeface="Arial" panose="020B0604020202020204" pitchFamily="34" charset="0"/>
              <a:buChar char="•"/>
              <a:defRPr/>
            </a:pPr>
            <a:r>
              <a:rPr lang="en-GB" altLang="en-US" sz="2000" b="1" dirty="0">
                <a:latin typeface="+mj-lt"/>
                <a:cs typeface="Arial" panose="020B0604020202020204" pitchFamily="34" charset="0"/>
              </a:rPr>
              <a:t>Written</a:t>
            </a:r>
          </a:p>
          <a:p>
            <a:pPr marL="800100" lvl="1" indent="-342900">
              <a:lnSpc>
                <a:spcPct val="90000"/>
              </a:lnSpc>
              <a:buFont typeface="Arial" panose="020B0604020202020204" pitchFamily="34" charset="0"/>
              <a:buChar char="•"/>
              <a:defRPr/>
            </a:pPr>
            <a:r>
              <a:rPr lang="en-GB" altLang="en-US" sz="2000" b="1" dirty="0">
                <a:latin typeface="+mj-lt"/>
                <a:cs typeface="Arial" panose="020B0604020202020204" pitchFamily="34" charset="0"/>
              </a:rPr>
              <a:t>Email/Electronic…….others?</a:t>
            </a:r>
          </a:p>
          <a:p>
            <a:pPr lvl="1">
              <a:lnSpc>
                <a:spcPct val="90000"/>
              </a:lnSpc>
              <a:defRPr/>
            </a:pPr>
            <a:endParaRPr lang="en-GB" altLang="en-US" sz="800" dirty="0">
              <a:latin typeface="+mj-lt"/>
              <a:cs typeface="Arial" panose="020B0604020202020204" pitchFamily="34" charset="0"/>
            </a:endParaRPr>
          </a:p>
          <a:p>
            <a:pPr marL="514350" indent="-514350">
              <a:buFont typeface="+mj-lt"/>
              <a:buAutoNum type="arabicPeriod"/>
              <a:defRPr/>
            </a:pPr>
            <a:r>
              <a:rPr lang="en-GB" altLang="en-US" sz="2800" dirty="0">
                <a:latin typeface="+mj-lt"/>
                <a:cs typeface="Arial" panose="020B0604020202020204" pitchFamily="34" charset="0"/>
              </a:rPr>
              <a:t>What is a good communicator?</a:t>
            </a:r>
            <a:endParaRPr lang="en-GB" altLang="en-US" sz="600" dirty="0">
              <a:latin typeface="+mj-lt"/>
              <a:cs typeface="Arial" panose="020B0604020202020204" pitchFamily="34" charset="0"/>
            </a:endParaRPr>
          </a:p>
          <a:p>
            <a:pPr marL="514350" indent="-514350">
              <a:buFont typeface="+mj-lt"/>
              <a:buAutoNum type="arabicPeriod"/>
              <a:defRPr/>
            </a:pPr>
            <a:r>
              <a:rPr lang="en-GB" altLang="en-US" sz="2800" dirty="0">
                <a:latin typeface="+mj-lt"/>
                <a:cs typeface="Arial" panose="020B0604020202020204" pitchFamily="34" charset="0"/>
              </a:rPr>
              <a:t>Do you think you are a good communicator?</a:t>
            </a:r>
          </a:p>
          <a:p>
            <a:pPr marL="514350" indent="-514350">
              <a:buFont typeface="+mj-lt"/>
              <a:buAutoNum type="arabicPeriod"/>
              <a:defRPr/>
            </a:pPr>
            <a:r>
              <a:rPr lang="en-GB" altLang="en-US" sz="2800" dirty="0">
                <a:latin typeface="+mj-lt"/>
                <a:cs typeface="Arial" panose="020B0604020202020204" pitchFamily="34" charset="0"/>
              </a:rPr>
              <a:t>Do your staff/friends/colleagues/manager?</a:t>
            </a:r>
          </a:p>
          <a:p>
            <a:pPr>
              <a:defRPr/>
            </a:pPr>
            <a:endParaRPr lang="en-GB" altLang="en-US" sz="600" dirty="0">
              <a:latin typeface="+mj-lt"/>
              <a:cs typeface="Arial" panose="020B0604020202020204" pitchFamily="34" charset="0"/>
            </a:endParaRPr>
          </a:p>
          <a:p>
            <a:pPr algn="ctr">
              <a:defRPr/>
            </a:pPr>
            <a:r>
              <a:rPr lang="en-GB" altLang="en-US" sz="2800" b="1" dirty="0">
                <a:solidFill>
                  <a:srgbClr val="0070C0"/>
                </a:solidFill>
                <a:latin typeface="+mj-lt"/>
                <a:cs typeface="Arial" panose="020B0604020202020204" pitchFamily="34" charset="0"/>
              </a:rPr>
              <a:t>Exercise – In your syndicates, answer the above questions. You have 10 mins.</a:t>
            </a:r>
            <a:endParaRPr lang="en-US" altLang="en-US" sz="2800" b="1" dirty="0">
              <a:solidFill>
                <a:srgbClr val="0070C0"/>
              </a:solidFill>
              <a:latin typeface="+mj-lt"/>
              <a:cs typeface="Arial" panose="020B0604020202020204" pitchFamily="34" charset="0"/>
            </a:endParaRPr>
          </a:p>
        </p:txBody>
      </p:sp>
    </p:spTree>
    <p:extLst>
      <p:ext uri="{BB962C8B-B14F-4D97-AF65-F5344CB8AC3E}">
        <p14:creationId xmlns:p14="http://schemas.microsoft.com/office/powerpoint/2010/main" val="122150378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9" ma:contentTypeDescription="Create a new document." ma:contentTypeScope="" ma:versionID="142fd32927fab01806cdd50cf4adbc7b">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c36eac7e71a9b171dd4dade9fcdf8e4b"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f66716c4-314f-46c1-b01e-5a44c61897d8"/>
    <ds:schemaRef ds:uri="http://schemas.microsoft.com/office/2006/documentManagement/types"/>
    <ds:schemaRef ds:uri="http://schemas.microsoft.com/office/infopath/2007/PartnerControls"/>
    <ds:schemaRef ds:uri="http://purl.org/dc/elements/1.1/"/>
    <ds:schemaRef ds:uri="http://schemas.microsoft.com/office/2006/metadata/properties"/>
    <ds:schemaRef ds:uri="a908d394-d138-480e-87a3-ff44c37f991a"/>
    <ds:schemaRef ds:uri="http://purl.org/dc/terms/"/>
    <ds:schemaRef ds:uri="http://schemas.openxmlformats.org/package/2006/metadata/core-properties"/>
    <ds:schemaRef ds:uri="http://www.w3.org/XML/1998/namespace"/>
    <ds:schemaRef ds:uri="http://purl.org/dc/dcmitype/"/>
  </ds:schemaRefs>
</ds:datastoreItem>
</file>

<file path=customXml/itemProps3.xml><?xml version="1.0" encoding="utf-8"?>
<ds:datastoreItem xmlns:ds="http://schemas.openxmlformats.org/officeDocument/2006/customXml" ds:itemID="{96324477-CCAC-42DF-8ABD-84053944C38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987</TotalTime>
  <Words>1764</Words>
  <Application>Microsoft Office PowerPoint</Application>
  <PresentationFormat>On-screen Show (4:3)</PresentationFormat>
  <Paragraphs>248</Paragraphs>
  <Slides>37</Slides>
  <Notes>37</Notes>
  <HiddenSlides>0</HiddenSlides>
  <MMClips>0</MMClips>
  <ScaleCrop>false</ScaleCrop>
  <HeadingPairs>
    <vt:vector size="6" baseType="variant">
      <vt:variant>
        <vt:lpstr>Theme</vt:lpstr>
      </vt:variant>
      <vt:variant>
        <vt:i4>1</vt:i4>
      </vt:variant>
      <vt:variant>
        <vt:lpstr>Embedded OLE Servers</vt:lpstr>
      </vt:variant>
      <vt:variant>
        <vt:i4>1</vt:i4>
      </vt:variant>
      <vt:variant>
        <vt:lpstr>Slide Titles</vt:lpstr>
      </vt:variant>
      <vt:variant>
        <vt:i4>37</vt:i4>
      </vt:variant>
    </vt:vector>
  </HeadingPairs>
  <TitlesOfParts>
    <vt:vector size="39" baseType="lpstr">
      <vt:lpstr>20140311PresentationUWTSDTemplate</vt:lpstr>
      <vt:lpstr>Clip</vt:lpstr>
      <vt:lpstr>CertHE Skills for the Workplace Module: BMSK4002</vt:lpstr>
      <vt:lpstr>Overview of Session</vt:lpstr>
      <vt:lpstr>Conflict in the Workplace</vt:lpstr>
      <vt:lpstr>Quick intro to workplace conflict</vt:lpstr>
      <vt:lpstr>What words do you associate with conflict management?</vt:lpstr>
      <vt:lpstr>PowerPoint Presentation</vt:lpstr>
      <vt:lpstr>What is conflict?</vt:lpstr>
      <vt:lpstr>Conflict</vt:lpstr>
      <vt:lpstr>PowerPoint Presentation</vt:lpstr>
      <vt:lpstr>Q&amp;A</vt:lpstr>
      <vt:lpstr>PowerPoint Presentation</vt:lpstr>
      <vt:lpstr>What are the signs that there is conflict?</vt:lpstr>
      <vt:lpstr>Positive aspects of conflict?</vt:lpstr>
      <vt:lpstr>Layers in Organisational Conflict</vt:lpstr>
      <vt:lpstr>PowerPoint Presentation</vt:lpstr>
      <vt:lpstr>PowerPoint Presentation</vt:lpstr>
      <vt:lpstr>PowerPoint Presentation</vt:lpstr>
      <vt:lpstr>Ways we handle conflict</vt:lpstr>
      <vt:lpstr>Ways we handle conflict (cont…)</vt:lpstr>
      <vt:lpstr>Ways we handle conflict (cont…)</vt:lpstr>
      <vt:lpstr>Ways we handle conflict (cont…)</vt:lpstr>
      <vt:lpstr>Ways we handle conflict (cont…)</vt:lpstr>
      <vt:lpstr>Ways we handle conflict (cont…)</vt:lpstr>
      <vt:lpstr>PowerPoint Presentation</vt:lpstr>
      <vt:lpstr>Forum Activity</vt:lpstr>
      <vt:lpstr>PowerPoint Presentation</vt:lpstr>
      <vt:lpstr>Dealing With Conflict</vt:lpstr>
      <vt:lpstr>One Approach - Mindtools Video</vt:lpstr>
      <vt:lpstr>Conflict</vt:lpstr>
      <vt:lpstr>Can You Manage Conflict?</vt:lpstr>
      <vt:lpstr>PowerPoint Presentation</vt:lpstr>
      <vt:lpstr>PowerPoint Presentation</vt:lpstr>
      <vt:lpstr>What is Communication?</vt:lpstr>
      <vt:lpstr>Aim &amp; objectives</vt:lpstr>
      <vt:lpstr>PowerPoint Presentation</vt:lpstr>
      <vt:lpstr>The Elements of Communication</vt:lpstr>
      <vt:lpstr>Are We Good Communicators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T</cp:lastModifiedBy>
  <cp:revision>14</cp:revision>
  <cp:lastPrinted>2019-02-12T00:36:09Z</cp:lastPrinted>
  <dcterms:created xsi:type="dcterms:W3CDTF">2015-04-14T15:21:28Z</dcterms:created>
  <dcterms:modified xsi:type="dcterms:W3CDTF">2019-02-12T00:37:44Z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