
<file path=[Content_Types].xml><?xml version="1.0" encoding="utf-8"?>
<Types xmlns="http://schemas.openxmlformats.org/package/2006/content-types">
  <Default Extension="emf" ContentType="image/x-emf"/>
  <Default Extension="eu" ContentType="image/jpeg"/>
  <Default Extension="jpeg" ContentType="image/jpeg"/>
  <Default Extension="jpg" ContentType="image/jpeg"/>
  <Default Extension="jpg&amp;ehk=6z9BV6sjJYRM" ContentType="image/jpeg"/>
  <Default Extension="jpg&amp;ehk=7QKOb1" ContentType="image/jpeg"/>
  <Default Extension="jpg&amp;ehk=8mlPv8HTNDw5" ContentType="image/jpeg"/>
  <Default Extension="JPG&amp;ehk=j5NHiQmLVhX0pPHka" ContentType="image/jpeg"/>
  <Default Extension="jpg&amp;ehk=W" ContentType="image/jpeg"/>
  <Default Extension="jpg&amp;ehk=WMbXpuNgUiGWmCEOXvcr4g&amp;pid=OfficeInsert" ContentType="image/jpeg"/>
  <Default Extension="jpg&amp;ehk=Zl5R4qVONkEN4Z9bKOPGBQ&amp;pid=OfficeInsert" ContentType="image/jpeg"/>
  <Default Extension="png" ContentType="image/png"/>
  <Default Extension="png&amp;ehk=9jn5C9zH1usKi2hEFCJQmg&amp;pid=OfficeInsert" ContentType="image/png"/>
  <Default Extension="png&amp;ehk=TECIqtubOWBJNgELqgIL9w&amp;pid=OfficeInsert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EEE9873-E71E-4F96-98FF-AACDDDDC9A40}" v="7" dt="2026-02-13T11:01:05.2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76" y="1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ra Hopkinson" userId="4c46a3d6-da89-4616-bd45-1b70e49404c2" providerId="ADAL" clId="{7F1F0841-190A-46F8-9915-0C9D4FD90F14}"/>
    <pc:docChg chg="custSel modSld">
      <pc:chgData name="Lara Hopkinson" userId="4c46a3d6-da89-4616-bd45-1b70e49404c2" providerId="ADAL" clId="{7F1F0841-190A-46F8-9915-0C9D4FD90F14}" dt="2026-02-13T11:02:14.602" v="81" actId="1076"/>
      <pc:docMkLst>
        <pc:docMk/>
      </pc:docMkLst>
      <pc:sldChg chg="addSp delSp modSp mod">
        <pc:chgData name="Lara Hopkinson" userId="4c46a3d6-da89-4616-bd45-1b70e49404c2" providerId="ADAL" clId="{7F1F0841-190A-46F8-9915-0C9D4FD90F14}" dt="2026-02-13T11:02:14.602" v="81" actId="1076"/>
        <pc:sldMkLst>
          <pc:docMk/>
          <pc:sldMk cId="35905719" sldId="264"/>
        </pc:sldMkLst>
        <pc:spChg chg="del">
          <ac:chgData name="Lara Hopkinson" userId="4c46a3d6-da89-4616-bd45-1b70e49404c2" providerId="ADAL" clId="{7F1F0841-190A-46F8-9915-0C9D4FD90F14}" dt="2026-02-13T11:00:38.446" v="1" actId="478"/>
          <ac:spMkLst>
            <pc:docMk/>
            <pc:sldMk cId="35905719" sldId="264"/>
            <ac:spMk id="3" creationId="{00000000-0000-0000-0000-000000000000}"/>
          </ac:spMkLst>
        </pc:spChg>
        <pc:spChg chg="add mod">
          <ac:chgData name="Lara Hopkinson" userId="4c46a3d6-da89-4616-bd45-1b70e49404c2" providerId="ADAL" clId="{7F1F0841-190A-46F8-9915-0C9D4FD90F14}" dt="2026-02-13T11:02:14.602" v="81" actId="1076"/>
          <ac:spMkLst>
            <pc:docMk/>
            <pc:sldMk cId="35905719" sldId="264"/>
            <ac:spMk id="6" creationId="{A900056D-4A17-BE1B-DCA0-96127C8E9CA8}"/>
          </ac:spMkLst>
        </pc:spChg>
        <pc:picChg chg="del">
          <ac:chgData name="Lara Hopkinson" userId="4c46a3d6-da89-4616-bd45-1b70e49404c2" providerId="ADAL" clId="{7F1F0841-190A-46F8-9915-0C9D4FD90F14}" dt="2026-02-13T11:00:35.711" v="0" actId="478"/>
          <ac:picMkLst>
            <pc:docMk/>
            <pc:sldMk cId="35905719" sldId="264"/>
            <ac:picMk id="4" creationId="{00000000-0000-0000-0000-000000000000}"/>
          </ac:picMkLst>
        </pc:picChg>
        <pc:picChg chg="add mod">
          <ac:chgData name="Lara Hopkinson" userId="4c46a3d6-da89-4616-bd45-1b70e49404c2" providerId="ADAL" clId="{7F1F0841-190A-46F8-9915-0C9D4FD90F14}" dt="2026-02-13T11:00:58.457" v="7" actId="1076"/>
          <ac:picMkLst>
            <pc:docMk/>
            <pc:sldMk cId="35905719" sldId="264"/>
            <ac:picMk id="1026" creationId="{63885FA9-E5FD-7189-2F38-4C815ADA15F4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C75681-48AA-4170-8BBD-D7F914FA70C2}" type="doc">
      <dgm:prSet loTypeId="urn:microsoft.com/office/officeart/2005/8/layout/pyramid3" loCatId="pyramid" qsTypeId="urn:microsoft.com/office/officeart/2005/8/quickstyle/simple1" qsCatId="simple" csTypeId="urn:microsoft.com/office/officeart/2005/8/colors/accent1_2" csCatId="accent1" phldr="1"/>
      <dgm:spPr/>
    </dgm:pt>
    <dgm:pt modelId="{1198306D-6E16-452A-B277-D13D7C6B0494}">
      <dgm:prSet phldrT="[Text]"/>
      <dgm:spPr/>
      <dgm:t>
        <a:bodyPr/>
        <a:lstStyle/>
        <a:p>
          <a:r>
            <a:rPr lang="en-US" dirty="0"/>
            <a:t>Prevention </a:t>
          </a:r>
        </a:p>
      </dgm:t>
    </dgm:pt>
    <dgm:pt modelId="{A8466C87-AE67-4F72-9049-8F653910CB02}" type="parTrans" cxnId="{38E259E6-1D40-442D-B88E-47E3D364D1C5}">
      <dgm:prSet/>
      <dgm:spPr/>
      <dgm:t>
        <a:bodyPr/>
        <a:lstStyle/>
        <a:p>
          <a:endParaRPr lang="en-US"/>
        </a:p>
      </dgm:t>
    </dgm:pt>
    <dgm:pt modelId="{9AA6FCB3-A0B7-4531-85AE-37501189F35B}" type="sibTrans" cxnId="{38E259E6-1D40-442D-B88E-47E3D364D1C5}">
      <dgm:prSet/>
      <dgm:spPr/>
      <dgm:t>
        <a:bodyPr/>
        <a:lstStyle/>
        <a:p>
          <a:endParaRPr lang="en-US"/>
        </a:p>
      </dgm:t>
    </dgm:pt>
    <dgm:pt modelId="{94701154-A389-46C7-B1FB-6B6D56FFF2AF}">
      <dgm:prSet phldrT="[Text]"/>
      <dgm:spPr/>
      <dgm:t>
        <a:bodyPr/>
        <a:lstStyle/>
        <a:p>
          <a:r>
            <a:rPr lang="en-US" dirty="0"/>
            <a:t>Re-use</a:t>
          </a:r>
        </a:p>
      </dgm:t>
    </dgm:pt>
    <dgm:pt modelId="{F4B11542-7BF7-4434-95A7-785D264F7F34}" type="parTrans" cxnId="{1CC448F2-3A99-4B76-9B22-9A2D142713D1}">
      <dgm:prSet/>
      <dgm:spPr/>
      <dgm:t>
        <a:bodyPr/>
        <a:lstStyle/>
        <a:p>
          <a:endParaRPr lang="en-US"/>
        </a:p>
      </dgm:t>
    </dgm:pt>
    <dgm:pt modelId="{328C30AF-D919-4CC3-BE85-10D24BC1822D}" type="sibTrans" cxnId="{1CC448F2-3A99-4B76-9B22-9A2D142713D1}">
      <dgm:prSet/>
      <dgm:spPr/>
      <dgm:t>
        <a:bodyPr/>
        <a:lstStyle/>
        <a:p>
          <a:endParaRPr lang="en-US"/>
        </a:p>
      </dgm:t>
    </dgm:pt>
    <dgm:pt modelId="{5D595C22-E07E-4850-A5CC-10A8E0667C62}">
      <dgm:prSet phldrT="[Text]"/>
      <dgm:spPr/>
      <dgm:t>
        <a:bodyPr/>
        <a:lstStyle/>
        <a:p>
          <a:r>
            <a:rPr lang="en-US" dirty="0"/>
            <a:t>Recycle</a:t>
          </a:r>
        </a:p>
      </dgm:t>
    </dgm:pt>
    <dgm:pt modelId="{C68E47E1-12FC-4768-B924-012197060C5B}" type="parTrans" cxnId="{44F12A47-34CC-4D43-AA09-8CB225E580BD}">
      <dgm:prSet/>
      <dgm:spPr/>
      <dgm:t>
        <a:bodyPr/>
        <a:lstStyle/>
        <a:p>
          <a:endParaRPr lang="en-US"/>
        </a:p>
      </dgm:t>
    </dgm:pt>
    <dgm:pt modelId="{98C54CFC-B99E-4460-B863-2F929D8C6853}" type="sibTrans" cxnId="{44F12A47-34CC-4D43-AA09-8CB225E580BD}">
      <dgm:prSet/>
      <dgm:spPr/>
      <dgm:t>
        <a:bodyPr/>
        <a:lstStyle/>
        <a:p>
          <a:endParaRPr lang="en-US"/>
        </a:p>
      </dgm:t>
    </dgm:pt>
    <dgm:pt modelId="{E93E6384-7FC5-40DA-ADCA-E468FCCD003F}">
      <dgm:prSet phldrT="[Text]"/>
      <dgm:spPr/>
      <dgm:t>
        <a:bodyPr/>
        <a:lstStyle/>
        <a:p>
          <a:r>
            <a:rPr lang="en-US" dirty="0"/>
            <a:t>Energy recovery</a:t>
          </a:r>
        </a:p>
      </dgm:t>
    </dgm:pt>
    <dgm:pt modelId="{D27D59D1-C781-42FC-892F-954B4CA2DBCB}" type="parTrans" cxnId="{2E1BE21D-E858-4936-9DFF-6F921112240E}">
      <dgm:prSet/>
      <dgm:spPr/>
      <dgm:t>
        <a:bodyPr/>
        <a:lstStyle/>
        <a:p>
          <a:endParaRPr lang="en-US"/>
        </a:p>
      </dgm:t>
    </dgm:pt>
    <dgm:pt modelId="{1626EA08-42B1-46AE-A0F8-5A87C29DE723}" type="sibTrans" cxnId="{2E1BE21D-E858-4936-9DFF-6F921112240E}">
      <dgm:prSet/>
      <dgm:spPr/>
      <dgm:t>
        <a:bodyPr/>
        <a:lstStyle/>
        <a:p>
          <a:endParaRPr lang="en-US"/>
        </a:p>
      </dgm:t>
    </dgm:pt>
    <dgm:pt modelId="{F48504BF-3AE7-4FC7-B781-01313D26E2B8}">
      <dgm:prSet phldrT="[Text]"/>
      <dgm:spPr/>
      <dgm:t>
        <a:bodyPr/>
        <a:lstStyle/>
        <a:p>
          <a:r>
            <a:rPr lang="en-US" dirty="0"/>
            <a:t>Disposal </a:t>
          </a:r>
        </a:p>
      </dgm:t>
    </dgm:pt>
    <dgm:pt modelId="{3262A9A2-0AD8-4352-A291-3AF4B73E12B4}" type="parTrans" cxnId="{752E9BED-3507-44D1-970B-ECBEDAF0E78A}">
      <dgm:prSet/>
      <dgm:spPr/>
      <dgm:t>
        <a:bodyPr/>
        <a:lstStyle/>
        <a:p>
          <a:endParaRPr lang="en-US"/>
        </a:p>
      </dgm:t>
    </dgm:pt>
    <dgm:pt modelId="{AE46B4A5-757D-4834-9439-0B26FFF12191}" type="sibTrans" cxnId="{752E9BED-3507-44D1-970B-ECBEDAF0E78A}">
      <dgm:prSet/>
      <dgm:spPr/>
      <dgm:t>
        <a:bodyPr/>
        <a:lstStyle/>
        <a:p>
          <a:endParaRPr lang="en-US"/>
        </a:p>
      </dgm:t>
    </dgm:pt>
    <dgm:pt modelId="{0E410B04-BE12-4C19-B7C8-B48BF1AEC4F4}" type="pres">
      <dgm:prSet presAssocID="{DCC75681-48AA-4170-8BBD-D7F914FA70C2}" presName="Name0" presStyleCnt="0">
        <dgm:presLayoutVars>
          <dgm:dir/>
          <dgm:animLvl val="lvl"/>
          <dgm:resizeHandles val="exact"/>
        </dgm:presLayoutVars>
      </dgm:prSet>
      <dgm:spPr/>
    </dgm:pt>
    <dgm:pt modelId="{6C5D7121-8FB5-451F-A50B-3676A4FF1D03}" type="pres">
      <dgm:prSet presAssocID="{1198306D-6E16-452A-B277-D13D7C6B0494}" presName="Name8" presStyleCnt="0"/>
      <dgm:spPr/>
    </dgm:pt>
    <dgm:pt modelId="{D23939AF-C3D8-4F68-9639-20103C8785DF}" type="pres">
      <dgm:prSet presAssocID="{1198306D-6E16-452A-B277-D13D7C6B0494}" presName="level" presStyleLbl="node1" presStyleIdx="0" presStyleCnt="5">
        <dgm:presLayoutVars>
          <dgm:chMax val="1"/>
          <dgm:bulletEnabled val="1"/>
        </dgm:presLayoutVars>
      </dgm:prSet>
      <dgm:spPr/>
    </dgm:pt>
    <dgm:pt modelId="{7DD28ADB-7F2E-4ED4-971D-2DA862EA71BF}" type="pres">
      <dgm:prSet presAssocID="{1198306D-6E16-452A-B277-D13D7C6B049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AA48639-857F-4DE5-AAAB-06AA72EA1491}" type="pres">
      <dgm:prSet presAssocID="{94701154-A389-46C7-B1FB-6B6D56FFF2AF}" presName="Name8" presStyleCnt="0"/>
      <dgm:spPr/>
    </dgm:pt>
    <dgm:pt modelId="{8E6DA491-D168-40BD-A3B9-88729AC42530}" type="pres">
      <dgm:prSet presAssocID="{94701154-A389-46C7-B1FB-6B6D56FFF2AF}" presName="level" presStyleLbl="node1" presStyleIdx="1" presStyleCnt="5">
        <dgm:presLayoutVars>
          <dgm:chMax val="1"/>
          <dgm:bulletEnabled val="1"/>
        </dgm:presLayoutVars>
      </dgm:prSet>
      <dgm:spPr/>
    </dgm:pt>
    <dgm:pt modelId="{9B7822A9-CD6A-4131-A96E-86B289E1F0E8}" type="pres">
      <dgm:prSet presAssocID="{94701154-A389-46C7-B1FB-6B6D56FFF2A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C490232B-85C2-494E-9233-067B1646CB69}" type="pres">
      <dgm:prSet presAssocID="{5D595C22-E07E-4850-A5CC-10A8E0667C62}" presName="Name8" presStyleCnt="0"/>
      <dgm:spPr/>
    </dgm:pt>
    <dgm:pt modelId="{9765BA43-C054-4CC2-88D7-6BA17A154691}" type="pres">
      <dgm:prSet presAssocID="{5D595C22-E07E-4850-A5CC-10A8E0667C62}" presName="level" presStyleLbl="node1" presStyleIdx="2" presStyleCnt="5">
        <dgm:presLayoutVars>
          <dgm:chMax val="1"/>
          <dgm:bulletEnabled val="1"/>
        </dgm:presLayoutVars>
      </dgm:prSet>
      <dgm:spPr/>
    </dgm:pt>
    <dgm:pt modelId="{58E8F88F-1476-4268-9984-1DC7637CFDD6}" type="pres">
      <dgm:prSet presAssocID="{5D595C22-E07E-4850-A5CC-10A8E0667C62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D7CB6B5-18E0-4376-B8EC-DE41BAAE9933}" type="pres">
      <dgm:prSet presAssocID="{E93E6384-7FC5-40DA-ADCA-E468FCCD003F}" presName="Name8" presStyleCnt="0"/>
      <dgm:spPr/>
    </dgm:pt>
    <dgm:pt modelId="{290D0426-4C65-479B-A40F-EF8D88F76443}" type="pres">
      <dgm:prSet presAssocID="{E93E6384-7FC5-40DA-ADCA-E468FCCD003F}" presName="level" presStyleLbl="node1" presStyleIdx="3" presStyleCnt="5">
        <dgm:presLayoutVars>
          <dgm:chMax val="1"/>
          <dgm:bulletEnabled val="1"/>
        </dgm:presLayoutVars>
      </dgm:prSet>
      <dgm:spPr/>
    </dgm:pt>
    <dgm:pt modelId="{E5398952-3C3E-4426-A047-8E54A49769CC}" type="pres">
      <dgm:prSet presAssocID="{E93E6384-7FC5-40DA-ADCA-E468FCCD003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229BB49B-123D-4B8C-9CD6-619B60D2511A}" type="pres">
      <dgm:prSet presAssocID="{F48504BF-3AE7-4FC7-B781-01313D26E2B8}" presName="Name8" presStyleCnt="0"/>
      <dgm:spPr/>
    </dgm:pt>
    <dgm:pt modelId="{CA54BD06-A942-4CC2-B9A4-2BB95A20D628}" type="pres">
      <dgm:prSet presAssocID="{F48504BF-3AE7-4FC7-B781-01313D26E2B8}" presName="level" presStyleLbl="node1" presStyleIdx="4" presStyleCnt="5">
        <dgm:presLayoutVars>
          <dgm:chMax val="1"/>
          <dgm:bulletEnabled val="1"/>
        </dgm:presLayoutVars>
      </dgm:prSet>
      <dgm:spPr/>
    </dgm:pt>
    <dgm:pt modelId="{185E09D1-CB9C-4AB6-8D4F-A2415BF01CB5}" type="pres">
      <dgm:prSet presAssocID="{F48504BF-3AE7-4FC7-B781-01313D26E2B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2E1BE21D-E858-4936-9DFF-6F921112240E}" srcId="{DCC75681-48AA-4170-8BBD-D7F914FA70C2}" destId="{E93E6384-7FC5-40DA-ADCA-E468FCCD003F}" srcOrd="3" destOrd="0" parTransId="{D27D59D1-C781-42FC-892F-954B4CA2DBCB}" sibTransId="{1626EA08-42B1-46AE-A0F8-5A87C29DE723}"/>
    <dgm:cxn modelId="{B474B223-2D9A-48DE-957C-85CC81ED6D5D}" type="presOf" srcId="{E93E6384-7FC5-40DA-ADCA-E468FCCD003F}" destId="{290D0426-4C65-479B-A40F-EF8D88F76443}" srcOrd="0" destOrd="0" presId="urn:microsoft.com/office/officeart/2005/8/layout/pyramid3"/>
    <dgm:cxn modelId="{DA37863E-DC39-443C-9EED-3E1212A3B0B7}" type="presOf" srcId="{94701154-A389-46C7-B1FB-6B6D56FFF2AF}" destId="{8E6DA491-D168-40BD-A3B9-88729AC42530}" srcOrd="0" destOrd="0" presId="urn:microsoft.com/office/officeart/2005/8/layout/pyramid3"/>
    <dgm:cxn modelId="{44F12A47-34CC-4D43-AA09-8CB225E580BD}" srcId="{DCC75681-48AA-4170-8BBD-D7F914FA70C2}" destId="{5D595C22-E07E-4850-A5CC-10A8E0667C62}" srcOrd="2" destOrd="0" parTransId="{C68E47E1-12FC-4768-B924-012197060C5B}" sibTransId="{98C54CFC-B99E-4460-B863-2F929D8C6853}"/>
    <dgm:cxn modelId="{8D6C266B-CDD5-4478-AE57-40B500CF4730}" type="presOf" srcId="{94701154-A389-46C7-B1FB-6B6D56FFF2AF}" destId="{9B7822A9-CD6A-4131-A96E-86B289E1F0E8}" srcOrd="1" destOrd="0" presId="urn:microsoft.com/office/officeart/2005/8/layout/pyramid3"/>
    <dgm:cxn modelId="{55972072-8FD8-4C0A-AED0-057573E5D6D5}" type="presOf" srcId="{1198306D-6E16-452A-B277-D13D7C6B0494}" destId="{7DD28ADB-7F2E-4ED4-971D-2DA862EA71BF}" srcOrd="1" destOrd="0" presId="urn:microsoft.com/office/officeart/2005/8/layout/pyramid3"/>
    <dgm:cxn modelId="{B65FB077-2510-4284-9B32-7799BD6AE3D5}" type="presOf" srcId="{E93E6384-7FC5-40DA-ADCA-E468FCCD003F}" destId="{E5398952-3C3E-4426-A047-8E54A49769CC}" srcOrd="1" destOrd="0" presId="urn:microsoft.com/office/officeart/2005/8/layout/pyramid3"/>
    <dgm:cxn modelId="{C0AFE084-4D18-4270-8A69-01F8CD988A3D}" type="presOf" srcId="{5D595C22-E07E-4850-A5CC-10A8E0667C62}" destId="{9765BA43-C054-4CC2-88D7-6BA17A154691}" srcOrd="0" destOrd="0" presId="urn:microsoft.com/office/officeart/2005/8/layout/pyramid3"/>
    <dgm:cxn modelId="{245DFA9C-8EB3-43A7-AC2D-E781620E85BC}" type="presOf" srcId="{5D595C22-E07E-4850-A5CC-10A8E0667C62}" destId="{58E8F88F-1476-4268-9984-1DC7637CFDD6}" srcOrd="1" destOrd="0" presId="urn:microsoft.com/office/officeart/2005/8/layout/pyramid3"/>
    <dgm:cxn modelId="{1781B2B4-62D4-44DD-9FDC-3D512ACEAC7A}" type="presOf" srcId="{DCC75681-48AA-4170-8BBD-D7F914FA70C2}" destId="{0E410B04-BE12-4C19-B7C8-B48BF1AEC4F4}" srcOrd="0" destOrd="0" presId="urn:microsoft.com/office/officeart/2005/8/layout/pyramid3"/>
    <dgm:cxn modelId="{4AB685B5-6F83-4726-B7E8-5FCEBD5D2293}" type="presOf" srcId="{F48504BF-3AE7-4FC7-B781-01313D26E2B8}" destId="{CA54BD06-A942-4CC2-B9A4-2BB95A20D628}" srcOrd="0" destOrd="0" presId="urn:microsoft.com/office/officeart/2005/8/layout/pyramid3"/>
    <dgm:cxn modelId="{3FA5FECB-0B9A-4AEA-B303-F6A4F2009FE5}" type="presOf" srcId="{1198306D-6E16-452A-B277-D13D7C6B0494}" destId="{D23939AF-C3D8-4F68-9639-20103C8785DF}" srcOrd="0" destOrd="0" presId="urn:microsoft.com/office/officeart/2005/8/layout/pyramid3"/>
    <dgm:cxn modelId="{38E259E6-1D40-442D-B88E-47E3D364D1C5}" srcId="{DCC75681-48AA-4170-8BBD-D7F914FA70C2}" destId="{1198306D-6E16-452A-B277-D13D7C6B0494}" srcOrd="0" destOrd="0" parTransId="{A8466C87-AE67-4F72-9049-8F653910CB02}" sibTransId="{9AA6FCB3-A0B7-4531-85AE-37501189F35B}"/>
    <dgm:cxn modelId="{752E9BED-3507-44D1-970B-ECBEDAF0E78A}" srcId="{DCC75681-48AA-4170-8BBD-D7F914FA70C2}" destId="{F48504BF-3AE7-4FC7-B781-01313D26E2B8}" srcOrd="4" destOrd="0" parTransId="{3262A9A2-0AD8-4352-A291-3AF4B73E12B4}" sibTransId="{AE46B4A5-757D-4834-9439-0B26FFF12191}"/>
    <dgm:cxn modelId="{1CC448F2-3A99-4B76-9B22-9A2D142713D1}" srcId="{DCC75681-48AA-4170-8BBD-D7F914FA70C2}" destId="{94701154-A389-46C7-B1FB-6B6D56FFF2AF}" srcOrd="1" destOrd="0" parTransId="{F4B11542-7BF7-4434-95A7-785D264F7F34}" sibTransId="{328C30AF-D919-4CC3-BE85-10D24BC1822D}"/>
    <dgm:cxn modelId="{4FA803F4-173D-402D-85AE-8598A93FA66F}" type="presOf" srcId="{F48504BF-3AE7-4FC7-B781-01313D26E2B8}" destId="{185E09D1-CB9C-4AB6-8D4F-A2415BF01CB5}" srcOrd="1" destOrd="0" presId="urn:microsoft.com/office/officeart/2005/8/layout/pyramid3"/>
    <dgm:cxn modelId="{0FF044FF-CF9E-4A94-8425-130C079AED30}" type="presParOf" srcId="{0E410B04-BE12-4C19-B7C8-B48BF1AEC4F4}" destId="{6C5D7121-8FB5-451F-A50B-3676A4FF1D03}" srcOrd="0" destOrd="0" presId="urn:microsoft.com/office/officeart/2005/8/layout/pyramid3"/>
    <dgm:cxn modelId="{41E4DEE7-9BDA-482E-AD28-59B6B1814198}" type="presParOf" srcId="{6C5D7121-8FB5-451F-A50B-3676A4FF1D03}" destId="{D23939AF-C3D8-4F68-9639-20103C8785DF}" srcOrd="0" destOrd="0" presId="urn:microsoft.com/office/officeart/2005/8/layout/pyramid3"/>
    <dgm:cxn modelId="{1B0B4AEE-85E4-4B64-96AA-5AAEE5A4E0F5}" type="presParOf" srcId="{6C5D7121-8FB5-451F-A50B-3676A4FF1D03}" destId="{7DD28ADB-7F2E-4ED4-971D-2DA862EA71BF}" srcOrd="1" destOrd="0" presId="urn:microsoft.com/office/officeart/2005/8/layout/pyramid3"/>
    <dgm:cxn modelId="{DAB6161C-3D60-4A2E-ADEC-F68F2E5A3F31}" type="presParOf" srcId="{0E410B04-BE12-4C19-B7C8-B48BF1AEC4F4}" destId="{DAA48639-857F-4DE5-AAAB-06AA72EA1491}" srcOrd="1" destOrd="0" presId="urn:microsoft.com/office/officeart/2005/8/layout/pyramid3"/>
    <dgm:cxn modelId="{D63C9EA8-6D49-4881-AB2E-78FBEF2BFCE7}" type="presParOf" srcId="{DAA48639-857F-4DE5-AAAB-06AA72EA1491}" destId="{8E6DA491-D168-40BD-A3B9-88729AC42530}" srcOrd="0" destOrd="0" presId="urn:microsoft.com/office/officeart/2005/8/layout/pyramid3"/>
    <dgm:cxn modelId="{6BA385AF-E0A7-46FB-88DB-41B7E2AF2248}" type="presParOf" srcId="{DAA48639-857F-4DE5-AAAB-06AA72EA1491}" destId="{9B7822A9-CD6A-4131-A96E-86B289E1F0E8}" srcOrd="1" destOrd="0" presId="urn:microsoft.com/office/officeart/2005/8/layout/pyramid3"/>
    <dgm:cxn modelId="{B21AC881-7610-4C48-A31D-C859242C51BE}" type="presParOf" srcId="{0E410B04-BE12-4C19-B7C8-B48BF1AEC4F4}" destId="{C490232B-85C2-494E-9233-067B1646CB69}" srcOrd="2" destOrd="0" presId="urn:microsoft.com/office/officeart/2005/8/layout/pyramid3"/>
    <dgm:cxn modelId="{D9F9006F-4931-4864-B578-07C1BD13260E}" type="presParOf" srcId="{C490232B-85C2-494E-9233-067B1646CB69}" destId="{9765BA43-C054-4CC2-88D7-6BA17A154691}" srcOrd="0" destOrd="0" presId="urn:microsoft.com/office/officeart/2005/8/layout/pyramid3"/>
    <dgm:cxn modelId="{C630E2CA-E699-4F1E-A6A3-879F505C23D7}" type="presParOf" srcId="{C490232B-85C2-494E-9233-067B1646CB69}" destId="{58E8F88F-1476-4268-9984-1DC7637CFDD6}" srcOrd="1" destOrd="0" presId="urn:microsoft.com/office/officeart/2005/8/layout/pyramid3"/>
    <dgm:cxn modelId="{87763485-AEBA-4CC7-9791-01EC79023A98}" type="presParOf" srcId="{0E410B04-BE12-4C19-B7C8-B48BF1AEC4F4}" destId="{1D7CB6B5-18E0-4376-B8EC-DE41BAAE9933}" srcOrd="3" destOrd="0" presId="urn:microsoft.com/office/officeart/2005/8/layout/pyramid3"/>
    <dgm:cxn modelId="{0C07816C-1F2F-4CFB-9425-8CE3B2DADF08}" type="presParOf" srcId="{1D7CB6B5-18E0-4376-B8EC-DE41BAAE9933}" destId="{290D0426-4C65-479B-A40F-EF8D88F76443}" srcOrd="0" destOrd="0" presId="urn:microsoft.com/office/officeart/2005/8/layout/pyramid3"/>
    <dgm:cxn modelId="{2AE2C0E4-86D5-4924-AE87-D82DB51AE5D5}" type="presParOf" srcId="{1D7CB6B5-18E0-4376-B8EC-DE41BAAE9933}" destId="{E5398952-3C3E-4426-A047-8E54A49769CC}" srcOrd="1" destOrd="0" presId="urn:microsoft.com/office/officeart/2005/8/layout/pyramid3"/>
    <dgm:cxn modelId="{280AF747-4E78-4E46-A103-F3972ACE7DE2}" type="presParOf" srcId="{0E410B04-BE12-4C19-B7C8-B48BF1AEC4F4}" destId="{229BB49B-123D-4B8C-9CD6-619B60D2511A}" srcOrd="4" destOrd="0" presId="urn:microsoft.com/office/officeart/2005/8/layout/pyramid3"/>
    <dgm:cxn modelId="{F0102EE9-CCAE-4078-84EC-15AE5EFDB0F7}" type="presParOf" srcId="{229BB49B-123D-4B8C-9CD6-619B60D2511A}" destId="{CA54BD06-A942-4CC2-B9A4-2BB95A20D628}" srcOrd="0" destOrd="0" presId="urn:microsoft.com/office/officeart/2005/8/layout/pyramid3"/>
    <dgm:cxn modelId="{0DDDC805-7012-4847-96B0-ED3D49D4BC7D}" type="presParOf" srcId="{229BB49B-123D-4B8C-9CD6-619B60D2511A}" destId="{185E09D1-CB9C-4AB6-8D4F-A2415BF01CB5}" srcOrd="1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3939AF-C3D8-4F68-9639-20103C8785DF}">
      <dsp:nvSpPr>
        <dsp:cNvPr id="0" name=""/>
        <dsp:cNvSpPr/>
      </dsp:nvSpPr>
      <dsp:spPr>
        <a:xfrm rot="10800000">
          <a:off x="0" y="0"/>
          <a:ext cx="7886699" cy="870267"/>
        </a:xfrm>
        <a:prstGeom prst="trapezoid">
          <a:avLst>
            <a:gd name="adj" fmla="val 9062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Prevention </a:t>
          </a:r>
        </a:p>
      </dsp:txBody>
      <dsp:txXfrm rot="-10800000">
        <a:off x="1380172" y="0"/>
        <a:ext cx="5126355" cy="870267"/>
      </dsp:txXfrm>
    </dsp:sp>
    <dsp:sp modelId="{8E6DA491-D168-40BD-A3B9-88729AC42530}">
      <dsp:nvSpPr>
        <dsp:cNvPr id="0" name=""/>
        <dsp:cNvSpPr/>
      </dsp:nvSpPr>
      <dsp:spPr>
        <a:xfrm rot="10800000">
          <a:off x="788670" y="870267"/>
          <a:ext cx="6309359" cy="870267"/>
        </a:xfrm>
        <a:prstGeom prst="trapezoid">
          <a:avLst>
            <a:gd name="adj" fmla="val 9062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Re-use</a:t>
          </a:r>
        </a:p>
      </dsp:txBody>
      <dsp:txXfrm rot="-10800000">
        <a:off x="1892808" y="870267"/>
        <a:ext cx="4101084" cy="870267"/>
      </dsp:txXfrm>
    </dsp:sp>
    <dsp:sp modelId="{9765BA43-C054-4CC2-88D7-6BA17A154691}">
      <dsp:nvSpPr>
        <dsp:cNvPr id="0" name=""/>
        <dsp:cNvSpPr/>
      </dsp:nvSpPr>
      <dsp:spPr>
        <a:xfrm rot="10800000">
          <a:off x="1577340" y="1740535"/>
          <a:ext cx="4732020" cy="870267"/>
        </a:xfrm>
        <a:prstGeom prst="trapezoid">
          <a:avLst>
            <a:gd name="adj" fmla="val 9062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Recycle</a:t>
          </a:r>
        </a:p>
      </dsp:txBody>
      <dsp:txXfrm rot="-10800000">
        <a:off x="2405443" y="1740535"/>
        <a:ext cx="3075813" cy="870267"/>
      </dsp:txXfrm>
    </dsp:sp>
    <dsp:sp modelId="{290D0426-4C65-479B-A40F-EF8D88F76443}">
      <dsp:nvSpPr>
        <dsp:cNvPr id="0" name=""/>
        <dsp:cNvSpPr/>
      </dsp:nvSpPr>
      <dsp:spPr>
        <a:xfrm rot="10800000">
          <a:off x="2366010" y="2610802"/>
          <a:ext cx="3154679" cy="870267"/>
        </a:xfrm>
        <a:prstGeom prst="trapezoid">
          <a:avLst>
            <a:gd name="adj" fmla="val 9062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Energy recovery</a:t>
          </a:r>
        </a:p>
      </dsp:txBody>
      <dsp:txXfrm rot="-10800000">
        <a:off x="2918079" y="2610802"/>
        <a:ext cx="2050542" cy="870267"/>
      </dsp:txXfrm>
    </dsp:sp>
    <dsp:sp modelId="{CA54BD06-A942-4CC2-B9A4-2BB95A20D628}">
      <dsp:nvSpPr>
        <dsp:cNvPr id="0" name=""/>
        <dsp:cNvSpPr/>
      </dsp:nvSpPr>
      <dsp:spPr>
        <a:xfrm rot="10800000">
          <a:off x="3154680" y="3481070"/>
          <a:ext cx="1577339" cy="870267"/>
        </a:xfrm>
        <a:prstGeom prst="trapezoid">
          <a:avLst>
            <a:gd name="adj" fmla="val 9062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Disposal </a:t>
          </a:r>
        </a:p>
      </dsp:txBody>
      <dsp:txXfrm rot="-10800000">
        <a:off x="3154680" y="3481070"/>
        <a:ext cx="1577339" cy="8702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588A0-19C2-4163-AC17-9E1A9F2677F0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C5A4E-F63B-44AA-A0E2-81E2666BC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393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588A0-19C2-4163-AC17-9E1A9F2677F0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C5A4E-F63B-44AA-A0E2-81E2666BC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261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588A0-19C2-4163-AC17-9E1A9F2677F0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C5A4E-F63B-44AA-A0E2-81E2666BC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311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588A0-19C2-4163-AC17-9E1A9F2677F0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C5A4E-F63B-44AA-A0E2-81E2666BC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257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588A0-19C2-4163-AC17-9E1A9F2677F0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C5A4E-F63B-44AA-A0E2-81E2666BC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468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588A0-19C2-4163-AC17-9E1A9F2677F0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C5A4E-F63B-44AA-A0E2-81E2666BC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545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588A0-19C2-4163-AC17-9E1A9F2677F0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C5A4E-F63B-44AA-A0E2-81E2666BC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767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588A0-19C2-4163-AC17-9E1A9F2677F0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C5A4E-F63B-44AA-A0E2-81E2666BC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629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588A0-19C2-4163-AC17-9E1A9F2677F0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C5A4E-F63B-44AA-A0E2-81E2666BC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141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588A0-19C2-4163-AC17-9E1A9F2677F0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C5A4E-F63B-44AA-A0E2-81E2666BC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807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588A0-19C2-4163-AC17-9E1A9F2677F0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C5A4E-F63B-44AA-A0E2-81E2666BC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171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3588A0-19C2-4163-AC17-9E1A9F2677F0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C5A4E-F63B-44AA-A0E2-81E2666BC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316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&amp;ehk=6z9BV6sjJYRM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&amp;ehk=8mlPv8HTNDw5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u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&amp;ehk=9jn5C9zH1usKi2hEFCJQmg&amp;pid=OfficeInsert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&amp;ehk=W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&amp;ehk=WMbXpuNgUiGWmCEOXvcr4g&amp;pid=OfficeInsert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u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&amp;ehk=7QKOb1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&amp;ehk=j5NHiQmLVhX0pPHka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&amp;ehk=TECIqtubOWBJNgELqgIL9w&amp;pid=OfficeInsert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&amp;ehk=Zl5R4qVONkEN4Z9bKOPGBQ&amp;pid=OfficeInsert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lumbiatn.com/" TargetMode="Externa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textile-future.com/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02656"/>
            <a:ext cx="7772400" cy="238760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b="1" dirty="0"/>
              <a:t>The Modern World:</a:t>
            </a:r>
            <a:br>
              <a:rPr lang="en-GB" b="1" dirty="0"/>
            </a:br>
            <a:r>
              <a:rPr lang="en-GB" b="1" dirty="0"/>
              <a:t>Waste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4446099"/>
            <a:ext cx="6858000" cy="1655762"/>
          </a:xfrm>
        </p:spPr>
        <p:txBody>
          <a:bodyPr/>
          <a:lstStyle/>
          <a:p>
            <a:r>
              <a:rPr lang="en-GB" dirty="0"/>
              <a:t>Lara Hopkinson</a:t>
            </a:r>
          </a:p>
          <a:p>
            <a:r>
              <a:rPr lang="en-GB" dirty="0"/>
              <a:t>Senior Lecturer</a:t>
            </a:r>
          </a:p>
        </p:txBody>
      </p:sp>
    </p:spTree>
    <p:extLst>
      <p:ext uri="{BB962C8B-B14F-4D97-AF65-F5344CB8AC3E}">
        <p14:creationId xmlns:p14="http://schemas.microsoft.com/office/powerpoint/2010/main" val="632537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 statistics…..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Construction sector produces the largest amount of waste (~100m tonnes / year)</a:t>
            </a:r>
          </a:p>
          <a:p>
            <a:r>
              <a:rPr lang="en-GB" dirty="0"/>
              <a:t>Households create ~27m tonnes waste / year</a:t>
            </a:r>
          </a:p>
          <a:p>
            <a:r>
              <a:rPr lang="en-GB" dirty="0"/>
              <a:t>15m tonnes of food waste (2013)</a:t>
            </a:r>
          </a:p>
          <a:p>
            <a:r>
              <a:rPr lang="en-GB" dirty="0"/>
              <a:t>Roughly ⅓ all food purchased</a:t>
            </a:r>
          </a:p>
          <a:p>
            <a:r>
              <a:rPr lang="en-GB" dirty="0"/>
              <a:t>Fly-tipping still very prevalent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6519446"/>
            <a:ext cx="46218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Digest of Waste and Resource Statistics, 2016</a:t>
            </a:r>
          </a:p>
        </p:txBody>
      </p:sp>
    </p:spTree>
    <p:extLst>
      <p:ext uri="{BB962C8B-B14F-4D97-AF65-F5344CB8AC3E}">
        <p14:creationId xmlns:p14="http://schemas.microsoft.com/office/powerpoint/2010/main" val="1495627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Waste hierarchy</a:t>
            </a:r>
          </a:p>
        </p:txBody>
      </p:sp>
      <p:pic>
        <p:nvPicPr>
          <p:cNvPr id="5" name="Content Placeholder 4" descr="&lt;strong&gt;Waste hierarchy&lt;/strong&gt; — European Environment Agency (EEA)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769" y="1690688"/>
            <a:ext cx="6332857" cy="4353840"/>
          </a:xfrm>
        </p:spPr>
      </p:pic>
      <p:sp>
        <p:nvSpPr>
          <p:cNvPr id="6" name="TextBox 5"/>
          <p:cNvSpPr txBox="1"/>
          <p:nvPr/>
        </p:nvSpPr>
        <p:spPr>
          <a:xfrm>
            <a:off x="0" y="6519446"/>
            <a:ext cx="34220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European Environment Agency</a:t>
            </a:r>
          </a:p>
        </p:txBody>
      </p:sp>
    </p:spTree>
    <p:extLst>
      <p:ext uri="{BB962C8B-B14F-4D97-AF65-F5344CB8AC3E}">
        <p14:creationId xmlns:p14="http://schemas.microsoft.com/office/powerpoint/2010/main" val="665956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is waste an issue?</a:t>
            </a:r>
          </a:p>
        </p:txBody>
      </p:sp>
      <p:pic>
        <p:nvPicPr>
          <p:cNvPr id="5" name="Content Placeholder 4" descr="&lt;strong&gt;Question&lt;/strong&gt; &lt;strong&gt;marks&lt;/strong&gt; cutie &lt;strong&gt;mark&lt;/strong&gt; by The-Smiling-Pony on DeviantArt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833" y="1825625"/>
            <a:ext cx="4392333" cy="4351338"/>
          </a:xfrm>
        </p:spPr>
      </p:pic>
    </p:spTree>
    <p:extLst>
      <p:ext uri="{BB962C8B-B14F-4D97-AF65-F5344CB8AC3E}">
        <p14:creationId xmlns:p14="http://schemas.microsoft.com/office/powerpoint/2010/main" val="3777689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 issues to consider….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Disposal methods</a:t>
            </a:r>
          </a:p>
          <a:p>
            <a:r>
              <a:rPr lang="en-GB" dirty="0"/>
              <a:t>Wasted resource</a:t>
            </a:r>
          </a:p>
          <a:p>
            <a:r>
              <a:rPr lang="en-GB" dirty="0"/>
              <a:t>Costs (financial, environmental, etc.)</a:t>
            </a:r>
          </a:p>
          <a:p>
            <a:r>
              <a:rPr lang="en-GB" dirty="0"/>
              <a:t>Types of waste</a:t>
            </a:r>
          </a:p>
          <a:p>
            <a:r>
              <a:rPr lang="en-GB" dirty="0"/>
              <a:t>Legislation / regulation</a:t>
            </a:r>
          </a:p>
          <a:p>
            <a:r>
              <a:rPr lang="en-GB" dirty="0"/>
              <a:t>Etc.</a:t>
            </a:r>
          </a:p>
        </p:txBody>
      </p:sp>
    </p:spTree>
    <p:extLst>
      <p:ext uri="{BB962C8B-B14F-4D97-AF65-F5344CB8AC3E}">
        <p14:creationId xmlns:p14="http://schemas.microsoft.com/office/powerpoint/2010/main" val="1447927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Classification of waste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Definition:</a:t>
            </a:r>
          </a:p>
          <a:p>
            <a:r>
              <a:rPr lang="en-GB" dirty="0"/>
              <a:t>“</a:t>
            </a:r>
            <a:r>
              <a:rPr lang="en-GB" i="1" dirty="0"/>
              <a:t>A material is considered to be waste when the producer or holder discards it, intends to discard it, or is required to discard it</a:t>
            </a:r>
            <a:r>
              <a:rPr lang="en-GB" dirty="0"/>
              <a:t>”</a:t>
            </a:r>
          </a:p>
          <a:p>
            <a:r>
              <a:rPr lang="en-GB" dirty="0"/>
              <a:t>Discarding:</a:t>
            </a:r>
          </a:p>
          <a:p>
            <a:r>
              <a:rPr lang="en-GB" dirty="0"/>
              <a:t>“</a:t>
            </a:r>
            <a:r>
              <a:rPr lang="en-GB" i="1" dirty="0"/>
              <a:t>covers activities and operations such as recycling and recovery operations, which put waste material back to good use”</a:t>
            </a:r>
          </a:p>
        </p:txBody>
      </p:sp>
    </p:spTree>
    <p:extLst>
      <p:ext uri="{BB962C8B-B14F-4D97-AF65-F5344CB8AC3E}">
        <p14:creationId xmlns:p14="http://schemas.microsoft.com/office/powerpoint/2010/main" val="547488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Waste types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Inert</a:t>
            </a:r>
          </a:p>
          <a:p>
            <a:endParaRPr lang="en-GB" dirty="0"/>
          </a:p>
          <a:p>
            <a:r>
              <a:rPr lang="en-GB" dirty="0"/>
              <a:t>Controlled</a:t>
            </a:r>
          </a:p>
          <a:p>
            <a:endParaRPr lang="en-GB" dirty="0"/>
          </a:p>
          <a:p>
            <a:r>
              <a:rPr lang="en-GB" dirty="0"/>
              <a:t>Hazardous</a:t>
            </a:r>
          </a:p>
        </p:txBody>
      </p:sp>
    </p:spTree>
    <p:extLst>
      <p:ext uri="{BB962C8B-B14F-4D97-AF65-F5344CB8AC3E}">
        <p14:creationId xmlns:p14="http://schemas.microsoft.com/office/powerpoint/2010/main" val="197124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Hazardous waste properties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37927" y="3366873"/>
            <a:ext cx="2143125" cy="21431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420" y="3653963"/>
            <a:ext cx="1520102" cy="15201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7529" y="1501922"/>
            <a:ext cx="1676184" cy="167618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5378" y="1704870"/>
            <a:ext cx="1520102" cy="15201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77489" y="3725225"/>
            <a:ext cx="1540287" cy="154716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4834" y="1620966"/>
            <a:ext cx="1401095" cy="165954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338" y="1690689"/>
            <a:ext cx="1676184" cy="167618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45480" y="1670201"/>
            <a:ext cx="2048363" cy="152839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40411" y="3627197"/>
            <a:ext cx="1680361" cy="16803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59115" y="5461155"/>
            <a:ext cx="1662813" cy="124071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831437" y="3627197"/>
            <a:ext cx="1176548" cy="16839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83377" y="5212642"/>
            <a:ext cx="1602691" cy="1602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670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Importance of classification?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Do you know why?</a:t>
            </a:r>
          </a:p>
          <a:p>
            <a:endParaRPr lang="en-GB" dirty="0"/>
          </a:p>
          <a:p>
            <a:r>
              <a:rPr lang="en-GB" dirty="0"/>
              <a:t>From the Waste Framework Directive 2008:</a:t>
            </a:r>
          </a:p>
          <a:p>
            <a:pPr lvl="1"/>
            <a:r>
              <a:rPr lang="en-GB" dirty="0"/>
              <a:t>No co-mixing of waste</a:t>
            </a:r>
          </a:p>
          <a:p>
            <a:pPr lvl="1"/>
            <a:r>
              <a:rPr lang="en-GB" dirty="0"/>
              <a:t>Specifically designated landfills </a:t>
            </a:r>
          </a:p>
          <a:p>
            <a:pPr lvl="1"/>
            <a:r>
              <a:rPr lang="en-GB" dirty="0"/>
              <a:t>Methods to divert up the waste hierarchy</a:t>
            </a:r>
          </a:p>
          <a:p>
            <a:pPr lvl="1"/>
            <a:r>
              <a:rPr lang="en-GB" dirty="0"/>
              <a:t>Cost &amp; taxes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2933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Landfill Tax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519446"/>
            <a:ext cx="24259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360 Environmental</a:t>
            </a:r>
          </a:p>
        </p:txBody>
      </p:sp>
      <p:pic>
        <p:nvPicPr>
          <p:cNvPr id="1026" name="Picture 2" descr="lf2022">
            <a:extLst>
              <a:ext uri="{FF2B5EF4-FFF2-40B4-BE49-F238E27FC236}">
                <a16:creationId xmlns:a16="http://schemas.microsoft.com/office/drawing/2014/main" id="{63885FA9-E5FD-7189-2F38-4C815ADA1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8" y="1368448"/>
            <a:ext cx="8953944" cy="4537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900056D-4A17-BE1B-DCA0-96127C8E9CA8}"/>
              </a:ext>
            </a:extLst>
          </p:cNvPr>
          <p:cNvSpPr txBox="1"/>
          <p:nvPr/>
        </p:nvSpPr>
        <p:spPr>
          <a:xfrm>
            <a:off x="1683757" y="6028119"/>
            <a:ext cx="54983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2026 rates: £130.75 (standard) / £8.65 (inert), April 2026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5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Methods of disposal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392632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7325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Methods of waste prevention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Reducing the amount of waste generated</a:t>
            </a:r>
          </a:p>
          <a:p>
            <a:r>
              <a:rPr lang="en-GB" dirty="0"/>
              <a:t>Reducing its hazardous content</a:t>
            </a:r>
          </a:p>
          <a:p>
            <a:r>
              <a:rPr lang="en-GB" dirty="0"/>
              <a:t>Reducing its impact on the environment</a:t>
            </a:r>
          </a:p>
          <a:p>
            <a:endParaRPr lang="en-GB" dirty="0"/>
          </a:p>
          <a:p>
            <a:r>
              <a:rPr lang="en-GB" dirty="0"/>
              <a:t>Therefore:</a:t>
            </a:r>
          </a:p>
          <a:p>
            <a:pPr lvl="1"/>
            <a:r>
              <a:rPr lang="en-GB" dirty="0"/>
              <a:t>Use less materials in design / manufacture</a:t>
            </a:r>
          </a:p>
          <a:p>
            <a:pPr lvl="1"/>
            <a:r>
              <a:rPr lang="en-GB" dirty="0"/>
              <a:t>Keep products longer</a:t>
            </a:r>
          </a:p>
          <a:p>
            <a:pPr lvl="1"/>
            <a:r>
              <a:rPr lang="en-GB" dirty="0"/>
              <a:t>Use less hazardous materials</a:t>
            </a:r>
          </a:p>
        </p:txBody>
      </p:sp>
    </p:spTree>
    <p:extLst>
      <p:ext uri="{BB962C8B-B14F-4D97-AF65-F5344CB8AC3E}">
        <p14:creationId xmlns:p14="http://schemas.microsoft.com/office/powerpoint/2010/main" val="126950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Preparing for re-use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/>
              <a:t>Checking</a:t>
            </a:r>
          </a:p>
          <a:p>
            <a:pPr>
              <a:lnSpc>
                <a:spcPct val="150000"/>
              </a:lnSpc>
            </a:pPr>
            <a:r>
              <a:rPr lang="en-GB" dirty="0"/>
              <a:t>Cleaning</a:t>
            </a:r>
          </a:p>
          <a:p>
            <a:pPr>
              <a:lnSpc>
                <a:spcPct val="150000"/>
              </a:lnSpc>
            </a:pPr>
            <a:r>
              <a:rPr lang="en-GB" dirty="0"/>
              <a:t>Repairing</a:t>
            </a:r>
          </a:p>
          <a:p>
            <a:pPr>
              <a:lnSpc>
                <a:spcPct val="150000"/>
              </a:lnSpc>
            </a:pPr>
            <a:r>
              <a:rPr lang="en-GB" dirty="0"/>
              <a:t>Refurbishing</a:t>
            </a:r>
          </a:p>
          <a:p>
            <a:pPr>
              <a:lnSpc>
                <a:spcPct val="150000"/>
              </a:lnSpc>
            </a:pPr>
            <a:r>
              <a:rPr lang="en-GB" dirty="0"/>
              <a:t>Whole items </a:t>
            </a:r>
            <a:r>
              <a:rPr lang="en-GB" u="sng" dirty="0"/>
              <a:t>or</a:t>
            </a:r>
            <a:r>
              <a:rPr lang="en-GB" dirty="0"/>
              <a:t> spare parts</a:t>
            </a:r>
          </a:p>
        </p:txBody>
      </p:sp>
    </p:spTree>
    <p:extLst>
      <p:ext uri="{BB962C8B-B14F-4D97-AF65-F5344CB8AC3E}">
        <p14:creationId xmlns:p14="http://schemas.microsoft.com/office/powerpoint/2010/main" val="2365789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Recycling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Turning products into new products</a:t>
            </a:r>
          </a:p>
          <a:p>
            <a:r>
              <a:rPr lang="en-GB" dirty="0"/>
              <a:t>Includes composting</a:t>
            </a:r>
          </a:p>
          <a:p>
            <a:endParaRPr lang="en-GB" dirty="0"/>
          </a:p>
          <a:p>
            <a:r>
              <a:rPr lang="en-GB" dirty="0"/>
              <a:t>Upcycling:</a:t>
            </a:r>
          </a:p>
          <a:p>
            <a:pPr lvl="1"/>
            <a:r>
              <a:rPr lang="en-GB" dirty="0"/>
              <a:t>Turning into product of higher value</a:t>
            </a:r>
          </a:p>
          <a:p>
            <a:pPr lvl="1"/>
            <a:endParaRPr lang="en-GB" dirty="0"/>
          </a:p>
          <a:p>
            <a:r>
              <a:rPr lang="en-GB" dirty="0"/>
              <a:t>Downcycling:</a:t>
            </a:r>
          </a:p>
          <a:p>
            <a:pPr lvl="1"/>
            <a:r>
              <a:rPr lang="en-GB" dirty="0"/>
              <a:t>Turning into product of lower value</a:t>
            </a:r>
          </a:p>
        </p:txBody>
      </p:sp>
    </p:spTree>
    <p:extLst>
      <p:ext uri="{BB962C8B-B14F-4D97-AF65-F5344CB8AC3E}">
        <p14:creationId xmlns:p14="http://schemas.microsoft.com/office/powerpoint/2010/main" val="4094454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Energy recovery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/>
              <a:t>Anaerobic digestion</a:t>
            </a:r>
          </a:p>
          <a:p>
            <a:pPr>
              <a:lnSpc>
                <a:spcPct val="150000"/>
              </a:lnSpc>
            </a:pPr>
            <a:r>
              <a:rPr lang="en-GB" dirty="0"/>
              <a:t>Incineration with energy recovery</a:t>
            </a:r>
          </a:p>
          <a:p>
            <a:pPr>
              <a:lnSpc>
                <a:spcPct val="150000"/>
              </a:lnSpc>
            </a:pPr>
            <a:r>
              <a:rPr lang="en-GB" dirty="0"/>
              <a:t>Gasification &amp; pyrolysis</a:t>
            </a:r>
          </a:p>
          <a:p>
            <a:pPr>
              <a:lnSpc>
                <a:spcPct val="150000"/>
              </a:lnSpc>
            </a:pPr>
            <a:r>
              <a:rPr lang="en-GB" dirty="0"/>
              <a:t>Materials from waste</a:t>
            </a:r>
          </a:p>
        </p:txBody>
      </p:sp>
    </p:spTree>
    <p:extLst>
      <p:ext uri="{BB962C8B-B14F-4D97-AF65-F5344CB8AC3E}">
        <p14:creationId xmlns:p14="http://schemas.microsoft.com/office/powerpoint/2010/main" val="240123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Disposal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/>
              <a:t>Landfill </a:t>
            </a:r>
          </a:p>
          <a:p>
            <a:pPr>
              <a:lnSpc>
                <a:spcPct val="150000"/>
              </a:lnSpc>
            </a:pPr>
            <a:r>
              <a:rPr lang="en-GB" dirty="0"/>
              <a:t>OR</a:t>
            </a:r>
          </a:p>
          <a:p>
            <a:pPr>
              <a:lnSpc>
                <a:spcPct val="150000"/>
              </a:lnSpc>
            </a:pPr>
            <a:r>
              <a:rPr lang="en-GB" dirty="0"/>
              <a:t>Incineration without energy recovery</a:t>
            </a:r>
          </a:p>
        </p:txBody>
      </p:sp>
    </p:spTree>
    <p:extLst>
      <p:ext uri="{BB962C8B-B14F-4D97-AF65-F5344CB8AC3E}">
        <p14:creationId xmlns:p14="http://schemas.microsoft.com/office/powerpoint/2010/main" val="905597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49" y="365126"/>
            <a:ext cx="8224405" cy="1325563"/>
          </a:xfrm>
        </p:spPr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Landfill space in Wales (NRW, 2013)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46910" y="1504802"/>
            <a:ext cx="6431972" cy="5168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865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concerns re: landfills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Landfill gas</a:t>
            </a:r>
          </a:p>
          <a:p>
            <a:r>
              <a:rPr lang="en-GB" dirty="0"/>
              <a:t>Leachate</a:t>
            </a:r>
          </a:p>
          <a:p>
            <a:r>
              <a:rPr lang="en-GB" dirty="0"/>
              <a:t>Noise</a:t>
            </a:r>
          </a:p>
          <a:p>
            <a:r>
              <a:rPr lang="en-GB" dirty="0"/>
              <a:t>Odour</a:t>
            </a:r>
          </a:p>
          <a:p>
            <a:r>
              <a:rPr lang="en-GB" dirty="0"/>
              <a:t>Aesthetics</a:t>
            </a:r>
          </a:p>
          <a:p>
            <a:r>
              <a:rPr lang="en-GB" dirty="0"/>
              <a:t>Management</a:t>
            </a:r>
          </a:p>
          <a:p>
            <a:r>
              <a:rPr lang="en-GB" dirty="0"/>
              <a:t>End-of-life</a:t>
            </a:r>
          </a:p>
        </p:txBody>
      </p:sp>
    </p:spTree>
    <p:extLst>
      <p:ext uri="{BB962C8B-B14F-4D97-AF65-F5344CB8AC3E}">
        <p14:creationId xmlns:p14="http://schemas.microsoft.com/office/powerpoint/2010/main" val="3844066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Case study: </a:t>
            </a:r>
            <a:r>
              <a:rPr lang="en-GB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Loscoe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Derbyshire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45224" y="1690689"/>
            <a:ext cx="3552092" cy="2213804"/>
          </a:xfrm>
          <a:prstGeom prst="rect">
            <a:avLst/>
          </a:prstGeom>
        </p:spPr>
      </p:pic>
      <p:pic>
        <p:nvPicPr>
          <p:cNvPr id="2052" name="Picture 4" descr="Loscoe is located in Derbyshi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5066" y="2098564"/>
            <a:ext cx="2606803" cy="3845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5224" y="4202458"/>
            <a:ext cx="3552092" cy="2206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2349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Case study: </a:t>
            </a:r>
            <a:r>
              <a:rPr lang="en-GB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Nantygwyddon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landfill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84655" y="4717134"/>
            <a:ext cx="2647950" cy="1733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" y="1563564"/>
            <a:ext cx="2835519" cy="27240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0595" y="1563564"/>
            <a:ext cx="3475407" cy="208524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0595" y="4134144"/>
            <a:ext cx="1793631" cy="215235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669" y="4628831"/>
            <a:ext cx="28575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2044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Benefits of recycling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4608368" cy="4623941"/>
          </a:xfrm>
        </p:spPr>
        <p:txBody>
          <a:bodyPr/>
          <a:lstStyle/>
          <a:p>
            <a:r>
              <a:rPr lang="en-GB" dirty="0"/>
              <a:t>Resource efficiency</a:t>
            </a:r>
          </a:p>
          <a:p>
            <a:r>
              <a:rPr lang="en-GB" dirty="0"/>
              <a:t>Extending life of materials</a:t>
            </a:r>
          </a:p>
          <a:p>
            <a:r>
              <a:rPr lang="en-GB" dirty="0"/>
              <a:t>Reduce production / energy costs</a:t>
            </a:r>
          </a:p>
          <a:p>
            <a:r>
              <a:rPr lang="en-GB" dirty="0"/>
              <a:t>Reduce energy use</a:t>
            </a:r>
          </a:p>
          <a:p>
            <a:r>
              <a:rPr lang="en-GB" dirty="0"/>
              <a:t>Reduce negative environmental impacts</a:t>
            </a:r>
          </a:p>
          <a:p>
            <a:r>
              <a:rPr lang="en-GB" dirty="0"/>
              <a:t>Stimulating local economy</a:t>
            </a:r>
          </a:p>
          <a:p>
            <a:endParaRPr lang="en-GB" dirty="0"/>
          </a:p>
        </p:txBody>
      </p:sp>
      <p:pic>
        <p:nvPicPr>
          <p:cNvPr id="4" name="Picture 2" descr="http://www.columbiatn.com/RecycleColumbia/_images/RecycleTre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4708" y="1824786"/>
            <a:ext cx="3839776" cy="4490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ject 27"/>
          <p:cNvSpPr txBox="1"/>
          <p:nvPr/>
        </p:nvSpPr>
        <p:spPr>
          <a:xfrm>
            <a:off x="12066" y="6639001"/>
            <a:ext cx="3656710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GB" sz="1600" dirty="0">
                <a:cs typeface="Times New Roman"/>
              </a:rPr>
              <a:t>Picture s</a:t>
            </a:r>
            <a:r>
              <a:rPr sz="1600" dirty="0" err="1">
                <a:cs typeface="Times New Roman"/>
              </a:rPr>
              <a:t>ource</a:t>
            </a:r>
            <a:r>
              <a:rPr sz="1600" dirty="0">
                <a:cs typeface="Times New Roman"/>
              </a:rPr>
              <a:t>: </a:t>
            </a:r>
            <a:r>
              <a:rPr lang="en-GB" sz="1600" dirty="0">
                <a:hlinkClick r:id="rId3"/>
              </a:rPr>
              <a:t>www.columbiatn.com</a:t>
            </a:r>
            <a:endParaRPr sz="1600" dirty="0"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745915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12012" y="0"/>
            <a:ext cx="4231988" cy="49424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70564"/>
            <a:ext cx="5066017" cy="3387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0029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Image result for ocean garbage patch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5680"/>
            <a:ext cx="9130482" cy="5387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19983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textile-future.com/dynpg/upload/imgfile10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670" y="973394"/>
            <a:ext cx="6239489" cy="4679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921" y="6511190"/>
            <a:ext cx="30483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</a:t>
            </a:r>
            <a:r>
              <a:rPr lang="en-GB" sz="1600" dirty="0">
                <a:hlinkClick r:id="rId3"/>
              </a:rPr>
              <a:t>http://textile-future.com/</a:t>
            </a:r>
            <a:r>
              <a:rPr lang="en-GB" sz="1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336951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http://www.link2portal.com/sites/default/files/imagecache/lead_image_600/circular-econom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20" y="230191"/>
            <a:ext cx="8920159" cy="5946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32081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Ellen MacArthur Foundation</a:t>
            </a:r>
          </a:p>
        </p:txBody>
      </p:sp>
    </p:spTree>
    <p:extLst>
      <p:ext uri="{BB962C8B-B14F-4D97-AF65-F5344CB8AC3E}">
        <p14:creationId xmlns:p14="http://schemas.microsoft.com/office/powerpoint/2010/main" val="2648287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400</Words>
  <Application>Microsoft Office PowerPoint</Application>
  <PresentationFormat>On-screen Show (4:3)</PresentationFormat>
  <Paragraphs>103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Times New Roman</vt:lpstr>
      <vt:lpstr>Office Theme</vt:lpstr>
      <vt:lpstr>The Modern World: Waste</vt:lpstr>
      <vt:lpstr>Some statistics…..</vt:lpstr>
      <vt:lpstr>Waste hierarchy</vt:lpstr>
      <vt:lpstr>Why is waste an issue?</vt:lpstr>
      <vt:lpstr>Some issues to consider….</vt:lpstr>
      <vt:lpstr>Classification of waste</vt:lpstr>
      <vt:lpstr>Waste types</vt:lpstr>
      <vt:lpstr>Hazardous waste properties</vt:lpstr>
      <vt:lpstr>Importance of classification?</vt:lpstr>
      <vt:lpstr>Landfill Tax</vt:lpstr>
      <vt:lpstr>Methods of disposal</vt:lpstr>
      <vt:lpstr>Methods of waste prevention</vt:lpstr>
      <vt:lpstr>Preparing for re-use</vt:lpstr>
      <vt:lpstr>Recycling</vt:lpstr>
      <vt:lpstr>Energy recovery</vt:lpstr>
      <vt:lpstr>Disposal </vt:lpstr>
      <vt:lpstr>Landfill space in Wales (NRW, 2013)</vt:lpstr>
      <vt:lpstr>Key concerns re: landfills</vt:lpstr>
      <vt:lpstr>Case study: Loscoe, Derbyshire</vt:lpstr>
      <vt:lpstr>Case study: Nantygwyddon landfill</vt:lpstr>
      <vt:lpstr>Benefits of recycling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Environmental Issues, Academic &amp; Professional skills:  Waste</dc:title>
  <dc:creator>Owner</dc:creator>
  <cp:lastModifiedBy>Lara Hopkinson</cp:lastModifiedBy>
  <cp:revision>16</cp:revision>
  <dcterms:created xsi:type="dcterms:W3CDTF">2017-02-17T12:41:19Z</dcterms:created>
  <dcterms:modified xsi:type="dcterms:W3CDTF">2026-02-13T11:02:23Z</dcterms:modified>
</cp:coreProperties>
</file>