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6"/>
  </p:notesMasterIdLst>
  <p:sldIdLst>
    <p:sldId id="256" r:id="rId5"/>
    <p:sldId id="267" r:id="rId6"/>
    <p:sldId id="279" r:id="rId7"/>
    <p:sldId id="301" r:id="rId8"/>
    <p:sldId id="261" r:id="rId9"/>
    <p:sldId id="306" r:id="rId10"/>
    <p:sldId id="268" r:id="rId11"/>
    <p:sldId id="269" r:id="rId12"/>
    <p:sldId id="270" r:id="rId13"/>
    <p:sldId id="258" r:id="rId14"/>
    <p:sldId id="275" r:id="rId15"/>
    <p:sldId id="277" r:id="rId16"/>
    <p:sldId id="311" r:id="rId17"/>
    <p:sldId id="276" r:id="rId18"/>
    <p:sldId id="266" r:id="rId19"/>
    <p:sldId id="281" r:id="rId20"/>
    <p:sldId id="310" r:id="rId21"/>
    <p:sldId id="309" r:id="rId22"/>
    <p:sldId id="282" r:id="rId23"/>
    <p:sldId id="295" r:id="rId24"/>
    <p:sldId id="31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25587-48F3-42EE-9ADA-42AF3D0E553A}" v="2" dt="2025-10-13T20:19:43.2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10</a:t>
            </a:fld>
            <a:endParaRPr lang="en-GB"/>
          </a:p>
        </p:txBody>
      </p:sp>
    </p:spTree>
    <p:extLst>
      <p:ext uri="{BB962C8B-B14F-4D97-AF65-F5344CB8AC3E}">
        <p14:creationId xmlns:p14="http://schemas.microsoft.com/office/powerpoint/2010/main" val="4169789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13</a:t>
            </a:fld>
            <a:endParaRPr lang="en-GB"/>
          </a:p>
        </p:txBody>
      </p:sp>
    </p:spTree>
    <p:extLst>
      <p:ext uri="{BB962C8B-B14F-4D97-AF65-F5344CB8AC3E}">
        <p14:creationId xmlns:p14="http://schemas.microsoft.com/office/powerpoint/2010/main" val="2403030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10/13/2025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10/13/2025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57" name="Rectangle 2056">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8195138" y="857675"/>
            <a:ext cx="3113366" cy="3622844"/>
          </a:xfrm>
        </p:spPr>
        <p:txBody>
          <a:bodyPr>
            <a:normAutofit fontScale="90000"/>
          </a:bodyPr>
          <a:lstStyle/>
          <a:p>
            <a:r>
              <a:rPr lang="en-US" sz="3200" dirty="0"/>
              <a:t>ECPS4014 History of Counselling: Assignment Workshop: Essay Guidance</a:t>
            </a:r>
            <a:br>
              <a:rPr lang="en-US" sz="3200" dirty="0"/>
            </a:br>
            <a:br>
              <a:rPr lang="en-US" sz="3200" dirty="0"/>
            </a:br>
            <a:r>
              <a:rPr lang="en-US" sz="2000" dirty="0"/>
              <a:t>Module Lead:</a:t>
            </a:r>
            <a:br>
              <a:rPr lang="en-US" sz="2000" dirty="0"/>
            </a:br>
            <a:r>
              <a:rPr lang="en-US" sz="2000" dirty="0"/>
              <a:t> Andrea Williams</a:t>
            </a:r>
          </a:p>
        </p:txBody>
      </p:sp>
      <p:pic>
        <p:nvPicPr>
          <p:cNvPr id="2050" name="Picture 2" descr="Introduction to Mental Health | Introduction to Psychology">
            <a:extLst>
              <a:ext uri="{FF2B5EF4-FFF2-40B4-BE49-F238E27FC236}">
                <a16:creationId xmlns:a16="http://schemas.microsoft.com/office/drawing/2014/main" id="{A875E479-84E2-54E6-A672-F8BEBF3D8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35" r="18660" b="1"/>
          <a:stretch/>
        </p:blipFill>
        <p:spPr bwMode="auto">
          <a:xfrm>
            <a:off x="872064" y="857675"/>
            <a:ext cx="6045576" cy="514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Welcome to the ECPS4014 History of Counselling Module.</a:t>
            </a:r>
            <a:endParaRPr lang="en-US" sz="3100" dirty="0">
              <a:solidFill>
                <a:srgbClr val="FFFFFF"/>
              </a:solidFill>
            </a:endParaRPr>
          </a:p>
        </p:txBody>
      </p:sp>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rgbClr val="FFFFFF"/>
                </a:solidFill>
              </a:rPr>
              <a:t>Module Leader: Andrea Williams</a:t>
            </a:r>
          </a:p>
          <a:p>
            <a:pPr marL="45720"/>
            <a:r>
              <a:rPr lang="en-US" sz="2800" dirty="0">
                <a:solidFill>
                  <a:srgbClr val="FFFFFF"/>
                </a:solidFill>
              </a:rPr>
              <a:t>Email: </a:t>
            </a:r>
            <a:r>
              <a:rPr lang="en-US" sz="2800" dirty="0">
                <a:solidFill>
                  <a:srgbClr val="FFFFFF"/>
                </a:solidFill>
                <a:hlinkClick r:id="rId2"/>
              </a:rPr>
              <a:t>andrea.williams@uwtsd.ac.uk</a:t>
            </a:r>
            <a:endParaRPr lang="en-US" sz="2800" dirty="0">
              <a:solidFill>
                <a:srgbClr val="FFFFFF"/>
              </a:solidFill>
            </a:endParaRPr>
          </a:p>
          <a:p>
            <a:pPr marL="45720"/>
            <a:r>
              <a:rPr lang="en-US" sz="2800" dirty="0">
                <a:solidFill>
                  <a:srgbClr val="FFFFFF"/>
                </a:solidFill>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00E98D1B-349D-1351-AB3F-E1A1AFCD1DCC}"/>
              </a:ext>
            </a:extLst>
          </p:cNvPr>
          <p:cNvSpPr>
            <a:spLocks noGrp="1"/>
          </p:cNvSpPr>
          <p:nvPr>
            <p:ph sz="half" idx="2"/>
          </p:nvPr>
        </p:nvSpPr>
        <p:spPr/>
        <p:txBody>
          <a:bodyPr/>
          <a:lstStyle/>
          <a:p>
            <a:endParaRPr lang="en-GB" dirty="0"/>
          </a:p>
        </p:txBody>
      </p:sp>
      <p:pic>
        <p:nvPicPr>
          <p:cNvPr id="7" name="Picture 6">
            <a:extLst>
              <a:ext uri="{FF2B5EF4-FFF2-40B4-BE49-F238E27FC236}">
                <a16:creationId xmlns:a16="http://schemas.microsoft.com/office/drawing/2014/main" id="{3EC851A2-29EB-3A9E-8F2E-8122E69BC716}"/>
              </a:ext>
            </a:extLst>
          </p:cNvPr>
          <p:cNvPicPr>
            <a:picLocks noChangeAspect="1"/>
          </p:cNvPicPr>
          <p:nvPr/>
        </p:nvPicPr>
        <p:blipFill>
          <a:blip r:embed="rId3"/>
          <a:stretch>
            <a:fillRect/>
          </a:stretch>
        </p:blipFill>
        <p:spPr>
          <a:xfrm>
            <a:off x="226060" y="236222"/>
            <a:ext cx="4213183" cy="6385558"/>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7989455" y="609599"/>
            <a:ext cx="3574471" cy="5403273"/>
          </a:xfrm>
        </p:spPr>
        <p:txBody>
          <a:bodyPr>
            <a:normAutofit/>
          </a:bodyPr>
          <a:lstStyle/>
          <a:p>
            <a:r>
              <a:rPr lang="en-GB" sz="6000">
                <a:solidFill>
                  <a:srgbClr val="FFFFFF"/>
                </a:solidFill>
              </a:rPr>
              <a:t>Module Learning Outcomes</a:t>
            </a:r>
          </a:p>
        </p:txBody>
      </p:sp>
      <p:sp>
        <p:nvSpPr>
          <p:cNvPr id="15" name="Rectangle 14">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BDD0F417-3B1C-8E35-06DC-8EB7195201E0}"/>
              </a:ext>
            </a:extLst>
          </p:cNvPr>
          <p:cNvSpPr>
            <a:spLocks noGrp="1"/>
          </p:cNvSpPr>
          <p:nvPr>
            <p:ph idx="1"/>
          </p:nvPr>
        </p:nvSpPr>
        <p:spPr>
          <a:xfrm>
            <a:off x="231140" y="282633"/>
            <a:ext cx="7228147" cy="5813367"/>
          </a:xfrm>
        </p:spPr>
        <p:txBody>
          <a:bodyPr>
            <a:normAutofit/>
          </a:bodyPr>
          <a:lstStyle/>
          <a:p>
            <a:pPr marL="45720" indent="0">
              <a:buNone/>
            </a:pPr>
            <a:r>
              <a:rPr lang="en-GB" sz="2800" b="1" dirty="0">
                <a:solidFill>
                  <a:schemeClr val="accent1">
                    <a:lumMod val="75000"/>
                  </a:schemeClr>
                </a:solidFill>
              </a:rPr>
              <a:t>Upon the successful completion of this module the student should be able to: </a:t>
            </a:r>
          </a:p>
          <a:p>
            <a:endParaRPr lang="en-GB" sz="2800" dirty="0">
              <a:solidFill>
                <a:schemeClr val="accent1">
                  <a:lumMod val="75000"/>
                </a:schemeClr>
              </a:solidFill>
            </a:endParaRPr>
          </a:p>
          <a:p>
            <a:r>
              <a:rPr lang="en-GB" sz="2800" dirty="0">
                <a:solidFill>
                  <a:schemeClr val="accent1">
                    <a:lumMod val="75000"/>
                  </a:schemeClr>
                </a:solidFill>
              </a:rPr>
              <a:t>Recognise the diversity and changing nature of the determinants of care and well-being within the Counselling discourse </a:t>
            </a:r>
          </a:p>
          <a:p>
            <a:r>
              <a:rPr lang="en-GB" sz="2800" dirty="0">
                <a:solidFill>
                  <a:schemeClr val="accent1">
                    <a:lumMod val="75000"/>
                  </a:schemeClr>
                </a:solidFill>
              </a:rPr>
              <a:t>Recognise the interdisciplinary nature of Counselling in relation to psychological health and social influences</a:t>
            </a:r>
          </a:p>
          <a:p>
            <a:r>
              <a:rPr lang="en-GB" sz="2800" dirty="0">
                <a:solidFill>
                  <a:schemeClr val="accent1">
                    <a:lumMod val="75000"/>
                  </a:schemeClr>
                </a:solidFill>
              </a:rPr>
              <a:t>Take responsibility for their own learning and skill development including effective personal planning, self-reflection, and project management skills.</a:t>
            </a:r>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2"/>
            <a:ext cx="9875520" cy="1614055"/>
          </a:xfrm>
        </p:spPr>
        <p:txBody>
          <a:bodyPr/>
          <a:lstStyle/>
          <a:p>
            <a:r>
              <a:rPr lang="en-GB" dirty="0">
                <a:solidFill>
                  <a:schemeClr val="accent1">
                    <a:lumMod val="50000"/>
                  </a:schemeClr>
                </a:solidFill>
              </a:rPr>
              <a:t>Module ECPS4014 Assessment 2025-26</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8" y="2128058"/>
            <a:ext cx="4646897" cy="396447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1">
                    <a:lumMod val="25000"/>
                  </a:schemeClr>
                </a:solidFill>
              </a:rPr>
              <a:t>Assessment Component 1</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rPr>
              <a:t>Group Presentation </a:t>
            </a:r>
          </a:p>
          <a:p>
            <a:pPr algn="ctr"/>
            <a:r>
              <a:rPr lang="en-GB" sz="2400" b="1" dirty="0">
                <a:solidFill>
                  <a:schemeClr val="accent1">
                    <a:lumMod val="25000"/>
                  </a:schemeClr>
                </a:solidFill>
              </a:rPr>
              <a:t>(10 minutes each)</a:t>
            </a:r>
          </a:p>
          <a:p>
            <a:pPr algn="ctr"/>
            <a:endParaRPr lang="en-GB" sz="2400" b="1" dirty="0">
              <a:solidFill>
                <a:schemeClr val="accent1">
                  <a:lumMod val="25000"/>
                </a:schemeClr>
              </a:solidFill>
            </a:endParaRPr>
          </a:p>
          <a:p>
            <a:pPr algn="ctr"/>
            <a:r>
              <a:rPr lang="en-GB" sz="2400" b="1" dirty="0">
                <a:solidFill>
                  <a:schemeClr val="accent1">
                    <a:lumMod val="25000"/>
                  </a:schemeClr>
                </a:solidFill>
              </a:rPr>
              <a:t>Submission Date: </a:t>
            </a:r>
          </a:p>
          <a:p>
            <a:pPr algn="ctr"/>
            <a:r>
              <a:rPr lang="en-GB" sz="2400" b="1" dirty="0">
                <a:solidFill>
                  <a:schemeClr val="accent1">
                    <a:lumMod val="25000"/>
                  </a:schemeClr>
                </a:solidFill>
              </a:rPr>
              <a:t>6</a:t>
            </a:r>
            <a:r>
              <a:rPr lang="en-GB" sz="2400" b="1" baseline="30000" dirty="0">
                <a:solidFill>
                  <a:schemeClr val="accent1">
                    <a:lumMod val="25000"/>
                  </a:schemeClr>
                </a:solidFill>
              </a:rPr>
              <a:t>th</a:t>
            </a:r>
            <a:r>
              <a:rPr lang="en-GB" sz="2400" b="1" dirty="0">
                <a:solidFill>
                  <a:schemeClr val="accent1">
                    <a:lumMod val="25000"/>
                  </a:schemeClr>
                </a:solidFill>
              </a:rPr>
              <a:t> January 2026</a:t>
            </a:r>
          </a:p>
          <a:p>
            <a:pPr algn="ctr"/>
            <a:endParaRPr lang="en-GB" sz="2400" b="1" dirty="0">
              <a:solidFill>
                <a:schemeClr val="accent1">
                  <a:lumMod val="25000"/>
                </a:schemeClr>
              </a:solidFill>
            </a:endParaRPr>
          </a:p>
        </p:txBody>
      </p:sp>
      <p:sp>
        <p:nvSpPr>
          <p:cNvPr id="9" name="Flowchart: Predefined Process 8"/>
          <p:cNvSpPr/>
          <p:nvPr/>
        </p:nvSpPr>
        <p:spPr>
          <a:xfrm>
            <a:off x="6762939" y="2128058"/>
            <a:ext cx="4572000" cy="391875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Component 2</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ea typeface="Times New Roman" panose="02020603050405020304" pitchFamily="18" charset="0"/>
              </a:rPr>
              <a:t>Coursework: Essay</a:t>
            </a:r>
          </a:p>
          <a:p>
            <a:pPr algn="ctr"/>
            <a:r>
              <a:rPr lang="en-GB" sz="2400" b="1" dirty="0">
                <a:solidFill>
                  <a:schemeClr val="accent1">
                    <a:lumMod val="25000"/>
                  </a:schemeClr>
                </a:solidFill>
                <a:ea typeface="Times New Roman" panose="02020603050405020304" pitchFamily="18" charset="0"/>
              </a:rPr>
              <a:t>Wordcount: 1,500 </a:t>
            </a:r>
          </a:p>
          <a:p>
            <a:pPr algn="ctr"/>
            <a:endParaRPr lang="en-GB" sz="2400" b="1" dirty="0">
              <a:solidFill>
                <a:schemeClr val="accent1">
                  <a:lumMod val="25000"/>
                </a:schemeClr>
              </a:solidFill>
            </a:endParaRPr>
          </a:p>
          <a:p>
            <a:pPr algn="ctr"/>
            <a:r>
              <a:rPr lang="en-GB" sz="2400" b="1" dirty="0">
                <a:solidFill>
                  <a:schemeClr val="accent1">
                    <a:lumMod val="25000"/>
                  </a:schemeClr>
                </a:solidFill>
              </a:rPr>
              <a:t>Submission Date: </a:t>
            </a:r>
          </a:p>
          <a:p>
            <a:pPr algn="ctr"/>
            <a:r>
              <a:rPr lang="en-GB" sz="2400" b="1" dirty="0">
                <a:solidFill>
                  <a:schemeClr val="accent1">
                    <a:lumMod val="25000"/>
                  </a:schemeClr>
                </a:solidFill>
              </a:rPr>
              <a:t>9</a:t>
            </a:r>
            <a:r>
              <a:rPr lang="en-GB" sz="2400" b="1" baseline="30000" dirty="0">
                <a:solidFill>
                  <a:schemeClr val="accent1">
                    <a:lumMod val="25000"/>
                  </a:schemeClr>
                </a:solidFill>
              </a:rPr>
              <a:t>th</a:t>
            </a:r>
            <a:r>
              <a:rPr lang="en-GB" sz="2400" b="1" dirty="0">
                <a:solidFill>
                  <a:schemeClr val="accent1">
                    <a:lumMod val="25000"/>
                  </a:schemeClr>
                </a:solidFill>
              </a:rPr>
              <a:t> December 2025   </a:t>
            </a:r>
            <a:endParaRPr lang="en-GB" sz="2000" b="1" dirty="0">
              <a:solidFill>
                <a:schemeClr val="accent1">
                  <a:lumMod val="25000"/>
                </a:schemeClr>
              </a:solidFill>
            </a:endParaRPr>
          </a:p>
          <a:p>
            <a:pPr algn="ctr"/>
            <a:endParaRPr lang="en-GB" sz="2400" b="1" dirty="0">
              <a:solidFill>
                <a:schemeClr val="accent1">
                  <a:lumMod val="25000"/>
                </a:schemeClr>
              </a:solidFill>
            </a:endParaRPr>
          </a:p>
          <a:p>
            <a:pPr algn="ctr"/>
            <a:endParaRPr lang="en-GB" sz="2400" b="1" dirty="0">
              <a:solidFill>
                <a:schemeClr val="accent1">
                  <a:lumMod val="25000"/>
                </a:schemeClr>
              </a:solidFill>
            </a:endParaRPr>
          </a:p>
          <a:p>
            <a:pPr algn="ctr"/>
            <a:endParaRPr lang="en-GB" dirty="0"/>
          </a:p>
        </p:txBody>
      </p:sp>
    </p:spTree>
    <p:extLst>
      <p:ext uri="{BB962C8B-B14F-4D97-AF65-F5344CB8AC3E}">
        <p14:creationId xmlns:p14="http://schemas.microsoft.com/office/powerpoint/2010/main" val="3810717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solidFill>
                  <a:schemeClr val="accent1">
                    <a:lumMod val="50000"/>
                  </a:schemeClr>
                </a:solidFill>
              </a:rPr>
              <a:t>Module Assessment</a:t>
            </a:r>
          </a:p>
        </p:txBody>
      </p:sp>
      <p:sp>
        <p:nvSpPr>
          <p:cNvPr id="9" name="Flowchart: Predefined Process 8"/>
          <p:cNvSpPr/>
          <p:nvPr/>
        </p:nvSpPr>
        <p:spPr>
          <a:xfrm>
            <a:off x="792480" y="2128058"/>
            <a:ext cx="10418617"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Assessment Component Two</a:t>
            </a:r>
          </a:p>
          <a:p>
            <a:endParaRPr lang="en-GB" sz="2800" dirty="0"/>
          </a:p>
          <a:p>
            <a:pPr marL="457200" indent="-457200">
              <a:buFont typeface="Arial" panose="020B0604020202020204" pitchFamily="34" charset="0"/>
              <a:buChar char="•"/>
            </a:pPr>
            <a:r>
              <a:rPr lang="en-GB" sz="3200" dirty="0">
                <a:solidFill>
                  <a:schemeClr val="accent1">
                    <a:lumMod val="50000"/>
                  </a:schemeClr>
                </a:solidFill>
              </a:rPr>
              <a:t>Assessment Task: Academic Essay</a:t>
            </a:r>
          </a:p>
          <a:p>
            <a:pPr marL="457200" indent="-457200">
              <a:buFont typeface="Arial" panose="020B0604020202020204" pitchFamily="34" charset="0"/>
              <a:buChar char="•"/>
            </a:pPr>
            <a:r>
              <a:rPr lang="en-GB" sz="3200" dirty="0">
                <a:solidFill>
                  <a:schemeClr val="accent1">
                    <a:lumMod val="50000"/>
                  </a:schemeClr>
                </a:solidFill>
              </a:rPr>
              <a:t>Assessment weighting: 50%</a:t>
            </a:r>
          </a:p>
          <a:p>
            <a:pPr marL="457200" indent="-457200">
              <a:buFont typeface="Arial" panose="020B0604020202020204" pitchFamily="34" charset="0"/>
              <a:buChar char="•"/>
            </a:pPr>
            <a:r>
              <a:rPr lang="en-GB" sz="3200" dirty="0">
                <a:solidFill>
                  <a:schemeClr val="accent1">
                    <a:lumMod val="50000"/>
                  </a:schemeClr>
                </a:solidFill>
              </a:rPr>
              <a:t>Wordcount: 1,500 words</a:t>
            </a:r>
          </a:p>
          <a:p>
            <a:pPr marL="457200" indent="-457200">
              <a:buFont typeface="Arial" panose="020B0604020202020204" pitchFamily="34" charset="0"/>
              <a:buChar char="•"/>
            </a:pPr>
            <a:r>
              <a:rPr lang="en-GB" sz="3200" dirty="0">
                <a:solidFill>
                  <a:schemeClr val="accent1">
                    <a:lumMod val="50000"/>
                  </a:schemeClr>
                </a:solidFill>
              </a:rPr>
              <a:t>Submission Details: submission through Turnitin</a:t>
            </a:r>
          </a:p>
          <a:p>
            <a:pPr marL="457200" indent="-457200">
              <a:buFont typeface="Arial" panose="020B0604020202020204" pitchFamily="34" charset="0"/>
              <a:buChar char="•"/>
            </a:pPr>
            <a:r>
              <a:rPr lang="en-GB" sz="3200" dirty="0">
                <a:solidFill>
                  <a:schemeClr val="accent1">
                    <a:lumMod val="50000"/>
                  </a:schemeClr>
                </a:solidFill>
              </a:rPr>
              <a:t>Submission date: 9th December 2025 </a:t>
            </a:r>
          </a:p>
          <a:p>
            <a:pPr marL="457200" indent="-457200">
              <a:buFont typeface="Arial" panose="020B0604020202020204" pitchFamily="34" charset="0"/>
              <a:buChar char="•"/>
            </a:pPr>
            <a:r>
              <a:rPr lang="en-GB" sz="3200" dirty="0">
                <a:solidFill>
                  <a:schemeClr val="accent1">
                    <a:lumMod val="50000"/>
                  </a:schemeClr>
                </a:solidFill>
              </a:rPr>
              <a:t>No Later than 23:59</a:t>
            </a:r>
          </a:p>
          <a:p>
            <a:pPr marL="457200" indent="-457200">
              <a:buFont typeface="Arial" panose="020B0604020202020204" pitchFamily="34" charset="0"/>
              <a:buChar char="•"/>
            </a:pPr>
            <a:endParaRPr lang="en-GB" sz="2800" dirty="0"/>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7D3AA-28F6-0AAF-E4FE-C15297A10C3E}"/>
              </a:ext>
            </a:extLst>
          </p:cNvPr>
          <p:cNvSpPr>
            <a:spLocks noGrp="1"/>
          </p:cNvSpPr>
          <p:nvPr>
            <p:ph type="title"/>
          </p:nvPr>
        </p:nvSpPr>
        <p:spPr/>
        <p:txBody>
          <a:bodyPr/>
          <a:lstStyle/>
          <a:p>
            <a:r>
              <a:rPr lang="en-GB" dirty="0">
                <a:solidFill>
                  <a:schemeClr val="accent1">
                    <a:lumMod val="50000"/>
                  </a:schemeClr>
                </a:solidFill>
              </a:rPr>
              <a:t>Assessment Component 2: Essay</a:t>
            </a:r>
          </a:p>
        </p:txBody>
      </p:sp>
      <p:sp>
        <p:nvSpPr>
          <p:cNvPr id="3" name="Content Placeholder 2">
            <a:extLst>
              <a:ext uri="{FF2B5EF4-FFF2-40B4-BE49-F238E27FC236}">
                <a16:creationId xmlns:a16="http://schemas.microsoft.com/office/drawing/2014/main" id="{9C485175-E3B4-DECD-EDDA-6A6A6634F017}"/>
              </a:ext>
            </a:extLst>
          </p:cNvPr>
          <p:cNvSpPr>
            <a:spLocks noGrp="1"/>
          </p:cNvSpPr>
          <p:nvPr>
            <p:ph idx="1"/>
          </p:nvPr>
        </p:nvSpPr>
        <p:spPr>
          <a:xfrm>
            <a:off x="1143000" y="2057399"/>
            <a:ext cx="9872871" cy="4360025"/>
          </a:xfrm>
        </p:spPr>
        <p:txBody>
          <a:bodyPr>
            <a:noAutofit/>
          </a:bodyPr>
          <a:lstStyle/>
          <a:p>
            <a:r>
              <a:rPr lang="en-GB" sz="3200" dirty="0">
                <a:solidFill>
                  <a:schemeClr val="accent1">
                    <a:lumMod val="50000"/>
                  </a:schemeClr>
                </a:solidFill>
              </a:rPr>
              <a:t>Choose </a:t>
            </a:r>
            <a:r>
              <a:rPr lang="en-GB" sz="3200" b="1" dirty="0">
                <a:solidFill>
                  <a:schemeClr val="accent1">
                    <a:lumMod val="50000"/>
                  </a:schemeClr>
                </a:solidFill>
              </a:rPr>
              <a:t>ONE </a:t>
            </a:r>
            <a:r>
              <a:rPr lang="en-GB" sz="3200" dirty="0">
                <a:solidFill>
                  <a:schemeClr val="accent1">
                    <a:lumMod val="50000"/>
                  </a:schemeClr>
                </a:solidFill>
              </a:rPr>
              <a:t>of the following questions:</a:t>
            </a:r>
          </a:p>
          <a:p>
            <a:pPr lvl="0"/>
            <a:r>
              <a:rPr lang="en-US" sz="3200" dirty="0">
                <a:solidFill>
                  <a:schemeClr val="accent1">
                    <a:lumMod val="50000"/>
                  </a:schemeClr>
                </a:solidFill>
              </a:rPr>
              <a:t>Discuss how our understanding of melancholia and approaches to treatment have changed over time </a:t>
            </a:r>
            <a:endParaRPr lang="en-GB" sz="3200" dirty="0">
              <a:solidFill>
                <a:schemeClr val="accent1">
                  <a:lumMod val="50000"/>
                </a:schemeClr>
              </a:solidFill>
            </a:endParaRPr>
          </a:p>
          <a:p>
            <a:pPr lvl="0"/>
            <a:r>
              <a:rPr lang="en-US" sz="3200" dirty="0">
                <a:solidFill>
                  <a:schemeClr val="accent1">
                    <a:lumMod val="50000"/>
                  </a:schemeClr>
                </a:solidFill>
              </a:rPr>
              <a:t>How was hysteria in men and women treated from the 1800s onwards? </a:t>
            </a:r>
            <a:endParaRPr lang="en-GB" sz="3200" dirty="0">
              <a:solidFill>
                <a:schemeClr val="accent1">
                  <a:lumMod val="50000"/>
                </a:schemeClr>
              </a:solidFill>
            </a:endParaRPr>
          </a:p>
          <a:p>
            <a:r>
              <a:rPr lang="en-US" sz="3200" dirty="0">
                <a:solidFill>
                  <a:schemeClr val="accent1">
                    <a:lumMod val="50000"/>
                  </a:schemeClr>
                </a:solidFill>
              </a:rPr>
              <a:t>Consider the expansion of asylums during the eighteenth and nineteenth centuries and discuss why so many people were committed during this period. </a:t>
            </a:r>
            <a:endParaRPr lang="en-GB" sz="3200" b="1" dirty="0">
              <a:solidFill>
                <a:schemeClr val="accent1">
                  <a:lumMod val="50000"/>
                </a:schemeClr>
              </a:solidFill>
            </a:endParaRPr>
          </a:p>
        </p:txBody>
      </p:sp>
    </p:spTree>
    <p:extLst>
      <p:ext uri="{BB962C8B-B14F-4D97-AF65-F5344CB8AC3E}">
        <p14:creationId xmlns:p14="http://schemas.microsoft.com/office/powerpoint/2010/main" val="3740273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75000"/>
                  </a:schemeClr>
                </a:solidFill>
                <a:latin typeface="+mn-lt"/>
              </a:rPr>
              <a:t>Writing an Academic Essay</a:t>
            </a:r>
          </a:p>
        </p:txBody>
      </p:sp>
      <p:sp>
        <p:nvSpPr>
          <p:cNvPr id="3" name="Content Placeholder 2"/>
          <p:cNvSpPr>
            <a:spLocks noGrp="1"/>
          </p:cNvSpPr>
          <p:nvPr>
            <p:ph sz="half" idx="1"/>
          </p:nvPr>
        </p:nvSpPr>
        <p:spPr>
          <a:xfrm>
            <a:off x="443345" y="1965961"/>
            <a:ext cx="5940687" cy="4434840"/>
          </a:xfrm>
        </p:spPr>
        <p:txBody>
          <a:bodyPr>
            <a:noAutofit/>
          </a:bodyPr>
          <a:lstStyle/>
          <a:p>
            <a:pPr>
              <a:buFont typeface="Wingdings" panose="05000000000000000000" pitchFamily="2" charset="2"/>
              <a:buChar char="v"/>
            </a:pPr>
            <a:r>
              <a:rPr lang="en-GB" sz="2400" dirty="0">
                <a:solidFill>
                  <a:schemeClr val="accent1">
                    <a:lumMod val="75000"/>
                  </a:schemeClr>
                </a:solidFill>
                <a:latin typeface="+mn-lt"/>
              </a:rPr>
              <a:t>Focus on the essay question. </a:t>
            </a:r>
          </a:p>
          <a:p>
            <a:pPr>
              <a:buFont typeface="Wingdings" panose="05000000000000000000" pitchFamily="2" charset="2"/>
              <a:buChar char="v"/>
            </a:pPr>
            <a:r>
              <a:rPr lang="en-GB" sz="2400" dirty="0">
                <a:solidFill>
                  <a:schemeClr val="accent1">
                    <a:lumMod val="75000"/>
                  </a:schemeClr>
                </a:solidFill>
                <a:latin typeface="+mn-lt"/>
              </a:rPr>
              <a:t> Read and understand the aim of the assignment, it has been designed to enable you to meet the learning outcomes for this module.</a:t>
            </a:r>
          </a:p>
          <a:p>
            <a:pPr>
              <a:buFont typeface="Wingdings" panose="05000000000000000000" pitchFamily="2" charset="2"/>
              <a:buChar char="v"/>
            </a:pPr>
            <a:r>
              <a:rPr lang="en-GB" sz="2400" dirty="0">
                <a:solidFill>
                  <a:schemeClr val="accent1">
                    <a:lumMod val="75000"/>
                  </a:schemeClr>
                </a:solidFill>
                <a:latin typeface="+mn-lt"/>
              </a:rPr>
              <a:t>Allow yourself plenty of time to plan, prepare</a:t>
            </a:r>
          </a:p>
          <a:p>
            <a:pPr>
              <a:buFont typeface="Wingdings" panose="05000000000000000000" pitchFamily="2" charset="2"/>
              <a:buChar char="v"/>
            </a:pPr>
            <a:r>
              <a:rPr lang="en-GB" sz="2400" dirty="0">
                <a:solidFill>
                  <a:schemeClr val="accent1">
                    <a:lumMod val="75000"/>
                  </a:schemeClr>
                </a:solidFill>
              </a:rPr>
              <a:t>R</a:t>
            </a:r>
            <a:r>
              <a:rPr lang="en-GB" sz="2400" dirty="0">
                <a:solidFill>
                  <a:schemeClr val="accent1">
                    <a:lumMod val="75000"/>
                  </a:schemeClr>
                </a:solidFill>
                <a:latin typeface="+mn-lt"/>
              </a:rPr>
              <a:t>ead and research around the topic</a:t>
            </a:r>
          </a:p>
          <a:p>
            <a:pPr>
              <a:buFont typeface="Wingdings" panose="05000000000000000000" pitchFamily="2" charset="2"/>
              <a:buChar char="v"/>
            </a:pPr>
            <a:r>
              <a:rPr lang="en-GB" sz="2400" dirty="0">
                <a:solidFill>
                  <a:schemeClr val="accent1">
                    <a:lumMod val="75000"/>
                  </a:schemeClr>
                </a:solidFill>
                <a:latin typeface="+mn-lt"/>
              </a:rPr>
              <a:t>Draw a plan for your essay, it should have a clear beginning, middle and end</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47319" y="2189149"/>
            <a:ext cx="3474680" cy="2722289"/>
          </a:xfrm>
        </p:spPr>
      </p:pic>
    </p:spTree>
    <p:extLst>
      <p:ext uri="{BB962C8B-B14F-4D97-AF65-F5344CB8AC3E}">
        <p14:creationId xmlns:p14="http://schemas.microsoft.com/office/powerpoint/2010/main" val="355790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Writing a Good Essay</a:t>
            </a:r>
          </a:p>
        </p:txBody>
      </p:sp>
      <p:sp>
        <p:nvSpPr>
          <p:cNvPr id="7" name="Content Placeholder 6"/>
          <p:cNvSpPr>
            <a:spLocks noGrp="1"/>
          </p:cNvSpPr>
          <p:nvPr>
            <p:ph idx="1"/>
          </p:nvPr>
        </p:nvSpPr>
        <p:spPr>
          <a:xfrm>
            <a:off x="626225" y="1676400"/>
            <a:ext cx="10270376" cy="5064968"/>
          </a:xfrm>
        </p:spPr>
        <p:txBody>
          <a:bodyPr>
            <a:normAutofit lnSpcReduction="10000"/>
          </a:bodyPr>
          <a:lstStyle/>
          <a:p>
            <a:pPr>
              <a:buFont typeface="Wingdings" panose="05000000000000000000" pitchFamily="2" charset="2"/>
              <a:buChar char="v"/>
            </a:pPr>
            <a:r>
              <a:rPr lang="en-GB" sz="2800" dirty="0">
                <a:solidFill>
                  <a:schemeClr val="accent1">
                    <a:lumMod val="75000"/>
                  </a:schemeClr>
                </a:solidFill>
              </a:rPr>
              <a:t>PLAN and PREPARE!!!!! </a:t>
            </a:r>
          </a:p>
          <a:p>
            <a:pPr>
              <a:buFont typeface="Wingdings" panose="05000000000000000000" pitchFamily="2" charset="2"/>
              <a:buChar char="v"/>
            </a:pPr>
            <a:r>
              <a:rPr lang="en-GB" sz="2800" dirty="0">
                <a:solidFill>
                  <a:schemeClr val="accent1">
                    <a:lumMod val="75000"/>
                  </a:schemeClr>
                </a:solidFill>
              </a:rPr>
              <a:t>Pay attention to detail - presentation is important</a:t>
            </a:r>
          </a:p>
          <a:p>
            <a:pPr>
              <a:buFont typeface="Wingdings" panose="05000000000000000000" pitchFamily="2" charset="2"/>
              <a:buChar char="v"/>
            </a:pPr>
            <a:r>
              <a:rPr lang="en-GB" sz="2800" dirty="0">
                <a:solidFill>
                  <a:schemeClr val="accent1">
                    <a:lumMod val="75000"/>
                  </a:schemeClr>
                </a:solidFill>
              </a:rPr>
              <a:t>Format the structure of your essay on MS Word: set the margins, indent paragraphs, set font size (size 12 or 14- Ariel or New Roman Times)</a:t>
            </a:r>
          </a:p>
          <a:p>
            <a:pPr>
              <a:buFont typeface="Wingdings" panose="05000000000000000000" pitchFamily="2" charset="2"/>
              <a:buChar char="v"/>
            </a:pPr>
            <a:r>
              <a:rPr lang="en-GB" sz="2800" b="1" dirty="0">
                <a:solidFill>
                  <a:schemeClr val="accent1">
                    <a:lumMod val="75000"/>
                  </a:schemeClr>
                </a:solidFill>
              </a:rPr>
              <a:t>Double Line Spacing</a:t>
            </a:r>
            <a:endParaRPr lang="en-GB" sz="2800" dirty="0">
              <a:solidFill>
                <a:schemeClr val="accent1">
                  <a:lumMod val="75000"/>
                </a:schemeClr>
              </a:solidFill>
            </a:endParaRPr>
          </a:p>
          <a:p>
            <a:pPr>
              <a:buFont typeface="Wingdings" panose="05000000000000000000" pitchFamily="2" charset="2"/>
              <a:buChar char="v"/>
            </a:pPr>
            <a:r>
              <a:rPr lang="en-GB" sz="2800" dirty="0">
                <a:solidFill>
                  <a:schemeClr val="accent1">
                    <a:lumMod val="75000"/>
                  </a:schemeClr>
                </a:solidFill>
              </a:rPr>
              <a:t>Indent first line of each paragraph, </a:t>
            </a:r>
          </a:p>
          <a:p>
            <a:pPr>
              <a:buFont typeface="Wingdings" panose="05000000000000000000" pitchFamily="2" charset="2"/>
              <a:buChar char="v"/>
            </a:pPr>
            <a:r>
              <a:rPr lang="en-GB" sz="2800" dirty="0">
                <a:solidFill>
                  <a:schemeClr val="accent1">
                    <a:lumMod val="75000"/>
                  </a:schemeClr>
                </a:solidFill>
              </a:rPr>
              <a:t>Double space between paragraphs</a:t>
            </a:r>
          </a:p>
          <a:p>
            <a:pPr>
              <a:buFont typeface="Wingdings" panose="05000000000000000000" pitchFamily="2" charset="2"/>
              <a:buChar char="v"/>
            </a:pPr>
            <a:r>
              <a:rPr lang="en-GB" sz="2800" dirty="0">
                <a:solidFill>
                  <a:schemeClr val="accent1">
                    <a:lumMod val="75000"/>
                  </a:schemeClr>
                </a:solidFill>
              </a:rPr>
              <a:t>Use Headers and Footers.  Display page numbers</a:t>
            </a:r>
          </a:p>
          <a:p>
            <a:pPr>
              <a:buFont typeface="Wingdings" panose="05000000000000000000" pitchFamily="2" charset="2"/>
              <a:buChar char="v"/>
            </a:pPr>
            <a:r>
              <a:rPr lang="en-GB" sz="2800" dirty="0">
                <a:solidFill>
                  <a:schemeClr val="accent1">
                    <a:lumMod val="75000"/>
                  </a:schemeClr>
                </a:solidFill>
              </a:rPr>
              <a:t>APA Referencing</a:t>
            </a: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81000"/>
            <a:ext cx="9601200" cy="671736"/>
          </a:xfrm>
        </p:spPr>
        <p:txBody>
          <a:bodyPr>
            <a:normAutofit fontScale="90000"/>
          </a:bodyPr>
          <a:lstStyle/>
          <a:p>
            <a:r>
              <a:rPr lang="en-GB" dirty="0"/>
              <a:t>Essay Plan</a:t>
            </a:r>
          </a:p>
        </p:txBody>
      </p:sp>
      <p:sp>
        <p:nvSpPr>
          <p:cNvPr id="3" name="Content Placeholder 2"/>
          <p:cNvSpPr>
            <a:spLocks noGrp="1"/>
          </p:cNvSpPr>
          <p:nvPr>
            <p:ph idx="1"/>
          </p:nvPr>
        </p:nvSpPr>
        <p:spPr>
          <a:xfrm>
            <a:off x="532015" y="1100565"/>
            <a:ext cx="10364586" cy="5757435"/>
          </a:xfrm>
        </p:spPr>
        <p:txBody>
          <a:bodyPr>
            <a:normAutofit/>
          </a:bodyPr>
          <a:lstStyle/>
          <a:p>
            <a:pPr marL="0" indent="0">
              <a:buNone/>
            </a:pPr>
            <a:r>
              <a:rPr lang="en-GB" sz="2400" b="1" dirty="0">
                <a:solidFill>
                  <a:schemeClr val="accent1">
                    <a:lumMod val="75000"/>
                  </a:schemeClr>
                </a:solidFill>
              </a:rPr>
              <a:t>A good essay….</a:t>
            </a:r>
          </a:p>
          <a:p>
            <a:r>
              <a:rPr lang="en-GB" sz="2400" dirty="0">
                <a:solidFill>
                  <a:schemeClr val="accent1">
                    <a:lumMod val="75000"/>
                  </a:schemeClr>
                </a:solidFill>
              </a:rPr>
              <a:t>Has a strong academic structure </a:t>
            </a:r>
          </a:p>
          <a:p>
            <a:r>
              <a:rPr lang="en-GB" sz="2400" dirty="0">
                <a:solidFill>
                  <a:schemeClr val="accent1">
                    <a:lumMod val="75000"/>
                  </a:schemeClr>
                </a:solidFill>
              </a:rPr>
              <a:t>A clear beginning, middle and end </a:t>
            </a:r>
          </a:p>
          <a:p>
            <a:r>
              <a:rPr lang="en-GB" sz="2400" dirty="0">
                <a:solidFill>
                  <a:schemeClr val="accent1">
                    <a:lumMod val="75000"/>
                  </a:schemeClr>
                </a:solidFill>
              </a:rPr>
              <a:t>It addresses the essay question. Your discussion will not only answer the question it considers it from different views and perspectives.</a:t>
            </a:r>
          </a:p>
          <a:p>
            <a:r>
              <a:rPr lang="en-GB" sz="2400" dirty="0">
                <a:solidFill>
                  <a:schemeClr val="accent1">
                    <a:lumMod val="75000"/>
                  </a:schemeClr>
                </a:solidFill>
              </a:rPr>
              <a:t>Your discussion will be supported by research informed academic literature from a wide range of sources i.e. textbooks, academic journals and articles.</a:t>
            </a:r>
          </a:p>
          <a:p>
            <a:r>
              <a:rPr lang="en-GB" sz="2400" dirty="0">
                <a:solidFill>
                  <a:schemeClr val="accent1">
                    <a:lumMod val="75000"/>
                  </a:schemeClr>
                </a:solidFill>
              </a:rPr>
              <a:t>This essay will consider mental health from an historical and philosophical perspective.</a:t>
            </a:r>
          </a:p>
          <a:p>
            <a:r>
              <a:rPr lang="en-GB" sz="2400" dirty="0">
                <a:solidFill>
                  <a:schemeClr val="accent1">
                    <a:lumMod val="75000"/>
                  </a:schemeClr>
                </a:solidFill>
              </a:rPr>
              <a:t>This is an academic essay, write in third person. </a:t>
            </a:r>
          </a:p>
          <a:p>
            <a:r>
              <a:rPr lang="en-GB" sz="2400" dirty="0">
                <a:solidFill>
                  <a:schemeClr val="accent1">
                    <a:lumMod val="75000"/>
                  </a:schemeClr>
                </a:solidFill>
              </a:rPr>
              <a:t>Write in third prose and avoid personal pronouns such as I, me, you and we!!!</a:t>
            </a:r>
          </a:p>
          <a:p>
            <a:endParaRPr lang="en-GB" dirty="0"/>
          </a:p>
          <a:p>
            <a:endParaRPr lang="en-GB" dirty="0"/>
          </a:p>
        </p:txBody>
      </p:sp>
    </p:spTree>
    <p:extLst>
      <p:ext uri="{BB962C8B-B14F-4D97-AF65-F5344CB8AC3E}">
        <p14:creationId xmlns:p14="http://schemas.microsoft.com/office/powerpoint/2010/main" val="313557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3848391408"/>
              </p:ext>
            </p:extLst>
          </p:nvPr>
        </p:nvGraphicFramePr>
        <p:xfrm>
          <a:off x="238298" y="1058488"/>
          <a:ext cx="11698778" cy="5536275"/>
        </p:xfrm>
        <a:graphic>
          <a:graphicData uri="http://schemas.openxmlformats.org/drawingml/2006/table">
            <a:tbl>
              <a:tblPr firstRow="1" bandRow="1">
                <a:tableStyleId>{8799B23B-EC83-4686-B30A-512413B5E67A}</a:tableStyleId>
              </a:tblPr>
              <a:tblGrid>
                <a:gridCol w="2668895">
                  <a:extLst>
                    <a:ext uri="{9D8B030D-6E8A-4147-A177-3AD203B41FA5}">
                      <a16:colId xmlns:a16="http://schemas.microsoft.com/office/drawing/2014/main" val="1286263194"/>
                    </a:ext>
                  </a:extLst>
                </a:gridCol>
                <a:gridCol w="9029883">
                  <a:extLst>
                    <a:ext uri="{9D8B030D-6E8A-4147-A177-3AD203B41FA5}">
                      <a16:colId xmlns:a16="http://schemas.microsoft.com/office/drawing/2014/main" val="1767151099"/>
                    </a:ext>
                  </a:extLst>
                </a:gridCol>
              </a:tblGrid>
              <a:tr h="930665">
                <a:tc>
                  <a:txBody>
                    <a:bodyPr/>
                    <a:lstStyle/>
                    <a:p>
                      <a:r>
                        <a:rPr lang="en-GB" sz="1700" dirty="0">
                          <a:solidFill>
                            <a:schemeClr val="accent4">
                              <a:lumMod val="75000"/>
                            </a:schemeClr>
                          </a:solidFill>
                        </a:rPr>
                        <a:t>Word count 1,500 words</a:t>
                      </a:r>
                    </a:p>
                  </a:txBody>
                  <a:tcPr marL="88009" marR="88009" marT="44005" marB="44005"/>
                </a:tc>
                <a:tc>
                  <a:txBody>
                    <a:bodyPr/>
                    <a:lstStyle/>
                    <a:p>
                      <a:r>
                        <a:rPr lang="en-GB" sz="1700" dirty="0">
                          <a:solidFill>
                            <a:schemeClr val="accent4">
                              <a:lumMod val="75000"/>
                            </a:schemeClr>
                          </a:solidFill>
                        </a:rPr>
                        <a:t>Title Page: Essay question </a:t>
                      </a:r>
                    </a:p>
                    <a:p>
                      <a:r>
                        <a:rPr lang="en-GB" sz="1700" b="0" dirty="0">
                          <a:solidFill>
                            <a:schemeClr val="accent4">
                              <a:lumMod val="75000"/>
                            </a:schemeClr>
                          </a:solidFill>
                        </a:rPr>
                        <a:t>Include module code and title</a:t>
                      </a:r>
                    </a:p>
                    <a:p>
                      <a:r>
                        <a:rPr lang="en-GB" sz="1700" b="0" dirty="0">
                          <a:solidFill>
                            <a:schemeClr val="accent4">
                              <a:lumMod val="75000"/>
                            </a:schemeClr>
                          </a:solidFill>
                        </a:rPr>
                        <a:t>*Anonymous marking</a:t>
                      </a:r>
                    </a:p>
                  </a:txBody>
                  <a:tcPr marL="88009" marR="88009" marT="44005" marB="44005"/>
                </a:tc>
                <a:extLst>
                  <a:ext uri="{0D108BD9-81ED-4DB2-BD59-A6C34878D82A}">
                    <a16:rowId xmlns:a16="http://schemas.microsoft.com/office/drawing/2014/main" val="2169499408"/>
                  </a:ext>
                </a:extLst>
              </a:tr>
              <a:tr h="1077257">
                <a:tc>
                  <a:txBody>
                    <a:bodyPr/>
                    <a:lstStyle/>
                    <a:p>
                      <a:r>
                        <a:rPr lang="en-GB" sz="1700" dirty="0">
                          <a:solidFill>
                            <a:schemeClr val="accent4">
                              <a:lumMod val="75000"/>
                            </a:schemeClr>
                          </a:solidFill>
                        </a:rPr>
                        <a:t>150 words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bringing into the essay. </a:t>
                      </a:r>
                    </a:p>
                    <a:p>
                      <a:pPr marL="285750" lvl="0" indent="-285750">
                        <a:buFont typeface="Arial" panose="020B0604020202020204" pitchFamily="34" charset="0"/>
                        <a:buChar char="•"/>
                      </a:pPr>
                      <a:r>
                        <a:rPr lang="en-GB" sz="1700" dirty="0">
                          <a:solidFill>
                            <a:schemeClr val="accent4">
                              <a:lumMod val="75000"/>
                            </a:schemeClr>
                          </a:solidFill>
                        </a:rPr>
                        <a:t>In the introduction you are setting the scene for the viewer.</a:t>
                      </a:r>
                    </a:p>
                  </a:txBody>
                  <a:tcPr marL="88009" marR="88009" marT="44005" marB="44005"/>
                </a:tc>
                <a:extLst>
                  <a:ext uri="{0D108BD9-81ED-4DB2-BD59-A6C34878D82A}">
                    <a16:rowId xmlns:a16="http://schemas.microsoft.com/office/drawing/2014/main" val="2566626059"/>
                  </a:ext>
                </a:extLst>
              </a:tr>
              <a:tr h="1988238">
                <a:tc>
                  <a:txBody>
                    <a:bodyPr/>
                    <a:lstStyle/>
                    <a:p>
                      <a:r>
                        <a:rPr lang="en-GB" sz="1700" dirty="0">
                          <a:solidFill>
                            <a:schemeClr val="accent4">
                              <a:lumMod val="75000"/>
                            </a:schemeClr>
                          </a:solidFill>
                        </a:rPr>
                        <a:t>1200</a:t>
                      </a:r>
                    </a:p>
                  </a:txBody>
                  <a:tcPr marL="88009" marR="88009" marT="44005" marB="44005"/>
                </a:tc>
                <a:tc>
                  <a:txBody>
                    <a:bodyPr/>
                    <a:lstStyle/>
                    <a:p>
                      <a:r>
                        <a:rPr lang="en-GB" sz="1700" b="1" dirty="0">
                          <a:solidFill>
                            <a:schemeClr val="accent4">
                              <a:lumMod val="75000"/>
                            </a:schemeClr>
                          </a:solidFill>
                        </a:rPr>
                        <a:t>Main discussion</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concise review of relevant empirical and theoretical literature from the area under study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Sets the scene for the essay– has a clear rationale</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good research question should be informed by a review of the academic literature: Relevant theory, empirical evidence.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Support your discussion with relevant theory and research informed literature</a:t>
                      </a:r>
                    </a:p>
                  </a:txBody>
                  <a:tcPr marL="88009" marR="88009" marT="44005" marB="44005"/>
                </a:tc>
                <a:extLst>
                  <a:ext uri="{0D108BD9-81ED-4DB2-BD59-A6C34878D82A}">
                    <a16:rowId xmlns:a16="http://schemas.microsoft.com/office/drawing/2014/main" val="1370388871"/>
                  </a:ext>
                </a:extLst>
              </a:tr>
              <a:tr h="1540115">
                <a:tc>
                  <a:txBody>
                    <a:bodyPr/>
                    <a:lstStyle/>
                    <a:p>
                      <a:pPr lvl="0">
                        <a:buNone/>
                      </a:pPr>
                      <a:r>
                        <a:rPr lang="en-GB" sz="17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dirty="0">
                          <a:solidFill>
                            <a:schemeClr val="accent4">
                              <a:lumMod val="75000"/>
                            </a:schemeClr>
                          </a:solidFill>
                        </a:rPr>
                        <a:t>Conclusion</a:t>
                      </a:r>
                      <a:r>
                        <a:rPr lang="en-GB" sz="1700" dirty="0">
                          <a:solidFill>
                            <a:schemeClr val="accent4">
                              <a:lumMod val="75000"/>
                            </a:schemeClr>
                          </a:solidFill>
                        </a:rPr>
                        <a:t>. </a:t>
                      </a:r>
                      <a:r>
                        <a:rPr lang="en-GB" sz="1800" dirty="0">
                          <a:solidFill>
                            <a:schemeClr val="accent4">
                              <a:lumMod val="75000"/>
                            </a:schemeClr>
                          </a:solidFill>
                        </a:rPr>
                        <a:t>The conclusion will summarise your discussion and raise further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4">
                              <a:lumMod val="75000"/>
                            </a:schemeClr>
                          </a:solidFill>
                        </a:rPr>
                        <a:t>It pulls your discussion together and leaves the reader wanting to know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700" dirty="0">
                          <a:solidFill>
                            <a:schemeClr val="accent4">
                              <a:lumMod val="75000"/>
                            </a:schemeClr>
                          </a:solidFill>
                        </a:rPr>
                        <a:t>What is missing from your research? Are you able to make recommendations for further research?</a:t>
                      </a:r>
                    </a:p>
                    <a:p>
                      <a:pPr lvl="0">
                        <a:buNone/>
                      </a:pPr>
                      <a:r>
                        <a:rPr lang="en-GB" sz="1700" dirty="0">
                          <a:solidFill>
                            <a:schemeClr val="accent4">
                              <a:lumMod val="75000"/>
                            </a:schemeClr>
                          </a:solidFill>
                        </a:rPr>
                        <a:t>*Include a Reference list</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506349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an Introduction important?</a:t>
            </a:r>
          </a:p>
        </p:txBody>
      </p:sp>
      <p:sp>
        <p:nvSpPr>
          <p:cNvPr id="3" name="Content Placeholder 2"/>
          <p:cNvSpPr>
            <a:spLocks noGrp="1"/>
          </p:cNvSpPr>
          <p:nvPr>
            <p:ph idx="1"/>
          </p:nvPr>
        </p:nvSpPr>
        <p:spPr>
          <a:xfrm>
            <a:off x="1295401" y="2060848"/>
            <a:ext cx="9601200" cy="4111352"/>
          </a:xfrm>
        </p:spPr>
        <p:txBody>
          <a:bodyPr>
            <a:normAutofit/>
          </a:bodyPr>
          <a:lstStyle/>
          <a:p>
            <a:r>
              <a:rPr lang="en-GB" sz="2800" dirty="0">
                <a:solidFill>
                  <a:schemeClr val="accent1">
                    <a:lumMod val="75000"/>
                  </a:schemeClr>
                </a:solidFill>
              </a:rPr>
              <a:t>It enables the reader to understand your research question and what you are aiming to discuss</a:t>
            </a:r>
            <a:endParaRPr lang="en-GB" sz="2800" b="1" dirty="0">
              <a:solidFill>
                <a:schemeClr val="accent1">
                  <a:lumMod val="75000"/>
                </a:schemeClr>
              </a:solidFill>
            </a:endParaRPr>
          </a:p>
          <a:p>
            <a:r>
              <a:rPr lang="en-GB" sz="2800" dirty="0">
                <a:solidFill>
                  <a:schemeClr val="accent1">
                    <a:lumMod val="75000"/>
                  </a:schemeClr>
                </a:solidFill>
              </a:rPr>
              <a:t>Start broad and narrow down to focus on the literature most relevant to your discussion.</a:t>
            </a:r>
          </a:p>
          <a:p>
            <a:r>
              <a:rPr lang="en-GB" sz="2800" dirty="0">
                <a:solidFill>
                  <a:schemeClr val="accent1">
                    <a:lumMod val="75000"/>
                  </a:schemeClr>
                </a:solidFill>
              </a:rPr>
              <a:t>It should be totally clear by the end of your introduction why you are looking at your specific research question, how you will address your topic and what the literature is currently saying about this subject area.</a:t>
            </a:r>
          </a:p>
        </p:txBody>
      </p:sp>
    </p:spTree>
    <p:extLst>
      <p:ext uri="{BB962C8B-B14F-4D97-AF65-F5344CB8AC3E}">
        <p14:creationId xmlns:p14="http://schemas.microsoft.com/office/powerpoint/2010/main" val="1433512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035" y="381000"/>
            <a:ext cx="8339566" cy="1031776"/>
          </a:xfrm>
        </p:spPr>
        <p:txBody>
          <a:bodyPr/>
          <a:lstStyle/>
          <a:p>
            <a:r>
              <a:rPr lang="en-GB" dirty="0">
                <a:solidFill>
                  <a:schemeClr val="accent1">
                    <a:lumMod val="75000"/>
                  </a:schemeClr>
                </a:solidFill>
              </a:rPr>
              <a:t>Your introduction should</a:t>
            </a:r>
          </a:p>
        </p:txBody>
      </p:sp>
      <p:sp>
        <p:nvSpPr>
          <p:cNvPr id="3" name="Content Placeholder 2"/>
          <p:cNvSpPr>
            <a:spLocks noGrp="1"/>
          </p:cNvSpPr>
          <p:nvPr>
            <p:ph idx="1"/>
          </p:nvPr>
        </p:nvSpPr>
        <p:spPr>
          <a:xfrm>
            <a:off x="1295401" y="1676400"/>
            <a:ext cx="9601200" cy="5064968"/>
          </a:xfrm>
        </p:spPr>
        <p:txBody>
          <a:bodyPr>
            <a:normAutofit/>
          </a:bodyPr>
          <a:lstStyle/>
          <a:p>
            <a:r>
              <a:rPr lang="en-GB" sz="2800" dirty="0">
                <a:solidFill>
                  <a:schemeClr val="accent1">
                    <a:lumMod val="75000"/>
                  </a:schemeClr>
                </a:solidFill>
              </a:rPr>
              <a:t>Flow</a:t>
            </a:r>
          </a:p>
          <a:p>
            <a:r>
              <a:rPr lang="en-GB" sz="2800" dirty="0">
                <a:solidFill>
                  <a:schemeClr val="accent1">
                    <a:lumMod val="75000"/>
                  </a:schemeClr>
                </a:solidFill>
              </a:rPr>
              <a:t>Be concise and clear</a:t>
            </a:r>
          </a:p>
          <a:p>
            <a:r>
              <a:rPr lang="en-GB" sz="2800" dirty="0">
                <a:solidFill>
                  <a:schemeClr val="accent1">
                    <a:lumMod val="75000"/>
                  </a:schemeClr>
                </a:solidFill>
              </a:rPr>
              <a:t>Tell a strong academic story</a:t>
            </a:r>
          </a:p>
          <a:p>
            <a:r>
              <a:rPr lang="en-GB" sz="2800" dirty="0">
                <a:solidFill>
                  <a:schemeClr val="accent1">
                    <a:lumMod val="75000"/>
                  </a:schemeClr>
                </a:solidFill>
              </a:rPr>
              <a:t>Be unbiased</a:t>
            </a:r>
          </a:p>
          <a:p>
            <a:r>
              <a:rPr lang="en-GB" sz="2800" dirty="0">
                <a:solidFill>
                  <a:schemeClr val="accent1">
                    <a:lumMod val="75000"/>
                  </a:schemeClr>
                </a:solidFill>
              </a:rPr>
              <a:t>Cover relevant historical and up-to-date literature (studies and theories) in appropriate detail</a:t>
            </a:r>
          </a:p>
          <a:p>
            <a:r>
              <a:rPr lang="en-GB" sz="2800" dirty="0">
                <a:solidFill>
                  <a:schemeClr val="accent1">
                    <a:lumMod val="75000"/>
                  </a:schemeClr>
                </a:solidFill>
              </a:rPr>
              <a:t>Synthesise, critique and evaluate</a:t>
            </a:r>
          </a:p>
        </p:txBody>
      </p:sp>
    </p:spTree>
    <p:extLst>
      <p:ext uri="{BB962C8B-B14F-4D97-AF65-F5344CB8AC3E}">
        <p14:creationId xmlns:p14="http://schemas.microsoft.com/office/powerpoint/2010/main" val="270728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3579442642"/>
              </p:ext>
            </p:extLst>
          </p:nvPr>
        </p:nvGraphicFramePr>
        <p:xfrm>
          <a:off x="338050" y="759230"/>
          <a:ext cx="11626735" cy="6415006"/>
        </p:xfrm>
        <a:graphic>
          <a:graphicData uri="http://schemas.openxmlformats.org/drawingml/2006/table">
            <a:tbl>
              <a:tblPr firstRow="1" bandRow="1">
                <a:tableStyleId>{8799B23B-EC83-4686-B30A-512413B5E67A}</a:tableStyleId>
              </a:tblPr>
              <a:tblGrid>
                <a:gridCol w="2652460">
                  <a:extLst>
                    <a:ext uri="{9D8B030D-6E8A-4147-A177-3AD203B41FA5}">
                      <a16:colId xmlns:a16="http://schemas.microsoft.com/office/drawing/2014/main" val="1286263194"/>
                    </a:ext>
                  </a:extLst>
                </a:gridCol>
                <a:gridCol w="8974275">
                  <a:extLst>
                    <a:ext uri="{9D8B030D-6E8A-4147-A177-3AD203B41FA5}">
                      <a16:colId xmlns:a16="http://schemas.microsoft.com/office/drawing/2014/main" val="1767151099"/>
                    </a:ext>
                  </a:extLst>
                </a:gridCol>
              </a:tblGrid>
              <a:tr h="938730">
                <a:tc>
                  <a:txBody>
                    <a:bodyPr/>
                    <a:lstStyle/>
                    <a:p>
                      <a:r>
                        <a:rPr lang="en-GB" sz="1600" dirty="0">
                          <a:solidFill>
                            <a:schemeClr val="accent4">
                              <a:lumMod val="75000"/>
                            </a:schemeClr>
                          </a:solidFill>
                        </a:rPr>
                        <a:t>Word count 1,500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accent4">
                              <a:lumMod val="75000"/>
                            </a:schemeClr>
                          </a:solidFill>
                        </a:rPr>
                        <a:t>Title Page: </a:t>
                      </a:r>
                      <a:r>
                        <a:rPr lang="en-GB" sz="1600" b="1" u="none" dirty="0">
                          <a:solidFill>
                            <a:schemeClr val="accent4">
                              <a:lumMod val="75000"/>
                            </a:schemeClr>
                          </a:solidFill>
                        </a:rPr>
                        <a:t>Discuss</a:t>
                      </a:r>
                      <a:r>
                        <a:rPr lang="en-GB" sz="1600" u="none" dirty="0">
                          <a:solidFill>
                            <a:schemeClr val="accent4">
                              <a:lumMod val="75000"/>
                            </a:schemeClr>
                          </a:solidFill>
                        </a:rPr>
                        <a:t> how our understanding of </a:t>
                      </a:r>
                      <a:r>
                        <a:rPr lang="en-GB" sz="1600" b="1" u="none" dirty="0">
                          <a:solidFill>
                            <a:schemeClr val="accent4">
                              <a:lumMod val="75000"/>
                            </a:schemeClr>
                          </a:solidFill>
                        </a:rPr>
                        <a:t>melancholia</a:t>
                      </a:r>
                      <a:r>
                        <a:rPr lang="en-GB" sz="1600" u="none" dirty="0">
                          <a:solidFill>
                            <a:schemeClr val="accent4">
                              <a:lumMod val="75000"/>
                            </a:schemeClr>
                          </a:solidFill>
                        </a:rPr>
                        <a:t> and </a:t>
                      </a:r>
                      <a:r>
                        <a:rPr lang="en-GB" sz="1600" b="1" u="none" dirty="0">
                          <a:solidFill>
                            <a:schemeClr val="accent4">
                              <a:lumMod val="75000"/>
                            </a:schemeClr>
                          </a:solidFill>
                        </a:rPr>
                        <a:t>approaches to treatment </a:t>
                      </a:r>
                      <a:r>
                        <a:rPr lang="en-GB" sz="1600" u="none" dirty="0">
                          <a:solidFill>
                            <a:schemeClr val="accent4">
                              <a:lumMod val="75000"/>
                            </a:schemeClr>
                          </a:solidFill>
                        </a:rPr>
                        <a:t>have changed over the centuries</a:t>
                      </a:r>
                    </a:p>
                    <a:p>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169499408"/>
                  </a:ext>
                </a:extLst>
              </a:tr>
              <a:tr h="2088685">
                <a:tc>
                  <a:txBody>
                    <a:bodyPr/>
                    <a:lstStyle/>
                    <a:p>
                      <a:r>
                        <a:rPr lang="en-GB" sz="1600" dirty="0">
                          <a:solidFill>
                            <a:schemeClr val="accent4">
                              <a:lumMod val="75000"/>
                            </a:schemeClr>
                          </a:solidFill>
                        </a:rPr>
                        <a:t>150 words</a:t>
                      </a:r>
                    </a:p>
                  </a:txBody>
                  <a:tcPr marL="88009" marR="88009" marT="44005" marB="44005"/>
                </a:tc>
                <a:tc>
                  <a:txBody>
                    <a:bodyPr/>
                    <a:lstStyle/>
                    <a:p>
                      <a:r>
                        <a:rPr lang="en-GB" sz="1600" b="1" dirty="0">
                          <a:solidFill>
                            <a:schemeClr val="accent4">
                              <a:lumMod val="75000"/>
                            </a:schemeClr>
                          </a:solidFill>
                        </a:rPr>
                        <a:t>Introduction - What you intend to do</a:t>
                      </a:r>
                    </a:p>
                    <a:p>
                      <a:pPr marL="285750" lvl="0" indent="-285750">
                        <a:buFont typeface="Arial" panose="020B0604020202020204" pitchFamily="34" charset="0"/>
                        <a:buChar char="•"/>
                      </a:pPr>
                      <a:r>
                        <a:rPr lang="en-GB" sz="1600" dirty="0">
                          <a:solidFill>
                            <a:schemeClr val="accent4">
                              <a:lumMod val="75000"/>
                            </a:schemeClr>
                          </a:solidFill>
                        </a:rPr>
                        <a:t>Define  </a:t>
                      </a:r>
                      <a:r>
                        <a:rPr lang="en-GB" sz="1600" b="1" u="none" dirty="0">
                          <a:solidFill>
                            <a:schemeClr val="accent4">
                              <a:lumMod val="75000"/>
                            </a:schemeClr>
                          </a:solidFill>
                        </a:rPr>
                        <a:t>melancholia - </a:t>
                      </a:r>
                      <a:r>
                        <a:rPr lang="en-GB" sz="1600" b="0" u="none" dirty="0">
                          <a:solidFill>
                            <a:schemeClr val="accent4">
                              <a:lumMod val="75000"/>
                            </a:schemeClr>
                          </a:solidFill>
                        </a:rPr>
                        <a:t>there may be different perspectives or ways of defining this over time</a:t>
                      </a:r>
                    </a:p>
                    <a:p>
                      <a:pPr marL="285750" lvl="0" indent="-285750">
                        <a:buFont typeface="Arial" panose="020B0604020202020204" pitchFamily="34" charset="0"/>
                        <a:buChar char="•"/>
                      </a:pPr>
                      <a:r>
                        <a:rPr lang="en-GB" sz="1600" b="0" u="none" dirty="0">
                          <a:solidFill>
                            <a:schemeClr val="accent4">
                              <a:lumMod val="75000"/>
                            </a:schemeClr>
                          </a:solidFill>
                        </a:rPr>
                        <a:t>Who are the main contributors, theorists?</a:t>
                      </a:r>
                    </a:p>
                    <a:p>
                      <a:pPr marL="285750" lvl="0" indent="-285750">
                        <a:buFont typeface="Arial" panose="020B0604020202020204" pitchFamily="34" charset="0"/>
                        <a:buChar char="•"/>
                      </a:pPr>
                      <a:r>
                        <a:rPr lang="en-GB" sz="1600" b="0" u="none" dirty="0">
                          <a:solidFill>
                            <a:schemeClr val="accent4">
                              <a:lumMod val="75000"/>
                            </a:schemeClr>
                          </a:solidFill>
                        </a:rPr>
                        <a:t>What is the current research saying about this topic?</a:t>
                      </a:r>
                    </a:p>
                    <a:p>
                      <a:pPr marL="285750" lvl="0" indent="-285750">
                        <a:buFont typeface="Arial" panose="020B0604020202020204" pitchFamily="34" charset="0"/>
                        <a:buChar char="•"/>
                      </a:pPr>
                      <a:r>
                        <a:rPr lang="en-GB" sz="1600" b="0" u="none" dirty="0">
                          <a:solidFill>
                            <a:schemeClr val="accent4">
                              <a:lumMod val="75000"/>
                            </a:schemeClr>
                          </a:solidFill>
                        </a:rPr>
                        <a:t>Set the scene – be clear about your intentions – what will you write about? Introduce your theories here</a:t>
                      </a:r>
                      <a:endParaRPr lang="en-GB" sz="1600" dirty="0">
                        <a:solidFill>
                          <a:schemeClr val="accent4">
                            <a:lumMod val="75000"/>
                          </a:schemeClr>
                        </a:solidFill>
                      </a:endParaRPr>
                    </a:p>
                  </a:txBody>
                  <a:tcPr marL="88009" marR="88009" marT="44005" marB="44005"/>
                </a:tc>
                <a:extLst>
                  <a:ext uri="{0D108BD9-81ED-4DB2-BD59-A6C34878D82A}">
                    <a16:rowId xmlns:a16="http://schemas.microsoft.com/office/drawing/2014/main" val="2566626059"/>
                  </a:ext>
                </a:extLst>
              </a:tr>
              <a:tr h="1241631">
                <a:tc>
                  <a:txBody>
                    <a:bodyPr/>
                    <a:lstStyle/>
                    <a:p>
                      <a:r>
                        <a:rPr lang="en-GB" sz="1600" dirty="0">
                          <a:solidFill>
                            <a:schemeClr val="accent4">
                              <a:lumMod val="75000"/>
                            </a:schemeClr>
                          </a:solidFill>
                        </a:rPr>
                        <a:t>1200</a:t>
                      </a:r>
                    </a:p>
                  </a:txBody>
                  <a:tcPr marL="88009" marR="88009" marT="44005" marB="44005"/>
                </a:tc>
                <a:tc>
                  <a:txBody>
                    <a:bodyPr/>
                    <a:lstStyle/>
                    <a:p>
                      <a:r>
                        <a:rPr lang="en-GB" sz="1600" b="1" dirty="0">
                          <a:solidFill>
                            <a:schemeClr val="accent4">
                              <a:lumMod val="75000"/>
                            </a:schemeClr>
                          </a:solidFill>
                        </a:rPr>
                        <a:t>Main discussion - </a:t>
                      </a:r>
                    </a:p>
                    <a:p>
                      <a:pPr marL="285750" indent="-285750">
                        <a:buFont typeface="Arial" panose="020B0604020202020204" pitchFamily="34" charset="0"/>
                        <a:buChar char="•"/>
                      </a:pPr>
                      <a:r>
                        <a:rPr lang="en-GB" sz="1600" b="1" u="sng" dirty="0">
                          <a:solidFill>
                            <a:schemeClr val="accent4">
                              <a:lumMod val="75000"/>
                            </a:schemeClr>
                          </a:solidFill>
                        </a:rPr>
                        <a:t>Discuss</a:t>
                      </a:r>
                      <a:r>
                        <a:rPr lang="en-GB" sz="1600" u="sng" dirty="0">
                          <a:solidFill>
                            <a:schemeClr val="accent4">
                              <a:lumMod val="75000"/>
                            </a:schemeClr>
                          </a:solidFill>
                        </a:rPr>
                        <a:t> </a:t>
                      </a:r>
                      <a:r>
                        <a:rPr lang="en-GB" sz="1600" dirty="0">
                          <a:solidFill>
                            <a:schemeClr val="accent4">
                              <a:lumMod val="75000"/>
                            </a:schemeClr>
                          </a:solidFill>
                        </a:rPr>
                        <a:t>how our understanding of </a:t>
                      </a:r>
                      <a:r>
                        <a:rPr lang="en-GB" sz="1600" b="1" u="sng" dirty="0">
                          <a:solidFill>
                            <a:schemeClr val="accent4">
                              <a:lumMod val="75000"/>
                            </a:schemeClr>
                          </a:solidFill>
                        </a:rPr>
                        <a:t>melancholia</a:t>
                      </a:r>
                      <a:r>
                        <a:rPr lang="en-GB" sz="1600" dirty="0">
                          <a:solidFill>
                            <a:schemeClr val="accent4">
                              <a:lumMod val="75000"/>
                            </a:schemeClr>
                          </a:solidFill>
                        </a:rPr>
                        <a:t> and </a:t>
                      </a:r>
                      <a:r>
                        <a:rPr lang="en-GB" sz="1600" b="1" u="sng" dirty="0">
                          <a:solidFill>
                            <a:schemeClr val="accent4">
                              <a:lumMod val="75000"/>
                            </a:schemeClr>
                          </a:solidFill>
                        </a:rPr>
                        <a:t>approaches to treatment </a:t>
                      </a:r>
                      <a:r>
                        <a:rPr lang="en-GB" sz="1600" dirty="0">
                          <a:solidFill>
                            <a:schemeClr val="accent4">
                              <a:lumMod val="75000"/>
                            </a:schemeClr>
                          </a:solidFill>
                        </a:rPr>
                        <a:t>have changed over the centuries</a:t>
                      </a:r>
                    </a:p>
                    <a:p>
                      <a:pPr marL="285750" indent="-285750">
                        <a:buFont typeface="Arial" panose="020B0604020202020204" pitchFamily="34" charset="0"/>
                        <a:buChar char="•"/>
                      </a:pPr>
                      <a:r>
                        <a:rPr lang="en-GB" sz="1600" dirty="0">
                          <a:solidFill>
                            <a:schemeClr val="accent4">
                              <a:lumMod val="75000"/>
                            </a:schemeClr>
                          </a:solidFill>
                        </a:rPr>
                        <a:t>View through an historical and philosophical lens</a:t>
                      </a:r>
                    </a:p>
                    <a:p>
                      <a:pPr marL="285750" indent="-285750">
                        <a:buFont typeface="Arial" panose="020B0604020202020204" pitchFamily="34" charset="0"/>
                        <a:buChar char="•"/>
                      </a:pPr>
                      <a:r>
                        <a:rPr lang="en-GB" sz="1600" dirty="0">
                          <a:solidFill>
                            <a:schemeClr val="accent4">
                              <a:lumMod val="75000"/>
                            </a:schemeClr>
                          </a:solidFill>
                        </a:rPr>
                        <a:t>Support your discussion with research informed texts and academic journals </a:t>
                      </a:r>
                    </a:p>
                    <a:p>
                      <a:pPr marL="285750" indent="-285750">
                        <a:buFont typeface="Arial" panose="020B0604020202020204" pitchFamily="34" charset="0"/>
                        <a:buChar char="•"/>
                      </a:pPr>
                      <a:r>
                        <a:rPr lang="en-GB" sz="1600" dirty="0">
                          <a:solidFill>
                            <a:schemeClr val="accent4">
                              <a:lumMod val="75000"/>
                            </a:schemeClr>
                          </a:solidFill>
                        </a:rPr>
                        <a:t>Do not rely on websites!!!!!</a:t>
                      </a:r>
                    </a:p>
                    <a:p>
                      <a:endParaRPr lang="en-GB" sz="1600" b="1" dirty="0">
                        <a:solidFill>
                          <a:schemeClr val="accent4">
                            <a:lumMod val="75000"/>
                          </a:schemeClr>
                        </a:solidFill>
                      </a:endParaRPr>
                    </a:p>
                  </a:txBody>
                  <a:tcPr marL="88009" marR="88009" marT="44005" marB="44005"/>
                </a:tc>
                <a:extLst>
                  <a:ext uri="{0D108BD9-81ED-4DB2-BD59-A6C34878D82A}">
                    <a16:rowId xmlns:a16="http://schemas.microsoft.com/office/drawing/2014/main" val="1370388871"/>
                  </a:ext>
                </a:extLst>
              </a:tr>
              <a:tr h="1592701">
                <a:tc>
                  <a:txBody>
                    <a:bodyPr/>
                    <a:lstStyle/>
                    <a:p>
                      <a:pPr lvl="0">
                        <a:buNone/>
                      </a:pPr>
                      <a:r>
                        <a:rPr lang="en-GB" sz="1600" dirty="0">
                          <a:solidFill>
                            <a:schemeClr val="accent4">
                              <a:lumMod val="75000"/>
                            </a:schemeClr>
                          </a:solidFill>
                        </a:rPr>
                        <a:t>150 – 200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accent4">
                              <a:lumMod val="75000"/>
                            </a:schemeClr>
                          </a:solidFill>
                        </a:rPr>
                        <a:t>Conclusion – How you did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 Summarise your research, what were the key points or themes.  your discussion together and leaves the reader wanting to know more.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accent4">
                              <a:lumMod val="75000"/>
                            </a:schemeClr>
                          </a:solidFill>
                        </a:rPr>
                        <a:t>What is missing from your research, recommendations for further research </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264567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3552" y="332656"/>
            <a:ext cx="4370784" cy="5987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28048" y="1526015"/>
            <a:ext cx="3779912" cy="707886"/>
          </a:xfrm>
          <a:prstGeom prst="rect">
            <a:avLst/>
          </a:prstGeom>
          <a:noFill/>
        </p:spPr>
        <p:txBody>
          <a:bodyPr wrap="square" rtlCol="0">
            <a:spAutoFit/>
          </a:bodyPr>
          <a:lstStyle/>
          <a:p>
            <a:r>
              <a:rPr lang="en-GB" sz="2000" dirty="0">
                <a:solidFill>
                  <a:schemeClr val="accent1">
                    <a:lumMod val="75000"/>
                  </a:schemeClr>
                </a:solidFill>
              </a:rPr>
              <a:t>General introduction – broad themes/theories/evidence base</a:t>
            </a:r>
          </a:p>
        </p:txBody>
      </p:sp>
      <p:sp>
        <p:nvSpPr>
          <p:cNvPr id="6" name="TextBox 5"/>
          <p:cNvSpPr txBox="1"/>
          <p:nvPr/>
        </p:nvSpPr>
        <p:spPr>
          <a:xfrm>
            <a:off x="6528048" y="2659474"/>
            <a:ext cx="4392488" cy="1323439"/>
          </a:xfrm>
          <a:prstGeom prst="rect">
            <a:avLst/>
          </a:prstGeom>
          <a:noFill/>
        </p:spPr>
        <p:txBody>
          <a:bodyPr wrap="square" rtlCol="0">
            <a:spAutoFit/>
          </a:bodyPr>
          <a:lstStyle/>
          <a:p>
            <a:endParaRPr lang="en-GB" sz="2000" dirty="0"/>
          </a:p>
          <a:p>
            <a:r>
              <a:rPr lang="en-GB" sz="2000" dirty="0">
                <a:solidFill>
                  <a:schemeClr val="accent1">
                    <a:lumMod val="75000"/>
                  </a:schemeClr>
                </a:solidFill>
              </a:rPr>
              <a:t>Specific themes/theories/empirical studies that are directly relevant to your specific question</a:t>
            </a:r>
          </a:p>
        </p:txBody>
      </p:sp>
      <p:sp>
        <p:nvSpPr>
          <p:cNvPr id="7" name="TextBox 6"/>
          <p:cNvSpPr txBox="1"/>
          <p:nvPr/>
        </p:nvSpPr>
        <p:spPr>
          <a:xfrm>
            <a:off x="6708576" y="4869160"/>
            <a:ext cx="4211960" cy="707886"/>
          </a:xfrm>
          <a:prstGeom prst="rect">
            <a:avLst/>
          </a:prstGeom>
          <a:noFill/>
        </p:spPr>
        <p:txBody>
          <a:bodyPr wrap="square" rtlCol="0">
            <a:spAutoFit/>
          </a:bodyPr>
          <a:lstStyle/>
          <a:p>
            <a:r>
              <a:rPr lang="en-GB" sz="2000" dirty="0">
                <a:solidFill>
                  <a:schemeClr val="accent1">
                    <a:lumMod val="75000"/>
                  </a:schemeClr>
                </a:solidFill>
              </a:rPr>
              <a:t>Your specific research question/hypothesis</a:t>
            </a:r>
          </a:p>
        </p:txBody>
      </p:sp>
    </p:spTree>
    <p:extLst>
      <p:ext uri="{BB962C8B-B14F-4D97-AF65-F5344CB8AC3E}">
        <p14:creationId xmlns:p14="http://schemas.microsoft.com/office/powerpoint/2010/main" val="10769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 Referencing</a:t>
            </a:r>
          </a:p>
        </p:txBody>
      </p:sp>
      <p:sp>
        <p:nvSpPr>
          <p:cNvPr id="3" name="Content Placeholder 2"/>
          <p:cNvSpPr>
            <a:spLocks noGrp="1"/>
          </p:cNvSpPr>
          <p:nvPr>
            <p:ph idx="1"/>
          </p:nvPr>
        </p:nvSpPr>
        <p:spPr>
          <a:xfrm>
            <a:off x="526473" y="2205643"/>
            <a:ext cx="11366269" cy="4455621"/>
          </a:xfrm>
        </p:spPr>
        <p:txBody>
          <a:bodyPr>
            <a:noAutofit/>
          </a:bodyPr>
          <a:lstStyle/>
          <a:p>
            <a:r>
              <a:rPr lang="en-GB" sz="2400" dirty="0">
                <a:solidFill>
                  <a:schemeClr val="accent1">
                    <a:lumMod val="75000"/>
                  </a:schemeClr>
                </a:solidFill>
              </a:rPr>
              <a:t>Your work will be informed and supported by academic literature that is relevant to and focused on the assessment task, this means peer reviewed, research informed journals, articles and texts.  (Do not rely on Wikipedia or websites, unless they are relevant</a:t>
            </a:r>
          </a:p>
          <a:p>
            <a:r>
              <a:rPr lang="en-GB" sz="2400" dirty="0">
                <a:solidFill>
                  <a:schemeClr val="accent1">
                    <a:lumMod val="75000"/>
                  </a:schemeClr>
                </a:solidFill>
              </a:rPr>
              <a:t> Provide evidence that you have accessed a wide range of sources; these should be current, credible, relevant, authoritative, peer reviewed</a:t>
            </a:r>
          </a:p>
          <a:p>
            <a:r>
              <a:rPr lang="en-GB" sz="2400" dirty="0">
                <a:solidFill>
                  <a:schemeClr val="accent1">
                    <a:lumMod val="75000"/>
                  </a:schemeClr>
                </a:solidFill>
              </a:rPr>
              <a:t>Provide evidence of your research and reading throughout your work,  including in-text citations in the main body and a reference list at the end of your work.  </a:t>
            </a:r>
          </a:p>
          <a:p>
            <a:r>
              <a:rPr lang="en-GB" sz="2400" dirty="0">
                <a:solidFill>
                  <a:schemeClr val="accent1">
                    <a:lumMod val="75000"/>
                  </a:schemeClr>
                </a:solidFill>
              </a:rPr>
              <a:t> APA Referencing Guide Moodle and Library website</a:t>
            </a:r>
          </a:p>
          <a:p>
            <a:endParaRPr lang="en-GB" sz="2400" dirty="0"/>
          </a:p>
        </p:txBody>
      </p:sp>
    </p:spTree>
    <p:extLst>
      <p:ext uri="{BB962C8B-B14F-4D97-AF65-F5344CB8AC3E}">
        <p14:creationId xmlns:p14="http://schemas.microsoft.com/office/powerpoint/2010/main" val="3717728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493221"/>
            <a:ext cx="9601200" cy="1014153"/>
          </a:xfrm>
        </p:spPr>
        <p:txBody>
          <a:bodyPr>
            <a:normAutofit/>
          </a:bodyPr>
          <a:lstStyle/>
          <a:p>
            <a:r>
              <a:rPr lang="en-GB" dirty="0"/>
              <a:t>Academic Misconduct</a:t>
            </a:r>
          </a:p>
        </p:txBody>
      </p:sp>
      <p:sp>
        <p:nvSpPr>
          <p:cNvPr id="3" name="Content Placeholder 2"/>
          <p:cNvSpPr>
            <a:spLocks noGrp="1"/>
          </p:cNvSpPr>
          <p:nvPr>
            <p:ph idx="1"/>
          </p:nvPr>
        </p:nvSpPr>
        <p:spPr>
          <a:xfrm>
            <a:off x="282633" y="1729047"/>
            <a:ext cx="11909367" cy="5128956"/>
          </a:xfrm>
        </p:spPr>
        <p:txBody>
          <a:bodyPr>
            <a:normAutofit/>
          </a:bodyPr>
          <a:lstStyle/>
          <a:p>
            <a:pPr marL="342900" indent="-342900"/>
            <a:r>
              <a:rPr lang="en-GB" sz="2800" b="1" dirty="0">
                <a:solidFill>
                  <a:schemeClr val="accent1">
                    <a:lumMod val="75000"/>
                  </a:schemeClr>
                </a:solidFill>
                <a:latin typeface="+mj-lt"/>
              </a:rPr>
              <a:t>Academic honesty </a:t>
            </a:r>
          </a:p>
          <a:p>
            <a:pPr marL="342900" indent="-342900"/>
            <a:r>
              <a:rPr lang="en-GB" sz="2800" b="1" dirty="0">
                <a:solidFill>
                  <a:schemeClr val="accent1">
                    <a:lumMod val="75000"/>
                  </a:schemeClr>
                </a:solidFill>
                <a:latin typeface="+mj-lt"/>
              </a:rPr>
              <a:t>Plagiarism</a:t>
            </a:r>
            <a:r>
              <a:rPr lang="en-GB" sz="2800" dirty="0">
                <a:solidFill>
                  <a:schemeClr val="accent1">
                    <a:lumMod val="75000"/>
                  </a:schemeClr>
                </a:solidFill>
                <a:latin typeface="+mj-lt"/>
              </a:rPr>
              <a:t> – claiming the work of others as your own</a:t>
            </a:r>
          </a:p>
          <a:p>
            <a:r>
              <a:rPr lang="en-GB" sz="2800" dirty="0">
                <a:solidFill>
                  <a:schemeClr val="accent1">
                    <a:lumMod val="75000"/>
                  </a:schemeClr>
                </a:solidFill>
                <a:latin typeface="+mj-lt"/>
              </a:rPr>
              <a:t>   </a:t>
            </a:r>
            <a:r>
              <a:rPr lang="en-GB" sz="2800" b="1" dirty="0">
                <a:solidFill>
                  <a:schemeClr val="accent1">
                    <a:lumMod val="75000"/>
                  </a:schemeClr>
                </a:solidFill>
                <a:latin typeface="+mj-lt"/>
              </a:rPr>
              <a:t>Avoiding plagiarism - </a:t>
            </a:r>
            <a:r>
              <a:rPr lang="en-GB" sz="2800" dirty="0">
                <a:solidFill>
                  <a:schemeClr val="accent1">
                    <a:lumMod val="75000"/>
                  </a:schemeClr>
                </a:solidFill>
                <a:latin typeface="+mj-lt"/>
              </a:rPr>
              <a:t>Always acknowledge and give credit to authors that you have used in your research and whose ideas your work is based. </a:t>
            </a:r>
          </a:p>
          <a:p>
            <a:pPr marL="342900" indent="-342900"/>
            <a:r>
              <a:rPr lang="en-GB" sz="2800" b="1" dirty="0">
                <a:solidFill>
                  <a:schemeClr val="accent1">
                    <a:lumMod val="75000"/>
                  </a:schemeClr>
                </a:solidFill>
                <a:latin typeface="+mj-lt"/>
              </a:rPr>
              <a:t>Always include in text citations and a reference list- </a:t>
            </a:r>
            <a:r>
              <a:rPr lang="en-GB" sz="2800" dirty="0">
                <a:solidFill>
                  <a:schemeClr val="accent1">
                    <a:lumMod val="75000"/>
                  </a:schemeClr>
                </a:solidFill>
                <a:latin typeface="+mj-lt"/>
              </a:rPr>
              <a:t>list all the books, articles, journals that you have cited quoted within your essay. </a:t>
            </a:r>
          </a:p>
          <a:p>
            <a:r>
              <a:rPr lang="en-GB" sz="2800" b="1" dirty="0">
                <a:solidFill>
                  <a:schemeClr val="accent1">
                    <a:lumMod val="75000"/>
                  </a:schemeClr>
                </a:solidFill>
                <a:latin typeface="+mj-lt"/>
              </a:rPr>
              <a:t>  Penalty for plagiarism</a:t>
            </a:r>
          </a:p>
          <a:p>
            <a:pPr marL="342900" indent="-342900"/>
            <a:r>
              <a:rPr lang="en-GB" sz="2800" b="1" dirty="0">
                <a:solidFill>
                  <a:schemeClr val="accent1">
                    <a:lumMod val="75000"/>
                  </a:schemeClr>
                </a:solidFill>
                <a:latin typeface="+mj-lt"/>
              </a:rPr>
              <a:t>Collusion -</a:t>
            </a:r>
            <a:r>
              <a:rPr lang="en-GB" sz="2800" dirty="0">
                <a:solidFill>
                  <a:schemeClr val="accent1">
                    <a:lumMod val="75000"/>
                  </a:schemeClr>
                </a:solidFill>
                <a:latin typeface="+mj-lt"/>
              </a:rPr>
              <a:t>Unauthorised co-operation between students </a:t>
            </a:r>
          </a:p>
          <a:p>
            <a:pPr marL="342900" indent="-342900"/>
            <a:r>
              <a:rPr lang="en-GB" sz="2800" dirty="0">
                <a:solidFill>
                  <a:schemeClr val="accent1">
                    <a:lumMod val="75000"/>
                  </a:schemeClr>
                </a:solidFill>
                <a:latin typeface="+mj-lt"/>
              </a:rPr>
              <a:t>Artificial Intelligence</a:t>
            </a:r>
          </a:p>
          <a:p>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4C30-3992-A707-1A85-A0084D1D8C33}"/>
              </a:ext>
            </a:extLst>
          </p:cNvPr>
          <p:cNvSpPr>
            <a:spLocks noGrp="1"/>
          </p:cNvSpPr>
          <p:nvPr>
            <p:ph type="title"/>
          </p:nvPr>
        </p:nvSpPr>
        <p:spPr/>
        <p:txBody>
          <a:bodyPr/>
          <a:lstStyle/>
          <a:p>
            <a:r>
              <a:rPr lang="en-GB" dirty="0"/>
              <a:t>Late submission</a:t>
            </a:r>
          </a:p>
        </p:txBody>
      </p:sp>
      <p:sp>
        <p:nvSpPr>
          <p:cNvPr id="3" name="Content Placeholder 2">
            <a:extLst>
              <a:ext uri="{FF2B5EF4-FFF2-40B4-BE49-F238E27FC236}">
                <a16:creationId xmlns:a16="http://schemas.microsoft.com/office/drawing/2014/main" id="{F2505E8F-76C8-15F9-7095-E583951738D1}"/>
              </a:ext>
            </a:extLst>
          </p:cNvPr>
          <p:cNvSpPr>
            <a:spLocks noGrp="1"/>
          </p:cNvSpPr>
          <p:nvPr>
            <p:ph idx="1"/>
          </p:nvPr>
        </p:nvSpPr>
        <p:spPr>
          <a:xfrm>
            <a:off x="654828" y="1728511"/>
            <a:ext cx="11137982" cy="4784377"/>
          </a:xfrm>
        </p:spPr>
        <p:txBody>
          <a:bodyPr>
            <a:normAutofit/>
          </a:bodyPr>
          <a:lstStyle/>
          <a:p>
            <a:r>
              <a:rPr lang="en-GB" sz="2400" dirty="0">
                <a:solidFill>
                  <a:schemeClr val="accent1">
                    <a:lumMod val="75000"/>
                  </a:schemeClr>
                </a:solidFill>
              </a:rPr>
              <a:t>Late penalty mark:</a:t>
            </a:r>
          </a:p>
          <a:p>
            <a:r>
              <a:rPr lang="en-GB" sz="2400" dirty="0">
                <a:solidFill>
                  <a:schemeClr val="accent1">
                    <a:lumMod val="75000"/>
                  </a:schemeClr>
                </a:solidFill>
              </a:rPr>
              <a:t>Work which is submitted up to 1 week late will be capped at 40% for the first attempt and will be awarded a mark of 0% for re-assessment. </a:t>
            </a:r>
          </a:p>
          <a:p>
            <a:r>
              <a:rPr lang="en-GB" sz="2400" dirty="0">
                <a:solidFill>
                  <a:schemeClr val="accent1">
                    <a:lumMod val="75000"/>
                  </a:schemeClr>
                </a:solidFill>
              </a:rPr>
              <a:t>Late submission penalties may be lifted only if there is an approved extenuating circumstances claim. </a:t>
            </a:r>
          </a:p>
          <a:p>
            <a:r>
              <a:rPr lang="en-GB" sz="2400" dirty="0">
                <a:solidFill>
                  <a:schemeClr val="accent1">
                    <a:lumMod val="75000"/>
                  </a:schemeClr>
                </a:solidFill>
              </a:rPr>
              <a:t>Work submitted more than 1 week late will be considered as a non-submission and will not be marked. </a:t>
            </a:r>
          </a:p>
          <a:p>
            <a:r>
              <a:rPr lang="en-GB" sz="2400" dirty="0">
                <a:solidFill>
                  <a:schemeClr val="accent1">
                    <a:lumMod val="75000"/>
                  </a:schemeClr>
                </a:solidFill>
              </a:rPr>
              <a:t>The work may be considered as a submission for reassessment if offered by an Examining Board or if there is an approved extenuating circumstances claim or an approved differentiated deadline in place</a:t>
            </a:r>
          </a:p>
        </p:txBody>
      </p:sp>
    </p:spTree>
    <p:extLst>
      <p:ext uri="{BB962C8B-B14F-4D97-AF65-F5344CB8AC3E}">
        <p14:creationId xmlns:p14="http://schemas.microsoft.com/office/powerpoint/2010/main" val="3065617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43001" y="1070336"/>
            <a:ext cx="5199926" cy="448976"/>
          </a:xfrm>
        </p:spPr>
        <p:txBody>
          <a:bodyPr vert="horz" lIns="91440" tIns="45720" rIns="91440" bIns="45720" rtlCol="0" anchor="ctr">
            <a:normAutofit fontScale="90000"/>
          </a:bodyPr>
          <a:lstStyle/>
          <a:p>
            <a:r>
              <a:rPr lang="en-US" sz="4000" dirty="0"/>
              <a:t>Submission Details</a:t>
            </a:r>
          </a:p>
        </p:txBody>
      </p:sp>
      <p:sp>
        <p:nvSpPr>
          <p:cNvPr id="3" name="Content Placeholder 2"/>
          <p:cNvSpPr>
            <a:spLocks noGrp="1"/>
          </p:cNvSpPr>
          <p:nvPr>
            <p:ph sz="half" idx="1"/>
          </p:nvPr>
        </p:nvSpPr>
        <p:spPr>
          <a:xfrm>
            <a:off x="288387" y="2121100"/>
            <a:ext cx="6808763" cy="4493060"/>
          </a:xfrm>
        </p:spPr>
        <p:txBody>
          <a:bodyPr vert="horz" lIns="91440" tIns="45720" rIns="91440" bIns="45720" rtlCol="0">
            <a:normAutofit/>
          </a:bodyPr>
          <a:lstStyle/>
          <a:p>
            <a:r>
              <a:rPr lang="en-US" sz="2400" dirty="0">
                <a:solidFill>
                  <a:schemeClr val="accent1">
                    <a:lumMod val="75000"/>
                  </a:schemeClr>
                </a:solidFill>
              </a:rPr>
              <a:t>Submit Electronically through TURNITIN</a:t>
            </a:r>
          </a:p>
          <a:p>
            <a:r>
              <a:rPr lang="en-US" sz="2400" dirty="0">
                <a:solidFill>
                  <a:schemeClr val="accent1">
                    <a:lumMod val="75000"/>
                  </a:schemeClr>
                </a:solidFill>
              </a:rPr>
              <a:t>Draft Portal: Text similarity reports. Draft Submissions do not include the return of feedback</a:t>
            </a:r>
          </a:p>
          <a:p>
            <a:r>
              <a:rPr lang="en-US" sz="2400" dirty="0">
                <a:solidFill>
                  <a:schemeClr val="accent1">
                    <a:lumMod val="75000"/>
                  </a:schemeClr>
                </a:solidFill>
              </a:rPr>
              <a:t>Final Portal</a:t>
            </a:r>
          </a:p>
          <a:p>
            <a:r>
              <a:rPr lang="en-US" sz="2400" dirty="0">
                <a:solidFill>
                  <a:schemeClr val="accent1">
                    <a:lumMod val="75000"/>
                  </a:schemeClr>
                </a:solidFill>
              </a:rPr>
              <a:t>Read the assessment and marking criteria</a:t>
            </a:r>
          </a:p>
          <a:p>
            <a:r>
              <a:rPr lang="en-US" sz="2400" dirty="0">
                <a:solidFill>
                  <a:schemeClr val="accent1">
                    <a:lumMod val="75000"/>
                  </a:schemeClr>
                </a:solidFill>
              </a:rPr>
              <a:t>Students will receive written feedback for work submitted via Turnitin within twenty clear term-time working days after submission of assignment.  </a:t>
            </a:r>
          </a:p>
          <a:p>
            <a:r>
              <a:rPr lang="en-US" sz="2400" dirty="0">
                <a:solidFill>
                  <a:schemeClr val="accent1">
                    <a:lumMod val="75000"/>
                  </a:schemeClr>
                </a:solidFill>
              </a:rPr>
              <a:t>Pay attention to feedback and Rubric feedback</a:t>
            </a:r>
          </a:p>
          <a:p>
            <a:endParaRPr lang="en-US" sz="1700" dirty="0"/>
          </a:p>
        </p:txBody>
      </p:sp>
      <p:pic>
        <p:nvPicPr>
          <p:cNvPr id="14" name="Content Placeholder 13" descr="A logo with a shield and arrow&#10;&#10;Description automatically generated">
            <a:extLst>
              <a:ext uri="{FF2B5EF4-FFF2-40B4-BE49-F238E27FC236}">
                <a16:creationId xmlns:a16="http://schemas.microsoft.com/office/drawing/2014/main" id="{DB85CD78-9793-F7CA-F517-E11FBD91126B}"/>
              </a:ext>
            </a:extLst>
          </p:cNvPr>
          <p:cNvPicPr>
            <a:picLocks noGrp="1" noChangeAspect="1"/>
          </p:cNvPicPr>
          <p:nvPr>
            <p:ph sz="half" idx="2"/>
          </p:nvPr>
        </p:nvPicPr>
        <p:blipFill>
          <a:blip r:embed="rId2"/>
          <a:srcRect r="2" b="5234"/>
          <a:stretch/>
        </p:blipFill>
        <p:spPr>
          <a:xfrm>
            <a:off x="6636743" y="1238487"/>
            <a:ext cx="4741120" cy="4493060"/>
          </a:xfrm>
          <a:prstGeom prst="rect">
            <a:avLst/>
          </a:prstGeom>
        </p:spPr>
      </p:pic>
    </p:spTree>
    <p:extLst>
      <p:ext uri="{BB962C8B-B14F-4D97-AF65-F5344CB8AC3E}">
        <p14:creationId xmlns:p14="http://schemas.microsoft.com/office/powerpoint/2010/main" val="147464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r>
              <a:rPr lang="en-GB" sz="3600" dirty="0"/>
              <a:t>Consider how you will approach this essay:</a:t>
            </a:r>
          </a:p>
          <a:p>
            <a:pPr marL="45720" indent="0">
              <a:buNone/>
            </a:pPr>
            <a:endParaRPr lang="en-GB" sz="3600" dirty="0"/>
          </a:p>
          <a:p>
            <a:r>
              <a:rPr lang="en-GB" sz="2400" dirty="0">
                <a:solidFill>
                  <a:schemeClr val="accent1">
                    <a:lumMod val="75000"/>
                  </a:schemeClr>
                </a:solidFill>
              </a:rPr>
              <a:t>How will I address this question?</a:t>
            </a:r>
          </a:p>
          <a:p>
            <a:r>
              <a:rPr lang="en-GB" sz="2400" dirty="0">
                <a:solidFill>
                  <a:schemeClr val="accent1">
                    <a:lumMod val="75000"/>
                  </a:schemeClr>
                </a:solidFill>
              </a:rPr>
              <a:t>What is the task asking me to do?</a:t>
            </a:r>
          </a:p>
          <a:p>
            <a:r>
              <a:rPr lang="en-GB" sz="2400" dirty="0">
                <a:solidFill>
                  <a:schemeClr val="accent1">
                    <a:lumMod val="75000"/>
                  </a:schemeClr>
                </a:solidFill>
              </a:rPr>
              <a:t>What are the learning outcomes?</a:t>
            </a:r>
          </a:p>
          <a:p>
            <a:r>
              <a:rPr lang="en-GB" sz="2400" dirty="0">
                <a:solidFill>
                  <a:schemeClr val="accent1">
                    <a:lumMod val="75000"/>
                  </a:schemeClr>
                </a:solidFill>
              </a:rPr>
              <a:t>What are my concerns</a:t>
            </a:r>
            <a:r>
              <a:rPr lang="en-GB" sz="2400" dirty="0">
                <a:solidFill>
                  <a:schemeClr val="bg2">
                    <a:lumMod val="25000"/>
                  </a:schemeClr>
                </a:solidFill>
              </a:rPr>
              <a:t>?</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8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a:xfrm>
            <a:off x="443345" y="1651462"/>
            <a:ext cx="5780117" cy="4976553"/>
          </a:xfrm>
        </p:spPr>
        <p:txBody>
          <a:bodyPr>
            <a:normAutofit lnSpcReduction="10000"/>
          </a:bodyPr>
          <a:lstStyle/>
          <a:p>
            <a:pPr marL="45720" indent="0">
              <a:buNone/>
            </a:pPr>
            <a:endParaRPr lang="en-GB" dirty="0">
              <a:solidFill>
                <a:srgbClr val="F59E00"/>
              </a:solidFill>
              <a:hlinkClick r:id="rId2"/>
            </a:endParaRPr>
          </a:p>
          <a:p>
            <a:r>
              <a:rPr lang="en-GB" sz="2400" dirty="0">
                <a:solidFill>
                  <a:schemeClr val="accent1">
                    <a:lumMod val="75000"/>
                  </a:schemeClr>
                </a:solidFill>
              </a:rPr>
              <a:t>Read Assignment Proforma in the Assessment tile on Moodle page</a:t>
            </a:r>
          </a:p>
          <a:p>
            <a:r>
              <a:rPr lang="en-GB" sz="2400" dirty="0">
                <a:solidFill>
                  <a:schemeClr val="accent1">
                    <a:lumMod val="75000"/>
                  </a:schemeClr>
                </a:solidFill>
              </a:rPr>
              <a:t>Be aware of submission date and time</a:t>
            </a:r>
          </a:p>
          <a:p>
            <a:r>
              <a:rPr lang="en-GB" sz="2400" dirty="0">
                <a:solidFill>
                  <a:schemeClr val="accent1">
                    <a:lumMod val="75000"/>
                  </a:schemeClr>
                </a:solidFill>
              </a:rPr>
              <a:t>*APA Referencing</a:t>
            </a:r>
          </a:p>
          <a:p>
            <a:r>
              <a:rPr lang="en-GB" sz="2400" dirty="0">
                <a:solidFill>
                  <a:schemeClr val="accent1">
                    <a:lumMod val="75000"/>
                  </a:schemeClr>
                </a:solidFill>
              </a:rPr>
              <a:t>Make use of the Turnitin Draft portal </a:t>
            </a:r>
          </a:p>
          <a:p>
            <a:r>
              <a:rPr lang="en-GB" sz="2400" dirty="0">
                <a:solidFill>
                  <a:schemeClr val="accent1">
                    <a:lumMod val="75000"/>
                  </a:schemeClr>
                </a:solidFill>
              </a:rPr>
              <a:t>Give yourself plenty of time</a:t>
            </a:r>
          </a:p>
          <a:p>
            <a:r>
              <a:rPr lang="en-GB" dirty="0">
                <a:solidFill>
                  <a:schemeClr val="accent1">
                    <a:lumMod val="75000"/>
                  </a:schemeClr>
                </a:solidFill>
              </a:rPr>
              <a:t>Take a look at the Library and Digital Skills on the Programme Moodle page</a:t>
            </a:r>
          </a:p>
          <a:p>
            <a:r>
              <a:rPr lang="en-GB" dirty="0">
                <a:solidFill>
                  <a:schemeClr val="accent1">
                    <a:lumMod val="75000"/>
                  </a:schemeClr>
                </a:solidFill>
              </a:rPr>
              <a:t>Make use of the library and learning resources</a:t>
            </a:r>
          </a:p>
          <a:p>
            <a:r>
              <a:rPr lang="en-GB" dirty="0">
                <a:solidFill>
                  <a:schemeClr val="accent1">
                    <a:lumMod val="75000"/>
                  </a:schemeClr>
                </a:solidFill>
              </a:rPr>
              <a:t>*</a:t>
            </a:r>
            <a:r>
              <a:rPr lang="en-GB" b="1" dirty="0">
                <a:solidFill>
                  <a:schemeClr val="accent1">
                    <a:lumMod val="75000"/>
                  </a:schemeClr>
                </a:solidFill>
              </a:rPr>
              <a:t>Reach out to learning support and wellbeing services if you are struggling!!!!</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D0533-8651-A35D-5EFD-103E89B28337}"/>
              </a:ext>
            </a:extLst>
          </p:cNvPr>
          <p:cNvSpPr>
            <a:spLocks noGrp="1"/>
          </p:cNvSpPr>
          <p:nvPr>
            <p:ph type="title"/>
          </p:nvPr>
        </p:nvSpPr>
        <p:spPr/>
        <p:txBody>
          <a:bodyPr/>
          <a:lstStyle/>
          <a:p>
            <a:r>
              <a:rPr lang="en-GB" dirty="0"/>
              <a:t>Reading</a:t>
            </a:r>
          </a:p>
        </p:txBody>
      </p:sp>
      <p:sp>
        <p:nvSpPr>
          <p:cNvPr id="5" name="Content Placeholder 4">
            <a:extLst>
              <a:ext uri="{FF2B5EF4-FFF2-40B4-BE49-F238E27FC236}">
                <a16:creationId xmlns:a16="http://schemas.microsoft.com/office/drawing/2014/main" id="{617E30DE-C74F-E376-9A3D-17873A80D62B}"/>
              </a:ext>
            </a:extLst>
          </p:cNvPr>
          <p:cNvSpPr>
            <a:spLocks noGrp="1"/>
          </p:cNvSpPr>
          <p:nvPr>
            <p:ph idx="1"/>
          </p:nvPr>
        </p:nvSpPr>
        <p:spPr>
          <a:xfrm>
            <a:off x="1143000" y="1734589"/>
            <a:ext cx="9872871" cy="4361411"/>
          </a:xfrm>
        </p:spPr>
        <p:txBody>
          <a:bodyPr>
            <a:normAutofit/>
          </a:bodyPr>
          <a:lstStyle/>
          <a:p>
            <a:r>
              <a:rPr lang="en-GB" dirty="0">
                <a:solidFill>
                  <a:schemeClr val="accent1">
                    <a:lumMod val="75000"/>
                  </a:schemeClr>
                </a:solidFill>
              </a:rPr>
              <a:t>Scull, A. (2016). Madness in Civilization: A cultural history of insanity from the Bible to Freud, from the madhouse to modern medicine. Thames and Hudson  Scull. A. (2022). Desperate Remedies: Psychiatry and the Mysteries of Mental Illness. Penguin Random House UK </a:t>
            </a:r>
          </a:p>
          <a:p>
            <a:r>
              <a:rPr lang="en-GB" dirty="0">
                <a:solidFill>
                  <a:schemeClr val="accent1">
                    <a:lumMod val="75000"/>
                  </a:schemeClr>
                </a:solidFill>
              </a:rPr>
              <a:t>Howard, A. (2000). Philosophy for Counselling and Psychotherapy. Palgrave Macmillan </a:t>
            </a:r>
          </a:p>
          <a:p>
            <a:r>
              <a:rPr lang="en-GB" dirty="0">
                <a:solidFill>
                  <a:schemeClr val="accent1">
                    <a:lumMod val="75000"/>
                  </a:schemeClr>
                </a:solidFill>
              </a:rPr>
              <a:t>Horwitz, A. V. (2020) Between Sanity and Madness: Mental Illness from Ancient Greece to the Neuroscientific Era. OUP </a:t>
            </a:r>
          </a:p>
          <a:p>
            <a:r>
              <a:rPr lang="en-GB" dirty="0">
                <a:solidFill>
                  <a:schemeClr val="accent1">
                    <a:lumMod val="75000"/>
                  </a:schemeClr>
                </a:solidFill>
              </a:rPr>
              <a:t>Jay, M. (2016) This way Madness Lies. Thames and Hudson Ltd. </a:t>
            </a:r>
          </a:p>
          <a:p>
            <a:r>
              <a:rPr lang="en-GB" dirty="0">
                <a:solidFill>
                  <a:schemeClr val="accent1">
                    <a:lumMod val="75000"/>
                  </a:schemeClr>
                </a:solidFill>
              </a:rPr>
              <a:t>McLeod. (2013). An introduction to counselling. 5th edition. Open University Press.</a:t>
            </a:r>
          </a:p>
          <a:p>
            <a:r>
              <a:rPr lang="en-GB" dirty="0">
                <a:solidFill>
                  <a:schemeClr val="accent1">
                    <a:lumMod val="75000"/>
                  </a:schemeClr>
                </a:solidFill>
              </a:rPr>
              <a:t>Scull, A. 2011. Madness A Very Short Introduction. OUP </a:t>
            </a:r>
          </a:p>
        </p:txBody>
      </p:sp>
    </p:spTree>
    <p:extLst>
      <p:ext uri="{BB962C8B-B14F-4D97-AF65-F5344CB8AC3E}">
        <p14:creationId xmlns:p14="http://schemas.microsoft.com/office/powerpoint/2010/main" val="116648445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E0915EF7-B9F6-4EB7-AA4F-557BE6AB702C}">
  <ds:schemaRefs>
    <ds:schemaRef ds:uri="http://schemas.microsoft.com/office/2006/metadata/properties"/>
    <ds:schemaRef ds:uri="http://purl.org/dc/terms/"/>
    <ds:schemaRef ds:uri="http://purl.org/dc/elements/1.1/"/>
    <ds:schemaRef ds:uri="71af3243-3dd4-4a8d-8c0d-dd76da1f02a5"/>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 ds:uri="http://purl.org/dc/dcmitype/"/>
  </ds:schemaRefs>
</ds:datastoreItem>
</file>

<file path=customXml/itemProps3.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1598</Words>
  <Application>Microsoft Office PowerPoint</Application>
  <PresentationFormat>Widescreen</PresentationFormat>
  <Paragraphs>180</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Corbel</vt:lpstr>
      <vt:lpstr>Times New Roman</vt:lpstr>
      <vt:lpstr>Wingdings</vt:lpstr>
      <vt:lpstr>Basis</vt:lpstr>
      <vt:lpstr>ECPS4014 History of Counselling: Assignment Workshop: Essay Guidance  Module Lead:  Andrea Williams</vt:lpstr>
      <vt:lpstr>Welcome to the ECPS4014 History of Counselling Module.</vt:lpstr>
      <vt:lpstr>Module Learning Outcomes</vt:lpstr>
      <vt:lpstr>Module ECPS4014 Assessment 2025-26</vt:lpstr>
      <vt:lpstr>Module Assessment</vt:lpstr>
      <vt:lpstr>Assessment Component 2: Essay</vt:lpstr>
      <vt:lpstr>Writing an Academic Essay</vt:lpstr>
      <vt:lpstr>Writing a Good Essay</vt:lpstr>
      <vt:lpstr>Essay Plan</vt:lpstr>
      <vt:lpstr>Essay plan</vt:lpstr>
      <vt:lpstr>Why is an Introduction important?</vt:lpstr>
      <vt:lpstr>Your introduction should</vt:lpstr>
      <vt:lpstr>Essay plan</vt:lpstr>
      <vt:lpstr>PowerPoint Presentation</vt:lpstr>
      <vt:lpstr>APA Referencing</vt:lpstr>
      <vt:lpstr>Academic Misconduct</vt:lpstr>
      <vt:lpstr>Late submission</vt:lpstr>
      <vt:lpstr>Submission Details</vt:lpstr>
      <vt:lpstr>Interactive Task </vt:lpstr>
      <vt:lpstr>Summary</vt:lpstr>
      <vt:lpstr>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2025-10-13T20:24:58Z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