
<file path=[Content_Types].xml><?xml version="1.0" encoding="utf-8"?>
<Types xmlns="http://schemas.openxmlformats.org/package/2006/content-types">
  <Default Extension="png" ContentType="image/png"/>
  <Default Extension="rels" ContentType="application/vnd.openxmlformats-package.relationships+xml"/>
  <Default Extension="tmp" ContentType="image/png"/>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292" r:id="rId5"/>
    <p:sldId id="299" r:id="rId6"/>
    <p:sldId id="297" r:id="rId7"/>
    <p:sldId id="279" r:id="rId8"/>
    <p:sldId id="304" r:id="rId9"/>
    <p:sldId id="298" r:id="rId10"/>
    <p:sldId id="301" r:id="rId11"/>
    <p:sldId id="302" r:id="rId12"/>
    <p:sldId id="276" r:id="rId13"/>
    <p:sldId id="293" r:id="rId14"/>
    <p:sldId id="268" r:id="rId15"/>
    <p:sldId id="289" r:id="rId16"/>
    <p:sldId id="303"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4400"/>
    <a:srgbClr val="446992"/>
    <a:srgbClr val="AEC2D8"/>
    <a:srgbClr val="98432A"/>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CD7E9E-6E06-4F85-837B-39D29882EC38}" v="5" dt="2026-06-25T18:21:01.438"/>
  </p1510:revLst>
</p1510:revInfo>
</file>

<file path=ppt/tableStyles.xml><?xml version="1.0" encoding="utf-8"?>
<a:tblStyleLst xmlns:a="http://schemas.openxmlformats.org/drawingml/2006/main" def="{9DCAF9ED-07DC-4A11-8D7F-57B35C25682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63" autoAdjust="0"/>
    <p:restoredTop sz="94839" autoAdjust="0"/>
  </p:normalViewPr>
  <p:slideViewPr>
    <p:cSldViewPr snapToGrid="0" showGuides="1">
      <p:cViewPr varScale="1">
        <p:scale>
          <a:sx n="77" d="100"/>
          <a:sy n="77" d="100"/>
        </p:scale>
        <p:origin x="66" y="249"/>
      </p:cViewPr>
      <p:guideLst>
        <p:guide orient="horz" pos="1536"/>
        <p:guide pos="312"/>
      </p:guideLst>
    </p:cSldViewPr>
  </p:slideViewPr>
  <p:outlineViewPr>
    <p:cViewPr>
      <p:scale>
        <a:sx n="33" d="100"/>
        <a:sy n="33" d="100"/>
      </p:scale>
      <p:origin x="0" y="0"/>
    </p:cViewPr>
  </p:outlineViewPr>
  <p:notesTextViewPr>
    <p:cViewPr>
      <p:scale>
        <a:sx n="1" d="1"/>
        <a:sy n="1" d="1"/>
      </p:scale>
      <p:origin x="0" y="0"/>
    </p:cViewPr>
  </p:notesTextViewPr>
  <p:sorterViewPr>
    <p:cViewPr>
      <p:scale>
        <a:sx n="150" d="100"/>
        <a:sy n="150" d="100"/>
      </p:scale>
      <p:origin x="0" y="0"/>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6480AC-C0DE-4E5E-9ECD-9AE37E3FCB79}" type="doc">
      <dgm:prSet loTypeId="urn:microsoft.com/office/officeart/2016/7/layout/BasicTimeline" loCatId="timeline" qsTypeId="urn:microsoft.com/office/officeart/2005/8/quickstyle/simple1" qsCatId="simple" csTypeId="urn:microsoft.com/office/officeart/2005/8/colors/accent2_2" csCatId="accent2" phldr="1"/>
      <dgm:spPr/>
      <dgm:t>
        <a:bodyPr/>
        <a:lstStyle/>
        <a:p>
          <a:endParaRPr lang="en-US"/>
        </a:p>
      </dgm:t>
    </dgm:pt>
    <dgm:pt modelId="{9FFA803F-EA25-49D8-A073-96E9747E345F}" type="pres">
      <dgm:prSet presAssocID="{A66480AC-C0DE-4E5E-9ECD-9AE37E3FCB79}" presName="root" presStyleCnt="0">
        <dgm:presLayoutVars>
          <dgm:chMax/>
          <dgm:chPref/>
          <dgm:animLvl val="lvl"/>
        </dgm:presLayoutVars>
      </dgm:prSet>
      <dgm:spPr/>
    </dgm:pt>
    <dgm:pt modelId="{EE0E6265-BE99-48D1-8879-DB5A75D6D78E}" type="pres">
      <dgm:prSet presAssocID="{A66480AC-C0DE-4E5E-9ECD-9AE37E3FCB79}" presName="divider" presStyleLbl="fgAccFollowNode1" presStyleIdx="0" presStyleCnt="1"/>
      <dgm:spPr>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tailEnd type="triangle" w="lg" len="lg"/>
        </a:ln>
        <a:effectLst/>
      </dgm:spPr>
    </dgm:pt>
    <dgm:pt modelId="{BDA8F949-88B8-486D-9E41-ABA1463A8926}" type="pres">
      <dgm:prSet presAssocID="{A66480AC-C0DE-4E5E-9ECD-9AE37E3FCB79}" presName="nodes" presStyleCnt="0">
        <dgm:presLayoutVars>
          <dgm:chMax/>
          <dgm:chPref/>
          <dgm:animLvl val="lvl"/>
        </dgm:presLayoutVars>
      </dgm:prSet>
      <dgm:spPr/>
    </dgm:pt>
  </dgm:ptLst>
  <dgm:cxnLst>
    <dgm:cxn modelId="{403E30EA-CA23-4A5A-9D22-DF82F93CFF08}" type="presOf" srcId="{A66480AC-C0DE-4E5E-9ECD-9AE37E3FCB79}" destId="{9FFA803F-EA25-49D8-A073-96E9747E345F}" srcOrd="0" destOrd="0" presId="urn:microsoft.com/office/officeart/2016/7/layout/BasicTimeline"/>
    <dgm:cxn modelId="{9C5E351C-4F83-42C9-8766-363923817116}" type="presParOf" srcId="{9FFA803F-EA25-49D8-A073-96E9747E345F}" destId="{EE0E6265-BE99-48D1-8879-DB5A75D6D78E}" srcOrd="0" destOrd="0" presId="urn:microsoft.com/office/officeart/2016/7/layout/BasicTimeline"/>
    <dgm:cxn modelId="{F4A239D2-791C-4FA7-8885-B0E1A7FEAC48}" type="presParOf" srcId="{9FFA803F-EA25-49D8-A073-96E9747E345F}" destId="{BDA8F949-88B8-486D-9E41-ABA1463A8926}" srcOrd="1"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E6265-BE99-48D1-8879-DB5A75D6D78E}">
      <dsp:nvSpPr>
        <dsp:cNvPr id="0" name=""/>
        <dsp:cNvSpPr/>
      </dsp:nvSpPr>
      <dsp:spPr>
        <a:xfrm>
          <a:off x="0" y="576376"/>
          <a:ext cx="8348663" cy="0"/>
        </a:xfrm>
        <a:prstGeom prst="line">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6/25/2026</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0D2594CA-29C5-062F-2EA7-C593B096C62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9" name="Slide Image Placeholder 8">
            <a:extLst>
              <a:ext uri="{FF2B5EF4-FFF2-40B4-BE49-F238E27FC236}">
                <a16:creationId xmlns:a16="http://schemas.microsoft.com/office/drawing/2014/main" id="{E04BB896-BA64-B358-A066-15B96D23BC88}"/>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10" name="Footer Placeholder 9">
            <a:extLst>
              <a:ext uri="{FF2B5EF4-FFF2-40B4-BE49-F238E27FC236}">
                <a16:creationId xmlns:a16="http://schemas.microsoft.com/office/drawing/2014/main" id="{5EFA2818-7747-F326-294F-EEAC9BEF6EB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11" name="Date Placeholder 10">
            <a:extLst>
              <a:ext uri="{FF2B5EF4-FFF2-40B4-BE49-F238E27FC236}">
                <a16:creationId xmlns:a16="http://schemas.microsoft.com/office/drawing/2014/main" id="{6B76E0F0-B7F9-756A-3EA4-2114B75370E5}"/>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0CF20C-6BCC-41A4-8C16-5A346425718D}" type="datetimeFigureOut">
              <a:rPr lang="en-US" smtClean="0"/>
              <a:t>6/25/2026</a:t>
            </a:fld>
            <a:endParaRPr lang="en-US" dirty="0"/>
          </a:p>
        </p:txBody>
      </p:sp>
      <p:sp>
        <p:nvSpPr>
          <p:cNvPr id="12" name="Notes Placeholder 11">
            <a:extLst>
              <a:ext uri="{FF2B5EF4-FFF2-40B4-BE49-F238E27FC236}">
                <a16:creationId xmlns:a16="http://schemas.microsoft.com/office/drawing/2014/main" id="{5161C21F-108C-0F07-CDDD-AFB8DDBF694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A507CBA7-2A1E-725E-35DA-D1CFF08EC63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0679C-80C7-4E7D-9614-ABA41C5B2858}" type="slidenum">
              <a:rPr lang="en-US" smtClean="0"/>
              <a:t>‹#›</a:t>
            </a:fld>
            <a:endParaRPr lang="en-US" dirty="0"/>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681593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4</a:t>
            </a:fld>
            <a:endParaRPr lang="en-US" altLang="zh-CN" dirty="0"/>
          </a:p>
        </p:txBody>
      </p:sp>
    </p:spTree>
    <p:extLst>
      <p:ext uri="{BB962C8B-B14F-4D97-AF65-F5344CB8AC3E}">
        <p14:creationId xmlns:p14="http://schemas.microsoft.com/office/powerpoint/2010/main" val="2880906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9</a:t>
            </a:fld>
            <a:endParaRPr lang="en-US" altLang="zh-CN" noProof="0" dirty="0"/>
          </a:p>
        </p:txBody>
      </p:sp>
    </p:spTree>
    <p:extLst>
      <p:ext uri="{BB962C8B-B14F-4D97-AF65-F5344CB8AC3E}">
        <p14:creationId xmlns:p14="http://schemas.microsoft.com/office/powerpoint/2010/main" val="1377460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10</a:t>
            </a:fld>
            <a:endParaRPr lang="en-US" altLang="zh-CN" noProof="0" dirty="0"/>
          </a:p>
        </p:txBody>
      </p:sp>
    </p:spTree>
    <p:extLst>
      <p:ext uri="{BB962C8B-B14F-4D97-AF65-F5344CB8AC3E}">
        <p14:creationId xmlns:p14="http://schemas.microsoft.com/office/powerpoint/2010/main" val="2093800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12</a:t>
            </a:fld>
            <a:endParaRPr lang="en-US" altLang="zh-CN" noProof="0" dirty="0"/>
          </a:p>
        </p:txBody>
      </p:sp>
    </p:spTree>
    <p:extLst>
      <p:ext uri="{BB962C8B-B14F-4D97-AF65-F5344CB8AC3E}">
        <p14:creationId xmlns:p14="http://schemas.microsoft.com/office/powerpoint/2010/main" val="11818200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914400" y="3429000"/>
            <a:ext cx="4206240" cy="2377440"/>
          </a:xfrm>
        </p:spPr>
        <p:txBody>
          <a:bodyPr anchor="t">
            <a:noAutofit/>
          </a:bodyPr>
          <a:lstStyle>
            <a:lvl1pPr>
              <a:defRPr sz="3600"/>
            </a:lvl1pPr>
          </a:lstStyle>
          <a:p>
            <a:r>
              <a:rPr lang="en-US" noProof="0"/>
              <a:t>Click to edit Master title style</a:t>
            </a:r>
            <a:endParaRPr lang="en-US" noProof="0" dirty="0"/>
          </a:p>
        </p:txBody>
      </p:sp>
      <p:sp>
        <p:nvSpPr>
          <p:cNvPr id="6" name="Content Placeholder 4">
            <a:extLst>
              <a:ext uri="{FF2B5EF4-FFF2-40B4-BE49-F238E27FC236}">
                <a16:creationId xmlns:a16="http://schemas.microsoft.com/office/drawing/2014/main" id="{73CCCCFD-E0FE-BDB7-CF9D-FCA345E6BA55}"/>
              </a:ext>
            </a:extLst>
          </p:cNvPr>
          <p:cNvSpPr>
            <a:spLocks noGrp="1"/>
          </p:cNvSpPr>
          <p:nvPr>
            <p:ph sz="quarter" idx="35"/>
          </p:nvPr>
        </p:nvSpPr>
        <p:spPr>
          <a:xfrm>
            <a:off x="5394325" y="3429000"/>
            <a:ext cx="3475038" cy="2378075"/>
          </a:xfrm>
        </p:spPr>
        <p:txBody>
          <a:bodyPr anchor="ctr"/>
          <a:lstStyle>
            <a:lvl1pPr marL="347472">
              <a:defRPr sz="2000"/>
            </a:lvl1pPr>
            <a:lvl2pPr>
              <a:defRPr sz="20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endParaRPr lang="en-US" noProof="0"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
        <p:nvSpPr>
          <p:cNvPr id="8" name="Freeform 7">
            <a:extLst>
              <a:ext uri="{FF2B5EF4-FFF2-40B4-BE49-F238E27FC236}">
                <a16:creationId xmlns:a16="http://schemas.microsoft.com/office/drawing/2014/main" id="{24C8F37E-3F74-F3FA-C9D8-7083DF2BBECC}"/>
              </a:ext>
            </a:extLst>
          </p:cNvPr>
          <p:cNvSpPr/>
          <p:nvPr userDrawn="1"/>
        </p:nvSpPr>
        <p:spPr>
          <a:xfrm>
            <a:off x="7325349"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FB905CE6-1C2F-E053-4D14-6B86F4EFDC10}"/>
              </a:ext>
            </a:extLst>
          </p:cNvPr>
          <p:cNvSpPr/>
          <p:nvPr userDrawn="1"/>
        </p:nvSpPr>
        <p:spPr>
          <a:xfrm>
            <a:off x="9416816"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0B2D3BF4-495E-23C2-9911-15BC9E0D8EA7}"/>
              </a:ext>
            </a:extLst>
          </p:cNvPr>
          <p:cNvSpPr/>
          <p:nvPr userDrawn="1"/>
        </p:nvSpPr>
        <p:spPr>
          <a:xfrm>
            <a:off x="1571157" y="505838"/>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8" name="Freeform 17">
            <a:extLst>
              <a:ext uri="{FF2B5EF4-FFF2-40B4-BE49-F238E27FC236}">
                <a16:creationId xmlns:a16="http://schemas.microsoft.com/office/drawing/2014/main" id="{62629C19-89EB-BC19-9230-7F7675E16EFF}"/>
              </a:ext>
            </a:extLst>
          </p:cNvPr>
          <p:cNvSpPr/>
          <p:nvPr userDrawn="1"/>
        </p:nvSpPr>
        <p:spPr>
          <a:xfrm>
            <a:off x="521034"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2"/>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143481105"/>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US" noProof="0"/>
              <a:t>Click to edit Master title style</a:t>
            </a:r>
            <a:endParaRPr lang="en-US" noProof="0" dirty="0"/>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2612047778"/>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US" noProof="0"/>
              <a:t>Click to edit Master title style</a:t>
            </a:r>
            <a:endParaRPr lang="en-US" noProof="0" dirty="0"/>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777926280"/>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914400" y="731520"/>
            <a:ext cx="4663440" cy="1737360"/>
          </a:xfrm>
          <a:prstGeom prst="rect">
            <a:avLst/>
          </a:prstGeom>
        </p:spPr>
        <p:txBody>
          <a:bodyPr vert="horz" lIns="91440" tIns="45720" rIns="91440" bIns="45720" rtlCol="0"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E7A93C-2947-B6E4-C693-7C485DDC0135}"/>
              </a:ext>
            </a:extLst>
          </p:cNvPr>
          <p:cNvSpPr>
            <a:spLocks noGrp="1"/>
          </p:cNvSpPr>
          <p:nvPr>
            <p:ph idx="1"/>
          </p:nvPr>
        </p:nvSpPr>
        <p:spPr>
          <a:xfrm>
            <a:off x="5852160" y="731520"/>
            <a:ext cx="5486400" cy="17373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Content Placeholder 2">
            <a:extLst>
              <a:ext uri="{FF2B5EF4-FFF2-40B4-BE49-F238E27FC236}">
                <a16:creationId xmlns:a16="http://schemas.microsoft.com/office/drawing/2014/main" id="{E8A3F288-990F-014E-F099-1E3091477CA7}"/>
              </a:ext>
            </a:extLst>
          </p:cNvPr>
          <p:cNvSpPr>
            <a:spLocks noGrp="1"/>
          </p:cNvSpPr>
          <p:nvPr>
            <p:ph idx="30"/>
          </p:nvPr>
        </p:nvSpPr>
        <p:spPr>
          <a:xfrm>
            <a:off x="914400" y="2743200"/>
            <a:ext cx="8348472" cy="337413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endParaRPr lang="en-US" noProof="0"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US"/>
              <a:t>Click to edit Master title style</a:t>
            </a:r>
            <a:endParaRPr lang="en-US" dirty="0"/>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r>
              <a:rPr lang="en-US"/>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4161259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US" noProof="0"/>
              <a:t>Click to edit Master title style</a:t>
            </a:r>
            <a:endParaRPr lang="en-US" noProof="0" dirty="0"/>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dirty="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wo content 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914400" y="731520"/>
            <a:ext cx="4389120" cy="2103120"/>
          </a:xfrm>
        </p:spPr>
        <p:txBody>
          <a:bodyPr anchor="b" anchorCtr="0">
            <a:normAutofit/>
          </a:bodyPr>
          <a:lstStyle>
            <a:lvl1pPr>
              <a:defRPr sz="3600"/>
            </a:lvl1pPr>
          </a:lstStyle>
          <a:p>
            <a:r>
              <a:rPr lang="en-US"/>
              <a:t>Click to edit Master title style</a:t>
            </a:r>
          </a:p>
        </p:txBody>
      </p:sp>
      <p:sp>
        <p:nvSpPr>
          <p:cNvPr id="4" name="Content Placeholder 2">
            <a:extLst>
              <a:ext uri="{FF2B5EF4-FFF2-40B4-BE49-F238E27FC236}">
                <a16:creationId xmlns:a16="http://schemas.microsoft.com/office/drawing/2014/main" id="{C403123E-E3E0-5E2A-E1FB-EC28A2C68EEB}"/>
              </a:ext>
            </a:extLst>
          </p:cNvPr>
          <p:cNvSpPr>
            <a:spLocks noGrp="1"/>
          </p:cNvSpPr>
          <p:nvPr>
            <p:ph idx="14"/>
          </p:nvPr>
        </p:nvSpPr>
        <p:spPr>
          <a:xfrm>
            <a:off x="914400" y="3108960"/>
            <a:ext cx="4389120" cy="192024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9" name="Content Placeholder 2">
            <a:extLst>
              <a:ext uri="{FF2B5EF4-FFF2-40B4-BE49-F238E27FC236}">
                <a16:creationId xmlns:a16="http://schemas.microsoft.com/office/drawing/2014/main" id="{5B0A6B95-C59B-C125-7957-8C41B37891E1}"/>
              </a:ext>
            </a:extLst>
          </p:cNvPr>
          <p:cNvSpPr>
            <a:spLocks noGrp="1"/>
          </p:cNvSpPr>
          <p:nvPr>
            <p:ph idx="1"/>
          </p:nvPr>
        </p:nvSpPr>
        <p:spPr>
          <a:xfrm>
            <a:off x="5852160" y="731520"/>
            <a:ext cx="5367528" cy="52120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2" name="Freeform 11">
            <a:extLst>
              <a:ext uri="{FF2B5EF4-FFF2-40B4-BE49-F238E27FC236}">
                <a16:creationId xmlns:a16="http://schemas.microsoft.com/office/drawing/2014/main" id="{18CD2E87-8426-FC12-6665-A6E2F64FEA93}"/>
              </a:ext>
            </a:extLst>
          </p:cNvPr>
          <p:cNvSpPr>
            <a:spLocks noChangeAspect="1"/>
          </p:cNvSpPr>
          <p:nvPr userDrawn="1"/>
        </p:nvSpPr>
        <p:spPr>
          <a:xfrm flipH="1">
            <a:off x="-9525" y="5039331"/>
            <a:ext cx="986377" cy="128016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1">
            <a:extLst>
              <a:ext uri="{FF2B5EF4-FFF2-40B4-BE49-F238E27FC236}">
                <a16:creationId xmlns:a16="http://schemas.microsoft.com/office/drawing/2014/main" id="{D35CF771-1335-6C94-6AA8-AF68EADDDF00}"/>
              </a:ext>
            </a:extLst>
          </p:cNvPr>
          <p:cNvSpPr/>
          <p:nvPr userDrawn="1"/>
        </p:nvSpPr>
        <p:spPr>
          <a:xfrm>
            <a:off x="1140014" y="5142797"/>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bg2">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924390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endParaRPr lang="en-US" altLang="zh-CN" noProof="0" dirty="0"/>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Tree>
    <p:extLst>
      <p:ext uri="{BB962C8B-B14F-4D97-AF65-F5344CB8AC3E}">
        <p14:creationId xmlns:p14="http://schemas.microsoft.com/office/powerpoint/2010/main" val="3407711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6721E85-C7DE-A05F-D33D-97CAF161E33A}"/>
              </a:ext>
            </a:extLst>
          </p:cNvPr>
          <p:cNvSpPr/>
          <p:nvPr userDrawn="1"/>
        </p:nvSpPr>
        <p:spPr>
          <a:xfrm>
            <a:off x="0" y="2860787"/>
            <a:ext cx="2004570" cy="3676532"/>
          </a:xfrm>
          <a:custGeom>
            <a:avLst/>
            <a:gdLst>
              <a:gd name="connsiteX0" fmla="*/ 417538 w 2004570"/>
              <a:gd name="connsiteY0" fmla="*/ 0 h 3676532"/>
              <a:gd name="connsiteX1" fmla="*/ 2004570 w 2004570"/>
              <a:gd name="connsiteY1" fmla="*/ 925683 h 3676532"/>
              <a:gd name="connsiteX2" fmla="*/ 2004570 w 2004570"/>
              <a:gd name="connsiteY2" fmla="*/ 2763949 h 3676532"/>
              <a:gd name="connsiteX3" fmla="*/ 413202 w 2004570"/>
              <a:gd name="connsiteY3" fmla="*/ 3676532 h 3676532"/>
              <a:gd name="connsiteX4" fmla="*/ 0 w 2004570"/>
              <a:gd name="connsiteY4" fmla="*/ 3439338 h 3676532"/>
              <a:gd name="connsiteX5" fmla="*/ 0 w 2004570"/>
              <a:gd name="connsiteY5" fmla="*/ 24107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4570" h="3676532">
                <a:moveTo>
                  <a:pt x="417538" y="0"/>
                </a:moveTo>
                <a:lnTo>
                  <a:pt x="2004570" y="925683"/>
                </a:lnTo>
                <a:lnTo>
                  <a:pt x="2004570" y="2763949"/>
                </a:lnTo>
                <a:lnTo>
                  <a:pt x="413202" y="3676532"/>
                </a:lnTo>
                <a:lnTo>
                  <a:pt x="0" y="3439338"/>
                </a:lnTo>
                <a:lnTo>
                  <a:pt x="0" y="24107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657773" y="5253270"/>
            <a:ext cx="1710765" cy="1621875"/>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275432"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3465576" y="1499616"/>
            <a:ext cx="7955280" cy="1335024"/>
          </a:xfrm>
        </p:spPr>
        <p:txBody>
          <a:bodyPr anchor="b">
            <a:normAutofit/>
          </a:bodyPr>
          <a:lstStyle>
            <a:lvl1pPr>
              <a:defRPr sz="3600"/>
            </a:lvl1pPr>
          </a:lstStyle>
          <a:p>
            <a:r>
              <a:rPr lang="en-US"/>
              <a:t>Click to edit Master title style</a:t>
            </a:r>
            <a:endParaRPr lang="en-US" dirty="0"/>
          </a:p>
        </p:txBody>
      </p:sp>
      <p:sp>
        <p:nvSpPr>
          <p:cNvPr id="4" name="Content Placeholder 2">
            <a:extLst>
              <a:ext uri="{FF2B5EF4-FFF2-40B4-BE49-F238E27FC236}">
                <a16:creationId xmlns:a16="http://schemas.microsoft.com/office/drawing/2014/main" id="{6FFF81D2-C0B4-3B82-8DF6-D10CC07C441C}"/>
              </a:ext>
            </a:extLst>
          </p:cNvPr>
          <p:cNvSpPr>
            <a:spLocks noGrp="1"/>
          </p:cNvSpPr>
          <p:nvPr>
            <p:ph idx="14"/>
          </p:nvPr>
        </p:nvSpPr>
        <p:spPr>
          <a:xfrm>
            <a:off x="3465576" y="3108960"/>
            <a:ext cx="4572000" cy="3108960"/>
          </a:xfrm>
        </p:spPr>
        <p:txBody>
          <a:bodyPr/>
          <a:lstStyle>
            <a:lvl1pPr marL="512064" indent="-512064">
              <a:buFont typeface="+mj-lt"/>
              <a:buAutoNum type="arabicPeriod"/>
              <a:defRPr sz="1800"/>
            </a:lvl1pPr>
            <a:lvl2pPr marL="1097280" indent="-512064">
              <a:buFont typeface="+mj-lt"/>
              <a:buAutoNum type="alphaLcPeriod"/>
              <a:defRPr sz="1800"/>
            </a:lvl2pPr>
            <a:lvl3pPr marL="1645920" indent="-512064">
              <a:buFont typeface="+mj-lt"/>
              <a:buAutoNum type="romanLcPeriod"/>
              <a:defRPr sz="1800"/>
            </a:lvl3pPr>
            <a:lvl4pPr marL="2194560" indent="-512064">
              <a:buFont typeface="+mj-lt"/>
              <a:buAutoNum type="arabicParen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2">
            <a:extLst>
              <a:ext uri="{FF2B5EF4-FFF2-40B4-BE49-F238E27FC236}">
                <a16:creationId xmlns:a16="http://schemas.microsoft.com/office/drawing/2014/main" id="{F190F721-56C7-251D-948D-117696095C32}"/>
              </a:ext>
            </a:extLst>
          </p:cNvPr>
          <p:cNvSpPr>
            <a:spLocks noGrp="1"/>
          </p:cNvSpPr>
          <p:nvPr>
            <p:ph idx="1"/>
          </p:nvPr>
        </p:nvSpPr>
        <p:spPr>
          <a:xfrm>
            <a:off x="8229600" y="3108960"/>
            <a:ext cx="3017520" cy="3108960"/>
          </a:xfrm>
        </p:spPr>
        <p:txBody>
          <a:bodyPr/>
          <a:lstStyle>
            <a:lvl1pPr marL="0" indent="0">
              <a:lnSpc>
                <a:spcPct val="100000"/>
              </a:lnSpc>
              <a:spcBef>
                <a:spcPts val="0"/>
              </a:spcBef>
              <a:spcAft>
                <a:spcPts val="600"/>
              </a:spcAft>
              <a:buNone/>
              <a:defRPr sz="1800"/>
            </a:lvl1pPr>
            <a:lvl2pPr>
              <a:lnSpc>
                <a:spcPct val="100000"/>
              </a:lnSpc>
              <a:spcBef>
                <a:spcPts val="0"/>
              </a:spcBef>
              <a:spcAft>
                <a:spcPts val="600"/>
              </a:spcAft>
              <a:defRPr sz="1800"/>
            </a:lvl2pPr>
            <a:lvl3pPr>
              <a:lnSpc>
                <a:spcPct val="100000"/>
              </a:lnSpc>
              <a:spcBef>
                <a:spcPts val="0"/>
              </a:spcBef>
              <a:spcAft>
                <a:spcPts val="600"/>
              </a:spcAft>
              <a:defRPr sz="1800"/>
            </a:lvl3pPr>
            <a:lvl4pPr>
              <a:lnSpc>
                <a:spcPct val="100000"/>
              </a:lnSpc>
              <a:spcBef>
                <a:spcPts val="0"/>
              </a:spcBef>
              <a:spcAft>
                <a:spcPts val="600"/>
              </a:spcAft>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Footer Placeholder 7">
            <a:extLst>
              <a:ext uri="{FF2B5EF4-FFF2-40B4-BE49-F238E27FC236}">
                <a16:creationId xmlns:a16="http://schemas.microsoft.com/office/drawing/2014/main" id="{6C94E8A0-C02C-2322-50C1-50080A793F84}"/>
              </a:ext>
            </a:extLst>
          </p:cNvPr>
          <p:cNvSpPr>
            <a:spLocks noGrp="1"/>
          </p:cNvSpPr>
          <p:nvPr>
            <p:ph type="ftr" sz="quarter" idx="41"/>
          </p:nvPr>
        </p:nvSpPr>
        <p:spPr>
          <a:xfrm>
            <a:off x="3465576" y="6217920"/>
            <a:ext cx="4114800" cy="365125"/>
          </a:xfrm>
        </p:spPr>
        <p:txBody>
          <a:bodyPr/>
          <a:lstStyle/>
          <a:p>
            <a:endParaRPr lang="en-US" noProof="0"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2">
            <a:extLst>
              <a:ext uri="{FF2B5EF4-FFF2-40B4-BE49-F238E27FC236}">
                <a16:creationId xmlns:a16="http://schemas.microsoft.com/office/drawing/2014/main" id="{0750FD92-E143-4402-D455-30DC417CBDBE}"/>
              </a:ext>
            </a:extLst>
          </p:cNvPr>
          <p:cNvSpPr/>
          <p:nvPr userDrawn="1"/>
        </p:nvSpPr>
        <p:spPr>
          <a:xfrm>
            <a:off x="1198465" y="958947"/>
            <a:ext cx="1544735" cy="174369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6B13E9E2-D67B-E75B-D60D-CE3782A4FC67}"/>
              </a:ext>
            </a:extLst>
          </p:cNvPr>
          <p:cNvSpPr/>
          <p:nvPr userDrawn="1"/>
        </p:nvSpPr>
        <p:spPr>
          <a:xfrm>
            <a:off x="326738" y="0"/>
            <a:ext cx="1544359" cy="1254845"/>
          </a:xfrm>
          <a:custGeom>
            <a:avLst/>
            <a:gdLst>
              <a:gd name="connsiteX0" fmla="*/ 0 w 1544359"/>
              <a:gd name="connsiteY0" fmla="*/ 0 h 1254845"/>
              <a:gd name="connsiteX1" fmla="*/ 1544359 w 1544359"/>
              <a:gd name="connsiteY1" fmla="*/ 0 h 1254845"/>
              <a:gd name="connsiteX2" fmla="*/ 1543519 w 1544359"/>
              <a:gd name="connsiteY2" fmla="*/ 822090 h 1254845"/>
              <a:gd name="connsiteX3" fmla="*/ 772206 w 1544359"/>
              <a:gd name="connsiteY3" fmla="*/ 1254845 h 1254845"/>
              <a:gd name="connsiteX4" fmla="*/ 0 w 1544359"/>
              <a:gd name="connsiteY4" fmla="*/ 822027 h 1254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359" h="1254845">
                <a:moveTo>
                  <a:pt x="0" y="0"/>
                </a:moveTo>
                <a:lnTo>
                  <a:pt x="1544359" y="0"/>
                </a:lnTo>
                <a:lnTo>
                  <a:pt x="1543519" y="822090"/>
                </a:lnTo>
                <a:lnTo>
                  <a:pt x="772206" y="1254845"/>
                </a:lnTo>
                <a:lnTo>
                  <a:pt x="0" y="82202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62113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04">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Hexagon 21">
            <a:extLst>
              <a:ext uri="{FF2B5EF4-FFF2-40B4-BE49-F238E27FC236}">
                <a16:creationId xmlns:a16="http://schemas.microsoft.com/office/drawing/2014/main" id="{AA088CB3-68C2-8BF7-640B-511D7AD708D4}"/>
              </a:ext>
            </a:extLst>
          </p:cNvPr>
          <p:cNvSpPr/>
          <p:nvPr userDrawn="1"/>
        </p:nvSpPr>
        <p:spPr>
          <a:xfrm>
            <a:off x="2757266" y="2493385"/>
            <a:ext cx="1467568" cy="1305975"/>
          </a:xfrm>
          <a:prstGeom prst="hexagon">
            <a:avLst>
              <a:gd name="adj" fmla="val 28413"/>
              <a:gd name="vf" fmla="val 115470"/>
            </a:avLst>
          </a:prstGeom>
          <a:noFill/>
          <a:ln w="19050">
            <a:solidFill>
              <a:srgbClr val="D84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Hexagon 28">
            <a:extLst>
              <a:ext uri="{FF2B5EF4-FFF2-40B4-BE49-F238E27FC236}">
                <a16:creationId xmlns:a16="http://schemas.microsoft.com/office/drawing/2014/main" id="{E4EF439B-1CC3-CA39-B62A-E54F83ED70D2}"/>
              </a:ext>
            </a:extLst>
          </p:cNvPr>
          <p:cNvSpPr/>
          <p:nvPr userDrawn="1"/>
        </p:nvSpPr>
        <p:spPr>
          <a:xfrm>
            <a:off x="396269" y="2511644"/>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Hexagon 21">
            <a:extLst>
              <a:ext uri="{FF2B5EF4-FFF2-40B4-BE49-F238E27FC236}">
                <a16:creationId xmlns:a16="http://schemas.microsoft.com/office/drawing/2014/main" id="{A38FF139-88E9-67A9-6010-4EDFB851076B}"/>
              </a:ext>
            </a:extLst>
          </p:cNvPr>
          <p:cNvSpPr/>
          <p:nvPr userDrawn="1"/>
        </p:nvSpPr>
        <p:spPr>
          <a:xfrm>
            <a:off x="5150156" y="5261378"/>
            <a:ext cx="1455521" cy="1266696"/>
          </a:xfrm>
          <a:prstGeom prst="hexagon">
            <a:avLst>
              <a:gd name="adj" fmla="val 28413"/>
              <a:gd name="vf" fmla="val 115470"/>
            </a:avLst>
          </a:pr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Hexagon 21">
            <a:extLst>
              <a:ext uri="{FF2B5EF4-FFF2-40B4-BE49-F238E27FC236}">
                <a16:creationId xmlns:a16="http://schemas.microsoft.com/office/drawing/2014/main" id="{99956147-4454-5EA6-FC9C-94C08EE35F28}"/>
              </a:ext>
            </a:extLst>
          </p:cNvPr>
          <p:cNvSpPr/>
          <p:nvPr userDrawn="1"/>
        </p:nvSpPr>
        <p:spPr>
          <a:xfrm>
            <a:off x="3948599" y="3206642"/>
            <a:ext cx="1455521" cy="1266696"/>
          </a:xfrm>
          <a:prstGeom prst="hexagon">
            <a:avLst>
              <a:gd name="adj" fmla="val 28413"/>
              <a:gd name="vf" fmla="val 11547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35040" y="731520"/>
            <a:ext cx="5394960" cy="2103120"/>
          </a:xfrm>
        </p:spPr>
        <p:txBody>
          <a:bodyPr anchor="b">
            <a:normAutofit/>
          </a:bodyPr>
          <a:lstStyle/>
          <a:p>
            <a:r>
              <a:rPr lang="en-US"/>
              <a:t>Click to edit Master title style</a:t>
            </a:r>
            <a:endParaRPr lang="en-US"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p:nvPr>
        </p:nvSpPr>
        <p:spPr>
          <a:xfrm>
            <a:off x="6035040" y="3108960"/>
            <a:ext cx="5394960" cy="1879791"/>
          </a:xfrm>
          <a:prstGeom prst="rect">
            <a:avLst/>
          </a:prstGeom>
        </p:spPr>
        <p:txBody>
          <a:bodyPr anchor="t">
            <a:norm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a:t>Click to edit Master text styles</a:t>
            </a:r>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914400"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endParaRPr lang="en-US" noProof="0"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71" r:id="rId2"/>
    <p:sldLayoutId id="2147483674" r:id="rId3"/>
    <p:sldLayoutId id="2147483669" r:id="rId4"/>
    <p:sldLayoutId id="2147483655" r:id="rId5"/>
    <p:sldLayoutId id="2147483651" r:id="rId6"/>
    <p:sldLayoutId id="2147483662" r:id="rId7"/>
    <p:sldLayoutId id="2147483672" r:id="rId8"/>
    <p:sldLayoutId id="2147483653" r:id="rId9"/>
    <p:sldLayoutId id="2147483663" r:id="rId10"/>
    <p:sldLayoutId id="2147483665" r:id="rId11"/>
  </p:sldLayoutIdLst>
  <p:hf hdr="0" ft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347472"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1pPr>
      <a:lvl2pPr marL="73152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2pPr>
      <a:lvl3pPr marL="109728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3pPr>
      <a:lvl4pPr marL="146304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4pPr>
      <a:lvl5pPr marL="182880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4.tmp"/><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8.tmp"/><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11" Type="http://schemas.openxmlformats.org/officeDocument/2006/relationships/image" Target="../media/image7.tmp"/><Relationship Id="rId5" Type="http://schemas.openxmlformats.org/officeDocument/2006/relationships/diagramQuickStyle" Target="../diagrams/quickStyle1.xml"/><Relationship Id="rId10" Type="http://schemas.openxmlformats.org/officeDocument/2006/relationships/image" Target="../media/image6.tmp"/><Relationship Id="rId4" Type="http://schemas.openxmlformats.org/officeDocument/2006/relationships/diagramLayout" Target="../diagrams/layout1.xml"/><Relationship Id="rId9" Type="http://schemas.openxmlformats.org/officeDocument/2006/relationships/image" Target="../media/image5.tmp"/></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tmp"/><Relationship Id="rId5" Type="http://schemas.openxmlformats.org/officeDocument/2006/relationships/image" Target="../media/image13.tmp"/><Relationship Id="rId4" Type="http://schemas.openxmlformats.org/officeDocument/2006/relationships/image" Target="../media/image12.tmp"/></Relationships>
</file>

<file path=ppt/slides/_rels/slide8.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1144292" y="731520"/>
            <a:ext cx="5029200" cy="3291840"/>
          </a:xfrm>
        </p:spPr>
        <p:txBody>
          <a:bodyPr lIns="0" anchor="b" anchorCtr="0"/>
          <a:lstStyle/>
          <a:p>
            <a:r>
              <a:rPr lang="en-US" dirty="0"/>
              <a:t>Digital skills reflection </a:t>
            </a:r>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260894" y="4172084"/>
            <a:ext cx="4912598" cy="914400"/>
          </a:xfrm>
        </p:spPr>
        <p:txBody>
          <a:bodyPr>
            <a:normAutofit fontScale="25000" lnSpcReduction="20000"/>
          </a:bodyPr>
          <a:lstStyle/>
          <a:p>
            <a:r>
              <a:rPr lang="en-US" sz="5600" dirty="0"/>
              <a:t>Noreen O’Driscoll</a:t>
            </a:r>
          </a:p>
          <a:p>
            <a:r>
              <a:rPr lang="en-US" sz="5600" dirty="0"/>
              <a:t>Student number : 2537104</a:t>
            </a:r>
          </a:p>
          <a:p>
            <a:r>
              <a:rPr lang="en-US" sz="5600" dirty="0"/>
              <a:t>Business Skills </a:t>
            </a:r>
            <a:r>
              <a:rPr lang="en-US" sz="5600" dirty="0" err="1"/>
              <a:t>CertHE</a:t>
            </a:r>
            <a:endParaRPr lang="en-US" sz="5600" dirty="0"/>
          </a:p>
          <a:p>
            <a:r>
              <a:rPr lang="en-US" sz="5600" dirty="0"/>
              <a:t>Date :01.07.2026</a:t>
            </a:r>
          </a:p>
          <a:p>
            <a:endParaRPr lang="en-US" dirty="0"/>
          </a:p>
        </p:txBody>
      </p:sp>
      <p:pic>
        <p:nvPicPr>
          <p:cNvPr id="20" name="Picture Placeholder 19" descr="Two people looking at a laptop at a table">
            <a:extLst>
              <a:ext uri="{FF2B5EF4-FFF2-40B4-BE49-F238E27FC236}">
                <a16:creationId xmlns:a16="http://schemas.microsoft.com/office/drawing/2014/main" id="{E83BB08F-E403-8715-0B24-AD9E4B72C80E}"/>
              </a:ext>
            </a:extLst>
          </p:cNvPr>
          <p:cNvPicPr>
            <a:picLocks noGrp="1" noChangeAspect="1"/>
          </p:cNvPicPr>
          <p:nvPr>
            <p:ph type="pic" sz="quarter" idx="47"/>
          </p:nvPr>
        </p:nvPicPr>
        <p:blipFill>
          <a:blip r:embed="rId3"/>
          <a:srcRect l="23" r="23"/>
          <a:stretch/>
        </p:blipFill>
        <p:spPr>
          <a:xfrm>
            <a:off x="6742557" y="821836"/>
            <a:ext cx="4405503" cy="5066346"/>
          </a:xfrm>
        </p:spPr>
      </p:pic>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021C-3CEB-0FBA-DA89-C9C82E741BB3}"/>
              </a:ext>
            </a:extLst>
          </p:cNvPr>
          <p:cNvSpPr>
            <a:spLocks noGrp="1"/>
          </p:cNvSpPr>
          <p:nvPr>
            <p:ph type="title"/>
          </p:nvPr>
        </p:nvSpPr>
        <p:spPr>
          <a:xfrm>
            <a:off x="914400" y="3429000"/>
            <a:ext cx="4206240" cy="2377440"/>
          </a:xfrm>
        </p:spPr>
        <p:txBody>
          <a:bodyPr anchor="t" anchorCtr="0"/>
          <a:lstStyle/>
          <a:p>
            <a:r>
              <a:rPr lang="en-US" dirty="0"/>
              <a:t>What digital skills was used ? </a:t>
            </a:r>
          </a:p>
        </p:txBody>
      </p:sp>
      <p:sp>
        <p:nvSpPr>
          <p:cNvPr id="3" name="Text Placeholder 2">
            <a:extLst>
              <a:ext uri="{FF2B5EF4-FFF2-40B4-BE49-F238E27FC236}">
                <a16:creationId xmlns:a16="http://schemas.microsoft.com/office/drawing/2014/main" id="{3C6746B3-AFD9-641E-7CBF-9A783646B368}"/>
              </a:ext>
            </a:extLst>
          </p:cNvPr>
          <p:cNvSpPr>
            <a:spLocks noGrp="1"/>
          </p:cNvSpPr>
          <p:nvPr>
            <p:ph sz="quarter" idx="35"/>
          </p:nvPr>
        </p:nvSpPr>
        <p:spPr>
          <a:xfrm>
            <a:off x="5394325" y="3429000"/>
            <a:ext cx="3475038" cy="2378075"/>
          </a:xfrm>
        </p:spPr>
        <p:txBody>
          <a:bodyPr anchor="t" anchorCtr="0">
            <a:normAutofit lnSpcReduction="10000"/>
          </a:bodyPr>
          <a:lstStyle/>
          <a:p>
            <a:r>
              <a:rPr lang="en-US" dirty="0">
                <a:solidFill>
                  <a:srgbClr val="FFC000"/>
                </a:solidFill>
              </a:rPr>
              <a:t>Use of AI (Artificial Intelligence)</a:t>
            </a:r>
          </a:p>
          <a:p>
            <a:r>
              <a:rPr lang="en-US" dirty="0">
                <a:solidFill>
                  <a:srgbClr val="FFC000"/>
                </a:solidFill>
              </a:rPr>
              <a:t>Microsoft Word </a:t>
            </a:r>
          </a:p>
          <a:p>
            <a:r>
              <a:rPr lang="en-US" dirty="0" err="1">
                <a:solidFill>
                  <a:srgbClr val="FFC000"/>
                </a:solidFill>
              </a:rPr>
              <a:t>Linkedin</a:t>
            </a:r>
            <a:r>
              <a:rPr lang="en-US" dirty="0">
                <a:solidFill>
                  <a:srgbClr val="FFC000"/>
                </a:solidFill>
              </a:rPr>
              <a:t> Learning</a:t>
            </a:r>
          </a:p>
          <a:p>
            <a:r>
              <a:rPr lang="en-US" dirty="0">
                <a:solidFill>
                  <a:srgbClr val="FFC000"/>
                </a:solidFill>
              </a:rPr>
              <a:t>Excel </a:t>
            </a:r>
          </a:p>
          <a:p>
            <a:r>
              <a:rPr lang="en-US" dirty="0">
                <a:solidFill>
                  <a:srgbClr val="FFC000"/>
                </a:solidFill>
              </a:rPr>
              <a:t>PowerPoint Skills</a:t>
            </a:r>
          </a:p>
          <a:p>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5D559569-83D5-A20B-653C-B9D6C8D98164}"/>
              </a:ext>
            </a:extLst>
          </p:cNvPr>
          <p:cNvSpPr>
            <a:spLocks noGrp="1"/>
          </p:cNvSpPr>
          <p:nvPr>
            <p:ph type="sldNum" sz="quarter" idx="34"/>
          </p:nvPr>
        </p:nvSpPr>
        <p:spPr/>
        <p:txBody>
          <a:bodyPr/>
          <a:lstStyle/>
          <a:p>
            <a:fld id="{47FEACEE-25B4-4A2D-B147-27296E36371D}" type="slidenum">
              <a:rPr lang="en-US" altLang="zh-CN" noProof="0" smtClean="0"/>
              <a:pPr/>
              <a:t>2</a:t>
            </a:fld>
            <a:endParaRPr lang="en-US" altLang="zh-CN" noProof="0" dirty="0"/>
          </a:p>
        </p:txBody>
      </p:sp>
    </p:spTree>
    <p:extLst>
      <p:ext uri="{BB962C8B-B14F-4D97-AF65-F5344CB8AC3E}">
        <p14:creationId xmlns:p14="http://schemas.microsoft.com/office/powerpoint/2010/main" val="1485080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A73C-F597-27B7-8F29-D6406DC4DB9A}"/>
              </a:ext>
            </a:extLst>
          </p:cNvPr>
          <p:cNvSpPr>
            <a:spLocks noGrp="1"/>
          </p:cNvSpPr>
          <p:nvPr>
            <p:ph type="title"/>
          </p:nvPr>
        </p:nvSpPr>
        <p:spPr>
          <a:xfrm>
            <a:off x="6096000" y="103861"/>
            <a:ext cx="4416275" cy="2421775"/>
          </a:xfrm>
        </p:spPr>
        <p:txBody>
          <a:bodyPr lIns="0" anchor="b" anchorCtr="0"/>
          <a:lstStyle/>
          <a:p>
            <a:r>
              <a:rPr lang="en-US" dirty="0"/>
              <a:t>How have I developed my skills?</a:t>
            </a:r>
          </a:p>
        </p:txBody>
      </p:sp>
      <p:sp>
        <p:nvSpPr>
          <p:cNvPr id="3" name="Text Placeholder 2">
            <a:extLst>
              <a:ext uri="{FF2B5EF4-FFF2-40B4-BE49-F238E27FC236}">
                <a16:creationId xmlns:a16="http://schemas.microsoft.com/office/drawing/2014/main" id="{AC190503-C2C6-37F4-4636-9B4A8A3DE4EB}"/>
              </a:ext>
            </a:extLst>
          </p:cNvPr>
          <p:cNvSpPr>
            <a:spLocks noGrp="1"/>
          </p:cNvSpPr>
          <p:nvPr>
            <p:ph type="body" sz="quarter" idx="28"/>
          </p:nvPr>
        </p:nvSpPr>
        <p:spPr>
          <a:xfrm>
            <a:off x="5104014" y="3191181"/>
            <a:ext cx="5602779" cy="1347567"/>
          </a:xfrm>
        </p:spPr>
        <p:txBody>
          <a:bodyPr>
            <a:normAutofit fontScale="25000" lnSpcReduction="20000"/>
          </a:bodyPr>
          <a:lstStyle/>
          <a:p>
            <a:pPr marL="1143000" indent="-1143000">
              <a:buFont typeface="Wingdings" panose="05000000000000000000" pitchFamily="2" charset="2"/>
              <a:buChar char="v"/>
            </a:pPr>
            <a:r>
              <a:rPr lang="en-US" sz="8000" i="1" dirty="0">
                <a:solidFill>
                  <a:srgbClr val="FFC000"/>
                </a:solidFill>
              </a:rPr>
              <a:t>Developed my PowerPoint</a:t>
            </a:r>
            <a:r>
              <a:rPr lang="en-US" sz="1200" dirty="0">
                <a:solidFill>
                  <a:srgbClr val="FFC000"/>
                </a:solidFill>
              </a:rPr>
              <a:t>  skills</a:t>
            </a:r>
          </a:p>
          <a:p>
            <a:pPr marL="1143000" indent="-1143000">
              <a:buFont typeface="Wingdings" panose="05000000000000000000" pitchFamily="2" charset="2"/>
              <a:buChar char="v"/>
            </a:pPr>
            <a:r>
              <a:rPr lang="en-US" sz="8000" i="1" dirty="0">
                <a:solidFill>
                  <a:srgbClr val="FFC000"/>
                </a:solidFill>
              </a:rPr>
              <a:t>Improved skills in professional emails</a:t>
            </a:r>
            <a:endParaRPr lang="en-US" sz="1200" i="1" dirty="0">
              <a:solidFill>
                <a:srgbClr val="FFC000"/>
              </a:solidFill>
            </a:endParaRPr>
          </a:p>
          <a:p>
            <a:pPr marL="1143000" indent="-1143000">
              <a:buFont typeface="Wingdings" panose="05000000000000000000" pitchFamily="2" charset="2"/>
              <a:buChar char="v"/>
            </a:pPr>
            <a:r>
              <a:rPr lang="en-US" sz="8000" i="1" dirty="0">
                <a:solidFill>
                  <a:srgbClr val="FFC000"/>
                </a:solidFill>
              </a:rPr>
              <a:t>Developed my Excel skills</a:t>
            </a:r>
          </a:p>
          <a:p>
            <a:pPr marL="1143000" indent="-1143000">
              <a:buFont typeface="Wingdings" panose="05000000000000000000" pitchFamily="2" charset="2"/>
              <a:buChar char="v"/>
            </a:pPr>
            <a:r>
              <a:rPr lang="en-US" sz="8000" i="1" dirty="0">
                <a:solidFill>
                  <a:srgbClr val="FFC000"/>
                </a:solidFill>
              </a:rPr>
              <a:t>Improved my skills Microsoft word 365</a:t>
            </a:r>
            <a:endParaRPr lang="en-US" sz="19200" i="1" dirty="0">
              <a:solidFill>
                <a:srgbClr val="FFC000"/>
              </a:solidFill>
            </a:endParaRPr>
          </a:p>
          <a:p>
            <a:pPr marL="685800" indent="-685800">
              <a:buFont typeface="Arial" panose="020B0604020202020204" pitchFamily="34" charset="0"/>
              <a:buChar char="•"/>
            </a:pPr>
            <a:r>
              <a:rPr lang="en-US" sz="4000" i="1" dirty="0">
                <a:solidFill>
                  <a:srgbClr val="FFC000"/>
                </a:solidFill>
              </a:rPr>
              <a:t> </a:t>
            </a:r>
            <a:endParaRPr lang="en-US" sz="4800" i="1" dirty="0">
              <a:solidFill>
                <a:srgbClr val="FFC000"/>
              </a:solidFill>
            </a:endParaRPr>
          </a:p>
        </p:txBody>
      </p:sp>
    </p:spTree>
    <p:extLst>
      <p:ext uri="{BB962C8B-B14F-4D97-AF65-F5344CB8AC3E}">
        <p14:creationId xmlns:p14="http://schemas.microsoft.com/office/powerpoint/2010/main" val="3530111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79BBF1-9BC2-6DCE-0154-8873469878A5}"/>
              </a:ext>
            </a:extLst>
          </p:cNvPr>
          <p:cNvSpPr>
            <a:spLocks noGrp="1"/>
          </p:cNvSpPr>
          <p:nvPr>
            <p:ph type="title"/>
          </p:nvPr>
        </p:nvSpPr>
        <p:spPr>
          <a:xfrm>
            <a:off x="825346" y="245228"/>
            <a:ext cx="4663440" cy="1737360"/>
          </a:xfrm>
        </p:spPr>
        <p:txBody>
          <a:bodyPr/>
          <a:lstStyle/>
          <a:p>
            <a:r>
              <a:rPr lang="en-US" dirty="0"/>
              <a:t>Digital tools I have used</a:t>
            </a:r>
          </a:p>
        </p:txBody>
      </p:sp>
      <p:sp>
        <p:nvSpPr>
          <p:cNvPr id="10" name="Content Placeholder 9">
            <a:extLst>
              <a:ext uri="{FF2B5EF4-FFF2-40B4-BE49-F238E27FC236}">
                <a16:creationId xmlns:a16="http://schemas.microsoft.com/office/drawing/2014/main" id="{633B199B-AFAF-FCA4-CEA7-D9E73D7079E5}"/>
              </a:ext>
            </a:extLst>
          </p:cNvPr>
          <p:cNvSpPr>
            <a:spLocks noGrp="1"/>
          </p:cNvSpPr>
          <p:nvPr>
            <p:ph idx="1"/>
          </p:nvPr>
        </p:nvSpPr>
        <p:spPr>
          <a:xfrm>
            <a:off x="5852160" y="731520"/>
            <a:ext cx="5486400" cy="2697480"/>
          </a:xfrm>
        </p:spPr>
        <p:txBody>
          <a:bodyPr>
            <a:normAutofit fontScale="62500" lnSpcReduction="20000"/>
          </a:bodyPr>
          <a:lstStyle/>
          <a:p>
            <a:r>
              <a:rPr lang="en-US" sz="4000" dirty="0">
                <a:solidFill>
                  <a:srgbClr val="FFC000"/>
                </a:solidFill>
              </a:rPr>
              <a:t>Microsoft Word</a:t>
            </a:r>
          </a:p>
          <a:p>
            <a:r>
              <a:rPr lang="en-US" sz="4000" dirty="0">
                <a:solidFill>
                  <a:srgbClr val="FFC000"/>
                </a:solidFill>
              </a:rPr>
              <a:t>Microsoft PowerPoint </a:t>
            </a:r>
          </a:p>
          <a:p>
            <a:r>
              <a:rPr lang="en-US" sz="4000" dirty="0">
                <a:solidFill>
                  <a:srgbClr val="FFC000"/>
                </a:solidFill>
              </a:rPr>
              <a:t>Microsoft Excel</a:t>
            </a:r>
          </a:p>
          <a:p>
            <a:r>
              <a:rPr lang="en-US" sz="4000" dirty="0">
                <a:solidFill>
                  <a:srgbClr val="FFC000"/>
                </a:solidFill>
              </a:rPr>
              <a:t>Teams </a:t>
            </a:r>
          </a:p>
          <a:p>
            <a:r>
              <a:rPr lang="en-US" sz="4000" dirty="0">
                <a:solidFill>
                  <a:srgbClr val="FFC000"/>
                </a:solidFill>
              </a:rPr>
              <a:t>LinkedIn Learning</a:t>
            </a:r>
          </a:p>
          <a:p>
            <a:r>
              <a:rPr lang="en-US" sz="3800" dirty="0">
                <a:solidFill>
                  <a:srgbClr val="FFC000"/>
                </a:solidFill>
              </a:rPr>
              <a:t>Moodle</a:t>
            </a:r>
          </a:p>
        </p:txBody>
      </p:sp>
      <p:graphicFrame>
        <p:nvGraphicFramePr>
          <p:cNvPr id="11" name="Table Placeholder 6" descr="A timeline of the product launch">
            <a:extLst>
              <a:ext uri="{FF2B5EF4-FFF2-40B4-BE49-F238E27FC236}">
                <a16:creationId xmlns:a16="http://schemas.microsoft.com/office/drawing/2014/main" id="{A9E2E0E1-AAB8-A475-781D-7E66AD5CFE21}"/>
              </a:ext>
            </a:extLst>
          </p:cNvPr>
          <p:cNvGraphicFramePr>
            <a:graphicFrameLocks noGrp="1"/>
          </p:cNvGraphicFramePr>
          <p:nvPr>
            <p:ph idx="30"/>
            <p:extLst>
              <p:ext uri="{D42A27DB-BD31-4B8C-83A1-F6EECF244321}">
                <p14:modId xmlns:p14="http://schemas.microsoft.com/office/powerpoint/2010/main" val="1408163781"/>
              </p:ext>
            </p:extLst>
          </p:nvPr>
        </p:nvGraphicFramePr>
        <p:xfrm>
          <a:off x="914400" y="4963886"/>
          <a:ext cx="8348663" cy="11527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13">
            <a:extLst>
              <a:ext uri="{FF2B5EF4-FFF2-40B4-BE49-F238E27FC236}">
                <a16:creationId xmlns:a16="http://schemas.microsoft.com/office/drawing/2014/main" id="{4800F032-5102-94C2-865C-AE9D448B2744}"/>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4</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BB5C5013-A563-C783-9185-9C847D4B4A46}"/>
              </a:ext>
            </a:extLst>
          </p:cNvPr>
          <p:cNvSpPr>
            <a:spLocks noGrp="1"/>
          </p:cNvSpPr>
          <p:nvPr>
            <p:ph type="sldNum" sz="quarter" idx="29"/>
          </p:nvPr>
        </p:nvSpPr>
        <p:spPr/>
        <p:txBody>
          <a:bodyPr/>
          <a:lstStyle/>
          <a:p>
            <a:fld id="{47FEACEE-25B4-4A2D-B147-27296E36371D}" type="slidenum">
              <a:rPr lang="en-US" altLang="zh-CN" noProof="0" smtClean="0"/>
              <a:pPr/>
              <a:t>4</a:t>
            </a:fld>
            <a:endParaRPr lang="en-US" altLang="zh-CN" noProof="0" dirty="0"/>
          </a:p>
        </p:txBody>
      </p:sp>
      <p:pic>
        <p:nvPicPr>
          <p:cNvPr id="5" name="Picture 4" descr="P&#10;&#10;AI-generated content may be incorrect.">
            <a:extLst>
              <a:ext uri="{FF2B5EF4-FFF2-40B4-BE49-F238E27FC236}">
                <a16:creationId xmlns:a16="http://schemas.microsoft.com/office/drawing/2014/main" id="{DA4BD744-6F9B-1BEF-F388-9640212749E7}"/>
              </a:ext>
            </a:extLst>
          </p:cNvPr>
          <p:cNvPicPr>
            <a:picLocks noChangeAspect="1"/>
          </p:cNvPicPr>
          <p:nvPr/>
        </p:nvPicPr>
        <p:blipFill>
          <a:blip r:embed="rId8"/>
          <a:stretch>
            <a:fillRect/>
          </a:stretch>
        </p:blipFill>
        <p:spPr>
          <a:xfrm>
            <a:off x="313113" y="1568435"/>
            <a:ext cx="2269031" cy="1296589"/>
          </a:xfrm>
          <a:prstGeom prst="rect">
            <a:avLst/>
          </a:prstGeom>
        </p:spPr>
      </p:pic>
      <p:pic>
        <p:nvPicPr>
          <p:cNvPr id="8" name="Picture 7" descr="Linked in Learning&#10;&#10;AI-generated content may be incorrect.">
            <a:extLst>
              <a:ext uri="{FF2B5EF4-FFF2-40B4-BE49-F238E27FC236}">
                <a16:creationId xmlns:a16="http://schemas.microsoft.com/office/drawing/2014/main" id="{39C2EC1F-68C8-617B-CDFC-259E391A8D39}"/>
              </a:ext>
            </a:extLst>
          </p:cNvPr>
          <p:cNvPicPr>
            <a:picLocks noChangeAspect="1"/>
          </p:cNvPicPr>
          <p:nvPr/>
        </p:nvPicPr>
        <p:blipFill>
          <a:blip r:embed="rId9"/>
          <a:stretch>
            <a:fillRect/>
          </a:stretch>
        </p:blipFill>
        <p:spPr>
          <a:xfrm>
            <a:off x="2998165" y="1138862"/>
            <a:ext cx="2416181" cy="1125151"/>
          </a:xfrm>
          <a:prstGeom prst="rect">
            <a:avLst/>
          </a:prstGeom>
        </p:spPr>
      </p:pic>
      <p:pic>
        <p:nvPicPr>
          <p:cNvPr id="12" name="Picture 11" descr="The image depicts a minimalistic and green X-ray interface, possibly representing a software application or system.&#10;&#10;AI-generated content may be incorrect.">
            <a:extLst>
              <a:ext uri="{FF2B5EF4-FFF2-40B4-BE49-F238E27FC236}">
                <a16:creationId xmlns:a16="http://schemas.microsoft.com/office/drawing/2014/main" id="{8FD5236B-1AED-9CB8-DBB5-100443DBC6E9}"/>
              </a:ext>
            </a:extLst>
          </p:cNvPr>
          <p:cNvPicPr>
            <a:picLocks noChangeAspect="1"/>
          </p:cNvPicPr>
          <p:nvPr/>
        </p:nvPicPr>
        <p:blipFill>
          <a:blip r:embed="rId10"/>
          <a:stretch>
            <a:fillRect/>
          </a:stretch>
        </p:blipFill>
        <p:spPr>
          <a:xfrm>
            <a:off x="535687" y="3162688"/>
            <a:ext cx="1981907" cy="2028055"/>
          </a:xfrm>
          <a:prstGeom prst="rect">
            <a:avLst/>
          </a:prstGeom>
        </p:spPr>
      </p:pic>
      <p:pic>
        <p:nvPicPr>
          <p:cNvPr id="14" name="Picture 13" descr="The image displays the Microsoft Teams logo on a solid blue background.&#10;&#10;AI-generated content may be incorrect.">
            <a:extLst>
              <a:ext uri="{FF2B5EF4-FFF2-40B4-BE49-F238E27FC236}">
                <a16:creationId xmlns:a16="http://schemas.microsoft.com/office/drawing/2014/main" id="{63500951-C460-C126-1D74-69858EA0DF6F}"/>
              </a:ext>
            </a:extLst>
          </p:cNvPr>
          <p:cNvPicPr>
            <a:picLocks noChangeAspect="1"/>
          </p:cNvPicPr>
          <p:nvPr/>
        </p:nvPicPr>
        <p:blipFill>
          <a:blip r:embed="rId11"/>
          <a:stretch>
            <a:fillRect/>
          </a:stretch>
        </p:blipFill>
        <p:spPr>
          <a:xfrm>
            <a:off x="2998165" y="2468880"/>
            <a:ext cx="2490621" cy="1296589"/>
          </a:xfrm>
          <a:prstGeom prst="rect">
            <a:avLst/>
          </a:prstGeom>
        </p:spPr>
      </p:pic>
      <p:pic>
        <p:nvPicPr>
          <p:cNvPr id="16" name="Picture 15" descr="Microsoft Word Office 365&#10;&#10;AI-generated content may be incorrect.">
            <a:extLst>
              <a:ext uri="{FF2B5EF4-FFF2-40B4-BE49-F238E27FC236}">
                <a16:creationId xmlns:a16="http://schemas.microsoft.com/office/drawing/2014/main" id="{8AE44335-F5B8-6D77-CA94-5CC460E0ADE9}"/>
              </a:ext>
            </a:extLst>
          </p:cNvPr>
          <p:cNvPicPr>
            <a:picLocks noChangeAspect="1"/>
          </p:cNvPicPr>
          <p:nvPr/>
        </p:nvPicPr>
        <p:blipFill>
          <a:blip r:embed="rId12"/>
          <a:stretch>
            <a:fillRect/>
          </a:stretch>
        </p:blipFill>
        <p:spPr>
          <a:xfrm>
            <a:off x="2928937" y="3979430"/>
            <a:ext cx="2490331" cy="1389318"/>
          </a:xfrm>
          <a:prstGeom prst="rect">
            <a:avLst/>
          </a:prstGeom>
        </p:spPr>
      </p:pic>
    </p:spTree>
    <p:extLst>
      <p:ext uri="{BB962C8B-B14F-4D97-AF65-F5344CB8AC3E}">
        <p14:creationId xmlns:p14="http://schemas.microsoft.com/office/powerpoint/2010/main" val="1246021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19983-30E0-1ABA-87D6-B301979B280A}"/>
              </a:ext>
            </a:extLst>
          </p:cNvPr>
          <p:cNvSpPr>
            <a:spLocks noGrp="1"/>
          </p:cNvSpPr>
          <p:nvPr>
            <p:ph type="title"/>
          </p:nvPr>
        </p:nvSpPr>
        <p:spPr>
          <a:xfrm>
            <a:off x="5878286" y="-166914"/>
            <a:ext cx="5055035" cy="3291840"/>
          </a:xfrm>
        </p:spPr>
        <p:txBody>
          <a:bodyPr/>
          <a:lstStyle/>
          <a:p>
            <a:r>
              <a:rPr lang="en-GB" dirty="0"/>
              <a:t>How I have I applied my skills </a:t>
            </a:r>
          </a:p>
        </p:txBody>
      </p:sp>
      <p:sp>
        <p:nvSpPr>
          <p:cNvPr id="3" name="Text Placeholder 2">
            <a:extLst>
              <a:ext uri="{FF2B5EF4-FFF2-40B4-BE49-F238E27FC236}">
                <a16:creationId xmlns:a16="http://schemas.microsoft.com/office/drawing/2014/main" id="{9E80B246-FAB7-73A8-3408-89B3CDCE2B2D}"/>
              </a:ext>
            </a:extLst>
          </p:cNvPr>
          <p:cNvSpPr>
            <a:spLocks noGrp="1"/>
          </p:cNvSpPr>
          <p:nvPr>
            <p:ph type="body" sz="quarter" idx="28"/>
          </p:nvPr>
        </p:nvSpPr>
        <p:spPr>
          <a:xfrm>
            <a:off x="6096000" y="3291840"/>
            <a:ext cx="4910328" cy="1005840"/>
          </a:xfrm>
        </p:spPr>
        <p:txBody>
          <a:bodyPr>
            <a:normAutofit fontScale="25000" lnSpcReduction="20000"/>
          </a:bodyPr>
          <a:lstStyle/>
          <a:p>
            <a:r>
              <a:rPr lang="en-GB" sz="12800" dirty="0" err="1">
                <a:solidFill>
                  <a:srgbClr val="FFC000"/>
                </a:solidFill>
              </a:rPr>
              <a:t>Powerpoint</a:t>
            </a:r>
            <a:endParaRPr lang="en-GB" sz="12800" dirty="0">
              <a:solidFill>
                <a:srgbClr val="FFC000"/>
              </a:solidFill>
            </a:endParaRPr>
          </a:p>
          <a:p>
            <a:r>
              <a:rPr lang="en-GB" sz="12800" dirty="0">
                <a:solidFill>
                  <a:srgbClr val="FFC000"/>
                </a:solidFill>
              </a:rPr>
              <a:t>Excel</a:t>
            </a:r>
          </a:p>
          <a:p>
            <a:r>
              <a:rPr lang="en-GB" sz="12800" dirty="0">
                <a:solidFill>
                  <a:srgbClr val="FFC000"/>
                </a:solidFill>
              </a:rPr>
              <a:t>Microsoft word </a:t>
            </a:r>
          </a:p>
          <a:p>
            <a:r>
              <a:rPr lang="en-GB" sz="12800" dirty="0">
                <a:solidFill>
                  <a:srgbClr val="FFC000"/>
                </a:solidFill>
              </a:rPr>
              <a:t>LinkedIn Learning</a:t>
            </a:r>
          </a:p>
          <a:p>
            <a:r>
              <a:rPr lang="en-GB" sz="12800" dirty="0">
                <a:solidFill>
                  <a:srgbClr val="FFC000"/>
                </a:solidFill>
              </a:rPr>
              <a:t>Emails</a:t>
            </a:r>
          </a:p>
          <a:p>
            <a:r>
              <a:rPr lang="en-GB" sz="12800" dirty="0">
                <a:solidFill>
                  <a:srgbClr val="FFC000"/>
                </a:solidFill>
              </a:rPr>
              <a:t>Moodle</a:t>
            </a:r>
            <a:endParaRPr lang="en-GB" dirty="0">
              <a:solidFill>
                <a:srgbClr val="FFC000"/>
              </a:solidFill>
            </a:endParaRPr>
          </a:p>
        </p:txBody>
      </p:sp>
    </p:spTree>
    <p:extLst>
      <p:ext uri="{BB962C8B-B14F-4D97-AF65-F5344CB8AC3E}">
        <p14:creationId xmlns:p14="http://schemas.microsoft.com/office/powerpoint/2010/main" val="3234984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A61EC-5F42-6AB8-DF35-480F070288EB}"/>
              </a:ext>
            </a:extLst>
          </p:cNvPr>
          <p:cNvSpPr>
            <a:spLocks noGrp="1"/>
          </p:cNvSpPr>
          <p:nvPr>
            <p:ph type="title"/>
          </p:nvPr>
        </p:nvSpPr>
        <p:spPr>
          <a:xfrm>
            <a:off x="1208879" y="1425037"/>
            <a:ext cx="5029200" cy="2965533"/>
          </a:xfrm>
        </p:spPr>
        <p:txBody>
          <a:bodyPr lIns="0" anchor="t" anchorCtr="0">
            <a:noAutofit/>
          </a:bodyPr>
          <a:lstStyle/>
          <a:p>
            <a:r>
              <a:rPr lang="en-US" sz="1800" dirty="0"/>
              <a:t>JISC Digital capability tool</a:t>
            </a:r>
            <a:br>
              <a:rPr lang="en-US" sz="1800" dirty="0"/>
            </a:br>
            <a:br>
              <a:rPr lang="en-US" sz="1800" dirty="0"/>
            </a:br>
            <a:r>
              <a:rPr lang="en-US" sz="2400" i="1" u="sng" dirty="0"/>
              <a:t>strengths</a:t>
            </a:r>
            <a:r>
              <a:rPr lang="en-US" sz="1800" dirty="0"/>
              <a:t> </a:t>
            </a:r>
            <a:br>
              <a:rPr lang="en-US" sz="1800" dirty="0"/>
            </a:br>
            <a:r>
              <a:rPr lang="en-US" sz="1800" i="1" u="sng" dirty="0">
                <a:solidFill>
                  <a:srgbClr val="FFC000"/>
                </a:solidFill>
              </a:rPr>
              <a:t>Digital communication </a:t>
            </a:r>
            <a:r>
              <a:rPr lang="en-US" sz="1800" dirty="0"/>
              <a:t>: I can communicate using online tools and create digital content</a:t>
            </a:r>
            <a:br>
              <a:rPr lang="en-US" sz="1800" dirty="0"/>
            </a:br>
            <a:r>
              <a:rPr lang="en-US" sz="1800" dirty="0"/>
              <a:t>I have developed confidence using PowerPoint to present idea’s professionally.</a:t>
            </a:r>
            <a:br>
              <a:rPr lang="en-US" sz="1800" dirty="0"/>
            </a:br>
            <a:br>
              <a:rPr lang="en-US" sz="1800" dirty="0"/>
            </a:br>
            <a:r>
              <a:rPr lang="en-US" sz="1800" i="1" u="sng" dirty="0">
                <a:solidFill>
                  <a:srgbClr val="FFC000"/>
                </a:solidFill>
              </a:rPr>
              <a:t>Information &amp; data literacy:</a:t>
            </a:r>
            <a:r>
              <a:rPr lang="en-US" sz="1800" i="1" dirty="0"/>
              <a:t> I understand the importance of checking if information is reliable </a:t>
            </a:r>
            <a:br>
              <a:rPr lang="en-US" sz="1800" i="1" dirty="0"/>
            </a:br>
            <a:br>
              <a:rPr lang="en-US" sz="1800" i="1" dirty="0"/>
            </a:br>
            <a:r>
              <a:rPr lang="en-US" sz="1800" i="1" u="sng" dirty="0">
                <a:solidFill>
                  <a:srgbClr val="FFC000"/>
                </a:solidFill>
              </a:rPr>
              <a:t>Skills I want to improve : </a:t>
            </a:r>
            <a:r>
              <a:rPr lang="en-US" sz="1800" i="1" dirty="0"/>
              <a:t>Making more advanced presentations, Data handling improving in my excel skills and confidence when presenting to and audience.</a:t>
            </a:r>
            <a:br>
              <a:rPr lang="en-US" sz="1800" i="1" dirty="0"/>
            </a:br>
            <a:endParaRPr lang="en-US" sz="5400" i="1" dirty="0"/>
          </a:p>
        </p:txBody>
      </p:sp>
      <p:sp>
        <p:nvSpPr>
          <p:cNvPr id="3" name="Text Placeholder 2">
            <a:extLst>
              <a:ext uri="{FF2B5EF4-FFF2-40B4-BE49-F238E27FC236}">
                <a16:creationId xmlns:a16="http://schemas.microsoft.com/office/drawing/2014/main" id="{2A399339-FABF-04A2-4090-C38B947B2B8B}"/>
              </a:ext>
            </a:extLst>
          </p:cNvPr>
          <p:cNvSpPr>
            <a:spLocks noGrp="1"/>
          </p:cNvSpPr>
          <p:nvPr>
            <p:ph type="body" sz="quarter" idx="28"/>
          </p:nvPr>
        </p:nvSpPr>
        <p:spPr>
          <a:xfrm>
            <a:off x="1066800" y="529148"/>
            <a:ext cx="5029200" cy="760288"/>
          </a:xfrm>
        </p:spPr>
        <p:txBody>
          <a:bodyPr anchor="b" anchorCtr="0">
            <a:normAutofit/>
          </a:bodyPr>
          <a:lstStyle/>
          <a:p>
            <a:r>
              <a:rPr lang="en-US" sz="4000" dirty="0"/>
              <a:t>Task 1 reflection</a:t>
            </a:r>
          </a:p>
        </p:txBody>
      </p:sp>
      <p:pic>
        <p:nvPicPr>
          <p:cNvPr id="12" name="Picture Placeholder 11" descr="A person sitting at their deck and a person walking to their desk">
            <a:extLst>
              <a:ext uri="{FF2B5EF4-FFF2-40B4-BE49-F238E27FC236}">
                <a16:creationId xmlns:a16="http://schemas.microsoft.com/office/drawing/2014/main" id="{7372550F-E2C0-2C0B-0ABA-5672CEBF71D0}"/>
              </a:ext>
            </a:extLst>
          </p:cNvPr>
          <p:cNvPicPr>
            <a:picLocks noGrp="1" noChangeAspect="1"/>
          </p:cNvPicPr>
          <p:nvPr>
            <p:ph type="pic" sz="quarter" idx="47"/>
          </p:nvPr>
        </p:nvPicPr>
        <p:blipFill>
          <a:blip r:embed="rId2"/>
          <a:srcRect l="10" r="10"/>
          <a:stretch/>
        </p:blipFill>
        <p:spPr>
          <a:xfrm>
            <a:off x="7493157" y="529148"/>
            <a:ext cx="4248873" cy="4731130"/>
          </a:xfrm>
        </p:spPr>
      </p:pic>
    </p:spTree>
    <p:extLst>
      <p:ext uri="{BB962C8B-B14F-4D97-AF65-F5344CB8AC3E}">
        <p14:creationId xmlns:p14="http://schemas.microsoft.com/office/powerpoint/2010/main" val="2735087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A8B48-DCDA-7AA3-DA27-377B207B0762}"/>
              </a:ext>
            </a:extLst>
          </p:cNvPr>
          <p:cNvSpPr>
            <a:spLocks noGrp="1"/>
          </p:cNvSpPr>
          <p:nvPr>
            <p:ph type="title"/>
          </p:nvPr>
        </p:nvSpPr>
        <p:spPr>
          <a:xfrm>
            <a:off x="0" y="1191310"/>
            <a:ext cx="4290147" cy="2377440"/>
          </a:xfrm>
        </p:spPr>
        <p:txBody>
          <a:bodyPr/>
          <a:lstStyle/>
          <a:p>
            <a:r>
              <a:rPr lang="en-GB" dirty="0"/>
              <a:t>Task 2 reflection</a:t>
            </a:r>
            <a:br>
              <a:rPr lang="en-GB" dirty="0"/>
            </a:br>
            <a:br>
              <a:rPr lang="en-GB" dirty="0"/>
            </a:br>
            <a:r>
              <a:rPr lang="en-GB" sz="2800" i="1" dirty="0" err="1">
                <a:solidFill>
                  <a:srgbClr val="FFC000"/>
                </a:solidFill>
              </a:rPr>
              <a:t>Linkedin</a:t>
            </a:r>
            <a:r>
              <a:rPr lang="en-GB" sz="2800" i="1" dirty="0">
                <a:solidFill>
                  <a:srgbClr val="FFC000"/>
                </a:solidFill>
              </a:rPr>
              <a:t> Learning</a:t>
            </a:r>
            <a:br>
              <a:rPr lang="en-GB" sz="2800" i="1" dirty="0">
                <a:solidFill>
                  <a:srgbClr val="FFC000"/>
                </a:solidFill>
              </a:rPr>
            </a:br>
            <a:br>
              <a:rPr lang="en-GB" sz="2800" i="1" dirty="0">
                <a:solidFill>
                  <a:srgbClr val="FFC000"/>
                </a:solidFill>
              </a:rPr>
            </a:br>
            <a:r>
              <a:rPr lang="en-GB" sz="2800" i="1" dirty="0">
                <a:solidFill>
                  <a:srgbClr val="FFC000"/>
                </a:solidFill>
              </a:rPr>
              <a:t>outlook</a:t>
            </a:r>
            <a:br>
              <a:rPr lang="en-GB" sz="2800" i="1" dirty="0">
                <a:solidFill>
                  <a:srgbClr val="FFC000"/>
                </a:solidFill>
              </a:rPr>
            </a:br>
            <a:br>
              <a:rPr lang="en-GB" sz="2800" i="1" dirty="0">
                <a:solidFill>
                  <a:srgbClr val="FFC000"/>
                </a:solidFill>
              </a:rPr>
            </a:br>
            <a:r>
              <a:rPr lang="en-GB" sz="2800" i="1" dirty="0">
                <a:solidFill>
                  <a:srgbClr val="FFC000"/>
                </a:solidFill>
              </a:rPr>
              <a:t>Microsoft word</a:t>
            </a:r>
            <a:br>
              <a:rPr lang="en-GB" sz="2800" i="1" dirty="0">
                <a:solidFill>
                  <a:srgbClr val="FFC000"/>
                </a:solidFill>
              </a:rPr>
            </a:br>
            <a:br>
              <a:rPr lang="en-GB" sz="2800" i="1" dirty="0">
                <a:solidFill>
                  <a:srgbClr val="FFC000"/>
                </a:solidFill>
              </a:rPr>
            </a:br>
            <a:r>
              <a:rPr lang="en-GB" sz="2800" i="1" dirty="0">
                <a:solidFill>
                  <a:srgbClr val="FFC000"/>
                </a:solidFill>
              </a:rPr>
              <a:t>EXCEL</a:t>
            </a:r>
            <a:br>
              <a:rPr lang="en-GB" sz="2800" i="1" dirty="0">
                <a:solidFill>
                  <a:srgbClr val="FFC000"/>
                </a:solidFill>
              </a:rPr>
            </a:br>
            <a:br>
              <a:rPr lang="en-GB" sz="2800" i="1" dirty="0">
                <a:solidFill>
                  <a:srgbClr val="FFC000"/>
                </a:solidFill>
              </a:rPr>
            </a:br>
            <a:r>
              <a:rPr lang="en-GB" sz="2800" i="1" dirty="0" err="1">
                <a:solidFill>
                  <a:srgbClr val="FFC000"/>
                </a:solidFill>
              </a:rPr>
              <a:t>Powerpoint</a:t>
            </a:r>
            <a:endParaRPr lang="en-GB" i="1" dirty="0">
              <a:solidFill>
                <a:srgbClr val="FFC000"/>
              </a:solidFill>
            </a:endParaRPr>
          </a:p>
        </p:txBody>
      </p:sp>
      <p:pic>
        <p:nvPicPr>
          <p:cNvPr id="6" name="Content Placeholder 5" descr="The image displays a certificate of completion for Microsoft Word Essential Training, featuring a Microsoft logo, course details, and a digital signature.">
            <a:extLst>
              <a:ext uri="{FF2B5EF4-FFF2-40B4-BE49-F238E27FC236}">
                <a16:creationId xmlns:a16="http://schemas.microsoft.com/office/drawing/2014/main" id="{AF8A707C-ABCB-5797-4036-D3AE6E2010DF}"/>
              </a:ext>
            </a:extLst>
          </p:cNvPr>
          <p:cNvPicPr>
            <a:picLocks noGrp="1" noChangeAspect="1"/>
          </p:cNvPicPr>
          <p:nvPr>
            <p:ph sz="quarter" idx="35"/>
          </p:nvPr>
        </p:nvPicPr>
        <p:blipFill>
          <a:blip r:embed="rId2"/>
          <a:srcRect/>
          <a:stretch/>
        </p:blipFill>
        <p:spPr>
          <a:xfrm>
            <a:off x="4100494" y="141621"/>
            <a:ext cx="3498252" cy="2577548"/>
          </a:xfrm>
          <a:prstGeom prst="rect">
            <a:avLst/>
          </a:prstGeom>
        </p:spPr>
      </p:pic>
      <p:sp>
        <p:nvSpPr>
          <p:cNvPr id="4" name="Slide Number Placeholder 3">
            <a:extLst>
              <a:ext uri="{FF2B5EF4-FFF2-40B4-BE49-F238E27FC236}">
                <a16:creationId xmlns:a16="http://schemas.microsoft.com/office/drawing/2014/main" id="{D9F5F50C-097D-A22B-D442-422754AE0D85}"/>
              </a:ext>
            </a:extLst>
          </p:cNvPr>
          <p:cNvSpPr>
            <a:spLocks noGrp="1"/>
          </p:cNvSpPr>
          <p:nvPr>
            <p:ph type="sldNum" sz="quarter" idx="34"/>
          </p:nvPr>
        </p:nvSpPr>
        <p:spPr/>
        <p:txBody>
          <a:bodyPr/>
          <a:lstStyle/>
          <a:p>
            <a:fld id="{47FEACEE-25B4-4A2D-B147-27296E36371D}" type="slidenum">
              <a:rPr lang="en-US" altLang="zh-CN" noProof="0" smtClean="0"/>
              <a:pPr/>
              <a:t>7</a:t>
            </a:fld>
            <a:endParaRPr lang="en-US" altLang="zh-CN" noProof="0" dirty="0"/>
          </a:p>
        </p:txBody>
      </p:sp>
      <p:pic>
        <p:nvPicPr>
          <p:cNvPr id="8" name="Picture 7" descr="The image displays a certificate of completion for Microsoft Outlook Essential Training, issued by LinkedIn Learning, featuring a certificate ID, course details, and completion time.&#10;&#10;AI-generated content may be incorrect.">
            <a:extLst>
              <a:ext uri="{FF2B5EF4-FFF2-40B4-BE49-F238E27FC236}">
                <a16:creationId xmlns:a16="http://schemas.microsoft.com/office/drawing/2014/main" id="{2C25A108-F4F9-9358-FB84-DC640565D5B6}"/>
              </a:ext>
            </a:extLst>
          </p:cNvPr>
          <p:cNvPicPr>
            <a:picLocks noChangeAspect="1"/>
          </p:cNvPicPr>
          <p:nvPr/>
        </p:nvPicPr>
        <p:blipFill>
          <a:blip r:embed="rId3"/>
          <a:srcRect l="-24307" t="119802" r="41349" b="-116183"/>
          <a:stretch>
            <a:fillRect/>
          </a:stretch>
        </p:blipFill>
        <p:spPr>
          <a:xfrm>
            <a:off x="7071362" y="5118462"/>
            <a:ext cx="4066309" cy="2798619"/>
          </a:xfrm>
          <a:prstGeom prst="rect">
            <a:avLst/>
          </a:prstGeom>
        </p:spPr>
      </p:pic>
      <p:pic>
        <p:nvPicPr>
          <p:cNvPr id="10" name="Picture 9" descr="The image displays a certificate of completion for Microsoft Outlook Essential Training, featuring a Microsoft logo, course details, and the completion date.">
            <a:extLst>
              <a:ext uri="{FF2B5EF4-FFF2-40B4-BE49-F238E27FC236}">
                <a16:creationId xmlns:a16="http://schemas.microsoft.com/office/drawing/2014/main" id="{07463C7E-0F4B-703D-77D8-519E12920E93}"/>
              </a:ext>
            </a:extLst>
          </p:cNvPr>
          <p:cNvPicPr>
            <a:picLocks noChangeAspect="1"/>
          </p:cNvPicPr>
          <p:nvPr/>
        </p:nvPicPr>
        <p:blipFill>
          <a:blip r:embed="rId4"/>
          <a:srcRect l="14599" t="18129" r="18072"/>
          <a:stretch>
            <a:fillRect/>
          </a:stretch>
        </p:blipFill>
        <p:spPr>
          <a:xfrm>
            <a:off x="8382022" y="141621"/>
            <a:ext cx="3396866" cy="2577548"/>
          </a:xfrm>
          <a:prstGeom prst="rect">
            <a:avLst/>
          </a:prstGeom>
        </p:spPr>
      </p:pic>
      <p:pic>
        <p:nvPicPr>
          <p:cNvPr id="12" name="Picture 11" descr="The image displays a certificate of completion for Microsoft Excel Essential Training, featuring a Microsoft logo, the course title, the completion date, and the name of the course creator.&#10;&#10;AI-generated content may be incorrect.">
            <a:extLst>
              <a:ext uri="{FF2B5EF4-FFF2-40B4-BE49-F238E27FC236}">
                <a16:creationId xmlns:a16="http://schemas.microsoft.com/office/drawing/2014/main" id="{66D8EA58-105C-B599-80B7-43BEC909B068}"/>
              </a:ext>
            </a:extLst>
          </p:cNvPr>
          <p:cNvPicPr>
            <a:picLocks noChangeAspect="1"/>
          </p:cNvPicPr>
          <p:nvPr/>
        </p:nvPicPr>
        <p:blipFill>
          <a:blip r:embed="rId5"/>
          <a:srcRect l="13136" t="20214" r="22322" b="10013"/>
          <a:stretch>
            <a:fillRect/>
          </a:stretch>
        </p:blipFill>
        <p:spPr>
          <a:xfrm>
            <a:off x="3778255" y="3640372"/>
            <a:ext cx="3904963" cy="2577548"/>
          </a:xfrm>
          <a:prstGeom prst="rect">
            <a:avLst/>
          </a:prstGeom>
        </p:spPr>
      </p:pic>
      <p:pic>
        <p:nvPicPr>
          <p:cNvPr id="14" name="Picture 13" descr="The image shows a certificate of completion for Microsoft PowerPoint Essential Training, completed by Noreen&#10; ODriscoll on June 25, 2026.">
            <a:extLst>
              <a:ext uri="{FF2B5EF4-FFF2-40B4-BE49-F238E27FC236}">
                <a16:creationId xmlns:a16="http://schemas.microsoft.com/office/drawing/2014/main" id="{2FEFE040-CF0D-DE81-68F9-AE9A49316734}"/>
              </a:ext>
            </a:extLst>
          </p:cNvPr>
          <p:cNvPicPr>
            <a:picLocks noChangeAspect="1"/>
          </p:cNvPicPr>
          <p:nvPr/>
        </p:nvPicPr>
        <p:blipFill>
          <a:blip r:embed="rId6"/>
          <a:srcRect l="13717" t="17940" r="16201"/>
          <a:stretch>
            <a:fillRect/>
          </a:stretch>
        </p:blipFill>
        <p:spPr>
          <a:xfrm>
            <a:off x="8269686" y="3700488"/>
            <a:ext cx="3503169" cy="2577548"/>
          </a:xfrm>
          <a:prstGeom prst="rect">
            <a:avLst/>
          </a:prstGeom>
        </p:spPr>
      </p:pic>
    </p:spTree>
    <p:extLst>
      <p:ext uri="{BB962C8B-B14F-4D97-AF65-F5344CB8AC3E}">
        <p14:creationId xmlns:p14="http://schemas.microsoft.com/office/powerpoint/2010/main" val="137273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61D1F-6D3C-2FB8-BCA1-03455B35AFE6}"/>
              </a:ext>
            </a:extLst>
          </p:cNvPr>
          <p:cNvSpPr>
            <a:spLocks noGrp="1"/>
          </p:cNvSpPr>
          <p:nvPr>
            <p:ph type="title"/>
          </p:nvPr>
        </p:nvSpPr>
        <p:spPr>
          <a:xfrm>
            <a:off x="1273629" y="1248228"/>
            <a:ext cx="5029200" cy="2743200"/>
          </a:xfrm>
        </p:spPr>
        <p:txBody>
          <a:bodyPr>
            <a:normAutofit fontScale="90000"/>
          </a:bodyPr>
          <a:lstStyle/>
          <a:p>
            <a:r>
              <a:rPr lang="en-GB" sz="2200" b="0" dirty="0">
                <a:solidFill>
                  <a:srgbClr val="FFC000"/>
                </a:solidFill>
              </a:rPr>
              <a:t>Communicating professionally </a:t>
            </a:r>
            <a:br>
              <a:rPr lang="en-GB" sz="2200" b="0" dirty="0">
                <a:solidFill>
                  <a:srgbClr val="FFC000"/>
                </a:solidFill>
              </a:rPr>
            </a:br>
            <a:br>
              <a:rPr lang="en-GB" sz="2200" b="0" dirty="0">
                <a:solidFill>
                  <a:srgbClr val="FFC000"/>
                </a:solidFill>
              </a:rPr>
            </a:br>
            <a:r>
              <a:rPr lang="en-GB" sz="2200" b="0" dirty="0">
                <a:solidFill>
                  <a:srgbClr val="FFC000"/>
                </a:solidFill>
              </a:rPr>
              <a:t>Working more efficiently</a:t>
            </a:r>
            <a:br>
              <a:rPr lang="en-GB" sz="2200" b="0" dirty="0">
                <a:solidFill>
                  <a:srgbClr val="FFC000"/>
                </a:solidFill>
              </a:rPr>
            </a:br>
            <a:br>
              <a:rPr lang="en-GB" sz="2200" b="0" dirty="0">
                <a:solidFill>
                  <a:srgbClr val="FFC000"/>
                </a:solidFill>
              </a:rPr>
            </a:br>
            <a:r>
              <a:rPr lang="en-GB" sz="2200" b="0" dirty="0">
                <a:solidFill>
                  <a:srgbClr val="FFC000"/>
                </a:solidFill>
              </a:rPr>
              <a:t>Using AI effectively</a:t>
            </a:r>
            <a:br>
              <a:rPr lang="en-GB" sz="2200" b="0" dirty="0">
                <a:solidFill>
                  <a:srgbClr val="FFC000"/>
                </a:solidFill>
              </a:rPr>
            </a:br>
            <a:br>
              <a:rPr lang="en-GB" sz="2200" b="0" dirty="0">
                <a:solidFill>
                  <a:srgbClr val="FFC000"/>
                </a:solidFill>
              </a:rPr>
            </a:br>
            <a:r>
              <a:rPr lang="en-GB" sz="2200" b="0" dirty="0">
                <a:solidFill>
                  <a:srgbClr val="FFC000"/>
                </a:solidFill>
              </a:rPr>
              <a:t>Explored the importance of Microsoft excel</a:t>
            </a:r>
            <a:br>
              <a:rPr lang="en-GB" sz="2200" b="0" dirty="0">
                <a:solidFill>
                  <a:srgbClr val="FFC000"/>
                </a:solidFill>
              </a:rPr>
            </a:br>
            <a:r>
              <a:rPr lang="en-GB" sz="2200" b="0" dirty="0">
                <a:solidFill>
                  <a:srgbClr val="FFC000"/>
                </a:solidFill>
              </a:rPr>
              <a:t>used formulas SUM, AVERAGE and COUNT</a:t>
            </a:r>
            <a:br>
              <a:rPr lang="en-GB" sz="2200" b="0" dirty="0">
                <a:solidFill>
                  <a:srgbClr val="FFC000"/>
                </a:solidFill>
              </a:rPr>
            </a:br>
            <a:br>
              <a:rPr lang="en-GB" sz="2200" b="0" dirty="0">
                <a:solidFill>
                  <a:srgbClr val="FFC000"/>
                </a:solidFill>
              </a:rPr>
            </a:br>
            <a:r>
              <a:rPr lang="en-GB" sz="2200" b="0" dirty="0">
                <a:solidFill>
                  <a:srgbClr val="FFC000"/>
                </a:solidFill>
              </a:rPr>
              <a:t>Create table and charts </a:t>
            </a:r>
            <a:br>
              <a:rPr lang="en-GB" sz="2200" b="0" dirty="0">
                <a:solidFill>
                  <a:srgbClr val="FFC000"/>
                </a:solidFill>
              </a:rPr>
            </a:br>
            <a:br>
              <a:rPr lang="en-GB" sz="2200" b="0" dirty="0">
                <a:solidFill>
                  <a:srgbClr val="FFC000"/>
                </a:solidFill>
              </a:rPr>
            </a:br>
            <a:r>
              <a:rPr lang="en-GB" sz="2200" b="0" dirty="0">
                <a:solidFill>
                  <a:srgbClr val="FFC000"/>
                </a:solidFill>
              </a:rPr>
              <a:t>Understood excel is widely used in education business and personal life</a:t>
            </a:r>
            <a:br>
              <a:rPr lang="en-GB" sz="2200" b="0" dirty="0">
                <a:solidFill>
                  <a:srgbClr val="FFC000"/>
                </a:solidFill>
              </a:rPr>
            </a:br>
            <a:br>
              <a:rPr lang="en-GB" sz="1800" b="0" dirty="0">
                <a:solidFill>
                  <a:srgbClr val="FFC000"/>
                </a:solidFill>
              </a:rPr>
            </a:br>
            <a:br>
              <a:rPr lang="en-GB" sz="1800" b="0" dirty="0">
                <a:solidFill>
                  <a:srgbClr val="FFC000"/>
                </a:solidFill>
              </a:rPr>
            </a:br>
            <a:br>
              <a:rPr lang="en-GB" sz="1800" b="0" dirty="0">
                <a:solidFill>
                  <a:srgbClr val="FFC000"/>
                </a:solidFill>
              </a:rPr>
            </a:br>
            <a:endParaRPr lang="en-GB" sz="1800" b="0" dirty="0">
              <a:solidFill>
                <a:srgbClr val="FFC000"/>
              </a:solidFill>
            </a:endParaRPr>
          </a:p>
        </p:txBody>
      </p:sp>
      <p:pic>
        <p:nvPicPr>
          <p:cNvPr id="6" name="Picture Placeholder 5" descr="The image depicts a stylized, black geometric shape consisting of a symmetrical, interlocking pattern of triangles, forming a six-pointed star.&#10;&#10;AI-generated content may be incorrect.">
            <a:extLst>
              <a:ext uri="{FF2B5EF4-FFF2-40B4-BE49-F238E27FC236}">
                <a16:creationId xmlns:a16="http://schemas.microsoft.com/office/drawing/2014/main" id="{9BB71299-EB91-88B2-87F6-30DD409B913C}"/>
              </a:ext>
            </a:extLst>
          </p:cNvPr>
          <p:cNvPicPr>
            <a:picLocks noGrp="1" noChangeAspect="1"/>
          </p:cNvPicPr>
          <p:nvPr>
            <p:ph type="pic" sz="quarter" idx="47"/>
          </p:nvPr>
        </p:nvPicPr>
        <p:blipFill>
          <a:blip r:embed="rId2"/>
          <a:srcRect l="4932" r="4932"/>
          <a:stretch>
            <a:fillRect/>
          </a:stretch>
        </p:blipFill>
        <p:spPr>
          <a:xfrm>
            <a:off x="8366449" y="118374"/>
            <a:ext cx="3636338" cy="453449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4" name="Text Placeholder 3">
            <a:extLst>
              <a:ext uri="{FF2B5EF4-FFF2-40B4-BE49-F238E27FC236}">
                <a16:creationId xmlns:a16="http://schemas.microsoft.com/office/drawing/2014/main" id="{2ABC61AA-7EAD-B646-1D18-865A84BC1BC2}"/>
              </a:ext>
            </a:extLst>
          </p:cNvPr>
          <p:cNvSpPr>
            <a:spLocks noGrp="1"/>
          </p:cNvSpPr>
          <p:nvPr>
            <p:ph type="body" sz="quarter" idx="28"/>
          </p:nvPr>
        </p:nvSpPr>
        <p:spPr>
          <a:xfrm>
            <a:off x="645015" y="259080"/>
            <a:ext cx="5029200" cy="760288"/>
          </a:xfrm>
        </p:spPr>
        <p:txBody>
          <a:bodyPr>
            <a:normAutofit lnSpcReduction="10000"/>
          </a:bodyPr>
          <a:lstStyle/>
          <a:p>
            <a:r>
              <a:rPr lang="en-GB" sz="4400" dirty="0"/>
              <a:t>Task 3 reflection</a:t>
            </a:r>
          </a:p>
        </p:txBody>
      </p:sp>
    </p:spTree>
    <p:extLst>
      <p:ext uri="{BB962C8B-B14F-4D97-AF65-F5344CB8AC3E}">
        <p14:creationId xmlns:p14="http://schemas.microsoft.com/office/powerpoint/2010/main" val="1719465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914400" y="731520"/>
            <a:ext cx="3931920" cy="2103120"/>
          </a:xfrm>
        </p:spPr>
        <p:txBody>
          <a:bodyPr anchor="b" anchorCtr="0"/>
          <a:lstStyle/>
          <a:p>
            <a:r>
              <a:rPr lang="en-US" altLang="zh-CN" dirty="0"/>
              <a:t>How I will use these skills in future business situations</a:t>
            </a:r>
            <a:endParaRPr lang="en-US" dirty="0"/>
          </a:p>
        </p:txBody>
      </p:sp>
      <p:sp>
        <p:nvSpPr>
          <p:cNvPr id="20" name="Text Placeholder 19">
            <a:extLst>
              <a:ext uri="{FF2B5EF4-FFF2-40B4-BE49-F238E27FC236}">
                <a16:creationId xmlns:a16="http://schemas.microsoft.com/office/drawing/2014/main" id="{CC0093B1-77CC-1E61-FB22-E136F94EABD2}"/>
              </a:ext>
            </a:extLst>
          </p:cNvPr>
          <p:cNvSpPr>
            <a:spLocks noGrp="1"/>
          </p:cNvSpPr>
          <p:nvPr>
            <p:ph idx="1"/>
          </p:nvPr>
        </p:nvSpPr>
        <p:spPr>
          <a:xfrm>
            <a:off x="914400" y="3108960"/>
            <a:ext cx="3931920" cy="2651760"/>
          </a:xfrm>
        </p:spPr>
        <p:txBody>
          <a:bodyPr/>
          <a:lstStyle/>
          <a:p>
            <a:r>
              <a:rPr lang="en-US" dirty="0">
                <a:solidFill>
                  <a:srgbClr val="FFC000"/>
                </a:solidFill>
              </a:rPr>
              <a:t>Creating reports</a:t>
            </a:r>
          </a:p>
          <a:p>
            <a:r>
              <a:rPr lang="en-US" dirty="0">
                <a:solidFill>
                  <a:srgbClr val="FFC000"/>
                </a:solidFill>
              </a:rPr>
              <a:t>Making presentations</a:t>
            </a:r>
          </a:p>
          <a:p>
            <a:r>
              <a:rPr lang="en-US" dirty="0">
                <a:solidFill>
                  <a:srgbClr val="FFC000"/>
                </a:solidFill>
              </a:rPr>
              <a:t>Analyzing information</a:t>
            </a:r>
          </a:p>
          <a:p>
            <a:r>
              <a:rPr lang="en-US" dirty="0">
                <a:solidFill>
                  <a:srgbClr val="FFC000"/>
                </a:solidFill>
              </a:rPr>
              <a:t>Improving communication with colleagues/customers</a:t>
            </a:r>
          </a:p>
        </p:txBody>
      </p:sp>
      <p:pic>
        <p:nvPicPr>
          <p:cNvPr id="12" name="Picture Placeholder 11" descr="Three people having a discussion at a table">
            <a:extLst>
              <a:ext uri="{FF2B5EF4-FFF2-40B4-BE49-F238E27FC236}">
                <a16:creationId xmlns:a16="http://schemas.microsoft.com/office/drawing/2014/main" id="{8C4B5C6A-45B4-1976-622A-4CEB4E3211BC}"/>
              </a:ext>
            </a:extLst>
          </p:cNvPr>
          <p:cNvPicPr>
            <a:picLocks noGrp="1" noChangeAspect="1"/>
          </p:cNvPicPr>
          <p:nvPr>
            <p:ph type="pic" sz="quarter" idx="54"/>
          </p:nvPr>
        </p:nvPicPr>
        <p:blipFill rotWithShape="1">
          <a:blip r:embed="rId3">
            <a:extLst>
              <a:ext uri="{BEBA8EAE-BF5A-486C-A8C5-ECC9F3942E4B}">
                <a14:imgProps xmlns:a14="http://schemas.microsoft.com/office/drawing/2010/main">
                  <a14:imgLayer r:embed="rId4">
                    <a14:imgEffect>
                      <a14:colorTemperature colorTemp="7753"/>
                    </a14:imgEffect>
                    <a14:imgEffect>
                      <a14:saturation sat="133000"/>
                    </a14:imgEffect>
                    <a14:imgEffect>
                      <a14:brightnessContrast bright="4000" contrast="3000"/>
                    </a14:imgEffect>
                  </a14:imgLayer>
                </a14:imgProps>
              </a:ext>
            </a:extLst>
          </a:blip>
          <a:srcRect l="18665" r="18665"/>
          <a:stretch/>
        </p:blipFill>
        <p:spPr>
          <a:xfrm>
            <a:off x="5745002" y="0"/>
            <a:ext cx="6446999" cy="6858000"/>
          </a:xfrm>
        </p:spPr>
      </p:pic>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9</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A26B3DA3-995E-263F-F271-D0DCB60A6118}"/>
              </a:ext>
            </a:extLst>
          </p:cNvPr>
          <p:cNvSpPr>
            <a:spLocks noGrp="1"/>
          </p:cNvSpPr>
          <p:nvPr>
            <p:ph type="sldNum" sz="quarter" idx="53"/>
          </p:nvPr>
        </p:nvSpPr>
        <p:spPr/>
        <p:txBody>
          <a:bodyPr/>
          <a:lstStyle/>
          <a:p>
            <a:fld id="{47FEACEE-25B4-4A2D-B147-27296E36371D}" type="slidenum">
              <a:rPr lang="en-US" altLang="zh-CN" noProof="0" smtClean="0"/>
              <a:pPr/>
              <a:t>9</a:t>
            </a:fld>
            <a:endParaRPr lang="en-US" altLang="zh-CN" noProof="0" dirty="0"/>
          </a:p>
        </p:txBody>
      </p:sp>
    </p:spTree>
    <p:extLst>
      <p:ext uri="{BB962C8B-B14F-4D97-AF65-F5344CB8AC3E}">
        <p14:creationId xmlns:p14="http://schemas.microsoft.com/office/powerpoint/2010/main" val="77554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914400" y="1060704"/>
            <a:ext cx="7132320" cy="1773936"/>
          </a:xfrm>
        </p:spPr>
        <p:txBody>
          <a:bodyPr/>
          <a:lstStyle/>
          <a:p>
            <a:r>
              <a:rPr lang="en-US" dirty="0"/>
              <a:t>My smart goals</a:t>
            </a:r>
          </a:p>
        </p:txBody>
      </p:sp>
      <p:sp>
        <p:nvSpPr>
          <p:cNvPr id="43" name="Text Placeholder 42">
            <a:extLst>
              <a:ext uri="{FF2B5EF4-FFF2-40B4-BE49-F238E27FC236}">
                <a16:creationId xmlns:a16="http://schemas.microsoft.com/office/drawing/2014/main" id="{520E98B6-7B33-8FD4-A662-31DD4B85E22E}"/>
              </a:ext>
            </a:extLst>
          </p:cNvPr>
          <p:cNvSpPr>
            <a:spLocks noGrp="1"/>
          </p:cNvSpPr>
          <p:nvPr>
            <p:ph idx="1"/>
          </p:nvPr>
        </p:nvSpPr>
        <p:spPr>
          <a:xfrm>
            <a:off x="914400" y="3108960"/>
            <a:ext cx="3291840" cy="2651760"/>
          </a:xfrm>
        </p:spPr>
        <p:txBody>
          <a:bodyPr/>
          <a:lstStyle/>
          <a:p>
            <a:r>
              <a:rPr lang="en-US" dirty="0">
                <a:solidFill>
                  <a:srgbClr val="FFC000"/>
                </a:solidFill>
              </a:rPr>
              <a:t>Improve on my PowerPoint presentation skills</a:t>
            </a:r>
          </a:p>
          <a:p>
            <a:r>
              <a:rPr lang="en-US" dirty="0">
                <a:solidFill>
                  <a:srgbClr val="FFC000"/>
                </a:solidFill>
              </a:rPr>
              <a:t>Improve excel skills</a:t>
            </a:r>
          </a:p>
          <a:p>
            <a:r>
              <a:rPr lang="en-US" dirty="0">
                <a:solidFill>
                  <a:srgbClr val="FFC000"/>
                </a:solidFill>
              </a:rPr>
              <a:t>Improve confidence in speaking in my presentations</a:t>
            </a:r>
          </a:p>
        </p:txBody>
      </p:sp>
      <p:sp>
        <p:nvSpPr>
          <p:cNvPr id="44" name="Text Placeholder 43">
            <a:extLst>
              <a:ext uri="{FF2B5EF4-FFF2-40B4-BE49-F238E27FC236}">
                <a16:creationId xmlns:a16="http://schemas.microsoft.com/office/drawing/2014/main" id="{78466807-A2DA-EC5D-ACDE-B83D6F7169EA}"/>
              </a:ext>
            </a:extLst>
          </p:cNvPr>
          <p:cNvSpPr>
            <a:spLocks noGrp="1"/>
          </p:cNvSpPr>
          <p:nvPr>
            <p:ph idx="56"/>
          </p:nvPr>
        </p:nvSpPr>
        <p:spPr>
          <a:xfrm>
            <a:off x="4754880" y="3108961"/>
            <a:ext cx="3810622" cy="1773936"/>
          </a:xfrm>
        </p:spPr>
        <p:txBody>
          <a:bodyPr>
            <a:noAutofit/>
          </a:bodyPr>
          <a:lstStyle/>
          <a:p>
            <a:endParaRPr lang="en-US" dirty="0"/>
          </a:p>
          <a:p>
            <a:endParaRPr lang="en-US" dirty="0"/>
          </a:p>
        </p:txBody>
      </p:sp>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10</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2222DE72-77CB-CB24-A4D1-2FAC47307AC9}"/>
              </a:ext>
            </a:extLst>
          </p:cNvPr>
          <p:cNvSpPr>
            <a:spLocks noGrp="1"/>
          </p:cNvSpPr>
          <p:nvPr>
            <p:ph type="sldNum" sz="quarter" idx="55"/>
          </p:nvPr>
        </p:nvSpPr>
        <p:spPr/>
        <p:txBody>
          <a:bodyPr/>
          <a:lstStyle/>
          <a:p>
            <a:fld id="{47FEACEE-25B4-4A2D-B147-27296E36371D}" type="slidenum">
              <a:rPr lang="en-US" altLang="zh-CN" noProof="0" smtClean="0"/>
              <a:pPr/>
              <a:t>10</a:t>
            </a:fld>
            <a:endParaRPr lang="en-US" altLang="zh-CN" noProof="0" dirty="0"/>
          </a:p>
        </p:txBody>
      </p:sp>
    </p:spTree>
    <p:extLst>
      <p:ext uri="{BB962C8B-B14F-4D97-AF65-F5344CB8AC3E}">
        <p14:creationId xmlns:p14="http://schemas.microsoft.com/office/powerpoint/2010/main" val="4182148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914400" y="731520"/>
            <a:ext cx="4389120" cy="2103120"/>
          </a:xfrm>
          <a:noFill/>
        </p:spPr>
        <p:txBody>
          <a:bodyPr anchor="b" anchorCtr="0">
            <a:noAutofit/>
          </a:bodyPr>
          <a:lstStyle/>
          <a:p>
            <a:r>
              <a:rPr lang="en-US" dirty="0"/>
              <a:t>Conclusion</a:t>
            </a:r>
          </a:p>
        </p:txBody>
      </p:sp>
      <p:sp>
        <p:nvSpPr>
          <p:cNvPr id="10" name="Content Placeholder 9">
            <a:extLst>
              <a:ext uri="{FF2B5EF4-FFF2-40B4-BE49-F238E27FC236}">
                <a16:creationId xmlns:a16="http://schemas.microsoft.com/office/drawing/2014/main" id="{19DA784D-F56F-1224-707E-9F882C4EB8A1}"/>
              </a:ext>
            </a:extLst>
          </p:cNvPr>
          <p:cNvSpPr>
            <a:spLocks noGrp="1"/>
          </p:cNvSpPr>
          <p:nvPr>
            <p:ph idx="14"/>
          </p:nvPr>
        </p:nvSpPr>
        <p:spPr>
          <a:xfrm>
            <a:off x="914400" y="3108960"/>
            <a:ext cx="4389120" cy="1920240"/>
          </a:xfrm>
        </p:spPr>
        <p:txBody>
          <a:bodyPr/>
          <a:lstStyle/>
          <a:p>
            <a:r>
              <a:rPr lang="en-US" dirty="0">
                <a:solidFill>
                  <a:srgbClr val="FFC000"/>
                </a:solidFill>
              </a:rPr>
              <a:t>Digital skills support success in business</a:t>
            </a:r>
          </a:p>
          <a:p>
            <a:r>
              <a:rPr lang="en-US" dirty="0">
                <a:solidFill>
                  <a:srgbClr val="FFC000"/>
                </a:solidFill>
              </a:rPr>
              <a:t>I developed practical skills</a:t>
            </a:r>
          </a:p>
          <a:p>
            <a:r>
              <a:rPr lang="en-US" dirty="0">
                <a:solidFill>
                  <a:srgbClr val="FFC000"/>
                </a:solidFill>
              </a:rPr>
              <a:t>I will continue improving them </a:t>
            </a:r>
          </a:p>
        </p:txBody>
      </p:sp>
      <p:sp>
        <p:nvSpPr>
          <p:cNvPr id="3" name="Slide Number Placeholder 2">
            <a:extLst>
              <a:ext uri="{FF2B5EF4-FFF2-40B4-BE49-F238E27FC236}">
                <a16:creationId xmlns:a16="http://schemas.microsoft.com/office/drawing/2014/main" id="{ADDFE8A8-4537-F7A1-3BF9-834AEFE3EA1A}"/>
              </a:ext>
            </a:extLst>
          </p:cNvPr>
          <p:cNvSpPr>
            <a:spLocks noGrp="1"/>
          </p:cNvSpPr>
          <p:nvPr>
            <p:ph type="sldNum" sz="quarter" idx="12"/>
          </p:nvPr>
        </p:nvSpPr>
        <p:spPr/>
        <p:txBody>
          <a:bodyPr/>
          <a:lstStyle/>
          <a:p>
            <a:fld id="{CBD12358-51D2-46B3-9BDE-DF29528B9454}" type="slidenum">
              <a:rPr lang="en-US" smtClean="0"/>
              <a:t>11</a:t>
            </a:fld>
            <a:endParaRPr lang="en-US" dirty="0"/>
          </a:p>
        </p:txBody>
      </p:sp>
      <p:pic>
        <p:nvPicPr>
          <p:cNvPr id="7" name="Content Placeholder 6" descr="The image appears to be a diagram or flowchart, possibly from a digital literacy or skills assessment platform, featuring various categories such as digital proficiency, digital communication, problem solving, and digital collaboration, among others.&#10;&#10;AI-generated content may be incorrect.">
            <a:extLst>
              <a:ext uri="{FF2B5EF4-FFF2-40B4-BE49-F238E27FC236}">
                <a16:creationId xmlns:a16="http://schemas.microsoft.com/office/drawing/2014/main" id="{3CA20F9B-8DAA-127F-8A05-15205D2B39D1}"/>
              </a:ext>
            </a:extLst>
          </p:cNvPr>
          <p:cNvPicPr>
            <a:picLocks noGrp="1" noChangeAspect="1"/>
          </p:cNvPicPr>
          <p:nvPr>
            <p:ph idx="1"/>
          </p:nvPr>
        </p:nvPicPr>
        <p:blipFill>
          <a:blip r:embed="rId2"/>
          <a:srcRect l="20640" t="12939" r="4812" b="9532"/>
          <a:stretch>
            <a:fillRect/>
          </a:stretch>
        </p:blipFill>
        <p:spPr>
          <a:xfrm>
            <a:off x="5250168" y="900233"/>
            <a:ext cx="6531314" cy="4417454"/>
          </a:xfrm>
          <a:prstGeom prst="rect">
            <a:avLst/>
          </a:prstGeom>
        </p:spPr>
      </p:pic>
    </p:spTree>
    <p:extLst>
      <p:ext uri="{BB962C8B-B14F-4D97-AF65-F5344CB8AC3E}">
        <p14:creationId xmlns:p14="http://schemas.microsoft.com/office/powerpoint/2010/main" val="4259977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a:xfrm>
            <a:off x="6035040" y="731520"/>
            <a:ext cx="5394960" cy="2103120"/>
          </a:xfrm>
        </p:spPr>
        <p:txBody>
          <a:bodyPr/>
          <a:lstStyle/>
          <a:p>
            <a:r>
              <a:rPr lang="en-US" dirty="0"/>
              <a:t>Thank you</a:t>
            </a:r>
          </a:p>
        </p:txBody>
      </p:sp>
      <p:sp>
        <p:nvSpPr>
          <p:cNvPr id="25" name="Text Placeholder 24">
            <a:extLst>
              <a:ext uri="{FF2B5EF4-FFF2-40B4-BE49-F238E27FC236}">
                <a16:creationId xmlns:a16="http://schemas.microsoft.com/office/drawing/2014/main" id="{B993E4D5-4AD0-4740-096D-6822944C8FF6}"/>
              </a:ext>
            </a:extLst>
          </p:cNvPr>
          <p:cNvSpPr>
            <a:spLocks noGrp="1"/>
          </p:cNvSpPr>
          <p:nvPr>
            <p:ph type="body" sz="quarter" idx="27"/>
          </p:nvPr>
        </p:nvSpPr>
        <p:spPr>
          <a:xfrm>
            <a:off x="6035040" y="3108960"/>
            <a:ext cx="5394960" cy="1879791"/>
          </a:xfrm>
        </p:spPr>
        <p:txBody>
          <a:bodyPr/>
          <a:lstStyle/>
          <a:p>
            <a:r>
              <a:rPr lang="en-US" dirty="0">
                <a:solidFill>
                  <a:srgbClr val="FFC000"/>
                </a:solidFill>
              </a:rPr>
              <a:t>Noreen O’Driscoll</a:t>
            </a:r>
          </a:p>
          <a:p>
            <a:pPr lvl="0"/>
            <a:r>
              <a:rPr lang="en-US" dirty="0">
                <a:solidFill>
                  <a:srgbClr val="FFC000"/>
                </a:solidFill>
              </a:rPr>
              <a:t>2537104@student.uwtsd.ac.uk</a:t>
            </a:r>
          </a:p>
          <a:p>
            <a:endParaRPr lang="en-US" dirty="0"/>
          </a:p>
        </p:txBody>
      </p:sp>
    </p:spTree>
    <p:extLst>
      <p:ext uri="{BB962C8B-B14F-4D97-AF65-F5344CB8AC3E}">
        <p14:creationId xmlns:p14="http://schemas.microsoft.com/office/powerpoint/2010/main" val="529279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1C035-302C-7CB9-CB11-49AAEA2AB42C}"/>
              </a:ext>
            </a:extLst>
          </p:cNvPr>
          <p:cNvSpPr>
            <a:spLocks noGrp="1"/>
          </p:cNvSpPr>
          <p:nvPr>
            <p:ph type="title"/>
          </p:nvPr>
        </p:nvSpPr>
        <p:spPr/>
        <p:txBody>
          <a:bodyPr/>
          <a:lstStyle/>
          <a:p>
            <a:r>
              <a:rPr lang="en-GB" dirty="0"/>
              <a:t>Please scan QR code to leave feedback </a:t>
            </a:r>
          </a:p>
        </p:txBody>
      </p:sp>
      <p:sp>
        <p:nvSpPr>
          <p:cNvPr id="3" name="Text Placeholder 2">
            <a:extLst>
              <a:ext uri="{FF2B5EF4-FFF2-40B4-BE49-F238E27FC236}">
                <a16:creationId xmlns:a16="http://schemas.microsoft.com/office/drawing/2014/main" id="{968FB0ED-196D-9C4B-EFA6-5A29990CB75A}"/>
              </a:ext>
            </a:extLst>
          </p:cNvPr>
          <p:cNvSpPr>
            <a:spLocks noGrp="1"/>
          </p:cNvSpPr>
          <p:nvPr>
            <p:ph type="body" sz="quarter" idx="27"/>
          </p:nvPr>
        </p:nvSpPr>
        <p:spPr/>
        <p:txBody>
          <a:bodyPr/>
          <a:lstStyle/>
          <a:p>
            <a:r>
              <a:rPr lang="en-GB" dirty="0"/>
              <a:t>Thankyou</a:t>
            </a:r>
          </a:p>
        </p:txBody>
      </p:sp>
      <p:pic>
        <p:nvPicPr>
          <p:cNvPr id="4" name="Picture 3">
            <a:extLst>
              <a:ext uri="{FF2B5EF4-FFF2-40B4-BE49-F238E27FC236}">
                <a16:creationId xmlns:a16="http://schemas.microsoft.com/office/drawing/2014/main" id="{B7CEAA84-8694-2910-1892-2ADDB5B2484E}"/>
              </a:ext>
            </a:extLst>
          </p:cNvPr>
          <p:cNvPicPr>
            <a:picLocks noChangeAspect="1"/>
          </p:cNvPicPr>
          <p:nvPr/>
        </p:nvPicPr>
        <p:blipFill>
          <a:blip r:embed="rId2"/>
          <a:stretch>
            <a:fillRect/>
          </a:stretch>
        </p:blipFill>
        <p:spPr>
          <a:xfrm>
            <a:off x="4913086" y="6720112"/>
            <a:ext cx="45719" cy="45719"/>
          </a:xfrm>
          <a:prstGeom prst="rect">
            <a:avLst/>
          </a:prstGeom>
        </p:spPr>
      </p:pic>
      <p:pic>
        <p:nvPicPr>
          <p:cNvPr id="5" name="Picture 4">
            <a:extLst>
              <a:ext uri="{FF2B5EF4-FFF2-40B4-BE49-F238E27FC236}">
                <a16:creationId xmlns:a16="http://schemas.microsoft.com/office/drawing/2014/main" id="{67004017-286A-D996-757C-026A1341D3BB}"/>
              </a:ext>
            </a:extLst>
          </p:cNvPr>
          <p:cNvPicPr>
            <a:picLocks noChangeAspect="1"/>
          </p:cNvPicPr>
          <p:nvPr/>
        </p:nvPicPr>
        <p:blipFill>
          <a:blip r:embed="rId3"/>
          <a:stretch>
            <a:fillRect/>
          </a:stretch>
        </p:blipFill>
        <p:spPr>
          <a:xfrm>
            <a:off x="9083222" y="4048855"/>
            <a:ext cx="2400300" cy="2400300"/>
          </a:xfrm>
          <a:prstGeom prst="rect">
            <a:avLst/>
          </a:prstGeom>
        </p:spPr>
      </p:pic>
    </p:spTree>
    <p:extLst>
      <p:ext uri="{BB962C8B-B14F-4D97-AF65-F5344CB8AC3E}">
        <p14:creationId xmlns:p14="http://schemas.microsoft.com/office/powerpoint/2010/main" val="1076481947"/>
      </p:ext>
    </p:extLst>
  </p:cSld>
  <p:clrMapOvr>
    <a:masterClrMapping/>
  </p:clrMapOvr>
</p:sld>
</file>

<file path=ppt/theme/theme1.xml><?xml version="1.0" encoding="utf-8"?>
<a:theme xmlns:a="http://schemas.openxmlformats.org/drawingml/2006/main" name="Custom">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6">
      <a:majorFont>
        <a:latin typeface="Posterama"/>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TM9027928_win32_EF_v4" id="{FA821E7E-D625-4DCD-A30E-3216B54C8383}" vid="{DE28BE6C-8054-44B2-A92D-A1CAFC256BDB}"/>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5">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99B92E5-BC16-47B8-954A-D39EB8B31B9A}">
  <we:reference id="wa200002492" version="1.0.0.3" store="en-US" storeType="OMEX"/>
  <we:alternateReferences>
    <we:reference id="WA200002492" version="1.0.0.3" store="WA200002492"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47118e50-3d7b-4530-b084-771c49f595b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557826AD2FCD94C9899ABEFDA6A3507" ma:contentTypeVersion="5" ma:contentTypeDescription="Create a new document." ma:contentTypeScope="" ma:versionID="787ea6e1381555901dd11e5a57f1a47c">
  <xsd:schema xmlns:xsd="http://www.w3.org/2001/XMLSchema" xmlns:xs="http://www.w3.org/2001/XMLSchema" xmlns:p="http://schemas.microsoft.com/office/2006/metadata/properties" xmlns:ns3="47118e50-3d7b-4530-b084-771c49f595b5" targetNamespace="http://schemas.microsoft.com/office/2006/metadata/properties" ma:root="true" ma:fieldsID="371a3bf751fce6e0d154a92abd91a6e2" ns3:_="">
    <xsd:import namespace="47118e50-3d7b-4530-b084-771c49f595b5"/>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7118e50-3d7b-4530-b084-771c49f595b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009351-EDD4-484E-ACD6-D50CCB137637}">
  <ds:schemaRefs>
    <ds:schemaRef ds:uri="http://schemas.microsoft.com/sharepoint/v3/contenttype/forms"/>
  </ds:schemaRefs>
</ds:datastoreItem>
</file>

<file path=customXml/itemProps2.xml><?xml version="1.0" encoding="utf-8"?>
<ds:datastoreItem xmlns:ds="http://schemas.openxmlformats.org/officeDocument/2006/customXml" ds:itemID="{C8DB3C62-858A-4A01-AFEF-21E0BB8CE262}">
  <ds:schemaRefs>
    <ds:schemaRef ds:uri="http://purl.org/dc/dcmitype/"/>
    <ds:schemaRef ds:uri="http://purl.org/dc/terms/"/>
    <ds:schemaRef ds:uri="http://purl.org/dc/elements/1.1/"/>
    <ds:schemaRef ds:uri="http://www.w3.org/XML/1998/namespace"/>
    <ds:schemaRef ds:uri="http://schemas.openxmlformats.org/package/2006/metadata/core-properties"/>
    <ds:schemaRef ds:uri="http://schemas.microsoft.com/office/2006/documentManagement/types"/>
    <ds:schemaRef ds:uri="http://schemas.microsoft.com/office/2006/metadata/properties"/>
    <ds:schemaRef ds:uri="http://schemas.microsoft.com/office/infopath/2007/PartnerControls"/>
    <ds:schemaRef ds:uri="47118e50-3d7b-4530-b084-771c49f595b5"/>
  </ds:schemaRefs>
</ds:datastoreItem>
</file>

<file path=customXml/itemProps3.xml><?xml version="1.0" encoding="utf-8"?>
<ds:datastoreItem xmlns:ds="http://schemas.openxmlformats.org/officeDocument/2006/customXml" ds:itemID="{7AAD3418-5730-40A0-B9E6-E1A79E6184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7118e50-3d7b-4530-b084-771c49f595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dark</Template>
  <TotalTime>1624</TotalTime>
  <Words>340</Words>
  <Application>Microsoft Office PowerPoint</Application>
  <PresentationFormat>Widescreen</PresentationFormat>
  <Paragraphs>68</Paragraphs>
  <Slides>13</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等线</vt:lpstr>
      <vt:lpstr>Abadi</vt:lpstr>
      <vt:lpstr>Arial</vt:lpstr>
      <vt:lpstr>Calibri</vt:lpstr>
      <vt:lpstr>Posterama</vt:lpstr>
      <vt:lpstr>Posterama Text SemiBold</vt:lpstr>
      <vt:lpstr>Wingdings</vt:lpstr>
      <vt:lpstr>Custom</vt:lpstr>
      <vt:lpstr>Digital skills reflection </vt:lpstr>
      <vt:lpstr>What digital skills was used ? </vt:lpstr>
      <vt:lpstr>How have I developed my skills?</vt:lpstr>
      <vt:lpstr>Digital tools I have used</vt:lpstr>
      <vt:lpstr>How I have I applied my skills </vt:lpstr>
      <vt:lpstr>JISC Digital capability tool  strengths  Digital communication : I can communicate using online tools and create digital content I have developed confidence using PowerPoint to present idea’s professionally.  Information &amp; data literacy: I understand the importance of checking if information is reliable   Skills I want to improve : Making more advanced presentations, Data handling improving in my excel skills and confidence when presenting to and audience. </vt:lpstr>
      <vt:lpstr>Task 2 reflection  Linkedin Learning  outlook  Microsoft word  EXCEL  Powerpoint</vt:lpstr>
      <vt:lpstr>Communicating professionally   Working more efficiently  Using AI effectively  Explored the importance of Microsoft excel used formulas SUM, AVERAGE and COUNT  Create table and charts   Understood excel is widely used in education business and personal life    </vt:lpstr>
      <vt:lpstr>How I will use these skills in future business situations</vt:lpstr>
      <vt:lpstr>My smart goals</vt:lpstr>
      <vt:lpstr>Conclusion</vt:lpstr>
      <vt:lpstr>Thank you</vt:lpstr>
      <vt:lpstr>Please scan QR code to leave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Noreen Christina O'Driscoll (2537104)</dc:creator>
  <cp:lastModifiedBy>Noreen Christina O'Driscoll (2537104)</cp:lastModifiedBy>
  <cp:revision>3</cp:revision>
  <dcterms:created xsi:type="dcterms:W3CDTF">2026-06-24T18:13:23Z</dcterms:created>
  <dcterms:modified xsi:type="dcterms:W3CDTF">2026-06-25T21:42:55Z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0x0101006557826AD2FCD94C9899ABEFDA6A3507</vt:lpwstr>
  </property>
  <property fmtid="{D5CDD505-2E9C-101B-9397-08002B2CF9AE}" pid="3" name="MediaServiceImageTags">
    <vt:lpwstr/>
  </property>
</Properties>
</file>